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9"/>
  </p:notesMasterIdLst>
  <p:sldIdLst>
    <p:sldId id="275" r:id="rId2"/>
    <p:sldId id="256" r:id="rId3"/>
    <p:sldId id="303" r:id="rId4"/>
    <p:sldId id="304" r:id="rId5"/>
    <p:sldId id="305" r:id="rId6"/>
    <p:sldId id="281" r:id="rId7"/>
    <p:sldId id="282" r:id="rId8"/>
    <p:sldId id="280" r:id="rId9"/>
    <p:sldId id="283" r:id="rId10"/>
    <p:sldId id="298" r:id="rId11"/>
    <p:sldId id="299" r:id="rId12"/>
    <p:sldId id="300" r:id="rId13"/>
    <p:sldId id="284" r:id="rId14"/>
    <p:sldId id="296" r:id="rId15"/>
    <p:sldId id="297" r:id="rId16"/>
    <p:sldId id="301" r:id="rId17"/>
    <p:sldId id="285" r:id="rId18"/>
    <p:sldId id="286" r:id="rId19"/>
    <p:sldId id="288" r:id="rId20"/>
    <p:sldId id="287" r:id="rId21"/>
    <p:sldId id="289" r:id="rId22"/>
    <p:sldId id="291" r:id="rId23"/>
    <p:sldId id="292" r:id="rId24"/>
    <p:sldId id="293" r:id="rId25"/>
    <p:sldId id="294" r:id="rId26"/>
    <p:sldId id="302" r:id="rId27"/>
    <p:sldId id="295" r:id="rId28"/>
  </p:sldIdLst>
  <p:sldSz cx="9144000" cy="6858000" type="screen4x3"/>
  <p:notesSz cx="6989763" cy="927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456" autoAdjust="0"/>
    <p:restoredTop sz="86410" autoAdjust="0"/>
  </p:normalViewPr>
  <p:slideViewPr>
    <p:cSldViewPr>
      <p:cViewPr varScale="1">
        <p:scale>
          <a:sx n="82" d="100"/>
          <a:sy n="82" d="100"/>
        </p:scale>
        <p:origin x="102" y="3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897" cy="463788"/>
          </a:xfrm>
          <a:prstGeom prst="rect">
            <a:avLst/>
          </a:prstGeom>
        </p:spPr>
        <p:txBody>
          <a:bodyPr vert="horz" lIns="92940" tIns="46470" rIns="92940" bIns="46470" rtlCol="0"/>
          <a:lstStyle>
            <a:lvl1pPr algn="l">
              <a:defRPr sz="1200"/>
            </a:lvl1pPr>
          </a:lstStyle>
          <a:p>
            <a:endParaRPr lang="en-US" dirty="0"/>
          </a:p>
        </p:txBody>
      </p:sp>
      <p:sp>
        <p:nvSpPr>
          <p:cNvPr id="3" name="Date Placeholder 2"/>
          <p:cNvSpPr>
            <a:spLocks noGrp="1"/>
          </p:cNvSpPr>
          <p:nvPr>
            <p:ph type="dt" idx="1"/>
          </p:nvPr>
        </p:nvSpPr>
        <p:spPr>
          <a:xfrm>
            <a:off x="3959248" y="0"/>
            <a:ext cx="3028897" cy="463788"/>
          </a:xfrm>
          <a:prstGeom prst="rect">
            <a:avLst/>
          </a:prstGeom>
        </p:spPr>
        <p:txBody>
          <a:bodyPr vert="horz" lIns="92940" tIns="46470" rIns="92940" bIns="46470" rtlCol="0"/>
          <a:lstStyle>
            <a:lvl1pPr algn="r">
              <a:defRPr sz="1200"/>
            </a:lvl1pPr>
          </a:lstStyle>
          <a:p>
            <a:fld id="{57E86B95-D604-4ADE-A05D-25178E100B06}" type="datetimeFigureOut">
              <a:rPr lang="en-US" smtClean="0"/>
              <a:t>4/18/2019</a:t>
            </a:fld>
            <a:endParaRPr lang="en-US" dirty="0"/>
          </a:p>
        </p:txBody>
      </p:sp>
      <p:sp>
        <p:nvSpPr>
          <p:cNvPr id="4" name="Slide Image Placeholder 3"/>
          <p:cNvSpPr>
            <a:spLocks noGrp="1" noRot="1" noChangeAspect="1"/>
          </p:cNvSpPr>
          <p:nvPr>
            <p:ph type="sldImg" idx="2"/>
          </p:nvPr>
        </p:nvSpPr>
        <p:spPr>
          <a:xfrm>
            <a:off x="1176338" y="695325"/>
            <a:ext cx="4637087" cy="3478213"/>
          </a:xfrm>
          <a:prstGeom prst="rect">
            <a:avLst/>
          </a:prstGeom>
          <a:noFill/>
          <a:ln w="12700">
            <a:solidFill>
              <a:prstClr val="black"/>
            </a:solidFill>
          </a:ln>
        </p:spPr>
        <p:txBody>
          <a:bodyPr vert="horz" lIns="92940" tIns="46470" rIns="92940" bIns="46470" rtlCol="0" anchor="ctr"/>
          <a:lstStyle/>
          <a:p>
            <a:endParaRPr lang="en-US" dirty="0"/>
          </a:p>
        </p:txBody>
      </p:sp>
      <p:sp>
        <p:nvSpPr>
          <p:cNvPr id="5" name="Notes Placeholder 4"/>
          <p:cNvSpPr>
            <a:spLocks noGrp="1"/>
          </p:cNvSpPr>
          <p:nvPr>
            <p:ph type="body" sz="quarter" idx="3"/>
          </p:nvPr>
        </p:nvSpPr>
        <p:spPr>
          <a:xfrm>
            <a:off x="698977" y="4405988"/>
            <a:ext cx="5591810" cy="4174093"/>
          </a:xfrm>
          <a:prstGeom prst="rect">
            <a:avLst/>
          </a:prstGeom>
        </p:spPr>
        <p:txBody>
          <a:bodyPr vert="horz" lIns="92940" tIns="46470" rIns="92940" bIns="464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0365"/>
            <a:ext cx="3028897" cy="463788"/>
          </a:xfrm>
          <a:prstGeom prst="rect">
            <a:avLst/>
          </a:prstGeom>
        </p:spPr>
        <p:txBody>
          <a:bodyPr vert="horz" lIns="92940" tIns="46470" rIns="92940" bIns="464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9248" y="8810365"/>
            <a:ext cx="3028897" cy="463788"/>
          </a:xfrm>
          <a:prstGeom prst="rect">
            <a:avLst/>
          </a:prstGeom>
        </p:spPr>
        <p:txBody>
          <a:bodyPr vert="horz" lIns="92940" tIns="46470" rIns="92940" bIns="46470" rtlCol="0" anchor="b"/>
          <a:lstStyle>
            <a:lvl1pPr algn="r">
              <a:defRPr sz="1200"/>
            </a:lvl1pPr>
          </a:lstStyle>
          <a:p>
            <a:fld id="{F1A6BB06-A46A-49D2-915E-60669DF2ED28}" type="slidenum">
              <a:rPr lang="en-US" smtClean="0"/>
              <a:t>‹#›</a:t>
            </a:fld>
            <a:endParaRPr lang="en-US" dirty="0"/>
          </a:p>
        </p:txBody>
      </p:sp>
    </p:spTree>
    <p:extLst>
      <p:ext uri="{BB962C8B-B14F-4D97-AF65-F5344CB8AC3E}">
        <p14:creationId xmlns:p14="http://schemas.microsoft.com/office/powerpoint/2010/main" val="1039022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a:t>
            </a:r>
            <a:r>
              <a:rPr lang="en-US" baseline="0" dirty="0"/>
              <a:t> 2 second animated, branded Core 3.0 eLearning intro (can have simple sound effect) </a:t>
            </a:r>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1363611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trainer</a:t>
            </a:r>
            <a:r>
              <a:rPr lang="en-US" baseline="0" dirty="0"/>
              <a:t> should link the review to the eLearning. There needs to be a clear link made, and the review is used to review the key knowledge points needed for the day to be successful.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7</a:t>
            </a:fld>
            <a:endParaRPr lang="en-US" dirty="0"/>
          </a:p>
        </p:txBody>
      </p:sp>
    </p:spTree>
    <p:extLst>
      <p:ext uri="{BB962C8B-B14F-4D97-AF65-F5344CB8AC3E}">
        <p14:creationId xmlns:p14="http://schemas.microsoft.com/office/powerpoint/2010/main" val="179463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13</a:t>
            </a:fld>
            <a:endParaRPr lang="en-US" dirty="0"/>
          </a:p>
        </p:txBody>
      </p:sp>
    </p:spTree>
    <p:extLst>
      <p:ext uri="{BB962C8B-B14F-4D97-AF65-F5344CB8AC3E}">
        <p14:creationId xmlns:p14="http://schemas.microsoft.com/office/powerpoint/2010/main" val="2585979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14</a:t>
            </a:fld>
            <a:endParaRPr lang="en-US" dirty="0"/>
          </a:p>
        </p:txBody>
      </p:sp>
    </p:spTree>
    <p:extLst>
      <p:ext uri="{BB962C8B-B14F-4D97-AF65-F5344CB8AC3E}">
        <p14:creationId xmlns:p14="http://schemas.microsoft.com/office/powerpoint/2010/main" val="2568416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23708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20884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348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6949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5194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7265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06177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281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558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642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EE5C-8EAC-476A-8EDC-F1D01A085EC4}" type="datetimeFigureOut">
              <a:rPr lang="en-US" smtClean="0"/>
              <a:t>4/18/2019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1445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DEE5C-8EAC-476A-8EDC-F1D01A085EC4}" type="datetimeFigureOut">
              <a:rPr lang="en-US" smtClean="0"/>
              <a:t>4/18/2019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57DE-2CFF-4E4A-B892-1FAFF8444DB6}" type="slidenum">
              <a:rPr lang="en-US" smtClean="0"/>
              <a:t>‹#›</a:t>
            </a:fld>
            <a:endParaRPr lang="en-US" dirty="0"/>
          </a:p>
        </p:txBody>
      </p:sp>
    </p:spTree>
    <p:extLst>
      <p:ext uri="{BB962C8B-B14F-4D97-AF65-F5344CB8AC3E}">
        <p14:creationId xmlns:p14="http://schemas.microsoft.com/office/powerpoint/2010/main" val="56328482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CFdJza0AbeA"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kCkVArsby5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www.youtube.com/watch?v=nV6Wjr-qo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courts.ca.gov/documents/jv410.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courts.ca.gov/cfcc-dependency.ht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449390"/>
            <a:ext cx="1346032" cy="698413"/>
          </a:xfrm>
          <a:prstGeom prst="rect">
            <a:avLst/>
          </a:prstGeom>
        </p:spPr>
      </p:pic>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spTree>
    <p:extLst>
      <p:ext uri="{BB962C8B-B14F-4D97-AF65-F5344CB8AC3E}">
        <p14:creationId xmlns:p14="http://schemas.microsoft.com/office/powerpoint/2010/main" val="30882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Adoption Assistance and Child Welfare Act (Public Law 96-272)</a:t>
            </a:r>
          </a:p>
        </p:txBody>
      </p:sp>
      <p:sp>
        <p:nvSpPr>
          <p:cNvPr id="6" name="Content Placeholder 5"/>
          <p:cNvSpPr>
            <a:spLocks noGrp="1"/>
          </p:cNvSpPr>
          <p:nvPr>
            <p:ph idx="1"/>
          </p:nvPr>
        </p:nvSpPr>
        <p:spPr/>
        <p:txBody>
          <a:bodyPr/>
          <a:lstStyle/>
          <a:p>
            <a:pPr marL="0" indent="0" algn="ctr">
              <a:buNone/>
            </a:pPr>
            <a:r>
              <a:rPr lang="en-US" i="1" dirty="0"/>
              <a:t>Restricts disclosure of information concerning individuals and families receiving services under the act. States receiving funds under this Act are required to protect the confidentiality of persons receiving assistance, services, or money under the act. </a:t>
            </a:r>
          </a:p>
        </p:txBody>
      </p:sp>
    </p:spTree>
    <p:extLst>
      <p:ext uri="{BB962C8B-B14F-4D97-AF65-F5344CB8AC3E}">
        <p14:creationId xmlns:p14="http://schemas.microsoft.com/office/powerpoint/2010/main" val="167539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 Confidentiality </a:t>
            </a:r>
          </a:p>
        </p:txBody>
      </p:sp>
      <p:sp>
        <p:nvSpPr>
          <p:cNvPr id="5" name="Text Placeholder 4"/>
          <p:cNvSpPr>
            <a:spLocks noGrp="1"/>
          </p:cNvSpPr>
          <p:nvPr>
            <p:ph type="body" idx="1"/>
          </p:nvPr>
        </p:nvSpPr>
        <p:spPr/>
        <p:txBody>
          <a:bodyPr/>
          <a:lstStyle/>
          <a:p>
            <a:r>
              <a:rPr lang="en-US" dirty="0"/>
              <a:t>WIC 827</a:t>
            </a:r>
          </a:p>
        </p:txBody>
      </p:sp>
      <p:sp>
        <p:nvSpPr>
          <p:cNvPr id="6" name="Content Placeholder 5"/>
          <p:cNvSpPr>
            <a:spLocks noGrp="1"/>
          </p:cNvSpPr>
          <p:nvPr>
            <p:ph sz="half" idx="2"/>
          </p:nvPr>
        </p:nvSpPr>
        <p:spPr/>
        <p:txBody>
          <a:bodyPr>
            <a:normAutofit fontScale="70000" lnSpcReduction="20000"/>
          </a:bodyPr>
          <a:lstStyle/>
          <a:p>
            <a:pPr lvl="0"/>
            <a:r>
              <a:rPr lang="en-US" dirty="0"/>
              <a:t>Court Personnel </a:t>
            </a:r>
          </a:p>
          <a:p>
            <a:pPr lvl="0"/>
            <a:r>
              <a:rPr lang="en-US" dirty="0"/>
              <a:t>District Attorney</a:t>
            </a:r>
          </a:p>
          <a:p>
            <a:pPr lvl="0"/>
            <a:r>
              <a:rPr lang="en-US" dirty="0"/>
              <a:t>Child or youth subject to the hearing</a:t>
            </a:r>
          </a:p>
          <a:p>
            <a:pPr lvl="0"/>
            <a:r>
              <a:rPr lang="en-US" dirty="0"/>
              <a:t>Parents or guardians of child or youth subject to hearing</a:t>
            </a:r>
          </a:p>
          <a:p>
            <a:pPr lvl="0"/>
            <a:r>
              <a:rPr lang="en-US" dirty="0"/>
              <a:t>Attorneys for the parties</a:t>
            </a:r>
          </a:p>
          <a:p>
            <a:pPr lvl="0"/>
            <a:r>
              <a:rPr lang="en-US" dirty="0"/>
              <a:t>Law enforcement or probation officer who are actively participating in criminal or juvenile proceedings</a:t>
            </a:r>
          </a:p>
          <a:p>
            <a:pPr lvl="0"/>
            <a:r>
              <a:rPr lang="en-US" dirty="0"/>
              <a:t>Member of the child’s multi-disciplinary team</a:t>
            </a:r>
          </a:p>
          <a:p>
            <a:pPr lvl="0"/>
            <a:r>
              <a:rPr lang="en-US" dirty="0"/>
              <a:t>Family Law judge or commissioner </a:t>
            </a:r>
          </a:p>
          <a:p>
            <a:pPr lvl="0"/>
            <a:r>
              <a:rPr lang="en-US" dirty="0"/>
              <a:t>Court-appointed investigators</a:t>
            </a:r>
          </a:p>
          <a:p>
            <a:pPr lvl="0"/>
            <a:r>
              <a:rPr lang="en-US" dirty="0"/>
              <a:t>State CDSS (for specific purposes)</a:t>
            </a:r>
          </a:p>
          <a:p>
            <a:pPr marL="0" indent="0">
              <a:buNone/>
            </a:pPr>
            <a:endParaRPr lang="en-US" dirty="0"/>
          </a:p>
        </p:txBody>
      </p:sp>
      <p:sp>
        <p:nvSpPr>
          <p:cNvPr id="7" name="Text Placeholder 6"/>
          <p:cNvSpPr>
            <a:spLocks noGrp="1"/>
          </p:cNvSpPr>
          <p:nvPr>
            <p:ph type="body" sz="quarter" idx="3"/>
          </p:nvPr>
        </p:nvSpPr>
        <p:spPr/>
        <p:txBody>
          <a:bodyPr>
            <a:normAutofit fontScale="92500" lnSpcReduction="20000"/>
          </a:bodyPr>
          <a:lstStyle/>
          <a:p>
            <a:r>
              <a:rPr lang="en-US" dirty="0"/>
              <a:t>WIC 362.5 Non-Minor Dependents/Wards</a:t>
            </a:r>
          </a:p>
        </p:txBody>
      </p:sp>
      <p:sp>
        <p:nvSpPr>
          <p:cNvPr id="8" name="Content Placeholder 7"/>
          <p:cNvSpPr>
            <a:spLocks noGrp="1"/>
          </p:cNvSpPr>
          <p:nvPr>
            <p:ph sz="quarter" idx="4"/>
          </p:nvPr>
        </p:nvSpPr>
        <p:spPr/>
        <p:txBody>
          <a:bodyPr>
            <a:normAutofit fontScale="92500"/>
          </a:bodyPr>
          <a:lstStyle/>
          <a:p>
            <a:pPr lvl="0"/>
            <a:r>
              <a:rPr lang="en-US" dirty="0"/>
              <a:t>Non-Minor dependent</a:t>
            </a:r>
          </a:p>
          <a:p>
            <a:pPr lvl="0"/>
            <a:r>
              <a:rPr lang="en-US" dirty="0"/>
              <a:t>Court personnel</a:t>
            </a:r>
          </a:p>
          <a:p>
            <a:pPr lvl="0"/>
            <a:r>
              <a:rPr lang="en-US" dirty="0"/>
              <a:t>District attorney if nonminor is a delinquent ward</a:t>
            </a:r>
          </a:p>
          <a:p>
            <a:pPr lvl="0"/>
            <a:r>
              <a:rPr lang="en-US" dirty="0"/>
              <a:t>Attorney for the non-minor</a:t>
            </a:r>
          </a:p>
          <a:p>
            <a:pPr lvl="0"/>
            <a:r>
              <a:rPr lang="en-US" dirty="0"/>
              <a:t>Judge</a:t>
            </a:r>
          </a:p>
          <a:p>
            <a:pPr lvl="0"/>
            <a:r>
              <a:rPr lang="en-US" dirty="0"/>
              <a:t>Social services or probation</a:t>
            </a:r>
          </a:p>
          <a:p>
            <a:pPr lvl="0"/>
            <a:r>
              <a:rPr lang="en-US" dirty="0"/>
              <a:t>County counsel</a:t>
            </a:r>
          </a:p>
          <a:p>
            <a:pPr lvl="0"/>
            <a:r>
              <a:rPr lang="en-US" dirty="0"/>
              <a:t>State CDSS (for specific purposes)</a:t>
            </a:r>
          </a:p>
          <a:p>
            <a:endParaRPr lang="en-US" dirty="0"/>
          </a:p>
        </p:txBody>
      </p:sp>
    </p:spTree>
    <p:extLst>
      <p:ext uri="{BB962C8B-B14F-4D97-AF65-F5344CB8AC3E}">
        <p14:creationId xmlns:p14="http://schemas.microsoft.com/office/powerpoint/2010/main" val="178199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Additional Considerations</a:t>
            </a:r>
          </a:p>
        </p:txBody>
      </p:sp>
      <p:sp>
        <p:nvSpPr>
          <p:cNvPr id="8" name="Content Placeholder 7"/>
          <p:cNvSpPr>
            <a:spLocks noGrp="1"/>
          </p:cNvSpPr>
          <p:nvPr>
            <p:ph sz="half" idx="1"/>
          </p:nvPr>
        </p:nvSpPr>
        <p:spPr/>
        <p:txBody>
          <a:bodyPr/>
          <a:lstStyle/>
          <a:p>
            <a:r>
              <a:rPr lang="en-US" dirty="0"/>
              <a:t>Mandated Reporters PC 11167</a:t>
            </a:r>
          </a:p>
          <a:p>
            <a:r>
              <a:rPr lang="en-US" dirty="0"/>
              <a:t>Caregivers ACIN I:05-14 Sharing Information with Caregivers</a:t>
            </a:r>
          </a:p>
        </p:txBody>
      </p:sp>
      <p:pic>
        <p:nvPicPr>
          <p:cNvPr id="10" name="Content Placeholder 4" descr="Seattle Seahawks 14, Green Bay Packers 12, Final Score! | Opinion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9637" y="2299687"/>
            <a:ext cx="2535726" cy="3126989"/>
          </a:xfrm>
        </p:spPr>
      </p:pic>
    </p:spTree>
    <p:extLst>
      <p:ext uri="{BB962C8B-B14F-4D97-AF65-F5344CB8AC3E}">
        <p14:creationId xmlns:p14="http://schemas.microsoft.com/office/powerpoint/2010/main" val="2088138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ICWA &amp; Legal Responsibilities</a:t>
            </a:r>
          </a:p>
        </p:txBody>
      </p:sp>
      <p:sp>
        <p:nvSpPr>
          <p:cNvPr id="6" name="Content Placeholder 5"/>
          <p:cNvSpPr>
            <a:spLocks noGrp="1"/>
          </p:cNvSpPr>
          <p:nvPr>
            <p:ph idx="1"/>
          </p:nvPr>
        </p:nvSpPr>
        <p:spPr/>
        <p:txBody>
          <a:bodyPr/>
          <a:lstStyle/>
          <a:p>
            <a:pPr marL="0" indent="0">
              <a:buNone/>
            </a:pPr>
            <a:endParaRPr lang="en-US" dirty="0"/>
          </a:p>
          <a:p>
            <a:pPr marL="0" indent="0">
              <a:buNone/>
            </a:pPr>
            <a:endParaRPr lang="en-US" dirty="0"/>
          </a:p>
        </p:txBody>
      </p:sp>
      <p:pic>
        <p:nvPicPr>
          <p:cNvPr id="2" name="Picture 1" descr="Native America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371600"/>
            <a:ext cx="6629400" cy="4933507"/>
          </a:xfrm>
          <a:prstGeom prst="rect">
            <a:avLst/>
          </a:prstGeom>
        </p:spPr>
      </p:pic>
    </p:spTree>
    <p:extLst>
      <p:ext uri="{BB962C8B-B14F-4D97-AF65-F5344CB8AC3E}">
        <p14:creationId xmlns:p14="http://schemas.microsoft.com/office/powerpoint/2010/main" val="291592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Tribal Sovereignty </a:t>
            </a:r>
          </a:p>
        </p:txBody>
      </p:sp>
      <p:sp>
        <p:nvSpPr>
          <p:cNvPr id="3" name="Content Placeholder 2"/>
          <p:cNvSpPr>
            <a:spLocks noGrp="1"/>
          </p:cNvSpPr>
          <p:nvPr>
            <p:ph idx="1"/>
          </p:nvPr>
        </p:nvSpPr>
        <p:spPr/>
        <p:txBody>
          <a:bodyPr/>
          <a:lstStyle/>
          <a:p>
            <a:r>
              <a:rPr lang="en-US" dirty="0"/>
              <a:t>Sovereignty is the right, responsibility, and authority to self govern</a:t>
            </a:r>
          </a:p>
          <a:p>
            <a:r>
              <a:rPr lang="en-US" dirty="0"/>
              <a:t>Relationship between Indian Tribes and the United States is a political relationship</a:t>
            </a:r>
          </a:p>
          <a:p>
            <a:r>
              <a:rPr lang="en-US" dirty="0"/>
              <a:t>Tribal government have the authority to make and enforce laws, raise revenue, and determine membership</a:t>
            </a:r>
          </a:p>
        </p:txBody>
      </p:sp>
    </p:spTree>
    <p:extLst>
      <p:ext uri="{BB962C8B-B14F-4D97-AF65-F5344CB8AC3E}">
        <p14:creationId xmlns:p14="http://schemas.microsoft.com/office/powerpoint/2010/main" val="261993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Reasonable/Active Efforts</a:t>
            </a:r>
          </a:p>
        </p:txBody>
      </p:sp>
      <p:sp>
        <p:nvSpPr>
          <p:cNvPr id="5" name="Text Placeholder 4"/>
          <p:cNvSpPr>
            <a:spLocks noGrp="1"/>
          </p:cNvSpPr>
          <p:nvPr>
            <p:ph type="body" idx="1"/>
          </p:nvPr>
        </p:nvSpPr>
        <p:spPr/>
        <p:txBody>
          <a:bodyPr/>
          <a:lstStyle/>
          <a:p>
            <a:r>
              <a:rPr lang="en-US" dirty="0"/>
              <a:t>Reasonable Efforts</a:t>
            </a:r>
          </a:p>
        </p:txBody>
      </p:sp>
      <p:sp>
        <p:nvSpPr>
          <p:cNvPr id="6" name="Content Placeholder 5"/>
          <p:cNvSpPr>
            <a:spLocks noGrp="1"/>
          </p:cNvSpPr>
          <p:nvPr>
            <p:ph sz="half" idx="2"/>
          </p:nvPr>
        </p:nvSpPr>
        <p:spPr/>
        <p:txBody>
          <a:bodyPr>
            <a:normAutofit lnSpcReduction="10000"/>
          </a:bodyPr>
          <a:lstStyle/>
          <a:p>
            <a:r>
              <a:rPr lang="en-US" dirty="0"/>
              <a:t>Adoption Assistance and Child Welfare Act of 1980</a:t>
            </a:r>
          </a:p>
          <a:p>
            <a:r>
              <a:rPr lang="en-US" dirty="0"/>
              <a:t>Reasonable efforts to provide services that will help families: Prevent and Remedy</a:t>
            </a:r>
          </a:p>
          <a:p>
            <a:r>
              <a:rPr lang="en-US" dirty="0"/>
              <a:t>Services are accessible, available, and culturally appropriate services that are designed to improve the capacity of families</a:t>
            </a:r>
          </a:p>
        </p:txBody>
      </p:sp>
      <p:sp>
        <p:nvSpPr>
          <p:cNvPr id="7" name="Text Placeholder 6"/>
          <p:cNvSpPr>
            <a:spLocks noGrp="1"/>
          </p:cNvSpPr>
          <p:nvPr>
            <p:ph type="body" sz="quarter" idx="3"/>
          </p:nvPr>
        </p:nvSpPr>
        <p:spPr/>
        <p:txBody>
          <a:bodyPr/>
          <a:lstStyle/>
          <a:p>
            <a:r>
              <a:rPr lang="en-US" dirty="0"/>
              <a:t>Active Efforts</a:t>
            </a:r>
          </a:p>
        </p:txBody>
      </p:sp>
      <p:sp>
        <p:nvSpPr>
          <p:cNvPr id="8" name="Content Placeholder 7"/>
          <p:cNvSpPr>
            <a:spLocks noGrp="1"/>
          </p:cNvSpPr>
          <p:nvPr>
            <p:ph sz="quarter" idx="4"/>
          </p:nvPr>
        </p:nvSpPr>
        <p:spPr/>
        <p:txBody>
          <a:bodyPr>
            <a:normAutofit fontScale="92500" lnSpcReduction="10000"/>
          </a:bodyPr>
          <a:lstStyle/>
          <a:p>
            <a:r>
              <a:rPr lang="en-US" dirty="0"/>
              <a:t>ICWA </a:t>
            </a:r>
            <a:r>
              <a:rPr lang="en-US" dirty="0" smtClean="0"/>
              <a:t>1978 </a:t>
            </a:r>
            <a:endParaRPr lang="en-US" dirty="0"/>
          </a:p>
          <a:p>
            <a:r>
              <a:rPr lang="en-US" dirty="0"/>
              <a:t>Included reasonable efforts and is more than reasonable efforts</a:t>
            </a:r>
          </a:p>
          <a:p>
            <a:r>
              <a:rPr lang="en-US" dirty="0"/>
              <a:t>Aimed at remedying the underlying problems that threaten the stability of the Indian family</a:t>
            </a:r>
          </a:p>
          <a:p>
            <a:r>
              <a:rPr lang="en-US" dirty="0"/>
              <a:t>Utilizing available resources of the child’s Tribe, extended family, Tribal, and other Indian social services agencies</a:t>
            </a:r>
          </a:p>
          <a:p>
            <a:endParaRPr lang="en-US" dirty="0"/>
          </a:p>
        </p:txBody>
      </p:sp>
    </p:spTree>
    <p:extLst>
      <p:ext uri="{BB962C8B-B14F-4D97-AF65-F5344CB8AC3E}">
        <p14:creationId xmlns:p14="http://schemas.microsoft.com/office/powerpoint/2010/main" val="14452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Active Efforts Commitment </a:t>
            </a:r>
          </a:p>
        </p:txBody>
      </p:sp>
      <p:sp>
        <p:nvSpPr>
          <p:cNvPr id="2" name="Content Placeholder 1"/>
          <p:cNvSpPr>
            <a:spLocks noGrp="1"/>
          </p:cNvSpPr>
          <p:nvPr>
            <p:ph idx="1"/>
          </p:nvPr>
        </p:nvSpPr>
        <p:spPr/>
        <p:txBody>
          <a:bodyPr>
            <a:normAutofit lnSpcReduction="10000"/>
          </a:bodyPr>
          <a:lstStyle/>
          <a:p>
            <a:r>
              <a:rPr lang="en-US" dirty="0"/>
              <a:t>Active efforts review</a:t>
            </a:r>
          </a:p>
          <a:p>
            <a:r>
              <a:rPr lang="en-US" dirty="0"/>
              <a:t>Consider which active efforts pertain to the program you will be working in, and circle each one</a:t>
            </a:r>
          </a:p>
          <a:p>
            <a:r>
              <a:rPr lang="en-US" dirty="0"/>
              <a:t>Develop a commitment that you are willing to make to help you increase your knowledge and/or ability to ensure you are providing active efforts when working with Native American Families</a:t>
            </a:r>
          </a:p>
        </p:txBody>
      </p:sp>
    </p:spTree>
    <p:extLst>
      <p:ext uri="{BB962C8B-B14F-4D97-AF65-F5344CB8AC3E}">
        <p14:creationId xmlns:p14="http://schemas.microsoft.com/office/powerpoint/2010/main" val="672538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Participants in the Court Room</a:t>
            </a:r>
          </a:p>
        </p:txBody>
      </p:sp>
      <p:pic>
        <p:nvPicPr>
          <p:cNvPr id="4" name="Content Placeholder 3" descr="Courtroom Location into a courtroo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163813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Defense Is Wrong!</a:t>
            </a:r>
          </a:p>
        </p:txBody>
      </p:sp>
      <p:sp>
        <p:nvSpPr>
          <p:cNvPr id="3" name="Content Placeholder 2"/>
          <p:cNvSpPr>
            <a:spLocks noGrp="1"/>
          </p:cNvSpPr>
          <p:nvPr>
            <p:ph idx="1"/>
          </p:nvPr>
        </p:nvSpPr>
        <p:spPr/>
        <p:txBody>
          <a:bodyPr/>
          <a:lstStyle/>
          <a:p>
            <a:endParaRPr lang="en-US" dirty="0"/>
          </a:p>
          <a:p>
            <a:endParaRPr lang="en-US" dirty="0"/>
          </a:p>
          <a:p>
            <a:r>
              <a:rPr lang="en-US" dirty="0"/>
              <a:t>My Cousin Vinny Court Scene: “The Defense is Wrong”</a:t>
            </a:r>
          </a:p>
          <a:p>
            <a:r>
              <a:rPr lang="en-US" u="sng" dirty="0">
                <a:hlinkClick r:id="rId2"/>
              </a:rPr>
              <a:t>https://www.youtube.com/watch?v=CFdJza0AbeA</a:t>
            </a:r>
            <a:endParaRPr lang="en-US" dirty="0"/>
          </a:p>
          <a:p>
            <a:endParaRPr lang="en-US" dirty="0"/>
          </a:p>
        </p:txBody>
      </p:sp>
    </p:spTree>
    <p:extLst>
      <p:ext uri="{BB962C8B-B14F-4D97-AF65-F5344CB8AC3E}">
        <p14:creationId xmlns:p14="http://schemas.microsoft.com/office/powerpoint/2010/main" val="2835434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Ready for Court: Tips for New Social Workers Part </a:t>
            </a:r>
            <a:r>
              <a:rPr lang="en-US" dirty="0" smtClean="0"/>
              <a:t>1</a:t>
            </a:r>
            <a:endParaRPr lang="en-US" dirty="0"/>
          </a:p>
        </p:txBody>
      </p:sp>
      <p:sp>
        <p:nvSpPr>
          <p:cNvPr id="3" name="Content Placeholder 2"/>
          <p:cNvSpPr>
            <a:spLocks noGrp="1"/>
          </p:cNvSpPr>
          <p:nvPr>
            <p:ph idx="1"/>
          </p:nvPr>
        </p:nvSpPr>
        <p:spPr/>
        <p:txBody>
          <a:bodyPr/>
          <a:lstStyle/>
          <a:p>
            <a:pPr marL="0" indent="0">
              <a:buNone/>
            </a:pPr>
            <a:r>
              <a:rPr lang="en-US" u="sng" dirty="0">
                <a:hlinkClick r:id="rId2"/>
              </a:rPr>
              <a:t>https://www.youtube.com/watch?v=kCkVArsby5g</a:t>
            </a:r>
            <a:endParaRPr lang="en-US" dirty="0"/>
          </a:p>
          <a:p>
            <a:pPr marL="0" indent="0">
              <a:buNone/>
            </a:pPr>
            <a:endParaRPr lang="en-US" dirty="0"/>
          </a:p>
        </p:txBody>
      </p:sp>
    </p:spTree>
    <p:extLst>
      <p:ext uri="{BB962C8B-B14F-4D97-AF65-F5344CB8AC3E}">
        <p14:creationId xmlns:p14="http://schemas.microsoft.com/office/powerpoint/2010/main" val="3522354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15400" cy="3276600"/>
          </a:xfrm>
        </p:spPr>
        <p:txBody>
          <a:bodyPr>
            <a:normAutofit/>
          </a:bodyPr>
          <a:lstStyle/>
          <a:p>
            <a:pPr algn="l"/>
            <a:r>
              <a:rPr lang="en-US" b="1" dirty="0"/>
              <a:t>Legal Procedures and Responsibilities</a:t>
            </a:r>
            <a:br>
              <a:rPr lang="en-US" b="1" dirty="0"/>
            </a:br>
            <a:r>
              <a:rPr lang="en-US" b="1" dirty="0"/>
              <a:t/>
            </a:r>
            <a:br>
              <a:rPr lang="en-US" b="1" dirty="0"/>
            </a:br>
            <a:r>
              <a:rPr lang="en-US" sz="3600" b="1" dirty="0"/>
              <a:t>California Common Core</a:t>
            </a:r>
            <a:r>
              <a:rPr lang="en-US" b="1" dirty="0"/>
              <a:t/>
            </a:r>
            <a:br>
              <a:rPr lang="en-US" b="1" dirty="0"/>
            </a:br>
            <a:r>
              <a:rPr lang="en-US" sz="2800" dirty="0" smtClean="0"/>
              <a:t>April</a:t>
            </a:r>
            <a:r>
              <a:rPr lang="en-US" sz="2800" dirty="0" smtClean="0"/>
              <a:t> 30, 2019</a:t>
            </a: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029200"/>
            <a:ext cx="1627187"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920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Ready for Court: Tips for New Social Workers Part </a:t>
            </a:r>
            <a:r>
              <a:rPr lang="en-US" dirty="0" smtClean="0"/>
              <a:t>2</a:t>
            </a:r>
            <a:endParaRPr lang="en-US" dirty="0"/>
          </a:p>
        </p:txBody>
      </p:sp>
      <p:sp>
        <p:nvSpPr>
          <p:cNvPr id="3" name="Content Placeholder 2"/>
          <p:cNvSpPr>
            <a:spLocks noGrp="1"/>
          </p:cNvSpPr>
          <p:nvPr>
            <p:ph idx="1"/>
          </p:nvPr>
        </p:nvSpPr>
        <p:spPr/>
        <p:txBody>
          <a:bodyPr/>
          <a:lstStyle/>
          <a:p>
            <a:r>
              <a:rPr lang="en-US" u="sng" dirty="0">
                <a:hlinkClick r:id="rId2"/>
              </a:rPr>
              <a:t>https://www.youtube.com/watch?v=nV6Wjr-qoFI</a:t>
            </a:r>
            <a:endParaRPr lang="en-US" dirty="0"/>
          </a:p>
          <a:p>
            <a:pPr marL="0" indent="0">
              <a:buNone/>
            </a:pPr>
            <a:endParaRPr lang="en-US" dirty="0"/>
          </a:p>
        </p:txBody>
      </p:sp>
    </p:spTree>
    <p:extLst>
      <p:ext uri="{BB962C8B-B14F-4D97-AF65-F5344CB8AC3E}">
        <p14:creationId xmlns:p14="http://schemas.microsoft.com/office/powerpoint/2010/main" val="298105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normAutofit fontScale="92500" lnSpcReduction="20000"/>
          </a:bodyPr>
          <a:lstStyle/>
          <a:p>
            <a:r>
              <a:rPr lang="en-US" dirty="0"/>
              <a:t>As a table write all of the reasons that you believe families should not be offered reunification. services.</a:t>
            </a:r>
          </a:p>
          <a:p>
            <a:r>
              <a:rPr lang="en-US" dirty="0"/>
              <a:t>Report out.</a:t>
            </a:r>
          </a:p>
          <a:p>
            <a:r>
              <a:rPr lang="en-US" dirty="0"/>
              <a:t>Pass out Handout 2.</a:t>
            </a:r>
          </a:p>
          <a:p>
            <a:r>
              <a:rPr lang="en-US" dirty="0"/>
              <a:t>Journal the differences between why you originally believed families should not be offered reunification services, and what is legally allowed. </a:t>
            </a:r>
          </a:p>
          <a:p>
            <a:r>
              <a:rPr lang="en-US" dirty="0"/>
              <a:t>Specifically identify strategies you can use to ensure you are making legally sound recommendations that are free of bias.  </a:t>
            </a:r>
          </a:p>
          <a:p>
            <a:pPr marL="0" indent="0">
              <a:buNone/>
            </a:pPr>
            <a:endParaRPr lang="en-US" dirty="0"/>
          </a:p>
        </p:txBody>
      </p:sp>
      <p:pic>
        <p:nvPicPr>
          <p:cNvPr id="4" name="Picture 3" descr="Checklist - LGAM Knowledge Bas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200" y="2362200"/>
            <a:ext cx="1633610" cy="1676762"/>
          </a:xfrm>
          <a:prstGeom prst="rect">
            <a:avLst/>
          </a:prstGeom>
        </p:spPr>
      </p:pic>
    </p:spTree>
    <p:extLst>
      <p:ext uri="{BB962C8B-B14F-4D97-AF65-F5344CB8AC3E}">
        <p14:creationId xmlns:p14="http://schemas.microsoft.com/office/powerpoint/2010/main" val="17096436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 Orders</a:t>
            </a:r>
          </a:p>
        </p:txBody>
      </p:sp>
      <p:sp>
        <p:nvSpPr>
          <p:cNvPr id="3" name="Content Placeholder 2"/>
          <p:cNvSpPr>
            <a:spLocks noGrp="1"/>
          </p:cNvSpPr>
          <p:nvPr>
            <p:ph idx="1"/>
          </p:nvPr>
        </p:nvSpPr>
        <p:spPr/>
        <p:txBody>
          <a:bodyPr/>
          <a:lstStyle/>
          <a:p>
            <a:pPr marL="0" indent="0">
              <a:buNone/>
            </a:pPr>
            <a:r>
              <a:rPr lang="en-US" dirty="0">
                <a:hlinkClick r:id="rId2"/>
              </a:rPr>
              <a:t>http://www.courts.ca.gov/documents/jv410.pdf</a:t>
            </a:r>
            <a:endParaRPr lang="en-US" dirty="0"/>
          </a:p>
          <a:p>
            <a:pPr marL="0" indent="0">
              <a:buNone/>
            </a:pPr>
            <a:endParaRPr lang="en-US" dirty="0"/>
          </a:p>
        </p:txBody>
      </p:sp>
    </p:spTree>
    <p:extLst>
      <p:ext uri="{BB962C8B-B14F-4D97-AF65-F5344CB8AC3E}">
        <p14:creationId xmlns:p14="http://schemas.microsoft.com/office/powerpoint/2010/main" val="2417559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Minute Order Activity</a:t>
            </a:r>
          </a:p>
        </p:txBody>
      </p:sp>
      <p:sp>
        <p:nvSpPr>
          <p:cNvPr id="3" name="Content Placeholder 2"/>
          <p:cNvSpPr>
            <a:spLocks noGrp="1"/>
          </p:cNvSpPr>
          <p:nvPr>
            <p:ph idx="1"/>
          </p:nvPr>
        </p:nvSpPr>
        <p:spPr/>
        <p:txBody>
          <a:bodyPr/>
          <a:lstStyle/>
          <a:p>
            <a:r>
              <a:rPr lang="en-US" dirty="0"/>
              <a:t>What is the county of residence?</a:t>
            </a:r>
          </a:p>
          <a:p>
            <a:r>
              <a:rPr lang="en-US" dirty="0"/>
              <a:t>What allegations was found true?</a:t>
            </a:r>
          </a:p>
          <a:p>
            <a:r>
              <a:rPr lang="en-US" dirty="0"/>
              <a:t>Who did the court offer services to?</a:t>
            </a:r>
          </a:p>
          <a:p>
            <a:r>
              <a:rPr lang="en-US" dirty="0"/>
              <a:t>Does ICWA apply?</a:t>
            </a:r>
          </a:p>
          <a:p>
            <a:r>
              <a:rPr lang="en-US" dirty="0"/>
              <a:t>Are there any other orders?</a:t>
            </a:r>
          </a:p>
          <a:p>
            <a:r>
              <a:rPr lang="en-US" dirty="0"/>
              <a:t>When is the next hearing?</a:t>
            </a:r>
          </a:p>
          <a:p>
            <a:r>
              <a:rPr lang="en-US" dirty="0"/>
              <a:t>What type of hearing is next?</a:t>
            </a:r>
          </a:p>
        </p:txBody>
      </p:sp>
    </p:spTree>
    <p:extLst>
      <p:ext uri="{BB962C8B-B14F-4D97-AF65-F5344CB8AC3E}">
        <p14:creationId xmlns:p14="http://schemas.microsoft.com/office/powerpoint/2010/main" val="3946385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Understanding the Purpose of Hearings and Preparing for Hearings</a:t>
            </a:r>
          </a:p>
        </p:txBody>
      </p:sp>
      <p:sp>
        <p:nvSpPr>
          <p:cNvPr id="3" name="Content Placeholder 2"/>
          <p:cNvSpPr>
            <a:spLocks noGrp="1"/>
          </p:cNvSpPr>
          <p:nvPr>
            <p:ph idx="1"/>
          </p:nvPr>
        </p:nvSpPr>
        <p:spPr/>
        <p:txBody>
          <a:bodyPr/>
          <a:lstStyle/>
          <a:p>
            <a:r>
              <a:rPr lang="en-US" dirty="0"/>
              <a:t>Trainee's Guide, Segment 7A &amp; B</a:t>
            </a:r>
          </a:p>
          <a:p>
            <a:r>
              <a:rPr lang="en-US" dirty="0"/>
              <a:t>Handouts 3 – 7 </a:t>
            </a:r>
          </a:p>
          <a:p>
            <a:r>
              <a:rPr lang="en-US" dirty="0"/>
              <a:t>Individually read the status review report</a:t>
            </a:r>
          </a:p>
          <a:p>
            <a:r>
              <a:rPr lang="en-US" dirty="0"/>
              <a:t>As a table, answer the questions in Segment 7B of the Trainee's Guide </a:t>
            </a:r>
          </a:p>
          <a:p>
            <a:r>
              <a:rPr lang="en-US" dirty="0"/>
              <a:t>As a large group, report out the answers</a:t>
            </a:r>
          </a:p>
          <a:p>
            <a:endParaRPr lang="en-US" dirty="0"/>
          </a:p>
        </p:txBody>
      </p:sp>
    </p:spTree>
    <p:extLst>
      <p:ext uri="{BB962C8B-B14F-4D97-AF65-F5344CB8AC3E}">
        <p14:creationId xmlns:p14="http://schemas.microsoft.com/office/powerpoint/2010/main" val="605862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Engaging Families in the Court Process</a:t>
            </a:r>
          </a:p>
        </p:txBody>
      </p:sp>
      <p:sp>
        <p:nvSpPr>
          <p:cNvPr id="3" name="Content Placeholder 2"/>
          <p:cNvSpPr>
            <a:spLocks noGrp="1"/>
          </p:cNvSpPr>
          <p:nvPr>
            <p:ph idx="1"/>
          </p:nvPr>
        </p:nvSpPr>
        <p:spPr/>
        <p:txBody>
          <a:bodyPr/>
          <a:lstStyle/>
          <a:p>
            <a:r>
              <a:rPr lang="en-US" dirty="0" smtClean="0"/>
              <a:t>Role </a:t>
            </a:r>
            <a:r>
              <a:rPr lang="en-US" dirty="0"/>
              <a:t>Play</a:t>
            </a:r>
          </a:p>
          <a:p>
            <a:r>
              <a:rPr lang="en-US" dirty="0"/>
              <a:t>Trainee's Guide, Segment 8</a:t>
            </a:r>
          </a:p>
          <a:p>
            <a:r>
              <a:rPr lang="en-US" dirty="0"/>
              <a:t>Three roles, social worker, parent/caregiver and observer</a:t>
            </a:r>
          </a:p>
          <a:p>
            <a:r>
              <a:rPr lang="en-US" dirty="0"/>
              <a:t>Three rounds, each trainee will play each role once</a:t>
            </a:r>
          </a:p>
          <a:p>
            <a:r>
              <a:rPr lang="en-US" dirty="0"/>
              <a:t>Report out</a:t>
            </a:r>
          </a:p>
        </p:txBody>
      </p:sp>
    </p:spTree>
    <p:extLst>
      <p:ext uri="{BB962C8B-B14F-4D97-AF65-F5344CB8AC3E}">
        <p14:creationId xmlns:p14="http://schemas.microsoft.com/office/powerpoint/2010/main" val="7558558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Juvenile Dependency Court Orientation</a:t>
            </a:r>
          </a:p>
        </p:txBody>
      </p:sp>
      <p:sp>
        <p:nvSpPr>
          <p:cNvPr id="3" name="Content Placeholder 2"/>
          <p:cNvSpPr>
            <a:spLocks noGrp="1"/>
          </p:cNvSpPr>
          <p:nvPr>
            <p:ph idx="1"/>
          </p:nvPr>
        </p:nvSpPr>
        <p:spPr/>
        <p:txBody>
          <a:bodyPr/>
          <a:lstStyle/>
          <a:p>
            <a:pPr marL="0" indent="0">
              <a:buNone/>
            </a:pPr>
            <a:r>
              <a:rPr lang="en-US" u="sng" dirty="0">
                <a:hlinkClick r:id="rId2"/>
              </a:rPr>
              <a:t>http://www.courts.ca.gov/cfcc-dependency.htm</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71291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 Up</a:t>
            </a:r>
          </a:p>
        </p:txBody>
      </p:sp>
      <p:sp>
        <p:nvSpPr>
          <p:cNvPr id="3" name="Content Placeholder 2"/>
          <p:cNvSpPr>
            <a:spLocks noGrp="1"/>
          </p:cNvSpPr>
          <p:nvPr>
            <p:ph idx="1"/>
          </p:nvPr>
        </p:nvSpPr>
        <p:spPr/>
        <p:txBody>
          <a:bodyPr/>
          <a:lstStyle/>
          <a:p>
            <a:r>
              <a:rPr lang="en-US" dirty="0"/>
              <a:t>Review of Learning Objectives selected in am</a:t>
            </a:r>
          </a:p>
          <a:p>
            <a:r>
              <a:rPr lang="en-US" dirty="0"/>
              <a:t>Questions</a:t>
            </a:r>
          </a:p>
          <a:p>
            <a:r>
              <a:rPr lang="en-US" dirty="0"/>
              <a:t>Post-Test</a:t>
            </a:r>
          </a:p>
          <a:p>
            <a:r>
              <a:rPr lang="en-US" dirty="0"/>
              <a:t>Participant Satisfaction Survey</a:t>
            </a:r>
          </a:p>
        </p:txBody>
      </p:sp>
      <p:pic>
        <p:nvPicPr>
          <p:cNvPr id="4" name="Picture 3" descr="Customer Satisfaction? Or Customer Loyalty? Which Would You Rath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4138005"/>
            <a:ext cx="3847571" cy="2504388"/>
          </a:xfrm>
          <a:prstGeom prst="rect">
            <a:avLst/>
          </a:prstGeom>
        </p:spPr>
      </p:pic>
    </p:spTree>
    <p:extLst>
      <p:ext uri="{BB962C8B-B14F-4D97-AF65-F5344CB8AC3E}">
        <p14:creationId xmlns:p14="http://schemas.microsoft.com/office/powerpoint/2010/main" val="396948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Day</a:t>
            </a:r>
          </a:p>
        </p:txBody>
      </p:sp>
      <p:sp>
        <p:nvSpPr>
          <p:cNvPr id="3" name="Content Placeholder 2"/>
          <p:cNvSpPr>
            <a:spLocks noGrp="1"/>
          </p:cNvSpPr>
          <p:nvPr>
            <p:ph idx="1"/>
          </p:nvPr>
        </p:nvSpPr>
        <p:spPr/>
        <p:txBody>
          <a:bodyPr/>
          <a:lstStyle/>
          <a:p>
            <a:r>
              <a:rPr lang="en-US" dirty="0"/>
              <a:t>Welcome</a:t>
            </a:r>
          </a:p>
          <a:p>
            <a:r>
              <a:rPr lang="en-US" dirty="0"/>
              <a:t>Agenda</a:t>
            </a:r>
          </a:p>
          <a:p>
            <a:r>
              <a:rPr lang="en-US" dirty="0"/>
              <a:t>Learning Objectives</a:t>
            </a:r>
          </a:p>
          <a:p>
            <a:r>
              <a:rPr lang="en-US" dirty="0"/>
              <a:t>Post-test</a:t>
            </a:r>
          </a:p>
        </p:txBody>
      </p:sp>
    </p:spTree>
    <p:extLst>
      <p:ext uri="{BB962C8B-B14F-4D97-AF65-F5344CB8AC3E}">
        <p14:creationId xmlns:p14="http://schemas.microsoft.com/office/powerpoint/2010/main" val="166185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2393950"/>
          </a:xfrm>
        </p:spPr>
        <p:txBody>
          <a:bodyPr anchor="ctr">
            <a:normAutofit/>
          </a:bodyPr>
          <a:lstStyle/>
          <a:p>
            <a:pPr algn="ctr"/>
            <a:r>
              <a:rPr lang="en-US" sz="4400" dirty="0"/>
              <a:t>Group Agreements</a:t>
            </a:r>
          </a:p>
        </p:txBody>
      </p:sp>
      <p:sp>
        <p:nvSpPr>
          <p:cNvPr id="3" name="Content Placeholder 2"/>
          <p:cNvSpPr>
            <a:spLocks noGrp="1"/>
          </p:cNvSpPr>
          <p:nvPr>
            <p:ph idx="1"/>
          </p:nvPr>
        </p:nvSpPr>
        <p:spPr>
          <a:xfrm>
            <a:off x="3886200" y="533400"/>
            <a:ext cx="4800600" cy="5592763"/>
          </a:xfrm>
        </p:spPr>
        <p:txBody>
          <a:bodyPr>
            <a:normAutofit lnSpcReduction="10000"/>
          </a:bodyPr>
          <a:lstStyle/>
          <a:p>
            <a:endParaRPr lang="en-US" dirty="0"/>
          </a:p>
          <a:p>
            <a:r>
              <a:rPr lang="en-US" dirty="0"/>
              <a:t>Be collaborative</a:t>
            </a:r>
          </a:p>
          <a:p>
            <a:r>
              <a:rPr lang="en-US" dirty="0"/>
              <a:t>Ask lots of questions – let us know what you think</a:t>
            </a:r>
          </a:p>
          <a:p>
            <a:r>
              <a:rPr lang="en-US" dirty="0"/>
              <a:t>Be open to trying new things</a:t>
            </a:r>
          </a:p>
          <a:p>
            <a:r>
              <a:rPr lang="en-US" dirty="0"/>
              <a:t>Be willing to make mistakes</a:t>
            </a:r>
          </a:p>
          <a:p>
            <a:r>
              <a:rPr lang="en-US" dirty="0"/>
              <a:t>Maintain confidentiality</a:t>
            </a:r>
          </a:p>
          <a:p>
            <a:r>
              <a:rPr lang="en-US" dirty="0"/>
              <a:t>Be responsible for your own learning</a:t>
            </a:r>
          </a:p>
          <a:p>
            <a:endParaRPr lang="en-US" dirty="0"/>
          </a:p>
        </p:txBody>
      </p:sp>
      <p:pic>
        <p:nvPicPr>
          <p:cNvPr id="5" name="Picture 2" descr="C:\Users\Owner\AppData\Local\Microsoft\Windows\Temporary Internet Files\Content.IE5\87PSJEBN\clip-art0020[1].jpg"/>
          <p:cNvPicPr>
            <a:picLocks noGrp="1" noChangeAspect="1" noChangeArrowheads="1"/>
          </p:cNvPicPr>
          <p:nvPr>
            <p:ph idx="4294967295"/>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512" y="2676378"/>
            <a:ext cx="2963863" cy="2922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919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lvl="0"/>
            <a:r>
              <a:rPr lang="en-US" b="1" dirty="0"/>
              <a:t>Review the Learning Objectives</a:t>
            </a:r>
          </a:p>
          <a:p>
            <a:pPr lvl="0"/>
            <a:r>
              <a:rPr lang="en-US" b="1" dirty="0"/>
              <a:t>Circle one that resonate most with them in their work in child welfare</a:t>
            </a:r>
          </a:p>
          <a:p>
            <a:pPr lvl="0"/>
            <a:r>
              <a:rPr lang="en-US" b="1" dirty="0"/>
              <a:t>Group report out of learning objectives</a:t>
            </a:r>
            <a:endParaRPr lang="en-US" dirty="0"/>
          </a:p>
        </p:txBody>
      </p:sp>
    </p:spTree>
    <p:extLst>
      <p:ext uri="{BB962C8B-B14F-4D97-AF65-F5344CB8AC3E}">
        <p14:creationId xmlns:p14="http://schemas.microsoft.com/office/powerpoint/2010/main" val="314598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California Child Welfare Core Practice Model</a:t>
            </a:r>
          </a:p>
        </p:txBody>
      </p:sp>
      <p:sp>
        <p:nvSpPr>
          <p:cNvPr id="4" name="Content Placeholder 3"/>
          <p:cNvSpPr>
            <a:spLocks noGrp="1"/>
          </p:cNvSpPr>
          <p:nvPr>
            <p:ph sz="half" idx="1"/>
          </p:nvPr>
        </p:nvSpPr>
        <p:spPr/>
        <p:txBody>
          <a:bodyPr/>
          <a:lstStyle/>
          <a:p>
            <a:pPr marL="0" indent="0">
              <a:buNone/>
            </a:pPr>
            <a:r>
              <a:rPr lang="en-US" dirty="0"/>
              <a:t>Foundational:</a:t>
            </a:r>
          </a:p>
          <a:p>
            <a:pPr>
              <a:buFont typeface="Wingdings" panose="05000000000000000000" pitchFamily="2" charset="2"/>
              <a:buChar char="ü"/>
            </a:pPr>
            <a:r>
              <a:rPr lang="en-US" dirty="0"/>
              <a:t>Be Transparent</a:t>
            </a:r>
          </a:p>
          <a:p>
            <a:pPr>
              <a:buFont typeface="Wingdings" panose="05000000000000000000" pitchFamily="2" charset="2"/>
              <a:buChar char="ü"/>
            </a:pPr>
            <a:r>
              <a:rPr lang="en-US" dirty="0"/>
              <a:t>Include Tribal Leadership</a:t>
            </a:r>
          </a:p>
          <a:p>
            <a:pPr>
              <a:buFont typeface="Wingdings" panose="05000000000000000000" pitchFamily="2" charset="2"/>
              <a:buChar char="ü"/>
            </a:pPr>
            <a:r>
              <a:rPr lang="en-US" dirty="0"/>
              <a:t>Model Accountability</a:t>
            </a:r>
          </a:p>
          <a:p>
            <a:pPr>
              <a:buFont typeface="Wingdings" panose="05000000000000000000" pitchFamily="2" charset="2"/>
              <a:buChar char="ü"/>
            </a:pPr>
            <a:r>
              <a:rPr lang="en-US" dirty="0"/>
              <a:t>Take Responsibility </a:t>
            </a:r>
          </a:p>
        </p:txBody>
      </p:sp>
      <p:sp>
        <p:nvSpPr>
          <p:cNvPr id="5" name="Content Placeholder 4"/>
          <p:cNvSpPr>
            <a:spLocks noGrp="1"/>
          </p:cNvSpPr>
          <p:nvPr>
            <p:ph sz="half" idx="2"/>
          </p:nvPr>
        </p:nvSpPr>
        <p:spPr/>
        <p:txBody>
          <a:bodyPr/>
          <a:lstStyle/>
          <a:p>
            <a:pPr marL="0" indent="0">
              <a:buNone/>
            </a:pPr>
            <a:r>
              <a:rPr lang="en-US" dirty="0"/>
              <a:t>Teaming:</a:t>
            </a:r>
          </a:p>
          <a:p>
            <a:pPr>
              <a:buFont typeface="Wingdings" panose="05000000000000000000" pitchFamily="2" charset="2"/>
              <a:buChar char="ü"/>
            </a:pPr>
            <a:r>
              <a:rPr lang="en-US" dirty="0"/>
              <a:t>From the first contact</a:t>
            </a:r>
          </a:p>
          <a:p>
            <a:pPr>
              <a:buFont typeface="Wingdings" panose="05000000000000000000" pitchFamily="2" charset="2"/>
              <a:buChar char="ü"/>
            </a:pPr>
            <a:r>
              <a:rPr lang="en-US" dirty="0"/>
              <a:t>Facilitate early and frequent sharing of information</a:t>
            </a:r>
          </a:p>
          <a:p>
            <a:pPr>
              <a:buFont typeface="Wingdings" panose="05000000000000000000" pitchFamily="2" charset="2"/>
              <a:buChar char="ü"/>
            </a:pPr>
            <a:r>
              <a:rPr lang="en-US" dirty="0"/>
              <a:t>Ensure all team members understand the legal, regulatory and policy constraints. </a:t>
            </a:r>
          </a:p>
        </p:txBody>
      </p:sp>
    </p:spTree>
    <p:extLst>
      <p:ext uri="{BB962C8B-B14F-4D97-AF65-F5344CB8AC3E}">
        <p14:creationId xmlns:p14="http://schemas.microsoft.com/office/powerpoint/2010/main" val="1826424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Review</a:t>
            </a:r>
          </a:p>
        </p:txBody>
      </p:sp>
      <p:sp>
        <p:nvSpPr>
          <p:cNvPr id="3" name="Text Placeholder 2"/>
          <p:cNvSpPr>
            <a:spLocks noGrp="1"/>
          </p:cNvSpPr>
          <p:nvPr>
            <p:ph type="body" idx="1"/>
          </p:nvPr>
        </p:nvSpPr>
        <p:spPr/>
        <p:txBody>
          <a:bodyPr/>
          <a:lstStyle/>
          <a:p>
            <a:pPr algn="ctr"/>
            <a:r>
              <a:rPr lang="en-US" dirty="0"/>
              <a:t>eLearning  = knowledge</a:t>
            </a:r>
          </a:p>
        </p:txBody>
      </p:sp>
      <p:pic>
        <p:nvPicPr>
          <p:cNvPr id="9" name="Content Placeholder 8" descr="elearning-PolyU - hom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1334294" y="3090069"/>
            <a:ext cx="2286000" cy="2120900"/>
          </a:xfrm>
        </p:spPr>
      </p:pic>
      <p:sp>
        <p:nvSpPr>
          <p:cNvPr id="4" name="Text Placeholder 3"/>
          <p:cNvSpPr>
            <a:spLocks noGrp="1"/>
          </p:cNvSpPr>
          <p:nvPr>
            <p:ph type="body" sz="quarter" idx="3"/>
          </p:nvPr>
        </p:nvSpPr>
        <p:spPr/>
        <p:txBody>
          <a:bodyPr>
            <a:normAutofit fontScale="85000" lnSpcReduction="20000"/>
          </a:bodyPr>
          <a:lstStyle/>
          <a:p>
            <a:r>
              <a:rPr lang="en-US" dirty="0"/>
              <a:t>Classroom is eLearning knowledge + skill practice = success </a:t>
            </a:r>
          </a:p>
        </p:txBody>
      </p:sp>
      <p:pic>
        <p:nvPicPr>
          <p:cNvPr id="10" name="Content Placeholder 9" descr="Clipart - Success"/>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4645822" y="2720661"/>
            <a:ext cx="4040180" cy="2859716"/>
          </a:xfrm>
        </p:spPr>
      </p:pic>
    </p:spTree>
    <p:extLst>
      <p:ext uri="{BB962C8B-B14F-4D97-AF65-F5344CB8AC3E}">
        <p14:creationId xmlns:p14="http://schemas.microsoft.com/office/powerpoint/2010/main" val="704871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 Performance </a:t>
            </a:r>
          </a:p>
        </p:txBody>
      </p:sp>
      <p:sp>
        <p:nvSpPr>
          <p:cNvPr id="3" name="Content Placeholder 2"/>
          <p:cNvSpPr>
            <a:spLocks noGrp="1"/>
          </p:cNvSpPr>
          <p:nvPr>
            <p:ph sz="half" idx="1"/>
          </p:nvPr>
        </p:nvSpPr>
        <p:spPr>
          <a:xfrm>
            <a:off x="457200" y="1600200"/>
            <a:ext cx="4038600" cy="4876800"/>
          </a:xfrm>
        </p:spPr>
        <p:txBody>
          <a:bodyPr>
            <a:normAutofit fontScale="25000" lnSpcReduction="20000"/>
          </a:bodyPr>
          <a:lstStyle/>
          <a:p>
            <a:r>
              <a:rPr lang="en-US" sz="8000" dirty="0"/>
              <a:t>Small Group Activity:</a:t>
            </a:r>
          </a:p>
          <a:p>
            <a:r>
              <a:rPr lang="en-US" sz="8000" dirty="0"/>
              <a:t>Find the chart paper with a hearing on it closest to your table.</a:t>
            </a:r>
          </a:p>
          <a:p>
            <a:r>
              <a:rPr lang="en-US" sz="8000" dirty="0"/>
              <a:t>Bring your eLearning Guides with you to the chart paper. </a:t>
            </a:r>
          </a:p>
          <a:p>
            <a:r>
              <a:rPr lang="en-US" sz="8000" dirty="0"/>
              <a:t>Your group has 5 minutes to write out the purpose, time frame and burden of proof for that hearing. </a:t>
            </a:r>
          </a:p>
          <a:p>
            <a:r>
              <a:rPr lang="en-US" sz="8000" dirty="0"/>
              <a:t>Rotate counter clockwise,  your group has 3 minutes to review that hearing. If everything is correct give them a star, if not make corrections in a different color ink. </a:t>
            </a:r>
          </a:p>
          <a:p>
            <a:r>
              <a:rPr lang="en-US" sz="8000" dirty="0"/>
              <a:t>Rotate one last time and repeat. </a:t>
            </a:r>
          </a:p>
          <a:p>
            <a:r>
              <a:rPr lang="en-US" sz="8000" dirty="0"/>
              <a:t>As a table group report out on your original hearing. </a:t>
            </a:r>
          </a:p>
          <a:p>
            <a:endParaRPr lang="en-US" dirty="0"/>
          </a:p>
          <a:p>
            <a:pPr marL="0" indent="0">
              <a:buNone/>
            </a:pPr>
            <a:endParaRPr lang="en-US" dirty="0"/>
          </a:p>
        </p:txBody>
      </p:sp>
      <p:sp>
        <p:nvSpPr>
          <p:cNvPr id="4" name="Content Placeholder 3"/>
          <p:cNvSpPr>
            <a:spLocks noGrp="1"/>
          </p:cNvSpPr>
          <p:nvPr>
            <p:ph sz="half" idx="2"/>
          </p:nvPr>
        </p:nvSpPr>
        <p:spPr/>
        <p:txBody>
          <a:bodyPr>
            <a:normAutofit fontScale="25000" lnSpcReduction="20000"/>
          </a:bodyPr>
          <a:lstStyle/>
          <a:p>
            <a:pPr marL="0" indent="0">
              <a:buNone/>
            </a:pPr>
            <a:endParaRPr lang="en-US" sz="2000" dirty="0"/>
          </a:p>
        </p:txBody>
      </p:sp>
      <p:pic>
        <p:nvPicPr>
          <p:cNvPr id="8" name="Picture 7" descr="smiling star face - vector Clip Ar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9200" y="2006727"/>
            <a:ext cx="3273740" cy="3479673"/>
          </a:xfrm>
          <a:prstGeom prst="rect">
            <a:avLst/>
          </a:prstGeom>
        </p:spPr>
      </p:pic>
    </p:spTree>
    <p:extLst>
      <p:ext uri="{BB962C8B-B14F-4D97-AF65-F5344CB8AC3E}">
        <p14:creationId xmlns:p14="http://schemas.microsoft.com/office/powerpoint/2010/main" val="3140627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Confidentiality</a:t>
            </a:r>
          </a:p>
        </p:txBody>
      </p:sp>
      <p:sp>
        <p:nvSpPr>
          <p:cNvPr id="3" name="Content Placeholder 2"/>
          <p:cNvSpPr>
            <a:spLocks noGrp="1"/>
          </p:cNvSpPr>
          <p:nvPr>
            <p:ph sz="half" idx="1"/>
          </p:nvPr>
        </p:nvSpPr>
        <p:spPr/>
        <p:txBody>
          <a:bodyPr/>
          <a:lstStyle/>
          <a:p>
            <a:r>
              <a:rPr lang="en-US" dirty="0"/>
              <a:t>In pairs, brainstorm the definition of confidentiality</a:t>
            </a:r>
          </a:p>
          <a:p>
            <a:r>
              <a:rPr lang="en-US" dirty="0"/>
              <a:t>As a table group use the brainstorming ideas to help develop a table definition of confidentiality</a:t>
            </a:r>
          </a:p>
          <a:p>
            <a:pPr marL="0" indent="0">
              <a:buNone/>
            </a:pPr>
            <a:endParaRPr lang="en-US" dirty="0"/>
          </a:p>
          <a:p>
            <a:pPr marL="0" indent="0">
              <a:buNone/>
            </a:pPr>
            <a:endParaRPr lang="en-US" dirty="0"/>
          </a:p>
        </p:txBody>
      </p:sp>
      <p:pic>
        <p:nvPicPr>
          <p:cNvPr id="5" name="Content Placeholder 4" descr="Seattle Seahawks 14, Green Bay Packers 12, Final Score! | Opinion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99637" y="2299687"/>
            <a:ext cx="2535726" cy="3126989"/>
          </a:xfrm>
        </p:spPr>
      </p:pic>
    </p:spTree>
    <p:extLst>
      <p:ext uri="{BB962C8B-B14F-4D97-AF65-F5344CB8AC3E}">
        <p14:creationId xmlns:p14="http://schemas.microsoft.com/office/powerpoint/2010/main" val="5743703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1925</TotalTime>
  <Words>960</Words>
  <Application>Microsoft Office PowerPoint</Application>
  <PresentationFormat>On-screen Show (4:3)</PresentationFormat>
  <Paragraphs>143</Paragraphs>
  <Slides>27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Office Theme</vt:lpstr>
      <vt:lpstr>PowerPoint Presentation</vt:lpstr>
      <vt:lpstr>Legal Procedures and Responsibilities  California Common Core April 30, 2019</vt:lpstr>
      <vt:lpstr>Overview of the Day</vt:lpstr>
      <vt:lpstr>Group Agreements</vt:lpstr>
      <vt:lpstr>Learning Objectives</vt:lpstr>
      <vt:lpstr>California Child Welfare Core Practice Model</vt:lpstr>
      <vt:lpstr>Review</vt:lpstr>
      <vt:lpstr>Star Performance </vt:lpstr>
      <vt:lpstr>Confidentiality</vt:lpstr>
      <vt:lpstr>Adoption Assistance and Child Welfare Act (Public Law 96-272)</vt:lpstr>
      <vt:lpstr>CA Confidentiality </vt:lpstr>
      <vt:lpstr>Additional Considerations</vt:lpstr>
      <vt:lpstr>ICWA &amp; Legal Responsibilities</vt:lpstr>
      <vt:lpstr>Tribal Sovereignty </vt:lpstr>
      <vt:lpstr>Reasonable/Active Efforts</vt:lpstr>
      <vt:lpstr>Active Efforts Commitment </vt:lpstr>
      <vt:lpstr>Participants in the Court Room</vt:lpstr>
      <vt:lpstr>The Defense Is Wrong!</vt:lpstr>
      <vt:lpstr>Getting Ready for Court: Tips for New Social Workers Part 1</vt:lpstr>
      <vt:lpstr>Getting Ready for Court: Tips for New Social Workers Part 2</vt:lpstr>
      <vt:lpstr>Activity</vt:lpstr>
      <vt:lpstr>Minute Orders</vt:lpstr>
      <vt:lpstr>Minute Order Activity</vt:lpstr>
      <vt:lpstr>Understanding the Purpose of Hearings and Preparing for Hearings</vt:lpstr>
      <vt:lpstr>Engaging Families in the Court Process</vt:lpstr>
      <vt:lpstr>Juvenile Dependency Court Orientation</vt:lpstr>
      <vt:lpstr>Wrap Up</vt:lpstr>
    </vt:vector>
  </TitlesOfParts>
  <Company>UC Berkeley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Esmirna E Ramirez</cp:lastModifiedBy>
  <cp:revision>149</cp:revision>
  <cp:lastPrinted>2013-07-26T01:06:19Z</cp:lastPrinted>
  <dcterms:created xsi:type="dcterms:W3CDTF">2013-07-19T18:41:24Z</dcterms:created>
  <dcterms:modified xsi:type="dcterms:W3CDTF">2019-04-18T18:18:31Z</dcterms:modified>
</cp:coreProperties>
</file>