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715EC-ACAF-4746-A708-174B26AE3E8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AA29E-15E9-40C8-9A85-5DFD2150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law.cornell.edu/wex/certiorari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topics.law.cornell.edu/wex/law_lati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A29E-15E9-40C8-9A85-5DFD215002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A29E-15E9-40C8-9A85-5DFD215002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0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Appeal-apply to a higher court for a reversal of the decision of a lower court.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A29E-15E9-40C8-9A85-5DFD215002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73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0F13B-9397-4AAA-BA1C-DAE8261ACB5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762000"/>
            <a:ext cx="4572000" cy="34290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882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Habeas corpus is a writ that is used to bring a party who has been criminally convicted in state court into federal court. Usually, writs of habeas corpus are used to review the legality of the party’s arrest, imprisonment, or detention.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word </a:t>
            </a:r>
            <a:r>
              <a:rPr lang="en-US" dirty="0" err="1" smtClean="0">
                <a:hlinkClick r:id="rId3"/>
              </a:rPr>
              <a:t>certioari</a:t>
            </a:r>
            <a:r>
              <a:rPr lang="en-US" dirty="0" smtClean="0"/>
              <a:t> comes from </a:t>
            </a:r>
            <a:r>
              <a:rPr lang="en-US" dirty="0" smtClean="0">
                <a:hlinkClick r:id="rId4"/>
              </a:rPr>
              <a:t>Law Latin</a:t>
            </a:r>
            <a:r>
              <a:rPr lang="en-US" dirty="0" smtClean="0"/>
              <a:t> and means "to be more fully informed."  A writ of certiorari orders a lower court to deliver its record in a case so that the higher court may review it.  The U.S. Supreme Court uses certiorari to pick most of the cases that it hears.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A29E-15E9-40C8-9A85-5DFD215002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D4CE-84B1-4661-9533-BB68B16EA3D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C01123-B131-4073-9E20-4CB0EB7D5E7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Law</a:t>
            </a:r>
            <a:br>
              <a:rPr lang="en-US" dirty="0" smtClean="0"/>
            </a:br>
            <a:r>
              <a:rPr lang="en-US" dirty="0" smtClean="0"/>
              <a:t>Briefing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 </a:t>
            </a:r>
            <a:r>
              <a:rPr lang="en-US" dirty="0" err="1" smtClean="0"/>
              <a:t>Horatius</a:t>
            </a:r>
            <a:r>
              <a:rPr lang="en-US" dirty="0" smtClean="0"/>
              <a:t>, Esq.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6291579"/>
            <a:ext cx="762000" cy="142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248400"/>
            <a:ext cx="2209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"This work" is licensed under </a:t>
            </a:r>
            <a:r>
              <a:rPr lang="en-US" sz="900" u="sng" dirty="0"/>
              <a:t>CC BY 4.0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Procedural Posture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 brief statement of the courts in which the </a:t>
            </a:r>
            <a:r>
              <a:rPr lang="en-US" b="1" dirty="0" smtClean="0"/>
              <a:t>case was </a:t>
            </a:r>
            <a:r>
              <a:rPr lang="en-US" b="1" dirty="0"/>
              <a:t>tried and to which it was appealed and the </a:t>
            </a:r>
            <a:r>
              <a:rPr lang="en-US" b="1" dirty="0" smtClean="0"/>
              <a:t>outcome </a:t>
            </a:r>
            <a:r>
              <a:rPr lang="en-US" b="1" dirty="0"/>
              <a:t>of each court </a:t>
            </a:r>
            <a:r>
              <a:rPr lang="en-US" b="1" dirty="0" smtClean="0"/>
              <a:t>process.</a:t>
            </a:r>
          </a:p>
          <a:p>
            <a:r>
              <a:rPr lang="en-US" b="1" dirty="0" smtClean="0"/>
              <a:t>ex</a:t>
            </a:r>
            <a:r>
              <a:rPr lang="en-US" b="1" dirty="0"/>
              <a:t>. defendant </a:t>
            </a:r>
            <a:r>
              <a:rPr lang="en-US" b="1" dirty="0" smtClean="0"/>
              <a:t>found guilty after </a:t>
            </a:r>
            <a:r>
              <a:rPr lang="en-US" b="1" dirty="0"/>
              <a:t>trial in </a:t>
            </a:r>
            <a:r>
              <a:rPr lang="en-US" b="1" dirty="0" smtClean="0"/>
              <a:t>Massachusetts </a:t>
            </a:r>
            <a:r>
              <a:rPr lang="en-US" b="1" dirty="0"/>
              <a:t>state trial court; </a:t>
            </a:r>
          </a:p>
          <a:p>
            <a:r>
              <a:rPr lang="en-US" b="1" dirty="0" smtClean="0"/>
              <a:t>convictions </a:t>
            </a:r>
            <a:r>
              <a:rPr lang="en-US" b="1" dirty="0"/>
              <a:t>affirmed by </a:t>
            </a:r>
            <a:r>
              <a:rPr lang="en-US" b="1" dirty="0" smtClean="0"/>
              <a:t>Massachusetts </a:t>
            </a:r>
            <a:r>
              <a:rPr lang="en-US" b="1" dirty="0"/>
              <a:t>Court of Appeals 						</a:t>
            </a:r>
            <a:endParaRPr lang="en-US" b="1" dirty="0" smtClean="0"/>
          </a:p>
          <a:p>
            <a:r>
              <a:rPr lang="en-US" b="1" dirty="0" smtClean="0"/>
              <a:t>and Massachusetts </a:t>
            </a:r>
            <a:r>
              <a:rPr lang="en-US" b="1" dirty="0"/>
              <a:t>Supreme Court; </a:t>
            </a:r>
            <a:endParaRPr lang="en-US" b="1" dirty="0" smtClean="0"/>
          </a:p>
          <a:p>
            <a:r>
              <a:rPr lang="en-US" b="1" dirty="0" smtClean="0"/>
              <a:t>habeas </a:t>
            </a:r>
            <a:r>
              <a:rPr lang="en-US" b="1" dirty="0"/>
              <a:t>corpus </a:t>
            </a:r>
            <a:r>
              <a:rPr lang="en-US" b="1" dirty="0" smtClean="0"/>
              <a:t>petition </a:t>
            </a:r>
            <a:r>
              <a:rPr lang="en-US" b="1" dirty="0"/>
              <a:t>to federal district </a:t>
            </a:r>
            <a:r>
              <a:rPr lang="en-US" b="1" dirty="0" smtClean="0"/>
              <a:t>court in MA</a:t>
            </a:r>
          </a:p>
          <a:p>
            <a:r>
              <a:rPr lang="en-US" b="1" dirty="0" smtClean="0"/>
              <a:t>writ </a:t>
            </a:r>
            <a:r>
              <a:rPr lang="en-US" b="1" dirty="0"/>
              <a:t>of </a:t>
            </a:r>
            <a:r>
              <a:rPr lang="en-US" b="1" dirty="0" smtClean="0"/>
              <a:t>certiorari </a:t>
            </a:r>
            <a:r>
              <a:rPr lang="en-US" b="1" dirty="0"/>
              <a:t>to Supreme Court of the </a:t>
            </a:r>
            <a:r>
              <a:rPr lang="en-US" b="1" dirty="0" smtClean="0"/>
              <a:t>United States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Facts of the case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 brief statement of the important facts of the case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5334000" y="5638800"/>
            <a:ext cx="289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“Only facts!” by </a:t>
            </a:r>
            <a:r>
              <a:rPr lang="en-US" sz="800" i="1" dirty="0"/>
              <a:t>Lindsay </a:t>
            </a:r>
            <a:r>
              <a:rPr lang="en-US" sz="800" i="1" dirty="0" err="1"/>
              <a:t>Eyink</a:t>
            </a:r>
            <a:r>
              <a:rPr lang="en-US" sz="800" i="1" dirty="0"/>
              <a:t>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21618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Issue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concise statement of the constitutional question(s) at issue in the case </a:t>
            </a:r>
            <a:endParaRPr lang="en-US" sz="3200" dirty="0" smtClean="0"/>
          </a:p>
          <a:p>
            <a:r>
              <a:rPr lang="en-US" sz="3200" b="1" dirty="0" smtClean="0"/>
              <a:t>(</a:t>
            </a:r>
            <a:r>
              <a:rPr lang="en-US" sz="3200" b="1" dirty="0"/>
              <a:t>ex. Must police have probable cause to perform an outer clothing </a:t>
            </a:r>
            <a:r>
              <a:rPr lang="en-US" sz="3200" b="1" dirty="0" smtClean="0"/>
              <a:t>pat-down </a:t>
            </a:r>
            <a:r>
              <a:rPr lang="en-US" sz="3200" b="1" dirty="0"/>
              <a:t>of a suspect for weapons?)</a:t>
            </a:r>
            <a:r>
              <a:rPr lang="en-US" sz="3200" dirty="0"/>
              <a:t> </a:t>
            </a:r>
            <a:r>
              <a:rPr lang="en-US" sz="1200" dirty="0" smtClean="0"/>
              <a:t>(</a:t>
            </a:r>
            <a:r>
              <a:rPr lang="en-US" sz="1200" i="1" dirty="0"/>
              <a:t>Terry v. Ohio</a:t>
            </a:r>
            <a:r>
              <a:rPr lang="en-US" sz="1200" dirty="0"/>
              <a:t>, 392 U.S. 1 (1968)</a:t>
            </a:r>
            <a:r>
              <a:rPr lang="en-US" sz="1200" dirty="0" smtClean="0"/>
              <a:t>)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Holding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answer to the issue question, without explanation.  </a:t>
            </a:r>
            <a:endParaRPr lang="en-US" dirty="0" smtClean="0"/>
          </a:p>
          <a:p>
            <a:r>
              <a:rPr lang="en-US" b="1" dirty="0" smtClean="0"/>
              <a:t>(</a:t>
            </a:r>
            <a:r>
              <a:rPr lang="en-US" b="1" dirty="0"/>
              <a:t>ex. No, the police </a:t>
            </a:r>
            <a:r>
              <a:rPr lang="en-US" b="1" dirty="0" smtClean="0"/>
              <a:t>may </a:t>
            </a:r>
            <a:r>
              <a:rPr lang="en-US" b="1" dirty="0"/>
              <a:t>pat-down a suspect for weapons based on “reasonable </a:t>
            </a:r>
            <a:r>
              <a:rPr lang="en-US" b="1" dirty="0" smtClean="0"/>
              <a:t>or </a:t>
            </a:r>
            <a:r>
              <a:rPr lang="en-US" b="1" dirty="0" err="1" smtClean="0"/>
              <a:t>articulatable</a:t>
            </a:r>
            <a:r>
              <a:rPr lang="en-US" b="1" dirty="0" smtClean="0"/>
              <a:t> </a:t>
            </a:r>
            <a:r>
              <a:rPr lang="en-US" b="1" dirty="0"/>
              <a:t>suspicion” which is less than probable cause</a:t>
            </a:r>
            <a:r>
              <a:rPr lang="en-US" b="1" dirty="0" smtClean="0"/>
              <a:t>.) </a:t>
            </a:r>
          </a:p>
          <a:p>
            <a:pPr lvl="1"/>
            <a:r>
              <a:rPr lang="en-US" sz="1100" dirty="0" smtClean="0"/>
              <a:t>(</a:t>
            </a:r>
            <a:r>
              <a:rPr lang="en-US" sz="1100" i="1" dirty="0"/>
              <a:t>Terry v. Ohio</a:t>
            </a:r>
            <a:r>
              <a:rPr lang="en-US" sz="1100" dirty="0"/>
              <a:t>, 392 U.S. 1 (1968))</a:t>
            </a:r>
          </a:p>
          <a:p>
            <a:endParaRPr lang="en-US" dirty="0"/>
          </a:p>
        </p:txBody>
      </p:sp>
      <p:pic>
        <p:nvPicPr>
          <p:cNvPr id="4098" name="Picture 2" descr="https://c8.staticflickr.com/9/8522/8595524355_4773a9c39e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835276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4997678"/>
            <a:ext cx="3581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“Block Gavel” by </a:t>
            </a:r>
            <a:r>
              <a:rPr lang="en-US" sz="800" i="1" dirty="0"/>
              <a:t>Douglas Palmer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4213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Rationale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explanation the majority opinion of the Court gives for the </a:t>
            </a:r>
            <a:r>
              <a:rPr lang="en-US" dirty="0" smtClean="0"/>
              <a:t>holding</a:t>
            </a:r>
            <a:r>
              <a:rPr lang="en-US" dirty="0"/>
              <a:t>.  Should include seminal language and/or </a:t>
            </a:r>
            <a:r>
              <a:rPr lang="en-US" dirty="0" smtClean="0"/>
              <a:t>articulated standard</a:t>
            </a:r>
            <a:r>
              <a:rPr lang="en-US" dirty="0"/>
              <a:t>.   </a:t>
            </a:r>
            <a:endParaRPr lang="en-US" dirty="0" smtClean="0"/>
          </a:p>
          <a:p>
            <a:r>
              <a:rPr lang="en-US" b="1" dirty="0" smtClean="0"/>
              <a:t>(</a:t>
            </a:r>
            <a:r>
              <a:rPr lang="en-US" b="1" dirty="0"/>
              <a:t>ex. in </a:t>
            </a:r>
            <a:r>
              <a:rPr lang="en-US" b="1" u="sng" dirty="0" err="1"/>
              <a:t>Griswald</a:t>
            </a:r>
            <a:r>
              <a:rPr lang="en-US" b="1" u="sng" dirty="0"/>
              <a:t> v. Connecticut</a:t>
            </a:r>
            <a:r>
              <a:rPr lang="en-US" b="1" dirty="0"/>
              <a:t>, “the right to privacy </a:t>
            </a:r>
            <a:r>
              <a:rPr lang="en-US" b="1" dirty="0" smtClean="0"/>
              <a:t>is </a:t>
            </a:r>
            <a:r>
              <a:rPr lang="en-US" b="1" dirty="0"/>
              <a:t>found in the penumbras and emanations of </a:t>
            </a:r>
            <a:r>
              <a:rPr lang="en-US" b="1" dirty="0" smtClean="0"/>
              <a:t>the Constitution</a:t>
            </a:r>
            <a:r>
              <a:rPr lang="en-US" b="1" dirty="0"/>
              <a:t>”.)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  <p:sp>
        <p:nvSpPr>
          <p:cNvPr id="6" name="TextBox 5"/>
          <p:cNvSpPr txBox="1"/>
          <p:nvPr/>
        </p:nvSpPr>
        <p:spPr>
          <a:xfrm>
            <a:off x="4876800" y="5791200"/>
            <a:ext cx="3733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“Courtroom” by </a:t>
            </a:r>
            <a:r>
              <a:rPr lang="en-US" sz="800" i="1" dirty="0"/>
              <a:t>Karen </a:t>
            </a:r>
            <a:r>
              <a:rPr lang="en-US" sz="800" i="1" dirty="0" err="1"/>
              <a:t>Neoh</a:t>
            </a:r>
            <a:r>
              <a:rPr lang="en-US" sz="800" i="1" dirty="0"/>
              <a:t>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17876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Dissenting/Concurring opinions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Dissenting opinion is when a judge disagrees with the majority view</a:t>
            </a:r>
          </a:p>
          <a:p>
            <a:r>
              <a:rPr lang="en-US" dirty="0" smtClean="0"/>
              <a:t>Concurring opinion is when a judge agrees, but comes up with a different reason as to why he or she agrees. </a:t>
            </a:r>
          </a:p>
          <a:p>
            <a:r>
              <a:rPr lang="en-US" dirty="0" smtClean="0"/>
              <a:t>Not every case will have a dissent or concurrence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98" y="2361768"/>
            <a:ext cx="4526204" cy="213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Class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Students will learn how to brief a case</a:t>
            </a:r>
          </a:p>
          <a:p>
            <a:r>
              <a:rPr lang="en-US" dirty="0" smtClean="0"/>
              <a:t>2) Will learn the various components that goes into briefing a legal case</a:t>
            </a:r>
          </a:p>
          <a:p>
            <a:r>
              <a:rPr lang="en-US" dirty="0" smtClean="0"/>
              <a:t>3) Will do a case briefing exercise</a:t>
            </a:r>
          </a:p>
        </p:txBody>
      </p:sp>
    </p:spTree>
    <p:extLst>
      <p:ext uri="{BB962C8B-B14F-4D97-AF65-F5344CB8AC3E}">
        <p14:creationId xmlns:p14="http://schemas.microsoft.com/office/powerpoint/2010/main" val="28387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case brief?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case briefs concern one case and summarize everything important you need to know about a case.</a:t>
            </a:r>
          </a:p>
        </p:txBody>
      </p:sp>
    </p:spTree>
    <p:extLst>
      <p:ext uri="{BB962C8B-B14F-4D97-AF65-F5344CB8AC3E}">
        <p14:creationId xmlns:p14="http://schemas.microsoft.com/office/powerpoint/2010/main" val="17261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are the main components to a case brief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Case caption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Case citation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Procedural posture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Rationale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Dissenting/Concurring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Let’s Break it down</a:t>
            </a:r>
            <a:endParaRPr lang="en-US" b="1" dirty="0"/>
          </a:p>
        </p:txBody>
      </p:sp>
      <p:pic>
        <p:nvPicPr>
          <p:cNvPr id="1026" name="Picture 2" descr="https://farm8.staticflickr.com/5164/5245661927_f694d9d7d5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654849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6555284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“break-dance” by </a:t>
            </a:r>
            <a:r>
              <a:rPr lang="en-US" sz="800" i="1" dirty="0"/>
              <a:t>mathenge </a:t>
            </a:r>
            <a:r>
              <a:rPr lang="en-US" sz="800" i="1" dirty="0" err="1"/>
              <a:t>eric</a:t>
            </a:r>
            <a:r>
              <a:rPr lang="en-US" sz="800" i="1" dirty="0"/>
              <a:t>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28616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Caption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 Caption is usually the title of the case</a:t>
            </a:r>
          </a:p>
          <a:p>
            <a:r>
              <a:rPr lang="en-US" dirty="0" smtClean="0"/>
              <a:t>The title of the case is usually the parties to the suit.</a:t>
            </a:r>
          </a:p>
          <a:p>
            <a:r>
              <a:rPr lang="en-US" dirty="0" smtClean="0"/>
              <a:t>The first name is usually the Plaintiff/petitioner/appellant </a:t>
            </a:r>
            <a:r>
              <a:rPr lang="en-US" dirty="0"/>
              <a:t>(a person who brings a case against another in a court of law</a:t>
            </a:r>
            <a:r>
              <a:rPr lang="en-US" dirty="0" smtClean="0"/>
              <a:t>.)</a:t>
            </a:r>
          </a:p>
          <a:p>
            <a:r>
              <a:rPr lang="en-US" dirty="0" smtClean="0"/>
              <a:t>The second name is usually </a:t>
            </a:r>
            <a:r>
              <a:rPr lang="en-US" dirty="0"/>
              <a:t>the </a:t>
            </a:r>
            <a:r>
              <a:rPr lang="en-US" dirty="0" smtClean="0"/>
              <a:t>defendant/respondent/appellee </a:t>
            </a:r>
            <a:r>
              <a:rPr lang="en-US" dirty="0"/>
              <a:t>(the person against whom the suit is brought is the </a:t>
            </a:r>
            <a:r>
              <a:rPr lang="en-US" dirty="0" smtClean="0"/>
              <a:t>defendant)</a:t>
            </a:r>
          </a:p>
          <a:p>
            <a:r>
              <a:rPr lang="en-US" dirty="0" smtClean="0"/>
              <a:t>Example: </a:t>
            </a:r>
          </a:p>
          <a:p>
            <a:pPr marL="0" indent="0" algn="ctr">
              <a:buNone/>
            </a:pPr>
            <a:r>
              <a:rPr lang="en-US" b="1" dirty="0" smtClean="0"/>
              <a:t>Jake vs. Jill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Citation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section of the statute or the name of the case as well as the volume number, the report series and the page number of a case referred to in a brief, points and authorities, or other legal argument.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s://farm7.staticflickr.com/7172/6685162501_49fa20c3fc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874347" cy="290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5257800"/>
            <a:ext cx="37219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“Law library books” by </a:t>
            </a:r>
            <a:r>
              <a:rPr lang="en-US" sz="800" i="1" dirty="0"/>
              <a:t>Janet Lindenmuth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13165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Citation is an address</a:t>
            </a:r>
            <a:endParaRPr lang="en-US" b="1" dirty="0"/>
          </a:p>
        </p:txBody>
      </p:sp>
      <p:pic>
        <p:nvPicPr>
          <p:cNvPr id="3076" name="Picture 4" descr="https://c7.staticflickr.com/2/1125/1288325502_71645e01df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63246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“Google maps” by </a:t>
            </a:r>
            <a:r>
              <a:rPr lang="en-US" sz="800" i="1" dirty="0"/>
              <a:t>Janet McKnight </a:t>
            </a:r>
            <a:r>
              <a:rPr lang="en-US" sz="800" dirty="0"/>
              <a:t>is licensed under CC BY 2.0 </a:t>
            </a:r>
          </a:p>
        </p:txBody>
      </p:sp>
    </p:spTree>
    <p:extLst>
      <p:ext uri="{BB962C8B-B14F-4D97-AF65-F5344CB8AC3E}">
        <p14:creationId xmlns:p14="http://schemas.microsoft.com/office/powerpoint/2010/main" val="17507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92125" y="492125"/>
            <a:ext cx="8229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 Citation Example</a:t>
            </a:r>
            <a:endParaRPr lang="en-US" altLang="en-US" sz="2400" b="1" dirty="0">
              <a:solidFill>
                <a:srgbClr val="F99FF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US" altLang="en-US" u="sng" dirty="0" smtClean="0"/>
              <a:t>Marbury  </a:t>
            </a:r>
            <a:r>
              <a:rPr lang="en-US" altLang="en-US" u="sng" dirty="0"/>
              <a:t>v. </a:t>
            </a:r>
            <a:r>
              <a:rPr lang="en-US" altLang="en-US" u="sng" dirty="0" smtClean="0"/>
              <a:t>Madison</a:t>
            </a:r>
            <a:r>
              <a:rPr lang="en-US" altLang="en-US" dirty="0" smtClean="0"/>
              <a:t>, 5 </a:t>
            </a:r>
            <a:r>
              <a:rPr lang="en-US" altLang="en-US" dirty="0"/>
              <a:t>U.S. </a:t>
            </a:r>
            <a:r>
              <a:rPr lang="en-US" altLang="en-US" dirty="0" smtClean="0"/>
              <a:t>137 </a:t>
            </a:r>
            <a:r>
              <a:rPr lang="en-US" altLang="en-US" dirty="0"/>
              <a:t>(</a:t>
            </a:r>
            <a:r>
              <a:rPr lang="en-US" altLang="en-US" dirty="0" smtClean="0"/>
              <a:t>1803</a:t>
            </a:r>
            <a:r>
              <a:rPr lang="en-US" altLang="en-US" dirty="0"/>
              <a:t>).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04800" y="4357688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/>
              <a:t>Volume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04800" y="501332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/>
              <a:t>First page of the case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04800" y="5668963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/>
              <a:t>Year of decision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724400" y="1143000"/>
            <a:ext cx="426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Reporter</a:t>
            </a:r>
          </a:p>
          <a:p>
            <a:r>
              <a:rPr lang="en-US" altLang="en-US" b="0"/>
              <a:t>(U.S. Supreme Court)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426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Case Name</a:t>
            </a:r>
          </a:p>
          <a:p>
            <a:r>
              <a:rPr lang="en-US" altLang="en-US" b="0"/>
              <a:t>(Parties to the suit)</a:t>
            </a:r>
          </a:p>
        </p:txBody>
      </p:sp>
      <p:grpSp>
        <p:nvGrpSpPr>
          <p:cNvPr id="54329" name="Group 57"/>
          <p:cNvGrpSpPr>
            <a:grpSpLocks/>
          </p:cNvGrpSpPr>
          <p:nvPr/>
        </p:nvGrpSpPr>
        <p:grpSpPr bwMode="auto">
          <a:xfrm>
            <a:off x="1828800" y="2133600"/>
            <a:ext cx="2743200" cy="914400"/>
            <a:chOff x="432" y="1344"/>
            <a:chExt cx="2448" cy="576"/>
          </a:xfrm>
        </p:grpSpPr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 flipH="1">
              <a:off x="1632" y="1344"/>
              <a:ext cx="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2"/>
            <p:cNvSpPr>
              <a:spLocks noChangeShapeType="1"/>
            </p:cNvSpPr>
            <p:nvPr/>
          </p:nvSpPr>
          <p:spPr bwMode="auto">
            <a:xfrm>
              <a:off x="432" y="1776"/>
              <a:ext cx="24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3"/>
            <p:cNvSpPr>
              <a:spLocks noChangeShapeType="1"/>
            </p:cNvSpPr>
            <p:nvPr/>
          </p:nvSpPr>
          <p:spPr bwMode="auto">
            <a:xfrm>
              <a:off x="2880" y="177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Line 44"/>
            <p:cNvSpPr>
              <a:spLocks noChangeShapeType="1"/>
            </p:cNvSpPr>
            <p:nvPr/>
          </p:nvSpPr>
          <p:spPr bwMode="auto">
            <a:xfrm>
              <a:off x="432" y="177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30" name="Group 58"/>
          <p:cNvGrpSpPr>
            <a:grpSpLocks/>
          </p:cNvGrpSpPr>
          <p:nvPr/>
        </p:nvGrpSpPr>
        <p:grpSpPr bwMode="auto">
          <a:xfrm>
            <a:off x="5138420" y="2133600"/>
            <a:ext cx="990600" cy="914400"/>
            <a:chOff x="3552" y="1344"/>
            <a:chExt cx="624" cy="576"/>
          </a:xfrm>
        </p:grpSpPr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 flipH="1">
              <a:off x="3744" y="134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Line 45"/>
            <p:cNvSpPr>
              <a:spLocks noChangeShapeType="1"/>
            </p:cNvSpPr>
            <p:nvPr/>
          </p:nvSpPr>
          <p:spPr bwMode="auto">
            <a:xfrm>
              <a:off x="3552" y="1776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Line 46"/>
            <p:cNvSpPr>
              <a:spLocks noChangeShapeType="1"/>
            </p:cNvSpPr>
            <p:nvPr/>
          </p:nvSpPr>
          <p:spPr bwMode="auto">
            <a:xfrm>
              <a:off x="3552" y="177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Line 47"/>
            <p:cNvSpPr>
              <a:spLocks noChangeShapeType="1"/>
            </p:cNvSpPr>
            <p:nvPr/>
          </p:nvSpPr>
          <p:spPr bwMode="auto">
            <a:xfrm>
              <a:off x="3936" y="177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33" name="Group 61"/>
          <p:cNvGrpSpPr>
            <a:grpSpLocks/>
          </p:cNvGrpSpPr>
          <p:nvPr/>
        </p:nvGrpSpPr>
        <p:grpSpPr bwMode="auto">
          <a:xfrm>
            <a:off x="4800600" y="3581400"/>
            <a:ext cx="457200" cy="1143000"/>
            <a:chOff x="3024" y="2256"/>
            <a:chExt cx="432" cy="720"/>
          </a:xfrm>
        </p:grpSpPr>
        <p:sp>
          <p:nvSpPr>
            <p:cNvPr id="54302" name="Line 30"/>
            <p:cNvSpPr>
              <a:spLocks noChangeShapeType="1"/>
            </p:cNvSpPr>
            <p:nvPr/>
          </p:nvSpPr>
          <p:spPr bwMode="auto">
            <a:xfrm flipV="1">
              <a:off x="3120" y="2400"/>
              <a:ext cx="96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Line 48"/>
            <p:cNvSpPr>
              <a:spLocks noChangeShapeType="1"/>
            </p:cNvSpPr>
            <p:nvPr/>
          </p:nvSpPr>
          <p:spPr bwMode="auto">
            <a:xfrm>
              <a:off x="3024" y="2400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Line 49"/>
            <p:cNvSpPr>
              <a:spLocks noChangeShapeType="1"/>
            </p:cNvSpPr>
            <p:nvPr/>
          </p:nvSpPr>
          <p:spPr bwMode="auto">
            <a:xfrm>
              <a:off x="3024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Line 50"/>
            <p:cNvSpPr>
              <a:spLocks noChangeShapeType="1"/>
            </p:cNvSpPr>
            <p:nvPr/>
          </p:nvSpPr>
          <p:spPr bwMode="auto">
            <a:xfrm>
              <a:off x="3456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32" name="Group 60"/>
          <p:cNvGrpSpPr>
            <a:grpSpLocks/>
          </p:cNvGrpSpPr>
          <p:nvPr/>
        </p:nvGrpSpPr>
        <p:grpSpPr bwMode="auto">
          <a:xfrm>
            <a:off x="4953000" y="3581400"/>
            <a:ext cx="1240971" cy="1752600"/>
            <a:chOff x="3120" y="2256"/>
            <a:chExt cx="1344" cy="1104"/>
          </a:xfrm>
        </p:grpSpPr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 flipV="1">
              <a:off x="3120" y="2400"/>
              <a:ext cx="1152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Line 51"/>
            <p:cNvSpPr>
              <a:spLocks noChangeShapeType="1"/>
            </p:cNvSpPr>
            <p:nvPr/>
          </p:nvSpPr>
          <p:spPr bwMode="auto">
            <a:xfrm>
              <a:off x="4032" y="2400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Line 52"/>
            <p:cNvSpPr>
              <a:spLocks noChangeShapeType="1"/>
            </p:cNvSpPr>
            <p:nvPr/>
          </p:nvSpPr>
          <p:spPr bwMode="auto">
            <a:xfrm>
              <a:off x="4032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Line 53"/>
            <p:cNvSpPr>
              <a:spLocks noChangeShapeType="1"/>
            </p:cNvSpPr>
            <p:nvPr/>
          </p:nvSpPr>
          <p:spPr bwMode="auto">
            <a:xfrm>
              <a:off x="4464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34" name="Group 62"/>
          <p:cNvGrpSpPr>
            <a:grpSpLocks/>
          </p:cNvGrpSpPr>
          <p:nvPr/>
        </p:nvGrpSpPr>
        <p:grpSpPr bwMode="auto">
          <a:xfrm>
            <a:off x="4953000" y="3581400"/>
            <a:ext cx="2286000" cy="2438400"/>
            <a:chOff x="3120" y="2256"/>
            <a:chExt cx="2112" cy="1536"/>
          </a:xfrm>
        </p:grpSpPr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 flipV="1">
              <a:off x="3120" y="2400"/>
              <a:ext cx="182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6" name="Line 54"/>
            <p:cNvSpPr>
              <a:spLocks noChangeShapeType="1"/>
            </p:cNvSpPr>
            <p:nvPr/>
          </p:nvSpPr>
          <p:spPr bwMode="auto">
            <a:xfrm>
              <a:off x="4560" y="2400"/>
              <a:ext cx="6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7" name="Line 55"/>
            <p:cNvSpPr>
              <a:spLocks noChangeShapeType="1"/>
            </p:cNvSpPr>
            <p:nvPr/>
          </p:nvSpPr>
          <p:spPr bwMode="auto">
            <a:xfrm>
              <a:off x="4560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Line 56"/>
            <p:cNvSpPr>
              <a:spLocks noChangeShapeType="1"/>
            </p:cNvSpPr>
            <p:nvPr/>
          </p:nvSpPr>
          <p:spPr bwMode="auto">
            <a:xfrm>
              <a:off x="5232" y="2256"/>
              <a:ext cx="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525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2" grpId="0"/>
      <p:bldP spid="54283" grpId="0"/>
      <p:bldP spid="54281" grpId="0"/>
      <p:bldP spid="5427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609</Words>
  <Application>Microsoft Office PowerPoint</Application>
  <PresentationFormat>On-screen Show (4:3)</PresentationFormat>
  <Paragraphs>77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Georgia</vt:lpstr>
      <vt:lpstr>Wingdings 2</vt:lpstr>
      <vt:lpstr>Flow</vt:lpstr>
      <vt:lpstr>Introduction to Law Briefing Cases</vt:lpstr>
      <vt:lpstr>Class Objectives</vt:lpstr>
      <vt:lpstr>What is a case brief?</vt:lpstr>
      <vt:lpstr>What are the main components to a case brief</vt:lpstr>
      <vt:lpstr>Let’s Break it down</vt:lpstr>
      <vt:lpstr>Case Caption</vt:lpstr>
      <vt:lpstr>Case Citation</vt:lpstr>
      <vt:lpstr>Case Citation is an address</vt:lpstr>
      <vt:lpstr>PowerPoint Presentation</vt:lpstr>
      <vt:lpstr>Procedural Posture</vt:lpstr>
      <vt:lpstr>Facts of the case</vt:lpstr>
      <vt:lpstr>Issue</vt:lpstr>
      <vt:lpstr>Holding</vt:lpstr>
      <vt:lpstr>Rationale</vt:lpstr>
      <vt:lpstr>Dissenting/Concurring opinions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Sara Horatius</dc:creator>
  <cp:lastModifiedBy>labstaff</cp:lastModifiedBy>
  <cp:revision>21</cp:revision>
  <dcterms:created xsi:type="dcterms:W3CDTF">2015-09-09T14:12:37Z</dcterms:created>
  <dcterms:modified xsi:type="dcterms:W3CDTF">2018-02-14T16:42:10Z</dcterms:modified>
</cp:coreProperties>
</file>