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33" r:id="rId2"/>
    <p:sldId id="436" r:id="rId3"/>
    <p:sldId id="437" r:id="rId4"/>
    <p:sldId id="452" r:id="rId5"/>
    <p:sldId id="438" r:id="rId6"/>
    <p:sldId id="435" r:id="rId7"/>
    <p:sldId id="474" r:id="rId8"/>
    <p:sldId id="448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6" r:id="rId17"/>
    <p:sldId id="487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5C"/>
    <a:srgbClr val="009999"/>
    <a:srgbClr val="00FF00"/>
    <a:srgbClr val="FFFF66"/>
    <a:srgbClr val="33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35" autoAdjust="0"/>
    <p:restoredTop sz="94660"/>
  </p:normalViewPr>
  <p:slideViewPr>
    <p:cSldViewPr>
      <p:cViewPr varScale="1">
        <p:scale>
          <a:sx n="70" d="100"/>
          <a:sy n="70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4A580-ADD1-48D7-8148-6FEE688A91F0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63387-A213-4358-AF4A-E3B4D80C5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5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09ED6-CEAE-45FB-A3E6-FF7B166B8D6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83BFB-76A2-4D8A-825B-6AAFC612D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9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3BFB-76A2-4D8A-825B-6AAFC612DB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0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F33E-CAFD-430E-B5B4-97287C551416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5F78-7EFA-4604-B9F5-75563A6CA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F33E-CAFD-430E-B5B4-97287C551416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5F78-7EFA-4604-B9F5-75563A6CA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F33E-CAFD-430E-B5B4-97287C551416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5F78-7EFA-4604-B9F5-75563A6CA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F33E-CAFD-430E-B5B4-97287C551416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5F78-7EFA-4604-B9F5-75563A6CA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F33E-CAFD-430E-B5B4-97287C551416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5F78-7EFA-4604-B9F5-75563A6CA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F33E-CAFD-430E-B5B4-97287C551416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5F78-7EFA-4604-B9F5-75563A6CA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F33E-CAFD-430E-B5B4-97287C551416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5F78-7EFA-4604-B9F5-75563A6CA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F33E-CAFD-430E-B5B4-97287C551416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5F78-7EFA-4604-B9F5-75563A6CA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F33E-CAFD-430E-B5B4-97287C551416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5F78-7EFA-4604-B9F5-75563A6CA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F33E-CAFD-430E-B5B4-97287C551416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5F78-7EFA-4604-B9F5-75563A6CA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F33E-CAFD-430E-B5B4-97287C551416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5F78-7EFA-4604-B9F5-75563A6CA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F33E-CAFD-430E-B5B4-97287C551416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5F78-7EFA-4604-B9F5-75563A6CA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6" name="Picture 12" descr="http://1.bp.blogspot.com/_AsY-NKLBGY0/SMpk7-157KI/AAAAAAAAAHo/kVRtGnG6KjU/s200/compound-inte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364" y="4929198"/>
            <a:ext cx="1678214" cy="15859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7300" dirty="0" smtClean="0">
                <a:solidFill>
                  <a:srgbClr val="FF0000"/>
                </a:solidFill>
              </a:rPr>
              <a:t>Patterns</a:t>
            </a:r>
            <a:endParaRPr lang="en-US" sz="73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28736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86" name="Picture 2" descr="http://www.designyourway.net/teme/complex-repeating-patterns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095750" cy="3038476"/>
          </a:xfrm>
          <a:prstGeom prst="rect">
            <a:avLst/>
          </a:prstGeom>
          <a:noFill/>
        </p:spPr>
      </p:pic>
      <p:pic>
        <p:nvPicPr>
          <p:cNvPr id="67588" name="Picture 4" descr="http://mehndi-patterns.com/wp-content/uploads/2010/03/color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1" y="4779820"/>
            <a:ext cx="1500198" cy="1892433"/>
          </a:xfrm>
          <a:prstGeom prst="rect">
            <a:avLst/>
          </a:prstGeom>
          <a:noFill/>
        </p:spPr>
      </p:pic>
      <p:pic>
        <p:nvPicPr>
          <p:cNvPr id="67590" name="Picture 6" descr="http://www.fotouh.netfirms.com/images/Islamic-Decagonal-Girih-Patterns_img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4772252"/>
            <a:ext cx="2357454" cy="2085748"/>
          </a:xfrm>
          <a:prstGeom prst="rect">
            <a:avLst/>
          </a:prstGeom>
          <a:noFill/>
        </p:spPr>
      </p:pic>
      <p:pic>
        <p:nvPicPr>
          <p:cNvPr id="67592" name="Picture 8" descr="http://mathwire.com/images/growingpatter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500174"/>
            <a:ext cx="4391215" cy="2428892"/>
          </a:xfrm>
          <a:prstGeom prst="rect">
            <a:avLst/>
          </a:prstGeom>
          <a:noFill/>
        </p:spPr>
      </p:pic>
      <p:pic>
        <p:nvPicPr>
          <p:cNvPr id="67594" name="Picture 10" descr="http://www.keypress.com/Images/keymath/daa1/parents/01/da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143380"/>
            <a:ext cx="26193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00166" y="214290"/>
            <a:ext cx="31704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8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-91666"/>
            <a:ext cx="65" cy="64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>Position, Term</a:t>
            </a:r>
            <a:r>
              <a:rPr lang="en-US" sz="8000" dirty="0" smtClean="0">
                <a:solidFill>
                  <a:srgbClr val="005E5C"/>
                </a:solidFill>
              </a:rPr>
              <a:t/>
            </a:r>
            <a:br>
              <a:rPr lang="en-US" sz="8000" dirty="0" smtClean="0">
                <a:solidFill>
                  <a:srgbClr val="005E5C"/>
                </a:solidFill>
              </a:rPr>
            </a:br>
            <a:endParaRPr lang="en-US" sz="8000" dirty="0">
              <a:solidFill>
                <a:srgbClr val="005E5C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43240" y="1428736"/>
          <a:ext cx="5415915" cy="3577127"/>
        </p:xfrm>
        <a:graphic>
          <a:graphicData uri="http://schemas.openxmlformats.org/drawingml/2006/table">
            <a:tbl>
              <a:tblPr/>
              <a:tblGrid>
                <a:gridCol w="1059180"/>
                <a:gridCol w="2609850"/>
                <a:gridCol w="1746885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Calibri"/>
                          <a:ea typeface="Calibri"/>
                          <a:cs typeface="Arial"/>
                        </a:rPr>
                        <a:t>POSITION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>
                          <a:latin typeface="Calibri"/>
                          <a:ea typeface="Calibri"/>
                          <a:cs typeface="Arial"/>
                        </a:rPr>
                        <a:t>What do I see?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>
                          <a:latin typeface="Calibri"/>
                          <a:ea typeface="Calibri"/>
                          <a:cs typeface="Arial"/>
                        </a:rPr>
                        <a:t>TERM, TOTAL TILES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…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20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7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00166" y="214290"/>
            <a:ext cx="31704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8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-91666"/>
            <a:ext cx="65" cy="64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Position, Term</a:t>
            </a:r>
            <a:r>
              <a:rPr lang="en-US" sz="8000" dirty="0" smtClean="0">
                <a:solidFill>
                  <a:srgbClr val="005E5C"/>
                </a:solidFill>
              </a:rPr>
              <a:t/>
            </a:r>
            <a:br>
              <a:rPr lang="en-US" sz="8000" dirty="0" smtClean="0">
                <a:solidFill>
                  <a:srgbClr val="005E5C"/>
                </a:solidFill>
              </a:rPr>
            </a:br>
            <a:endParaRPr lang="en-US" sz="8000" dirty="0">
              <a:solidFill>
                <a:srgbClr val="005E5C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DCIM\100CASIO\CIMG3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5717240" cy="32096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57356" y="4643446"/>
            <a:ext cx="642942" cy="83099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00364" y="4643446"/>
            <a:ext cx="642942" cy="83099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2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4643446"/>
            <a:ext cx="642942" cy="83099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3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4643446"/>
            <a:ext cx="642942" cy="83099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4</a:t>
            </a:r>
            <a:endParaRPr lang="en-US" sz="4800" dirty="0"/>
          </a:p>
        </p:txBody>
      </p:sp>
      <p:sp>
        <p:nvSpPr>
          <p:cNvPr id="14" name="Down Arrow 13"/>
          <p:cNvSpPr/>
          <p:nvPr/>
        </p:nvSpPr>
        <p:spPr>
          <a:xfrm rot="1981437">
            <a:off x="6704491" y="1603324"/>
            <a:ext cx="1388538" cy="1945521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278493" y="4079202"/>
            <a:ext cx="1388538" cy="1945521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2844" y="485776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200024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2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00166" y="214290"/>
            <a:ext cx="31704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8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-91666"/>
            <a:ext cx="65" cy="64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The 20</a:t>
            </a:r>
            <a:r>
              <a:rPr lang="en-US" sz="6000" baseline="30000" dirty="0" smtClean="0">
                <a:solidFill>
                  <a:srgbClr val="FFFF00"/>
                </a:solidFill>
              </a:rPr>
              <a:t>th</a:t>
            </a:r>
            <a:r>
              <a:rPr lang="en-US" sz="6000" dirty="0" smtClean="0">
                <a:solidFill>
                  <a:srgbClr val="FFFF00"/>
                </a:solidFill>
              </a:rPr>
              <a:t> Term</a:t>
            </a:r>
            <a:r>
              <a:rPr lang="en-US" sz="8000" dirty="0" smtClean="0">
                <a:solidFill>
                  <a:srgbClr val="005E5C"/>
                </a:solidFill>
              </a:rPr>
              <a:t/>
            </a:r>
            <a:br>
              <a:rPr lang="en-US" sz="8000" dirty="0" smtClean="0">
                <a:solidFill>
                  <a:srgbClr val="005E5C"/>
                </a:solidFill>
              </a:rPr>
            </a:br>
            <a:endParaRPr lang="en-US" sz="8000" dirty="0">
              <a:solidFill>
                <a:srgbClr val="005E5C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85720" y="1500174"/>
            <a:ext cx="5214974" cy="1638043"/>
            <a:chOff x="357158" y="2214554"/>
            <a:chExt cx="5717240" cy="2423861"/>
          </a:xfrm>
        </p:grpSpPr>
        <p:pic>
          <p:nvPicPr>
            <p:cNvPr id="9" name="Picture 2" descr="F:\DCIM\100CASIO\CIMG3079.JPG"/>
            <p:cNvPicPr>
              <a:picLocks noChangeAspect="1" noChangeArrowheads="1"/>
            </p:cNvPicPr>
            <p:nvPr/>
          </p:nvPicPr>
          <p:blipFill>
            <a:blip r:embed="rId2" cstate="print"/>
            <a:srcRect t="24483"/>
            <a:stretch>
              <a:fillRect/>
            </a:stretch>
          </p:blipFill>
          <p:spPr bwMode="auto">
            <a:xfrm>
              <a:off x="357158" y="2214554"/>
              <a:ext cx="5717240" cy="2423861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28596" y="3500438"/>
              <a:ext cx="642942" cy="956395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1</a:t>
              </a:r>
              <a:endParaRPr lang="en-US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71604" y="3500438"/>
              <a:ext cx="642942" cy="956395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2</a:t>
              </a:r>
              <a:endParaRPr lang="en-US" sz="3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71802" y="3500438"/>
              <a:ext cx="642942" cy="956395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3</a:t>
              </a:r>
              <a:endParaRPr lang="en-US" sz="3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29190" y="3500438"/>
              <a:ext cx="642942" cy="956395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4</a:t>
              </a:r>
              <a:endParaRPr lang="en-US" sz="3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786710" y="2500306"/>
            <a:ext cx="857256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20</a:t>
            </a:r>
            <a:endParaRPr lang="en-US" sz="36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85721" y="3280873"/>
          <a:ext cx="5214973" cy="3337508"/>
        </p:xfrm>
        <a:graphic>
          <a:graphicData uri="http://schemas.openxmlformats.org/drawingml/2006/table">
            <a:tbl>
              <a:tblPr/>
              <a:tblGrid>
                <a:gridCol w="1019882"/>
                <a:gridCol w="2513019"/>
                <a:gridCol w="1682072"/>
              </a:tblGrid>
              <a:tr h="291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Calibri"/>
                          <a:ea typeface="Calibri"/>
                          <a:cs typeface="Arial"/>
                        </a:rPr>
                        <a:t>POSITION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Calibri"/>
                          <a:ea typeface="Calibri"/>
                          <a:cs typeface="Arial"/>
                        </a:rPr>
                        <a:t>What do I see?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latin typeface="Calibri"/>
                          <a:ea typeface="Calibri"/>
                          <a:cs typeface="Arial"/>
                        </a:rPr>
                        <a:t>TERM, TOTAL TILES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…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Arial"/>
                        </a:rPr>
                        <a:t>20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6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00166" y="214290"/>
            <a:ext cx="31704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8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-91666"/>
            <a:ext cx="65" cy="64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009999"/>
                </a:solidFill>
              </a:rPr>
              <a:t/>
            </a:r>
            <a:br>
              <a:rPr lang="en-US" sz="2400" dirty="0" smtClean="0">
                <a:solidFill>
                  <a:srgbClr val="009999"/>
                </a:solidFill>
              </a:rPr>
            </a:br>
            <a:r>
              <a:rPr lang="en-US" sz="2400" dirty="0" smtClean="0">
                <a:solidFill>
                  <a:srgbClr val="009999"/>
                </a:solidFill>
              </a:rPr>
              <a:t/>
            </a:r>
            <a:br>
              <a:rPr lang="en-US" sz="2400" dirty="0" smtClean="0">
                <a:solidFill>
                  <a:srgbClr val="009999"/>
                </a:solidFill>
              </a:rPr>
            </a:br>
            <a:r>
              <a:rPr lang="en-US" sz="2400" dirty="0" smtClean="0">
                <a:solidFill>
                  <a:srgbClr val="009999"/>
                </a:solidFill>
              </a:rPr>
              <a:t/>
            </a:r>
            <a:br>
              <a:rPr lang="en-US" sz="2400" dirty="0" smtClean="0">
                <a:solidFill>
                  <a:srgbClr val="009999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Finding Numeric Expressions, Activity</a:t>
            </a:r>
            <a:r>
              <a:rPr lang="en-US" sz="6000" dirty="0" smtClean="0">
                <a:solidFill>
                  <a:srgbClr val="005E5C"/>
                </a:solidFill>
              </a:rPr>
              <a:t/>
            </a:r>
            <a:br>
              <a:rPr lang="en-US" sz="6000" dirty="0" smtClean="0">
                <a:solidFill>
                  <a:srgbClr val="005E5C"/>
                </a:solidFill>
              </a:rPr>
            </a:br>
            <a:endParaRPr lang="en-US" sz="6000" dirty="0">
              <a:solidFill>
                <a:srgbClr val="005E5C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7158" y="1571612"/>
          <a:ext cx="8572560" cy="5072098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1971686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egoe UI"/>
                          <a:ea typeface="Times New Roman"/>
                        </a:rPr>
                        <a:t>Continue building this pattern to the 5</a:t>
                      </a:r>
                      <a:r>
                        <a:rPr lang="en-US" sz="1600" baseline="30000" dirty="0">
                          <a:latin typeface="Segoe UI"/>
                          <a:ea typeface="Times New Roman"/>
                        </a:rPr>
                        <a:t>th</a:t>
                      </a:r>
                      <a:r>
                        <a:rPr lang="en-US" sz="1600" dirty="0">
                          <a:latin typeface="Segoe UI"/>
                          <a:ea typeface="Times New Roman"/>
                        </a:rPr>
                        <a:t> term. Draw a picture to represent the </a:t>
                      </a:r>
                      <a:r>
                        <a:rPr lang="en-US" sz="1600" dirty="0" smtClean="0">
                          <a:latin typeface="Segoe UI"/>
                          <a:ea typeface="Times New Roman"/>
                        </a:rPr>
                        <a:t>sequence.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Segoe UI"/>
                          <a:ea typeface="Times New Roman"/>
                        </a:rPr>
                        <a:t>Draw </a:t>
                      </a:r>
                      <a:r>
                        <a:rPr lang="en-US" sz="1600" dirty="0">
                          <a:latin typeface="Segoe UI"/>
                          <a:ea typeface="Times New Roman"/>
                        </a:rPr>
                        <a:t>a diagram of the 20</a:t>
                      </a:r>
                      <a:r>
                        <a:rPr lang="en-US" sz="1600" baseline="30000" dirty="0">
                          <a:latin typeface="Segoe UI"/>
                          <a:ea typeface="Times New Roman"/>
                        </a:rPr>
                        <a:t>th</a:t>
                      </a:r>
                      <a:r>
                        <a:rPr lang="en-US" sz="1600" dirty="0">
                          <a:latin typeface="Segoe UI"/>
                          <a:ea typeface="Times New Roman"/>
                        </a:rPr>
                        <a:t> term.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egoe UI"/>
                          <a:ea typeface="Times New Roman"/>
                        </a:rPr>
                        <a:t>                       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4502" marR="6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412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Segoe UI"/>
                          <a:ea typeface="Times New Roman"/>
                        </a:rPr>
                        <a:t>Make a table of numeric expressions for each term. Write numeric expressions to represent the 20</a:t>
                      </a:r>
                      <a:r>
                        <a:rPr lang="en-US" sz="1600" baseline="30000" dirty="0">
                          <a:latin typeface="Segoe UI"/>
                          <a:ea typeface="Times New Roman"/>
                        </a:rPr>
                        <a:t>th</a:t>
                      </a:r>
                      <a:r>
                        <a:rPr lang="en-US" sz="1600" dirty="0">
                          <a:latin typeface="Segoe UI"/>
                          <a:ea typeface="Times New Roman"/>
                        </a:rPr>
                        <a:t> term.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4502" marR="6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714348" y="2214554"/>
            <a:ext cx="3643338" cy="1051132"/>
            <a:chOff x="357158" y="2214554"/>
            <a:chExt cx="5717240" cy="2560341"/>
          </a:xfrm>
        </p:grpSpPr>
        <p:pic>
          <p:nvPicPr>
            <p:cNvPr id="29" name="Picture 2" descr="F:\DCIM\100CASIO\CIMG3079.JPG"/>
            <p:cNvPicPr>
              <a:picLocks noChangeAspect="1" noChangeArrowheads="1"/>
            </p:cNvPicPr>
            <p:nvPr/>
          </p:nvPicPr>
          <p:blipFill>
            <a:blip r:embed="rId2" cstate="print"/>
            <a:srcRect t="24483"/>
            <a:stretch>
              <a:fillRect/>
            </a:stretch>
          </p:blipFill>
          <p:spPr bwMode="auto">
            <a:xfrm>
              <a:off x="357158" y="2214554"/>
              <a:ext cx="5717240" cy="2423861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428596" y="3500439"/>
              <a:ext cx="642942" cy="1274456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71603" y="3500439"/>
              <a:ext cx="642942" cy="1274456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71803" y="3500439"/>
              <a:ext cx="642942" cy="1274456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29190" y="3500439"/>
              <a:ext cx="642942" cy="1274456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929586" y="2857496"/>
            <a:ext cx="71438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05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00166" y="214290"/>
            <a:ext cx="31704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8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-91666"/>
            <a:ext cx="65" cy="64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5300" dirty="0" smtClean="0">
                <a:solidFill>
                  <a:srgbClr val="FFFF00"/>
                </a:solidFill>
              </a:rPr>
              <a:t>How are these the same? different?</a:t>
            </a:r>
            <a:r>
              <a:rPr lang="en-US" sz="8000" dirty="0" smtClean="0">
                <a:solidFill>
                  <a:srgbClr val="005E5C"/>
                </a:solidFill>
              </a:rPr>
              <a:t/>
            </a:r>
            <a:br>
              <a:rPr lang="en-US" sz="8000" dirty="0" smtClean="0">
                <a:solidFill>
                  <a:srgbClr val="005E5C"/>
                </a:solidFill>
              </a:rPr>
            </a:br>
            <a:endParaRPr lang="en-US" sz="8000" dirty="0">
              <a:solidFill>
                <a:srgbClr val="005E5C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F:\DCIM\100CASIO\CIMG3079.JPG"/>
          <p:cNvPicPr>
            <a:picLocks noChangeAspect="1" noChangeArrowheads="1"/>
          </p:cNvPicPr>
          <p:nvPr/>
        </p:nvPicPr>
        <p:blipFill>
          <a:blip r:embed="rId2" cstate="print"/>
          <a:srcRect t="24483"/>
          <a:stretch>
            <a:fillRect/>
          </a:stretch>
        </p:blipFill>
        <p:spPr bwMode="auto">
          <a:xfrm>
            <a:off x="285720" y="1500174"/>
            <a:ext cx="5214974" cy="163804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882" y="2369173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93476" y="2369173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61879" y="2369173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456094" y="2369173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786710" y="2500306"/>
            <a:ext cx="857256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20</a:t>
            </a:r>
            <a:endParaRPr lang="en-US" sz="3600" dirty="0"/>
          </a:p>
        </p:txBody>
      </p:sp>
      <p:pic>
        <p:nvPicPr>
          <p:cNvPr id="2050" name="Picture 2" descr="F:\DCIM\100CASIO\CIMG3087.JPG"/>
          <p:cNvPicPr>
            <a:picLocks noChangeAspect="1" noChangeArrowheads="1"/>
          </p:cNvPicPr>
          <p:nvPr/>
        </p:nvPicPr>
        <p:blipFill>
          <a:blip r:embed="rId3" cstate="print"/>
          <a:srcRect b="31707"/>
          <a:stretch>
            <a:fillRect/>
          </a:stretch>
        </p:blipFill>
        <p:spPr bwMode="auto">
          <a:xfrm>
            <a:off x="285720" y="4286256"/>
            <a:ext cx="5217164" cy="200026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58" y="5643578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428728" y="5643578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714612" y="5643578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6248" y="5643578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7858148" y="5500702"/>
            <a:ext cx="857256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32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IMG3089.JPG"/>
          <p:cNvPicPr>
            <a:picLocks noChangeAspect="1"/>
          </p:cNvPicPr>
          <p:nvPr/>
        </p:nvPicPr>
        <p:blipFill>
          <a:blip r:embed="rId2" cstate="print"/>
          <a:srcRect b="48608"/>
          <a:stretch>
            <a:fillRect/>
          </a:stretch>
        </p:blipFill>
        <p:spPr>
          <a:xfrm>
            <a:off x="285719" y="4214818"/>
            <a:ext cx="5199735" cy="1500198"/>
          </a:xfrm>
          <a:prstGeom prst="rect">
            <a:avLst/>
          </a:prstGeom>
        </p:spPr>
      </p:pic>
      <p:pic>
        <p:nvPicPr>
          <p:cNvPr id="22" name="Picture 21" descr="CIMG3088.JPG"/>
          <p:cNvPicPr>
            <a:picLocks noChangeAspect="1"/>
          </p:cNvPicPr>
          <p:nvPr/>
        </p:nvPicPr>
        <p:blipFill>
          <a:blip r:embed="rId3" cstate="print"/>
          <a:srcRect b="51392"/>
          <a:stretch>
            <a:fillRect/>
          </a:stretch>
        </p:blipFill>
        <p:spPr>
          <a:xfrm>
            <a:off x="142844" y="1285860"/>
            <a:ext cx="5286380" cy="1357322"/>
          </a:xfrm>
          <a:prstGeom prst="rect">
            <a:avLst/>
          </a:prstGeom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00166" y="214290"/>
            <a:ext cx="31704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8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-91666"/>
            <a:ext cx="65" cy="64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5300" dirty="0" smtClean="0">
                <a:solidFill>
                  <a:srgbClr val="FFFF00"/>
                </a:solidFill>
              </a:rPr>
              <a:t>How are these the same? different? </a:t>
            </a:r>
            <a:r>
              <a:rPr lang="en-US" sz="8000" dirty="0" smtClean="0">
                <a:solidFill>
                  <a:srgbClr val="005E5C"/>
                </a:solidFill>
              </a:rPr>
              <a:t/>
            </a:r>
            <a:br>
              <a:rPr lang="en-US" sz="8000" dirty="0" smtClean="0">
                <a:solidFill>
                  <a:srgbClr val="005E5C"/>
                </a:solidFill>
              </a:rPr>
            </a:br>
            <a:endParaRPr lang="en-US" sz="8000" dirty="0">
              <a:solidFill>
                <a:srgbClr val="005E5C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158" y="2428868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2500306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86050" y="2500306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00562" y="2571744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786710" y="2500306"/>
            <a:ext cx="857256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20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42844" y="5572140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1538" y="5572140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357422" y="5572140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143372" y="5572140"/>
            <a:ext cx="586459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7858148" y="5500702"/>
            <a:ext cx="857256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28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00166" y="214290"/>
            <a:ext cx="31704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8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-91666"/>
            <a:ext cx="65" cy="64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20</a:t>
            </a:r>
            <a:r>
              <a:rPr lang="en-US" sz="6000" baseline="30000" dirty="0" smtClean="0">
                <a:solidFill>
                  <a:srgbClr val="FFFF00"/>
                </a:solidFill>
              </a:rPr>
              <a:t>th</a:t>
            </a:r>
            <a:r>
              <a:rPr lang="en-US" sz="6000" dirty="0" smtClean="0">
                <a:solidFill>
                  <a:srgbClr val="FFFF00"/>
                </a:solidFill>
              </a:rPr>
              <a:t> Pile Numeric Expressions</a:t>
            </a:r>
            <a:r>
              <a:rPr lang="en-US" sz="8000" dirty="0" smtClean="0">
                <a:solidFill>
                  <a:srgbClr val="005E5C"/>
                </a:solidFill>
              </a:rPr>
              <a:t/>
            </a:r>
            <a:br>
              <a:rPr lang="en-US" sz="8000" dirty="0" smtClean="0">
                <a:solidFill>
                  <a:srgbClr val="005E5C"/>
                </a:solidFill>
              </a:rPr>
            </a:br>
            <a:endParaRPr lang="en-US" sz="8000" dirty="0">
              <a:solidFill>
                <a:srgbClr val="005E5C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7156" y="1397000"/>
          <a:ext cx="8358245" cy="510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035"/>
                <a:gridCol w="1194035"/>
                <a:gridCol w="1194035"/>
                <a:gridCol w="1194035"/>
                <a:gridCol w="1194035"/>
                <a:gridCol w="1194035"/>
                <a:gridCol w="1194035"/>
              </a:tblGrid>
              <a:tr h="7243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GROUP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</a:tr>
              <a:tr h="1094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Pattern #1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</a:tr>
              <a:tr h="1094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Pattern #2</a:t>
                      </a: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</a:tr>
              <a:tr h="1094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Pattern #3</a:t>
                      </a: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</a:tr>
              <a:tr h="1094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Pattern #4</a:t>
                      </a: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57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5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00166" y="214290"/>
            <a:ext cx="31704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8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-91666"/>
            <a:ext cx="65" cy="64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Graphing the Patterns</a:t>
            </a:r>
            <a:r>
              <a:rPr lang="en-US" sz="8000" dirty="0" smtClean="0">
                <a:solidFill>
                  <a:srgbClr val="005E5C"/>
                </a:solidFill>
              </a:rPr>
              <a:t/>
            </a:r>
            <a:br>
              <a:rPr lang="en-US" sz="8000" dirty="0" smtClean="0">
                <a:solidFill>
                  <a:srgbClr val="005E5C"/>
                </a:solidFill>
              </a:rPr>
            </a:br>
            <a:endParaRPr lang="en-US" sz="8000" dirty="0">
              <a:solidFill>
                <a:srgbClr val="005E5C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8596" y="1357298"/>
          <a:ext cx="5429250" cy="4286282"/>
        </p:xfrm>
        <a:graphic>
          <a:graphicData uri="http://schemas.openxmlformats.org/drawingml/2006/table">
            <a:tbl>
              <a:tblPr/>
              <a:tblGrid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</a:tblGrid>
              <a:tr h="30616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000" dirty="0">
                        <a:latin typeface="Segoe U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9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7300" dirty="0" smtClean="0">
                <a:solidFill>
                  <a:srgbClr val="FF0000"/>
                </a:solidFill>
              </a:rPr>
              <a:t>?</a:t>
            </a:r>
            <a:endParaRPr lang="en-US" sz="7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43578"/>
            <a:ext cx="9144000" cy="121442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u="sng" dirty="0" smtClean="0">
                <a:solidFill>
                  <a:srgbClr val="00B050"/>
                </a:solidFill>
              </a:rPr>
              <a:t>How do these patterns change from term to term?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28736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85786" y="242886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7356" y="242886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15074" y="242886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8" y="242886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71934" y="242886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242886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71868" y="242886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57422" y="242886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15140" y="242886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15206" y="242886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5786" y="3643314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57356" y="3643314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15074" y="3786190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15008" y="4286256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57422" y="3643314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15140" y="4286256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215206" y="3786190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71868" y="3643314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71934" y="3643314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71868" y="4143380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7300" dirty="0" smtClean="0">
                <a:solidFill>
                  <a:srgbClr val="FF0000"/>
                </a:solidFill>
              </a:rPr>
              <a:t>Continue the Pattern</a:t>
            </a:r>
            <a:endParaRPr lang="en-US" sz="7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00504"/>
            <a:ext cx="4500562" cy="2857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Pert 1: Directions</a:t>
            </a:r>
            <a:endParaRPr lang="en-US" dirty="0" smtClean="0">
              <a:solidFill>
                <a:srgbClr val="00B050"/>
              </a:solidFill>
            </a:endParaRPr>
          </a:p>
          <a:p>
            <a:pPr lvl="0"/>
            <a:r>
              <a:rPr lang="en-US" b="1" dirty="0" smtClean="0">
                <a:solidFill>
                  <a:srgbClr val="00B050"/>
                </a:solidFill>
              </a:rPr>
              <a:t>Finish this pattern.</a:t>
            </a:r>
            <a:endParaRPr lang="en-US" dirty="0" smtClean="0">
              <a:solidFill>
                <a:srgbClr val="00B050"/>
              </a:solidFill>
            </a:endParaRPr>
          </a:p>
          <a:p>
            <a:pPr lvl="0"/>
            <a:r>
              <a:rPr lang="en-US" b="1" dirty="0" smtClean="0">
                <a:solidFill>
                  <a:srgbClr val="00B050"/>
                </a:solidFill>
              </a:rPr>
              <a:t>Build the 3</a:t>
            </a:r>
            <a:r>
              <a:rPr lang="en-US" b="1" baseline="30000" dirty="0" smtClean="0">
                <a:solidFill>
                  <a:srgbClr val="00B050"/>
                </a:solidFill>
              </a:rPr>
              <a:t>rd</a:t>
            </a:r>
            <a:r>
              <a:rPr lang="en-US" b="1" dirty="0" smtClean="0">
                <a:solidFill>
                  <a:srgbClr val="00B050"/>
                </a:solidFill>
              </a:rPr>
              <a:t>, 4</a:t>
            </a:r>
            <a:r>
              <a:rPr lang="en-US" b="1" baseline="30000" dirty="0" smtClean="0">
                <a:solidFill>
                  <a:srgbClr val="00B050"/>
                </a:solidFill>
              </a:rPr>
              <a:t>th</a:t>
            </a:r>
            <a:r>
              <a:rPr lang="en-US" b="1" dirty="0" smtClean="0">
                <a:solidFill>
                  <a:srgbClr val="00B050"/>
                </a:solidFill>
              </a:rPr>
              <a:t> terms.</a:t>
            </a:r>
            <a:endParaRPr lang="en-US" dirty="0" smtClean="0">
              <a:solidFill>
                <a:srgbClr val="00B050"/>
              </a:solidFill>
            </a:endParaRPr>
          </a:p>
          <a:p>
            <a:pPr lvl="0"/>
            <a:r>
              <a:rPr lang="en-US" b="1" dirty="0" smtClean="0">
                <a:solidFill>
                  <a:srgbClr val="00B050"/>
                </a:solidFill>
              </a:rPr>
              <a:t>Try many ways.</a:t>
            </a:r>
            <a:endParaRPr lang="en-US" dirty="0" smtClean="0">
              <a:solidFill>
                <a:srgbClr val="00B050"/>
              </a:solidFill>
            </a:endParaRPr>
          </a:p>
          <a:p>
            <a:pPr lvl="0"/>
            <a:r>
              <a:rPr lang="en-US" b="1" dirty="0" smtClean="0">
                <a:solidFill>
                  <a:srgbClr val="00B050"/>
                </a:solidFill>
              </a:rPr>
              <a:t>Record your patterns.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28736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85786" y="242886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7356" y="242886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57356" y="1928802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57422" y="242886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500562" y="4286256"/>
          <a:ext cx="4429141" cy="2357454"/>
        </p:xfrm>
        <a:graphic>
          <a:graphicData uri="http://schemas.openxmlformats.org/drawingml/2006/table">
            <a:tbl>
              <a:tblPr/>
              <a:tblGrid>
                <a:gridCol w="579743"/>
                <a:gridCol w="714853"/>
                <a:gridCol w="1045258"/>
                <a:gridCol w="857333"/>
                <a:gridCol w="1231954"/>
              </a:tblGrid>
              <a:tr h="2357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3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4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US" sz="900" u="sng" dirty="0">
                          <a:latin typeface="Segoe UI"/>
                          <a:ea typeface="Times New Roman"/>
                        </a:rPr>
                        <a:t>Journal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7300" dirty="0" smtClean="0">
                <a:solidFill>
                  <a:srgbClr val="FF0000"/>
                </a:solidFill>
              </a:rPr>
              <a:t>Continue the Pattern</a:t>
            </a:r>
            <a:endParaRPr lang="en-US" sz="7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00504"/>
            <a:ext cx="8532440" cy="2857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Part2: Directions</a:t>
            </a:r>
            <a:endParaRPr lang="en-US" dirty="0" smtClean="0">
              <a:solidFill>
                <a:srgbClr val="00B050"/>
              </a:solidFill>
            </a:endParaRPr>
          </a:p>
          <a:p>
            <a:pPr lvl="0"/>
            <a:r>
              <a:rPr lang="en-US" b="1" dirty="0" smtClean="0">
                <a:solidFill>
                  <a:srgbClr val="00B050"/>
                </a:solidFill>
              </a:rPr>
              <a:t>Fold back the paper so that only 1,2,3 show.</a:t>
            </a:r>
          </a:p>
          <a:p>
            <a:pPr lvl="0"/>
            <a:r>
              <a:rPr lang="en-US" b="1" dirty="0" smtClean="0">
                <a:solidFill>
                  <a:srgbClr val="00B050"/>
                </a:solidFill>
              </a:rPr>
              <a:t>Exchange papers with a different group.</a:t>
            </a:r>
          </a:p>
          <a:p>
            <a:pPr lvl="0"/>
            <a:r>
              <a:rPr lang="en-US" b="1" dirty="0" smtClean="0">
                <a:solidFill>
                  <a:srgbClr val="00B050"/>
                </a:solidFill>
              </a:rPr>
              <a:t>Build the 4th term.  Check your answer.</a:t>
            </a:r>
          </a:p>
          <a:p>
            <a:pPr lvl="0"/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28736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71600" y="278092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39686" y="278092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39686" y="2280862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39752" y="278092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55576" y="1628800"/>
          <a:ext cx="5544616" cy="2357454"/>
        </p:xfrm>
        <a:graphic>
          <a:graphicData uri="http://schemas.openxmlformats.org/drawingml/2006/table">
            <a:tbl>
              <a:tblPr/>
              <a:tblGrid>
                <a:gridCol w="890779"/>
                <a:gridCol w="1341469"/>
                <a:gridCol w="1728192"/>
                <a:gridCol w="952060"/>
                <a:gridCol w="632116"/>
              </a:tblGrid>
              <a:tr h="2357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3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4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US" sz="900" u="sng" dirty="0">
                          <a:latin typeface="Segoe UI"/>
                          <a:ea typeface="Times New Roman"/>
                        </a:rPr>
                        <a:t>Journal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3563888" y="278092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63888" y="2280862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63954" y="278092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59832" y="277693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59832" y="2276872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-Up Arrow 27"/>
          <p:cNvSpPr/>
          <p:nvPr/>
        </p:nvSpPr>
        <p:spPr>
          <a:xfrm flipH="1">
            <a:off x="4630360" y="3933056"/>
            <a:ext cx="2592288" cy="43204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236296" y="40677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Fold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7300" dirty="0" smtClean="0">
                <a:solidFill>
                  <a:srgbClr val="FF0000"/>
                </a:solidFill>
              </a:rPr>
              <a:t>Journal Writing</a:t>
            </a:r>
            <a:endParaRPr lang="en-US" sz="7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4929190" cy="535782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</a:rPr>
              <a:t>Choose 1 pattern.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</a:rPr>
              <a:t>Draw the 5</a:t>
            </a:r>
            <a:r>
              <a:rPr lang="en-US" sz="28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2800" b="1" dirty="0" smtClean="0">
                <a:solidFill>
                  <a:srgbClr val="00B050"/>
                </a:solidFill>
              </a:rPr>
              <a:t> term.</a:t>
            </a:r>
            <a:endParaRPr lang="en-US" sz="2800" dirty="0" smtClean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</a:rPr>
              <a:t>Write all about it.</a:t>
            </a:r>
            <a:endParaRPr lang="en-US" sz="2800" dirty="0" smtClean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</a:rPr>
              <a:t>Describe the 20</a:t>
            </a:r>
            <a:r>
              <a:rPr lang="en-US" sz="28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2800" b="1" dirty="0" smtClean="0">
                <a:solidFill>
                  <a:srgbClr val="00B050"/>
                </a:solidFill>
              </a:rPr>
              <a:t> term.</a:t>
            </a:r>
            <a:endParaRPr lang="en-US" sz="2800" dirty="0" smtClean="0">
              <a:solidFill>
                <a:srgbClr val="00B050"/>
              </a:solidFill>
            </a:endParaRPr>
          </a:p>
          <a:p>
            <a:pPr lvl="0">
              <a:buNone/>
            </a:pPr>
            <a:endParaRPr lang="en-US" sz="2800" dirty="0" smtClean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28736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43504" y="1571613"/>
          <a:ext cx="3676763" cy="4992694"/>
        </p:xfrm>
        <a:graphic>
          <a:graphicData uri="http://schemas.openxmlformats.org/drawingml/2006/table">
            <a:tbl>
              <a:tblPr/>
              <a:tblGrid>
                <a:gridCol w="3676763"/>
              </a:tblGrid>
              <a:tr h="68172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9183" marR="89183" marT="44591" marB="44591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28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9183" marR="89183" marT="44591" marB="44591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03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9183" marR="89183" marT="44591" marB="44591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38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9183" marR="89183" marT="44591" marB="44591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11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u="sng" dirty="0">
                          <a:latin typeface="Arial"/>
                          <a:ea typeface="Calibri"/>
                          <a:cs typeface="Arial"/>
                        </a:rPr>
                        <a:t>Journal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9183" marR="89183" marT="44591" marB="445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7300" dirty="0" smtClean="0">
                <a:solidFill>
                  <a:srgbClr val="FF0000"/>
                </a:solidFill>
              </a:rPr>
              <a:t>Self-Peer Assessment</a:t>
            </a:r>
            <a:endParaRPr lang="en-US" sz="73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28736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4283" y="1571612"/>
          <a:ext cx="4429155" cy="5143059"/>
        </p:xfrm>
        <a:graphic>
          <a:graphicData uri="http://schemas.openxmlformats.org/drawingml/2006/table">
            <a:tbl>
              <a:tblPr/>
              <a:tblGrid>
                <a:gridCol w="2812331"/>
                <a:gridCol w="808412"/>
                <a:gridCol w="808412"/>
              </a:tblGrid>
              <a:tr h="237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u="sng">
                          <a:latin typeface="Comic Sans MS"/>
                          <a:ea typeface="Times New Roman"/>
                        </a:rPr>
                        <a:t>Self-Assessment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45302" marR="45302" marT="22651" marB="226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45302" marR="45302" marT="22651" marB="2265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u="sng" dirty="0" smtClean="0">
                          <a:latin typeface="Comic Sans MS"/>
                          <a:ea typeface="Times New Roman"/>
                        </a:rPr>
                        <a:t>I </a:t>
                      </a:r>
                      <a:r>
                        <a:rPr lang="en-US" sz="1100" u="sng" dirty="0">
                          <a:latin typeface="Comic Sans MS"/>
                          <a:ea typeface="Times New Roman"/>
                        </a:rPr>
                        <a:t>CAN: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Comic Sans MS"/>
                          <a:ea typeface="Times New Roman"/>
                          <a:cs typeface="Segoe UI"/>
                        </a:rPr>
                        <a:t>YES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Comic Sans MS"/>
                          <a:ea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Comic Sans MS"/>
                          <a:ea typeface="Times New Roman"/>
                          <a:cs typeface="Segoe UI"/>
                        </a:rPr>
                        <a:t>Builds patterns that someone else can predict.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Comic Sans MS"/>
                          <a:ea typeface="Times New Roman"/>
                          <a:cs typeface="Segoe UI"/>
                        </a:rPr>
                        <a:t>Describe how the pattern changes from term to term,  geometrically.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Comic Sans MS"/>
                          <a:ea typeface="Times New Roman"/>
                          <a:cs typeface="Segoe UI"/>
                        </a:rPr>
                        <a:t>(Can you describe more than 1 way?)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Comic Sans MS"/>
                          <a:ea typeface="Times New Roman"/>
                          <a:cs typeface="Segoe UI"/>
                        </a:rPr>
                        <a:t>Describe how the pattern changes from term to term, numerically.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omic Sans MS"/>
                          <a:ea typeface="Times New Roman"/>
                          <a:cs typeface="Segoe UI"/>
                        </a:rPr>
                        <a:t>Predict the next term of the pattern.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23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Action Plan for Improvement: 1.___________________________________________________________ 2.___________________________________________________________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Peer-Assessment </a:t>
                      </a: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500" dirty="0">
                        <a:latin typeface="Calibri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u="sng" dirty="0" smtClean="0">
                          <a:latin typeface="Comic Sans MS"/>
                          <a:ea typeface="Times New Roman"/>
                        </a:rPr>
                        <a:t>My </a:t>
                      </a:r>
                      <a:r>
                        <a:rPr lang="en-US" sz="1100" u="sng" dirty="0">
                          <a:latin typeface="Comic Sans MS"/>
                          <a:ea typeface="Times New Roman"/>
                        </a:rPr>
                        <a:t>Friend CAN: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Comic Sans MS"/>
                          <a:ea typeface="Times New Roman"/>
                          <a:cs typeface="Segoe UI"/>
                        </a:rPr>
                        <a:t>YES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Comic Sans MS"/>
                          <a:ea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Comic Sans MS"/>
                          <a:ea typeface="Times New Roman"/>
                          <a:cs typeface="Segoe UI"/>
                        </a:rPr>
                        <a:t>Builds patterns that someone else can predict.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Comic Sans MS"/>
                          <a:ea typeface="Times New Roman"/>
                          <a:cs typeface="Segoe UI"/>
                        </a:rPr>
                        <a:t>Describe how the pattern changes from term to term,  geometrically.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Comic Sans MS"/>
                          <a:ea typeface="Times New Roman"/>
                          <a:cs typeface="Segoe UI"/>
                        </a:rPr>
                        <a:t>Describe how the pattern changes from term to term, numerically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Comic Sans MS"/>
                          <a:ea typeface="Times New Roman"/>
                          <a:cs typeface="Segoe UI"/>
                        </a:rPr>
                        <a:t>Predict the next term of the pattern.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5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Suggestions for Improvement: 1.___________________________________________________________ 2.___________________________________________________________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500" dirty="0">
                        <a:latin typeface="Calibri"/>
                      </a:endParaRPr>
                    </a:p>
                  </a:txBody>
                  <a:tcPr marL="33977" marR="3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8800" i="1" dirty="0" smtClean="0">
                <a:solidFill>
                  <a:srgbClr val="FFFF00"/>
                </a:solidFill>
              </a:rPr>
              <a:t>Growth Patterns, the 20</a:t>
            </a:r>
            <a:r>
              <a:rPr lang="en-US" sz="8800" i="1" baseline="30000" dirty="0" smtClean="0">
                <a:solidFill>
                  <a:srgbClr val="FFFF00"/>
                </a:solidFill>
              </a:rPr>
              <a:t>th</a:t>
            </a:r>
            <a:r>
              <a:rPr lang="en-US" sz="8800" i="1" dirty="0" smtClean="0">
                <a:solidFill>
                  <a:srgbClr val="FFFF00"/>
                </a:solidFill>
              </a:rPr>
              <a:t> Term</a:t>
            </a:r>
            <a:endParaRPr lang="en-US" sz="8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5300" dirty="0" smtClean="0">
                <a:solidFill>
                  <a:srgbClr val="7030A0"/>
                </a:solidFill>
              </a:rPr>
              <a:t>Assessment Tasks in a Worksheet</a:t>
            </a:r>
            <a:endParaRPr lang="en-US" sz="5300" dirty="0">
              <a:solidFill>
                <a:srgbClr val="7030A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28736"/>
            <a:ext cx="9144000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1500174"/>
          <a:ext cx="5572164" cy="2114770"/>
        </p:xfrm>
        <a:graphic>
          <a:graphicData uri="http://schemas.openxmlformats.org/drawingml/2006/table">
            <a:tbl>
              <a:tblPr/>
              <a:tblGrid>
                <a:gridCol w="1678363"/>
                <a:gridCol w="3893801"/>
              </a:tblGrid>
              <a:tr h="220034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Draw the 4</a:t>
                      </a:r>
                      <a:r>
                        <a:rPr lang="en-US" sz="1400" baseline="30000" dirty="0">
                          <a:latin typeface="Segoe UI"/>
                          <a:ea typeface="Times New Roman"/>
                        </a:rPr>
                        <a:t>th</a:t>
                      </a:r>
                      <a:r>
                        <a:rPr lang="en-US" sz="1400" dirty="0">
                          <a:latin typeface="Segoe UI"/>
                          <a:ea typeface="Times New Roman"/>
                        </a:rPr>
                        <a:t> term.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7508" marR="4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How is the pattern changing from term-term?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7508" marR="4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22">
                <a:tc>
                  <a:txBody>
                    <a:bodyPr/>
                    <a:lstStyle/>
                    <a:p>
                      <a:pPr marL="342900" lvl="0" indent="-342900" algn="l" rtl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500" dirty="0">
                        <a:latin typeface="Segoe UI"/>
                        <a:ea typeface="Times New Roman"/>
                      </a:endParaRPr>
                    </a:p>
                  </a:txBody>
                  <a:tcPr marL="47508" marR="4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700" dirty="0">
                        <a:latin typeface="Segoe UI"/>
                        <a:ea typeface="Times New Roman"/>
                      </a:endParaRPr>
                    </a:p>
                  </a:txBody>
                  <a:tcPr marL="47508" marR="4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7669">
                <a:tc>
                  <a:txBody>
                    <a:bodyPr/>
                    <a:lstStyle/>
                    <a:p>
                      <a:pPr marL="342900" lvl="0" indent="-342900" algn="l" rtl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500" dirty="0">
                        <a:latin typeface="Segoe UI"/>
                        <a:ea typeface="Times New Roman"/>
                      </a:endParaRPr>
                    </a:p>
                  </a:txBody>
                  <a:tcPr marL="47508" marR="4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700" dirty="0">
                        <a:latin typeface="Segoe UI"/>
                        <a:ea typeface="Times New Roman"/>
                      </a:endParaRPr>
                    </a:p>
                  </a:txBody>
                  <a:tcPr marL="47508" marR="4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9845">
                <a:tc>
                  <a:txBody>
                    <a:bodyPr/>
                    <a:lstStyle/>
                    <a:p>
                      <a:pPr marL="342900" lvl="0" indent="-342900" algn="l" rtl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500" dirty="0">
                        <a:latin typeface="Segoe UI"/>
                        <a:ea typeface="Times New Roman"/>
                      </a:endParaRPr>
                    </a:p>
                  </a:txBody>
                  <a:tcPr marL="47508" marR="4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700" dirty="0">
                        <a:latin typeface="Segoe UI"/>
                        <a:ea typeface="Times New Roman"/>
                      </a:endParaRPr>
                    </a:p>
                  </a:txBody>
                  <a:tcPr marL="47508" marR="4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48481" name="Group 1"/>
          <p:cNvGrpSpPr>
            <a:grpSpLocks/>
          </p:cNvGrpSpPr>
          <p:nvPr/>
        </p:nvGrpSpPr>
        <p:grpSpPr bwMode="auto">
          <a:xfrm>
            <a:off x="357158" y="1928802"/>
            <a:ext cx="642942" cy="319086"/>
            <a:chOff x="2020" y="8520"/>
            <a:chExt cx="1680" cy="840"/>
          </a:xfrm>
        </p:grpSpPr>
        <p:sp>
          <p:nvSpPr>
            <p:cNvPr id="148485" name="Rectangle 5"/>
            <p:cNvSpPr>
              <a:spLocks noChangeArrowheads="1"/>
            </p:cNvSpPr>
            <p:nvPr/>
          </p:nvSpPr>
          <p:spPr bwMode="auto">
            <a:xfrm>
              <a:off x="2020" y="8940"/>
              <a:ext cx="380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484" name="Rectangle 4"/>
            <p:cNvSpPr>
              <a:spLocks noChangeArrowheads="1"/>
            </p:cNvSpPr>
            <p:nvPr/>
          </p:nvSpPr>
          <p:spPr bwMode="auto">
            <a:xfrm>
              <a:off x="2940" y="8940"/>
              <a:ext cx="380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483" name="Rectangle 3"/>
            <p:cNvSpPr>
              <a:spLocks noChangeArrowheads="1"/>
            </p:cNvSpPr>
            <p:nvPr/>
          </p:nvSpPr>
          <p:spPr bwMode="auto">
            <a:xfrm>
              <a:off x="2940" y="8520"/>
              <a:ext cx="380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482" name="Rectangle 2"/>
            <p:cNvSpPr>
              <a:spLocks noChangeArrowheads="1"/>
            </p:cNvSpPr>
            <p:nvPr/>
          </p:nvSpPr>
          <p:spPr bwMode="auto">
            <a:xfrm>
              <a:off x="3320" y="8940"/>
              <a:ext cx="380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8509" name="Group 29"/>
          <p:cNvGrpSpPr>
            <a:grpSpLocks/>
          </p:cNvGrpSpPr>
          <p:nvPr/>
        </p:nvGrpSpPr>
        <p:grpSpPr bwMode="auto">
          <a:xfrm>
            <a:off x="1071538" y="4643446"/>
            <a:ext cx="428628" cy="438148"/>
            <a:chOff x="12280" y="1560"/>
            <a:chExt cx="1200" cy="1140"/>
          </a:xfrm>
        </p:grpSpPr>
        <p:sp>
          <p:nvSpPr>
            <p:cNvPr id="148515" name="Rectangle 35"/>
            <p:cNvSpPr>
              <a:spLocks noChangeArrowheads="1"/>
            </p:cNvSpPr>
            <p:nvPr/>
          </p:nvSpPr>
          <p:spPr bwMode="auto">
            <a:xfrm>
              <a:off x="12680" y="2320"/>
              <a:ext cx="400" cy="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514" name="Rectangle 34"/>
            <p:cNvSpPr>
              <a:spLocks noChangeArrowheads="1"/>
            </p:cNvSpPr>
            <p:nvPr/>
          </p:nvSpPr>
          <p:spPr bwMode="auto">
            <a:xfrm>
              <a:off x="12280" y="2320"/>
              <a:ext cx="400" cy="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513" name="Rectangle 33"/>
            <p:cNvSpPr>
              <a:spLocks noChangeArrowheads="1"/>
            </p:cNvSpPr>
            <p:nvPr/>
          </p:nvSpPr>
          <p:spPr bwMode="auto">
            <a:xfrm>
              <a:off x="12680" y="1940"/>
              <a:ext cx="400" cy="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512" name="Rectangle 32"/>
            <p:cNvSpPr>
              <a:spLocks noChangeArrowheads="1"/>
            </p:cNvSpPr>
            <p:nvPr/>
          </p:nvSpPr>
          <p:spPr bwMode="auto">
            <a:xfrm>
              <a:off x="13080" y="2320"/>
              <a:ext cx="400" cy="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511" name="Rectangle 31"/>
            <p:cNvSpPr>
              <a:spLocks noChangeArrowheads="1"/>
            </p:cNvSpPr>
            <p:nvPr/>
          </p:nvSpPr>
          <p:spPr bwMode="auto">
            <a:xfrm>
              <a:off x="13080" y="1940"/>
              <a:ext cx="400" cy="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510" name="Rectangle 30"/>
            <p:cNvSpPr>
              <a:spLocks noChangeArrowheads="1"/>
            </p:cNvSpPr>
            <p:nvPr/>
          </p:nvSpPr>
          <p:spPr bwMode="auto">
            <a:xfrm>
              <a:off x="13080" y="1560"/>
              <a:ext cx="400" cy="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357158" y="2500306"/>
            <a:ext cx="642942" cy="319086"/>
            <a:chOff x="357158" y="2928934"/>
            <a:chExt cx="642942" cy="319086"/>
          </a:xfrm>
        </p:grpSpPr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357158" y="3088477"/>
              <a:ext cx="145427" cy="159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709245" y="3088477"/>
              <a:ext cx="145427" cy="159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"/>
            <p:cNvSpPr>
              <a:spLocks noChangeArrowheads="1"/>
            </p:cNvSpPr>
            <p:nvPr/>
          </p:nvSpPr>
          <p:spPr bwMode="auto">
            <a:xfrm>
              <a:off x="709245" y="2928934"/>
              <a:ext cx="145427" cy="159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"/>
            <p:cNvSpPr>
              <a:spLocks noChangeArrowheads="1"/>
            </p:cNvSpPr>
            <p:nvPr/>
          </p:nvSpPr>
          <p:spPr bwMode="auto">
            <a:xfrm>
              <a:off x="854673" y="3088477"/>
              <a:ext cx="145427" cy="159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1"/>
          <p:cNvGrpSpPr>
            <a:grpSpLocks/>
          </p:cNvGrpSpPr>
          <p:nvPr/>
        </p:nvGrpSpPr>
        <p:grpSpPr bwMode="auto">
          <a:xfrm>
            <a:off x="428596" y="3286124"/>
            <a:ext cx="642942" cy="319086"/>
            <a:chOff x="2020" y="8520"/>
            <a:chExt cx="1680" cy="840"/>
          </a:xfrm>
        </p:grpSpPr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2020" y="8940"/>
              <a:ext cx="380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2940" y="8940"/>
              <a:ext cx="380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"/>
            <p:cNvSpPr>
              <a:spLocks noChangeArrowheads="1"/>
            </p:cNvSpPr>
            <p:nvPr/>
          </p:nvSpPr>
          <p:spPr bwMode="auto">
            <a:xfrm>
              <a:off x="2940" y="8520"/>
              <a:ext cx="380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"/>
            <p:cNvSpPr>
              <a:spLocks noChangeArrowheads="1"/>
            </p:cNvSpPr>
            <p:nvPr/>
          </p:nvSpPr>
          <p:spPr bwMode="auto">
            <a:xfrm>
              <a:off x="3320" y="8940"/>
              <a:ext cx="380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142976" y="1928802"/>
            <a:ext cx="433731" cy="319086"/>
            <a:chOff x="1142976" y="2143116"/>
            <a:chExt cx="433731" cy="319086"/>
          </a:xfrm>
        </p:grpSpPr>
        <p:sp>
          <p:nvSpPr>
            <p:cNvPr id="84" name="Rectangle 3"/>
            <p:cNvSpPr>
              <a:spLocks noChangeArrowheads="1"/>
            </p:cNvSpPr>
            <p:nvPr/>
          </p:nvSpPr>
          <p:spPr bwMode="auto">
            <a:xfrm>
              <a:off x="1285852" y="2143116"/>
              <a:ext cx="145427" cy="159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1142976" y="2143116"/>
              <a:ext cx="433731" cy="319086"/>
              <a:chOff x="1142976" y="2143116"/>
              <a:chExt cx="433731" cy="319086"/>
            </a:xfrm>
          </p:grpSpPr>
          <p:sp>
            <p:nvSpPr>
              <p:cNvPr id="75" name="Rectangle 4"/>
              <p:cNvSpPr>
                <a:spLocks noChangeArrowheads="1"/>
              </p:cNvSpPr>
              <p:nvPr/>
            </p:nvSpPr>
            <p:spPr bwMode="auto">
              <a:xfrm>
                <a:off x="1142976" y="2302659"/>
                <a:ext cx="145427" cy="1595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3"/>
              <p:cNvSpPr>
                <a:spLocks noChangeArrowheads="1"/>
              </p:cNvSpPr>
              <p:nvPr/>
            </p:nvSpPr>
            <p:spPr bwMode="auto">
              <a:xfrm>
                <a:off x="1142976" y="2143116"/>
                <a:ext cx="145427" cy="1595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4"/>
              <p:cNvSpPr>
                <a:spLocks noChangeArrowheads="1"/>
              </p:cNvSpPr>
              <p:nvPr/>
            </p:nvSpPr>
            <p:spPr bwMode="auto">
              <a:xfrm>
                <a:off x="1285852" y="2302659"/>
                <a:ext cx="145427" cy="1595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2"/>
              <p:cNvSpPr>
                <a:spLocks noChangeArrowheads="1"/>
              </p:cNvSpPr>
              <p:nvPr/>
            </p:nvSpPr>
            <p:spPr bwMode="auto">
              <a:xfrm>
                <a:off x="1431280" y="2302659"/>
                <a:ext cx="145427" cy="1595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6" name="Group 165"/>
          <p:cNvGrpSpPr/>
          <p:nvPr/>
        </p:nvGrpSpPr>
        <p:grpSpPr>
          <a:xfrm>
            <a:off x="1214414" y="3143248"/>
            <a:ext cx="433731" cy="461962"/>
            <a:chOff x="1142976" y="3571876"/>
            <a:chExt cx="433731" cy="461962"/>
          </a:xfrm>
        </p:grpSpPr>
        <p:sp>
          <p:nvSpPr>
            <p:cNvPr id="80" name="Rectangle 2"/>
            <p:cNvSpPr>
              <a:spLocks noChangeArrowheads="1"/>
            </p:cNvSpPr>
            <p:nvPr/>
          </p:nvSpPr>
          <p:spPr bwMode="auto">
            <a:xfrm>
              <a:off x="1142976" y="3571876"/>
              <a:ext cx="142876" cy="1428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1142976" y="3874295"/>
              <a:ext cx="145427" cy="159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3"/>
            <p:cNvSpPr>
              <a:spLocks noChangeArrowheads="1"/>
            </p:cNvSpPr>
            <p:nvPr/>
          </p:nvSpPr>
          <p:spPr bwMode="auto">
            <a:xfrm>
              <a:off x="1142977" y="3714753"/>
              <a:ext cx="142876" cy="1428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4"/>
            <p:cNvSpPr>
              <a:spLocks noChangeArrowheads="1"/>
            </p:cNvSpPr>
            <p:nvPr/>
          </p:nvSpPr>
          <p:spPr bwMode="auto">
            <a:xfrm>
              <a:off x="1285852" y="3874295"/>
              <a:ext cx="145427" cy="159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2"/>
            <p:cNvSpPr>
              <a:spLocks noChangeArrowheads="1"/>
            </p:cNvSpPr>
            <p:nvPr/>
          </p:nvSpPr>
          <p:spPr bwMode="auto">
            <a:xfrm>
              <a:off x="1431280" y="3874295"/>
              <a:ext cx="145427" cy="159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142976" y="2500306"/>
            <a:ext cx="574055" cy="302419"/>
            <a:chOff x="1000100" y="5572140"/>
            <a:chExt cx="574055" cy="302419"/>
          </a:xfrm>
        </p:grpSpPr>
        <p:sp>
          <p:nvSpPr>
            <p:cNvPr id="133" name="Rectangle 4"/>
            <p:cNvSpPr>
              <a:spLocks noChangeArrowheads="1"/>
            </p:cNvSpPr>
            <p:nvPr/>
          </p:nvSpPr>
          <p:spPr bwMode="auto">
            <a:xfrm>
              <a:off x="1000100" y="5715016"/>
              <a:ext cx="145427" cy="159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4"/>
            <p:cNvSpPr>
              <a:spLocks noChangeArrowheads="1"/>
            </p:cNvSpPr>
            <p:nvPr/>
          </p:nvSpPr>
          <p:spPr bwMode="auto">
            <a:xfrm>
              <a:off x="1142976" y="5715016"/>
              <a:ext cx="145427" cy="159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2"/>
            <p:cNvSpPr>
              <a:spLocks noChangeArrowheads="1"/>
            </p:cNvSpPr>
            <p:nvPr/>
          </p:nvSpPr>
          <p:spPr bwMode="auto">
            <a:xfrm>
              <a:off x="1285852" y="5715016"/>
              <a:ext cx="145427" cy="159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2"/>
            <p:cNvSpPr>
              <a:spLocks noChangeArrowheads="1"/>
            </p:cNvSpPr>
            <p:nvPr/>
          </p:nvSpPr>
          <p:spPr bwMode="auto">
            <a:xfrm>
              <a:off x="1428728" y="5715016"/>
              <a:ext cx="145427" cy="159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2"/>
            <p:cNvSpPr>
              <a:spLocks noChangeArrowheads="1"/>
            </p:cNvSpPr>
            <p:nvPr/>
          </p:nvSpPr>
          <p:spPr bwMode="auto">
            <a:xfrm>
              <a:off x="1000100" y="5572140"/>
              <a:ext cx="142876" cy="1428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523" name="Rectangle 43"/>
          <p:cNvSpPr>
            <a:spLocks noChangeArrowheads="1"/>
          </p:cNvSpPr>
          <p:nvPr/>
        </p:nvSpPr>
        <p:spPr bwMode="auto">
          <a:xfrm>
            <a:off x="214282" y="3714752"/>
            <a:ext cx="6572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Describe the 20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th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term for #3 (geometrically and numerically)?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_________________________________________________________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9" name="Table 138"/>
          <p:cNvGraphicFramePr>
            <a:graphicFrameLocks noGrp="1"/>
          </p:cNvGraphicFramePr>
          <p:nvPr/>
        </p:nvGraphicFramePr>
        <p:xfrm>
          <a:off x="285720" y="4214818"/>
          <a:ext cx="5500726" cy="861851"/>
        </p:xfrm>
        <a:graphic>
          <a:graphicData uri="http://schemas.openxmlformats.org/drawingml/2006/table">
            <a:tbl>
              <a:tblPr/>
              <a:tblGrid>
                <a:gridCol w="1561935"/>
                <a:gridCol w="3938791"/>
              </a:tblGrid>
              <a:tr h="152479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Draw </a:t>
                      </a:r>
                      <a:r>
                        <a:rPr lang="en-US" sz="1400" dirty="0" smtClean="0">
                          <a:latin typeface="Segoe UI"/>
                          <a:ea typeface="Times New Roman"/>
                        </a:rPr>
                        <a:t>the 4</a:t>
                      </a:r>
                      <a:r>
                        <a:rPr lang="en-US" sz="1400" baseline="30000" dirty="0" smtClean="0">
                          <a:latin typeface="Segoe UI"/>
                          <a:ea typeface="Times New Roman"/>
                        </a:rPr>
                        <a:t>th</a:t>
                      </a:r>
                      <a:r>
                        <a:rPr lang="en-US" sz="1400" dirty="0" smtClean="0">
                          <a:latin typeface="Segoe UI"/>
                          <a:ea typeface="Times New Roman"/>
                        </a:rPr>
                        <a:t> term.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9011" marR="49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How is the pattern changing from term-term?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9011" marR="49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491">
                <a:tc>
                  <a:txBody>
                    <a:bodyPr/>
                    <a:lstStyle/>
                    <a:p>
                      <a:pPr marL="457200" algn="l" rtl="0"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  <a:p>
                      <a:pPr marL="457200" algn="l" rtl="0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700" dirty="0"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700" dirty="0">
                        <a:latin typeface="Segoe UI"/>
                        <a:ea typeface="Times New Roman"/>
                      </a:endParaRPr>
                    </a:p>
                  </a:txBody>
                  <a:tcPr marL="49011" marR="49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" name="Rectangle 34"/>
          <p:cNvSpPr>
            <a:spLocks noChangeArrowheads="1"/>
          </p:cNvSpPr>
          <p:nvPr/>
        </p:nvSpPr>
        <p:spPr bwMode="auto">
          <a:xfrm>
            <a:off x="428596" y="4929198"/>
            <a:ext cx="142876" cy="1460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0" name="Group 159"/>
          <p:cNvGrpSpPr/>
          <p:nvPr/>
        </p:nvGrpSpPr>
        <p:grpSpPr>
          <a:xfrm>
            <a:off x="714348" y="4786322"/>
            <a:ext cx="285752" cy="292099"/>
            <a:chOff x="2143108" y="6289693"/>
            <a:chExt cx="285752" cy="292099"/>
          </a:xfrm>
        </p:grpSpPr>
        <p:sp>
          <p:nvSpPr>
            <p:cNvPr id="161" name="Rectangle 35"/>
            <p:cNvSpPr>
              <a:spLocks noChangeArrowheads="1"/>
            </p:cNvSpPr>
            <p:nvPr/>
          </p:nvSpPr>
          <p:spPr bwMode="auto">
            <a:xfrm>
              <a:off x="2285984" y="6435743"/>
              <a:ext cx="142876" cy="1460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34"/>
            <p:cNvSpPr>
              <a:spLocks noChangeArrowheads="1"/>
            </p:cNvSpPr>
            <p:nvPr/>
          </p:nvSpPr>
          <p:spPr bwMode="auto">
            <a:xfrm>
              <a:off x="2143108" y="6435743"/>
              <a:ext cx="142876" cy="1460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33"/>
            <p:cNvSpPr>
              <a:spLocks noChangeArrowheads="1"/>
            </p:cNvSpPr>
            <p:nvPr/>
          </p:nvSpPr>
          <p:spPr bwMode="auto">
            <a:xfrm>
              <a:off x="2285984" y="6289693"/>
              <a:ext cx="142876" cy="1460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536" name="Rectangle 56"/>
          <p:cNvSpPr>
            <a:spLocks noChangeArrowheads="1"/>
          </p:cNvSpPr>
          <p:nvPr/>
        </p:nvSpPr>
        <p:spPr bwMode="auto">
          <a:xfrm>
            <a:off x="285720" y="5143512"/>
            <a:ext cx="55242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How is this pattern different from the patterns  in #1-3?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A6A6A6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_______________________________________________________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7" name="Table 166"/>
          <p:cNvGraphicFramePr>
            <a:graphicFrameLocks noGrp="1"/>
          </p:cNvGraphicFramePr>
          <p:nvPr/>
        </p:nvGraphicFramePr>
        <p:xfrm>
          <a:off x="285720" y="5715016"/>
          <a:ext cx="5500726" cy="1085608"/>
        </p:xfrm>
        <a:graphic>
          <a:graphicData uri="http://schemas.openxmlformats.org/drawingml/2006/table">
            <a:tbl>
              <a:tblPr/>
              <a:tblGrid>
                <a:gridCol w="2750363"/>
                <a:gridCol w="2750363"/>
              </a:tblGrid>
              <a:tr h="23216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latin typeface="Segoe UI"/>
                          <a:ea typeface="Times New Roman"/>
                        </a:rPr>
                        <a:t>Self-Assessment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u="sng">
                          <a:latin typeface="Segoe UI"/>
                          <a:ea typeface="Times New Roman"/>
                        </a:rPr>
                        <a:t>Peer Assessment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503">
                <a:tc>
                  <a:txBody>
                    <a:bodyPr/>
                    <a:lstStyle/>
                    <a:p>
                      <a:pPr marL="342900" lvl="0" indent="-342900" algn="l" rtl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Review each problem.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 rtl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Draw a face to show how much you understand the math. </a:t>
                      </a:r>
                      <a:r>
                        <a:rPr lang="en-US" sz="1400" dirty="0">
                          <a:latin typeface="Segoe UI"/>
                          <a:ea typeface="Times New Roman"/>
                          <a:cs typeface="Segoe UI"/>
                          <a:sym typeface="Wingdings"/>
                        </a:rPr>
                        <a:t></a:t>
                      </a:r>
                      <a:r>
                        <a:rPr lang="en-US" sz="1400" dirty="0">
                          <a:latin typeface="Segoe UI"/>
                          <a:ea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sym typeface="Wingdings"/>
                        </a:rPr>
                        <a:t></a:t>
                      </a:r>
                      <a:r>
                        <a:rPr lang="en-US" sz="1400" dirty="0">
                          <a:latin typeface="Segoe UI"/>
                          <a:ea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sym typeface="Wingdings"/>
                        </a:rPr>
                        <a:t>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Segoe UI"/>
                          <a:ea typeface="Times New Roman"/>
                        </a:rPr>
                        <a:t>Review your partner’s paper.  Write 2 ways they might improve their understanding on their paper.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00166" y="214290"/>
            <a:ext cx="31704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8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-91666"/>
            <a:ext cx="65" cy="64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Connecting the Real World</a:t>
            </a:r>
            <a:r>
              <a:rPr lang="en-US" sz="8000" dirty="0" smtClean="0">
                <a:solidFill>
                  <a:srgbClr val="005E5C"/>
                </a:solidFill>
              </a:rPr>
              <a:t/>
            </a:r>
            <a:br>
              <a:rPr lang="en-US" sz="8000" dirty="0" smtClean="0">
                <a:solidFill>
                  <a:srgbClr val="005E5C"/>
                </a:solidFill>
              </a:rPr>
            </a:br>
            <a:endParaRPr lang="en-US" sz="8000" dirty="0">
              <a:solidFill>
                <a:srgbClr val="005E5C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Kimberly King was 12 when she disappeared. She would be 43 now, and might look like the photo on the right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62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60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442</Words>
  <Application>Microsoft Office PowerPoint</Application>
  <PresentationFormat>On-screen Show (4:3)</PresentationFormat>
  <Paragraphs>189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Segoe UI</vt:lpstr>
      <vt:lpstr>Times New Roman</vt:lpstr>
      <vt:lpstr>Wingdings</vt:lpstr>
      <vt:lpstr>Office Theme</vt:lpstr>
      <vt:lpstr> Patterns</vt:lpstr>
      <vt:lpstr> ?</vt:lpstr>
      <vt:lpstr> Continue the Pattern</vt:lpstr>
      <vt:lpstr> Continue the Pattern</vt:lpstr>
      <vt:lpstr> Journal Writing</vt:lpstr>
      <vt:lpstr> Self-Peer Assessment</vt:lpstr>
      <vt:lpstr> Growth Patterns, the 20th Term</vt:lpstr>
      <vt:lpstr>  Assessment Tasks in a Worksheet</vt:lpstr>
      <vt:lpstr>   Connecting the Real World </vt:lpstr>
      <vt:lpstr>   Position, Term </vt:lpstr>
      <vt:lpstr>   Position, Term </vt:lpstr>
      <vt:lpstr>   The 20th Term </vt:lpstr>
      <vt:lpstr>   Finding Numeric Expressions, Activity </vt:lpstr>
      <vt:lpstr>   How are these the same? different? </vt:lpstr>
      <vt:lpstr>   How are these the same? different?  </vt:lpstr>
      <vt:lpstr>   20th Pile Numeric Expressions </vt:lpstr>
      <vt:lpstr>   Graphing the Patterns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Administrator</dc:creator>
  <cp:lastModifiedBy>حنان ابوزيدعبادى</cp:lastModifiedBy>
  <cp:revision>38</cp:revision>
  <dcterms:created xsi:type="dcterms:W3CDTF">2010-10-13T15:37:00Z</dcterms:created>
  <dcterms:modified xsi:type="dcterms:W3CDTF">2014-04-14T13:23:32Z</dcterms:modified>
</cp:coreProperties>
</file>