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50"/>
  </p:notesMasterIdLst>
  <p:handoutMasterIdLst>
    <p:handoutMasterId r:id="rId51"/>
  </p:handoutMasterIdLst>
  <p:sldIdLst>
    <p:sldId id="355" r:id="rId2"/>
    <p:sldId id="256" r:id="rId3"/>
    <p:sldId id="291" r:id="rId4"/>
    <p:sldId id="276" r:id="rId5"/>
    <p:sldId id="319" r:id="rId6"/>
    <p:sldId id="377" r:id="rId7"/>
    <p:sldId id="327" r:id="rId8"/>
    <p:sldId id="385" r:id="rId9"/>
    <p:sldId id="378" r:id="rId10"/>
    <p:sldId id="320" r:id="rId11"/>
    <p:sldId id="350" r:id="rId12"/>
    <p:sldId id="338" r:id="rId13"/>
    <p:sldId id="341" r:id="rId14"/>
    <p:sldId id="357" r:id="rId15"/>
    <p:sldId id="358" r:id="rId16"/>
    <p:sldId id="360" r:id="rId17"/>
    <p:sldId id="342" r:id="rId18"/>
    <p:sldId id="351" r:id="rId19"/>
    <p:sldId id="389" r:id="rId20"/>
    <p:sldId id="344" r:id="rId21"/>
    <p:sldId id="345" r:id="rId22"/>
    <p:sldId id="348" r:id="rId23"/>
    <p:sldId id="349" r:id="rId24"/>
    <p:sldId id="365" r:id="rId25"/>
    <p:sldId id="367" r:id="rId26"/>
    <p:sldId id="366" r:id="rId27"/>
    <p:sldId id="368" r:id="rId28"/>
    <p:sldId id="369" r:id="rId29"/>
    <p:sldId id="354" r:id="rId30"/>
    <p:sldId id="356" r:id="rId31"/>
    <p:sldId id="373" r:id="rId32"/>
    <p:sldId id="362" r:id="rId33"/>
    <p:sldId id="376" r:id="rId34"/>
    <p:sldId id="363" r:id="rId35"/>
    <p:sldId id="386" r:id="rId36"/>
    <p:sldId id="379" r:id="rId37"/>
    <p:sldId id="382" r:id="rId38"/>
    <p:sldId id="329" r:id="rId39"/>
    <p:sldId id="381" r:id="rId40"/>
    <p:sldId id="383" r:id="rId41"/>
    <p:sldId id="333" r:id="rId42"/>
    <p:sldId id="335" r:id="rId43"/>
    <p:sldId id="337" r:id="rId44"/>
    <p:sldId id="336" r:id="rId45"/>
    <p:sldId id="390" r:id="rId46"/>
    <p:sldId id="393" r:id="rId47"/>
    <p:sldId id="388" r:id="rId48"/>
    <p:sldId id="394" r:id="rId49"/>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V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1744" autoAdjust="0"/>
  </p:normalViewPr>
  <p:slideViewPr>
    <p:cSldViewPr>
      <p:cViewPr varScale="1">
        <p:scale>
          <a:sx n="102" d="100"/>
          <a:sy n="102" d="100"/>
        </p:scale>
        <p:origin x="1920" y="184"/>
      </p:cViewPr>
      <p:guideLst>
        <p:guide orient="horz" pos="2160"/>
        <p:guide pos="2880"/>
      </p:guideLst>
    </p:cSldViewPr>
  </p:slideViewPr>
  <p:outlineViewPr>
    <p:cViewPr>
      <p:scale>
        <a:sx n="33" d="100"/>
        <a:sy n="33" d="100"/>
      </p:scale>
      <p:origin x="0" y="92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D2DE9-C8B9-4FC9-A996-589A4F22C298}" type="doc">
      <dgm:prSet loTypeId="urn:microsoft.com/office/officeart/2005/8/layout/hProcess9" loCatId="process" qsTypeId="urn:microsoft.com/office/officeart/2005/8/quickstyle/simple1" qsCatId="simple" csTypeId="urn:microsoft.com/office/officeart/2005/8/colors/colorful1" csCatId="colorful" phldr="1"/>
      <dgm:spPr/>
    </dgm:pt>
    <dgm:pt modelId="{EE6B26B1-A752-4D27-BDDB-4D644DCFB05C}">
      <dgm:prSet phldrT="[Text]"/>
      <dgm:spPr/>
      <dgm:t>
        <a:bodyPr/>
        <a:lstStyle/>
        <a:p>
          <a:r>
            <a:rPr lang="en-US" b="1" dirty="0"/>
            <a:t>Our culture includes implicit biases</a:t>
          </a:r>
        </a:p>
      </dgm:t>
    </dgm:pt>
    <dgm:pt modelId="{483E1436-9C31-4854-BBDE-ED9EC4FD3D57}" type="parTrans" cxnId="{B6205D58-725B-4851-B046-1965C20EFABE}">
      <dgm:prSet/>
      <dgm:spPr/>
      <dgm:t>
        <a:bodyPr/>
        <a:lstStyle/>
        <a:p>
          <a:endParaRPr lang="en-US"/>
        </a:p>
      </dgm:t>
    </dgm:pt>
    <dgm:pt modelId="{3706D45B-FCD9-411C-ACEF-AAF51C4B44B7}" type="sibTrans" cxnId="{B6205D58-725B-4851-B046-1965C20EFABE}">
      <dgm:prSet/>
      <dgm:spPr/>
      <dgm:t>
        <a:bodyPr/>
        <a:lstStyle/>
        <a:p>
          <a:endParaRPr lang="en-US"/>
        </a:p>
      </dgm:t>
    </dgm:pt>
    <dgm:pt modelId="{577E532B-A56B-427D-9513-304E50133F36}">
      <dgm:prSet phldrT="[Text]"/>
      <dgm:spPr/>
      <dgm:t>
        <a:bodyPr/>
        <a:lstStyle/>
        <a:p>
          <a:r>
            <a:rPr lang="en-US" b="1" dirty="0"/>
            <a:t>We make biased decisions </a:t>
          </a:r>
        </a:p>
      </dgm:t>
    </dgm:pt>
    <dgm:pt modelId="{11E7D4E2-FEBE-4A72-9460-3452A233A04B}" type="parTrans" cxnId="{046DF83A-1348-4B4C-B789-2C314F0100CD}">
      <dgm:prSet/>
      <dgm:spPr/>
      <dgm:t>
        <a:bodyPr/>
        <a:lstStyle/>
        <a:p>
          <a:endParaRPr lang="en-US"/>
        </a:p>
      </dgm:t>
    </dgm:pt>
    <dgm:pt modelId="{FB8437EE-EFC5-45E3-9F4D-D66E45F8BCB7}" type="sibTrans" cxnId="{046DF83A-1348-4B4C-B789-2C314F0100CD}">
      <dgm:prSet/>
      <dgm:spPr/>
      <dgm:t>
        <a:bodyPr/>
        <a:lstStyle/>
        <a:p>
          <a:endParaRPr lang="en-US"/>
        </a:p>
      </dgm:t>
    </dgm:pt>
    <dgm:pt modelId="{ECCAC519-1BB8-457A-9A93-74B9CF9A2413}">
      <dgm:prSet/>
      <dgm:spPr/>
      <dgm:t>
        <a:bodyPr/>
        <a:lstStyle/>
        <a:p>
          <a:r>
            <a:rPr lang="en-US" b="1" dirty="0"/>
            <a:t>Our brains use bias to facilitate decision-making </a:t>
          </a:r>
        </a:p>
      </dgm:t>
    </dgm:pt>
    <dgm:pt modelId="{17D09AE4-E312-47FD-975D-718C19769F6C}" type="parTrans" cxnId="{76E43643-9565-4332-962F-D151F588B588}">
      <dgm:prSet/>
      <dgm:spPr/>
      <dgm:t>
        <a:bodyPr/>
        <a:lstStyle/>
        <a:p>
          <a:endParaRPr lang="en-US"/>
        </a:p>
      </dgm:t>
    </dgm:pt>
    <dgm:pt modelId="{A0721F5D-25DA-40D9-91F2-37F1D4682CF3}" type="sibTrans" cxnId="{76E43643-9565-4332-962F-D151F588B588}">
      <dgm:prSet/>
      <dgm:spPr/>
      <dgm:t>
        <a:bodyPr/>
        <a:lstStyle/>
        <a:p>
          <a:endParaRPr lang="en-US"/>
        </a:p>
      </dgm:t>
    </dgm:pt>
    <dgm:pt modelId="{0D95EF48-90D3-47C7-9A2F-12AE1647ADD7}" type="pres">
      <dgm:prSet presAssocID="{7F0D2DE9-C8B9-4FC9-A996-589A4F22C298}" presName="CompostProcess" presStyleCnt="0">
        <dgm:presLayoutVars>
          <dgm:dir/>
          <dgm:resizeHandles val="exact"/>
        </dgm:presLayoutVars>
      </dgm:prSet>
      <dgm:spPr/>
    </dgm:pt>
    <dgm:pt modelId="{8482233B-5E46-4CB9-9A2D-AA25456B9684}" type="pres">
      <dgm:prSet presAssocID="{7F0D2DE9-C8B9-4FC9-A996-589A4F22C298}" presName="arrow" presStyleLbl="bgShp" presStyleIdx="0" presStyleCnt="1"/>
      <dgm:spPr/>
    </dgm:pt>
    <dgm:pt modelId="{16490095-7CFA-44A8-928D-523BEA796CDD}" type="pres">
      <dgm:prSet presAssocID="{7F0D2DE9-C8B9-4FC9-A996-589A4F22C298}" presName="linearProcess" presStyleCnt="0"/>
      <dgm:spPr/>
    </dgm:pt>
    <dgm:pt modelId="{8E745D98-C8C7-4498-B688-38B4587C1788}" type="pres">
      <dgm:prSet presAssocID="{EE6B26B1-A752-4D27-BDDB-4D644DCFB05C}" presName="textNode" presStyleLbl="node1" presStyleIdx="0" presStyleCnt="3">
        <dgm:presLayoutVars>
          <dgm:bulletEnabled val="1"/>
        </dgm:presLayoutVars>
      </dgm:prSet>
      <dgm:spPr/>
    </dgm:pt>
    <dgm:pt modelId="{62975EBE-2588-4B31-BEFE-E6743D385EF4}" type="pres">
      <dgm:prSet presAssocID="{3706D45B-FCD9-411C-ACEF-AAF51C4B44B7}" presName="sibTrans" presStyleCnt="0"/>
      <dgm:spPr/>
    </dgm:pt>
    <dgm:pt modelId="{ED7D5EDB-4511-4630-A6D9-A081C1B683D8}" type="pres">
      <dgm:prSet presAssocID="{ECCAC519-1BB8-457A-9A93-74B9CF9A2413}" presName="textNode" presStyleLbl="node1" presStyleIdx="1" presStyleCnt="3">
        <dgm:presLayoutVars>
          <dgm:bulletEnabled val="1"/>
        </dgm:presLayoutVars>
      </dgm:prSet>
      <dgm:spPr/>
    </dgm:pt>
    <dgm:pt modelId="{7DD01606-D49E-4CBB-AF7E-EB707366B6A5}" type="pres">
      <dgm:prSet presAssocID="{A0721F5D-25DA-40D9-91F2-37F1D4682CF3}" presName="sibTrans" presStyleCnt="0"/>
      <dgm:spPr/>
    </dgm:pt>
    <dgm:pt modelId="{8DAB0B7E-E9BA-474F-8B40-1F2B084B09B7}" type="pres">
      <dgm:prSet presAssocID="{577E532B-A56B-427D-9513-304E50133F36}" presName="textNode" presStyleLbl="node1" presStyleIdx="2" presStyleCnt="3">
        <dgm:presLayoutVars>
          <dgm:bulletEnabled val="1"/>
        </dgm:presLayoutVars>
      </dgm:prSet>
      <dgm:spPr/>
    </dgm:pt>
  </dgm:ptLst>
  <dgm:cxnLst>
    <dgm:cxn modelId="{89E8E506-505E-42A8-8D3B-57ABAD50FC24}" type="presOf" srcId="{577E532B-A56B-427D-9513-304E50133F36}" destId="{8DAB0B7E-E9BA-474F-8B40-1F2B084B09B7}" srcOrd="0" destOrd="0" presId="urn:microsoft.com/office/officeart/2005/8/layout/hProcess9"/>
    <dgm:cxn modelId="{046DF83A-1348-4B4C-B789-2C314F0100CD}" srcId="{7F0D2DE9-C8B9-4FC9-A996-589A4F22C298}" destId="{577E532B-A56B-427D-9513-304E50133F36}" srcOrd="2" destOrd="0" parTransId="{11E7D4E2-FEBE-4A72-9460-3452A233A04B}" sibTransId="{FB8437EE-EFC5-45E3-9F4D-D66E45F8BCB7}"/>
    <dgm:cxn modelId="{76E43643-9565-4332-962F-D151F588B588}" srcId="{7F0D2DE9-C8B9-4FC9-A996-589A4F22C298}" destId="{ECCAC519-1BB8-457A-9A93-74B9CF9A2413}" srcOrd="1" destOrd="0" parTransId="{17D09AE4-E312-47FD-975D-718C19769F6C}" sibTransId="{A0721F5D-25DA-40D9-91F2-37F1D4682CF3}"/>
    <dgm:cxn modelId="{C192844F-EDA0-4C72-A3BF-B76EBA9D2E37}" type="presOf" srcId="{ECCAC519-1BB8-457A-9A93-74B9CF9A2413}" destId="{ED7D5EDB-4511-4630-A6D9-A081C1B683D8}" srcOrd="0" destOrd="0" presId="urn:microsoft.com/office/officeart/2005/8/layout/hProcess9"/>
    <dgm:cxn modelId="{B6205D58-725B-4851-B046-1965C20EFABE}" srcId="{7F0D2DE9-C8B9-4FC9-A996-589A4F22C298}" destId="{EE6B26B1-A752-4D27-BDDB-4D644DCFB05C}" srcOrd="0" destOrd="0" parTransId="{483E1436-9C31-4854-BBDE-ED9EC4FD3D57}" sibTransId="{3706D45B-FCD9-411C-ACEF-AAF51C4B44B7}"/>
    <dgm:cxn modelId="{40E4EE6E-B462-4361-8FDC-5E4FBFCB1AB9}" type="presOf" srcId="{EE6B26B1-A752-4D27-BDDB-4D644DCFB05C}" destId="{8E745D98-C8C7-4498-B688-38B4587C1788}" srcOrd="0" destOrd="0" presId="urn:microsoft.com/office/officeart/2005/8/layout/hProcess9"/>
    <dgm:cxn modelId="{F13F68C8-1E2F-4737-BEA3-B2AC44816E3B}" type="presOf" srcId="{7F0D2DE9-C8B9-4FC9-A996-589A4F22C298}" destId="{0D95EF48-90D3-47C7-9A2F-12AE1647ADD7}" srcOrd="0" destOrd="0" presId="urn:microsoft.com/office/officeart/2005/8/layout/hProcess9"/>
    <dgm:cxn modelId="{EC7C4BD8-1427-4810-8B1D-1A1845063E52}" type="presParOf" srcId="{0D95EF48-90D3-47C7-9A2F-12AE1647ADD7}" destId="{8482233B-5E46-4CB9-9A2D-AA25456B9684}" srcOrd="0" destOrd="0" presId="urn:microsoft.com/office/officeart/2005/8/layout/hProcess9"/>
    <dgm:cxn modelId="{8F0CAA05-D91F-47CC-8962-DC5CEBE97934}" type="presParOf" srcId="{0D95EF48-90D3-47C7-9A2F-12AE1647ADD7}" destId="{16490095-7CFA-44A8-928D-523BEA796CDD}" srcOrd="1" destOrd="0" presId="urn:microsoft.com/office/officeart/2005/8/layout/hProcess9"/>
    <dgm:cxn modelId="{F02C0D61-7FC8-4F3D-B0AC-8F5CA581CF1C}" type="presParOf" srcId="{16490095-7CFA-44A8-928D-523BEA796CDD}" destId="{8E745D98-C8C7-4498-B688-38B4587C1788}" srcOrd="0" destOrd="0" presId="urn:microsoft.com/office/officeart/2005/8/layout/hProcess9"/>
    <dgm:cxn modelId="{77ADBD4D-DE22-4C83-93EE-233594528C7F}" type="presParOf" srcId="{16490095-7CFA-44A8-928D-523BEA796CDD}" destId="{62975EBE-2588-4B31-BEFE-E6743D385EF4}" srcOrd="1" destOrd="0" presId="urn:microsoft.com/office/officeart/2005/8/layout/hProcess9"/>
    <dgm:cxn modelId="{589E99C5-DEB9-4A96-9D1F-84CBE31FDFDE}" type="presParOf" srcId="{16490095-7CFA-44A8-928D-523BEA796CDD}" destId="{ED7D5EDB-4511-4630-A6D9-A081C1B683D8}" srcOrd="2" destOrd="0" presId="urn:microsoft.com/office/officeart/2005/8/layout/hProcess9"/>
    <dgm:cxn modelId="{ACCC20D0-F755-4807-98B4-6E1F1CC3B7E8}" type="presParOf" srcId="{16490095-7CFA-44A8-928D-523BEA796CDD}" destId="{7DD01606-D49E-4CBB-AF7E-EB707366B6A5}" srcOrd="3" destOrd="0" presId="urn:microsoft.com/office/officeart/2005/8/layout/hProcess9"/>
    <dgm:cxn modelId="{DF65320D-B7F9-47F5-8C23-3E497204509A}" type="presParOf" srcId="{16490095-7CFA-44A8-928D-523BEA796CDD}" destId="{8DAB0B7E-E9BA-474F-8B40-1F2B084B09B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2233B-5E46-4CB9-9A2D-AA25456B9684}">
      <dsp:nvSpPr>
        <dsp:cNvPr id="0" name=""/>
        <dsp:cNvSpPr/>
      </dsp:nvSpPr>
      <dsp:spPr>
        <a:xfrm>
          <a:off x="680084" y="0"/>
          <a:ext cx="7707630" cy="6477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745D98-C8C7-4498-B688-38B4587C1788}">
      <dsp:nvSpPr>
        <dsp:cNvPr id="0" name=""/>
        <dsp:cNvSpPr/>
      </dsp:nvSpPr>
      <dsp:spPr>
        <a:xfrm>
          <a:off x="307277" y="1943099"/>
          <a:ext cx="2720340" cy="2590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Our culture includes implicit biases</a:t>
          </a:r>
        </a:p>
      </dsp:txBody>
      <dsp:txXfrm>
        <a:off x="433749" y="2069571"/>
        <a:ext cx="2467396" cy="2337856"/>
      </dsp:txXfrm>
    </dsp:sp>
    <dsp:sp modelId="{ED7D5EDB-4511-4630-A6D9-A081C1B683D8}">
      <dsp:nvSpPr>
        <dsp:cNvPr id="0" name=""/>
        <dsp:cNvSpPr/>
      </dsp:nvSpPr>
      <dsp:spPr>
        <a:xfrm>
          <a:off x="3173730" y="1943099"/>
          <a:ext cx="2720340" cy="2590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Our brains use bias to facilitate decision-making </a:t>
          </a:r>
        </a:p>
      </dsp:txBody>
      <dsp:txXfrm>
        <a:off x="3300202" y="2069571"/>
        <a:ext cx="2467396" cy="2337856"/>
      </dsp:txXfrm>
    </dsp:sp>
    <dsp:sp modelId="{8DAB0B7E-E9BA-474F-8B40-1F2B084B09B7}">
      <dsp:nvSpPr>
        <dsp:cNvPr id="0" name=""/>
        <dsp:cNvSpPr/>
      </dsp:nvSpPr>
      <dsp:spPr>
        <a:xfrm>
          <a:off x="6040182" y="1943099"/>
          <a:ext cx="2720340" cy="2590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We make biased decisions </a:t>
          </a:r>
        </a:p>
      </dsp:txBody>
      <dsp:txXfrm>
        <a:off x="6166654" y="2069571"/>
        <a:ext cx="2467396" cy="23378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92" cy="469183"/>
          </a:xfrm>
          <a:prstGeom prst="rect">
            <a:avLst/>
          </a:prstGeom>
        </p:spPr>
        <p:txBody>
          <a:bodyPr vert="horz" lIns="92679" tIns="46338" rIns="92679" bIns="46338" rtlCol="0"/>
          <a:lstStyle>
            <a:lvl1pPr algn="l">
              <a:defRPr sz="1200"/>
            </a:lvl1pPr>
          </a:lstStyle>
          <a:p>
            <a:endParaRPr lang="en-US"/>
          </a:p>
        </p:txBody>
      </p:sp>
      <p:sp>
        <p:nvSpPr>
          <p:cNvPr id="3" name="Date Placeholder 2"/>
          <p:cNvSpPr>
            <a:spLocks noGrp="1"/>
          </p:cNvSpPr>
          <p:nvPr>
            <p:ph type="dt" sz="quarter" idx="1"/>
          </p:nvPr>
        </p:nvSpPr>
        <p:spPr>
          <a:xfrm>
            <a:off x="4023069" y="2"/>
            <a:ext cx="3077792" cy="469183"/>
          </a:xfrm>
          <a:prstGeom prst="rect">
            <a:avLst/>
          </a:prstGeom>
        </p:spPr>
        <p:txBody>
          <a:bodyPr vert="horz" lIns="92679" tIns="46338" rIns="92679" bIns="46338" rtlCol="0"/>
          <a:lstStyle>
            <a:lvl1pPr algn="r">
              <a:defRPr sz="1200"/>
            </a:lvl1pPr>
          </a:lstStyle>
          <a:p>
            <a:fld id="{93EACC90-FAB5-4343-92ED-82E9681B2AB5}" type="datetimeFigureOut">
              <a:rPr lang="en-US" smtClean="0"/>
              <a:pPr/>
              <a:t>12/13/18</a:t>
            </a:fld>
            <a:endParaRPr lang="en-US"/>
          </a:p>
        </p:txBody>
      </p:sp>
      <p:sp>
        <p:nvSpPr>
          <p:cNvPr id="4" name="Footer Placeholder 3"/>
          <p:cNvSpPr>
            <a:spLocks noGrp="1"/>
          </p:cNvSpPr>
          <p:nvPr>
            <p:ph type="ftr" sz="quarter" idx="2"/>
          </p:nvPr>
        </p:nvSpPr>
        <p:spPr>
          <a:xfrm>
            <a:off x="0" y="8917687"/>
            <a:ext cx="3077792" cy="469183"/>
          </a:xfrm>
          <a:prstGeom prst="rect">
            <a:avLst/>
          </a:prstGeom>
        </p:spPr>
        <p:txBody>
          <a:bodyPr vert="horz" lIns="92679" tIns="46338" rIns="92679" bIns="46338" rtlCol="0" anchor="b"/>
          <a:lstStyle>
            <a:lvl1pPr algn="l">
              <a:defRPr sz="1200"/>
            </a:lvl1pPr>
          </a:lstStyle>
          <a:p>
            <a:endParaRPr lang="en-US"/>
          </a:p>
        </p:txBody>
      </p:sp>
      <p:sp>
        <p:nvSpPr>
          <p:cNvPr id="5" name="Slide Number Placeholder 4"/>
          <p:cNvSpPr>
            <a:spLocks noGrp="1"/>
          </p:cNvSpPr>
          <p:nvPr>
            <p:ph type="sldNum" sz="quarter" idx="3"/>
          </p:nvPr>
        </p:nvSpPr>
        <p:spPr>
          <a:xfrm>
            <a:off x="4023069" y="8917687"/>
            <a:ext cx="3077792" cy="469183"/>
          </a:xfrm>
          <a:prstGeom prst="rect">
            <a:avLst/>
          </a:prstGeom>
        </p:spPr>
        <p:txBody>
          <a:bodyPr vert="horz" lIns="92679" tIns="46338" rIns="92679" bIns="46338" rtlCol="0" anchor="b"/>
          <a:lstStyle>
            <a:lvl1pPr algn="r">
              <a:defRPr sz="1200"/>
            </a:lvl1pPr>
          </a:lstStyle>
          <a:p>
            <a:fld id="{D5B0F5AA-A5AF-4B14-AE2E-5DB6FE1B55CB}" type="slidenum">
              <a:rPr lang="en-US" smtClean="0"/>
              <a:pPr/>
              <a:t>‹#›</a:t>
            </a:fld>
            <a:endParaRPr lang="en-US"/>
          </a:p>
        </p:txBody>
      </p:sp>
    </p:spTree>
    <p:extLst>
      <p:ext uri="{BB962C8B-B14F-4D97-AF65-F5344CB8AC3E}">
        <p14:creationId xmlns:p14="http://schemas.microsoft.com/office/powerpoint/2010/main" val="1404521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92" cy="469183"/>
          </a:xfrm>
          <a:prstGeom prst="rect">
            <a:avLst/>
          </a:prstGeom>
        </p:spPr>
        <p:txBody>
          <a:bodyPr vert="horz" lIns="94199" tIns="47100" rIns="94199" bIns="4710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3069" y="2"/>
            <a:ext cx="3077792" cy="469183"/>
          </a:xfrm>
          <a:prstGeom prst="rect">
            <a:avLst/>
          </a:prstGeom>
        </p:spPr>
        <p:txBody>
          <a:bodyPr vert="horz" lIns="94199" tIns="47100" rIns="94199" bIns="47100" rtlCol="0"/>
          <a:lstStyle>
            <a:lvl1pPr algn="r" fontAlgn="auto">
              <a:spcBef>
                <a:spcPts val="0"/>
              </a:spcBef>
              <a:spcAft>
                <a:spcPts val="0"/>
              </a:spcAft>
              <a:defRPr sz="1200">
                <a:latin typeface="+mn-lt"/>
              </a:defRPr>
            </a:lvl1pPr>
          </a:lstStyle>
          <a:p>
            <a:pPr>
              <a:defRPr/>
            </a:pPr>
            <a:fld id="{99F1BD9E-7AC9-43DD-971F-287198EE866E}" type="datetimeFigureOut">
              <a:rPr lang="en-US"/>
              <a:pPr>
                <a:defRPr/>
              </a:pPr>
              <a:t>12/13/18</a:t>
            </a:fld>
            <a:endParaRPr lang="en-US"/>
          </a:p>
        </p:txBody>
      </p:sp>
      <p:sp>
        <p:nvSpPr>
          <p:cNvPr id="4" name="Slide Image Placeholder 3"/>
          <p:cNvSpPr>
            <a:spLocks noGrp="1" noRot="1" noChangeAspect="1"/>
          </p:cNvSpPr>
          <p:nvPr>
            <p:ph type="sldImg" idx="2"/>
          </p:nvPr>
        </p:nvSpPr>
        <p:spPr>
          <a:xfrm>
            <a:off x="1206500" y="704850"/>
            <a:ext cx="4689475" cy="3517900"/>
          </a:xfrm>
          <a:prstGeom prst="rect">
            <a:avLst/>
          </a:prstGeom>
          <a:noFill/>
          <a:ln w="12700">
            <a:solidFill>
              <a:prstClr val="black"/>
            </a:solidFill>
          </a:ln>
        </p:spPr>
        <p:txBody>
          <a:bodyPr vert="horz" lIns="94199" tIns="47100" rIns="94199" bIns="47100" rtlCol="0" anchor="ctr"/>
          <a:lstStyle/>
          <a:p>
            <a:pPr lvl="0"/>
            <a:endParaRPr lang="en-US" noProof="0"/>
          </a:p>
        </p:txBody>
      </p:sp>
      <p:sp>
        <p:nvSpPr>
          <p:cNvPr id="5" name="Notes Placeholder 4"/>
          <p:cNvSpPr>
            <a:spLocks noGrp="1"/>
          </p:cNvSpPr>
          <p:nvPr>
            <p:ph type="body" sz="quarter" idx="3"/>
          </p:nvPr>
        </p:nvSpPr>
        <p:spPr>
          <a:xfrm>
            <a:off x="709767" y="4458843"/>
            <a:ext cx="5682948" cy="4225858"/>
          </a:xfrm>
          <a:prstGeom prst="rect">
            <a:avLst/>
          </a:prstGeom>
        </p:spPr>
        <p:txBody>
          <a:bodyPr vert="horz" lIns="94199" tIns="47100" rIns="94199" bIns="4710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687"/>
            <a:ext cx="3077792" cy="469183"/>
          </a:xfrm>
          <a:prstGeom prst="rect">
            <a:avLst/>
          </a:prstGeom>
        </p:spPr>
        <p:txBody>
          <a:bodyPr vert="horz" lIns="94199" tIns="47100" rIns="94199" bIns="4710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3069" y="8917687"/>
            <a:ext cx="3077792" cy="469183"/>
          </a:xfrm>
          <a:prstGeom prst="rect">
            <a:avLst/>
          </a:prstGeom>
        </p:spPr>
        <p:txBody>
          <a:bodyPr vert="horz" lIns="94199" tIns="47100" rIns="94199" bIns="47100" rtlCol="0" anchor="b"/>
          <a:lstStyle>
            <a:lvl1pPr algn="r" fontAlgn="auto">
              <a:spcBef>
                <a:spcPts val="0"/>
              </a:spcBef>
              <a:spcAft>
                <a:spcPts val="0"/>
              </a:spcAft>
              <a:defRPr sz="1200">
                <a:latin typeface="+mn-lt"/>
              </a:defRPr>
            </a:lvl1pPr>
          </a:lstStyle>
          <a:p>
            <a:pPr>
              <a:defRPr/>
            </a:pPr>
            <a:fld id="{5F2A7C6F-B6F7-48B8-B143-24EF56227ED5}" type="slidenum">
              <a:rPr lang="en-US"/>
              <a:pPr>
                <a:defRPr/>
              </a:pPr>
              <a:t>‹#›</a:t>
            </a:fld>
            <a:endParaRPr lang="en-US"/>
          </a:p>
        </p:txBody>
      </p:sp>
    </p:spTree>
    <p:extLst>
      <p:ext uri="{BB962C8B-B14F-4D97-AF65-F5344CB8AC3E}">
        <p14:creationId xmlns:p14="http://schemas.microsoft.com/office/powerpoint/2010/main" val="2224106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a:t>
            </a:r>
            <a:r>
              <a:rPr lang="en-US" baseline="0" dirty="0"/>
              <a:t> 2 second animated, branded Core 3.0 eLearning intro (can have simple sound effect) </a:t>
            </a:r>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10</a:t>
            </a:fld>
            <a:endParaRPr lang="en-US"/>
          </a:p>
        </p:txBody>
      </p:sp>
    </p:spTree>
    <p:extLst>
      <p:ext uri="{BB962C8B-B14F-4D97-AF65-F5344CB8AC3E}">
        <p14:creationId xmlns:p14="http://schemas.microsoft.com/office/powerpoint/2010/main" val="426575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11</a:t>
            </a:fld>
            <a:endParaRPr lang="en-US"/>
          </a:p>
        </p:txBody>
      </p:sp>
    </p:spTree>
    <p:extLst>
      <p:ext uri="{BB962C8B-B14F-4D97-AF65-F5344CB8AC3E}">
        <p14:creationId xmlns:p14="http://schemas.microsoft.com/office/powerpoint/2010/main" val="76517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12</a:t>
            </a:fld>
            <a:endParaRPr lang="en-US"/>
          </a:p>
        </p:txBody>
      </p:sp>
    </p:spTree>
    <p:extLst>
      <p:ext uri="{BB962C8B-B14F-4D97-AF65-F5344CB8AC3E}">
        <p14:creationId xmlns:p14="http://schemas.microsoft.com/office/powerpoint/2010/main" val="2928561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13</a:t>
            </a:fld>
            <a:endParaRPr lang="en-US"/>
          </a:p>
        </p:txBody>
      </p:sp>
    </p:spTree>
    <p:extLst>
      <p:ext uri="{BB962C8B-B14F-4D97-AF65-F5344CB8AC3E}">
        <p14:creationId xmlns:p14="http://schemas.microsoft.com/office/powerpoint/2010/main" val="121530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6"/>
          <p:cNvSpPr>
            <a:spLocks noGrp="1" noChangeArrowheads="1"/>
          </p:cNvSpPr>
          <p:nvPr>
            <p:ph type="ftr" sz="quarter" idx="4"/>
          </p:nvPr>
        </p:nvSpPr>
        <p:spPr>
          <a:noFill/>
          <a:ln>
            <a:miter lim="800000"/>
            <a:headEnd/>
            <a:tailEnd/>
          </a:ln>
        </p:spPr>
        <p:txBody>
          <a:bodyPr/>
          <a:lstStyle/>
          <a:p>
            <a:r>
              <a:rPr lang="en-US"/>
              <a:t>Child Maltreatment Identification 1- Core Curriculum</a:t>
            </a:r>
          </a:p>
        </p:txBody>
      </p:sp>
      <p:sp>
        <p:nvSpPr>
          <p:cNvPr id="194563" name="Rectangle 7"/>
          <p:cNvSpPr>
            <a:spLocks noGrp="1" noChangeArrowheads="1"/>
          </p:cNvSpPr>
          <p:nvPr>
            <p:ph type="sldNum" sz="quarter" idx="5"/>
          </p:nvPr>
        </p:nvSpPr>
        <p:spPr>
          <a:noFill/>
          <a:ln>
            <a:miter lim="800000"/>
            <a:headEnd/>
            <a:tailEnd/>
          </a:ln>
        </p:spPr>
        <p:txBody>
          <a:bodyPr/>
          <a:lstStyle/>
          <a:p>
            <a:fld id="{163320E7-7D0E-43E7-BB66-9E13FF6A412A}" type="slidenum">
              <a:rPr lang="en-US" smtClean="0"/>
              <a:pPr/>
              <a:t>14</a:t>
            </a:fld>
            <a:endParaRPr lang="en-US"/>
          </a:p>
        </p:txBody>
      </p:sp>
      <p:sp>
        <p:nvSpPr>
          <p:cNvPr id="194564" name="Rectangle 2"/>
          <p:cNvSpPr>
            <a:spLocks noGrp="1" noRot="1" noChangeAspect="1" noChangeArrowheads="1" noTextEdit="1"/>
          </p:cNvSpPr>
          <p:nvPr>
            <p:ph type="sldImg"/>
          </p:nvPr>
        </p:nvSpPr>
        <p:spPr>
          <a:ln/>
        </p:spPr>
      </p:sp>
      <p:sp>
        <p:nvSpPr>
          <p:cNvPr id="194565" name="Rectangle 3"/>
          <p:cNvSpPr>
            <a:spLocks noGrp="1" noChangeArrowheads="1"/>
          </p:cNvSpPr>
          <p:nvPr>
            <p:ph type="body" idx="1"/>
          </p:nvPr>
        </p:nvSpPr>
        <p:spPr>
          <a:noFill/>
        </p:spPr>
        <p:txBody>
          <a:bodyPr/>
          <a:lstStyle/>
          <a:p>
            <a:pPr eaLnBrk="1" hangingPunct="1"/>
            <a:r>
              <a:rPr lang="en-US" sz="1600" dirty="0"/>
              <a:t>Actual inflicted injuries often show specific patterns.  The linear marks in this child’s injury provide evidence of repeated trauma with a straight, rigid instrument. This child was beaten with a plastic pipe.</a:t>
            </a:r>
          </a:p>
        </p:txBody>
      </p:sp>
    </p:spTree>
    <p:extLst>
      <p:ext uri="{BB962C8B-B14F-4D97-AF65-F5344CB8AC3E}">
        <p14:creationId xmlns:p14="http://schemas.microsoft.com/office/powerpoint/2010/main" val="704648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6"/>
          <p:cNvSpPr>
            <a:spLocks noGrp="1" noChangeArrowheads="1"/>
          </p:cNvSpPr>
          <p:nvPr>
            <p:ph type="ftr" sz="quarter" idx="4"/>
          </p:nvPr>
        </p:nvSpPr>
        <p:spPr>
          <a:noFill/>
          <a:ln>
            <a:miter lim="800000"/>
            <a:headEnd/>
            <a:tailEnd/>
          </a:ln>
        </p:spPr>
        <p:txBody>
          <a:bodyPr/>
          <a:lstStyle/>
          <a:p>
            <a:r>
              <a:rPr lang="en-US"/>
              <a:t>Child Maltreatment Identification 1- Core Curriculum</a:t>
            </a:r>
          </a:p>
        </p:txBody>
      </p:sp>
      <p:sp>
        <p:nvSpPr>
          <p:cNvPr id="195587" name="Rectangle 7"/>
          <p:cNvSpPr>
            <a:spLocks noGrp="1" noChangeArrowheads="1"/>
          </p:cNvSpPr>
          <p:nvPr>
            <p:ph type="sldNum" sz="quarter" idx="5"/>
          </p:nvPr>
        </p:nvSpPr>
        <p:spPr>
          <a:noFill/>
          <a:ln>
            <a:miter lim="800000"/>
            <a:headEnd/>
            <a:tailEnd/>
          </a:ln>
        </p:spPr>
        <p:txBody>
          <a:bodyPr/>
          <a:lstStyle/>
          <a:p>
            <a:fld id="{60434BC6-9F4C-4DA4-B688-BDEC264DC097}" type="slidenum">
              <a:rPr lang="en-US" smtClean="0"/>
              <a:pPr/>
              <a:t>15</a:t>
            </a:fld>
            <a:endParaRPr lang="en-US"/>
          </a:p>
        </p:txBody>
      </p:sp>
      <p:sp>
        <p:nvSpPr>
          <p:cNvPr id="195588" name="Rectangle 2"/>
          <p:cNvSpPr>
            <a:spLocks noGrp="1" noRot="1" noChangeAspect="1" noChangeArrowheads="1" noTextEdit="1"/>
          </p:cNvSpPr>
          <p:nvPr>
            <p:ph type="sldImg"/>
          </p:nvPr>
        </p:nvSpPr>
        <p:spPr>
          <a:ln/>
        </p:spPr>
      </p:sp>
      <p:sp>
        <p:nvSpPr>
          <p:cNvPr id="195589" name="Rectangle 3"/>
          <p:cNvSpPr>
            <a:spLocks noGrp="1" noChangeArrowheads="1"/>
          </p:cNvSpPr>
          <p:nvPr>
            <p:ph type="body" idx="1"/>
          </p:nvPr>
        </p:nvSpPr>
        <p:spPr>
          <a:noFill/>
        </p:spPr>
        <p:txBody>
          <a:bodyPr/>
          <a:lstStyle/>
          <a:p>
            <a:pPr eaLnBrk="1" hangingPunct="1"/>
            <a:r>
              <a:rPr lang="en-US" sz="1600" dirty="0"/>
              <a:t>Another example of an inflicted injury.  Linear marks may be caused by a belt. The back of the legs is more suspicious in terms of location for </a:t>
            </a:r>
            <a:r>
              <a:rPr lang="en-US" sz="1600" dirty="0" err="1"/>
              <a:t>nonaccidental</a:t>
            </a:r>
            <a:r>
              <a:rPr lang="en-US" sz="1600" dirty="0"/>
              <a:t> injury.</a:t>
            </a:r>
          </a:p>
        </p:txBody>
      </p:sp>
    </p:spTree>
    <p:extLst>
      <p:ext uri="{BB962C8B-B14F-4D97-AF65-F5344CB8AC3E}">
        <p14:creationId xmlns:p14="http://schemas.microsoft.com/office/powerpoint/2010/main" val="195467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a:spLocks noGrp="1" noChangeArrowheads="1"/>
          </p:cNvSpPr>
          <p:nvPr>
            <p:ph type="ftr" sz="quarter" idx="4"/>
          </p:nvPr>
        </p:nvSpPr>
        <p:spPr>
          <a:noFill/>
          <a:ln>
            <a:miter lim="800000"/>
            <a:headEnd/>
            <a:tailEnd/>
          </a:ln>
        </p:spPr>
        <p:txBody>
          <a:bodyPr/>
          <a:lstStyle/>
          <a:p>
            <a:r>
              <a:rPr lang="en-US"/>
              <a:t>Child Maltreatment Identification 1- Core Curriculum</a:t>
            </a:r>
          </a:p>
        </p:txBody>
      </p:sp>
      <p:sp>
        <p:nvSpPr>
          <p:cNvPr id="197635" name="Rectangle 7"/>
          <p:cNvSpPr>
            <a:spLocks noGrp="1" noChangeArrowheads="1"/>
          </p:cNvSpPr>
          <p:nvPr>
            <p:ph type="sldNum" sz="quarter" idx="5"/>
          </p:nvPr>
        </p:nvSpPr>
        <p:spPr>
          <a:noFill/>
          <a:ln>
            <a:miter lim="800000"/>
            <a:headEnd/>
            <a:tailEnd/>
          </a:ln>
        </p:spPr>
        <p:txBody>
          <a:bodyPr/>
          <a:lstStyle/>
          <a:p>
            <a:fld id="{7ABBF0BE-7CB7-4211-900F-E10F10FB88CE}" type="slidenum">
              <a:rPr lang="en-US" smtClean="0"/>
              <a:pPr/>
              <a:t>16</a:t>
            </a:fld>
            <a:endParaRPr lang="en-US"/>
          </a:p>
        </p:txBody>
      </p:sp>
      <p:sp>
        <p:nvSpPr>
          <p:cNvPr id="197636" name="Rectangle 2"/>
          <p:cNvSpPr>
            <a:spLocks noGrp="1" noRot="1" noChangeAspect="1" noChangeArrowheads="1" noTextEdit="1"/>
          </p:cNvSpPr>
          <p:nvPr>
            <p:ph type="sldImg"/>
          </p:nvPr>
        </p:nvSpPr>
        <p:spPr>
          <a:ln/>
        </p:spPr>
      </p:sp>
      <p:sp>
        <p:nvSpPr>
          <p:cNvPr id="197637" name="Rectangle 3"/>
          <p:cNvSpPr>
            <a:spLocks noGrp="1" noChangeArrowheads="1"/>
          </p:cNvSpPr>
          <p:nvPr>
            <p:ph type="body" idx="1"/>
          </p:nvPr>
        </p:nvSpPr>
        <p:spPr>
          <a:noFill/>
        </p:spPr>
        <p:txBody>
          <a:bodyPr/>
          <a:lstStyle/>
          <a:p>
            <a:pPr eaLnBrk="1" hangingPunct="1"/>
            <a:r>
              <a:rPr lang="en-US" sz="1600" dirty="0"/>
              <a:t>Another example.  In this case, scarring indicates old, healed abrasions. Braiding and looping are evidence that a piece of rope was used.</a:t>
            </a:r>
          </a:p>
        </p:txBody>
      </p:sp>
    </p:spTree>
    <p:extLst>
      <p:ext uri="{BB962C8B-B14F-4D97-AF65-F5344CB8AC3E}">
        <p14:creationId xmlns:p14="http://schemas.microsoft.com/office/powerpoint/2010/main" val="121631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17</a:t>
            </a:fld>
            <a:endParaRPr lang="en-US"/>
          </a:p>
        </p:txBody>
      </p:sp>
    </p:spTree>
    <p:extLst>
      <p:ext uri="{BB962C8B-B14F-4D97-AF65-F5344CB8AC3E}">
        <p14:creationId xmlns:p14="http://schemas.microsoft.com/office/powerpoint/2010/main" val="4225357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18</a:t>
            </a:fld>
            <a:endParaRPr lang="en-US"/>
          </a:p>
        </p:txBody>
      </p:sp>
    </p:spTree>
    <p:extLst>
      <p:ext uri="{BB962C8B-B14F-4D97-AF65-F5344CB8AC3E}">
        <p14:creationId xmlns:p14="http://schemas.microsoft.com/office/powerpoint/2010/main" val="3307890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20</a:t>
            </a:fld>
            <a:endParaRPr lang="en-US"/>
          </a:p>
        </p:txBody>
      </p:sp>
    </p:spTree>
    <p:extLst>
      <p:ext uri="{BB962C8B-B14F-4D97-AF65-F5344CB8AC3E}">
        <p14:creationId xmlns:p14="http://schemas.microsoft.com/office/powerpoint/2010/main" val="289385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2</a:t>
            </a:fld>
            <a:endParaRPr lang="en-US"/>
          </a:p>
        </p:txBody>
      </p:sp>
    </p:spTree>
    <p:extLst>
      <p:ext uri="{BB962C8B-B14F-4D97-AF65-F5344CB8AC3E}">
        <p14:creationId xmlns:p14="http://schemas.microsoft.com/office/powerpoint/2010/main" val="1224221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21</a:t>
            </a:fld>
            <a:endParaRPr lang="en-US"/>
          </a:p>
        </p:txBody>
      </p:sp>
    </p:spTree>
    <p:extLst>
      <p:ext uri="{BB962C8B-B14F-4D97-AF65-F5344CB8AC3E}">
        <p14:creationId xmlns:p14="http://schemas.microsoft.com/office/powerpoint/2010/main" val="1015109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22</a:t>
            </a:fld>
            <a:endParaRPr lang="en-US"/>
          </a:p>
        </p:txBody>
      </p:sp>
    </p:spTree>
    <p:extLst>
      <p:ext uri="{BB962C8B-B14F-4D97-AF65-F5344CB8AC3E}">
        <p14:creationId xmlns:p14="http://schemas.microsoft.com/office/powerpoint/2010/main" val="2708296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23</a:t>
            </a:fld>
            <a:endParaRPr lang="en-US"/>
          </a:p>
        </p:txBody>
      </p:sp>
    </p:spTree>
    <p:extLst>
      <p:ext uri="{BB962C8B-B14F-4D97-AF65-F5344CB8AC3E}">
        <p14:creationId xmlns:p14="http://schemas.microsoft.com/office/powerpoint/2010/main" val="573505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6"/>
          <p:cNvSpPr>
            <a:spLocks noGrp="1" noChangeArrowheads="1"/>
          </p:cNvSpPr>
          <p:nvPr>
            <p:ph type="ftr" sz="quarter" idx="4"/>
          </p:nvPr>
        </p:nvSpPr>
        <p:spPr>
          <a:noFill/>
          <a:ln>
            <a:miter lim="800000"/>
            <a:headEnd/>
            <a:tailEnd/>
          </a:ln>
        </p:spPr>
        <p:txBody>
          <a:bodyPr/>
          <a:lstStyle/>
          <a:p>
            <a:r>
              <a:rPr lang="en-US"/>
              <a:t>Child Maltreatment Identification 1- Core Curriculum</a:t>
            </a:r>
          </a:p>
        </p:txBody>
      </p:sp>
      <p:sp>
        <p:nvSpPr>
          <p:cNvPr id="216067" name="Rectangle 7"/>
          <p:cNvSpPr>
            <a:spLocks noGrp="1" noChangeArrowheads="1"/>
          </p:cNvSpPr>
          <p:nvPr>
            <p:ph type="sldNum" sz="quarter" idx="5"/>
          </p:nvPr>
        </p:nvSpPr>
        <p:spPr>
          <a:noFill/>
          <a:ln>
            <a:miter lim="800000"/>
            <a:headEnd/>
            <a:tailEnd/>
          </a:ln>
        </p:spPr>
        <p:txBody>
          <a:bodyPr/>
          <a:lstStyle/>
          <a:p>
            <a:fld id="{5660ADE9-3747-4A6B-BE59-1F8737CA622E}" type="slidenum">
              <a:rPr lang="en-US" smtClean="0"/>
              <a:pPr/>
              <a:t>24</a:t>
            </a:fld>
            <a:endParaRPr lang="en-US"/>
          </a:p>
        </p:txBody>
      </p:sp>
      <p:sp>
        <p:nvSpPr>
          <p:cNvPr id="216068" name="Rectangle 2"/>
          <p:cNvSpPr>
            <a:spLocks noGrp="1" noRot="1" noChangeAspect="1" noChangeArrowheads="1" noTextEdit="1"/>
          </p:cNvSpPr>
          <p:nvPr>
            <p:ph type="sldImg"/>
          </p:nvPr>
        </p:nvSpPr>
        <p:spPr>
          <a:ln/>
        </p:spPr>
      </p:sp>
      <p:sp>
        <p:nvSpPr>
          <p:cNvPr id="216069" name="Rectangle 3"/>
          <p:cNvSpPr>
            <a:spLocks noGrp="1" noChangeArrowheads="1"/>
          </p:cNvSpPr>
          <p:nvPr>
            <p:ph type="body" idx="1"/>
          </p:nvPr>
        </p:nvSpPr>
        <p:spPr>
          <a:noFill/>
        </p:spPr>
        <p:txBody>
          <a:bodyPr/>
          <a:lstStyle/>
          <a:p>
            <a:pPr eaLnBrk="1" hangingPunct="1"/>
            <a:r>
              <a:rPr lang="en-US" sz="1600" dirty="0"/>
              <a:t>Actual cigarette burns are circular and often appear in clusters. They show an inner circle of tissue which is more deeply burned than the peripheral mark.</a:t>
            </a:r>
          </a:p>
        </p:txBody>
      </p:sp>
    </p:spTree>
    <p:extLst>
      <p:ext uri="{BB962C8B-B14F-4D97-AF65-F5344CB8AC3E}">
        <p14:creationId xmlns:p14="http://schemas.microsoft.com/office/powerpoint/2010/main" val="1600729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6"/>
          <p:cNvSpPr>
            <a:spLocks noGrp="1" noChangeArrowheads="1"/>
          </p:cNvSpPr>
          <p:nvPr>
            <p:ph type="ftr" sz="quarter" idx="4"/>
          </p:nvPr>
        </p:nvSpPr>
        <p:spPr>
          <a:noFill/>
          <a:ln>
            <a:miter lim="800000"/>
            <a:headEnd/>
            <a:tailEnd/>
          </a:ln>
        </p:spPr>
        <p:txBody>
          <a:bodyPr/>
          <a:lstStyle/>
          <a:p>
            <a:r>
              <a:rPr lang="en-US"/>
              <a:t>Child Maltreatment Identification 1- Core Curriculum</a:t>
            </a:r>
          </a:p>
        </p:txBody>
      </p:sp>
      <p:sp>
        <p:nvSpPr>
          <p:cNvPr id="219139" name="Rectangle 7"/>
          <p:cNvSpPr>
            <a:spLocks noGrp="1" noChangeArrowheads="1"/>
          </p:cNvSpPr>
          <p:nvPr>
            <p:ph type="sldNum" sz="quarter" idx="5"/>
          </p:nvPr>
        </p:nvSpPr>
        <p:spPr>
          <a:noFill/>
          <a:ln>
            <a:miter lim="800000"/>
            <a:headEnd/>
            <a:tailEnd/>
          </a:ln>
        </p:spPr>
        <p:txBody>
          <a:bodyPr/>
          <a:lstStyle/>
          <a:p>
            <a:fld id="{98C12651-3034-4AF8-8135-B7AAA3EBA00D}" type="slidenum">
              <a:rPr lang="en-US" smtClean="0"/>
              <a:pPr/>
              <a:t>25</a:t>
            </a:fld>
            <a:endParaRPr lang="en-US"/>
          </a:p>
        </p:txBody>
      </p:sp>
      <p:sp>
        <p:nvSpPr>
          <p:cNvPr id="219140" name="Rectangle 2"/>
          <p:cNvSpPr>
            <a:spLocks noGrp="1" noRot="1" noChangeAspect="1" noChangeArrowheads="1" noTextEdit="1"/>
          </p:cNvSpPr>
          <p:nvPr>
            <p:ph type="sldImg"/>
          </p:nvPr>
        </p:nvSpPr>
        <p:spPr>
          <a:ln/>
        </p:spPr>
      </p:sp>
      <p:sp>
        <p:nvSpPr>
          <p:cNvPr id="219141" name="Rectangle 3"/>
          <p:cNvSpPr>
            <a:spLocks noGrp="1" noChangeArrowheads="1"/>
          </p:cNvSpPr>
          <p:nvPr>
            <p:ph type="body" idx="1"/>
          </p:nvPr>
        </p:nvSpPr>
        <p:spPr>
          <a:noFill/>
        </p:spPr>
        <p:txBody>
          <a:bodyPr/>
          <a:lstStyle/>
          <a:p>
            <a:pPr eaLnBrk="1" hangingPunct="1"/>
            <a:r>
              <a:rPr lang="en-US" sz="1600" dirty="0"/>
              <a:t>In any injury, the history given must be compared with the actual injury to evaluate if abuse occurred. In this case, the history given was that this 2 year old child stepped on a floor gas heater with both feet. While burns to both feet are more suspicious, the child may have put the second foot down quickly to relieve the pain caused to the first foot when it came into contact with the heater.</a:t>
            </a:r>
          </a:p>
        </p:txBody>
      </p:sp>
    </p:spTree>
    <p:extLst>
      <p:ext uri="{BB962C8B-B14F-4D97-AF65-F5344CB8AC3E}">
        <p14:creationId xmlns:p14="http://schemas.microsoft.com/office/powerpoint/2010/main" val="2966917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6"/>
          <p:cNvSpPr>
            <a:spLocks noGrp="1" noChangeArrowheads="1"/>
          </p:cNvSpPr>
          <p:nvPr>
            <p:ph type="ftr" sz="quarter" idx="4"/>
          </p:nvPr>
        </p:nvSpPr>
        <p:spPr>
          <a:noFill/>
          <a:ln>
            <a:miter lim="800000"/>
            <a:headEnd/>
            <a:tailEnd/>
          </a:ln>
        </p:spPr>
        <p:txBody>
          <a:bodyPr/>
          <a:lstStyle/>
          <a:p>
            <a:r>
              <a:rPr lang="en-US"/>
              <a:t>Child Maltreatment Identification 1- Core Curriculum</a:t>
            </a:r>
          </a:p>
        </p:txBody>
      </p:sp>
      <p:sp>
        <p:nvSpPr>
          <p:cNvPr id="218115" name="Rectangle 7"/>
          <p:cNvSpPr>
            <a:spLocks noGrp="1" noChangeArrowheads="1"/>
          </p:cNvSpPr>
          <p:nvPr>
            <p:ph type="sldNum" sz="quarter" idx="5"/>
          </p:nvPr>
        </p:nvSpPr>
        <p:spPr>
          <a:noFill/>
          <a:ln>
            <a:miter lim="800000"/>
            <a:headEnd/>
            <a:tailEnd/>
          </a:ln>
        </p:spPr>
        <p:txBody>
          <a:bodyPr/>
          <a:lstStyle/>
          <a:p>
            <a:fld id="{8938C8FB-E6AA-419C-98BD-5CE9618B1CC0}" type="slidenum">
              <a:rPr lang="en-US" smtClean="0"/>
              <a:pPr/>
              <a:t>26</a:t>
            </a:fld>
            <a:endParaRPr lang="en-US"/>
          </a:p>
        </p:txBody>
      </p:sp>
      <p:sp>
        <p:nvSpPr>
          <p:cNvPr id="218116" name="Rectangle 1026"/>
          <p:cNvSpPr>
            <a:spLocks noGrp="1" noRot="1" noChangeAspect="1" noChangeArrowheads="1" noTextEdit="1"/>
          </p:cNvSpPr>
          <p:nvPr>
            <p:ph type="sldImg"/>
          </p:nvPr>
        </p:nvSpPr>
        <p:spPr>
          <a:ln/>
        </p:spPr>
      </p:sp>
      <p:sp>
        <p:nvSpPr>
          <p:cNvPr id="218117" name="Rectangle 1027"/>
          <p:cNvSpPr>
            <a:spLocks noGrp="1" noChangeArrowheads="1"/>
          </p:cNvSpPr>
          <p:nvPr>
            <p:ph type="body" idx="1"/>
          </p:nvPr>
        </p:nvSpPr>
        <p:spPr>
          <a:noFill/>
        </p:spPr>
        <p:txBody>
          <a:bodyPr/>
          <a:lstStyle/>
          <a:p>
            <a:pPr eaLnBrk="1" hangingPunct="1"/>
            <a:r>
              <a:rPr lang="en-US" dirty="0"/>
              <a:t>Pattern burn with cigarette lighter “Smiley Face” distinctive. Dr. Ken Feldman slide</a:t>
            </a:r>
          </a:p>
        </p:txBody>
      </p:sp>
    </p:spTree>
    <p:extLst>
      <p:ext uri="{BB962C8B-B14F-4D97-AF65-F5344CB8AC3E}">
        <p14:creationId xmlns:p14="http://schemas.microsoft.com/office/powerpoint/2010/main" val="3613705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6"/>
          <p:cNvSpPr>
            <a:spLocks noGrp="1" noChangeArrowheads="1"/>
          </p:cNvSpPr>
          <p:nvPr>
            <p:ph type="ftr" sz="quarter" idx="4"/>
          </p:nvPr>
        </p:nvSpPr>
        <p:spPr>
          <a:noFill/>
          <a:ln>
            <a:miter lim="800000"/>
            <a:headEnd/>
            <a:tailEnd/>
          </a:ln>
        </p:spPr>
        <p:txBody>
          <a:bodyPr/>
          <a:lstStyle/>
          <a:p>
            <a:r>
              <a:rPr lang="en-US"/>
              <a:t>Child Maltreatment Identification 1- Core Curriculum</a:t>
            </a:r>
          </a:p>
        </p:txBody>
      </p:sp>
      <p:sp>
        <p:nvSpPr>
          <p:cNvPr id="220163" name="Rectangle 7"/>
          <p:cNvSpPr>
            <a:spLocks noGrp="1" noChangeArrowheads="1"/>
          </p:cNvSpPr>
          <p:nvPr>
            <p:ph type="sldNum" sz="quarter" idx="5"/>
          </p:nvPr>
        </p:nvSpPr>
        <p:spPr>
          <a:noFill/>
          <a:ln>
            <a:miter lim="800000"/>
            <a:headEnd/>
            <a:tailEnd/>
          </a:ln>
        </p:spPr>
        <p:txBody>
          <a:bodyPr/>
          <a:lstStyle/>
          <a:p>
            <a:fld id="{6A63640A-4A4B-4CB9-81A7-AE7C8CD62A78}" type="slidenum">
              <a:rPr lang="en-US" smtClean="0"/>
              <a:pPr/>
              <a:t>27</a:t>
            </a:fld>
            <a:endParaRPr lang="en-US"/>
          </a:p>
        </p:txBody>
      </p:sp>
      <p:sp>
        <p:nvSpPr>
          <p:cNvPr id="220164" name="Rectangle 2"/>
          <p:cNvSpPr>
            <a:spLocks noGrp="1" noRot="1" noChangeAspect="1" noChangeArrowheads="1" noTextEdit="1"/>
          </p:cNvSpPr>
          <p:nvPr>
            <p:ph type="sldImg"/>
          </p:nvPr>
        </p:nvSpPr>
        <p:spPr>
          <a:ln/>
        </p:spPr>
      </p:sp>
      <p:sp>
        <p:nvSpPr>
          <p:cNvPr id="220165" name="Rectangle 3"/>
          <p:cNvSpPr>
            <a:spLocks noGrp="1" noChangeArrowheads="1"/>
          </p:cNvSpPr>
          <p:nvPr>
            <p:ph type="body" idx="1"/>
          </p:nvPr>
        </p:nvSpPr>
        <p:spPr>
          <a:noFill/>
        </p:spPr>
        <p:txBody>
          <a:bodyPr/>
          <a:lstStyle/>
          <a:p>
            <a:pPr eaLnBrk="1" hangingPunct="1"/>
            <a:r>
              <a:rPr lang="en-US" sz="1600" dirty="0"/>
              <a:t>Symmetrical burns are more suspicious for abuse. This child had both thumbs burned by a cigarette lighter to teach her not to suck her thumb.</a:t>
            </a:r>
          </a:p>
        </p:txBody>
      </p:sp>
    </p:spTree>
    <p:extLst>
      <p:ext uri="{BB962C8B-B14F-4D97-AF65-F5344CB8AC3E}">
        <p14:creationId xmlns:p14="http://schemas.microsoft.com/office/powerpoint/2010/main" val="3915617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29</a:t>
            </a:fld>
            <a:endParaRPr lang="en-US"/>
          </a:p>
        </p:txBody>
      </p:sp>
    </p:spTree>
    <p:extLst>
      <p:ext uri="{BB962C8B-B14F-4D97-AF65-F5344CB8AC3E}">
        <p14:creationId xmlns:p14="http://schemas.microsoft.com/office/powerpoint/2010/main" val="2514104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6"/>
          <p:cNvSpPr>
            <a:spLocks noGrp="1" noChangeArrowheads="1"/>
          </p:cNvSpPr>
          <p:nvPr>
            <p:ph type="ftr" sz="quarter" idx="4"/>
          </p:nvPr>
        </p:nvSpPr>
        <p:spPr>
          <a:noFill/>
          <a:ln>
            <a:miter lim="800000"/>
            <a:headEnd/>
            <a:tailEnd/>
          </a:ln>
        </p:spPr>
        <p:txBody>
          <a:bodyPr/>
          <a:lstStyle/>
          <a:p>
            <a:r>
              <a:rPr lang="en-US"/>
              <a:t>Child Maltreatment Identification 1- Core Curriculum</a:t>
            </a:r>
          </a:p>
        </p:txBody>
      </p:sp>
      <p:sp>
        <p:nvSpPr>
          <p:cNvPr id="193539" name="Rectangle 7"/>
          <p:cNvSpPr>
            <a:spLocks noGrp="1" noChangeArrowheads="1"/>
          </p:cNvSpPr>
          <p:nvPr>
            <p:ph type="sldNum" sz="quarter" idx="5"/>
          </p:nvPr>
        </p:nvSpPr>
        <p:spPr>
          <a:noFill/>
          <a:ln>
            <a:miter lim="800000"/>
            <a:headEnd/>
            <a:tailEnd/>
          </a:ln>
        </p:spPr>
        <p:txBody>
          <a:bodyPr/>
          <a:lstStyle/>
          <a:p>
            <a:fld id="{710E7348-8205-410E-8FAC-F3029990CD0E}" type="slidenum">
              <a:rPr lang="en-US" smtClean="0"/>
              <a:pPr/>
              <a:t>30</a:t>
            </a:fld>
            <a:endParaRPr lang="en-US"/>
          </a:p>
        </p:txBody>
      </p:sp>
      <p:sp>
        <p:nvSpPr>
          <p:cNvPr id="193540" name="Rectangle 2"/>
          <p:cNvSpPr>
            <a:spLocks noGrp="1" noRot="1" noChangeAspect="1" noChangeArrowheads="1" noTextEdit="1"/>
          </p:cNvSpPr>
          <p:nvPr>
            <p:ph type="sldImg"/>
          </p:nvPr>
        </p:nvSpPr>
        <p:spPr>
          <a:ln/>
        </p:spPr>
      </p:sp>
      <p:sp>
        <p:nvSpPr>
          <p:cNvPr id="193541" name="Rectangle 3"/>
          <p:cNvSpPr>
            <a:spLocks noGrp="1" noChangeArrowheads="1"/>
          </p:cNvSpPr>
          <p:nvPr>
            <p:ph type="body" idx="1"/>
          </p:nvPr>
        </p:nvSpPr>
        <p:spPr>
          <a:noFill/>
        </p:spPr>
        <p:txBody>
          <a:bodyPr/>
          <a:lstStyle/>
          <a:p>
            <a:pPr eaLnBrk="1" hangingPunct="1"/>
            <a:r>
              <a:rPr lang="en-US" sz="1600" dirty="0"/>
              <a:t>A pinch or grab mark. Oval finger marks may be seen on the arms or trunk of an infant with abusive head trauma.</a:t>
            </a:r>
          </a:p>
        </p:txBody>
      </p:sp>
    </p:spTree>
    <p:extLst>
      <p:ext uri="{BB962C8B-B14F-4D97-AF65-F5344CB8AC3E}">
        <p14:creationId xmlns:p14="http://schemas.microsoft.com/office/powerpoint/2010/main" val="268327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ftr" sz="quarter" idx="4"/>
          </p:nvPr>
        </p:nvSpPr>
        <p:spPr>
          <a:noFill/>
          <a:ln>
            <a:miter lim="800000"/>
            <a:headEnd/>
            <a:tailEnd/>
          </a:ln>
        </p:spPr>
        <p:txBody>
          <a:bodyPr/>
          <a:lstStyle/>
          <a:p>
            <a:r>
              <a:rPr lang="en-US"/>
              <a:t>Child Maltreatment Identification 1- Core Curriculum</a:t>
            </a:r>
          </a:p>
        </p:txBody>
      </p:sp>
      <p:sp>
        <p:nvSpPr>
          <p:cNvPr id="201731" name="Rectangle 7"/>
          <p:cNvSpPr>
            <a:spLocks noGrp="1" noChangeArrowheads="1"/>
          </p:cNvSpPr>
          <p:nvPr>
            <p:ph type="sldNum" sz="quarter" idx="5"/>
          </p:nvPr>
        </p:nvSpPr>
        <p:spPr>
          <a:noFill/>
          <a:ln>
            <a:miter lim="800000"/>
            <a:headEnd/>
            <a:tailEnd/>
          </a:ln>
        </p:spPr>
        <p:txBody>
          <a:bodyPr/>
          <a:lstStyle/>
          <a:p>
            <a:fld id="{E740B9EB-81E7-421E-8288-F4A74A8212E0}" type="slidenum">
              <a:rPr lang="en-US" smtClean="0"/>
              <a:pPr/>
              <a:t>32</a:t>
            </a:fld>
            <a:endParaRPr lang="en-US"/>
          </a:p>
        </p:txBody>
      </p:sp>
      <p:sp>
        <p:nvSpPr>
          <p:cNvPr id="201732" name="Rectangle 2"/>
          <p:cNvSpPr>
            <a:spLocks noGrp="1" noRot="1" noChangeAspect="1" noChangeArrowheads="1" noTextEdit="1"/>
          </p:cNvSpPr>
          <p:nvPr>
            <p:ph type="sldImg"/>
          </p:nvPr>
        </p:nvSpPr>
        <p:spPr>
          <a:ln/>
        </p:spPr>
      </p:sp>
      <p:sp>
        <p:nvSpPr>
          <p:cNvPr id="201733" name="Rectangle 3"/>
          <p:cNvSpPr>
            <a:spLocks noGrp="1" noChangeArrowheads="1"/>
          </p:cNvSpPr>
          <p:nvPr>
            <p:ph type="body" idx="1"/>
          </p:nvPr>
        </p:nvSpPr>
        <p:spPr>
          <a:noFill/>
        </p:spPr>
        <p:txBody>
          <a:bodyPr/>
          <a:lstStyle/>
          <a:p>
            <a:pPr eaLnBrk="1" hangingPunct="1"/>
            <a:r>
              <a:rPr lang="en-US" sz="1600" dirty="0"/>
              <a:t>Ligature marks around the wrists, ankles, or neck may indicate a child was restrained by being tied up.</a:t>
            </a:r>
          </a:p>
        </p:txBody>
      </p:sp>
    </p:spTree>
    <p:extLst>
      <p:ext uri="{BB962C8B-B14F-4D97-AF65-F5344CB8AC3E}">
        <p14:creationId xmlns:p14="http://schemas.microsoft.com/office/powerpoint/2010/main" val="196989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3</a:t>
            </a:fld>
            <a:endParaRPr lang="en-US"/>
          </a:p>
        </p:txBody>
      </p:sp>
    </p:spTree>
    <p:extLst>
      <p:ext uri="{BB962C8B-B14F-4D97-AF65-F5344CB8AC3E}">
        <p14:creationId xmlns:p14="http://schemas.microsoft.com/office/powerpoint/2010/main" val="3633157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6"/>
          <p:cNvSpPr>
            <a:spLocks noGrp="1" noChangeArrowheads="1"/>
          </p:cNvSpPr>
          <p:nvPr>
            <p:ph type="ftr" sz="quarter" idx="4"/>
          </p:nvPr>
        </p:nvSpPr>
        <p:spPr>
          <a:noFill/>
          <a:ln>
            <a:miter lim="800000"/>
            <a:headEnd/>
            <a:tailEnd/>
          </a:ln>
        </p:spPr>
        <p:txBody>
          <a:bodyPr/>
          <a:lstStyle/>
          <a:p>
            <a:r>
              <a:rPr lang="en-US"/>
              <a:t>Child Maltreatment Identification 1- Core Curriculum</a:t>
            </a:r>
          </a:p>
        </p:txBody>
      </p:sp>
      <p:sp>
        <p:nvSpPr>
          <p:cNvPr id="202755" name="Rectangle 7"/>
          <p:cNvSpPr>
            <a:spLocks noGrp="1" noChangeArrowheads="1"/>
          </p:cNvSpPr>
          <p:nvPr>
            <p:ph type="sldNum" sz="quarter" idx="5"/>
          </p:nvPr>
        </p:nvSpPr>
        <p:spPr>
          <a:noFill/>
          <a:ln>
            <a:miter lim="800000"/>
            <a:headEnd/>
            <a:tailEnd/>
          </a:ln>
        </p:spPr>
        <p:txBody>
          <a:bodyPr/>
          <a:lstStyle/>
          <a:p>
            <a:fld id="{F3AC8239-8C28-45F3-A982-B4F6F2B6AF41}" type="slidenum">
              <a:rPr lang="en-US" smtClean="0"/>
              <a:pPr/>
              <a:t>34</a:t>
            </a:fld>
            <a:endParaRPr lang="en-US"/>
          </a:p>
        </p:txBody>
      </p:sp>
      <p:sp>
        <p:nvSpPr>
          <p:cNvPr id="202756" name="Rectangle 2"/>
          <p:cNvSpPr>
            <a:spLocks noGrp="1" noRot="1" noChangeAspect="1" noChangeArrowheads="1" noTextEdit="1"/>
          </p:cNvSpPr>
          <p:nvPr>
            <p:ph type="sldImg"/>
          </p:nvPr>
        </p:nvSpPr>
        <p:spPr>
          <a:ln/>
        </p:spPr>
      </p:sp>
      <p:sp>
        <p:nvSpPr>
          <p:cNvPr id="202757" name="Rectangle 3"/>
          <p:cNvSpPr>
            <a:spLocks noGrp="1" noChangeArrowheads="1"/>
          </p:cNvSpPr>
          <p:nvPr>
            <p:ph type="body" idx="1"/>
          </p:nvPr>
        </p:nvSpPr>
        <p:spPr>
          <a:noFill/>
        </p:spPr>
        <p:txBody>
          <a:bodyPr/>
          <a:lstStyle/>
          <a:p>
            <a:pPr eaLnBrk="1" hangingPunct="1"/>
            <a:r>
              <a:rPr lang="en-US" sz="1600" dirty="0"/>
              <a:t>3 elements to a human bite mark:</a:t>
            </a:r>
          </a:p>
          <a:p>
            <a:pPr eaLnBrk="1" hangingPunct="1">
              <a:buFontTx/>
              <a:buChar char="•"/>
            </a:pPr>
            <a:r>
              <a:rPr lang="en-US" sz="1600" dirty="0"/>
              <a:t>Horseshoe shape</a:t>
            </a:r>
          </a:p>
          <a:p>
            <a:pPr eaLnBrk="1" hangingPunct="1">
              <a:buFontTx/>
              <a:buChar char="•"/>
            </a:pPr>
            <a:r>
              <a:rPr lang="en-US" sz="1600" dirty="0"/>
              <a:t>Suction/discoloration within the bite</a:t>
            </a:r>
          </a:p>
          <a:p>
            <a:pPr eaLnBrk="1" hangingPunct="1">
              <a:buFontTx/>
              <a:buChar char="•"/>
            </a:pPr>
            <a:r>
              <a:rPr lang="en-US" sz="1600" dirty="0"/>
              <a:t>Point of tongue thrust will appear darker</a:t>
            </a:r>
          </a:p>
        </p:txBody>
      </p:sp>
    </p:spTree>
    <p:extLst>
      <p:ext uri="{BB962C8B-B14F-4D97-AF65-F5344CB8AC3E}">
        <p14:creationId xmlns:p14="http://schemas.microsoft.com/office/powerpoint/2010/main" val="1304987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7C6F-B6F7-48B8-B143-24EF56227ED5}" type="slidenum">
              <a:rPr lang="en-US" smtClean="0"/>
              <a:pPr>
                <a:defRPr/>
              </a:pPr>
              <a:t>35</a:t>
            </a:fld>
            <a:endParaRPr lang="en-US"/>
          </a:p>
        </p:txBody>
      </p:sp>
    </p:spTree>
    <p:extLst>
      <p:ext uri="{BB962C8B-B14F-4D97-AF65-F5344CB8AC3E}">
        <p14:creationId xmlns:p14="http://schemas.microsoft.com/office/powerpoint/2010/main" val="2818506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37</a:t>
            </a:fld>
            <a:endParaRPr lang="en-US"/>
          </a:p>
        </p:txBody>
      </p:sp>
    </p:spTree>
    <p:extLst>
      <p:ext uri="{BB962C8B-B14F-4D97-AF65-F5344CB8AC3E}">
        <p14:creationId xmlns:p14="http://schemas.microsoft.com/office/powerpoint/2010/main" val="1783469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38</a:t>
            </a:fld>
            <a:endParaRPr lang="en-US"/>
          </a:p>
        </p:txBody>
      </p:sp>
    </p:spTree>
    <p:extLst>
      <p:ext uri="{BB962C8B-B14F-4D97-AF65-F5344CB8AC3E}">
        <p14:creationId xmlns:p14="http://schemas.microsoft.com/office/powerpoint/2010/main" val="178346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39</a:t>
            </a:fld>
            <a:endParaRPr lang="en-US"/>
          </a:p>
        </p:txBody>
      </p:sp>
    </p:spTree>
    <p:extLst>
      <p:ext uri="{BB962C8B-B14F-4D97-AF65-F5344CB8AC3E}">
        <p14:creationId xmlns:p14="http://schemas.microsoft.com/office/powerpoint/2010/main" val="1783469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pPr marL="231696" indent="-231696"/>
            <a:endParaRPr lang="en-US" dirty="0"/>
          </a:p>
        </p:txBody>
      </p:sp>
    </p:spTree>
    <p:extLst>
      <p:ext uri="{BB962C8B-B14F-4D97-AF65-F5344CB8AC3E}">
        <p14:creationId xmlns:p14="http://schemas.microsoft.com/office/powerpoint/2010/main" val="3688099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42</a:t>
            </a:fld>
            <a:endParaRPr lang="en-US"/>
          </a:p>
        </p:txBody>
      </p:sp>
    </p:spTree>
    <p:extLst>
      <p:ext uri="{BB962C8B-B14F-4D97-AF65-F5344CB8AC3E}">
        <p14:creationId xmlns:p14="http://schemas.microsoft.com/office/powerpoint/2010/main" val="1541027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43</a:t>
            </a:fld>
            <a:endParaRPr lang="en-US"/>
          </a:p>
        </p:txBody>
      </p:sp>
    </p:spTree>
    <p:extLst>
      <p:ext uri="{BB962C8B-B14F-4D97-AF65-F5344CB8AC3E}">
        <p14:creationId xmlns:p14="http://schemas.microsoft.com/office/powerpoint/2010/main" val="1541027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44</a:t>
            </a:fld>
            <a:endParaRPr lang="en-US"/>
          </a:p>
        </p:txBody>
      </p:sp>
    </p:spTree>
    <p:extLst>
      <p:ext uri="{BB962C8B-B14F-4D97-AF65-F5344CB8AC3E}">
        <p14:creationId xmlns:p14="http://schemas.microsoft.com/office/powerpoint/2010/main" val="1541027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45</a:t>
            </a:fld>
            <a:endParaRPr lang="en-US" dirty="0"/>
          </a:p>
        </p:txBody>
      </p:sp>
    </p:spTree>
    <p:extLst>
      <p:ext uri="{BB962C8B-B14F-4D97-AF65-F5344CB8AC3E}">
        <p14:creationId xmlns:p14="http://schemas.microsoft.com/office/powerpoint/2010/main" val="425412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805313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46</a:t>
            </a:fld>
            <a:endParaRPr lang="en-US"/>
          </a:p>
        </p:txBody>
      </p:sp>
    </p:spTree>
    <p:extLst>
      <p:ext uri="{BB962C8B-B14F-4D97-AF65-F5344CB8AC3E}">
        <p14:creationId xmlns:p14="http://schemas.microsoft.com/office/powerpoint/2010/main" val="4098650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47</a:t>
            </a:fld>
            <a:endParaRPr lang="en-US"/>
          </a:p>
        </p:txBody>
      </p:sp>
    </p:spTree>
    <p:extLst>
      <p:ext uri="{BB962C8B-B14F-4D97-AF65-F5344CB8AC3E}">
        <p14:creationId xmlns:p14="http://schemas.microsoft.com/office/powerpoint/2010/main" val="253314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5</a:t>
            </a:fld>
            <a:endParaRPr lang="en-US"/>
          </a:p>
        </p:txBody>
      </p:sp>
    </p:spTree>
    <p:extLst>
      <p:ext uri="{BB962C8B-B14F-4D97-AF65-F5344CB8AC3E}">
        <p14:creationId xmlns:p14="http://schemas.microsoft.com/office/powerpoint/2010/main" val="342536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PC 11165.1</a:t>
            </a:r>
            <a:endParaRPr lang="en-US" dirty="0"/>
          </a:p>
          <a:p>
            <a:r>
              <a:rPr lang="en-US" dirty="0"/>
              <a:t>Sexual Abuse and Exploitation – defines sexual abuse as sexual assault or exploitation including rape, statutory rape, incest, sodomy, oral copulation, sexual penetration, child molestation, commercial sexual exploitation, or lewd and lascivious acts</a:t>
            </a:r>
          </a:p>
          <a:p>
            <a:pPr lvl="0"/>
            <a:r>
              <a:rPr lang="en-US" b="1" dirty="0"/>
              <a:t>PC 11165.2</a:t>
            </a:r>
            <a:endParaRPr lang="en-US" dirty="0"/>
          </a:p>
          <a:p>
            <a:r>
              <a:rPr lang="en-US" dirty="0"/>
              <a:t>Neglect – defines neglect as the negligent maltreatment of a child by a parent or designated caregiver.</a:t>
            </a:r>
          </a:p>
          <a:p>
            <a:pPr lvl="0"/>
            <a:r>
              <a:rPr lang="en-US" b="1" dirty="0"/>
              <a:t>PC 11165.2</a:t>
            </a:r>
            <a:endParaRPr lang="en-US" dirty="0"/>
          </a:p>
          <a:p>
            <a:r>
              <a:rPr lang="en-US" dirty="0"/>
              <a:t>Severe neglect – defines severe neglect as withholding food/water on a prolonged, willful basis and / or failure to provide medical treatment which will result in permanent and/or severe illness or death.</a:t>
            </a:r>
          </a:p>
          <a:p>
            <a:pPr lvl="0"/>
            <a:r>
              <a:rPr lang="en-US" b="1" dirty="0"/>
              <a:t>PC 11165.3</a:t>
            </a:r>
            <a:endParaRPr lang="en-US" dirty="0"/>
          </a:p>
          <a:p>
            <a:r>
              <a:rPr lang="en-US" dirty="0"/>
              <a:t>Abuse – defines abuse as a situation in which any person willfully causes or permits any child to suffer unjustifiable </a:t>
            </a:r>
            <a:r>
              <a:rPr lang="en-US" b="1" dirty="0"/>
              <a:t>physical pain</a:t>
            </a:r>
            <a:r>
              <a:rPr lang="en-US" dirty="0"/>
              <a:t> or </a:t>
            </a:r>
            <a:r>
              <a:rPr lang="en-US" b="1" dirty="0"/>
              <a:t>mental suffering </a:t>
            </a:r>
            <a:r>
              <a:rPr lang="en-US" dirty="0"/>
              <a:t>or permits the child to be placed in a situation in which his or her person or health is endangered.</a:t>
            </a:r>
          </a:p>
          <a:p>
            <a:pPr lvl="0"/>
            <a:r>
              <a:rPr lang="en-US" b="1" dirty="0"/>
              <a:t>PC 11165.4</a:t>
            </a:r>
            <a:endParaRPr lang="en-US" dirty="0"/>
          </a:p>
          <a:p>
            <a:r>
              <a:rPr lang="en-US" dirty="0"/>
              <a:t>Physical Abuse – defines abuse as willfully inflicted cruel or inhuman corporal punishment or injury resulting in a </a:t>
            </a:r>
            <a:r>
              <a:rPr lang="en-US" b="1" dirty="0"/>
              <a:t>traumatic condition.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6</a:t>
            </a:fld>
            <a:endParaRPr lang="en-US"/>
          </a:p>
        </p:txBody>
      </p:sp>
    </p:spTree>
    <p:extLst>
      <p:ext uri="{BB962C8B-B14F-4D97-AF65-F5344CB8AC3E}">
        <p14:creationId xmlns:p14="http://schemas.microsoft.com/office/powerpoint/2010/main" val="341770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7</a:t>
            </a:fld>
            <a:endParaRPr lang="en-US"/>
          </a:p>
        </p:txBody>
      </p:sp>
    </p:spTree>
    <p:extLst>
      <p:ext uri="{BB962C8B-B14F-4D97-AF65-F5344CB8AC3E}">
        <p14:creationId xmlns:p14="http://schemas.microsoft.com/office/powerpoint/2010/main" val="168702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8</a:t>
            </a:fld>
            <a:endParaRPr lang="en-US"/>
          </a:p>
        </p:txBody>
      </p:sp>
    </p:spTree>
    <p:extLst>
      <p:ext uri="{BB962C8B-B14F-4D97-AF65-F5344CB8AC3E}">
        <p14:creationId xmlns:p14="http://schemas.microsoft.com/office/powerpoint/2010/main" val="168702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Children with intellectual, developmental or physical disabilities are more likely to experience maltreatment.</a:t>
            </a:r>
          </a:p>
          <a:p>
            <a:pPr lvl="0"/>
            <a:r>
              <a:rPr lang="en-US" dirty="0"/>
              <a:t>Children who self-identify as “other” are at increased risk for child emotional abuse, compared to white, Black, and Hispanic children.</a:t>
            </a:r>
          </a:p>
          <a:p>
            <a:pPr lvl="0"/>
            <a:r>
              <a:rPr lang="en-US" dirty="0"/>
              <a:t>Injuries that continue along curved parts of the body (from the side to the back of the leg); Bruises on buttocks, genitalia and the top of the ear are suspicious for abuse</a:t>
            </a:r>
          </a:p>
          <a:p>
            <a:pPr lvl="0"/>
            <a:r>
              <a:rPr lang="en-US" dirty="0"/>
              <a:t>Symmetrical or patterned burns (from being burned with an object or dipping hands or feet into hot water) are suspicious for abuse</a:t>
            </a:r>
          </a:p>
          <a:p>
            <a:pPr lvl="0"/>
            <a:r>
              <a:rPr lang="en-US" dirty="0"/>
              <a:t>Bruising in pre-ambulatory children is rare, occurring in only approximately 1% to 2% of infants. Therefore, any bruises in children not yet cruising (i.e. walking with support) should raise suspicion for possible abuse. </a:t>
            </a:r>
          </a:p>
          <a:p>
            <a:pPr lvl="0"/>
            <a:r>
              <a:rPr lang="en-US" dirty="0"/>
              <a:t>Sexual abuse victims are more likely than non-abused children to come from families with parental substance abuse problems</a:t>
            </a:r>
          </a:p>
          <a:p>
            <a:endParaRPr lang="en-US" dirty="0"/>
          </a:p>
        </p:txBody>
      </p:sp>
      <p:sp>
        <p:nvSpPr>
          <p:cNvPr id="4" name="Slide Number Placeholder 3"/>
          <p:cNvSpPr>
            <a:spLocks noGrp="1"/>
          </p:cNvSpPr>
          <p:nvPr>
            <p:ph type="sldNum" sz="quarter" idx="10"/>
          </p:nvPr>
        </p:nvSpPr>
        <p:spPr/>
        <p:txBody>
          <a:bodyPr/>
          <a:lstStyle/>
          <a:p>
            <a:pPr>
              <a:defRPr/>
            </a:pPr>
            <a:fld id="{5F2A7C6F-B6F7-48B8-B143-24EF56227ED5}" type="slidenum">
              <a:rPr lang="en-US" smtClean="0"/>
              <a:pPr>
                <a:defRPr/>
              </a:pPr>
              <a:t>9</a:t>
            </a:fld>
            <a:endParaRPr lang="en-US"/>
          </a:p>
        </p:txBody>
      </p:sp>
    </p:spTree>
    <p:extLst>
      <p:ext uri="{BB962C8B-B14F-4D97-AF65-F5344CB8AC3E}">
        <p14:creationId xmlns:p14="http://schemas.microsoft.com/office/powerpoint/2010/main" val="171997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80ED5423-4BF9-4278-8591-358934017B8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1EC070F2-0F6E-4AE8-B8CB-AA027BC6CF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943878F9-84CC-4C41-92F7-DCFD7D89E8A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75406797-B8B2-483F-B3D8-425B4A9119C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86A3F969-D2AC-4324-BC88-9DEDDF81D2D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273345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43EA4F62-486D-45BE-9B19-1A7C08ED02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E3E04AB0-CFFC-48BF-909E-EA263F551F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6947599B-973F-4738-BE0C-A8DB7B0B59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pPr>
              <a:defRPr/>
            </a:pPr>
            <a:fld id="{B748E423-8D58-4F58-93A7-A5844C016B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pPr>
              <a:defRPr/>
            </a:pPr>
            <a:fld id="{D692B342-8559-433F-90CC-4CB14AC8E11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pPr>
              <a:defRPr/>
            </a:pPr>
            <a:fld id="{EF2370AB-E22C-4620-AD99-42CB796EE1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EEB81243-81A3-492F-8FFE-B9ECD624A6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C0C01BCC-A37E-40B1-8695-9D2818DAED1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4332A18-2E32-4355-86FB-ADF89F1A6CF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68" r:id="rId2"/>
    <p:sldLayoutId id="2147483767" r:id="rId3"/>
    <p:sldLayoutId id="2147483766" r:id="rId4"/>
    <p:sldLayoutId id="2147483765" r:id="rId5"/>
    <p:sldLayoutId id="2147483764" r:id="rId6"/>
    <p:sldLayoutId id="2147483763" r:id="rId7"/>
    <p:sldLayoutId id="2147483762" r:id="rId8"/>
    <p:sldLayoutId id="2147483761" r:id="rId9"/>
    <p:sldLayoutId id="2147483760" r:id="rId10"/>
    <p:sldLayoutId id="2147483759" r:id="rId11"/>
    <p:sldLayoutId id="2147483758" r:id="rId12"/>
    <p:sldLayoutId id="2147483757" r:id="rId13"/>
    <p:sldLayoutId id="2147483779"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vr3x_RRJdd4"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hyperlink" Target="https://www.youtube.com/watch?v=iH3_64mLCU8"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Block Arc 18"/>
          <p:cNvSpPr/>
          <p:nvPr/>
        </p:nvSpPr>
        <p:spPr>
          <a:xfrm>
            <a:off x="2663913" y="1408606"/>
            <a:ext cx="5645338" cy="5645338"/>
          </a:xfrm>
          <a:prstGeom prst="blockArc">
            <a:avLst>
              <a:gd name="adj1" fmla="val 10193080"/>
              <a:gd name="adj2" fmla="val 1503768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1749338" y="-195948"/>
            <a:ext cx="5645338" cy="5645338"/>
          </a:xfrm>
          <a:prstGeom prst="blockArc">
            <a:avLst>
              <a:gd name="adj1" fmla="val 2955016"/>
              <a:gd name="adj2" fmla="val 784501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834748" y="1408611"/>
            <a:ext cx="5645338" cy="5645338"/>
          </a:xfrm>
          <a:prstGeom prst="blockArc">
            <a:avLst>
              <a:gd name="adj1" fmla="val 17362297"/>
              <a:gd name="adj2" fmla="val 606930"/>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3265902" y="2363229"/>
            <a:ext cx="2594595" cy="2594595"/>
            <a:chOff x="3236602" y="2369656"/>
            <a:chExt cx="2594595" cy="2594595"/>
          </a:xfrm>
        </p:grpSpPr>
        <p:sp>
          <p:nvSpPr>
            <p:cNvPr id="32" name="Oval 31"/>
            <p:cNvSpPr/>
            <p:nvPr/>
          </p:nvSpPr>
          <p:spPr>
            <a:xfrm>
              <a:off x="3236602" y="2369656"/>
              <a:ext cx="2594595" cy="259459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7"/>
            <p:cNvSpPr/>
            <p:nvPr/>
          </p:nvSpPr>
          <p:spPr>
            <a:xfrm>
              <a:off x="3660063" y="2749627"/>
              <a:ext cx="1834655" cy="1834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1600200" fontAlgn="auto">
                <a:lnSpc>
                  <a:spcPct val="90000"/>
                </a:lnSpc>
                <a:spcAft>
                  <a:spcPct val="35000"/>
                </a:spcAft>
              </a:pPr>
              <a:r>
                <a:rPr lang="en-US" sz="3600" dirty="0">
                  <a:solidFill>
                    <a:prstClr val="white"/>
                  </a:solidFill>
                </a:rPr>
                <a:t>Common Core 3.0</a:t>
              </a:r>
            </a:p>
          </p:txBody>
        </p:sp>
      </p:grpSp>
      <p:grpSp>
        <p:nvGrpSpPr>
          <p:cNvPr id="23" name="Group 22"/>
          <p:cNvGrpSpPr/>
          <p:nvPr/>
        </p:nvGrpSpPr>
        <p:grpSpPr>
          <a:xfrm>
            <a:off x="3663883" y="721985"/>
            <a:ext cx="1816216" cy="1816216"/>
            <a:chOff x="3634583" y="728412"/>
            <a:chExt cx="1816216" cy="1816216"/>
          </a:xfrm>
        </p:grpSpPr>
        <p:sp>
          <p:nvSpPr>
            <p:cNvPr id="30" name="Oval 29"/>
            <p:cNvSpPr/>
            <p:nvPr/>
          </p:nvSpPr>
          <p:spPr>
            <a:xfrm>
              <a:off x="3634583" y="728412"/>
              <a:ext cx="1816216" cy="1816216"/>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9"/>
            <p:cNvSpPr/>
            <p:nvPr/>
          </p:nvSpPr>
          <p:spPr>
            <a:xfrm>
              <a:off x="3900562" y="994391"/>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Online Learning</a:t>
              </a:r>
            </a:p>
          </p:txBody>
        </p:sp>
      </p:grpSp>
      <p:grpSp>
        <p:nvGrpSpPr>
          <p:cNvPr id="24" name="Group 23"/>
          <p:cNvGrpSpPr/>
          <p:nvPr/>
        </p:nvGrpSpPr>
        <p:grpSpPr>
          <a:xfrm>
            <a:off x="5463734" y="3807443"/>
            <a:ext cx="1816216" cy="1816216"/>
            <a:chOff x="5434434" y="3813870"/>
            <a:chExt cx="1816216" cy="1816216"/>
          </a:xfrm>
        </p:grpSpPr>
        <p:sp>
          <p:nvSpPr>
            <p:cNvPr id="28" name="Oval 27"/>
            <p:cNvSpPr/>
            <p:nvPr/>
          </p:nvSpPr>
          <p:spPr>
            <a:xfrm>
              <a:off x="5434434" y="3813870"/>
              <a:ext cx="1816216" cy="18162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1"/>
            <p:cNvSpPr/>
            <p:nvPr/>
          </p:nvSpPr>
          <p:spPr>
            <a:xfrm>
              <a:off x="5700413" y="4079849"/>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Classroom Skill Building</a:t>
              </a:r>
            </a:p>
          </p:txBody>
        </p:sp>
      </p:grpSp>
      <p:grpSp>
        <p:nvGrpSpPr>
          <p:cNvPr id="25" name="Group 24"/>
          <p:cNvGrpSpPr/>
          <p:nvPr/>
        </p:nvGrpSpPr>
        <p:grpSpPr>
          <a:xfrm>
            <a:off x="1864048" y="3807429"/>
            <a:ext cx="1816216" cy="1816216"/>
            <a:chOff x="1834748" y="3813856"/>
            <a:chExt cx="1816216" cy="1816216"/>
          </a:xfrm>
        </p:grpSpPr>
        <p:sp>
          <p:nvSpPr>
            <p:cNvPr id="26" name="Oval 25"/>
            <p:cNvSpPr/>
            <p:nvPr/>
          </p:nvSpPr>
          <p:spPr>
            <a:xfrm>
              <a:off x="1834748" y="3813856"/>
              <a:ext cx="1816216" cy="1816216"/>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13"/>
            <p:cNvSpPr/>
            <p:nvPr/>
          </p:nvSpPr>
          <p:spPr>
            <a:xfrm>
              <a:off x="2100727" y="4079835"/>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Field Activities</a:t>
              </a:r>
            </a:p>
          </p:txBody>
        </p:sp>
      </p:gr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4676" y="5791200"/>
            <a:ext cx="1346032" cy="698413"/>
          </a:xfrm>
          <a:prstGeom prst="rect">
            <a:avLst/>
          </a:prstGeom>
        </p:spPr>
      </p:pic>
    </p:spTree>
    <p:extLst>
      <p:ext uri="{BB962C8B-B14F-4D97-AF65-F5344CB8AC3E}">
        <p14:creationId xmlns:p14="http://schemas.microsoft.com/office/powerpoint/2010/main" val="37711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76200" y="274638"/>
            <a:ext cx="8991600" cy="1143000"/>
          </a:xfrm>
        </p:spPr>
        <p:txBody>
          <a:bodyPr/>
          <a:lstStyle/>
          <a:p>
            <a:r>
              <a:rPr lang="en-US" sz="3600" b="1" dirty="0"/>
              <a:t>Maltreatment Definition and Identification</a:t>
            </a:r>
          </a:p>
        </p:txBody>
      </p:sp>
      <p:sp>
        <p:nvSpPr>
          <p:cNvPr id="21506" name="Rectangle 3"/>
          <p:cNvSpPr>
            <a:spLocks noGrp="1"/>
          </p:cNvSpPr>
          <p:nvPr>
            <p:ph type="body" idx="1"/>
          </p:nvPr>
        </p:nvSpPr>
        <p:spPr/>
        <p:txBody>
          <a:bodyPr/>
          <a:lstStyle/>
          <a:p>
            <a:pPr>
              <a:buFont typeface="Arial" charset="0"/>
              <a:buNone/>
            </a:pPr>
            <a:r>
              <a:rPr lang="en-US" sz="4400" i="1" dirty="0"/>
              <a:t>1. Definition</a:t>
            </a:r>
            <a:endParaRPr lang="en-US" sz="4400" b="1" i="1" dirty="0"/>
          </a:p>
        </p:txBody>
      </p:sp>
      <p:sp>
        <p:nvSpPr>
          <p:cNvPr id="2" name="Content Placeholder 1"/>
          <p:cNvSpPr>
            <a:spLocks noGrp="1"/>
          </p:cNvSpPr>
          <p:nvPr>
            <p:ph sz="half" idx="2"/>
          </p:nvPr>
        </p:nvSpPr>
        <p:spPr/>
        <p:txBody>
          <a:bodyPr/>
          <a:lstStyle/>
          <a:p>
            <a:pPr>
              <a:buNone/>
            </a:pPr>
            <a:r>
              <a:rPr lang="en-US" b="1" i="1" dirty="0"/>
              <a:t>Match each vignette with the correct maltreatment type</a:t>
            </a:r>
          </a:p>
          <a:p>
            <a:r>
              <a:rPr lang="en-US" b="1" dirty="0"/>
              <a:t>General Neglect</a:t>
            </a:r>
          </a:p>
          <a:p>
            <a:r>
              <a:rPr lang="en-US" b="1" dirty="0"/>
              <a:t>Physical Abuse</a:t>
            </a:r>
          </a:p>
          <a:p>
            <a:r>
              <a:rPr lang="en-US" b="1" dirty="0"/>
              <a:t>Sexual Abuse and Exploitation</a:t>
            </a:r>
          </a:p>
          <a:p>
            <a:r>
              <a:rPr lang="en-US" b="1" dirty="0"/>
              <a:t>Emotional Abuse</a:t>
            </a:r>
          </a:p>
          <a:p>
            <a:endParaRPr lang="en-US" dirty="0"/>
          </a:p>
        </p:txBody>
      </p:sp>
      <p:sp>
        <p:nvSpPr>
          <p:cNvPr id="3" name="Text Placeholder 2"/>
          <p:cNvSpPr>
            <a:spLocks noGrp="1"/>
          </p:cNvSpPr>
          <p:nvPr>
            <p:ph type="body" sz="quarter" idx="3"/>
          </p:nvPr>
        </p:nvSpPr>
        <p:spPr/>
        <p:txBody>
          <a:bodyPr/>
          <a:lstStyle/>
          <a:p>
            <a:r>
              <a:rPr lang="en-US" sz="4400" i="1" dirty="0"/>
              <a:t>2. Identification</a:t>
            </a:r>
          </a:p>
        </p:txBody>
      </p:sp>
      <p:sp>
        <p:nvSpPr>
          <p:cNvPr id="4" name="Content Placeholder 3"/>
          <p:cNvSpPr>
            <a:spLocks noGrp="1"/>
          </p:cNvSpPr>
          <p:nvPr>
            <p:ph sz="quarter" idx="4"/>
          </p:nvPr>
        </p:nvSpPr>
        <p:spPr/>
        <p:txBody>
          <a:bodyPr/>
          <a:lstStyle/>
          <a:p>
            <a:r>
              <a:rPr lang="en-US" b="1" dirty="0"/>
              <a:t>Identify which factors in the vignette lead to your conclusion</a:t>
            </a:r>
          </a:p>
          <a:p>
            <a:r>
              <a:rPr lang="en-US" b="1" dirty="0"/>
              <a:t>Write a statement justifying your conclusion (as if explaining how the vignette meets the identified definition of abuse to the family)</a:t>
            </a:r>
          </a:p>
        </p:txBody>
      </p:sp>
      <p:sp>
        <p:nvSpPr>
          <p:cNvPr id="5" name="Slide Number Placeholder 5"/>
          <p:cNvSpPr>
            <a:spLocks noGrp="1"/>
          </p:cNvSpPr>
          <p:nvPr>
            <p:ph type="sldNum" sz="quarter" idx="12"/>
          </p:nvPr>
        </p:nvSpPr>
        <p:spPr/>
        <p:txBody>
          <a:bodyPr/>
          <a:lstStyle/>
          <a:p>
            <a:pPr>
              <a:defRPr/>
            </a:pPr>
            <a:fld id="{9C3A80D4-665F-4E25-B42C-EF2AC077EF88}" type="slidenum">
              <a:rPr lang="en-US"/>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9" descr="C:\Users\Donna\AppData\Local\Microsoft\Windows\Temporary Internet Files\Content.IE5\ZSXUZ7QY\MC900078790[1].wmf"/>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6172200" y="2819400"/>
            <a:ext cx="2845676" cy="34385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Identifying Maltreatment</a:t>
            </a:r>
          </a:p>
        </p:txBody>
      </p:sp>
      <p:sp>
        <p:nvSpPr>
          <p:cNvPr id="6" name="Content Placeholder 5"/>
          <p:cNvSpPr>
            <a:spLocks noGrp="1"/>
          </p:cNvSpPr>
          <p:nvPr>
            <p:ph idx="1"/>
          </p:nvPr>
        </p:nvSpPr>
        <p:spPr/>
        <p:txBody>
          <a:bodyPr/>
          <a:lstStyle/>
          <a:p>
            <a:r>
              <a:rPr lang="en-US" dirty="0"/>
              <a:t>One form of trauma is </a:t>
            </a:r>
            <a:r>
              <a:rPr lang="en-US" i="1" dirty="0"/>
              <a:t>Traumatic Stress </a:t>
            </a:r>
          </a:p>
          <a:p>
            <a:pPr marL="341313" indent="-341313">
              <a:buNone/>
            </a:pPr>
            <a:r>
              <a:rPr lang="en-US" dirty="0"/>
              <a:t>	experienced by those working in the field.  TS is intensified by exposure to unexpected sensory images of trauma.</a:t>
            </a:r>
          </a:p>
          <a:p>
            <a:pPr marL="0" indent="0">
              <a:buNone/>
            </a:pPr>
            <a:endParaRPr lang="en-US" dirty="0"/>
          </a:p>
          <a:p>
            <a:r>
              <a:rPr lang="en-US" dirty="0"/>
              <a:t>Stories and photos can be upsetting</a:t>
            </a:r>
          </a:p>
          <a:p>
            <a:endParaRPr lang="en-US" dirty="0"/>
          </a:p>
          <a:p>
            <a:r>
              <a:rPr lang="en-US" dirty="0"/>
              <a:t>Take time to process emotional responses now and in the field</a:t>
            </a:r>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11</a:t>
            </a:fld>
            <a:endParaRPr lang="en-US" dirty="0"/>
          </a:p>
        </p:txBody>
      </p:sp>
      <p:sp>
        <p:nvSpPr>
          <p:cNvPr id="3" name="Rounded Rectangle 2"/>
          <p:cNvSpPr/>
          <p:nvPr/>
        </p:nvSpPr>
        <p:spPr>
          <a:xfrm>
            <a:off x="7772400" y="3048000"/>
            <a:ext cx="1143000" cy="7790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Content Alert</a:t>
            </a:r>
          </a:p>
        </p:txBody>
      </p:sp>
    </p:spTree>
    <p:extLst>
      <p:ext uri="{BB962C8B-B14F-4D97-AF65-F5344CB8AC3E}">
        <p14:creationId xmlns:p14="http://schemas.microsoft.com/office/powerpoint/2010/main" val="197416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i="1" dirty="0"/>
              <a:t>Possible Physical Abuse</a:t>
            </a:r>
            <a:endParaRPr lang="en-US" dirty="0"/>
          </a:p>
          <a:p>
            <a:pPr lvl="0"/>
            <a:r>
              <a:rPr lang="en-US" dirty="0"/>
              <a:t>Female, 4 years old. Child was reported by daycare provider as having a large round bruise on her left buttock and bruising behind her right knee. </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12</a:t>
            </a:fld>
            <a:endParaRPr lang="en-US"/>
          </a:p>
        </p:txBody>
      </p:sp>
    </p:spTree>
    <p:extLst>
      <p:ext uri="{BB962C8B-B14F-4D97-AF65-F5344CB8AC3E}">
        <p14:creationId xmlns:p14="http://schemas.microsoft.com/office/powerpoint/2010/main" val="2679073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13</a:t>
            </a:fld>
            <a:endParaRPr lang="en-US"/>
          </a:p>
        </p:txBody>
      </p:sp>
      <p:pic>
        <p:nvPicPr>
          <p:cNvPr id="6" name="Picture 2" descr="PA02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28900" y="103052"/>
            <a:ext cx="3886200" cy="665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782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BE834033-D002-4CF1-A6C2-C73B0A2C8031}" type="slidenum">
              <a:rPr lang="en-US"/>
              <a:pPr>
                <a:defRPr/>
              </a:pPr>
              <a:t>14</a:t>
            </a:fld>
            <a:endParaRPr lang="en-US"/>
          </a:p>
        </p:txBody>
      </p:sp>
      <p:pic>
        <p:nvPicPr>
          <p:cNvPr id="69635" name="Picture 2" descr="PA004"/>
          <p:cNvPicPr>
            <a:picLocks noChangeAspect="1" noChangeArrowheads="1"/>
          </p:cNvPicPr>
          <p:nvPr/>
        </p:nvPicPr>
        <p:blipFill>
          <a:blip r:embed="rId3" cstate="print"/>
          <a:srcRect/>
          <a:stretch>
            <a:fillRect/>
          </a:stretch>
        </p:blipFill>
        <p:spPr bwMode="auto">
          <a:xfrm>
            <a:off x="0" y="0"/>
            <a:ext cx="9144000" cy="60309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F8D74ABC-D19A-49D5-BEAD-D141D5E16576}" type="slidenum">
              <a:rPr lang="en-US"/>
              <a:pPr>
                <a:defRPr/>
              </a:pPr>
              <a:t>15</a:t>
            </a:fld>
            <a:endParaRPr lang="en-US"/>
          </a:p>
        </p:txBody>
      </p:sp>
      <p:pic>
        <p:nvPicPr>
          <p:cNvPr id="70659" name="Picture 2" descr="PA018"/>
          <p:cNvPicPr>
            <a:picLocks noChangeAspect="1" noChangeArrowheads="1"/>
          </p:cNvPicPr>
          <p:nvPr/>
        </p:nvPicPr>
        <p:blipFill>
          <a:blip r:embed="rId3" cstate="print"/>
          <a:srcRect/>
          <a:stretch>
            <a:fillRect/>
          </a:stretch>
        </p:blipFill>
        <p:spPr bwMode="auto">
          <a:xfrm>
            <a:off x="0" y="0"/>
            <a:ext cx="9144000" cy="62182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8DC933AE-3797-42DC-BE74-D32C33A3018D}" type="slidenum">
              <a:rPr lang="en-US"/>
              <a:pPr>
                <a:defRPr/>
              </a:pPr>
              <a:t>16</a:t>
            </a:fld>
            <a:endParaRPr lang="en-US"/>
          </a:p>
        </p:txBody>
      </p:sp>
      <p:pic>
        <p:nvPicPr>
          <p:cNvPr id="72707" name="Picture 2" descr="PA019"/>
          <p:cNvPicPr>
            <a:picLocks noChangeAspect="1" noChangeArrowheads="1"/>
          </p:cNvPicPr>
          <p:nvPr/>
        </p:nvPicPr>
        <p:blipFill>
          <a:blip r:embed="rId3" cstate="print"/>
          <a:srcRect/>
          <a:stretch>
            <a:fillRect/>
          </a:stretch>
        </p:blipFill>
        <p:spPr bwMode="auto">
          <a:xfrm>
            <a:off x="2190750" y="0"/>
            <a:ext cx="46228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i="1" dirty="0"/>
              <a:t>Physical Abuse or Possible Supervisory Neglect</a:t>
            </a:r>
            <a:endParaRPr lang="en-US" dirty="0"/>
          </a:p>
          <a:p>
            <a:pPr lvl="0"/>
            <a:r>
              <a:rPr lang="en-US" dirty="0"/>
              <a:t>Male, 2 years old. Brought to the emergency room with burn on lower leg.  </a:t>
            </a:r>
          </a:p>
          <a:p>
            <a:endParaRPr lang="en-US" dirty="0"/>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17</a:t>
            </a:fld>
            <a:endParaRPr lang="en-US"/>
          </a:p>
        </p:txBody>
      </p:sp>
    </p:spTree>
    <p:extLst>
      <p:ext uri="{BB962C8B-B14F-4D97-AF65-F5344CB8AC3E}">
        <p14:creationId xmlns:p14="http://schemas.microsoft.com/office/powerpoint/2010/main" val="2499794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18</a:t>
            </a:fld>
            <a:endParaRPr lang="en-US"/>
          </a:p>
        </p:txBody>
      </p:sp>
      <p:pic>
        <p:nvPicPr>
          <p:cNvPr id="6" name="Picture 4" descr="R2-E101"/>
          <p:cNvPicPr>
            <a:picLocks noChangeAspect="1" noChangeArrowheads="1"/>
          </p:cNvPicPr>
          <p:nvPr/>
        </p:nvPicPr>
        <p:blipFill>
          <a:blip r:embed="rId3" cstate="print">
            <a:extLst>
              <a:ext uri="{28A0092B-C50C-407E-A947-70E740481C1C}">
                <a14:useLocalDpi xmlns:a14="http://schemas.microsoft.com/office/drawing/2010/main" val="0"/>
              </a:ext>
            </a:extLst>
          </a:blip>
          <a:srcRect l="6027" t="2344" r="11813"/>
          <a:stretch>
            <a:fillRect/>
          </a:stretch>
        </p:blipFill>
        <p:spPr bwMode="auto">
          <a:xfrm>
            <a:off x="2775743" y="266700"/>
            <a:ext cx="3592513"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6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Failure to Thrive</a:t>
            </a:r>
          </a:p>
        </p:txBody>
      </p:sp>
      <p:sp>
        <p:nvSpPr>
          <p:cNvPr id="2" name="Slide Number Placeholder 1"/>
          <p:cNvSpPr>
            <a:spLocks noGrp="1"/>
          </p:cNvSpPr>
          <p:nvPr>
            <p:ph type="sldNum" sz="quarter" idx="12"/>
          </p:nvPr>
        </p:nvSpPr>
        <p:spPr/>
        <p:txBody>
          <a:bodyPr/>
          <a:lstStyle/>
          <a:p>
            <a:pPr>
              <a:defRPr/>
            </a:pPr>
            <a:fld id="{EF2370AB-E22C-4620-AD99-42CB796EE10B}" type="slidenum">
              <a:rPr lang="en-US" smtClean="0"/>
              <a:pPr>
                <a:defRPr/>
              </a:pPr>
              <a:t>19</a:t>
            </a:fld>
            <a:endParaRPr lang="en-US"/>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90600" y="1143000"/>
            <a:ext cx="737235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31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152400" y="1143000"/>
            <a:ext cx="8915400" cy="3276600"/>
          </a:xfrm>
        </p:spPr>
        <p:txBody>
          <a:bodyPr/>
          <a:lstStyle/>
          <a:p>
            <a:pPr algn="l" eaLnBrk="1" hangingPunct="1"/>
            <a:r>
              <a:rPr lang="en-US" sz="4000" b="1" dirty="0"/>
              <a:t>Child Maltreatment Identification </a:t>
            </a:r>
            <a:br>
              <a:rPr lang="en-US" sz="4000" b="1" dirty="0"/>
            </a:br>
            <a:r>
              <a:rPr lang="en-US" sz="4000" b="1" dirty="0"/>
              <a:t>Skills Lab</a:t>
            </a:r>
            <a:br>
              <a:rPr lang="en-US" sz="4000" b="1" dirty="0"/>
            </a:br>
            <a:br>
              <a:rPr lang="en-US" b="1" dirty="0"/>
            </a:br>
            <a:r>
              <a:rPr lang="en-US" sz="3100" b="1" dirty="0"/>
              <a:t>California Common Core  </a:t>
            </a:r>
            <a:br>
              <a:rPr lang="en-US" sz="3100" b="1" dirty="0"/>
            </a:br>
            <a:r>
              <a:rPr lang="en-US" sz="2400" b="1" dirty="0"/>
              <a:t>version 3.6| 2018</a:t>
            </a:r>
            <a:endParaRPr lang="en-US" sz="2400" dirty="0"/>
          </a:p>
        </p:txBody>
      </p:sp>
      <p:grpSp>
        <p:nvGrpSpPr>
          <p:cNvPr id="5" name="Group 4"/>
          <p:cNvGrpSpPr/>
          <p:nvPr/>
        </p:nvGrpSpPr>
        <p:grpSpPr>
          <a:xfrm>
            <a:off x="7315200" y="4876800"/>
            <a:ext cx="1626205" cy="1531928"/>
            <a:chOff x="4698395" y="3809999"/>
            <a:chExt cx="1626205" cy="1531928"/>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8395" y="3809999"/>
              <a:ext cx="143411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3581" y="5065472"/>
              <a:ext cx="531019" cy="27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1" dirty="0"/>
              <a:t>Physical Injury</a:t>
            </a:r>
            <a:endParaRPr lang="en-US" dirty="0"/>
          </a:p>
          <a:p>
            <a:pPr lvl="0"/>
            <a:r>
              <a:rPr lang="en-US" dirty="0"/>
              <a:t>Male, 3 months old.  Presenting in Emergency Room, with seizures. Grandmother states her son, Terry, 43 years old, brought the baby to her saying the baby had spit up after taking a bottle and was shaking like he was cold. Baby has linear bruise over left temple.  </a:t>
            </a:r>
          </a:p>
          <a:p>
            <a:endParaRPr lang="en-US" dirty="0"/>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20</a:t>
            </a:fld>
            <a:endParaRPr lang="en-US"/>
          </a:p>
        </p:txBody>
      </p:sp>
    </p:spTree>
    <p:extLst>
      <p:ext uri="{BB962C8B-B14F-4D97-AF65-F5344CB8AC3E}">
        <p14:creationId xmlns:p14="http://schemas.microsoft.com/office/powerpoint/2010/main" val="3254534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21</a:t>
            </a:fld>
            <a:endParaRPr lang="en-US"/>
          </a:p>
        </p:txBody>
      </p:sp>
      <p:pic>
        <p:nvPicPr>
          <p:cNvPr id="6" name="Picture 2" descr="PA01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75819"/>
            <a:ext cx="5943599" cy="670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84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1" dirty="0"/>
              <a:t>Possible Physical Abuse</a:t>
            </a:r>
            <a:endParaRPr lang="en-US" dirty="0"/>
          </a:p>
          <a:p>
            <a:pPr lvl="0"/>
            <a:r>
              <a:rPr lang="en-US" dirty="0"/>
              <a:t>Female, 18 months. Neighbor noticed multiple cigarette burns on the child. </a:t>
            </a:r>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22</a:t>
            </a:fld>
            <a:endParaRPr lang="en-US"/>
          </a:p>
        </p:txBody>
      </p:sp>
    </p:spTree>
    <p:extLst>
      <p:ext uri="{BB962C8B-B14F-4D97-AF65-F5344CB8AC3E}">
        <p14:creationId xmlns:p14="http://schemas.microsoft.com/office/powerpoint/2010/main" val="4101154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23</a:t>
            </a:fld>
            <a:endParaRPr lang="en-US"/>
          </a:p>
        </p:txBody>
      </p:sp>
      <p:pic>
        <p:nvPicPr>
          <p:cNvPr id="6" name="Picture 2" descr="PA1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310" y="486322"/>
            <a:ext cx="8437380" cy="606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894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2E235FC1-930C-47A6-9088-C75A0C35BB4B}" type="slidenum">
              <a:rPr lang="en-US"/>
              <a:pPr>
                <a:defRPr/>
              </a:pPr>
              <a:t>24</a:t>
            </a:fld>
            <a:endParaRPr lang="en-US"/>
          </a:p>
        </p:txBody>
      </p:sp>
      <p:pic>
        <p:nvPicPr>
          <p:cNvPr id="97283" name="Picture 2" descr="PA130"/>
          <p:cNvPicPr>
            <a:picLocks noChangeAspect="1" noChangeArrowheads="1"/>
          </p:cNvPicPr>
          <p:nvPr/>
        </p:nvPicPr>
        <p:blipFill>
          <a:blip r:embed="rId3" cstate="print"/>
          <a:srcRect/>
          <a:stretch>
            <a:fillRect/>
          </a:stretch>
        </p:blipFill>
        <p:spPr bwMode="auto">
          <a:xfrm>
            <a:off x="1143000" y="0"/>
            <a:ext cx="7086600" cy="68024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DF9AFB5A-7E1E-46A4-9AC6-BBD8FAEEA0F0}" type="slidenum">
              <a:rPr lang="en-US"/>
              <a:pPr>
                <a:defRPr/>
              </a:pPr>
              <a:t>25</a:t>
            </a:fld>
            <a:endParaRPr lang="en-US"/>
          </a:p>
        </p:txBody>
      </p:sp>
      <p:pic>
        <p:nvPicPr>
          <p:cNvPr id="101379" name="Picture 2" descr="PA129"/>
          <p:cNvPicPr>
            <a:picLocks noChangeAspect="1" noChangeArrowheads="1"/>
          </p:cNvPicPr>
          <p:nvPr/>
        </p:nvPicPr>
        <p:blipFill>
          <a:blip r:embed="rId3" cstate="print"/>
          <a:srcRect/>
          <a:stretch>
            <a:fillRect/>
          </a:stretch>
        </p:blipFill>
        <p:spPr bwMode="auto">
          <a:xfrm>
            <a:off x="0" y="-228600"/>
            <a:ext cx="9144000" cy="6400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2D725BA8-3CF4-4969-A81D-C9B7346E9DAA}" type="slidenum">
              <a:rPr lang="en-US"/>
              <a:pPr>
                <a:defRPr/>
              </a:pPr>
              <a:t>26</a:t>
            </a:fld>
            <a:endParaRPr lang="en-US"/>
          </a:p>
        </p:txBody>
      </p:sp>
      <p:pic>
        <p:nvPicPr>
          <p:cNvPr id="99332" name="Picture 4" descr="happy face 4"/>
          <p:cNvPicPr>
            <a:picLocks noChangeAspect="1" noChangeArrowheads="1"/>
          </p:cNvPicPr>
          <p:nvPr/>
        </p:nvPicPr>
        <p:blipFill>
          <a:blip r:embed="rId3" cstate="print"/>
          <a:srcRect l="8749" t="24562" r="14255" b="14035"/>
          <a:stretch>
            <a:fillRect/>
          </a:stretch>
        </p:blipFill>
        <p:spPr bwMode="auto">
          <a:xfrm>
            <a:off x="5562600" y="152400"/>
            <a:ext cx="3352800" cy="2667000"/>
          </a:xfrm>
          <a:prstGeom prst="rect">
            <a:avLst/>
          </a:prstGeom>
          <a:noFill/>
          <a:ln w="9525">
            <a:noFill/>
            <a:miter lim="800000"/>
            <a:headEnd/>
            <a:tailEnd/>
          </a:ln>
        </p:spPr>
      </p:pic>
      <p:pic>
        <p:nvPicPr>
          <p:cNvPr id="425989" name="Picture 5" descr="happy face 2"/>
          <p:cNvPicPr>
            <a:picLocks noChangeAspect="1" noChangeArrowheads="1"/>
          </p:cNvPicPr>
          <p:nvPr/>
        </p:nvPicPr>
        <p:blipFill>
          <a:blip r:embed="rId4" cstate="print"/>
          <a:srcRect l="6064" t="20895" r="5011" b="7463"/>
          <a:stretch>
            <a:fillRect/>
          </a:stretch>
        </p:blipFill>
        <p:spPr bwMode="auto">
          <a:xfrm>
            <a:off x="5562600" y="3048000"/>
            <a:ext cx="3352800" cy="3657600"/>
          </a:xfrm>
          <a:prstGeom prst="rect">
            <a:avLst/>
          </a:prstGeom>
          <a:noFill/>
          <a:ln w="9525">
            <a:noFill/>
            <a:miter lim="800000"/>
            <a:headEnd/>
            <a:tailEnd/>
          </a:ln>
        </p:spPr>
      </p:pic>
      <p:pic>
        <p:nvPicPr>
          <p:cNvPr id="425990" name="Picture 6" descr="happy face 3"/>
          <p:cNvPicPr>
            <a:picLocks noChangeAspect="1" noChangeArrowheads="1"/>
          </p:cNvPicPr>
          <p:nvPr/>
        </p:nvPicPr>
        <p:blipFill>
          <a:blip r:embed="rId5" cstate="print"/>
          <a:srcRect t="12222" b="23334"/>
          <a:stretch>
            <a:fillRect/>
          </a:stretch>
        </p:blipFill>
        <p:spPr bwMode="auto">
          <a:xfrm>
            <a:off x="152400" y="381000"/>
            <a:ext cx="6019800" cy="6098662"/>
          </a:xfrm>
          <a:prstGeom prst="rect">
            <a:avLst/>
          </a:prstGeom>
          <a:noFill/>
          <a:ln w="9525">
            <a:noFill/>
            <a:miter lim="800000"/>
            <a:headEnd/>
            <a:tailEnd/>
          </a:ln>
        </p:spPr>
      </p:pic>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FF8A59BD-2A7B-4E38-A2DE-DD3B761AB963}" type="slidenum">
              <a:rPr lang="en-US"/>
              <a:pPr>
                <a:defRPr/>
              </a:pPr>
              <a:t>27</a:t>
            </a:fld>
            <a:endParaRPr lang="en-US"/>
          </a:p>
        </p:txBody>
      </p:sp>
      <p:pic>
        <p:nvPicPr>
          <p:cNvPr id="102403" name="Picture 2" descr="PA134"/>
          <p:cNvPicPr>
            <a:picLocks noChangeAspect="1" noChangeArrowheads="1"/>
          </p:cNvPicPr>
          <p:nvPr/>
        </p:nvPicPr>
        <p:blipFill>
          <a:blip r:embed="rId3" cstate="print"/>
          <a:srcRect/>
          <a:stretch>
            <a:fillRect/>
          </a:stretch>
        </p:blipFill>
        <p:spPr bwMode="auto">
          <a:xfrm>
            <a:off x="0" y="-304800"/>
            <a:ext cx="9144000" cy="65643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1" dirty="0"/>
              <a:t>Possible Physical Abuse</a:t>
            </a:r>
            <a:endParaRPr lang="en-US" dirty="0"/>
          </a:p>
          <a:p>
            <a:pPr lvl="0"/>
            <a:r>
              <a:rPr lang="en-US" dirty="0"/>
              <a:t>Female, 4 months old. Child was reported by daycare provider as having a large grab mark bruising on her right lower leg. </a:t>
            </a:r>
          </a:p>
          <a:p>
            <a:endParaRPr lang="en-US" dirty="0"/>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29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587705"/>
            <a:ext cx="4409524" cy="5666667"/>
          </a:xfrm>
          <a:prstGeom prst="rect">
            <a:avLst/>
          </a:prstGeom>
        </p:spPr>
      </p:pic>
    </p:spTree>
    <p:extLst>
      <p:ext uri="{BB962C8B-B14F-4D97-AF65-F5344CB8AC3E}">
        <p14:creationId xmlns:p14="http://schemas.microsoft.com/office/powerpoint/2010/main" val="406497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CFE3D4F-98C4-41CC-A22F-F264563BBFC2}" type="slidenum">
              <a:rPr lang="en-US"/>
              <a:pPr>
                <a:defRPr/>
              </a:pPr>
              <a:t>3</a:t>
            </a:fld>
            <a:endParaRPr lang="en-US"/>
          </a:p>
        </p:txBody>
      </p:sp>
      <p:sp>
        <p:nvSpPr>
          <p:cNvPr id="17410" name="Title 1"/>
          <p:cNvSpPr>
            <a:spLocks noGrp="1"/>
          </p:cNvSpPr>
          <p:nvPr>
            <p:ph type="title" idx="4294967295"/>
          </p:nvPr>
        </p:nvSpPr>
        <p:spPr/>
        <p:txBody>
          <a:bodyPr/>
          <a:lstStyle/>
          <a:p>
            <a:pPr eaLnBrk="1" hangingPunct="1"/>
            <a:r>
              <a:rPr lang="en-US"/>
              <a:t>Overview of the Day</a:t>
            </a:r>
          </a:p>
        </p:txBody>
      </p:sp>
      <p:sp>
        <p:nvSpPr>
          <p:cNvPr id="17411" name="Content Placeholder 2"/>
          <p:cNvSpPr>
            <a:spLocks noGrp="1"/>
          </p:cNvSpPr>
          <p:nvPr>
            <p:ph idx="4294967295"/>
          </p:nvPr>
        </p:nvSpPr>
        <p:spPr>
          <a:xfrm>
            <a:off x="457200" y="1447800"/>
            <a:ext cx="8077200" cy="4800600"/>
          </a:xfrm>
        </p:spPr>
        <p:txBody>
          <a:bodyPr numCol="1"/>
          <a:lstStyle/>
          <a:p>
            <a:pPr eaLnBrk="1" hangingPunct="1"/>
            <a:r>
              <a:rPr lang="en-US" sz="2800" b="1" dirty="0"/>
              <a:t>Welcome and Review of the Agenda</a:t>
            </a:r>
          </a:p>
          <a:p>
            <a:pPr eaLnBrk="1" hangingPunct="1"/>
            <a:r>
              <a:rPr lang="en-US" sz="2800" b="1" dirty="0"/>
              <a:t>Learning Objectives</a:t>
            </a:r>
          </a:p>
          <a:p>
            <a:pPr eaLnBrk="1" hangingPunct="1"/>
            <a:r>
              <a:rPr lang="en-US" sz="2800" b="1" dirty="0"/>
              <a:t>Using maltreatment indicators to identify child maltreatment </a:t>
            </a:r>
          </a:p>
          <a:p>
            <a:pPr eaLnBrk="1" hangingPunct="1"/>
            <a:r>
              <a:rPr lang="en-US" sz="2800" b="1" dirty="0"/>
              <a:t>Cultural factors that affect child maltreatment identification </a:t>
            </a:r>
          </a:p>
          <a:p>
            <a:pPr eaLnBrk="1" hangingPunct="1"/>
            <a:r>
              <a:rPr lang="en-US" sz="2800" b="1" dirty="0"/>
              <a:t>Sexual Abuse: motivation, credibility and information </a:t>
            </a:r>
          </a:p>
          <a:p>
            <a:pPr eaLnBrk="1" hangingPunct="1">
              <a:buFont typeface="Arial" charset="0"/>
              <a:buNone/>
            </a:pPr>
            <a:r>
              <a:rPr lang="en-US" dirty="0"/>
              <a:t>	</a:t>
            </a:r>
          </a:p>
          <a:p>
            <a:pPr eaLnBrk="1" hangingPunct="1"/>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DF93CBE-50AC-4F74-B878-4E23D7EC0003}" type="slidenum">
              <a:rPr lang="en-US"/>
              <a:pPr>
                <a:defRPr/>
              </a:pPr>
              <a:t>30</a:t>
            </a:fld>
            <a:endParaRPr lang="en-US"/>
          </a:p>
        </p:txBody>
      </p:sp>
      <p:pic>
        <p:nvPicPr>
          <p:cNvPr id="68611" name="Picture 2" descr="PA012"/>
          <p:cNvPicPr>
            <a:picLocks noChangeAspect="1" noChangeArrowheads="1"/>
          </p:cNvPicPr>
          <p:nvPr/>
        </p:nvPicPr>
        <p:blipFill>
          <a:blip r:embed="rId3" cstate="print"/>
          <a:srcRect/>
          <a:stretch>
            <a:fillRect/>
          </a:stretch>
        </p:blipFill>
        <p:spPr bwMode="auto">
          <a:xfrm>
            <a:off x="0" y="0"/>
            <a:ext cx="9144000" cy="61452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0" indent="0">
              <a:buNone/>
            </a:pPr>
            <a:r>
              <a:rPr lang="en-US" b="1" i="1" dirty="0"/>
              <a:t>Possible Physical Abuse</a:t>
            </a:r>
            <a:endParaRPr lang="en-US" dirty="0"/>
          </a:p>
          <a:p>
            <a:pPr lvl="0"/>
            <a:r>
              <a:rPr lang="en-US" dirty="0"/>
              <a:t>Female, 2 years old. Child was reported neighbor as having open sores around her wrists.  Concerned it could be from poor hygiene or from someone restraining the child. </a:t>
            </a:r>
          </a:p>
          <a:p>
            <a:endParaRPr lang="en-US" dirty="0"/>
          </a:p>
        </p:txBody>
      </p:sp>
      <p:sp>
        <p:nvSpPr>
          <p:cNvPr id="3" name="Slide Number Placeholder 2"/>
          <p:cNvSpPr>
            <a:spLocks noGrp="1"/>
          </p:cNvSpPr>
          <p:nvPr>
            <p:ph type="sldNum" sz="quarter" idx="12"/>
          </p:nvPr>
        </p:nvSpPr>
        <p:spPr/>
        <p:txBody>
          <a:bodyPr/>
          <a:lstStyle/>
          <a:p>
            <a:pPr>
              <a:defRPr/>
            </a:pPr>
            <a:fld id="{EF2370AB-E22C-4620-AD99-42CB796EE10B}"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5CBA2513-E45E-406B-AECC-F0850E826F8E}" type="slidenum">
              <a:rPr lang="en-US"/>
              <a:pPr>
                <a:defRPr/>
              </a:pPr>
              <a:t>32</a:t>
            </a:fld>
            <a:endParaRPr lang="en-US"/>
          </a:p>
        </p:txBody>
      </p:sp>
      <p:pic>
        <p:nvPicPr>
          <p:cNvPr id="76803" name="Picture 2" descr="PA021"/>
          <p:cNvPicPr>
            <a:picLocks noChangeAspect="1" noChangeArrowheads="1"/>
          </p:cNvPicPr>
          <p:nvPr/>
        </p:nvPicPr>
        <p:blipFill>
          <a:blip r:embed="rId3" cstate="print"/>
          <a:srcRect/>
          <a:stretch>
            <a:fillRect/>
          </a:stretch>
        </p:blipFill>
        <p:spPr bwMode="auto">
          <a:xfrm>
            <a:off x="0" y="228600"/>
            <a:ext cx="9144000" cy="60229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0" indent="0">
              <a:buNone/>
            </a:pPr>
            <a:r>
              <a:rPr lang="en-US" b="1" i="1" dirty="0"/>
              <a:t>Possible Physical Abuse</a:t>
            </a:r>
            <a:endParaRPr lang="en-US" dirty="0"/>
          </a:p>
          <a:p>
            <a:pPr lvl="0"/>
            <a:r>
              <a:rPr lang="en-US" dirty="0"/>
              <a:t>Male, 3 years old. Child was reported by daycare provider as having a large round mark on his thigh with bruising in the center. </a:t>
            </a:r>
          </a:p>
          <a:p>
            <a:endParaRPr lang="en-US" dirty="0"/>
          </a:p>
        </p:txBody>
      </p:sp>
      <p:sp>
        <p:nvSpPr>
          <p:cNvPr id="3" name="Slide Number Placeholder 2"/>
          <p:cNvSpPr>
            <a:spLocks noGrp="1"/>
          </p:cNvSpPr>
          <p:nvPr>
            <p:ph type="sldNum" sz="quarter" idx="12"/>
          </p:nvPr>
        </p:nvSpPr>
        <p:spPr/>
        <p:txBody>
          <a:bodyPr/>
          <a:lstStyle/>
          <a:p>
            <a:pPr>
              <a:defRPr/>
            </a:pPr>
            <a:fld id="{EF2370AB-E22C-4620-AD99-42CB796EE10B}"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8533A03-A611-4C7E-B645-F0796344B97D}" type="slidenum">
              <a:rPr lang="en-US"/>
              <a:pPr>
                <a:defRPr/>
              </a:pPr>
              <a:t>34</a:t>
            </a:fld>
            <a:endParaRPr lang="en-US"/>
          </a:p>
        </p:txBody>
      </p:sp>
      <p:pic>
        <p:nvPicPr>
          <p:cNvPr id="77827" name="Picture 2" descr="PA015"/>
          <p:cNvPicPr>
            <a:picLocks noChangeAspect="1" noChangeArrowheads="1"/>
          </p:cNvPicPr>
          <p:nvPr/>
        </p:nvPicPr>
        <p:blipFill>
          <a:blip r:embed="rId3" cstate="print"/>
          <a:srcRect/>
          <a:stretch>
            <a:fillRect/>
          </a:stretch>
        </p:blipFill>
        <p:spPr bwMode="auto">
          <a:xfrm>
            <a:off x="0" y="0"/>
            <a:ext cx="9144000" cy="60721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1"/>
          </p:nvPr>
        </p:nvSpPr>
        <p:spPr>
          <a:xfrm>
            <a:off x="457200" y="533400"/>
            <a:ext cx="4038600" cy="5592763"/>
          </a:xfrm>
        </p:spPr>
        <p:txBody>
          <a:bodyPr/>
          <a:lstStyle/>
          <a:p>
            <a:pPr marL="0" indent="0">
              <a:buNone/>
            </a:pPr>
            <a:endParaRPr lang="en-US" sz="7200" dirty="0"/>
          </a:p>
          <a:p>
            <a:pPr marL="0" indent="0">
              <a:buNone/>
            </a:pPr>
            <a:r>
              <a:rPr lang="en-US" sz="7200" dirty="0"/>
              <a:t>Take a </a:t>
            </a:r>
            <a:br>
              <a:rPr lang="en-US" sz="7200" dirty="0"/>
            </a:br>
            <a:r>
              <a:rPr lang="en-US" sz="7200" dirty="0"/>
              <a:t>minute to </a:t>
            </a:r>
            <a:br>
              <a:rPr lang="en-US" sz="7200" dirty="0"/>
            </a:br>
            <a:r>
              <a:rPr lang="en-US" sz="7200" i="1" dirty="0"/>
              <a:t>BREATHE</a:t>
            </a:r>
            <a:br>
              <a:rPr lang="en-US" sz="7200" dirty="0"/>
            </a:br>
            <a:endParaRPr lang="en-US" sz="7200" dirty="0"/>
          </a:p>
          <a:p>
            <a:endParaRPr lang="en-US" dirty="0"/>
          </a:p>
        </p:txBody>
      </p:sp>
      <p:sp>
        <p:nvSpPr>
          <p:cNvPr id="11" name="Content Placeholder 10"/>
          <p:cNvSpPr>
            <a:spLocks noGrp="1"/>
          </p:cNvSpPr>
          <p:nvPr>
            <p:ph sz="half" idx="2"/>
          </p:nvPr>
        </p:nvSpPr>
        <p:spPr>
          <a:xfrm>
            <a:off x="4648200" y="1600200"/>
            <a:ext cx="4038600" cy="4525963"/>
          </a:xfrm>
        </p:spPr>
        <p:txBody>
          <a:bodyPr/>
          <a:lstStyle/>
          <a:p>
            <a:r>
              <a:rPr lang="en-US" dirty="0">
                <a:hlinkClick r:id="rId3"/>
              </a:rPr>
              <a:t>Free Hugs Campaign</a:t>
            </a:r>
            <a:endParaRPr lang="en-US" dirty="0"/>
          </a:p>
          <a:p>
            <a:endParaRPr lang="en-US" dirty="0"/>
          </a:p>
          <a:p>
            <a:r>
              <a:rPr lang="en-US" dirty="0">
                <a:hlinkClick r:id="rId4"/>
              </a:rPr>
              <a:t>Mindfulness meditation exercise</a:t>
            </a:r>
            <a:endParaRPr lang="en-US" dirty="0"/>
          </a:p>
        </p:txBody>
      </p:sp>
      <p:sp>
        <p:nvSpPr>
          <p:cNvPr id="5" name="Slide Number Placeholder 4"/>
          <p:cNvSpPr>
            <a:spLocks noGrp="1"/>
          </p:cNvSpPr>
          <p:nvPr>
            <p:ph type="sldNum" sz="quarter" idx="12"/>
          </p:nvPr>
        </p:nvSpPr>
        <p:spPr/>
        <p:txBody>
          <a:bodyPr/>
          <a:lstStyle/>
          <a:p>
            <a:fld id="{43EA4F62-486D-45BE-9B19-1A7C08ED02F3}" type="slidenum">
              <a:rPr lang="en-US" smtClean="0"/>
              <a:pPr/>
              <a:t>35</a:t>
            </a:fld>
            <a:endParaRPr lang="en-US"/>
          </a:p>
        </p:txBody>
      </p:sp>
    </p:spTree>
    <p:extLst>
      <p:ext uri="{BB962C8B-B14F-4D97-AF65-F5344CB8AC3E}">
        <p14:creationId xmlns:p14="http://schemas.microsoft.com/office/powerpoint/2010/main" val="3590394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Traumatic Stress</a:t>
            </a:r>
          </a:p>
        </p:txBody>
      </p:sp>
      <p:sp>
        <p:nvSpPr>
          <p:cNvPr id="3" name="Content Placeholder 2"/>
          <p:cNvSpPr>
            <a:spLocks noGrp="1"/>
          </p:cNvSpPr>
          <p:nvPr>
            <p:ph idx="1"/>
          </p:nvPr>
        </p:nvSpPr>
        <p:spPr/>
        <p:txBody>
          <a:bodyPr/>
          <a:lstStyle/>
          <a:p>
            <a:r>
              <a:rPr lang="en-US" dirty="0"/>
              <a:t>What can you do to increase your resiliency?</a:t>
            </a:r>
          </a:p>
          <a:p>
            <a:pPr lvl="1"/>
            <a:r>
              <a:rPr lang="en-US" dirty="0"/>
              <a:t>Practice mindfulness about your inner experience—listen to your thoughts, judgments, beliefs, attitudes, and feelings </a:t>
            </a:r>
          </a:p>
          <a:p>
            <a:pPr lvl="1"/>
            <a:r>
              <a:rPr lang="en-US" dirty="0"/>
              <a:t>Give yourself affirmations, praise yourself </a:t>
            </a:r>
          </a:p>
          <a:p>
            <a:pPr lvl="1"/>
            <a:r>
              <a:rPr lang="en-US" dirty="0"/>
              <a:t>Identify comforting activities, objects, people, relationships, places and seek them out </a:t>
            </a:r>
          </a:p>
          <a:p>
            <a:pPr lvl="1"/>
            <a:r>
              <a:rPr lang="en-US" dirty="0"/>
              <a:t>Allow yourself to cry </a:t>
            </a:r>
          </a:p>
          <a:p>
            <a:pPr lvl="1"/>
            <a:r>
              <a:rPr lang="en-US" dirty="0"/>
              <a:t>Find things that make you laugh </a:t>
            </a:r>
          </a:p>
          <a:p>
            <a:endParaRPr lang="en-US" dirty="0"/>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36</a:t>
            </a:fld>
            <a:endParaRPr lang="en-US"/>
          </a:p>
        </p:txBody>
      </p:sp>
    </p:spTree>
    <p:extLst>
      <p:ext uri="{BB962C8B-B14F-4D97-AF65-F5344CB8AC3E}">
        <p14:creationId xmlns:p14="http://schemas.microsoft.com/office/powerpoint/2010/main" val="1165007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C1288AD-00F6-4B3A-9917-0CE07EE4E8B3}" type="slidenum">
              <a:rPr lang="en-US"/>
              <a:pPr>
                <a:defRPr/>
              </a:pPr>
              <a:t>37</a:t>
            </a:fld>
            <a:endParaRPr lang="en-US"/>
          </a:p>
        </p:txBody>
      </p:sp>
      <p:sp>
        <p:nvSpPr>
          <p:cNvPr id="33795" name="Rectangle 3"/>
          <p:cNvSpPr>
            <a:spLocks noGrp="1"/>
          </p:cNvSpPr>
          <p:nvPr>
            <p:ph type="body" idx="1"/>
          </p:nvPr>
        </p:nvSpPr>
        <p:spPr/>
        <p:txBody>
          <a:bodyPr/>
          <a:lstStyle/>
          <a:p>
            <a:pPr marL="0" lvl="0" indent="0">
              <a:buNone/>
            </a:pPr>
            <a:endParaRPr lang="en-US" sz="2800" dirty="0"/>
          </a:p>
          <a:p>
            <a:pPr lvl="0"/>
            <a:endParaRPr lang="en-US" sz="2800" dirty="0"/>
          </a:p>
        </p:txBody>
      </p:sp>
      <p:graphicFrame>
        <p:nvGraphicFramePr>
          <p:cNvPr id="2" name="Diagram 1"/>
          <p:cNvGraphicFramePr/>
          <p:nvPr>
            <p:extLst>
              <p:ext uri="{D42A27DB-BD31-4B8C-83A1-F6EECF244321}">
                <p14:modId xmlns:p14="http://schemas.microsoft.com/office/powerpoint/2010/main" val="2897364208"/>
              </p:ext>
            </p:extLst>
          </p:nvPr>
        </p:nvGraphicFramePr>
        <p:xfrm>
          <a:off x="0" y="152400"/>
          <a:ext cx="9067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644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C1288AD-00F6-4B3A-9917-0CE07EE4E8B3}" type="slidenum">
              <a:rPr lang="en-US"/>
              <a:pPr>
                <a:defRPr/>
              </a:pPr>
              <a:t>38</a:t>
            </a:fld>
            <a:endParaRPr lang="en-US"/>
          </a:p>
        </p:txBody>
      </p:sp>
      <p:sp>
        <p:nvSpPr>
          <p:cNvPr id="33794" name="Rectangle 2"/>
          <p:cNvSpPr>
            <a:spLocks noGrp="1"/>
          </p:cNvSpPr>
          <p:nvPr>
            <p:ph type="title"/>
          </p:nvPr>
        </p:nvSpPr>
        <p:spPr/>
        <p:txBody>
          <a:bodyPr/>
          <a:lstStyle/>
          <a:p>
            <a:pPr marL="0" indent="0">
              <a:lnSpc>
                <a:spcPct val="80000"/>
              </a:lnSpc>
            </a:pPr>
            <a:r>
              <a:rPr lang="en-US" sz="4800" dirty="0"/>
              <a:t>Culture, Bias, and Maltreatment Identification</a:t>
            </a:r>
          </a:p>
        </p:txBody>
      </p:sp>
      <p:sp>
        <p:nvSpPr>
          <p:cNvPr id="33795" name="Rectangle 3"/>
          <p:cNvSpPr>
            <a:spLocks noGrp="1"/>
          </p:cNvSpPr>
          <p:nvPr>
            <p:ph type="body" idx="1"/>
          </p:nvPr>
        </p:nvSpPr>
        <p:spPr/>
        <p:txBody>
          <a:bodyPr/>
          <a:lstStyle/>
          <a:p>
            <a:pPr lvl="0"/>
            <a:r>
              <a:rPr lang="en-US" dirty="0"/>
              <a:t>Implicit bias: biases we all hold that we may not even be aware of</a:t>
            </a:r>
          </a:p>
          <a:p>
            <a:pPr lvl="0"/>
            <a:r>
              <a:rPr lang="en-US" dirty="0"/>
              <a:t>Confirmation bias: our tendency to quickly reach a conclusion and then seek out only evidence that supports that conclusion</a:t>
            </a:r>
          </a:p>
          <a:p>
            <a:pPr lvl="0"/>
            <a:r>
              <a:rPr lang="en-US" dirty="0"/>
              <a:t>Other errors in thinking: focusing on information that is easiest to obtain, information that is the most dramatic, or the first information we received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C1288AD-00F6-4B3A-9917-0CE07EE4E8B3}" type="slidenum">
              <a:rPr lang="en-US"/>
              <a:pPr>
                <a:defRPr/>
              </a:pPr>
              <a:t>39</a:t>
            </a:fld>
            <a:endParaRPr lang="en-US"/>
          </a:p>
        </p:txBody>
      </p:sp>
      <p:sp>
        <p:nvSpPr>
          <p:cNvPr id="33794" name="Rectangle 2"/>
          <p:cNvSpPr>
            <a:spLocks noGrp="1"/>
          </p:cNvSpPr>
          <p:nvPr>
            <p:ph type="title"/>
          </p:nvPr>
        </p:nvSpPr>
        <p:spPr/>
        <p:txBody>
          <a:bodyPr/>
          <a:lstStyle/>
          <a:p>
            <a:pPr marL="0" indent="0">
              <a:lnSpc>
                <a:spcPct val="80000"/>
              </a:lnSpc>
            </a:pPr>
            <a:r>
              <a:rPr lang="en-US" sz="4800" dirty="0"/>
              <a:t>Culture, Bias, and Maltreatment Identification</a:t>
            </a:r>
          </a:p>
        </p:txBody>
      </p:sp>
      <p:sp>
        <p:nvSpPr>
          <p:cNvPr id="33795" name="Rectangle 3"/>
          <p:cNvSpPr>
            <a:spLocks noGrp="1"/>
          </p:cNvSpPr>
          <p:nvPr>
            <p:ph type="body" idx="1"/>
          </p:nvPr>
        </p:nvSpPr>
        <p:spPr/>
        <p:txBody>
          <a:bodyPr/>
          <a:lstStyle/>
          <a:p>
            <a:pPr lvl="0"/>
            <a:r>
              <a:rPr lang="en-US" sz="2800" dirty="0"/>
              <a:t>How does bias impact our work?</a:t>
            </a:r>
          </a:p>
          <a:p>
            <a:pPr lvl="0"/>
            <a:r>
              <a:rPr lang="en-US" sz="2800" dirty="0"/>
              <a:t>What bias triggers can you identify in the vignette?</a:t>
            </a:r>
          </a:p>
          <a:p>
            <a:pPr lvl="0"/>
            <a:r>
              <a:rPr lang="en-US" sz="2800" dirty="0"/>
              <a:t>What can you do to separate possible bias from child maltreatment?</a:t>
            </a:r>
          </a:p>
          <a:p>
            <a:pPr lvl="0"/>
            <a:r>
              <a:rPr lang="en-US" sz="2800" dirty="0"/>
              <a:t>What other information do you need to determine if maltreatment occurred?</a:t>
            </a:r>
          </a:p>
        </p:txBody>
      </p:sp>
    </p:spTree>
    <p:extLst>
      <p:ext uri="{BB962C8B-B14F-4D97-AF65-F5344CB8AC3E}">
        <p14:creationId xmlns:p14="http://schemas.microsoft.com/office/powerpoint/2010/main" val="155864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10F3DCF-D037-4C32-984F-CFC60F2A176A}" type="slidenum">
              <a:rPr lang="en-US"/>
              <a:pPr>
                <a:defRPr/>
              </a:pPr>
              <a:t>4</a:t>
            </a:fld>
            <a:endParaRPr lang="en-US"/>
          </a:p>
        </p:txBody>
      </p:sp>
      <p:sp>
        <p:nvSpPr>
          <p:cNvPr id="18433" name="Rectangle 2"/>
          <p:cNvSpPr>
            <a:spLocks noGrp="1"/>
          </p:cNvSpPr>
          <p:nvPr>
            <p:ph type="title"/>
          </p:nvPr>
        </p:nvSpPr>
        <p:spPr/>
        <p:txBody>
          <a:bodyPr/>
          <a:lstStyle/>
          <a:p>
            <a:pPr eaLnBrk="1" hangingPunct="1"/>
            <a:r>
              <a:rPr lang="en-US"/>
              <a:t>Today’s Goals</a:t>
            </a:r>
          </a:p>
        </p:txBody>
      </p:sp>
      <p:sp>
        <p:nvSpPr>
          <p:cNvPr id="18434" name="Rectangle 3"/>
          <p:cNvSpPr>
            <a:spLocks noGrp="1"/>
          </p:cNvSpPr>
          <p:nvPr>
            <p:ph type="body" idx="1"/>
          </p:nvPr>
        </p:nvSpPr>
        <p:spPr>
          <a:xfrm>
            <a:off x="457200" y="1524000"/>
            <a:ext cx="7620000" cy="4525963"/>
          </a:xfrm>
        </p:spPr>
        <p:txBody>
          <a:bodyPr/>
          <a:lstStyle/>
          <a:p>
            <a:pPr eaLnBrk="1" hangingPunct="1"/>
            <a:r>
              <a:rPr lang="en-US" b="1" dirty="0"/>
              <a:t>Through the use of experiential activities, be able to identify child maltreatment in the context of the family’s culture and within child’s developmental stage of life.</a:t>
            </a:r>
          </a:p>
          <a:p>
            <a:pPr eaLnBrk="1" hangingPunct="1"/>
            <a:endParaRPr lang="en-US" b="1" dirty="0"/>
          </a:p>
          <a:p>
            <a:pPr eaLnBrk="1" hangingPunct="1">
              <a:buFont typeface="Arial" charset="0"/>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Sexual abuse can bring up strong emotions.  Our own issues related to sexual abuse may cause us to be more controlled and legalistic in this assessment or may cause us to be overly emotional and identify closely with victims.  It is important to identify this when it happens and move past it to be supportive to the family.</a:t>
            </a:r>
          </a:p>
          <a:p>
            <a:endParaRPr lang="en-US" dirty="0"/>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40</a:t>
            </a:fld>
            <a:endParaRPr lang="en-US"/>
          </a:p>
        </p:txBody>
      </p:sp>
    </p:spTree>
    <p:extLst>
      <p:ext uri="{BB962C8B-B14F-4D97-AF65-F5344CB8AC3E}">
        <p14:creationId xmlns:p14="http://schemas.microsoft.com/office/powerpoint/2010/main" val="2790980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A4CFB19-AF22-48C2-A59B-018C1CB9F5F8}" type="slidenum">
              <a:rPr lang="en-US"/>
              <a:pPr>
                <a:defRPr/>
              </a:pPr>
              <a:t>41</a:t>
            </a:fld>
            <a:endParaRPr lang="en-US"/>
          </a:p>
        </p:txBody>
      </p:sp>
      <p:sp>
        <p:nvSpPr>
          <p:cNvPr id="39938" name="Rectangle 2"/>
          <p:cNvSpPr>
            <a:spLocks noGrp="1"/>
          </p:cNvSpPr>
          <p:nvPr>
            <p:ph type="title"/>
          </p:nvPr>
        </p:nvSpPr>
        <p:spPr>
          <a:xfrm>
            <a:off x="533400" y="381000"/>
            <a:ext cx="8229600" cy="1143000"/>
          </a:xfrm>
        </p:spPr>
        <p:txBody>
          <a:bodyPr/>
          <a:lstStyle/>
          <a:p>
            <a:r>
              <a:rPr lang="en-US" dirty="0"/>
              <a:t>Assessing for Sexual Abuse</a:t>
            </a:r>
          </a:p>
        </p:txBody>
      </p:sp>
      <p:sp>
        <p:nvSpPr>
          <p:cNvPr id="39939" name="Rectangle 3"/>
          <p:cNvSpPr>
            <a:spLocks noGrp="1"/>
          </p:cNvSpPr>
          <p:nvPr>
            <p:ph type="body" idx="1"/>
          </p:nvPr>
        </p:nvSpPr>
        <p:spPr>
          <a:xfrm>
            <a:off x="457200" y="1524000"/>
            <a:ext cx="8229600" cy="4525963"/>
          </a:xfrm>
        </p:spPr>
        <p:txBody>
          <a:bodyPr/>
          <a:lstStyle/>
          <a:p>
            <a:pPr>
              <a:lnSpc>
                <a:spcPct val="80000"/>
              </a:lnSpc>
            </a:pPr>
            <a:r>
              <a:rPr lang="en-US" sz="2800" i="1" dirty="0">
                <a:latin typeface="Arial" charset="0"/>
              </a:rPr>
              <a:t>What additional information or follow-up do you need?</a:t>
            </a:r>
          </a:p>
          <a:p>
            <a:pPr lvl="1">
              <a:lnSpc>
                <a:spcPct val="80000"/>
              </a:lnSpc>
            </a:pPr>
            <a:r>
              <a:rPr lang="en-US" dirty="0"/>
              <a:t>Who should you talk to next?</a:t>
            </a:r>
          </a:p>
          <a:p>
            <a:pPr lvl="1">
              <a:lnSpc>
                <a:spcPct val="80000"/>
              </a:lnSpc>
            </a:pPr>
            <a:r>
              <a:rPr lang="en-US" dirty="0"/>
              <a:t>What information or follow-up would you want from the following sources:</a:t>
            </a:r>
          </a:p>
          <a:p>
            <a:pPr lvl="2">
              <a:lnSpc>
                <a:spcPct val="80000"/>
              </a:lnSpc>
            </a:pPr>
            <a:r>
              <a:rPr lang="en-US" dirty="0"/>
              <a:t>Medical</a:t>
            </a:r>
          </a:p>
          <a:p>
            <a:pPr lvl="2">
              <a:lnSpc>
                <a:spcPct val="80000"/>
              </a:lnSpc>
            </a:pPr>
            <a:r>
              <a:rPr lang="en-US" dirty="0"/>
              <a:t>Law enforcement</a:t>
            </a:r>
          </a:p>
          <a:p>
            <a:pPr lvl="2">
              <a:lnSpc>
                <a:spcPct val="80000"/>
              </a:lnSpc>
            </a:pPr>
            <a:r>
              <a:rPr lang="en-US" dirty="0"/>
              <a:t>Educational </a:t>
            </a:r>
          </a:p>
          <a:p>
            <a:pPr lvl="2">
              <a:lnSpc>
                <a:spcPct val="80000"/>
              </a:lnSpc>
            </a:pPr>
            <a:r>
              <a:rPr lang="en-US" dirty="0"/>
              <a:t>Mental health</a:t>
            </a:r>
          </a:p>
          <a:p>
            <a:pPr lvl="2">
              <a:lnSpc>
                <a:spcPct val="80000"/>
              </a:lnSpc>
            </a:pPr>
            <a:r>
              <a:rPr lang="en-US" dirty="0"/>
              <a:t>Family and friends</a:t>
            </a:r>
          </a:p>
          <a:p>
            <a:pPr lvl="1">
              <a:lnSpc>
                <a:spcPct val="80000"/>
              </a:lnSpc>
            </a:pPr>
            <a:r>
              <a:rPr lang="en-US" dirty="0"/>
              <a:t>How do you ensure you are following county protocol?</a:t>
            </a:r>
          </a:p>
          <a:p>
            <a:pPr lvl="1">
              <a:lnSpc>
                <a:spcPct val="80000"/>
              </a:lnSpc>
            </a:pPr>
            <a:endParaRPr lang="en-US" sz="3200" dirty="0"/>
          </a:p>
          <a:p>
            <a:pPr lvl="1">
              <a:lnSpc>
                <a:spcPct val="80000"/>
              </a:lnSpc>
            </a:pPr>
            <a:endParaRPr lang="en-US" sz="3200" dirty="0"/>
          </a:p>
          <a:p>
            <a:pPr>
              <a:lnSpc>
                <a:spcPct val="80000"/>
              </a:lnSpc>
            </a:pPr>
            <a:endParaRPr lang="en-US" sz="2400" dirty="0">
              <a:latin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78FC013-9608-4373-AE63-B0E0968218F7}" type="slidenum">
              <a:rPr lang="en-US"/>
              <a:pPr>
                <a:defRPr/>
              </a:pPr>
              <a:t>42</a:t>
            </a:fld>
            <a:endParaRPr lang="en-US"/>
          </a:p>
        </p:txBody>
      </p:sp>
      <p:sp>
        <p:nvSpPr>
          <p:cNvPr id="43010" name="Rectangle 2"/>
          <p:cNvSpPr>
            <a:spLocks noGrp="1"/>
          </p:cNvSpPr>
          <p:nvPr>
            <p:ph type="title"/>
          </p:nvPr>
        </p:nvSpPr>
        <p:spPr/>
        <p:txBody>
          <a:bodyPr/>
          <a:lstStyle/>
          <a:p>
            <a:r>
              <a:rPr lang="en-US" dirty="0"/>
              <a:t>Indicators of Maltreatment: Neglect</a:t>
            </a:r>
          </a:p>
        </p:txBody>
      </p:sp>
      <p:sp>
        <p:nvSpPr>
          <p:cNvPr id="43011" name="Rectangle 3"/>
          <p:cNvSpPr>
            <a:spLocks noGrp="1"/>
          </p:cNvSpPr>
          <p:nvPr>
            <p:ph type="body" idx="1"/>
          </p:nvPr>
        </p:nvSpPr>
        <p:spPr/>
        <p:txBody>
          <a:bodyPr/>
          <a:lstStyle/>
          <a:p>
            <a:r>
              <a:rPr lang="en-US" dirty="0"/>
              <a:t>Review the </a:t>
            </a:r>
            <a:r>
              <a:rPr lang="en-US" b="1" i="1" dirty="0"/>
              <a:t>Judy, Ron, and Sarah </a:t>
            </a:r>
            <a:r>
              <a:rPr lang="en-US" b="1" dirty="0"/>
              <a:t>vignette</a:t>
            </a:r>
            <a:endParaRPr lang="en-US" dirty="0"/>
          </a:p>
          <a:p>
            <a:endParaRPr lang="en-US" dirty="0"/>
          </a:p>
          <a:p>
            <a:r>
              <a:rPr lang="en-US" dirty="0"/>
              <a:t>Complete the Indicators of Maltreatment (Neglect) Worksheet</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78FC013-9608-4373-AE63-B0E0968218F7}" type="slidenum">
              <a:rPr lang="en-US"/>
              <a:pPr>
                <a:defRPr/>
              </a:pPr>
              <a:t>43</a:t>
            </a:fld>
            <a:endParaRPr lang="en-US"/>
          </a:p>
        </p:txBody>
      </p:sp>
      <p:sp>
        <p:nvSpPr>
          <p:cNvPr id="43010" name="Rectangle 2"/>
          <p:cNvSpPr>
            <a:spLocks noGrp="1"/>
          </p:cNvSpPr>
          <p:nvPr>
            <p:ph type="title"/>
          </p:nvPr>
        </p:nvSpPr>
        <p:spPr/>
        <p:txBody>
          <a:bodyPr/>
          <a:lstStyle/>
          <a:p>
            <a:r>
              <a:rPr lang="en-US" dirty="0"/>
              <a:t>Indicators of Maltreatment: Emotional Abuse</a:t>
            </a:r>
          </a:p>
        </p:txBody>
      </p:sp>
      <p:sp>
        <p:nvSpPr>
          <p:cNvPr id="43011" name="Rectangle 3"/>
          <p:cNvSpPr>
            <a:spLocks noGrp="1"/>
          </p:cNvSpPr>
          <p:nvPr>
            <p:ph type="body" idx="1"/>
          </p:nvPr>
        </p:nvSpPr>
        <p:spPr/>
        <p:txBody>
          <a:bodyPr/>
          <a:lstStyle/>
          <a:p>
            <a:r>
              <a:rPr lang="en-US" dirty="0"/>
              <a:t>Review the </a:t>
            </a:r>
            <a:r>
              <a:rPr lang="en-US" b="1" i="1" dirty="0"/>
              <a:t>Nova, Kay and Winona </a:t>
            </a:r>
            <a:r>
              <a:rPr lang="en-US" b="1" dirty="0"/>
              <a:t>vignette</a:t>
            </a:r>
            <a:endParaRPr lang="en-US" dirty="0"/>
          </a:p>
          <a:p>
            <a:endParaRPr lang="en-US" dirty="0"/>
          </a:p>
          <a:p>
            <a:r>
              <a:rPr lang="en-US" dirty="0"/>
              <a:t>Complete the Indicators of Maltreatment (Emotional Abuse) Worksheet</a:t>
            </a:r>
          </a:p>
          <a:p>
            <a:endParaRPr lang="en-US" dirty="0"/>
          </a:p>
        </p:txBody>
      </p:sp>
    </p:spTree>
    <p:extLst>
      <p:ext uri="{BB962C8B-B14F-4D97-AF65-F5344CB8AC3E}">
        <p14:creationId xmlns:p14="http://schemas.microsoft.com/office/powerpoint/2010/main" val="1794987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78FC013-9608-4373-AE63-B0E0968218F7}" type="slidenum">
              <a:rPr lang="en-US"/>
              <a:pPr>
                <a:defRPr/>
              </a:pPr>
              <a:t>44</a:t>
            </a:fld>
            <a:endParaRPr lang="en-US"/>
          </a:p>
        </p:txBody>
      </p:sp>
      <p:sp>
        <p:nvSpPr>
          <p:cNvPr id="43010" name="Rectangle 2"/>
          <p:cNvSpPr>
            <a:spLocks noGrp="1"/>
          </p:cNvSpPr>
          <p:nvPr>
            <p:ph type="title"/>
          </p:nvPr>
        </p:nvSpPr>
        <p:spPr/>
        <p:txBody>
          <a:bodyPr/>
          <a:lstStyle/>
          <a:p>
            <a:r>
              <a:rPr lang="en-US" dirty="0"/>
              <a:t>Indicators of Maltreatment: Physical Abuse</a:t>
            </a:r>
          </a:p>
        </p:txBody>
      </p:sp>
      <p:sp>
        <p:nvSpPr>
          <p:cNvPr id="43011" name="Rectangle 3"/>
          <p:cNvSpPr>
            <a:spLocks noGrp="1"/>
          </p:cNvSpPr>
          <p:nvPr>
            <p:ph type="body" idx="1"/>
          </p:nvPr>
        </p:nvSpPr>
        <p:spPr/>
        <p:txBody>
          <a:bodyPr/>
          <a:lstStyle/>
          <a:p>
            <a:r>
              <a:rPr lang="en-US" dirty="0"/>
              <a:t>Review the </a:t>
            </a:r>
            <a:r>
              <a:rPr lang="en-US" i="1" dirty="0"/>
              <a:t>Maliah, </a:t>
            </a:r>
            <a:r>
              <a:rPr lang="en-US" i="1" dirty="0" err="1"/>
              <a:t>Dartanyan</a:t>
            </a:r>
            <a:r>
              <a:rPr lang="en-US" i="1" dirty="0"/>
              <a:t>, and Elon </a:t>
            </a:r>
            <a:r>
              <a:rPr lang="en-US" dirty="0"/>
              <a:t>vignette</a:t>
            </a:r>
          </a:p>
          <a:p>
            <a:endParaRPr lang="en-US" dirty="0"/>
          </a:p>
          <a:p>
            <a:r>
              <a:rPr lang="en-US" dirty="0"/>
              <a:t>Complete the Indicators of Maltreatment (Physical Abuse) Worksheet</a:t>
            </a:r>
          </a:p>
          <a:p>
            <a:endParaRPr lang="en-US" dirty="0"/>
          </a:p>
        </p:txBody>
      </p:sp>
    </p:spTree>
    <p:extLst>
      <p:ext uri="{BB962C8B-B14F-4D97-AF65-F5344CB8AC3E}">
        <p14:creationId xmlns:p14="http://schemas.microsoft.com/office/powerpoint/2010/main" val="1794987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Embedded Evaluation Activity</a:t>
            </a:r>
          </a:p>
        </p:txBody>
      </p:sp>
      <p:pic>
        <p:nvPicPr>
          <p:cNvPr id="3076"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2089352"/>
            <a:ext cx="3886200" cy="361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472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en-US" dirty="0"/>
              <a:t>Preliminary Evaluation</a:t>
            </a:r>
          </a:p>
        </p:txBody>
      </p:sp>
      <p:sp>
        <p:nvSpPr>
          <p:cNvPr id="7" name="Content Placeholder 6"/>
          <p:cNvSpPr>
            <a:spLocks noGrp="1"/>
          </p:cNvSpPr>
          <p:nvPr>
            <p:ph sz="half" idx="2"/>
          </p:nvPr>
        </p:nvSpPr>
        <p:spPr>
          <a:xfrm>
            <a:off x="342900" y="938905"/>
            <a:ext cx="8458200" cy="4953000"/>
          </a:xfrm>
        </p:spPr>
        <p:txBody>
          <a:bodyPr/>
          <a:lstStyle/>
          <a:p>
            <a:pPr marL="0" indent="0">
              <a:buNone/>
            </a:pPr>
            <a:r>
              <a:rPr lang="en-US" sz="2400" b="1" dirty="0"/>
              <a:t>Materials:</a:t>
            </a:r>
          </a:p>
          <a:p>
            <a:r>
              <a:rPr lang="en-US" sz="2000" dirty="0"/>
              <a:t>Informed Consent</a:t>
            </a:r>
          </a:p>
          <a:p>
            <a:r>
              <a:rPr lang="en-US" sz="2000" dirty="0"/>
              <a:t>ID code assignment instruction sheet</a:t>
            </a:r>
          </a:p>
          <a:p>
            <a:r>
              <a:rPr lang="en-US" sz="2000" dirty="0"/>
              <a:t>Demographics Survey</a:t>
            </a:r>
          </a:p>
          <a:p>
            <a:pPr marL="0" indent="0">
              <a:buNone/>
            </a:pPr>
            <a:endParaRPr lang="en-US" sz="1200" dirty="0"/>
          </a:p>
          <a:p>
            <a:pPr marL="0" indent="0">
              <a:buNone/>
            </a:pPr>
            <a:r>
              <a:rPr lang="en-US" sz="2400" b="1" dirty="0"/>
              <a:t>Generating Your Trainee ID code:</a:t>
            </a:r>
          </a:p>
          <a:p>
            <a:r>
              <a:rPr lang="en-US" sz="2000" dirty="0"/>
              <a:t>First 3 letters of MOTHER’S MAIDEN NAME (e.g., SMITH = SMI).</a:t>
            </a:r>
          </a:p>
          <a:p>
            <a:r>
              <a:rPr lang="en-US" sz="2000" dirty="0"/>
              <a:t>First 3 letters of MOTHER’S FIRST NAME (e.g., CAROLINA = CAR)</a:t>
            </a:r>
          </a:p>
          <a:p>
            <a:r>
              <a:rPr lang="en-US" sz="2000" dirty="0"/>
              <a:t>NUMERAL FOR THE </a:t>
            </a:r>
            <a:r>
              <a:rPr lang="en-US" sz="2000" b="1" dirty="0"/>
              <a:t>DAY</a:t>
            </a:r>
            <a:r>
              <a:rPr lang="en-US" sz="2000" dirty="0"/>
              <a:t> YOU WERE BORN</a:t>
            </a:r>
          </a:p>
          <a:p>
            <a:pPr marL="0" indent="0">
              <a:buNone/>
            </a:pPr>
            <a:r>
              <a:rPr lang="en-US" sz="2000" dirty="0"/>
              <a:t>                                        Example: May </a:t>
            </a:r>
            <a:r>
              <a:rPr lang="en-US" sz="2000" b="1" dirty="0"/>
              <a:t>9</a:t>
            </a:r>
            <a:r>
              <a:rPr lang="en-US" sz="2000" dirty="0"/>
              <a:t>, 1970 = 09</a:t>
            </a:r>
          </a:p>
          <a:p>
            <a:r>
              <a:rPr lang="en-US" sz="2000" dirty="0"/>
              <a:t>The NUMERAL FOR THE </a:t>
            </a:r>
            <a:r>
              <a:rPr lang="en-US" sz="2000" b="1" dirty="0"/>
              <a:t>YEAR</a:t>
            </a:r>
            <a:r>
              <a:rPr lang="en-US" sz="2000" dirty="0"/>
              <a:t> YOU WERE BORN</a:t>
            </a:r>
          </a:p>
          <a:p>
            <a:pPr marL="0" lvl="0" indent="0">
              <a:buNone/>
            </a:pPr>
            <a:r>
              <a:rPr lang="en-US" sz="2000" dirty="0">
                <a:solidFill>
                  <a:prstClr val="white"/>
                </a:solidFill>
              </a:rPr>
              <a:t>                                        Example: May 9, 19</a:t>
            </a:r>
            <a:r>
              <a:rPr lang="en-US" sz="2000" b="1" dirty="0">
                <a:solidFill>
                  <a:prstClr val="white"/>
                </a:solidFill>
              </a:rPr>
              <a:t>70</a:t>
            </a:r>
            <a:r>
              <a:rPr lang="en-US" sz="2000" dirty="0">
                <a:solidFill>
                  <a:prstClr val="white"/>
                </a:solidFill>
              </a:rPr>
              <a:t> = 70</a:t>
            </a:r>
            <a:endParaRPr lang="en-US" dirty="0"/>
          </a:p>
        </p:txBody>
      </p:sp>
      <p:sp>
        <p:nvSpPr>
          <p:cNvPr id="4" name="Slide Number Placeholder 3"/>
          <p:cNvSpPr>
            <a:spLocks noGrp="1"/>
          </p:cNvSpPr>
          <p:nvPr>
            <p:ph type="sldNum" sz="quarter" idx="12"/>
          </p:nvPr>
        </p:nvSpPr>
        <p:spPr>
          <a:xfrm>
            <a:off x="7010400" y="6261237"/>
            <a:ext cx="2133600" cy="365125"/>
          </a:xfrm>
          <a:prstGeom prst="rect">
            <a:avLst/>
          </a:prstGeom>
        </p:spPr>
        <p:txBody>
          <a:bodyPr/>
          <a:lstStyle/>
          <a:p>
            <a:pPr>
              <a:defRPr/>
            </a:pPr>
            <a:fld id="{43EA4F62-486D-45BE-9B19-1A7C08ED02F3}" type="slidenum">
              <a:rPr lang="en-US" smtClean="0"/>
              <a:pPr>
                <a:defRPr/>
              </a:pPr>
              <a:t>46</a:t>
            </a:fld>
            <a:endParaRPr lang="en-US" dirty="0"/>
          </a:p>
        </p:txBody>
      </p:sp>
      <p:sp>
        <p:nvSpPr>
          <p:cNvPr id="8" name="Rectangle 7"/>
          <p:cNvSpPr/>
          <p:nvPr/>
        </p:nvSpPr>
        <p:spPr>
          <a:xfrm>
            <a:off x="838200" y="5891905"/>
            <a:ext cx="1868845" cy="369332"/>
          </a:xfrm>
          <a:prstGeom prst="rect">
            <a:avLst/>
          </a:prstGeom>
        </p:spPr>
        <p:txBody>
          <a:bodyPr wrap="none">
            <a:spAutoFit/>
          </a:bodyPr>
          <a:lstStyle/>
          <a:p>
            <a:r>
              <a:rPr lang="en-US" dirty="0"/>
              <a:t>Trainee ID Code</a:t>
            </a:r>
          </a:p>
        </p:txBody>
      </p:sp>
      <p:pic>
        <p:nvPicPr>
          <p:cNvPr id="2" name="Picture 1"/>
          <p:cNvPicPr>
            <a:picLocks noChangeAspect="1"/>
          </p:cNvPicPr>
          <p:nvPr/>
        </p:nvPicPr>
        <p:blipFill>
          <a:blip r:embed="rId3"/>
          <a:stretch>
            <a:fillRect/>
          </a:stretch>
        </p:blipFill>
        <p:spPr>
          <a:xfrm>
            <a:off x="2971800" y="5795583"/>
            <a:ext cx="3533775" cy="561975"/>
          </a:xfrm>
          <a:prstGeom prst="rect">
            <a:avLst/>
          </a:prstGeom>
        </p:spPr>
      </p:pic>
    </p:spTree>
    <p:extLst>
      <p:ext uri="{BB962C8B-B14F-4D97-AF65-F5344CB8AC3E}">
        <p14:creationId xmlns:p14="http://schemas.microsoft.com/office/powerpoint/2010/main" val="3420847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CMI Embedded Evaluation</a:t>
            </a:r>
          </a:p>
        </p:txBody>
      </p:sp>
      <p:sp>
        <p:nvSpPr>
          <p:cNvPr id="4" name="Content Placeholder 3"/>
          <p:cNvSpPr>
            <a:spLocks noGrp="1"/>
          </p:cNvSpPr>
          <p:nvPr>
            <p:ph sz="half" idx="1"/>
          </p:nvPr>
        </p:nvSpPr>
        <p:spPr>
          <a:xfrm>
            <a:off x="285750" y="1066800"/>
            <a:ext cx="8572500" cy="5715000"/>
          </a:xfrm>
        </p:spPr>
        <p:txBody>
          <a:bodyPr>
            <a:normAutofit fontScale="92500" lnSpcReduction="10000"/>
          </a:bodyPr>
          <a:lstStyle/>
          <a:p>
            <a:pPr marL="0" indent="0">
              <a:buNone/>
            </a:pPr>
            <a:r>
              <a:rPr lang="en-US" sz="2600" dirty="0"/>
              <a:t>Materials:</a:t>
            </a:r>
          </a:p>
          <a:p>
            <a:pPr>
              <a:buFont typeface="Arial" panose="020B0604020202020204" pitchFamily="34" charset="0"/>
              <a:buChar char="•"/>
            </a:pPr>
            <a:r>
              <a:rPr lang="en-US" sz="2200" dirty="0"/>
              <a:t>Trainee Evaluation Booklet (includes “</a:t>
            </a:r>
            <a:r>
              <a:rPr lang="en-US" sz="2200" b="1" dirty="0"/>
              <a:t>Toby</a:t>
            </a:r>
            <a:r>
              <a:rPr lang="en-US" sz="2200" dirty="0"/>
              <a:t>” and </a:t>
            </a:r>
            <a:r>
              <a:rPr lang="en-US" sz="2200" b="1" dirty="0"/>
              <a:t>“Vivienne and Milan” </a:t>
            </a:r>
            <a:r>
              <a:rPr lang="en-US" sz="2200" dirty="0"/>
              <a:t>case scenarios and the 9 evaluation questions for each scenario)</a:t>
            </a:r>
          </a:p>
          <a:p>
            <a:pPr>
              <a:buFont typeface="Arial" panose="020B0604020202020204" pitchFamily="34" charset="0"/>
              <a:buChar char="•"/>
            </a:pPr>
            <a:r>
              <a:rPr lang="en-US" sz="2200" b="1" dirty="0"/>
              <a:t>Answer sheet 1 and 2, (</a:t>
            </a:r>
            <a:r>
              <a:rPr lang="en-US" sz="2200" dirty="0"/>
              <a:t>for multiple choice questions and for written responses)</a:t>
            </a:r>
          </a:p>
          <a:p>
            <a:pPr>
              <a:buFont typeface="Arial" panose="020B0604020202020204" pitchFamily="34" charset="0"/>
              <a:buChar char="•"/>
            </a:pPr>
            <a:r>
              <a:rPr lang="en-US" sz="2200" dirty="0"/>
              <a:t>Black pen</a:t>
            </a:r>
          </a:p>
          <a:p>
            <a:pPr>
              <a:buFont typeface="Arial" panose="020B0604020202020204" pitchFamily="34" charset="0"/>
              <a:buChar char="•"/>
            </a:pPr>
            <a:endParaRPr lang="en-US" sz="1300" dirty="0"/>
          </a:p>
          <a:p>
            <a:pPr marL="0" indent="0">
              <a:buNone/>
            </a:pPr>
            <a:r>
              <a:rPr lang="en-US" sz="2600" dirty="0"/>
              <a:t>Using </a:t>
            </a:r>
            <a:r>
              <a:rPr lang="en-US" sz="2600" b="1" dirty="0"/>
              <a:t>Answer Sheet 1</a:t>
            </a:r>
            <a:r>
              <a:rPr lang="en-US" sz="2600" dirty="0"/>
              <a:t>, bubble in your responses to the following set questions for each scenario:</a:t>
            </a:r>
          </a:p>
          <a:p>
            <a:pPr marL="973138" lvl="1" indent="-573088">
              <a:buNone/>
            </a:pPr>
            <a:r>
              <a:rPr lang="en-US" sz="2200" dirty="0"/>
              <a:t>Q1: All of the elements that raise a concern for you about potential maltreatment.</a:t>
            </a:r>
          </a:p>
          <a:p>
            <a:pPr marL="973138" lvl="1" indent="-573088">
              <a:buNone/>
            </a:pPr>
            <a:r>
              <a:rPr lang="en-US" sz="2200" dirty="0"/>
              <a:t>Q2: Could the injuries have been caused in the way they were reported? </a:t>
            </a:r>
          </a:p>
          <a:p>
            <a:pPr marL="973138" lvl="1" indent="-573088">
              <a:buNone/>
            </a:pPr>
            <a:r>
              <a:rPr lang="en-US" sz="2200" dirty="0"/>
              <a:t>Q3: Would you want to gather additional information? </a:t>
            </a:r>
          </a:p>
          <a:p>
            <a:pPr marL="973138" lvl="1" indent="-573088">
              <a:buNone/>
            </a:pPr>
            <a:r>
              <a:rPr lang="en-US" sz="2200" dirty="0"/>
              <a:t>Q4: You want to seek additional consultation?</a:t>
            </a:r>
          </a:p>
          <a:p>
            <a:pPr marL="973138" lvl="1" indent="-573088">
              <a:buNone/>
            </a:pPr>
            <a:r>
              <a:rPr lang="en-US" sz="2200" dirty="0"/>
              <a:t>Q5: Based on the information provided in the scenario,  did child maltreatment occur?</a:t>
            </a:r>
          </a:p>
          <a:p>
            <a:pPr marL="400050" lvl="1" indent="0">
              <a:buNone/>
            </a:pPr>
            <a:r>
              <a:rPr lang="en-US" sz="2200" dirty="0"/>
              <a:t>Q6: If yes, identify the type of maltreatment you are concerned with.</a:t>
            </a:r>
          </a:p>
          <a:p>
            <a:pPr marL="0" indent="0">
              <a:buNone/>
            </a:pPr>
            <a:endParaRPr lang="en-US" dirty="0"/>
          </a:p>
        </p:txBody>
      </p:sp>
    </p:spTree>
    <p:extLst>
      <p:ext uri="{BB962C8B-B14F-4D97-AF65-F5344CB8AC3E}">
        <p14:creationId xmlns:p14="http://schemas.microsoft.com/office/powerpoint/2010/main" val="4197883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CMI Embedded Evaluation Cont’d</a:t>
            </a:r>
          </a:p>
        </p:txBody>
      </p:sp>
      <p:sp>
        <p:nvSpPr>
          <p:cNvPr id="3" name="Content Placeholder 2"/>
          <p:cNvSpPr>
            <a:spLocks noGrp="1"/>
          </p:cNvSpPr>
          <p:nvPr>
            <p:ph sz="half" idx="1"/>
          </p:nvPr>
        </p:nvSpPr>
        <p:spPr>
          <a:xfrm>
            <a:off x="647700" y="1752600"/>
            <a:ext cx="7848600" cy="4525963"/>
          </a:xfrm>
        </p:spPr>
        <p:txBody>
          <a:bodyPr/>
          <a:lstStyle/>
          <a:p>
            <a:pPr marL="0" indent="0">
              <a:buNone/>
            </a:pPr>
            <a:r>
              <a:rPr lang="en-US" sz="2400" dirty="0"/>
              <a:t>Using </a:t>
            </a:r>
            <a:r>
              <a:rPr lang="en-US" sz="2400" b="1" dirty="0"/>
              <a:t>Answer Sheet 2 </a:t>
            </a:r>
            <a:r>
              <a:rPr lang="en-US" sz="2400" dirty="0"/>
              <a:t>write down your responses to questions 7-9.</a:t>
            </a:r>
          </a:p>
          <a:p>
            <a:pPr marL="457200" lvl="1" indent="0">
              <a:buNone/>
            </a:pPr>
            <a:r>
              <a:rPr lang="en-US" sz="2000" dirty="0"/>
              <a:t>Q7: If you would like to gather additional information, what additional information would you like to know? </a:t>
            </a:r>
          </a:p>
          <a:p>
            <a:pPr marL="457200" lvl="1" indent="0">
              <a:buNone/>
            </a:pPr>
            <a:r>
              <a:rPr lang="en-US" sz="2000" dirty="0"/>
              <a:t>Q8: If you would like to seek additional consultation, whom would you like to consult? </a:t>
            </a:r>
          </a:p>
          <a:p>
            <a:pPr marL="457200" lvl="1" indent="0">
              <a:buNone/>
            </a:pPr>
            <a:r>
              <a:rPr lang="en-US" sz="2000" dirty="0"/>
              <a:t>Q9: What aspects/topics would you like consultation on?</a:t>
            </a:r>
          </a:p>
          <a:p>
            <a:endParaRPr lang="en-US" dirty="0"/>
          </a:p>
        </p:txBody>
      </p:sp>
      <p:sp>
        <p:nvSpPr>
          <p:cNvPr id="5" name="Slide Number Placeholder 4"/>
          <p:cNvSpPr>
            <a:spLocks noGrp="1"/>
          </p:cNvSpPr>
          <p:nvPr>
            <p:ph type="sldNum" sz="quarter" idx="12"/>
          </p:nvPr>
        </p:nvSpPr>
        <p:spPr/>
        <p:txBody>
          <a:bodyPr/>
          <a:lstStyle/>
          <a:p>
            <a:pPr>
              <a:defRPr/>
            </a:pPr>
            <a:fld id="{6947599B-973F-4738-BE0C-A8DB7B0B5927}" type="slidenum">
              <a:rPr lang="en-US" smtClean="0"/>
              <a:pPr>
                <a:defRPr/>
              </a:pPr>
              <a:t>48</a:t>
            </a:fld>
            <a:endParaRPr lang="en-US"/>
          </a:p>
        </p:txBody>
      </p:sp>
    </p:spTree>
    <p:extLst>
      <p:ext uri="{BB962C8B-B14F-4D97-AF65-F5344CB8AC3E}">
        <p14:creationId xmlns:p14="http://schemas.microsoft.com/office/powerpoint/2010/main" val="227536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67BE635-7C11-40D8-B741-BD944EAA6A93}" type="slidenum">
              <a:rPr lang="en-US"/>
              <a:pPr>
                <a:defRPr/>
              </a:pPr>
              <a:t>5</a:t>
            </a:fld>
            <a:endParaRPr lang="en-US"/>
          </a:p>
        </p:txBody>
      </p:sp>
      <p:sp>
        <p:nvSpPr>
          <p:cNvPr id="20481" name="Rectangle 2"/>
          <p:cNvSpPr>
            <a:spLocks noGrp="1"/>
          </p:cNvSpPr>
          <p:nvPr>
            <p:ph type="title"/>
          </p:nvPr>
        </p:nvSpPr>
        <p:spPr/>
        <p:txBody>
          <a:bodyPr/>
          <a:lstStyle/>
          <a:p>
            <a:r>
              <a:rPr lang="en-US"/>
              <a:t>Who are you?</a:t>
            </a:r>
          </a:p>
        </p:txBody>
      </p:sp>
      <p:pic>
        <p:nvPicPr>
          <p:cNvPr id="20484" name="Picture 4" descr="people"/>
          <p:cNvPicPr>
            <a:picLocks noChangeAspect="1" noChangeArrowheads="1"/>
          </p:cNvPicPr>
          <p:nvPr/>
        </p:nvPicPr>
        <p:blipFill>
          <a:blip r:embed="rId3" cstate="print"/>
          <a:srcRect/>
          <a:stretch>
            <a:fillRect/>
          </a:stretch>
        </p:blipFill>
        <p:spPr bwMode="auto">
          <a:xfrm>
            <a:off x="1066800" y="1985963"/>
            <a:ext cx="6858000" cy="37020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1" dirty="0"/>
              <a:t>PC 11165.1 Sexual Abuse and Exploitation</a:t>
            </a:r>
            <a:endParaRPr lang="en-US" dirty="0"/>
          </a:p>
          <a:p>
            <a:pPr lvl="0"/>
            <a:r>
              <a:rPr lang="en-US" b="1" dirty="0"/>
              <a:t>PC 11165.2 Neglect and Severe Neglect</a:t>
            </a:r>
            <a:endParaRPr lang="en-US" dirty="0"/>
          </a:p>
          <a:p>
            <a:pPr lvl="0"/>
            <a:r>
              <a:rPr lang="en-US" b="1" dirty="0"/>
              <a:t>PC 11165.3 Willful harming and endangering</a:t>
            </a:r>
            <a:endParaRPr lang="en-US" dirty="0"/>
          </a:p>
          <a:p>
            <a:pPr lvl="0"/>
            <a:r>
              <a:rPr lang="en-US" b="1" dirty="0"/>
              <a:t>PC 11165.4 Unlawful corporal punishment</a:t>
            </a:r>
            <a:endParaRPr lang="en-US" dirty="0"/>
          </a:p>
          <a:p>
            <a:endParaRPr lang="en-US" dirty="0"/>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6</a:t>
            </a:fld>
            <a:endParaRPr lang="en-US"/>
          </a:p>
        </p:txBody>
      </p:sp>
      <p:sp>
        <p:nvSpPr>
          <p:cNvPr id="6" name="Title 1"/>
          <p:cNvSpPr txBox="1">
            <a:spLocks/>
          </p:cNvSpPr>
          <p:nvPr/>
        </p:nvSpPr>
        <p:spPr bwMode="auto">
          <a:xfrm>
            <a:off x="457200" y="23542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Reminder: Penal Code</a:t>
            </a:r>
          </a:p>
        </p:txBody>
      </p:sp>
    </p:spTree>
    <p:extLst>
      <p:ext uri="{BB962C8B-B14F-4D97-AF65-F5344CB8AC3E}">
        <p14:creationId xmlns:p14="http://schemas.microsoft.com/office/powerpoint/2010/main" val="1787950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9B82CB6-82E5-44D0-AF29-58254A32EB21}" type="slidenum">
              <a:rPr lang="en-US"/>
              <a:pPr>
                <a:defRPr/>
              </a:pPr>
              <a:t>7</a:t>
            </a:fld>
            <a:endParaRPr lang="en-US"/>
          </a:p>
        </p:txBody>
      </p:sp>
      <p:sp>
        <p:nvSpPr>
          <p:cNvPr id="30723" name="Rectangle 3"/>
          <p:cNvSpPr>
            <a:spLocks noGrp="1"/>
          </p:cNvSpPr>
          <p:nvPr>
            <p:ph type="body" idx="1"/>
          </p:nvPr>
        </p:nvSpPr>
        <p:spPr>
          <a:xfrm>
            <a:off x="457200" y="1676400"/>
            <a:ext cx="8229600" cy="4297363"/>
          </a:xfrm>
        </p:spPr>
        <p:txBody>
          <a:bodyPr/>
          <a:lstStyle/>
          <a:p>
            <a:pPr>
              <a:lnSpc>
                <a:spcPct val="90000"/>
              </a:lnSpc>
            </a:pPr>
            <a:r>
              <a:rPr lang="en-US" sz="4000" b="1" dirty="0"/>
              <a:t>300(a)</a:t>
            </a:r>
            <a:r>
              <a:rPr lang="en-US" sz="4000" dirty="0"/>
              <a:t> Physical harm/abuse </a:t>
            </a:r>
          </a:p>
          <a:p>
            <a:pPr>
              <a:lnSpc>
                <a:spcPct val="90000"/>
              </a:lnSpc>
            </a:pPr>
            <a:r>
              <a:rPr lang="en-US" sz="4000" b="1" dirty="0"/>
              <a:t>300(b) (1) </a:t>
            </a:r>
            <a:r>
              <a:rPr lang="en-US" sz="4000" dirty="0"/>
              <a:t>General neglect </a:t>
            </a:r>
          </a:p>
          <a:p>
            <a:pPr>
              <a:lnSpc>
                <a:spcPct val="90000"/>
              </a:lnSpc>
            </a:pPr>
            <a:r>
              <a:rPr lang="en-US" sz="4000" b="1" dirty="0"/>
              <a:t>300(b) (2) </a:t>
            </a:r>
            <a:r>
              <a:rPr lang="en-US" sz="4000" dirty="0"/>
              <a:t>Commercial sexual exploitation</a:t>
            </a:r>
          </a:p>
          <a:p>
            <a:pPr>
              <a:lnSpc>
                <a:spcPct val="90000"/>
              </a:lnSpc>
            </a:pPr>
            <a:r>
              <a:rPr lang="en-US" sz="4000" b="1" dirty="0"/>
              <a:t>300(c)</a:t>
            </a:r>
            <a:r>
              <a:rPr lang="en-US" sz="4000" dirty="0"/>
              <a:t> Emotional abuse </a:t>
            </a:r>
          </a:p>
          <a:p>
            <a:pPr>
              <a:lnSpc>
                <a:spcPct val="90000"/>
              </a:lnSpc>
            </a:pPr>
            <a:r>
              <a:rPr lang="en-US" sz="4000" b="1" dirty="0"/>
              <a:t>300(d)</a:t>
            </a:r>
            <a:r>
              <a:rPr lang="en-US" sz="4000" dirty="0"/>
              <a:t> Sexual abuse</a:t>
            </a:r>
          </a:p>
        </p:txBody>
      </p:sp>
      <p:sp>
        <p:nvSpPr>
          <p:cNvPr id="6" name="Title 1"/>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Reminder: </a:t>
            </a:r>
            <a:r>
              <a:rPr lang="en-US" sz="3600" dirty="0"/>
              <a:t>Welfare and Institutions Code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9B82CB6-82E5-44D0-AF29-58254A32EB21}" type="slidenum">
              <a:rPr lang="en-US"/>
              <a:pPr>
                <a:defRPr/>
              </a:pPr>
              <a:t>8</a:t>
            </a:fld>
            <a:endParaRPr lang="en-US"/>
          </a:p>
        </p:txBody>
      </p:sp>
      <p:sp>
        <p:nvSpPr>
          <p:cNvPr id="30723" name="Rectangle 3"/>
          <p:cNvSpPr>
            <a:spLocks noGrp="1"/>
          </p:cNvSpPr>
          <p:nvPr>
            <p:ph type="body" idx="1"/>
          </p:nvPr>
        </p:nvSpPr>
        <p:spPr>
          <a:xfrm>
            <a:off x="228600" y="1447800"/>
            <a:ext cx="8686800" cy="5029200"/>
          </a:xfrm>
        </p:spPr>
        <p:txBody>
          <a:bodyPr/>
          <a:lstStyle/>
          <a:p>
            <a:pPr>
              <a:lnSpc>
                <a:spcPct val="90000"/>
              </a:lnSpc>
            </a:pPr>
            <a:r>
              <a:rPr lang="en-US" b="1" dirty="0"/>
              <a:t>300(e)</a:t>
            </a:r>
            <a:r>
              <a:rPr lang="en-US" dirty="0"/>
              <a:t> Severe physical </a:t>
            </a:r>
            <a:r>
              <a:rPr lang="en-US"/>
              <a:t>abuse of a </a:t>
            </a:r>
            <a:r>
              <a:rPr lang="en-US" dirty="0"/>
              <a:t>child under the age of 5</a:t>
            </a:r>
          </a:p>
          <a:p>
            <a:pPr>
              <a:lnSpc>
                <a:spcPct val="90000"/>
              </a:lnSpc>
            </a:pPr>
            <a:r>
              <a:rPr lang="en-US" b="1" dirty="0"/>
              <a:t>300(f)</a:t>
            </a:r>
            <a:r>
              <a:rPr lang="en-US" dirty="0"/>
              <a:t> Death of Sibling</a:t>
            </a:r>
          </a:p>
          <a:p>
            <a:pPr>
              <a:lnSpc>
                <a:spcPct val="90000"/>
              </a:lnSpc>
            </a:pPr>
            <a:r>
              <a:rPr lang="en-US" b="1" dirty="0"/>
              <a:t>300(g)</a:t>
            </a:r>
            <a:r>
              <a:rPr lang="en-US" dirty="0"/>
              <a:t> Caregiver absence</a:t>
            </a:r>
          </a:p>
          <a:p>
            <a:pPr>
              <a:lnSpc>
                <a:spcPct val="90000"/>
              </a:lnSpc>
            </a:pPr>
            <a:r>
              <a:rPr lang="en-US" b="1" dirty="0"/>
              <a:t>300(h)</a:t>
            </a:r>
            <a:r>
              <a:rPr lang="en-US" dirty="0"/>
              <a:t> Relinquishment or termination of parental rights</a:t>
            </a:r>
          </a:p>
          <a:p>
            <a:pPr>
              <a:lnSpc>
                <a:spcPct val="90000"/>
              </a:lnSpc>
            </a:pPr>
            <a:r>
              <a:rPr lang="en-US" b="1" dirty="0"/>
              <a:t>300(</a:t>
            </a:r>
            <a:r>
              <a:rPr lang="en-US" b="1" dirty="0" err="1"/>
              <a:t>i</a:t>
            </a:r>
            <a:r>
              <a:rPr lang="en-US" b="1" dirty="0"/>
              <a:t>)</a:t>
            </a:r>
            <a:r>
              <a:rPr lang="en-US" dirty="0"/>
              <a:t> Cruelty</a:t>
            </a:r>
          </a:p>
          <a:p>
            <a:pPr>
              <a:lnSpc>
                <a:spcPct val="90000"/>
              </a:lnSpc>
            </a:pPr>
            <a:r>
              <a:rPr lang="en-US" b="1" dirty="0"/>
              <a:t>300(j)</a:t>
            </a:r>
            <a:r>
              <a:rPr lang="en-US" dirty="0"/>
              <a:t> Substantial risk based on substantiated abuse of a sibling</a:t>
            </a:r>
            <a:endParaRPr lang="en-US" sz="3600" dirty="0"/>
          </a:p>
        </p:txBody>
      </p:sp>
      <p:sp>
        <p:nvSpPr>
          <p:cNvPr id="6" name="Title 1"/>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Reminder: </a:t>
            </a:r>
            <a:r>
              <a:rPr lang="en-US" sz="3600" dirty="0"/>
              <a:t>Welfare and Institutions Code </a:t>
            </a:r>
          </a:p>
        </p:txBody>
      </p:sp>
    </p:spTree>
    <p:extLst>
      <p:ext uri="{BB962C8B-B14F-4D97-AF65-F5344CB8AC3E}">
        <p14:creationId xmlns:p14="http://schemas.microsoft.com/office/powerpoint/2010/main" val="168717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Reminder</a:t>
            </a:r>
          </a:p>
        </p:txBody>
      </p:sp>
      <p:sp>
        <p:nvSpPr>
          <p:cNvPr id="3" name="Content Placeholder 2"/>
          <p:cNvSpPr>
            <a:spLocks noGrp="1"/>
          </p:cNvSpPr>
          <p:nvPr>
            <p:ph idx="1"/>
          </p:nvPr>
        </p:nvSpPr>
        <p:spPr>
          <a:xfrm>
            <a:off x="228600" y="1143000"/>
            <a:ext cx="8686800" cy="5562600"/>
          </a:xfrm>
        </p:spPr>
        <p:txBody>
          <a:bodyPr/>
          <a:lstStyle/>
          <a:p>
            <a:pPr lvl="0"/>
            <a:r>
              <a:rPr lang="en-US" sz="2800" dirty="0"/>
              <a:t>Children with </a:t>
            </a:r>
            <a:r>
              <a:rPr lang="en-US" sz="2800" b="1" dirty="0"/>
              <a:t>disabilities</a:t>
            </a:r>
            <a:r>
              <a:rPr lang="en-US" sz="2800" dirty="0"/>
              <a:t> are more likely to experience maltreatment</a:t>
            </a:r>
          </a:p>
          <a:p>
            <a:pPr lvl="0"/>
            <a:r>
              <a:rPr lang="en-US" sz="2800" dirty="0"/>
              <a:t>Children who </a:t>
            </a:r>
            <a:r>
              <a:rPr lang="en-US" sz="2800" b="1" dirty="0"/>
              <a:t>self-identify as “other” </a:t>
            </a:r>
            <a:r>
              <a:rPr lang="en-US" sz="2800" dirty="0"/>
              <a:t>are at increased risk for child emotional abuse</a:t>
            </a:r>
          </a:p>
          <a:p>
            <a:pPr lvl="0"/>
            <a:r>
              <a:rPr lang="en-US" sz="2800" dirty="0"/>
              <a:t>Injuries that continue along curved parts of the body are </a:t>
            </a:r>
            <a:r>
              <a:rPr lang="en-US" sz="2800" b="1" dirty="0"/>
              <a:t>suspicious</a:t>
            </a:r>
            <a:r>
              <a:rPr lang="en-US" sz="2800" dirty="0"/>
              <a:t> for abuse</a:t>
            </a:r>
          </a:p>
          <a:p>
            <a:pPr lvl="0"/>
            <a:r>
              <a:rPr lang="en-US" sz="2800" b="1" dirty="0"/>
              <a:t>Symmetrical</a:t>
            </a:r>
            <a:r>
              <a:rPr lang="en-US" sz="2800" dirty="0"/>
              <a:t> or </a:t>
            </a:r>
            <a:r>
              <a:rPr lang="en-US" sz="2800" b="1" dirty="0"/>
              <a:t>patterned</a:t>
            </a:r>
            <a:r>
              <a:rPr lang="en-US" sz="2800" dirty="0"/>
              <a:t> burns are suspicious for abuse</a:t>
            </a:r>
          </a:p>
          <a:p>
            <a:pPr lvl="0"/>
            <a:r>
              <a:rPr lang="en-US" sz="2800" dirty="0"/>
              <a:t>Bruising in </a:t>
            </a:r>
            <a:r>
              <a:rPr lang="en-US" sz="2800" b="1" dirty="0"/>
              <a:t>pre-ambulatory</a:t>
            </a:r>
            <a:r>
              <a:rPr lang="en-US" sz="2800" dirty="0"/>
              <a:t> children is rare </a:t>
            </a:r>
          </a:p>
          <a:p>
            <a:pPr lvl="0"/>
            <a:r>
              <a:rPr lang="en-US" sz="2800" dirty="0"/>
              <a:t>Sexual abuse victims are more likely than non-abused children to come from families with parental substance abuse problems</a:t>
            </a:r>
          </a:p>
          <a:p>
            <a:endParaRPr lang="en-US" dirty="0"/>
          </a:p>
        </p:txBody>
      </p:sp>
      <p:sp>
        <p:nvSpPr>
          <p:cNvPr id="5" name="Slide Number Placeholder 4"/>
          <p:cNvSpPr>
            <a:spLocks noGrp="1"/>
          </p:cNvSpPr>
          <p:nvPr>
            <p:ph type="sldNum" sz="quarter" idx="12"/>
          </p:nvPr>
        </p:nvSpPr>
        <p:spPr/>
        <p:txBody>
          <a:bodyPr/>
          <a:lstStyle/>
          <a:p>
            <a:pPr>
              <a:defRPr/>
            </a:pPr>
            <a:fld id="{43EA4F62-486D-45BE-9B19-1A7C08ED02F3}" type="slidenum">
              <a:rPr lang="en-US" smtClean="0"/>
              <a:pPr>
                <a:defRPr/>
              </a:pPr>
              <a:t>9</a:t>
            </a:fld>
            <a:endParaRPr lang="en-US"/>
          </a:p>
        </p:txBody>
      </p:sp>
    </p:spTree>
    <p:extLst>
      <p:ext uri="{BB962C8B-B14F-4D97-AF65-F5344CB8AC3E}">
        <p14:creationId xmlns:p14="http://schemas.microsoft.com/office/powerpoint/2010/main" val="1221172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26071</TotalTime>
  <Words>2087</Words>
  <Application>Microsoft Macintosh PowerPoint</Application>
  <PresentationFormat>On-screen Show (4:3)</PresentationFormat>
  <Paragraphs>277</Paragraphs>
  <Slides>48</Slides>
  <Notes>41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PowerPoint Presentation</vt:lpstr>
      <vt:lpstr>Child Maltreatment Identification  Skills Lab  California Common Core   version 3.6| 2018</vt:lpstr>
      <vt:lpstr>Overview of the Day</vt:lpstr>
      <vt:lpstr>Today’s Goals</vt:lpstr>
      <vt:lpstr>Who are you?</vt:lpstr>
      <vt:lpstr>PowerPoint Presentation</vt:lpstr>
      <vt:lpstr>PowerPoint Presentation</vt:lpstr>
      <vt:lpstr>PowerPoint Presentation</vt:lpstr>
      <vt:lpstr>Reminder</vt:lpstr>
      <vt:lpstr>Maltreatment Definition and Identification</vt:lpstr>
      <vt:lpstr>Identifying Maltreatment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Failure to Thrive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Secondary Traumatic Stress</vt:lpstr>
      <vt:lpstr>PowerPoint Presentation</vt:lpstr>
      <vt:lpstr>Culture, Bias, and Maltreatment Identification</vt:lpstr>
      <vt:lpstr>Culture, Bias, and Maltreatment Identification</vt:lpstr>
      <vt:lpstr>PowerPoint Presentation</vt:lpstr>
      <vt:lpstr>Assessing for Sexual Abuse</vt:lpstr>
      <vt:lpstr>Indicators of Maltreatment: Neglect</vt:lpstr>
      <vt:lpstr>Indicators of Maltreatment: Emotional Abuse</vt:lpstr>
      <vt:lpstr>Indicators of Maltreatment: Physical Abuse</vt:lpstr>
      <vt:lpstr>Embedded Evaluation Activity</vt:lpstr>
      <vt:lpstr>Preliminary Evaluation</vt:lpstr>
      <vt:lpstr>CMI Embedded Evaluation</vt:lpstr>
      <vt:lpstr>CMI Embedded Evaluation Cont’d</vt:lpstr>
    </vt:vector>
  </TitlesOfParts>
  <Company>UC Berkeley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 Connelly</dc:creator>
  <cp:lastModifiedBy>Microsoft Office User</cp:lastModifiedBy>
  <cp:revision>204</cp:revision>
  <cp:lastPrinted>2015-12-22T20:06:49Z</cp:lastPrinted>
  <dcterms:created xsi:type="dcterms:W3CDTF">2013-07-19T18:41:24Z</dcterms:created>
  <dcterms:modified xsi:type="dcterms:W3CDTF">2018-12-13T18:43:50Z</dcterms:modified>
</cp:coreProperties>
</file>