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2"/>
  </p:notesMasterIdLst>
  <p:handoutMasterIdLst>
    <p:handoutMasterId r:id="rId23"/>
  </p:handoutMasterIdLst>
  <p:sldIdLst>
    <p:sldId id="349" r:id="rId2"/>
    <p:sldId id="256" r:id="rId3"/>
    <p:sldId id="291" r:id="rId4"/>
    <p:sldId id="331" r:id="rId5"/>
    <p:sldId id="359" r:id="rId6"/>
    <p:sldId id="319" r:id="rId7"/>
    <p:sldId id="350" r:id="rId8"/>
    <p:sldId id="351" r:id="rId9"/>
    <p:sldId id="325" r:id="rId10"/>
    <p:sldId id="355" r:id="rId11"/>
    <p:sldId id="357" r:id="rId12"/>
    <p:sldId id="353" r:id="rId13"/>
    <p:sldId id="343" r:id="rId14"/>
    <p:sldId id="356" r:id="rId15"/>
    <p:sldId id="347" r:id="rId16"/>
    <p:sldId id="341" r:id="rId17"/>
    <p:sldId id="326" r:id="rId18"/>
    <p:sldId id="327" r:id="rId19"/>
    <p:sldId id="329" r:id="rId20"/>
    <p:sldId id="318" r:id="rId2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24C908BD-D9F4-204F-A5A5-7D44CF07C84E}">
          <p14:sldIdLst>
            <p14:sldId id="349"/>
            <p14:sldId id="256"/>
            <p14:sldId id="291"/>
            <p14:sldId id="331"/>
            <p14:sldId id="359"/>
            <p14:sldId id="319"/>
            <p14:sldId id="350"/>
            <p14:sldId id="351"/>
            <p14:sldId id="325"/>
            <p14:sldId id="355"/>
            <p14:sldId id="357"/>
            <p14:sldId id="353"/>
            <p14:sldId id="343"/>
            <p14:sldId id="356"/>
            <p14:sldId id="347"/>
            <p14:sldId id="341"/>
            <p14:sldId id="326"/>
            <p14:sldId id="327"/>
            <p14:sldId id="329"/>
            <p14:sldId id="318"/>
          </p14:sldIdLst>
        </p14:section>
        <p14:section name="Untitled Section" id="{78CB8621-F0C5-1849-8C41-A2B58CF802B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V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72840" autoAdjust="0"/>
  </p:normalViewPr>
  <p:slideViewPr>
    <p:cSldViewPr>
      <p:cViewPr varScale="1">
        <p:scale>
          <a:sx n="80" d="100"/>
          <a:sy n="80" d="100"/>
        </p:scale>
        <p:origin x="2560" y="176"/>
      </p:cViewPr>
      <p:guideLst>
        <p:guide orient="horz" pos="2160"/>
        <p:guide pos="2880"/>
      </p:guideLst>
    </p:cSldViewPr>
  </p:slideViewPr>
  <p:outlineViewPr>
    <p:cViewPr>
      <p:scale>
        <a:sx n="33" d="100"/>
        <a:sy n="33" d="100"/>
      </p:scale>
      <p:origin x="0" y="6432"/>
    </p:cViewPr>
  </p:outlineViewPr>
  <p:notesTextViewPr>
    <p:cViewPr>
      <p:scale>
        <a:sx n="1" d="1"/>
        <a:sy n="1" d="1"/>
      </p:scale>
      <p:origin x="0" y="0"/>
    </p:cViewPr>
  </p:notesTextViewPr>
  <p:sorterViewPr>
    <p:cViewPr>
      <p:scale>
        <a:sx n="100" d="100"/>
        <a:sy n="100" d="100"/>
      </p:scale>
      <p:origin x="0" y="13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96" cy="465216"/>
          </a:xfrm>
          <a:prstGeom prst="rect">
            <a:avLst/>
          </a:prstGeom>
        </p:spPr>
        <p:txBody>
          <a:bodyPr vert="horz" lIns="91806" tIns="45903" rIns="91806" bIns="45903" rtlCol="0"/>
          <a:lstStyle>
            <a:lvl1pPr algn="l">
              <a:defRPr sz="1200"/>
            </a:lvl1pPr>
          </a:lstStyle>
          <a:p>
            <a:endParaRPr lang="en-US"/>
          </a:p>
        </p:txBody>
      </p:sp>
      <p:sp>
        <p:nvSpPr>
          <p:cNvPr id="3" name="Date Placeholder 2"/>
          <p:cNvSpPr>
            <a:spLocks noGrp="1"/>
          </p:cNvSpPr>
          <p:nvPr>
            <p:ph type="dt" sz="quarter" idx="1"/>
          </p:nvPr>
        </p:nvSpPr>
        <p:spPr>
          <a:xfrm>
            <a:off x="3978108" y="0"/>
            <a:ext cx="3043396" cy="465216"/>
          </a:xfrm>
          <a:prstGeom prst="rect">
            <a:avLst/>
          </a:prstGeom>
        </p:spPr>
        <p:txBody>
          <a:bodyPr vert="horz" lIns="91806" tIns="45903" rIns="91806" bIns="45903" rtlCol="0"/>
          <a:lstStyle>
            <a:lvl1pPr algn="r">
              <a:defRPr sz="1200"/>
            </a:lvl1pPr>
          </a:lstStyle>
          <a:p>
            <a:fld id="{D7684A1E-96DA-4C96-B26C-93CF1768DDAE}" type="datetimeFigureOut">
              <a:rPr lang="en-US" smtClean="0"/>
              <a:t>12/29/18</a:t>
            </a:fld>
            <a:endParaRPr lang="en-US"/>
          </a:p>
        </p:txBody>
      </p:sp>
      <p:sp>
        <p:nvSpPr>
          <p:cNvPr id="4" name="Footer Placeholder 3"/>
          <p:cNvSpPr>
            <a:spLocks noGrp="1"/>
          </p:cNvSpPr>
          <p:nvPr>
            <p:ph type="ftr" sz="quarter" idx="2"/>
          </p:nvPr>
        </p:nvSpPr>
        <p:spPr>
          <a:xfrm>
            <a:off x="0" y="8842290"/>
            <a:ext cx="3043396" cy="465216"/>
          </a:xfrm>
          <a:prstGeom prst="rect">
            <a:avLst/>
          </a:prstGeom>
        </p:spPr>
        <p:txBody>
          <a:bodyPr vert="horz" lIns="91806" tIns="45903" rIns="91806" bIns="45903" rtlCol="0" anchor="b"/>
          <a:lstStyle>
            <a:lvl1pPr algn="l">
              <a:defRPr sz="1200"/>
            </a:lvl1pPr>
          </a:lstStyle>
          <a:p>
            <a:endParaRPr lang="en-US"/>
          </a:p>
        </p:txBody>
      </p:sp>
      <p:sp>
        <p:nvSpPr>
          <p:cNvPr id="5" name="Slide Number Placeholder 4"/>
          <p:cNvSpPr>
            <a:spLocks noGrp="1"/>
          </p:cNvSpPr>
          <p:nvPr>
            <p:ph type="sldNum" sz="quarter" idx="3"/>
          </p:nvPr>
        </p:nvSpPr>
        <p:spPr>
          <a:xfrm>
            <a:off x="3978108" y="8842290"/>
            <a:ext cx="3043396" cy="465216"/>
          </a:xfrm>
          <a:prstGeom prst="rect">
            <a:avLst/>
          </a:prstGeom>
        </p:spPr>
        <p:txBody>
          <a:bodyPr vert="horz" lIns="91806" tIns="45903" rIns="91806" bIns="45903" rtlCol="0" anchor="b"/>
          <a:lstStyle>
            <a:lvl1pPr algn="r">
              <a:defRPr sz="1200"/>
            </a:lvl1pPr>
          </a:lstStyle>
          <a:p>
            <a:fld id="{E45C0452-107E-47E0-9B66-69B07588C072}" type="slidenum">
              <a:rPr lang="en-US" smtClean="0"/>
              <a:t>‹#›</a:t>
            </a:fld>
            <a:endParaRPr lang="en-US"/>
          </a:p>
        </p:txBody>
      </p:sp>
    </p:spTree>
    <p:extLst>
      <p:ext uri="{BB962C8B-B14F-4D97-AF65-F5344CB8AC3E}">
        <p14:creationId xmlns:p14="http://schemas.microsoft.com/office/powerpoint/2010/main" val="257042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96" cy="465216"/>
          </a:xfrm>
          <a:prstGeom prst="rect">
            <a:avLst/>
          </a:prstGeom>
        </p:spPr>
        <p:txBody>
          <a:bodyPr vert="horz" lIns="93312" tIns="46656" rIns="93312" bIns="46656"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108" y="0"/>
            <a:ext cx="3043396" cy="465216"/>
          </a:xfrm>
          <a:prstGeom prst="rect">
            <a:avLst/>
          </a:prstGeom>
        </p:spPr>
        <p:txBody>
          <a:bodyPr vert="horz" lIns="93312" tIns="46656" rIns="93312" bIns="46656" rtlCol="0"/>
          <a:lstStyle>
            <a:lvl1pPr algn="r" fontAlgn="auto">
              <a:spcBef>
                <a:spcPts val="0"/>
              </a:spcBef>
              <a:spcAft>
                <a:spcPts val="0"/>
              </a:spcAft>
              <a:defRPr sz="1200">
                <a:latin typeface="+mn-lt"/>
              </a:defRPr>
            </a:lvl1pPr>
          </a:lstStyle>
          <a:p>
            <a:pPr>
              <a:defRPr/>
            </a:pPr>
            <a:fld id="{2268C718-70C4-4DA9-A621-6207B09B384A}" type="datetimeFigureOut">
              <a:rPr lang="en-US"/>
              <a:pPr>
                <a:defRPr/>
              </a:pPr>
              <a:t>12/29/18</a:t>
            </a:fld>
            <a:endParaRPr lang="en-US" dirty="0"/>
          </a:p>
        </p:txBody>
      </p:sp>
      <p:sp>
        <p:nvSpPr>
          <p:cNvPr id="4" name="Slide Image Placeholder 3"/>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312" tIns="46656" rIns="93312" bIns="46656" rtlCol="0" anchor="ctr"/>
          <a:lstStyle/>
          <a:p>
            <a:pPr lvl="0"/>
            <a:endParaRPr lang="en-US" noProof="0" dirty="0"/>
          </a:p>
        </p:txBody>
      </p:sp>
      <p:sp>
        <p:nvSpPr>
          <p:cNvPr id="5" name="Notes Placeholder 4"/>
          <p:cNvSpPr>
            <a:spLocks noGrp="1"/>
          </p:cNvSpPr>
          <p:nvPr>
            <p:ph type="body" sz="quarter" idx="3"/>
          </p:nvPr>
        </p:nvSpPr>
        <p:spPr>
          <a:xfrm>
            <a:off x="701832" y="4421146"/>
            <a:ext cx="5619437" cy="4190130"/>
          </a:xfrm>
          <a:prstGeom prst="rect">
            <a:avLst/>
          </a:prstGeom>
        </p:spPr>
        <p:txBody>
          <a:bodyPr vert="horz" lIns="93312" tIns="46656" rIns="93312" bIns="4665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290"/>
            <a:ext cx="3043396" cy="465216"/>
          </a:xfrm>
          <a:prstGeom prst="rect">
            <a:avLst/>
          </a:prstGeom>
        </p:spPr>
        <p:txBody>
          <a:bodyPr vert="horz" lIns="93312" tIns="46656" rIns="93312" bIns="46656"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108" y="8842290"/>
            <a:ext cx="3043396" cy="465216"/>
          </a:xfrm>
          <a:prstGeom prst="rect">
            <a:avLst/>
          </a:prstGeom>
        </p:spPr>
        <p:txBody>
          <a:bodyPr vert="horz" lIns="93312" tIns="46656" rIns="93312" bIns="46656" rtlCol="0" anchor="b"/>
          <a:lstStyle>
            <a:lvl1pPr algn="r" fontAlgn="auto">
              <a:spcBef>
                <a:spcPts val="0"/>
              </a:spcBef>
              <a:spcAft>
                <a:spcPts val="0"/>
              </a:spcAft>
              <a:defRPr sz="1200">
                <a:latin typeface="+mn-lt"/>
              </a:defRPr>
            </a:lvl1pPr>
          </a:lstStyle>
          <a:p>
            <a:pPr>
              <a:defRPr/>
            </a:pPr>
            <a:fld id="{C2B105EF-C852-4E42-86DE-B56982FD36EB}" type="slidenum">
              <a:rPr lang="en-US"/>
              <a:pPr>
                <a:defRPr/>
              </a:pPr>
              <a:t>‹#›</a:t>
            </a:fld>
            <a:endParaRPr lang="en-US" dirty="0"/>
          </a:p>
        </p:txBody>
      </p:sp>
    </p:spTree>
    <p:extLst>
      <p:ext uri="{BB962C8B-B14F-4D97-AF65-F5344CB8AC3E}">
        <p14:creationId xmlns:p14="http://schemas.microsoft.com/office/powerpoint/2010/main" val="778860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z8vZxDa2KP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r>
              <a:rPr lang="en-US" baseline="0" dirty="0"/>
              <a:t> 2 second animated, branded Core 3.0 eLearning intro (can have simple sound effect) </a:t>
            </a:r>
            <a:endParaRPr lang="en-US" dirty="0"/>
          </a:p>
        </p:txBody>
      </p:sp>
      <p:sp>
        <p:nvSpPr>
          <p:cNvPr id="4" name="Slide Number Placeholder 3"/>
          <p:cNvSpPr>
            <a:spLocks noGrp="1"/>
          </p:cNvSpPr>
          <p:nvPr>
            <p:ph type="sldNum" sz="quarter" idx="10"/>
          </p:nvPr>
        </p:nvSpPr>
        <p:spPr/>
        <p:txBody>
          <a:bodyPr/>
          <a:lstStyle/>
          <a:p>
            <a:fld id="{6F6457F5-D67F-42E4-8D6D-51EEC0FC940C}" type="slidenum">
              <a:rPr lang="en-US" smtClean="0"/>
              <a:t>1</a:t>
            </a:fld>
            <a:endParaRPr lang="en-US"/>
          </a:p>
        </p:txBody>
      </p:sp>
    </p:spTree>
    <p:extLst>
      <p:ext uri="{BB962C8B-B14F-4D97-AF65-F5344CB8AC3E}">
        <p14:creationId xmlns:p14="http://schemas.microsoft.com/office/powerpoint/2010/main" val="2660628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pPr marL="229514" indent="-229514"/>
            <a:endParaRPr lang="en-US" dirty="0"/>
          </a:p>
        </p:txBody>
      </p:sp>
    </p:spTree>
    <p:extLst>
      <p:ext uri="{BB962C8B-B14F-4D97-AF65-F5344CB8AC3E}">
        <p14:creationId xmlns:p14="http://schemas.microsoft.com/office/powerpoint/2010/main" val="2539229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Be collaborative</a:t>
            </a:r>
          </a:p>
          <a:p>
            <a:r>
              <a:rPr lang="en-US" sz="1200" dirty="0"/>
              <a:t>Ask lots of questions – let us know what you think</a:t>
            </a:r>
          </a:p>
          <a:p>
            <a:r>
              <a:rPr lang="en-US" sz="1200" dirty="0"/>
              <a:t>Be</a:t>
            </a:r>
            <a:r>
              <a:rPr lang="en-US" sz="1200" baseline="0" dirty="0"/>
              <a:t> open to trying new things</a:t>
            </a:r>
            <a:endParaRPr lang="en-US" sz="1200" dirty="0"/>
          </a:p>
          <a:p>
            <a:r>
              <a:rPr lang="en-US" sz="1200" dirty="0"/>
              <a:t>Be willing to make mistakes</a:t>
            </a:r>
          </a:p>
          <a:p>
            <a:r>
              <a:rPr lang="en-US" sz="1200" dirty="0"/>
              <a:t>Maintain confidentiality</a:t>
            </a:r>
          </a:p>
          <a:p>
            <a:r>
              <a:rPr lang="en-US" sz="1200" dirty="0"/>
              <a:t>Be responsible for your own learning</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5</a:t>
            </a:fld>
            <a:endParaRPr lang="en-US" dirty="0"/>
          </a:p>
        </p:txBody>
      </p:sp>
    </p:spTree>
    <p:extLst>
      <p:ext uri="{BB962C8B-B14F-4D97-AF65-F5344CB8AC3E}">
        <p14:creationId xmlns:p14="http://schemas.microsoft.com/office/powerpoint/2010/main" val="3564985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514" indent="-229514"/>
            <a:r>
              <a:rPr lang="en-US" dirty="0"/>
              <a:t>Training Activity:  Assessing child safety in the context of violence</a:t>
            </a:r>
          </a:p>
          <a:p>
            <a:pPr marL="229514" indent="-229514"/>
            <a:r>
              <a:rPr lang="en-US" dirty="0"/>
              <a:t>Instructions:  </a:t>
            </a:r>
            <a:endParaRPr lang="en-US" b="1" dirty="0"/>
          </a:p>
          <a:p>
            <a:pPr marL="229514" indent="-229514"/>
            <a:r>
              <a:rPr lang="en-US" dirty="0"/>
              <a:t>Show video</a:t>
            </a:r>
            <a:endParaRPr lang="en-US" b="1" dirty="0"/>
          </a:p>
          <a:p>
            <a:pPr marL="229514" indent="-229514"/>
            <a:r>
              <a:rPr lang="en-US" dirty="0"/>
              <a:t>Instruct each participant to introduce themselves and share one word that stands out from the video.</a:t>
            </a:r>
            <a:endParaRPr lang="en-US" b="1" dirty="0"/>
          </a:p>
          <a:p>
            <a:pPr marL="229514" indent="-229514"/>
            <a:r>
              <a:rPr lang="en-US" dirty="0"/>
              <a:t>Video:  Through Our Eyes: Children, Violence, and Trauma—Introduction</a:t>
            </a:r>
            <a:endParaRPr lang="en-US" b="1" dirty="0"/>
          </a:p>
          <a:p>
            <a:pPr marL="229514" indent="-229514"/>
            <a:r>
              <a:rPr lang="en-US" dirty="0"/>
              <a:t>Office from Victims of Crimes</a:t>
            </a:r>
          </a:p>
          <a:p>
            <a:pPr marL="229514" indent="-229514"/>
            <a:r>
              <a:rPr lang="en-US" dirty="0"/>
              <a:t>Published on Feb 27, 2013</a:t>
            </a:r>
          </a:p>
          <a:p>
            <a:pPr marL="229514" indent="-229514"/>
            <a:r>
              <a:rPr lang="en-US" dirty="0"/>
              <a:t>This video discusses how violence and trauma affect children, including the serious and long-lasting consequences for their physical and mental health; signs that a child may be exposed to violence or trauma; and the staggering cost of child maltreatment to families, communities, and the Nation. Victims lend their voices to this video to provide first-hand accounts of how their exposure to violence as children affected them.</a:t>
            </a:r>
          </a:p>
          <a:p>
            <a:pPr marL="229514" indent="-229514"/>
            <a:r>
              <a:rPr lang="en-US" dirty="0"/>
              <a:t>Show video:  7 min 53 seconds</a:t>
            </a:r>
            <a:endParaRPr lang="en-US" dirty="0">
              <a:hlinkClick r:id="rId3"/>
            </a:endParaRPr>
          </a:p>
          <a:p>
            <a:pPr marL="229514" indent="-229514"/>
            <a:r>
              <a:rPr lang="en-US" dirty="0">
                <a:hlinkClick r:id="rId3"/>
              </a:rPr>
              <a:t>https://www.youtube.com/watch?v=z8vZxDa2KPM</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C2B105EF-C852-4E42-86DE-B56982FD36EB}" type="slidenum">
              <a:rPr lang="en-US" smtClean="0"/>
              <a:pPr>
                <a:defRPr/>
              </a:pPr>
              <a:t>6</a:t>
            </a:fld>
            <a:endParaRPr lang="en-US" dirty="0"/>
          </a:p>
        </p:txBody>
      </p:sp>
    </p:spTree>
    <p:extLst>
      <p:ext uri="{BB962C8B-B14F-4D97-AF65-F5344CB8AC3E}">
        <p14:creationId xmlns:p14="http://schemas.microsoft.com/office/powerpoint/2010/main" val="805552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Verdana" panose="020B0604030504040204" pitchFamily="34" charset="0"/>
                <a:ea typeface="Verdana" panose="020B0604030504040204" pitchFamily="34" charset="0"/>
                <a:cs typeface="Verdana" panose="020B0604030504040204" pitchFamily="34" charset="0"/>
              </a:rPr>
              <a:t>Here’s a graphic look at the presumptive decisions for the safety assessment. The assessment first asks the</a:t>
            </a:r>
            <a:r>
              <a:rPr lang="en-AU" baseline="0" dirty="0">
                <a:latin typeface="Verdana" panose="020B0604030504040204" pitchFamily="34" charset="0"/>
                <a:ea typeface="Verdana" panose="020B0604030504040204" pitchFamily="34" charset="0"/>
                <a:cs typeface="Verdana" panose="020B0604030504040204" pitchFamily="34" charset="0"/>
              </a:rPr>
              <a:t> question: Is there imminent danger of serious harm? If the answer is no, the tool’s presumptive decision is “safe.” If the answer is yes, a second question is asked: Are caregivers able to take protective action to control the danger? If yes, a safety plan can be developed with the family and the tool’s decision is “safe with plan.”  If no, the tool’s decision is “unsafe” and immediate action will be needed to protectively place the child or children.</a:t>
            </a:r>
            <a:endParaRPr lang="en-AU" b="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4A7E0AFB-9A70-451E-8986-53CF6C94FDC1}" type="slidenum">
              <a:rPr lang="en-US" sz="1100">
                <a:solidFill>
                  <a:prstClr val="black"/>
                </a:solidFill>
                <a:latin typeface="Verdana" charset="0"/>
                <a:ea typeface="MS PGothic" charset="0"/>
                <a:cs typeface="MS PGothic" charset="0"/>
              </a:rPr>
              <a:pPr/>
              <a:t>10</a:t>
            </a:fld>
            <a:endParaRPr lang="en-US" sz="1100" dirty="0">
              <a:solidFill>
                <a:prstClr val="black"/>
              </a:solidFill>
              <a:latin typeface="Verdana" charset="0"/>
              <a:ea typeface="MS PGothic" charset="0"/>
              <a:cs typeface="MS PGothic" charset="0"/>
            </a:endParaRPr>
          </a:p>
        </p:txBody>
      </p:sp>
    </p:spTree>
    <p:extLst>
      <p:ext uri="{BB962C8B-B14F-4D97-AF65-F5344CB8AC3E}">
        <p14:creationId xmlns:p14="http://schemas.microsoft.com/office/powerpoint/2010/main" val="2316691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pPr marL="688543" lvl="1" indent="-229514"/>
            <a:r>
              <a:rPr lang="en-US" dirty="0"/>
              <a:t>Poverty:  What do you need to know about the family to determine if this is neglect or impact of poverty?</a:t>
            </a:r>
          </a:p>
          <a:p>
            <a:pPr marL="688543" lvl="1" indent="-229514"/>
            <a:r>
              <a:rPr lang="en-US" dirty="0"/>
              <a:t>Domestic Violence:  What types of behavioral indicators would see in the children to determine if they’ve exposed to violence in the home?</a:t>
            </a:r>
          </a:p>
          <a:p>
            <a:pPr marL="688543" lvl="1" indent="-229514"/>
            <a:r>
              <a:rPr lang="en-US" dirty="0"/>
              <a:t>Mental Health:  What concerns do you have about Greg’s bipolar condition?  How might this contribute to the home’s functioning?</a:t>
            </a:r>
          </a:p>
          <a:p>
            <a:pPr marL="688543" lvl="1" indent="-229514"/>
            <a:r>
              <a:rPr lang="en-US" dirty="0"/>
              <a:t>Substance Abuse:  How worried are you about Maria’s drug use?  Are you worried this is going to continue or is this a one time “slip”?</a:t>
            </a:r>
          </a:p>
        </p:txBody>
      </p:sp>
    </p:spTree>
    <p:extLst>
      <p:ext uri="{BB962C8B-B14F-4D97-AF65-F5344CB8AC3E}">
        <p14:creationId xmlns:p14="http://schemas.microsoft.com/office/powerpoint/2010/main" val="1833715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pPr marL="229514" indent="-229514"/>
            <a:r>
              <a:rPr lang="en-US" dirty="0"/>
              <a:t>What might be the causes of Randy’s behavior?  </a:t>
            </a:r>
          </a:p>
          <a:p>
            <a:pPr marL="688543" lvl="1" indent="-229514"/>
            <a:r>
              <a:rPr lang="en-US" i="1" dirty="0"/>
              <a:t>Exposure to violence</a:t>
            </a:r>
          </a:p>
          <a:p>
            <a:pPr marL="688543" lvl="1" indent="-229514"/>
            <a:r>
              <a:rPr lang="en-US" i="1" dirty="0"/>
              <a:t>Separation from parents</a:t>
            </a:r>
          </a:p>
          <a:p>
            <a:pPr marL="688543" lvl="1" indent="-229514"/>
            <a:r>
              <a:rPr lang="en-US" i="1" dirty="0"/>
              <a:t>Separation from his sister, Monica</a:t>
            </a:r>
          </a:p>
          <a:p>
            <a:pPr marL="688543" lvl="1" indent="-229514"/>
            <a:r>
              <a:rPr lang="en-US" i="1" dirty="0"/>
              <a:t>Unknown trauma</a:t>
            </a:r>
          </a:p>
          <a:p>
            <a:pPr marL="688543" lvl="1" indent="-229514"/>
            <a:r>
              <a:rPr lang="en-US" i="1" dirty="0"/>
              <a:t>Rule out ADHD or other attention issue</a:t>
            </a:r>
          </a:p>
          <a:p>
            <a:pPr marL="688543" lvl="1" indent="-229514"/>
            <a:r>
              <a:rPr lang="en-US" i="1" dirty="0"/>
              <a:t>Depression and/or anxiety</a:t>
            </a:r>
          </a:p>
        </p:txBody>
      </p:sp>
    </p:spTree>
    <p:extLst>
      <p:ext uri="{BB962C8B-B14F-4D97-AF65-F5344CB8AC3E}">
        <p14:creationId xmlns:p14="http://schemas.microsoft.com/office/powerpoint/2010/main" val="602364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A6171B6-E59A-48A2-B37C-0CBDF17016ED}" type="datetime1">
              <a:rPr lang="en-US" smtClean="0"/>
              <a:t>12/29/18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6" name="Slide Number Placeholder 5"/>
          <p:cNvSpPr>
            <a:spLocks noGrp="1"/>
          </p:cNvSpPr>
          <p:nvPr>
            <p:ph type="sldNum" sz="quarter" idx="12"/>
          </p:nvPr>
        </p:nvSpPr>
        <p:spPr/>
        <p:txBody>
          <a:bodyPr/>
          <a:lstStyle>
            <a:lvl1pPr>
              <a:defRPr/>
            </a:lvl1pPr>
          </a:lstStyle>
          <a:p>
            <a:pPr>
              <a:defRPr/>
            </a:pPr>
            <a:fld id="{4FFFCDAB-4E43-4305-B9CB-0AF896607F5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2C1615-EC72-461E-8762-577918003FB7}" type="datetime1">
              <a:rPr lang="en-US" smtClean="0"/>
              <a:t>12/29/18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6" name="Slide Number Placeholder 5"/>
          <p:cNvSpPr>
            <a:spLocks noGrp="1"/>
          </p:cNvSpPr>
          <p:nvPr>
            <p:ph type="sldNum" sz="quarter" idx="12"/>
          </p:nvPr>
        </p:nvSpPr>
        <p:spPr/>
        <p:txBody>
          <a:bodyPr/>
          <a:lstStyle>
            <a:lvl1pPr>
              <a:defRPr/>
            </a:lvl1pPr>
          </a:lstStyle>
          <a:p>
            <a:pPr>
              <a:defRPr/>
            </a:pPr>
            <a:fld id="{8EF6BF90-3EF8-4F7B-AEE6-FEEE35CC593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91C9565-96E6-41F8-9AA2-7BEDC516C42B}" type="datetime1">
              <a:rPr lang="en-US" smtClean="0"/>
              <a:t>12/29/18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6" name="Slide Number Placeholder 5"/>
          <p:cNvSpPr>
            <a:spLocks noGrp="1"/>
          </p:cNvSpPr>
          <p:nvPr>
            <p:ph type="sldNum" sz="quarter" idx="12"/>
          </p:nvPr>
        </p:nvSpPr>
        <p:spPr/>
        <p:txBody>
          <a:bodyPr/>
          <a:lstStyle>
            <a:lvl1pPr>
              <a:defRPr/>
            </a:lvl1pPr>
          </a:lstStyle>
          <a:p>
            <a:pPr>
              <a:defRPr/>
            </a:pPr>
            <a:fld id="{C7C0FEA2-26FC-41D8-A6B6-F5361E42337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D7E85FA-D594-4FCC-8E41-6F7F86B76BF6}" type="datetime1">
              <a:rPr lang="en-US" smtClean="0"/>
              <a:t>12/29/18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7" name="Slide Number Placeholder 5"/>
          <p:cNvSpPr>
            <a:spLocks noGrp="1"/>
          </p:cNvSpPr>
          <p:nvPr>
            <p:ph type="sldNum" sz="quarter" idx="12"/>
          </p:nvPr>
        </p:nvSpPr>
        <p:spPr/>
        <p:txBody>
          <a:bodyPr/>
          <a:lstStyle>
            <a:lvl1pPr>
              <a:defRPr/>
            </a:lvl1pPr>
          </a:lstStyle>
          <a:p>
            <a:pPr>
              <a:defRPr/>
            </a:pPr>
            <a:fld id="{5B483E80-E7E8-445C-B7D3-04B84FDEE3F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7CF4054-639E-4D4F-B8A6-A5E60595FCE5}" type="datetime1">
              <a:rPr lang="en-US" smtClean="0"/>
              <a:t>12/29/18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7" name="Slide Number Placeholder 5"/>
          <p:cNvSpPr>
            <a:spLocks noGrp="1"/>
          </p:cNvSpPr>
          <p:nvPr>
            <p:ph type="sldNum" sz="quarter" idx="12"/>
          </p:nvPr>
        </p:nvSpPr>
        <p:spPr/>
        <p:txBody>
          <a:bodyPr/>
          <a:lstStyle>
            <a:lvl1pPr>
              <a:defRPr/>
            </a:lvl1pPr>
          </a:lstStyle>
          <a:p>
            <a:pPr>
              <a:defRPr/>
            </a:pPr>
            <a:fld id="{8B022B15-5CE9-49B3-B086-168E61F92947}"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r>
              <a:rPr lang="en-US">
                <a:solidFill>
                  <a:prstClr val="black"/>
                </a:solidFill>
                <a:latin typeface="Calibri"/>
              </a:rPr>
              <a:t>Child Maltreatment Indicators</a:t>
            </a:r>
          </a:p>
        </p:txBody>
      </p:sp>
    </p:spTree>
    <p:extLst>
      <p:ext uri="{BB962C8B-B14F-4D97-AF65-F5344CB8AC3E}">
        <p14:creationId xmlns:p14="http://schemas.microsoft.com/office/powerpoint/2010/main" val="273345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0320489-3C41-4E79-BF4D-64FDF294F773}" type="datetime1">
              <a:rPr lang="en-US" smtClean="0"/>
              <a:t>12/29/18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6" name="Slide Number Placeholder 5"/>
          <p:cNvSpPr>
            <a:spLocks noGrp="1"/>
          </p:cNvSpPr>
          <p:nvPr>
            <p:ph type="sldNum" sz="quarter" idx="12"/>
          </p:nvPr>
        </p:nvSpPr>
        <p:spPr/>
        <p:txBody>
          <a:bodyPr/>
          <a:lstStyle>
            <a:lvl1pPr>
              <a:defRPr/>
            </a:lvl1pPr>
          </a:lstStyle>
          <a:p>
            <a:pPr>
              <a:defRPr/>
            </a:pPr>
            <a:fld id="{C027BD57-2329-43B3-AFF6-05AF4602652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888590C-0D7E-4109-AD5A-37D96928F235}" type="datetime1">
              <a:rPr lang="en-US" smtClean="0"/>
              <a:t>12/29/18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6" name="Slide Number Placeholder 5"/>
          <p:cNvSpPr>
            <a:spLocks noGrp="1"/>
          </p:cNvSpPr>
          <p:nvPr>
            <p:ph type="sldNum" sz="quarter" idx="12"/>
          </p:nvPr>
        </p:nvSpPr>
        <p:spPr/>
        <p:txBody>
          <a:bodyPr/>
          <a:lstStyle>
            <a:lvl1pPr>
              <a:defRPr/>
            </a:lvl1pPr>
          </a:lstStyle>
          <a:p>
            <a:pPr>
              <a:defRPr/>
            </a:pPr>
            <a:fld id="{23E77AA0-FB0A-4392-8394-1EBC92E2E41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D26E3A3-FB81-4074-B8C9-9498B5E2F8DB}" type="datetime1">
              <a:rPr lang="en-US" smtClean="0"/>
              <a:t>12/29/18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7" name="Slide Number Placeholder 5"/>
          <p:cNvSpPr>
            <a:spLocks noGrp="1"/>
          </p:cNvSpPr>
          <p:nvPr>
            <p:ph type="sldNum" sz="quarter" idx="12"/>
          </p:nvPr>
        </p:nvSpPr>
        <p:spPr/>
        <p:txBody>
          <a:bodyPr/>
          <a:lstStyle>
            <a:lvl1pPr>
              <a:defRPr/>
            </a:lvl1pPr>
          </a:lstStyle>
          <a:p>
            <a:pPr>
              <a:defRPr/>
            </a:pPr>
            <a:fld id="{2A88ED4F-E4AA-4072-8211-1AA45D51ACE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652EEEC-9047-4B1F-BFF8-79207ED76065}" type="datetime1">
              <a:rPr lang="en-US" smtClean="0"/>
              <a:t>12/29/18</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9" name="Slide Number Placeholder 5"/>
          <p:cNvSpPr>
            <a:spLocks noGrp="1"/>
          </p:cNvSpPr>
          <p:nvPr>
            <p:ph type="sldNum" sz="quarter" idx="12"/>
          </p:nvPr>
        </p:nvSpPr>
        <p:spPr/>
        <p:txBody>
          <a:bodyPr/>
          <a:lstStyle>
            <a:lvl1pPr>
              <a:defRPr/>
            </a:lvl1pPr>
          </a:lstStyle>
          <a:p>
            <a:pPr>
              <a:defRPr/>
            </a:pPr>
            <a:fld id="{569C3800-4DD9-4514-A601-2DA74BDCF38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551ECE7-92F9-423F-879C-F9C4D0FCB357}" type="datetime1">
              <a:rPr lang="en-US" smtClean="0"/>
              <a:t>12/29/18</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5" name="Slide Number Placeholder 5"/>
          <p:cNvSpPr>
            <a:spLocks noGrp="1"/>
          </p:cNvSpPr>
          <p:nvPr>
            <p:ph type="sldNum" sz="quarter" idx="12"/>
          </p:nvPr>
        </p:nvSpPr>
        <p:spPr/>
        <p:txBody>
          <a:bodyPr/>
          <a:lstStyle>
            <a:lvl1pPr>
              <a:defRPr/>
            </a:lvl1pPr>
          </a:lstStyle>
          <a:p>
            <a:pPr>
              <a:defRPr/>
            </a:pPr>
            <a:fld id="{976FA201-07C8-4CBF-8E6D-5972D7DE76F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7A504C-07A7-4F9E-B6E0-4D30E9233F45}" type="datetime1">
              <a:rPr lang="en-US" smtClean="0"/>
              <a:t>12/29/18</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4" name="Slide Number Placeholder 5"/>
          <p:cNvSpPr>
            <a:spLocks noGrp="1"/>
          </p:cNvSpPr>
          <p:nvPr>
            <p:ph type="sldNum" sz="quarter" idx="12"/>
          </p:nvPr>
        </p:nvSpPr>
        <p:spPr/>
        <p:txBody>
          <a:bodyPr/>
          <a:lstStyle>
            <a:lvl1pPr>
              <a:defRPr/>
            </a:lvl1pPr>
          </a:lstStyle>
          <a:p>
            <a:pPr>
              <a:defRPr/>
            </a:pPr>
            <a:fld id="{A0C17923-24D4-47E4-A830-C728485D8FB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E0E089-9FFB-4EA4-B996-2F0D4BCBAFB9}" type="datetime1">
              <a:rPr lang="en-US" smtClean="0"/>
              <a:t>12/29/18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7" name="Slide Number Placeholder 5"/>
          <p:cNvSpPr>
            <a:spLocks noGrp="1"/>
          </p:cNvSpPr>
          <p:nvPr>
            <p:ph type="sldNum" sz="quarter" idx="12"/>
          </p:nvPr>
        </p:nvSpPr>
        <p:spPr/>
        <p:txBody>
          <a:bodyPr/>
          <a:lstStyle>
            <a:lvl1pPr>
              <a:defRPr/>
            </a:lvl1pPr>
          </a:lstStyle>
          <a:p>
            <a:pPr>
              <a:defRPr/>
            </a:pPr>
            <a:fld id="{6DD1F0F5-D18C-4331-A37D-9AB2DA4371E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A4019F-1C0A-4BBF-975C-04A9EBEC1FFA}" type="datetime1">
              <a:rPr lang="en-US" smtClean="0"/>
              <a:t>12/29/18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Child Maltreatment Indicators</a:t>
            </a:r>
          </a:p>
        </p:txBody>
      </p:sp>
      <p:sp>
        <p:nvSpPr>
          <p:cNvPr id="7" name="Slide Number Placeholder 5"/>
          <p:cNvSpPr>
            <a:spLocks noGrp="1"/>
          </p:cNvSpPr>
          <p:nvPr>
            <p:ph type="sldNum" sz="quarter" idx="12"/>
          </p:nvPr>
        </p:nvSpPr>
        <p:spPr/>
        <p:txBody>
          <a:bodyPr/>
          <a:lstStyle>
            <a:lvl1pPr>
              <a:defRPr/>
            </a:lvl1pPr>
          </a:lstStyle>
          <a:p>
            <a:pPr>
              <a:defRPr/>
            </a:pPr>
            <a:fld id="{E80C7C96-A4C1-4343-9D14-5790D6DD2E5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01A539B-DF7E-49AD-A201-74DF0034BA9F}" type="datetime1">
              <a:rPr lang="en-US" smtClean="0"/>
              <a:t>12/29/18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latin typeface="Calibri" pitchFamily="34" charset="0"/>
              </a:defRPr>
            </a:lvl1pPr>
          </a:lstStyle>
          <a:p>
            <a:pPr>
              <a:defRPr/>
            </a:pPr>
            <a:r>
              <a:rPr lang="en-US" dirty="0"/>
              <a:t>Child Maltreatment Indicators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71B3054-C61B-47BD-B896-BAE943FEB14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9"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z8vZxDa2KP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Block Arc 18"/>
          <p:cNvSpPr/>
          <p:nvPr/>
        </p:nvSpPr>
        <p:spPr>
          <a:xfrm>
            <a:off x="2663913" y="1408606"/>
            <a:ext cx="5645338" cy="5645338"/>
          </a:xfrm>
          <a:prstGeom prst="blockArc">
            <a:avLst>
              <a:gd name="adj1" fmla="val 10193080"/>
              <a:gd name="adj2" fmla="val 15037681"/>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Block Arc 19"/>
          <p:cNvSpPr/>
          <p:nvPr/>
        </p:nvSpPr>
        <p:spPr>
          <a:xfrm>
            <a:off x="1749338" y="-195948"/>
            <a:ext cx="5645338" cy="5645338"/>
          </a:xfrm>
          <a:prstGeom prst="blockArc">
            <a:avLst>
              <a:gd name="adj1" fmla="val 2955016"/>
              <a:gd name="adj2" fmla="val 7845011"/>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Block Arc 20"/>
          <p:cNvSpPr/>
          <p:nvPr/>
        </p:nvSpPr>
        <p:spPr>
          <a:xfrm>
            <a:off x="834748" y="1408611"/>
            <a:ext cx="5645338" cy="5645338"/>
          </a:xfrm>
          <a:prstGeom prst="blockArc">
            <a:avLst>
              <a:gd name="adj1" fmla="val 17362297"/>
              <a:gd name="adj2" fmla="val 606930"/>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2" name="Group 21"/>
          <p:cNvGrpSpPr/>
          <p:nvPr/>
        </p:nvGrpSpPr>
        <p:grpSpPr>
          <a:xfrm>
            <a:off x="3265902" y="2363229"/>
            <a:ext cx="2594595" cy="2594595"/>
            <a:chOff x="3236602" y="2369656"/>
            <a:chExt cx="2594595" cy="2594595"/>
          </a:xfrm>
        </p:grpSpPr>
        <p:sp>
          <p:nvSpPr>
            <p:cNvPr id="32" name="Oval 31"/>
            <p:cNvSpPr/>
            <p:nvPr/>
          </p:nvSpPr>
          <p:spPr>
            <a:xfrm>
              <a:off x="3236602" y="2369656"/>
              <a:ext cx="2594595" cy="2594595"/>
            </a:xfrm>
            <a:prstGeom prst="ellipse">
              <a:avLst/>
            </a:prstGeom>
            <a:solidFill>
              <a:schemeClr val="accent6">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Oval 7"/>
            <p:cNvSpPr/>
            <p:nvPr/>
          </p:nvSpPr>
          <p:spPr>
            <a:xfrm>
              <a:off x="3660063" y="2749627"/>
              <a:ext cx="1834655" cy="18346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a:t>Common Core 3.0</a:t>
              </a:r>
            </a:p>
          </p:txBody>
        </p:sp>
      </p:grpSp>
      <p:grpSp>
        <p:nvGrpSpPr>
          <p:cNvPr id="23" name="Group 22"/>
          <p:cNvGrpSpPr/>
          <p:nvPr/>
        </p:nvGrpSpPr>
        <p:grpSpPr>
          <a:xfrm>
            <a:off x="3663883" y="721985"/>
            <a:ext cx="1816216" cy="1816216"/>
            <a:chOff x="3634583" y="728412"/>
            <a:chExt cx="1816216" cy="1816216"/>
          </a:xfrm>
        </p:grpSpPr>
        <p:sp>
          <p:nvSpPr>
            <p:cNvPr id="30" name="Oval 29"/>
            <p:cNvSpPr/>
            <p:nvPr/>
          </p:nvSpPr>
          <p:spPr>
            <a:xfrm>
              <a:off x="3634583" y="728412"/>
              <a:ext cx="1816216" cy="1816216"/>
            </a:xfrm>
            <a:prstGeom prst="ellipse">
              <a:avLst/>
            </a:pr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Oval 9"/>
            <p:cNvSpPr/>
            <p:nvPr/>
          </p:nvSpPr>
          <p:spPr>
            <a:xfrm>
              <a:off x="3900562" y="994391"/>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a:t>Online Learning</a:t>
              </a:r>
            </a:p>
          </p:txBody>
        </p:sp>
      </p:grpSp>
      <p:grpSp>
        <p:nvGrpSpPr>
          <p:cNvPr id="24" name="Group 23"/>
          <p:cNvGrpSpPr/>
          <p:nvPr/>
        </p:nvGrpSpPr>
        <p:grpSpPr>
          <a:xfrm>
            <a:off x="5463734" y="3807443"/>
            <a:ext cx="1816216" cy="1816216"/>
            <a:chOff x="5434434" y="3813870"/>
            <a:chExt cx="1816216" cy="1816216"/>
          </a:xfrm>
        </p:grpSpPr>
        <p:sp>
          <p:nvSpPr>
            <p:cNvPr id="28" name="Oval 27"/>
            <p:cNvSpPr/>
            <p:nvPr/>
          </p:nvSpPr>
          <p:spPr>
            <a:xfrm>
              <a:off x="5434434" y="3813870"/>
              <a:ext cx="1816216" cy="18162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Oval 11"/>
            <p:cNvSpPr/>
            <p:nvPr/>
          </p:nvSpPr>
          <p:spPr>
            <a:xfrm>
              <a:off x="5700413" y="4079849"/>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a:t>Classroom Skill Building</a:t>
              </a:r>
            </a:p>
          </p:txBody>
        </p:sp>
      </p:grpSp>
      <p:grpSp>
        <p:nvGrpSpPr>
          <p:cNvPr id="25" name="Group 24"/>
          <p:cNvGrpSpPr/>
          <p:nvPr/>
        </p:nvGrpSpPr>
        <p:grpSpPr>
          <a:xfrm>
            <a:off x="1864048" y="3807429"/>
            <a:ext cx="1816216" cy="1816216"/>
            <a:chOff x="1834748" y="3813856"/>
            <a:chExt cx="1816216" cy="1816216"/>
          </a:xfrm>
        </p:grpSpPr>
        <p:sp>
          <p:nvSpPr>
            <p:cNvPr id="26" name="Oval 25"/>
            <p:cNvSpPr/>
            <p:nvPr/>
          </p:nvSpPr>
          <p:spPr>
            <a:xfrm>
              <a:off x="1834748" y="3813856"/>
              <a:ext cx="1816216" cy="1816216"/>
            </a:xfrm>
            <a:prstGeom prst="ellipse">
              <a:avLst/>
            </a:pr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Oval 13"/>
            <p:cNvSpPr/>
            <p:nvPr/>
          </p:nvSpPr>
          <p:spPr>
            <a:xfrm>
              <a:off x="2100727" y="4079835"/>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a:t>Field Activities</a:t>
              </a:r>
            </a:p>
          </p:txBody>
        </p:sp>
      </p:grpSp>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4676" y="5791200"/>
            <a:ext cx="1346032" cy="698413"/>
          </a:xfrm>
          <a:prstGeom prst="rect">
            <a:avLst/>
          </a:prstGeom>
        </p:spPr>
      </p:pic>
      <p:sp>
        <p:nvSpPr>
          <p:cNvPr id="2" name="Slide Number Placeholder 1"/>
          <p:cNvSpPr>
            <a:spLocks noGrp="1"/>
          </p:cNvSpPr>
          <p:nvPr>
            <p:ph type="sldNum" sz="quarter" idx="12"/>
          </p:nvPr>
        </p:nvSpPr>
        <p:spPr/>
        <p:txBody>
          <a:bodyPr/>
          <a:lstStyle/>
          <a:p>
            <a:pPr>
              <a:defRPr/>
            </a:pPr>
            <a:fld id="{C027BD57-2329-43B3-AFF6-05AF4602652D}" type="slidenum">
              <a:rPr lang="en-US" smtClean="0"/>
              <a:pPr>
                <a:defRPr/>
              </a:pPr>
              <a:t>1</a:t>
            </a:fld>
            <a:endParaRPr lang="en-US" dirty="0"/>
          </a:p>
        </p:txBody>
      </p:sp>
    </p:spTree>
    <p:extLst>
      <p:ext uri="{BB962C8B-B14F-4D97-AF65-F5344CB8AC3E}">
        <p14:creationId xmlns:p14="http://schemas.microsoft.com/office/powerpoint/2010/main" val="283172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cs typeface="Verdana" pitchFamily="34" charset="0"/>
              </a:rPr>
              <a:t>Are We Worried About?</a:t>
            </a:r>
          </a:p>
        </p:txBody>
      </p:sp>
      <p:sp>
        <p:nvSpPr>
          <p:cNvPr id="4" name="Rectangle 3"/>
          <p:cNvSpPr/>
          <p:nvPr/>
        </p:nvSpPr>
        <p:spPr>
          <a:xfrm>
            <a:off x="365718" y="1417638"/>
            <a:ext cx="2748916" cy="14801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Is there imminent danger of serious harm?</a:t>
            </a:r>
          </a:p>
        </p:txBody>
      </p:sp>
      <p:sp>
        <p:nvSpPr>
          <p:cNvPr id="5" name="Rectangle 4"/>
          <p:cNvSpPr/>
          <p:nvPr/>
        </p:nvSpPr>
        <p:spPr>
          <a:xfrm>
            <a:off x="365975" y="3374708"/>
            <a:ext cx="2748659" cy="16916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Are caregivers able to take protective actions?</a:t>
            </a:r>
          </a:p>
        </p:txBody>
      </p:sp>
      <p:sp>
        <p:nvSpPr>
          <p:cNvPr id="6" name="Oval 5"/>
          <p:cNvSpPr/>
          <p:nvPr/>
        </p:nvSpPr>
        <p:spPr>
          <a:xfrm>
            <a:off x="4193381" y="1417639"/>
            <a:ext cx="2220278" cy="1480185"/>
          </a:xfrm>
          <a:prstGeom prst="ellipse">
            <a:avLst/>
          </a:pr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SAFE</a:t>
            </a:r>
          </a:p>
        </p:txBody>
      </p:sp>
      <p:sp>
        <p:nvSpPr>
          <p:cNvPr id="8" name="Oval 7"/>
          <p:cNvSpPr/>
          <p:nvPr/>
        </p:nvSpPr>
        <p:spPr>
          <a:xfrm>
            <a:off x="4193381" y="5031803"/>
            <a:ext cx="2220278" cy="148018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UNSAFE</a:t>
            </a:r>
          </a:p>
        </p:txBody>
      </p:sp>
      <p:cxnSp>
        <p:nvCxnSpPr>
          <p:cNvPr id="10" name="Straight Arrow Connector 9"/>
          <p:cNvCxnSpPr/>
          <p:nvPr/>
        </p:nvCxnSpPr>
        <p:spPr>
          <a:xfrm flipV="1">
            <a:off x="3201511" y="2514600"/>
            <a:ext cx="778586" cy="111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a:endCxn id="5" idx="0"/>
          </p:cNvCxnSpPr>
          <p:nvPr/>
        </p:nvCxnSpPr>
        <p:spPr>
          <a:xfrm>
            <a:off x="1740176" y="2897824"/>
            <a:ext cx="129" cy="4768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347561" y="2003108"/>
            <a:ext cx="845820" cy="369332"/>
          </a:xfrm>
          <a:prstGeom prst="rect">
            <a:avLst/>
          </a:prstGeom>
          <a:noFill/>
        </p:spPr>
        <p:txBody>
          <a:bodyPr wrap="square" rtlCol="0">
            <a:spAutoFit/>
          </a:bodyPr>
          <a:lstStyle/>
          <a:p>
            <a:r>
              <a:rPr lang="en-US" dirty="0">
                <a:latin typeface="+mj-lt"/>
              </a:rPr>
              <a:t>NO</a:t>
            </a:r>
          </a:p>
        </p:txBody>
      </p:sp>
      <p:sp>
        <p:nvSpPr>
          <p:cNvPr id="20" name="TextBox 19"/>
          <p:cNvSpPr txBox="1"/>
          <p:nvPr/>
        </p:nvSpPr>
        <p:spPr>
          <a:xfrm>
            <a:off x="3250162" y="3882470"/>
            <a:ext cx="1057275" cy="369332"/>
          </a:xfrm>
          <a:prstGeom prst="rect">
            <a:avLst/>
          </a:prstGeom>
          <a:noFill/>
        </p:spPr>
        <p:txBody>
          <a:bodyPr wrap="square" rtlCol="0">
            <a:spAutoFit/>
          </a:bodyPr>
          <a:lstStyle/>
          <a:p>
            <a:r>
              <a:rPr lang="en-US" dirty="0">
                <a:latin typeface="+mj-lt"/>
              </a:rPr>
              <a:t>YES</a:t>
            </a:r>
          </a:p>
        </p:txBody>
      </p:sp>
      <p:sp>
        <p:nvSpPr>
          <p:cNvPr id="21" name="TextBox 20"/>
          <p:cNvSpPr txBox="1"/>
          <p:nvPr/>
        </p:nvSpPr>
        <p:spPr>
          <a:xfrm>
            <a:off x="1931875" y="2917803"/>
            <a:ext cx="1057275" cy="369332"/>
          </a:xfrm>
          <a:prstGeom prst="rect">
            <a:avLst/>
          </a:prstGeom>
          <a:noFill/>
        </p:spPr>
        <p:txBody>
          <a:bodyPr wrap="square" rtlCol="0">
            <a:spAutoFit/>
          </a:bodyPr>
          <a:lstStyle/>
          <a:p>
            <a:r>
              <a:rPr lang="en-US" dirty="0">
                <a:latin typeface="+mj-lt"/>
              </a:rPr>
              <a:t>YES</a:t>
            </a:r>
          </a:p>
        </p:txBody>
      </p:sp>
      <p:cxnSp>
        <p:nvCxnSpPr>
          <p:cNvPr id="28" name="Elbow Connector 27"/>
          <p:cNvCxnSpPr>
            <a:stCxn id="5" idx="2"/>
            <a:endCxn id="8" idx="2"/>
          </p:cNvCxnSpPr>
          <p:nvPr/>
        </p:nvCxnSpPr>
        <p:spPr>
          <a:xfrm rot="16200000" flipH="1">
            <a:off x="2614070" y="4192584"/>
            <a:ext cx="705547" cy="245307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4233346" y="3272917"/>
            <a:ext cx="2220278" cy="148018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Safe With Plan</a:t>
            </a:r>
          </a:p>
        </p:txBody>
      </p:sp>
      <p:sp>
        <p:nvSpPr>
          <p:cNvPr id="3" name="TextBox 2"/>
          <p:cNvSpPr txBox="1"/>
          <p:nvPr/>
        </p:nvSpPr>
        <p:spPr>
          <a:xfrm>
            <a:off x="6640544" y="3629637"/>
            <a:ext cx="2503455" cy="646331"/>
          </a:xfrm>
          <a:prstGeom prst="rect">
            <a:avLst/>
          </a:prstGeom>
          <a:noFill/>
        </p:spPr>
        <p:txBody>
          <a:bodyPr wrap="square" rtlCol="0">
            <a:spAutoFit/>
          </a:bodyPr>
          <a:lstStyle/>
          <a:p>
            <a:r>
              <a:rPr lang="en-US" dirty="0">
                <a:latin typeface="+mj-lt"/>
              </a:rPr>
              <a:t>Create Safety </a:t>
            </a:r>
            <a:r>
              <a:rPr lang="en-US">
                <a:latin typeface="+mj-lt"/>
              </a:rPr>
              <a:t>Plan With </a:t>
            </a:r>
            <a:r>
              <a:rPr lang="en-US" dirty="0">
                <a:latin typeface="+mj-lt"/>
              </a:rPr>
              <a:t>Family</a:t>
            </a:r>
          </a:p>
        </p:txBody>
      </p:sp>
      <p:cxnSp>
        <p:nvCxnSpPr>
          <p:cNvPr id="26" name="Straight Arrow Connector 25"/>
          <p:cNvCxnSpPr/>
          <p:nvPr/>
        </p:nvCxnSpPr>
        <p:spPr>
          <a:xfrm>
            <a:off x="3179997" y="3769520"/>
            <a:ext cx="801160" cy="6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178339" y="5196624"/>
            <a:ext cx="845820" cy="369332"/>
          </a:xfrm>
          <a:prstGeom prst="rect">
            <a:avLst/>
          </a:prstGeom>
          <a:noFill/>
        </p:spPr>
        <p:txBody>
          <a:bodyPr wrap="square" rtlCol="0">
            <a:spAutoFit/>
          </a:bodyPr>
          <a:lstStyle/>
          <a:p>
            <a:r>
              <a:rPr lang="en-US" dirty="0">
                <a:latin typeface="+mj-lt"/>
              </a:rPr>
              <a:t>NO</a:t>
            </a:r>
          </a:p>
        </p:txBody>
      </p:sp>
      <p:sp>
        <p:nvSpPr>
          <p:cNvPr id="7" name="Slide Number Placeholder 6"/>
          <p:cNvSpPr>
            <a:spLocks noGrp="1"/>
          </p:cNvSpPr>
          <p:nvPr>
            <p:ph type="sldNum" sz="quarter" idx="12"/>
          </p:nvPr>
        </p:nvSpPr>
        <p:spPr/>
        <p:txBody>
          <a:bodyPr/>
          <a:lstStyle/>
          <a:p>
            <a:pPr>
              <a:defRPr/>
            </a:pPr>
            <a:fld id="{976FA201-07C8-4CBF-8E6D-5972D7DE76F4}" type="slidenum">
              <a:rPr lang="en-US" smtClean="0"/>
              <a:pPr>
                <a:defRPr/>
              </a:pPr>
              <a:t>10</a:t>
            </a:fld>
            <a:endParaRPr lang="en-US" dirty="0"/>
          </a:p>
        </p:txBody>
      </p:sp>
    </p:spTree>
    <p:extLst>
      <p:ext uri="{BB962C8B-B14F-4D97-AF65-F5344CB8AC3E}">
        <p14:creationId xmlns:p14="http://schemas.microsoft.com/office/powerpoint/2010/main" val="2386962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Goals</a:t>
            </a:r>
          </a:p>
        </p:txBody>
      </p:sp>
      <p:sp>
        <p:nvSpPr>
          <p:cNvPr id="3" name="Content Placeholder 2"/>
          <p:cNvSpPr>
            <a:spLocks noGrp="1"/>
          </p:cNvSpPr>
          <p:nvPr>
            <p:ph idx="1"/>
          </p:nvPr>
        </p:nvSpPr>
        <p:spPr/>
        <p:txBody>
          <a:bodyPr/>
          <a:lstStyle/>
          <a:p>
            <a:r>
              <a:rPr lang="en-US" dirty="0"/>
              <a:t>Behavioral statements about what the caregivers and extended network will be doing differently to address the danger statement </a:t>
            </a:r>
          </a:p>
          <a:p>
            <a:endParaRPr lang="en-US" dirty="0"/>
          </a:p>
          <a:p>
            <a:r>
              <a:rPr lang="en-US" dirty="0"/>
              <a:t>Demonstrated over time to show everyone involved that the children will be protected</a:t>
            </a:r>
            <a:br>
              <a:rPr lang="en-US" dirty="0"/>
            </a:br>
            <a:endParaRPr lang="en-US" dirty="0"/>
          </a:p>
        </p:txBody>
      </p:sp>
      <p:sp>
        <p:nvSpPr>
          <p:cNvPr id="4" name="Slide Number Placeholder 3"/>
          <p:cNvSpPr>
            <a:spLocks noGrp="1"/>
          </p:cNvSpPr>
          <p:nvPr>
            <p:ph type="sldNum" sz="quarter" idx="12"/>
          </p:nvPr>
        </p:nvSpPr>
        <p:spPr/>
        <p:txBody>
          <a:bodyPr/>
          <a:lstStyle/>
          <a:p>
            <a:pPr>
              <a:defRPr/>
            </a:pPr>
            <a:fld id="{C027BD57-2329-43B3-AFF6-05AF4602652D}" type="slidenum">
              <a:rPr lang="en-US" smtClean="0"/>
              <a:pPr>
                <a:defRPr/>
              </a:pPr>
              <a:t>11</a:t>
            </a:fld>
            <a:endParaRPr lang="en-US" dirty="0"/>
          </a:p>
        </p:txBody>
      </p:sp>
    </p:spTree>
    <p:extLst>
      <p:ext uri="{BB962C8B-B14F-4D97-AF65-F5344CB8AC3E}">
        <p14:creationId xmlns:p14="http://schemas.microsoft.com/office/powerpoint/2010/main" val="3017068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relevant details?</a:t>
            </a:r>
          </a:p>
        </p:txBody>
      </p:sp>
      <p:sp>
        <p:nvSpPr>
          <p:cNvPr id="4" name="Rectangle 3"/>
          <p:cNvSpPr/>
          <p:nvPr/>
        </p:nvSpPr>
        <p:spPr>
          <a:xfrm>
            <a:off x="1066800" y="2133600"/>
            <a:ext cx="31242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768"/>
              </a:spcBef>
            </a:pPr>
            <a:r>
              <a:rPr lang="en-US" sz="3200" dirty="0"/>
              <a:t>What are we </a:t>
            </a:r>
          </a:p>
          <a:p>
            <a:pPr algn="ctr">
              <a:spcBef>
                <a:spcPts val="768"/>
              </a:spcBef>
            </a:pPr>
            <a:r>
              <a:rPr lang="en-US" sz="3200" dirty="0"/>
              <a:t>worried about?</a:t>
            </a:r>
          </a:p>
        </p:txBody>
      </p:sp>
      <p:sp>
        <p:nvSpPr>
          <p:cNvPr id="5" name="Content Placeholder 4"/>
          <p:cNvSpPr>
            <a:spLocks noGrp="1"/>
          </p:cNvSpPr>
          <p:nvPr>
            <p:ph idx="1"/>
          </p:nvPr>
        </p:nvSpPr>
        <p:spPr>
          <a:xfrm>
            <a:off x="4953000" y="2131423"/>
            <a:ext cx="3276600" cy="2011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dirty="0"/>
              <a:t>What is </a:t>
            </a:r>
          </a:p>
          <a:p>
            <a:pPr marL="0" indent="0" algn="ctr">
              <a:buNone/>
            </a:pPr>
            <a:r>
              <a:rPr lang="en-US" dirty="0"/>
              <a:t>working well?</a:t>
            </a:r>
          </a:p>
        </p:txBody>
      </p:sp>
      <p:sp>
        <p:nvSpPr>
          <p:cNvPr id="6" name="Rectangle 5"/>
          <p:cNvSpPr/>
          <p:nvPr/>
        </p:nvSpPr>
        <p:spPr>
          <a:xfrm>
            <a:off x="2971800" y="4572000"/>
            <a:ext cx="31242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768"/>
              </a:spcBef>
            </a:pPr>
            <a:r>
              <a:rPr lang="en-US" sz="3200" dirty="0"/>
              <a:t>What needs to happen next?</a:t>
            </a:r>
          </a:p>
        </p:txBody>
      </p:sp>
      <p:sp>
        <p:nvSpPr>
          <p:cNvPr id="3" name="Slide Number Placeholder 2"/>
          <p:cNvSpPr>
            <a:spLocks noGrp="1"/>
          </p:cNvSpPr>
          <p:nvPr>
            <p:ph type="sldNum" sz="quarter" idx="12"/>
          </p:nvPr>
        </p:nvSpPr>
        <p:spPr/>
        <p:txBody>
          <a:bodyPr/>
          <a:lstStyle/>
          <a:p>
            <a:pPr>
              <a:defRPr/>
            </a:pPr>
            <a:fld id="{C027BD57-2329-43B3-AFF6-05AF4602652D}" type="slidenum">
              <a:rPr lang="en-US" smtClean="0"/>
              <a:pPr>
                <a:defRPr/>
              </a:pPr>
              <a:t>12</a:t>
            </a:fld>
            <a:endParaRPr lang="en-US" dirty="0"/>
          </a:p>
        </p:txBody>
      </p:sp>
    </p:spTree>
    <p:extLst>
      <p:ext uri="{BB962C8B-B14F-4D97-AF65-F5344CB8AC3E}">
        <p14:creationId xmlns:p14="http://schemas.microsoft.com/office/powerpoint/2010/main" val="874508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Safety for the </a:t>
            </a:r>
            <a:br>
              <a:rPr lang="en-US" dirty="0"/>
            </a:br>
            <a:r>
              <a:rPr lang="en-US" dirty="0"/>
              <a:t>Torres Family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70131856"/>
              </p:ext>
            </p:extLst>
          </p:nvPr>
        </p:nvGraphicFramePr>
        <p:xfrm>
          <a:off x="457200" y="1600200"/>
          <a:ext cx="8229600" cy="48463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609600">
                <a:tc>
                  <a:txBody>
                    <a:bodyPr/>
                    <a:lstStyle/>
                    <a:p>
                      <a:pPr algn="ctr"/>
                      <a:r>
                        <a:rPr lang="en-US" dirty="0"/>
                        <a:t>Harm</a:t>
                      </a:r>
                    </a:p>
                  </a:txBody>
                  <a:tcPr anchor="ctr"/>
                </a:tc>
                <a:tc>
                  <a:txBody>
                    <a:bodyPr/>
                    <a:lstStyle/>
                    <a:p>
                      <a:pPr algn="ctr"/>
                      <a:r>
                        <a:rPr lang="en-US" dirty="0"/>
                        <a:t>Danger</a:t>
                      </a:r>
                    </a:p>
                  </a:txBody>
                  <a:tcPr anchor="ctr"/>
                </a:tc>
                <a:tc>
                  <a:txBody>
                    <a:bodyPr/>
                    <a:lstStyle/>
                    <a:p>
                      <a:pPr algn="ctr"/>
                      <a:r>
                        <a:rPr lang="en-US" dirty="0"/>
                        <a:t>Risk </a:t>
                      </a:r>
                    </a:p>
                  </a:txBody>
                  <a:tcPr anchor="ctr"/>
                </a:tc>
                <a:tc>
                  <a:txBody>
                    <a:bodyPr/>
                    <a:lstStyle/>
                    <a:p>
                      <a:pPr algn="ctr"/>
                      <a:r>
                        <a:rPr lang="en-US" sz="1800" dirty="0"/>
                        <a:t>Needs/</a:t>
                      </a:r>
                    </a:p>
                    <a:p>
                      <a:pPr algn="ctr"/>
                      <a:r>
                        <a:rPr lang="en-US" sz="1800" dirty="0"/>
                        <a:t>Complicating</a:t>
                      </a:r>
                      <a:r>
                        <a:rPr lang="en-US" sz="1800" baseline="0" dirty="0"/>
                        <a:t> factors</a:t>
                      </a:r>
                      <a:endParaRPr lang="en-US" sz="1800" dirty="0"/>
                    </a:p>
                  </a:txBody>
                  <a:tcPr anchor="ctr"/>
                </a:tc>
                <a:extLst>
                  <a:ext uri="{0D108BD9-81ED-4DB2-BD59-A6C34878D82A}">
                    <a16:rowId xmlns:a16="http://schemas.microsoft.com/office/drawing/2014/main" val="10000"/>
                  </a:ext>
                </a:extLst>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Past action by the caregiver that hurt the children physically, emotionally, or developmentally</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Is about the past</a:t>
                      </a:r>
                    </a:p>
                    <a:p>
                      <a:pPr marL="285750" indent="-285750">
                        <a:buFont typeface="Arial" panose="020B0604020202020204" pitchFamily="34" charset="0"/>
                        <a:buChar char="•"/>
                      </a:pP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Is about the short term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Is serious and imminent threat to a child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Harm may occur in the next week or month</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Is</a:t>
                      </a:r>
                      <a:r>
                        <a:rPr lang="en-US"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related to safety</a:t>
                      </a:r>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sz="1800" kern="1200" dirty="0">
                          <a:solidFill>
                            <a:schemeClr val="dk1"/>
                          </a:solidFill>
                          <a:effectLst/>
                          <a:latin typeface="+mn-lt"/>
                          <a:ea typeface="+mn-ea"/>
                          <a:cs typeface="+mn-cs"/>
                        </a:rPr>
                        <a:t>Is about the long term</a:t>
                      </a:r>
                    </a:p>
                    <a:p>
                      <a:pPr marL="285750" indent="-285750">
                        <a:buFont typeface="Arial" panose="020B0604020202020204" pitchFamily="34" charset="0"/>
                        <a:buChar char="•"/>
                      </a:pPr>
                      <a:endParaRPr lang="en-US" sz="1800" kern="1200" dirty="0">
                        <a:solidFill>
                          <a:schemeClr val="dk1"/>
                        </a:solidFill>
                        <a:effectLst/>
                        <a:latin typeface="+mn-lt"/>
                        <a:ea typeface="+mn-ea"/>
                        <a:cs typeface="+mn-cs"/>
                      </a:endParaRPr>
                    </a:p>
                    <a:p>
                      <a:pPr marL="285750" indent="-285750">
                        <a:buFont typeface="Arial" panose="020B0604020202020204" pitchFamily="34" charset="0"/>
                        <a:buChar char="•"/>
                      </a:pPr>
                      <a:r>
                        <a:rPr lang="en-US" sz="1800" kern="1200" dirty="0">
                          <a:solidFill>
                            <a:schemeClr val="dk1"/>
                          </a:solidFill>
                          <a:effectLst/>
                          <a:latin typeface="+mn-lt"/>
                          <a:ea typeface="+mn-ea"/>
                          <a:cs typeface="+mn-cs"/>
                        </a:rPr>
                        <a:t>Probability that any child maltreatment will occur in the next one to two years</a:t>
                      </a: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Conditions that are worrisome but not to the level of harm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May include risks and needs</a:t>
                      </a:r>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pPr>
              <a:defRPr/>
            </a:pPr>
            <a:fld id="{C027BD57-2329-43B3-AFF6-05AF4602652D}" type="slidenum">
              <a:rPr lang="en-US" smtClean="0"/>
              <a:pPr>
                <a:defRPr/>
              </a:pPr>
              <a:t>13</a:t>
            </a:fld>
            <a:endParaRPr lang="en-US" dirty="0"/>
          </a:p>
        </p:txBody>
      </p:sp>
    </p:spTree>
    <p:extLst>
      <p:ext uri="{BB962C8B-B14F-4D97-AF65-F5344CB8AC3E}">
        <p14:creationId xmlns:p14="http://schemas.microsoft.com/office/powerpoint/2010/main" val="3753868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Communicating </a:t>
            </a:r>
            <a:br>
              <a:rPr lang="en-US" dirty="0"/>
            </a:br>
            <a:r>
              <a:rPr lang="en-US" dirty="0"/>
              <a:t>Harm, Danger, and Safety</a:t>
            </a:r>
          </a:p>
        </p:txBody>
      </p:sp>
      <p:sp>
        <p:nvSpPr>
          <p:cNvPr id="3" name="Content Placeholder 2"/>
          <p:cNvSpPr>
            <a:spLocks noGrp="1"/>
          </p:cNvSpPr>
          <p:nvPr>
            <p:ph idx="1"/>
          </p:nvPr>
        </p:nvSpPr>
        <p:spPr>
          <a:xfrm>
            <a:off x="457200" y="1905000"/>
            <a:ext cx="8229600" cy="4221163"/>
          </a:xfrm>
        </p:spPr>
        <p:txBody>
          <a:bodyPr/>
          <a:lstStyle/>
          <a:p>
            <a:r>
              <a:rPr lang="en-US" sz="3600" dirty="0"/>
              <a:t>Harm Statements</a:t>
            </a:r>
          </a:p>
          <a:p>
            <a:r>
              <a:rPr lang="en-US" sz="3600" dirty="0"/>
              <a:t>Danger Statements</a:t>
            </a:r>
          </a:p>
          <a:p>
            <a:r>
              <a:rPr lang="en-US" sz="3600" dirty="0"/>
              <a:t>Safety Goals</a:t>
            </a:r>
          </a:p>
          <a:p>
            <a:endParaRPr lang="en-US" dirty="0"/>
          </a:p>
          <a:p>
            <a:endParaRPr lang="en-US" dirty="0"/>
          </a:p>
        </p:txBody>
      </p:sp>
      <p:pic>
        <p:nvPicPr>
          <p:cNvPr id="5" name="Picture 4"/>
          <p:cNvPicPr/>
          <p:nvPr/>
        </p:nvPicPr>
        <p:blipFill rotWithShape="1">
          <a:blip r:embed="rId2"/>
          <a:srcRect l="24167" t="61504" r="42044" b="12476"/>
          <a:stretch/>
        </p:blipFill>
        <p:spPr bwMode="auto">
          <a:xfrm>
            <a:off x="1600200" y="4191000"/>
            <a:ext cx="5867400" cy="2336800"/>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2"/>
          </p:nvPr>
        </p:nvSpPr>
        <p:spPr/>
        <p:txBody>
          <a:bodyPr/>
          <a:lstStyle/>
          <a:p>
            <a:pPr>
              <a:defRPr/>
            </a:pPr>
            <a:fld id="{C027BD57-2329-43B3-AFF6-05AF4602652D}" type="slidenum">
              <a:rPr lang="en-US" smtClean="0"/>
              <a:pPr>
                <a:defRPr/>
              </a:pPr>
              <a:t>14</a:t>
            </a:fld>
            <a:endParaRPr lang="en-US" dirty="0"/>
          </a:p>
        </p:txBody>
      </p:sp>
    </p:spTree>
    <p:extLst>
      <p:ext uri="{BB962C8B-B14F-4D97-AF65-F5344CB8AC3E}">
        <p14:creationId xmlns:p14="http://schemas.microsoft.com/office/powerpoint/2010/main" val="2224790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House Instructions 	</a:t>
            </a:r>
          </a:p>
        </p:txBody>
      </p:sp>
      <p:sp>
        <p:nvSpPr>
          <p:cNvPr id="3" name="Content Placeholder 2"/>
          <p:cNvSpPr>
            <a:spLocks noGrp="1"/>
          </p:cNvSpPr>
          <p:nvPr>
            <p:ph idx="1"/>
          </p:nvPr>
        </p:nvSpPr>
        <p:spPr>
          <a:xfrm>
            <a:off x="452846" y="1524001"/>
            <a:ext cx="8310154" cy="4495800"/>
          </a:xfrm>
        </p:spPr>
        <p:txBody>
          <a:bodyPr/>
          <a:lstStyle/>
          <a:p>
            <a:pPr marL="460375" lvl="0" indent="-460375">
              <a:lnSpc>
                <a:spcPct val="115000"/>
              </a:lnSpc>
              <a:spcBef>
                <a:spcPts val="0"/>
              </a:spcBef>
              <a:spcAft>
                <a:spcPts val="0"/>
              </a:spcAft>
              <a:buFont typeface="+mj-lt"/>
              <a:buAutoNum type="arabicPeriod"/>
            </a:pPr>
            <a:r>
              <a:rPr lang="en-US" dirty="0">
                <a:ea typeface="Times New Roman"/>
                <a:cs typeface="Arial"/>
              </a:rPr>
              <a:t>Explain the process to the child. </a:t>
            </a:r>
          </a:p>
          <a:p>
            <a:pPr marL="460375" lvl="0" indent="-460375">
              <a:lnSpc>
                <a:spcPct val="115000"/>
              </a:lnSpc>
              <a:spcBef>
                <a:spcPts val="0"/>
              </a:spcBef>
              <a:spcAft>
                <a:spcPts val="0"/>
              </a:spcAft>
              <a:buFont typeface="+mj-lt"/>
              <a:buAutoNum type="arabicPeriod"/>
            </a:pPr>
            <a:endParaRPr lang="en-US" dirty="0">
              <a:ea typeface="Times New Roman"/>
              <a:cs typeface="Arial"/>
            </a:endParaRPr>
          </a:p>
          <a:p>
            <a:pPr marL="460375" lvl="0" indent="-460375">
              <a:lnSpc>
                <a:spcPct val="115000"/>
              </a:lnSpc>
              <a:spcBef>
                <a:spcPts val="0"/>
              </a:spcBef>
              <a:spcAft>
                <a:spcPts val="0"/>
              </a:spcAft>
              <a:buFont typeface="+mj-lt"/>
              <a:buAutoNum type="arabicPeriod"/>
            </a:pPr>
            <a:r>
              <a:rPr lang="en-US" dirty="0">
                <a:ea typeface="Times New Roman"/>
                <a:cs typeface="Arial"/>
              </a:rPr>
              <a:t>Ask the child to help you fill in the sections to describe the Safety House.</a:t>
            </a:r>
          </a:p>
          <a:p>
            <a:pPr marL="460375" lvl="0" indent="-460375">
              <a:lnSpc>
                <a:spcPct val="115000"/>
              </a:lnSpc>
              <a:spcBef>
                <a:spcPts val="0"/>
              </a:spcBef>
              <a:spcAft>
                <a:spcPts val="0"/>
              </a:spcAft>
              <a:buFont typeface="+mj-lt"/>
              <a:buAutoNum type="arabicPeriod"/>
            </a:pPr>
            <a:endParaRPr lang="en-US" dirty="0">
              <a:ea typeface="Calibri"/>
              <a:cs typeface="Times New Roman"/>
            </a:endParaRPr>
          </a:p>
          <a:p>
            <a:pPr marL="460375" lvl="0" indent="-460375">
              <a:lnSpc>
                <a:spcPct val="115000"/>
              </a:lnSpc>
              <a:spcBef>
                <a:spcPts val="0"/>
              </a:spcBef>
              <a:spcAft>
                <a:spcPts val="0"/>
              </a:spcAft>
              <a:buFont typeface="+mj-lt"/>
              <a:buAutoNum type="arabicPeriod"/>
            </a:pPr>
            <a:r>
              <a:rPr lang="en-US" dirty="0">
                <a:ea typeface="Times New Roman"/>
                <a:cs typeface="Arial"/>
              </a:rPr>
              <a:t>Work through the sections of the house as follows: Inner Circle, Outer Semi Circle, Red Circle, Roof, Path.</a:t>
            </a:r>
            <a:endParaRPr lang="en-US" dirty="0">
              <a:ea typeface="Calibri"/>
              <a:cs typeface="Times New Roman"/>
            </a:endParaRP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pPr>
              <a:defRPr/>
            </a:pPr>
            <a:fld id="{C027BD57-2329-43B3-AFF6-05AF4602652D}" type="slidenum">
              <a:rPr lang="en-US" smtClean="0"/>
              <a:pPr>
                <a:defRPr/>
              </a:pPr>
              <a:t>15</a:t>
            </a:fld>
            <a:endParaRPr lang="en-US" dirty="0"/>
          </a:p>
        </p:txBody>
      </p:sp>
    </p:spTree>
    <p:extLst>
      <p:ext uri="{BB962C8B-B14F-4D97-AF65-F5344CB8AC3E}">
        <p14:creationId xmlns:p14="http://schemas.microsoft.com/office/powerpoint/2010/main" val="1053524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027BD57-2329-43B3-AFF6-05AF4602652D}" type="slidenum">
              <a:rPr lang="en-US" smtClean="0"/>
              <a:pPr>
                <a:defRPr/>
              </a:pPr>
              <a:t>16</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56339"/>
            <a:ext cx="8402835" cy="6273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0193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r>
              <a:rPr lang="en-US" dirty="0"/>
              <a:t>What did you find?</a:t>
            </a:r>
          </a:p>
        </p:txBody>
      </p:sp>
      <p:sp>
        <p:nvSpPr>
          <p:cNvPr id="28675" name="Rectangle 3"/>
          <p:cNvSpPr>
            <a:spLocks noGrp="1"/>
          </p:cNvSpPr>
          <p:nvPr>
            <p:ph type="body" idx="1"/>
          </p:nvPr>
        </p:nvSpPr>
        <p:spPr/>
        <p:txBody>
          <a:bodyPr/>
          <a:lstStyle/>
          <a:p>
            <a:pPr marL="990600" lvl="1" indent="-533400">
              <a:buFontTx/>
              <a:buChar char="•"/>
            </a:pPr>
            <a:r>
              <a:rPr lang="en-US" sz="3600" dirty="0"/>
              <a:t>What was the risk level?  </a:t>
            </a:r>
          </a:p>
          <a:p>
            <a:pPr marL="990600" lvl="1" indent="-533400">
              <a:buFontTx/>
              <a:buChar char="•"/>
            </a:pPr>
            <a:r>
              <a:rPr lang="en-US" sz="3600" dirty="0"/>
              <a:t>Were there any policy overrides?  </a:t>
            </a:r>
          </a:p>
          <a:p>
            <a:pPr marL="990600" lvl="1" indent="-533400">
              <a:buFontTx/>
              <a:buChar char="•"/>
            </a:pPr>
            <a:r>
              <a:rPr lang="en-US" sz="3600" dirty="0"/>
              <a:t>What was the final risk level?  </a:t>
            </a:r>
          </a:p>
          <a:p>
            <a:pPr marL="990600" lvl="1" indent="-533400">
              <a:buFontTx/>
              <a:buChar char="•"/>
            </a:pPr>
            <a:r>
              <a:rPr lang="en-US" sz="3600" dirty="0"/>
              <a:t>What is the planned action?  </a:t>
            </a:r>
          </a:p>
          <a:p>
            <a:pPr marL="990600" lvl="1" indent="-533400">
              <a:buFontTx/>
              <a:buChar char="•"/>
            </a:pPr>
            <a:r>
              <a:rPr lang="en-US" sz="3600" dirty="0"/>
              <a:t>Promote to open case or not?</a:t>
            </a:r>
          </a:p>
        </p:txBody>
      </p:sp>
      <p:sp>
        <p:nvSpPr>
          <p:cNvPr id="2" name="Slide Number Placeholder 1"/>
          <p:cNvSpPr>
            <a:spLocks noGrp="1"/>
          </p:cNvSpPr>
          <p:nvPr>
            <p:ph type="sldNum" sz="quarter" idx="12"/>
          </p:nvPr>
        </p:nvSpPr>
        <p:spPr/>
        <p:txBody>
          <a:bodyPr/>
          <a:lstStyle/>
          <a:p>
            <a:pPr>
              <a:defRPr/>
            </a:pPr>
            <a:fld id="{C027BD57-2329-43B3-AFF6-05AF4602652D}"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US" dirty="0"/>
              <a:t>Discernment</a:t>
            </a:r>
          </a:p>
        </p:txBody>
      </p:sp>
      <p:sp>
        <p:nvSpPr>
          <p:cNvPr id="29699" name="Rectangle 3"/>
          <p:cNvSpPr>
            <a:spLocks noGrp="1"/>
          </p:cNvSpPr>
          <p:nvPr>
            <p:ph type="body" idx="1"/>
          </p:nvPr>
        </p:nvSpPr>
        <p:spPr/>
        <p:txBody>
          <a:bodyPr/>
          <a:lstStyle/>
          <a:p>
            <a:r>
              <a:rPr lang="en-US" sz="4000" dirty="0"/>
              <a:t>Poverty?</a:t>
            </a:r>
          </a:p>
          <a:p>
            <a:r>
              <a:rPr lang="en-US" sz="4000" dirty="0"/>
              <a:t>Domestic Violence?</a:t>
            </a:r>
          </a:p>
          <a:p>
            <a:r>
              <a:rPr lang="en-US" sz="4000" dirty="0"/>
              <a:t>Mental Health?</a:t>
            </a:r>
          </a:p>
          <a:p>
            <a:r>
              <a:rPr lang="en-US" sz="4000" dirty="0"/>
              <a:t>Substance Abuse?</a:t>
            </a:r>
          </a:p>
        </p:txBody>
      </p:sp>
      <p:sp>
        <p:nvSpPr>
          <p:cNvPr id="2" name="Slide Number Placeholder 1"/>
          <p:cNvSpPr>
            <a:spLocks noGrp="1"/>
          </p:cNvSpPr>
          <p:nvPr>
            <p:ph type="sldNum" sz="quarter" idx="12"/>
          </p:nvPr>
        </p:nvSpPr>
        <p:spPr/>
        <p:txBody>
          <a:bodyPr/>
          <a:lstStyle/>
          <a:p>
            <a:pPr>
              <a:defRPr/>
            </a:pPr>
            <a:fld id="{C027BD57-2329-43B3-AFF6-05AF4602652D}"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n-US" dirty="0"/>
              <a:t>Torres Family: continued</a:t>
            </a:r>
          </a:p>
        </p:txBody>
      </p:sp>
      <p:sp>
        <p:nvSpPr>
          <p:cNvPr id="33795" name="Rectangle 3"/>
          <p:cNvSpPr>
            <a:spLocks noGrp="1"/>
          </p:cNvSpPr>
          <p:nvPr>
            <p:ph type="body" idx="1"/>
          </p:nvPr>
        </p:nvSpPr>
        <p:spPr/>
        <p:txBody>
          <a:bodyPr/>
          <a:lstStyle/>
          <a:p>
            <a:pPr algn="ctr">
              <a:buFont typeface="Arial" charset="0"/>
              <a:buNone/>
            </a:pPr>
            <a:r>
              <a:rPr lang="en-US" sz="4000" i="1" dirty="0"/>
              <a:t>What’s behind Danny’s behavior?</a:t>
            </a:r>
          </a:p>
          <a:p>
            <a:endParaRPr lang="en-US" sz="4000" i="1" dirty="0"/>
          </a:p>
          <a:p>
            <a:endParaRPr lang="en-US" dirty="0"/>
          </a:p>
        </p:txBody>
      </p:sp>
      <p:sp>
        <p:nvSpPr>
          <p:cNvPr id="2" name="Slide Number Placeholder 1"/>
          <p:cNvSpPr>
            <a:spLocks noGrp="1"/>
          </p:cNvSpPr>
          <p:nvPr>
            <p:ph type="sldNum" sz="quarter" idx="12"/>
          </p:nvPr>
        </p:nvSpPr>
        <p:spPr/>
        <p:txBody>
          <a:bodyPr/>
          <a:lstStyle/>
          <a:p>
            <a:pPr>
              <a:defRPr/>
            </a:pPr>
            <a:fld id="{C027BD57-2329-43B3-AFF6-05AF4602652D}"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152400" y="1143000"/>
            <a:ext cx="8915400" cy="3276600"/>
          </a:xfrm>
        </p:spPr>
        <p:txBody>
          <a:bodyPr/>
          <a:lstStyle/>
          <a:p>
            <a:pPr algn="l" eaLnBrk="1" hangingPunct="1"/>
            <a:r>
              <a:rPr lang="en-US" sz="4000" b="1" dirty="0"/>
              <a:t>Assessing for Key Child Welfare Issues</a:t>
            </a:r>
            <a:br>
              <a:rPr lang="en-US" sz="4000" b="1" dirty="0"/>
            </a:br>
            <a:br>
              <a:rPr lang="en-US" b="1" dirty="0"/>
            </a:br>
            <a:r>
              <a:rPr lang="en-US" sz="3200" b="1" dirty="0"/>
              <a:t>California Common Core</a:t>
            </a:r>
            <a:br>
              <a:rPr lang="en-US" sz="3200" b="1" dirty="0"/>
            </a:br>
            <a:r>
              <a:rPr lang="en-US" sz="2400" b="1" dirty="0"/>
              <a:t>December 31, 2018</a:t>
            </a:r>
            <a:endParaRPr lang="en-US" sz="24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5105400"/>
            <a:ext cx="1627187" cy="153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en-US" dirty="0"/>
              <a:t>Wrap Up</a:t>
            </a:r>
          </a:p>
        </p:txBody>
      </p:sp>
      <p:sp>
        <p:nvSpPr>
          <p:cNvPr id="27651" name="Rectangle 3"/>
          <p:cNvSpPr>
            <a:spLocks noGrp="1"/>
          </p:cNvSpPr>
          <p:nvPr>
            <p:ph type="body" idx="1"/>
          </p:nvPr>
        </p:nvSpPr>
        <p:spPr/>
        <p:txBody>
          <a:bodyPr/>
          <a:lstStyle/>
          <a:p>
            <a:r>
              <a:rPr lang="en-US" sz="4000" dirty="0"/>
              <a:t>What did you learn?</a:t>
            </a:r>
          </a:p>
          <a:p>
            <a:endParaRPr lang="en-US" sz="4000" dirty="0"/>
          </a:p>
          <a:p>
            <a:r>
              <a:rPr lang="en-US" sz="4000" dirty="0"/>
              <a:t>Any questions?</a:t>
            </a:r>
          </a:p>
          <a:p>
            <a:endParaRPr lang="en-US" sz="4000" dirty="0"/>
          </a:p>
          <a:p>
            <a:r>
              <a:rPr lang="en-US" sz="4000" dirty="0"/>
              <a:t>Next Steps</a:t>
            </a:r>
          </a:p>
        </p:txBody>
      </p:sp>
      <p:sp>
        <p:nvSpPr>
          <p:cNvPr id="2" name="Slide Number Placeholder 1"/>
          <p:cNvSpPr>
            <a:spLocks noGrp="1"/>
          </p:cNvSpPr>
          <p:nvPr>
            <p:ph type="sldNum" sz="quarter" idx="12"/>
          </p:nvPr>
        </p:nvSpPr>
        <p:spPr/>
        <p:txBody>
          <a:bodyPr/>
          <a:lstStyle/>
          <a:p>
            <a:pPr>
              <a:defRPr/>
            </a:pPr>
            <a:fld id="{C027BD57-2329-43B3-AFF6-05AF4602652D}" type="slidenum">
              <a:rPr lang="en-US" smtClean="0"/>
              <a:pPr>
                <a:defRPr/>
              </a:pPr>
              <a:t>20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1"/>
          <p:cNvSpPr>
            <a:spLocks noGrp="1"/>
          </p:cNvSpPr>
          <p:nvPr>
            <p:ph type="title" idx="4294967295"/>
          </p:nvPr>
        </p:nvSpPr>
        <p:spPr/>
        <p:txBody>
          <a:bodyPr/>
          <a:lstStyle/>
          <a:p>
            <a:pPr eaLnBrk="1" hangingPunct="1"/>
            <a:r>
              <a:rPr lang="en-US" dirty="0"/>
              <a:t>Overview of the Day</a:t>
            </a:r>
          </a:p>
        </p:txBody>
      </p:sp>
      <p:sp>
        <p:nvSpPr>
          <p:cNvPr id="17413" name="Content Placeholder 2"/>
          <p:cNvSpPr>
            <a:spLocks noGrp="1"/>
          </p:cNvSpPr>
          <p:nvPr>
            <p:ph idx="4294967295"/>
          </p:nvPr>
        </p:nvSpPr>
        <p:spPr>
          <a:xfrm>
            <a:off x="457200" y="1905000"/>
            <a:ext cx="8077200" cy="3505200"/>
          </a:xfrm>
        </p:spPr>
        <p:txBody>
          <a:bodyPr/>
          <a:lstStyle/>
          <a:p>
            <a:pPr eaLnBrk="1" hangingPunct="1"/>
            <a:r>
              <a:rPr lang="en-US" sz="3600" dirty="0"/>
              <a:t>Welcome and overview of the day:</a:t>
            </a:r>
          </a:p>
          <a:p>
            <a:pPr lvl="1"/>
            <a:r>
              <a:rPr lang="en-US" sz="3200" dirty="0"/>
              <a:t>Review of the Agenda</a:t>
            </a:r>
          </a:p>
          <a:p>
            <a:pPr lvl="1"/>
            <a:r>
              <a:rPr lang="en-US" sz="3200" dirty="0"/>
              <a:t>Learning Objectives</a:t>
            </a:r>
          </a:p>
          <a:p>
            <a:pPr lvl="1"/>
            <a:r>
              <a:rPr lang="en-US" sz="3200" dirty="0"/>
              <a:t>Interactive Activities</a:t>
            </a:r>
          </a:p>
          <a:p>
            <a:pPr lvl="1"/>
            <a:r>
              <a:rPr lang="en-US" sz="3200" dirty="0"/>
              <a:t>Wrap up</a:t>
            </a:r>
          </a:p>
          <a:p>
            <a:pPr eaLnBrk="1" hangingPunct="1">
              <a:buFont typeface="Arial" charset="0"/>
              <a:buNone/>
            </a:pPr>
            <a:r>
              <a:rPr lang="en-US" dirty="0"/>
              <a:t>	</a:t>
            </a:r>
          </a:p>
          <a:p>
            <a:pPr eaLnBrk="1" hangingPunct="1"/>
            <a:endParaRPr lang="en-US" b="1" dirty="0"/>
          </a:p>
        </p:txBody>
      </p:sp>
      <p:sp>
        <p:nvSpPr>
          <p:cNvPr id="2" name="Slide Number Placeholder 1"/>
          <p:cNvSpPr>
            <a:spLocks noGrp="1"/>
          </p:cNvSpPr>
          <p:nvPr>
            <p:ph type="sldNum" sz="quarter" idx="12"/>
          </p:nvPr>
        </p:nvSpPr>
        <p:spPr/>
        <p:txBody>
          <a:bodyPr/>
          <a:lstStyle/>
          <a:p>
            <a:pPr>
              <a:defRPr/>
            </a:pPr>
            <a:fld id="{A0C17923-24D4-47E4-A830-C728485D8FB1}"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en-US" dirty="0"/>
              <a:t>Today’s Goals</a:t>
            </a:r>
          </a:p>
        </p:txBody>
      </p:sp>
      <p:sp>
        <p:nvSpPr>
          <p:cNvPr id="4" name="Rectangle 3"/>
          <p:cNvSpPr>
            <a:spLocks noGrp="1"/>
          </p:cNvSpPr>
          <p:nvPr>
            <p:ph idx="1"/>
          </p:nvPr>
        </p:nvSpPr>
        <p:spPr>
          <a:xfrm>
            <a:off x="457200" y="1828800"/>
            <a:ext cx="8229600" cy="4297363"/>
          </a:xfrm>
        </p:spPr>
        <p:txBody>
          <a:bodyPr/>
          <a:lstStyle/>
          <a:p>
            <a:pPr eaLnBrk="1" hangingPunct="1"/>
            <a:r>
              <a:rPr lang="en-US" dirty="0"/>
              <a:t>Gain an understanding about the impact of trauma.</a:t>
            </a:r>
          </a:p>
          <a:p>
            <a:pPr eaLnBrk="1" hangingPunct="1"/>
            <a:endParaRPr lang="en-US" dirty="0"/>
          </a:p>
          <a:p>
            <a:pPr eaLnBrk="1" hangingPunct="1"/>
            <a:r>
              <a:rPr lang="en-US" dirty="0"/>
              <a:t>Practice utilizing assessment skills when working with families who experience substance abuse, intimate partner violence, and/or mental health.</a:t>
            </a:r>
          </a:p>
        </p:txBody>
      </p:sp>
      <p:sp>
        <p:nvSpPr>
          <p:cNvPr id="2" name="Slide Number Placeholder 1"/>
          <p:cNvSpPr>
            <a:spLocks noGrp="1"/>
          </p:cNvSpPr>
          <p:nvPr>
            <p:ph type="sldNum" sz="quarter" idx="12"/>
          </p:nvPr>
        </p:nvSpPr>
        <p:spPr/>
        <p:txBody>
          <a:bodyPr/>
          <a:lstStyle/>
          <a:p>
            <a:pPr>
              <a:defRPr/>
            </a:pPr>
            <a:fld id="{C027BD57-2329-43B3-AFF6-05AF4602652D}"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Group Agreements</a:t>
            </a:r>
          </a:p>
        </p:txBody>
      </p:sp>
      <p:pic>
        <p:nvPicPr>
          <p:cNvPr id="1026" name="Picture 2" descr="C:\Users\Owner\AppData\Local\Microsoft\Windows\Temporary Internet Files\Content.IE5\87PSJEBN\clip-art0020[1].jpg"/>
          <p:cNvPicPr>
            <a:picLocks noGrp="1" noChangeAspect="1" noChangeArrowheads="1"/>
          </p:cNvPicPr>
          <p:nvPr>
            <p:ph idx="1"/>
          </p:nvPr>
        </p:nvPicPr>
        <p:blipFill>
          <a:blip r:embed="rId3">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19400" y="2209800"/>
            <a:ext cx="3527977" cy="2897981"/>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pPr>
              <a:defRPr/>
            </a:pPr>
            <a:fld id="{12305BB9-2B65-4D4B-B1CB-825702354861}" type="slidenum">
              <a:rPr lang="en-US" smtClean="0"/>
              <a:pPr>
                <a:defRPr/>
              </a:pPr>
              <a:t>5</a:t>
            </a:fld>
            <a:endParaRPr lang="en-US" dirty="0"/>
          </a:p>
        </p:txBody>
      </p:sp>
    </p:spTree>
    <p:extLst>
      <p:ext uri="{BB962C8B-B14F-4D97-AF65-F5344CB8AC3E}">
        <p14:creationId xmlns:p14="http://schemas.microsoft.com/office/powerpoint/2010/main" val="158875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r>
              <a:rPr lang="en-US" sz="4000" dirty="0"/>
              <a:t>Assessing Child Safety in the Context of Violence </a:t>
            </a:r>
          </a:p>
        </p:txBody>
      </p:sp>
      <p:sp>
        <p:nvSpPr>
          <p:cNvPr id="18434" name="Rectangle 3"/>
          <p:cNvSpPr>
            <a:spLocks noGrp="1"/>
          </p:cNvSpPr>
          <p:nvPr>
            <p:ph type="body" idx="1"/>
          </p:nvPr>
        </p:nvSpPr>
        <p:spPr/>
        <p:txBody>
          <a:bodyPr/>
          <a:lstStyle/>
          <a:p>
            <a:pPr algn="ctr">
              <a:buFont typeface="Arial" charset="0"/>
              <a:buNone/>
            </a:pPr>
            <a:endParaRPr lang="en-US" dirty="0"/>
          </a:p>
          <a:p>
            <a:pPr algn="ctr">
              <a:buFont typeface="Arial" charset="0"/>
              <a:buNone/>
            </a:pPr>
            <a:r>
              <a:rPr lang="en-US" dirty="0"/>
              <a:t>“Through Our Eyes: Children, Violence, and Trauma—Introduction”</a:t>
            </a:r>
          </a:p>
          <a:p>
            <a:pPr algn="ctr">
              <a:buFont typeface="Arial" charset="0"/>
              <a:buNone/>
            </a:pPr>
            <a:endParaRPr lang="en-US" b="1" dirty="0"/>
          </a:p>
          <a:p>
            <a:pPr algn="ctr">
              <a:buFont typeface="Arial" charset="0"/>
              <a:buNone/>
            </a:pPr>
            <a:r>
              <a:rPr lang="en-US" dirty="0">
                <a:hlinkClick r:id="rId3"/>
              </a:rPr>
              <a:t>https://www.youtube.com/watch?v=z8vZxDa2KPM</a:t>
            </a:r>
            <a:endParaRPr lang="en-US" dirty="0"/>
          </a:p>
        </p:txBody>
      </p:sp>
      <p:sp>
        <p:nvSpPr>
          <p:cNvPr id="2" name="Slide Number Placeholder 1"/>
          <p:cNvSpPr>
            <a:spLocks noGrp="1"/>
          </p:cNvSpPr>
          <p:nvPr>
            <p:ph type="sldNum" sz="quarter" idx="12"/>
          </p:nvPr>
        </p:nvSpPr>
        <p:spPr/>
        <p:txBody>
          <a:bodyPr/>
          <a:lstStyle/>
          <a:p>
            <a:pPr>
              <a:defRPr/>
            </a:pPr>
            <a:fld id="{C027BD57-2329-43B3-AFF6-05AF4602652D}"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Definition: Historical Trauma</a:t>
            </a:r>
          </a:p>
        </p:txBody>
      </p:sp>
      <p:sp>
        <p:nvSpPr>
          <p:cNvPr id="3" name="Content Placeholder 2"/>
          <p:cNvSpPr>
            <a:spLocks noGrp="1"/>
          </p:cNvSpPr>
          <p:nvPr>
            <p:ph idx="1"/>
          </p:nvPr>
        </p:nvSpPr>
        <p:spPr/>
        <p:txBody>
          <a:bodyPr/>
          <a:lstStyle/>
          <a:p>
            <a:pPr>
              <a:spcAft>
                <a:spcPts val="1200"/>
              </a:spcAft>
            </a:pPr>
            <a:r>
              <a:rPr lang="en-US" dirty="0"/>
              <a:t>Cumulative emotional and psychological wounding over the lifespan and across generations.</a:t>
            </a:r>
          </a:p>
          <a:p>
            <a:pPr>
              <a:spcAft>
                <a:spcPts val="1200"/>
              </a:spcAft>
            </a:pPr>
            <a:r>
              <a:rPr lang="en-US" dirty="0"/>
              <a:t>Historical unresolved grief is the associated affect that accompanies historical trauma.</a:t>
            </a:r>
          </a:p>
          <a:p>
            <a:pPr>
              <a:spcAft>
                <a:spcPts val="1200"/>
              </a:spcAft>
            </a:pPr>
            <a:r>
              <a:rPr lang="en-US" dirty="0"/>
              <a:t>This grief may be considered fixated, impaired, delayed, and/or disenfranchised.</a:t>
            </a:r>
          </a:p>
        </p:txBody>
      </p:sp>
      <p:sp>
        <p:nvSpPr>
          <p:cNvPr id="4" name="Slide Number Placeholder 3"/>
          <p:cNvSpPr>
            <a:spLocks noGrp="1"/>
          </p:cNvSpPr>
          <p:nvPr>
            <p:ph type="sldNum" sz="quarter" idx="12"/>
          </p:nvPr>
        </p:nvSpPr>
        <p:spPr/>
        <p:txBody>
          <a:bodyPr/>
          <a:lstStyle/>
          <a:p>
            <a:pPr>
              <a:defRPr/>
            </a:pPr>
            <a:fld id="{C027BD57-2329-43B3-AFF6-05AF4602652D}" type="slidenum">
              <a:rPr lang="en-US" smtClean="0"/>
              <a:pPr>
                <a:defRPr/>
              </a:pPr>
              <a:t>7</a:t>
            </a:fld>
            <a:endParaRPr lang="en-US" dirty="0"/>
          </a:p>
        </p:txBody>
      </p:sp>
    </p:spTree>
    <p:extLst>
      <p:ext uri="{BB962C8B-B14F-4D97-AF65-F5344CB8AC3E}">
        <p14:creationId xmlns:p14="http://schemas.microsoft.com/office/powerpoint/2010/main" val="1632498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 and Assessment</a:t>
            </a:r>
          </a:p>
        </p:txBody>
      </p:sp>
      <p:sp>
        <p:nvSpPr>
          <p:cNvPr id="3" name="Content Placeholder 2"/>
          <p:cNvSpPr>
            <a:spLocks noGrp="1"/>
          </p:cNvSpPr>
          <p:nvPr>
            <p:ph idx="1"/>
          </p:nvPr>
        </p:nvSpPr>
        <p:spPr>
          <a:xfrm>
            <a:off x="457200" y="2209800"/>
            <a:ext cx="8229600" cy="3916363"/>
          </a:xfrm>
        </p:spPr>
        <p:txBody>
          <a:bodyPr/>
          <a:lstStyle/>
          <a:p>
            <a:r>
              <a:rPr lang="en-US" sz="4400" dirty="0"/>
              <a:t>Read the case study.</a:t>
            </a:r>
          </a:p>
          <a:p>
            <a:endParaRPr lang="en-US" sz="4400" dirty="0"/>
          </a:p>
          <a:p>
            <a:r>
              <a:rPr lang="en-US" sz="4400" dirty="0"/>
              <a:t>Take the quiz.</a:t>
            </a:r>
          </a:p>
        </p:txBody>
      </p:sp>
      <p:sp>
        <p:nvSpPr>
          <p:cNvPr id="4" name="Slide Number Placeholder 3"/>
          <p:cNvSpPr>
            <a:spLocks noGrp="1"/>
          </p:cNvSpPr>
          <p:nvPr>
            <p:ph type="sldNum" sz="quarter" idx="12"/>
          </p:nvPr>
        </p:nvSpPr>
        <p:spPr/>
        <p:txBody>
          <a:bodyPr/>
          <a:lstStyle/>
          <a:p>
            <a:pPr>
              <a:defRPr/>
            </a:pPr>
            <a:fld id="{C027BD57-2329-43B3-AFF6-05AF4602652D}" type="slidenum">
              <a:rPr lang="en-US" smtClean="0"/>
              <a:pPr>
                <a:defRPr/>
              </a:pPr>
              <a:t>8</a:t>
            </a:fld>
            <a:endParaRPr lang="en-US" dirty="0"/>
          </a:p>
        </p:txBody>
      </p:sp>
    </p:spTree>
    <p:extLst>
      <p:ext uri="{BB962C8B-B14F-4D97-AF65-F5344CB8AC3E}">
        <p14:creationId xmlns:p14="http://schemas.microsoft.com/office/powerpoint/2010/main" val="169866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r>
              <a:rPr lang="en-US" dirty="0"/>
              <a:t>PRACTICE</a:t>
            </a:r>
          </a:p>
        </p:txBody>
      </p:sp>
      <p:sp>
        <p:nvSpPr>
          <p:cNvPr id="24578" name="Rectangle 3"/>
          <p:cNvSpPr>
            <a:spLocks noGrp="1"/>
          </p:cNvSpPr>
          <p:nvPr>
            <p:ph type="body" idx="1"/>
          </p:nvPr>
        </p:nvSpPr>
        <p:spPr/>
        <p:txBody>
          <a:bodyPr/>
          <a:lstStyle/>
          <a:p>
            <a:pPr>
              <a:lnSpc>
                <a:spcPct val="90000"/>
              </a:lnSpc>
            </a:pPr>
            <a:r>
              <a:rPr lang="en-US" dirty="0"/>
              <a:t>Safety Assessment Tool: Torres Family – Introduction, Interviews with Children, Interviews with Parents</a:t>
            </a:r>
          </a:p>
          <a:p>
            <a:pPr>
              <a:lnSpc>
                <a:spcPct val="90000"/>
              </a:lnSpc>
            </a:pPr>
            <a:r>
              <a:rPr lang="en-US" dirty="0"/>
              <a:t>“Domestic Violence exists in the home and poses an imminent danger of serious physical and/or emotional harm to the child.” </a:t>
            </a:r>
          </a:p>
          <a:p>
            <a:pPr>
              <a:lnSpc>
                <a:spcPct val="90000"/>
              </a:lnSpc>
            </a:pPr>
            <a:r>
              <a:rPr lang="en-US" dirty="0"/>
              <a:t>Assessing Safety Threats and Household Strengths and Protective Actions</a:t>
            </a:r>
          </a:p>
        </p:txBody>
      </p:sp>
      <p:sp>
        <p:nvSpPr>
          <p:cNvPr id="2" name="Slide Number Placeholder 1"/>
          <p:cNvSpPr>
            <a:spLocks noGrp="1"/>
          </p:cNvSpPr>
          <p:nvPr>
            <p:ph type="sldNum" sz="quarter" idx="12"/>
          </p:nvPr>
        </p:nvSpPr>
        <p:spPr/>
        <p:txBody>
          <a:bodyPr/>
          <a:lstStyle/>
          <a:p>
            <a:pPr>
              <a:defRPr/>
            </a:pPr>
            <a:fld id="{C027BD57-2329-43B3-AFF6-05AF4602652D}"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3710</TotalTime>
  <Words>991</Words>
  <Application>Microsoft Macintosh PowerPoint</Application>
  <PresentationFormat>On-screen Show (4:3)</PresentationFormat>
  <Paragraphs>158</Paragraphs>
  <Slides>20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MS PGothic</vt:lpstr>
      <vt:lpstr>Arial</vt:lpstr>
      <vt:lpstr>Calibri</vt:lpstr>
      <vt:lpstr>Times New Roman</vt:lpstr>
      <vt:lpstr>Verdana</vt:lpstr>
      <vt:lpstr>Office Theme</vt:lpstr>
      <vt:lpstr>PowerPoint Presentation</vt:lpstr>
      <vt:lpstr>Assessing for Key Child Welfare Issues  California Common Core December 31, 2018</vt:lpstr>
      <vt:lpstr>Overview of the Day</vt:lpstr>
      <vt:lpstr>Today’s Goals</vt:lpstr>
      <vt:lpstr>Group Agreements</vt:lpstr>
      <vt:lpstr>Assessing Child Safety in the Context of Violence </vt:lpstr>
      <vt:lpstr>A Definition: Historical Trauma</vt:lpstr>
      <vt:lpstr>Trauma and Assessment</vt:lpstr>
      <vt:lpstr>PRACTICE</vt:lpstr>
      <vt:lpstr>Are We Worried About?</vt:lpstr>
      <vt:lpstr>Safety Goals</vt:lpstr>
      <vt:lpstr>What are the relevant details?</vt:lpstr>
      <vt:lpstr>Identifying Safety for the  Torres Family</vt:lpstr>
      <vt:lpstr>Communicating  Harm, Danger, and Safety</vt:lpstr>
      <vt:lpstr>Safety House Instructions  </vt:lpstr>
      <vt:lpstr>PowerPoint Presentation</vt:lpstr>
      <vt:lpstr>What did you find?</vt:lpstr>
      <vt:lpstr>Discernment</vt:lpstr>
      <vt:lpstr>Torres Family: continued</vt:lpstr>
      <vt:lpstr>Wrap Up</vt:lpstr>
    </vt:vector>
  </TitlesOfParts>
  <Company>UC Berkeley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S. Connelly</dc:creator>
  <cp:lastModifiedBy>Microsoft Office User</cp:lastModifiedBy>
  <cp:revision>193</cp:revision>
  <cp:lastPrinted>2014-12-13T03:28:07Z</cp:lastPrinted>
  <dcterms:created xsi:type="dcterms:W3CDTF">2013-07-19T18:41:24Z</dcterms:created>
  <dcterms:modified xsi:type="dcterms:W3CDTF">2018-12-29T19:31:08Z</dcterms:modified>
</cp:coreProperties>
</file>