
<file path=[Content_Types].xml><?xml version="1.0" encoding="utf-8"?>
<Types xmlns="http://schemas.openxmlformats.org/package/2006/content-types">
  <Default Extension="png" ContentType="image/png"/>
  <Default Extension="jpeg" ContentType="image/jpeg"/>
  <Default Extension="emf" ContentType="image/x-emf"/>
  <Default Extension="mov" ContentType="video/quicktime"/>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1.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Override2.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02" r:id="rId2"/>
    <p:sldId id="305" r:id="rId3"/>
    <p:sldId id="306" r:id="rId4"/>
    <p:sldId id="307" r:id="rId5"/>
    <p:sldId id="308"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56"/>
    <a:srgbClr val="4E1B55"/>
    <a:srgbClr val="004730"/>
    <a:srgbClr val="E5E9EF"/>
    <a:srgbClr val="667D9D"/>
    <a:srgbClr val="4D688C"/>
    <a:srgbClr val="1E2937"/>
    <a:srgbClr val="335379"/>
    <a:srgbClr val="00B5E2"/>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06" autoAdjust="0"/>
    <p:restoredTop sz="76762"/>
  </p:normalViewPr>
  <p:slideViewPr>
    <p:cSldViewPr snapToGrid="0">
      <p:cViewPr varScale="1">
        <p:scale>
          <a:sx n="103" d="100"/>
          <a:sy n="103" d="100"/>
        </p:scale>
        <p:origin x="138" y="270"/>
      </p:cViewPr>
      <p:guideLst/>
    </p:cSldViewPr>
  </p:slideViewPr>
  <p:notesTextViewPr>
    <p:cViewPr>
      <p:scale>
        <a:sx n="1" d="1"/>
        <a:sy n="1" d="1"/>
      </p:scale>
      <p:origin x="0" y="0"/>
    </p:cViewPr>
  </p:notesTextViewPr>
  <p:notesViewPr>
    <p:cSldViewPr snapToGrid="0">
      <p:cViewPr varScale="1">
        <p:scale>
          <a:sx n="87" d="100"/>
          <a:sy n="87" d="100"/>
        </p:scale>
        <p:origin x="2025"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7AB8E-8936-46EF-9B10-AFBB8121BDBF}" type="datetimeFigureOut">
              <a:rPr lang="en-US" smtClean="0"/>
              <a:t>3/20/2019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73378-5F75-4739-BE9D-977099AA6561}" type="slidenum">
              <a:rPr lang="en-US" smtClean="0"/>
              <a:t>‹#›</a:t>
            </a:fld>
            <a:endParaRPr lang="en-US"/>
          </a:p>
        </p:txBody>
      </p:sp>
    </p:spTree>
    <p:extLst>
      <p:ext uri="{BB962C8B-B14F-4D97-AF65-F5344CB8AC3E}">
        <p14:creationId xmlns:p14="http://schemas.microsoft.com/office/powerpoint/2010/main" val="393760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BB4B2-063C-4C5B-9172-E81B91B8F709}"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326AC-9001-496F-9D00-2609682245F8}" type="slidenum">
              <a:rPr lang="en-US" smtClean="0"/>
              <a:t>‹#›</a:t>
            </a:fld>
            <a:endParaRPr lang="en-US"/>
          </a:p>
        </p:txBody>
      </p:sp>
    </p:spTree>
    <p:extLst>
      <p:ext uri="{BB962C8B-B14F-4D97-AF65-F5344CB8AC3E}">
        <p14:creationId xmlns:p14="http://schemas.microsoft.com/office/powerpoint/2010/main" val="178240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326AC-9001-496F-9D00-2609682245F8}" type="slidenum">
              <a:rPr lang="en-US" smtClean="0"/>
              <a:t>8</a:t>
            </a:fld>
            <a:endParaRPr lang="en-US"/>
          </a:p>
        </p:txBody>
      </p:sp>
    </p:spTree>
    <p:extLst>
      <p:ext uri="{BB962C8B-B14F-4D97-AF65-F5344CB8AC3E}">
        <p14:creationId xmlns:p14="http://schemas.microsoft.com/office/powerpoint/2010/main" val="3732064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6660" b="37848"/>
          <a:stretch/>
        </p:blipFill>
        <p:spPr>
          <a:xfrm>
            <a:off x="1" y="-1"/>
            <a:ext cx="12191998" cy="4646951"/>
          </a:xfrm>
          <a:prstGeom prst="rect">
            <a:avLst/>
          </a:prstGeom>
        </p:spPr>
      </p:pic>
      <p:sp>
        <p:nvSpPr>
          <p:cNvPr id="9" name="Orange-Yellow">
            <a:extLst>
              <a:ext uri="{C183D7F6-B498-43B3-948B-1728B52AA6E4}">
                <adec:decorative xmlns:adec="http://schemas.microsoft.com/office/drawing/2017/decorative" xmlns="" val="1"/>
              </a:ext>
            </a:extLst>
          </p:cNvPr>
          <p:cNvSpPr/>
          <p:nvPr userDrawn="1"/>
        </p:nvSpPr>
        <p:spPr>
          <a:xfrm>
            <a:off x="-1" y="-1"/>
            <a:ext cx="12192000" cy="6858000"/>
          </a:xfrm>
          <a:prstGeom prst="rect">
            <a:avLst/>
          </a:prstGeom>
          <a:gradFill flip="none" rotWithShape="1">
            <a:gsLst>
              <a:gs pos="15000">
                <a:srgbClr val="004730">
                  <a:alpha val="67843"/>
                </a:srgbClr>
              </a:gs>
              <a:gs pos="100000">
                <a:srgbClr val="4E1B55">
                  <a:alpha val="90000"/>
                </a:srgbClr>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xmlns=""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cNvSpPr>
            <a:spLocks noGrp="1"/>
          </p:cNvSpPr>
          <p:nvPr>
            <p:ph type="title" hasCustomPrompt="1"/>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dirty="0"/>
              <a:t>CLICK TO EDIT MASTER TITLE STYLE</a:t>
            </a: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7" name="Details"/>
          <p:cNvSpPr>
            <a:spLocks noGrp="1"/>
          </p:cNvSpPr>
          <p:nvPr>
            <p:ph type="body" sz="quarter" idx="10" hasCustomPrompt="1"/>
          </p:nvPr>
        </p:nvSpPr>
        <p:spPr>
          <a:xfrm>
            <a:off x="838200" y="4999421"/>
            <a:ext cx="4318747" cy="1271736"/>
          </a:xfrm>
        </p:spPr>
        <p:txBody>
          <a:bodyPr anchor="b">
            <a:noAutofit/>
          </a:bodyPr>
          <a:lstStyle>
            <a:lvl1pPr marL="0" indent="0">
              <a:lnSpc>
                <a:spcPct val="80000"/>
              </a:lnSpc>
              <a:buNone/>
              <a:defRPr sz="2400" baseline="0"/>
            </a:lvl1pPr>
          </a:lstStyle>
          <a:p>
            <a:pPr lvl="0"/>
            <a:r>
              <a:rPr lang="en-US" dirty="0"/>
              <a:t>Instructor’s Name</a:t>
            </a:r>
          </a:p>
          <a:p>
            <a:pPr lvl="0"/>
            <a:r>
              <a:rPr lang="en-US" dirty="0"/>
              <a:t>Course, etc.</a:t>
            </a:r>
          </a:p>
        </p:txBody>
      </p:sp>
      <p:pic>
        <p:nvPicPr>
          <p:cNvPr id="23" name="Picture 22"/>
          <p:cNvPicPr>
            <a:picLocks noChangeAspect="1"/>
          </p:cNvPicPr>
          <p:nvPr userDrawn="1"/>
        </p:nvPicPr>
        <p:blipFill>
          <a:blip r:embed="rId4"/>
          <a:stretch>
            <a:fillRect/>
          </a:stretch>
        </p:blipFill>
        <p:spPr>
          <a:xfrm>
            <a:off x="7531099" y="5489771"/>
            <a:ext cx="3822700" cy="787400"/>
          </a:xfrm>
          <a:prstGeom prst="rect">
            <a:avLst/>
          </a:prstGeom>
        </p:spPr>
      </p:pic>
    </p:spTree>
    <p:custDataLst>
      <p:tags r:id="rId1"/>
    </p:custDataLst>
    <p:extLst>
      <p:ext uri="{BB962C8B-B14F-4D97-AF65-F5344CB8AC3E}">
        <p14:creationId xmlns:p14="http://schemas.microsoft.com/office/powerpoint/2010/main" val="104360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plet_Text_Cards">
    <p:spTree>
      <p:nvGrpSpPr>
        <p:cNvPr id="1" name=""/>
        <p:cNvGrpSpPr/>
        <p:nvPr/>
      </p:nvGrpSpPr>
      <p:grpSpPr>
        <a:xfrm>
          <a:off x="0" y="0"/>
          <a:ext cx="0" cy="0"/>
          <a:chOff x="0" y="0"/>
          <a:chExt cx="0" cy="0"/>
        </a:xfrm>
      </p:grpSpPr>
      <p:sp>
        <p:nvSpPr>
          <p:cNvPr id="13" name="White 3">
            <a:extLst>
              <a:ext uri="{C183D7F6-B498-43B3-948B-1728B52AA6E4}">
                <adec:decorative xmlns:adec="http://schemas.microsoft.com/office/drawing/2017/decorative" xmlns=""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White 2">
            <a:extLst>
              <a:ext uri="{C183D7F6-B498-43B3-948B-1728B52AA6E4}">
                <adec:decorative xmlns:adec="http://schemas.microsoft.com/office/drawing/2017/decorative" xmlns=""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76641" y="3679976"/>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Text 1"/>
          <p:cNvSpPr>
            <a:spLocks noGrp="1"/>
          </p:cNvSpPr>
          <p:nvPr>
            <p:ph idx="11"/>
          </p:nvPr>
        </p:nvSpPr>
        <p:spPr>
          <a:xfrm>
            <a:off x="1145297"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24" name="Text 2"/>
          <p:cNvSpPr>
            <a:spLocks noGrp="1"/>
          </p:cNvSpPr>
          <p:nvPr>
            <p:ph idx="12"/>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17" name="Text 3"/>
          <p:cNvSpPr>
            <a:spLocks noGrp="1"/>
          </p:cNvSpPr>
          <p:nvPr>
            <p:ph idx="1"/>
          </p:nvPr>
        </p:nvSpPr>
        <p:spPr>
          <a:xfrm>
            <a:off x="1145297" y="4027645"/>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Tree>
    <p:custDataLst>
      <p:tags r:id="rId1"/>
    </p:custDataLst>
    <p:extLst>
      <p:ext uri="{BB962C8B-B14F-4D97-AF65-F5344CB8AC3E}">
        <p14:creationId xmlns:p14="http://schemas.microsoft.com/office/powerpoint/2010/main" val="10079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1000"/>
                                        <p:tgtEl>
                                          <p:spTgt spid="2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t_Text_Cards_2">
    <p:spTree>
      <p:nvGrpSpPr>
        <p:cNvPr id="1" name=""/>
        <p:cNvGrpSpPr/>
        <p:nvPr/>
      </p:nvGrpSpPr>
      <p:grpSpPr>
        <a:xfrm>
          <a:off x="0" y="0"/>
          <a:ext cx="0" cy="0"/>
          <a:chOff x="0" y="0"/>
          <a:chExt cx="0" cy="0"/>
        </a:xfrm>
      </p:grpSpPr>
      <p:sp>
        <p:nvSpPr>
          <p:cNvPr id="14" name="White 3">
            <a:extLst>
              <a:ext uri="{C183D7F6-B498-43B3-948B-1728B52AA6E4}">
                <adec:decorative xmlns:adec="http://schemas.microsoft.com/office/drawing/2017/decorative" xmlns=""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xmlns=""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22" name="Text 2"/>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24" name="Text 3"/>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Tree>
    <p:custDataLst>
      <p:tags r:id="rId1"/>
    </p:custDataLst>
    <p:extLst>
      <p:ext uri="{BB962C8B-B14F-4D97-AF65-F5344CB8AC3E}">
        <p14:creationId xmlns:p14="http://schemas.microsoft.com/office/powerpoint/2010/main" val="2153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1000"/>
                                        <p:tgtEl>
                                          <p:spTgt spid="2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_Text_Cards">
    <p:spTree>
      <p:nvGrpSpPr>
        <p:cNvPr id="1" name=""/>
        <p:cNvGrpSpPr/>
        <p:nvPr/>
      </p:nvGrpSpPr>
      <p:grpSpPr>
        <a:xfrm>
          <a:off x="0" y="0"/>
          <a:ext cx="0" cy="0"/>
          <a:chOff x="0" y="0"/>
          <a:chExt cx="0" cy="0"/>
        </a:xfrm>
      </p:grpSpPr>
      <p:sp>
        <p:nvSpPr>
          <p:cNvPr id="14" name="White 4">
            <a:extLst>
              <a:ext uri="{C183D7F6-B498-43B3-948B-1728B52AA6E4}">
                <adec:decorative xmlns:adec="http://schemas.microsoft.com/office/drawing/2017/decorative" xmlns="" val="1"/>
              </a:ext>
            </a:extLst>
          </p:cNvPr>
          <p:cNvSpPr/>
          <p:nvPr userDrawn="1"/>
        </p:nvSpPr>
        <p:spPr>
          <a:xfrm>
            <a:off x="6346977"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3">
            <a:extLst>
              <a:ext uri="{C183D7F6-B498-43B3-948B-1728B52AA6E4}">
                <adec:decorative xmlns:adec="http://schemas.microsoft.com/office/drawing/2017/decorative" xmlns="" val="1"/>
              </a:ext>
            </a:extLst>
          </p:cNvPr>
          <p:cNvSpPr/>
          <p:nvPr userDrawn="1"/>
        </p:nvSpPr>
        <p:spPr>
          <a:xfrm>
            <a:off x="576641" y="3679979"/>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2">
            <a:extLst>
              <a:ext uri="{C183D7F6-B498-43B3-948B-1728B52AA6E4}">
                <adec:decorative xmlns:adec="http://schemas.microsoft.com/office/drawing/2017/decorative" xmlns="" val="1"/>
              </a:ext>
            </a:extLst>
          </p:cNvPr>
          <p:cNvSpPr/>
          <p:nvPr userDrawn="1"/>
        </p:nvSpPr>
        <p:spPr>
          <a:xfrm>
            <a:off x="6346977"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76641" y="501954"/>
            <a:ext cx="5267269"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4129956" cy="1980730"/>
          </a:xfrm>
        </p:spPr>
        <p:txBody>
          <a:bodyPr vert="horz" lIns="91440" tIns="45720" rIns="91440" bIns="45720" rtlCol="0" anchor="ctr">
            <a:noAutofit/>
          </a:bodyPr>
          <a:lstStyle>
            <a:lvl1pPr algn="ctr">
              <a:defRPr lang="en-US" dirty="0" smtClean="0">
                <a:solidFill>
                  <a:schemeClr val="tx1">
                    <a:lumMod val="65000"/>
                    <a:lumOff val="35000"/>
                  </a:schemeClr>
                </a:solidFill>
                <a:latin typeface="Proxima Nova" panose="02000506030000020004" pitchFamily="50" charset="0"/>
              </a:defRPr>
            </a:lvl1pPr>
          </a:lstStyle>
          <a:p>
            <a:pPr marL="0" lvl="0" indent="0">
              <a:lnSpc>
                <a:spcPct val="100000"/>
              </a:lnSpc>
              <a:spcBef>
                <a:spcPts val="0"/>
              </a:spcBef>
              <a:spcAft>
                <a:spcPts val="1600"/>
              </a:spcAft>
              <a:buNone/>
            </a:pPr>
            <a:r>
              <a:rPr lang="en-US" dirty="0"/>
              <a:t>Click to edit Master text styles</a:t>
            </a:r>
          </a:p>
        </p:txBody>
      </p:sp>
      <p:sp>
        <p:nvSpPr>
          <p:cNvPr id="20" name="Text 2"/>
          <p:cNvSpPr>
            <a:spLocks noGrp="1"/>
          </p:cNvSpPr>
          <p:nvPr>
            <p:ph idx="10"/>
          </p:nvPr>
        </p:nvSpPr>
        <p:spPr>
          <a:xfrm>
            <a:off x="6915633" y="849623"/>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22" name="Text 3"/>
          <p:cNvSpPr>
            <a:spLocks noGrp="1"/>
          </p:cNvSpPr>
          <p:nvPr>
            <p:ph idx="11"/>
          </p:nvPr>
        </p:nvSpPr>
        <p:spPr>
          <a:xfrm>
            <a:off x="1145297"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24" name="Text 4"/>
          <p:cNvSpPr>
            <a:spLocks noGrp="1"/>
          </p:cNvSpPr>
          <p:nvPr>
            <p:ph idx="12"/>
          </p:nvPr>
        </p:nvSpPr>
        <p:spPr>
          <a:xfrm>
            <a:off x="6915633" y="4027648"/>
            <a:ext cx="4129956"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Tree>
    <p:custDataLst>
      <p:tags r:id="rId1"/>
    </p:custDataLst>
    <p:extLst>
      <p:ext uri="{BB962C8B-B14F-4D97-AF65-F5344CB8AC3E}">
        <p14:creationId xmlns:p14="http://schemas.microsoft.com/office/powerpoint/2010/main" val="39851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1000"/>
                                        <p:tgtEl>
                                          <p:spTgt spid="20">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1000"/>
                                        <p:tgtEl>
                                          <p:spTgt spid="22">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xmlns=""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xmlns=""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xmlns=""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xmlns=""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xmlns=""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xmlns=""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xmlns=""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xmlns=""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xmlns=""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
          <p:cNvSpPr txBox="1"/>
          <p:nvPr userDrawn="1"/>
        </p:nvSpPr>
        <p:spPr>
          <a:xfrm>
            <a:off x="573922"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1</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7" name="2"/>
          <p:cNvSpPr txBox="1"/>
          <p:nvPr userDrawn="1"/>
        </p:nvSpPr>
        <p:spPr>
          <a:xfrm>
            <a:off x="573922"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2</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8" name="3"/>
          <p:cNvSpPr txBox="1"/>
          <p:nvPr userDrawn="1"/>
        </p:nvSpPr>
        <p:spPr>
          <a:xfrm>
            <a:off x="573922" y="4784198"/>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3</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lang="en-US" sz="2600" kern="1200" dirty="0" smtClean="0">
                <a:solidFill>
                  <a:schemeClr val="tx1">
                    <a:lumMod val="65000"/>
                    <a:lumOff val="35000"/>
                  </a:schemeClr>
                </a:solidFill>
                <a:latin typeface="Proxima Nova" panose="02000506030000020004" pitchFamily="50" charset="0"/>
                <a:ea typeface="+mn-ea"/>
                <a:cs typeface="+mn-cs"/>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7273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6 Numbered Text">
    <p:spTree>
      <p:nvGrpSpPr>
        <p:cNvPr id="1" name=""/>
        <p:cNvGrpSpPr/>
        <p:nvPr/>
      </p:nvGrpSpPr>
      <p:grpSpPr>
        <a:xfrm>
          <a:off x="0" y="0"/>
          <a:ext cx="0" cy="0"/>
          <a:chOff x="0" y="0"/>
          <a:chExt cx="0" cy="0"/>
        </a:xfrm>
      </p:grpSpPr>
      <p:sp>
        <p:nvSpPr>
          <p:cNvPr id="21" name="White 3">
            <a:extLst>
              <a:ext uri="{C183D7F6-B498-43B3-948B-1728B52AA6E4}">
                <adec:decorative xmlns:adec="http://schemas.microsoft.com/office/drawing/2017/decorative" xmlns="" val="1"/>
              </a:ext>
            </a:extLst>
          </p:cNvPr>
          <p:cNvSpPr/>
          <p:nvPr userDrawn="1"/>
        </p:nvSpPr>
        <p:spPr>
          <a:xfrm>
            <a:off x="577198" y="4752762"/>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3" name="White 2">
            <a:extLst>
              <a:ext uri="{C183D7F6-B498-43B3-948B-1728B52AA6E4}">
                <adec:decorative xmlns:adec="http://schemas.microsoft.com/office/drawing/2017/decorative" xmlns=""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xmlns=""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4" name="Orange 3">
            <a:extLst>
              <a:ext uri="{C183D7F6-B498-43B3-948B-1728B52AA6E4}">
                <adec:decorative xmlns:adec="http://schemas.microsoft.com/office/drawing/2017/decorative" xmlns="" val="1"/>
              </a:ext>
            </a:extLst>
          </p:cNvPr>
          <p:cNvSpPr/>
          <p:nvPr userDrawn="1"/>
        </p:nvSpPr>
        <p:spPr>
          <a:xfrm>
            <a:off x="576084" y="4752763"/>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Orange 2">
            <a:extLst>
              <a:ext uri="{C183D7F6-B498-43B3-948B-1728B52AA6E4}">
                <adec:decorative xmlns:adec="http://schemas.microsoft.com/office/drawing/2017/decorative" xmlns=""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xmlns=""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Shadow 3">
            <a:extLst>
              <a:ext uri="{C183D7F6-B498-43B3-948B-1728B52AA6E4}">
                <adec:decorative xmlns:adec="http://schemas.microsoft.com/office/drawing/2017/decorative" xmlns="" val="1"/>
              </a:ext>
            </a:extLst>
          </p:cNvPr>
          <p:cNvSpPr/>
          <p:nvPr userDrawn="1"/>
        </p:nvSpPr>
        <p:spPr>
          <a:xfrm>
            <a:off x="1914303" y="4752759"/>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dow 2">
            <a:extLst>
              <a:ext uri="{C183D7F6-B498-43B3-948B-1728B52AA6E4}">
                <adec:decorative xmlns:adec="http://schemas.microsoft.com/office/drawing/2017/decorative" xmlns=""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xmlns=""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86295"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8" name="6"/>
          <p:cNvSpPr txBox="1"/>
          <p:nvPr userDrawn="1"/>
        </p:nvSpPr>
        <p:spPr>
          <a:xfrm>
            <a:off x="586295" y="4795113"/>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6</a:t>
            </a:r>
          </a:p>
        </p:txBody>
      </p:sp>
      <p:sp>
        <p:nvSpPr>
          <p:cNvPr id="22" name="Text 3"/>
          <p:cNvSpPr>
            <a:spLocks noGrp="1"/>
          </p:cNvSpPr>
          <p:nvPr>
            <p:ph idx="11"/>
          </p:nvPr>
        </p:nvSpPr>
        <p:spPr>
          <a:xfrm>
            <a:off x="2680764" y="502574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7386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5 Numbered Text">
    <p:spTree>
      <p:nvGrpSpPr>
        <p:cNvPr id="1" name=""/>
        <p:cNvGrpSpPr/>
        <p:nvPr/>
      </p:nvGrpSpPr>
      <p:grpSpPr>
        <a:xfrm>
          <a:off x="0" y="0"/>
          <a:ext cx="0" cy="0"/>
          <a:chOff x="0" y="0"/>
          <a:chExt cx="0" cy="0"/>
        </a:xfrm>
      </p:grpSpPr>
      <p:sp>
        <p:nvSpPr>
          <p:cNvPr id="13" name="White 2">
            <a:extLst>
              <a:ext uri="{C183D7F6-B498-43B3-948B-1728B52AA6E4}">
                <adec:decorative xmlns:adec="http://schemas.microsoft.com/office/drawing/2017/decorative" xmlns="" val="1"/>
              </a:ext>
            </a:extLst>
          </p:cNvPr>
          <p:cNvSpPr/>
          <p:nvPr userDrawn="1"/>
        </p:nvSpPr>
        <p:spPr>
          <a:xfrm>
            <a:off x="576641" y="2664703"/>
            <a:ext cx="11037605" cy="152859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xmlns=""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4" name="Orange 2">
            <a:extLst>
              <a:ext uri="{C183D7F6-B498-43B3-948B-1728B52AA6E4}">
                <adec:decorative xmlns:adec="http://schemas.microsoft.com/office/drawing/2017/decorative" xmlns="" val="1"/>
              </a:ext>
            </a:extLst>
          </p:cNvPr>
          <p:cNvSpPr/>
          <p:nvPr userDrawn="1"/>
        </p:nvSpPr>
        <p:spPr>
          <a:xfrm>
            <a:off x="576084" y="266470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range 1">
            <a:extLst>
              <a:ext uri="{C183D7F6-B498-43B3-948B-1728B52AA6E4}">
                <adec:decorative xmlns:adec="http://schemas.microsoft.com/office/drawing/2017/decorative" xmlns=""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Shadow 2">
            <a:extLst>
              <a:ext uri="{C183D7F6-B498-43B3-948B-1728B52AA6E4}">
                <adec:decorative xmlns:adec="http://schemas.microsoft.com/office/drawing/2017/decorative" xmlns="" val="1"/>
              </a:ext>
            </a:extLst>
          </p:cNvPr>
          <p:cNvSpPr/>
          <p:nvPr userDrawn="1"/>
        </p:nvSpPr>
        <p:spPr>
          <a:xfrm>
            <a:off x="1914303" y="266470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dow 1">
            <a:extLst>
              <a:ext uri="{C183D7F6-B498-43B3-948B-1728B52AA6E4}">
                <adec:decorative xmlns:adec="http://schemas.microsoft.com/office/drawing/2017/decorative" xmlns=""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1"/>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7" name="5"/>
          <p:cNvSpPr txBox="1"/>
          <p:nvPr userDrawn="1"/>
        </p:nvSpPr>
        <p:spPr>
          <a:xfrm>
            <a:off x="586295" y="2704820"/>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5</a:t>
            </a:r>
          </a:p>
        </p:txBody>
      </p:sp>
      <p:sp>
        <p:nvSpPr>
          <p:cNvPr id="19" name="Text 2"/>
          <p:cNvSpPr>
            <a:spLocks noGrp="1"/>
          </p:cNvSpPr>
          <p:nvPr>
            <p:ph idx="10"/>
          </p:nvPr>
        </p:nvSpPr>
        <p:spPr>
          <a:xfrm>
            <a:off x="2680763" y="2920504"/>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5928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Numbered Text">
    <p:spTree>
      <p:nvGrpSpPr>
        <p:cNvPr id="1" name=""/>
        <p:cNvGrpSpPr/>
        <p:nvPr/>
      </p:nvGrpSpPr>
      <p:grpSpPr>
        <a:xfrm>
          <a:off x="0" y="0"/>
          <a:ext cx="0" cy="0"/>
          <a:chOff x="0" y="0"/>
          <a:chExt cx="0" cy="0"/>
        </a:xfrm>
      </p:grpSpPr>
      <p:sp>
        <p:nvSpPr>
          <p:cNvPr id="15" name="White">
            <a:extLst>
              <a:ext uri="{C183D7F6-B498-43B3-948B-1728B52AA6E4}">
                <adec:decorative xmlns:adec="http://schemas.microsoft.com/office/drawing/2017/decorative" xmlns="" val="1"/>
              </a:ext>
            </a:extLst>
          </p:cNvPr>
          <p:cNvSpPr/>
          <p:nvPr userDrawn="1"/>
        </p:nvSpPr>
        <p:spPr>
          <a:xfrm>
            <a:off x="577198" y="576641"/>
            <a:ext cx="11037605" cy="1528597"/>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Orange">
            <a:extLst>
              <a:ext uri="{C183D7F6-B498-43B3-948B-1728B52AA6E4}">
                <adec:decorative xmlns:adec="http://schemas.microsoft.com/office/drawing/2017/decorative" xmlns="" val="1"/>
              </a:ext>
            </a:extLst>
          </p:cNvPr>
          <p:cNvSpPr/>
          <p:nvPr userDrawn="1"/>
        </p:nvSpPr>
        <p:spPr>
          <a:xfrm>
            <a:off x="576084" y="576642"/>
            <a:ext cx="1528596" cy="152859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Shadow">
            <a:extLst>
              <a:ext uri="{C183D7F6-B498-43B3-948B-1728B52AA6E4}">
                <adec:decorative xmlns:adec="http://schemas.microsoft.com/office/drawing/2017/decorative" xmlns="" val="1"/>
              </a:ext>
            </a:extLst>
          </p:cNvPr>
          <p:cNvSpPr/>
          <p:nvPr userDrawn="1"/>
        </p:nvSpPr>
        <p:spPr>
          <a:xfrm>
            <a:off x="1914861" y="576640"/>
            <a:ext cx="188706" cy="1528597"/>
          </a:xfrm>
          <a:prstGeom prst="rect">
            <a:avLst/>
          </a:prstGeom>
          <a:gradFill>
            <a:gsLst>
              <a:gs pos="0">
                <a:schemeClr val="tx1">
                  <a:alpha val="20000"/>
                </a:schemeClr>
              </a:gs>
              <a:gs pos="100000">
                <a:schemeClr val="tx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p:cNvSpPr txBox="1"/>
          <p:nvPr userDrawn="1"/>
        </p:nvSpPr>
        <p:spPr>
          <a:xfrm>
            <a:off x="575037" y="612109"/>
            <a:ext cx="1525254" cy="1446550"/>
          </a:xfrm>
          <a:prstGeom prst="rect">
            <a:avLst/>
          </a:prstGeom>
          <a:noFill/>
        </p:spPr>
        <p:txBody>
          <a:bodyPr wrap="square" rtlCol="0" anchor="ctr">
            <a:spAutoFit/>
          </a:bodyPr>
          <a:lstStyle/>
          <a:p>
            <a:pPr algn="ctr"/>
            <a:r>
              <a:rPr lang="en-US" sz="8800" dirty="0">
                <a:solidFill>
                  <a:schemeClr val="bg1"/>
                </a:solidFill>
                <a:effectLst>
                  <a:outerShdw blurRad="38100" dist="38100" dir="2700000" algn="tl">
                    <a:srgbClr val="000000">
                      <a:alpha val="43137"/>
                    </a:srgbClr>
                  </a:outerShdw>
                </a:effectLst>
                <a:latin typeface="+mj-lt"/>
              </a:rPr>
              <a:t>4</a:t>
            </a:r>
          </a:p>
        </p:txBody>
      </p:sp>
      <p:sp>
        <p:nvSpPr>
          <p:cNvPr id="17" name="Text"/>
          <p:cNvSpPr>
            <a:spLocks noGrp="1"/>
          </p:cNvSpPr>
          <p:nvPr>
            <p:ph idx="1"/>
          </p:nvPr>
        </p:nvSpPr>
        <p:spPr>
          <a:xfrm>
            <a:off x="2680764" y="849623"/>
            <a:ext cx="8364825" cy="1016990"/>
          </a:xfrm>
        </p:spPr>
        <p:txBody>
          <a:bodyPr anchor="ctr">
            <a:noAutofit/>
          </a:bodyPr>
          <a:lstStyle>
            <a:lvl1pPr marL="0" indent="0" algn="l">
              <a:lnSpc>
                <a:spcPct val="100000"/>
              </a:lnSpc>
              <a:spcBef>
                <a:spcPts val="0"/>
              </a:spcBef>
              <a:spcAft>
                <a:spcPts val="1600"/>
              </a:spcAft>
              <a:buNone/>
              <a:defRPr sz="22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816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ersed_Colors_Text_Lef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xmlns=""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xmlns=""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77755"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77755"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latin typeface="Proxima Nova Medium"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4" name="Picture"/>
          <p:cNvSpPr>
            <a:spLocks noGrp="1"/>
          </p:cNvSpPr>
          <p:nvPr>
            <p:ph type="pic" sz="quarter" idx="10"/>
          </p:nvPr>
        </p:nvSpPr>
        <p:spPr>
          <a:xfrm>
            <a:off x="6937612"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Tree>
    <p:custDataLst>
      <p:tags r:id="rId1"/>
    </p:custDataLst>
    <p:extLst>
      <p:ext uri="{BB962C8B-B14F-4D97-AF65-F5344CB8AC3E}">
        <p14:creationId xmlns:p14="http://schemas.microsoft.com/office/powerpoint/2010/main" val="32091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versed_Colors_Text_Right">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xmlns=""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xmlns=""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5832143" y="882903"/>
            <a:ext cx="5782102" cy="1065008"/>
          </a:xfrm>
        </p:spPr>
        <p:txBody>
          <a:bodyPr anchor="b">
            <a:no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5832143" y="2647669"/>
            <a:ext cx="5782102"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4" name="Picture"/>
          <p:cNvSpPr>
            <a:spLocks noGrp="1"/>
          </p:cNvSpPr>
          <p:nvPr>
            <p:ph type="pic" sz="quarter" idx="10"/>
          </p:nvPr>
        </p:nvSpPr>
        <p:spPr>
          <a:xfrm>
            <a:off x="577755" y="454925"/>
            <a:ext cx="4676633" cy="6403075"/>
          </a:xfr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Tree>
    <p:custDataLst>
      <p:tags r:id="rId1"/>
    </p:custDataLst>
    <p:extLst>
      <p:ext uri="{BB962C8B-B14F-4D97-AF65-F5344CB8AC3E}">
        <p14:creationId xmlns:p14="http://schemas.microsoft.com/office/powerpoint/2010/main" val="41307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heavy 1">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xmlns=""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7" name="Picture"/>
          <p:cNvSpPr>
            <a:spLocks noGrp="1"/>
          </p:cNvSpPr>
          <p:nvPr>
            <p:ph type="pic" sz="quarter" idx="13"/>
          </p:nvPr>
        </p:nvSpPr>
        <p:spPr>
          <a:xfrm>
            <a:off x="576641" y="501954"/>
            <a:ext cx="11038716" cy="5836934"/>
          </a:xfrm>
          <a:custGeom>
            <a:avLst/>
            <a:gdLst>
              <a:gd name="connsiteX0" fmla="*/ 5083313 w 11038716"/>
              <a:gd name="connsiteY0" fmla="*/ 0 h 5836934"/>
              <a:gd name="connsiteX1" fmla="*/ 7955234 w 11038716"/>
              <a:gd name="connsiteY1" fmla="*/ 0 h 5836934"/>
              <a:gd name="connsiteX2" fmla="*/ 8743437 w 11038716"/>
              <a:gd name="connsiteY2" fmla="*/ 0 h 5836934"/>
              <a:gd name="connsiteX3" fmla="*/ 11038716 w 11038716"/>
              <a:gd name="connsiteY3" fmla="*/ 0 h 5836934"/>
              <a:gd name="connsiteX4" fmla="*/ 11038716 w 11038716"/>
              <a:gd name="connsiteY4" fmla="*/ 5836934 h 5836934"/>
              <a:gd name="connsiteX5" fmla="*/ 8743437 w 11038716"/>
              <a:gd name="connsiteY5" fmla="*/ 5836934 h 5836934"/>
              <a:gd name="connsiteX6" fmla="*/ 8498776 w 11038716"/>
              <a:gd name="connsiteY6" fmla="*/ 5836934 h 5836934"/>
              <a:gd name="connsiteX7" fmla="*/ 5626855 w 11038716"/>
              <a:gd name="connsiteY7" fmla="*/ 5836934 h 5836934"/>
              <a:gd name="connsiteX8" fmla="*/ 0 w 11038716"/>
              <a:gd name="connsiteY8" fmla="*/ 0 h 5836934"/>
              <a:gd name="connsiteX9" fmla="*/ 1052413 w 11038716"/>
              <a:gd name="connsiteY9" fmla="*/ 0 h 5836934"/>
              <a:gd name="connsiteX10" fmla="*/ 1595955 w 11038716"/>
              <a:gd name="connsiteY10" fmla="*/ 5836934 h 5836934"/>
              <a:gd name="connsiteX11" fmla="*/ 0 w 11038716"/>
              <a:gd name="connsiteY11"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38716" h="5836934">
                <a:moveTo>
                  <a:pt x="5083313" y="0"/>
                </a:moveTo>
                <a:lnTo>
                  <a:pt x="7955234" y="0"/>
                </a:lnTo>
                <a:lnTo>
                  <a:pt x="8743437" y="0"/>
                </a:lnTo>
                <a:lnTo>
                  <a:pt x="11038716" y="0"/>
                </a:lnTo>
                <a:lnTo>
                  <a:pt x="11038716" y="5836934"/>
                </a:lnTo>
                <a:lnTo>
                  <a:pt x="8743437" y="5836934"/>
                </a:lnTo>
                <a:lnTo>
                  <a:pt x="8498776" y="5836934"/>
                </a:lnTo>
                <a:lnTo>
                  <a:pt x="5626855" y="5836934"/>
                </a:lnTo>
                <a:close/>
                <a:moveTo>
                  <a:pt x="0" y="0"/>
                </a:moveTo>
                <a:lnTo>
                  <a:pt x="1052413" y="0"/>
                </a:lnTo>
                <a:lnTo>
                  <a:pt x="1595955"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dirty="0"/>
          </a:p>
        </p:txBody>
      </p:sp>
      <p:sp>
        <p:nvSpPr>
          <p:cNvPr id="7" name="Title"/>
          <p:cNvSpPr>
            <a:spLocks noGrp="1"/>
          </p:cNvSpPr>
          <p:nvPr>
            <p:ph type="title"/>
          </p:nvPr>
        </p:nvSpPr>
        <p:spPr>
          <a:xfrm>
            <a:off x="2380901" y="1147907"/>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2380901" y="3124889"/>
            <a:ext cx="2910716" cy="222656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7921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ain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6660" b="37848"/>
          <a:stretch/>
        </p:blipFill>
        <p:spPr>
          <a:xfrm>
            <a:off x="1" y="-1"/>
            <a:ext cx="12191998" cy="4646951"/>
          </a:xfrm>
          <a:prstGeom prst="rect">
            <a:avLst/>
          </a:prstGeom>
        </p:spPr>
      </p:pic>
      <p:sp>
        <p:nvSpPr>
          <p:cNvPr id="11" name="Lime-Green-Teal">
            <a:extLst>
              <a:ext uri="{C183D7F6-B498-43B3-948B-1728B52AA6E4}">
                <adec:decorative xmlns:adec="http://schemas.microsoft.com/office/drawing/2017/decorative" xmlns="" val="1"/>
              </a:ext>
            </a:extLst>
          </p:cNvPr>
          <p:cNvSpPr/>
          <p:nvPr userDrawn="1"/>
        </p:nvSpPr>
        <p:spPr>
          <a:xfrm>
            <a:off x="0" y="-1"/>
            <a:ext cx="12192000" cy="6858000"/>
          </a:xfrm>
          <a:prstGeom prst="rect">
            <a:avLst/>
          </a:prstGeom>
          <a:gradFill flip="none" rotWithShape="1">
            <a:gsLst>
              <a:gs pos="100000">
                <a:srgbClr val="008EAA">
                  <a:alpha val="71000"/>
                </a:srgbClr>
              </a:gs>
              <a:gs pos="0">
                <a:srgbClr val="78BE20">
                  <a:alpha val="74000"/>
                </a:srgbClr>
              </a:gs>
            </a:gsLst>
            <a:lin ang="18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xmlns=""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cNvSpPr>
            <a:spLocks noGrp="1"/>
          </p:cNvSpPr>
          <p:nvPr>
            <p:ph type="title" hasCustomPrompt="1"/>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dirty="0"/>
              <a:t>CLICK TO EDIT MASTER TITLE STYLE</a:t>
            </a: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7" name="Details"/>
          <p:cNvSpPr>
            <a:spLocks noGrp="1"/>
          </p:cNvSpPr>
          <p:nvPr>
            <p:ph type="body" sz="quarter" idx="10" hasCustomPrompt="1"/>
          </p:nvPr>
        </p:nvSpPr>
        <p:spPr>
          <a:xfrm>
            <a:off x="838200" y="4999421"/>
            <a:ext cx="4318747" cy="1271736"/>
          </a:xfrm>
        </p:spPr>
        <p:txBody>
          <a:bodyPr anchor="b">
            <a:noAutofit/>
          </a:bodyPr>
          <a:lstStyle>
            <a:lvl1pPr marL="0" indent="0">
              <a:lnSpc>
                <a:spcPct val="80000"/>
              </a:lnSpc>
              <a:buNone/>
              <a:defRPr sz="2400" baseline="0"/>
            </a:lvl1pPr>
          </a:lstStyle>
          <a:p>
            <a:pPr lvl="0"/>
            <a:r>
              <a:rPr lang="en-US" dirty="0"/>
              <a:t>Instructor’s Name</a:t>
            </a:r>
          </a:p>
          <a:p>
            <a:pPr lvl="0"/>
            <a:r>
              <a:rPr lang="en-US" dirty="0"/>
              <a:t>Course, etc.</a:t>
            </a:r>
          </a:p>
        </p:txBody>
      </p:sp>
      <p:pic>
        <p:nvPicPr>
          <p:cNvPr id="23" name="Picture 22"/>
          <p:cNvPicPr>
            <a:picLocks noChangeAspect="1"/>
          </p:cNvPicPr>
          <p:nvPr userDrawn="1"/>
        </p:nvPicPr>
        <p:blipFill>
          <a:blip r:embed="rId4"/>
          <a:stretch>
            <a:fillRect/>
          </a:stretch>
        </p:blipFill>
        <p:spPr>
          <a:xfrm>
            <a:off x="7531099" y="5489771"/>
            <a:ext cx="3822700" cy="787400"/>
          </a:xfrm>
          <a:prstGeom prst="rect">
            <a:avLst/>
          </a:prstGeom>
        </p:spPr>
      </p:pic>
    </p:spTree>
    <p:custDataLst>
      <p:tags r:id="rId1"/>
    </p:custDataLst>
    <p:extLst>
      <p:ext uri="{BB962C8B-B14F-4D97-AF65-F5344CB8AC3E}">
        <p14:creationId xmlns:p14="http://schemas.microsoft.com/office/powerpoint/2010/main" val="661347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heavy 2">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xmlns=""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7" name="Title"/>
          <p:cNvSpPr>
            <a:spLocks noGrp="1"/>
          </p:cNvSpPr>
          <p:nvPr>
            <p:ph type="title"/>
          </p:nvPr>
        </p:nvSpPr>
        <p:spPr>
          <a:xfrm>
            <a:off x="4640642" y="998488"/>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6" name="Text"/>
          <p:cNvSpPr>
            <a:spLocks noGrp="1"/>
          </p:cNvSpPr>
          <p:nvPr>
            <p:ph idx="1"/>
          </p:nvPr>
        </p:nvSpPr>
        <p:spPr>
          <a:xfrm>
            <a:off x="4640642" y="2975470"/>
            <a:ext cx="2910716" cy="27679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34" name="Picture 1"/>
          <p:cNvSpPr>
            <a:spLocks noGrp="1"/>
          </p:cNvSpPr>
          <p:nvPr>
            <p:ph type="pic" sz="quarter" idx="10"/>
          </p:nvPr>
        </p:nvSpPr>
        <p:spPr>
          <a:xfrm>
            <a:off x="576642" y="501954"/>
            <a:ext cx="3660091" cy="5836934"/>
          </a:xfrm>
          <a:custGeom>
            <a:avLst/>
            <a:gdLst>
              <a:gd name="connsiteX0" fmla="*/ 0 w 3660091"/>
              <a:gd name="connsiteY0" fmla="*/ 0 h 5836934"/>
              <a:gd name="connsiteX1" fmla="*/ 3116549 w 3660091"/>
              <a:gd name="connsiteY1" fmla="*/ 0 h 5836934"/>
              <a:gd name="connsiteX2" fmla="*/ 3660091 w 3660091"/>
              <a:gd name="connsiteY2" fmla="*/ 5836934 h 5836934"/>
              <a:gd name="connsiteX3" fmla="*/ 0 w 3660091"/>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091" h="5836934">
                <a:moveTo>
                  <a:pt x="0" y="0"/>
                </a:moveTo>
                <a:lnTo>
                  <a:pt x="3116549" y="0"/>
                </a:lnTo>
                <a:lnTo>
                  <a:pt x="3660091" y="5836934"/>
                </a:lnTo>
                <a:lnTo>
                  <a:pt x="0" y="5836934"/>
                </a:lnTo>
                <a:close/>
              </a:path>
            </a:pathLst>
          </a:custGeom>
          <a:pattFill prst="dkDnDiag">
            <a:fgClr>
              <a:schemeClr val="tx2"/>
            </a:fgClr>
            <a:bgClr>
              <a:schemeClr val="bg1"/>
            </a:bgClr>
          </a:pattFill>
          <a:effectLst>
            <a:outerShdw blurRad="63500" dist="38100" algn="ctr" rotWithShape="0">
              <a:srgbClr val="000000">
                <a:alpha val="30000"/>
              </a:srgbClr>
            </a:outerShdw>
          </a:effectLst>
        </p:spPr>
        <p:txBody>
          <a:bodyPr wrap="square">
            <a:noAutofit/>
          </a:bodyPr>
          <a:lstStyle/>
          <a:p>
            <a:endParaRPr lang="en-US" dirty="0"/>
          </a:p>
        </p:txBody>
      </p:sp>
      <p:sp>
        <p:nvSpPr>
          <p:cNvPr id="37" name="Picture 2"/>
          <p:cNvSpPr>
            <a:spLocks noGrp="1"/>
          </p:cNvSpPr>
          <p:nvPr>
            <p:ph type="pic" sz="quarter" idx="11"/>
          </p:nvPr>
        </p:nvSpPr>
        <p:spPr>
          <a:xfrm>
            <a:off x="7955234" y="501954"/>
            <a:ext cx="3660124" cy="5836934"/>
          </a:xfrm>
          <a:custGeom>
            <a:avLst/>
            <a:gdLst>
              <a:gd name="connsiteX0" fmla="*/ 0 w 3660124"/>
              <a:gd name="connsiteY0" fmla="*/ 0 h 5836934"/>
              <a:gd name="connsiteX1" fmla="*/ 3660124 w 3660124"/>
              <a:gd name="connsiteY1" fmla="*/ 0 h 5836934"/>
              <a:gd name="connsiteX2" fmla="*/ 3660124 w 3660124"/>
              <a:gd name="connsiteY2" fmla="*/ 5836934 h 5836934"/>
              <a:gd name="connsiteX3" fmla="*/ 543542 w 3660124"/>
              <a:gd name="connsiteY3" fmla="*/ 5836934 h 5836934"/>
            </a:gdLst>
            <a:ahLst/>
            <a:cxnLst>
              <a:cxn ang="0">
                <a:pos x="connsiteX0" y="connsiteY0"/>
              </a:cxn>
              <a:cxn ang="0">
                <a:pos x="connsiteX1" y="connsiteY1"/>
              </a:cxn>
              <a:cxn ang="0">
                <a:pos x="connsiteX2" y="connsiteY2"/>
              </a:cxn>
              <a:cxn ang="0">
                <a:pos x="connsiteX3" y="connsiteY3"/>
              </a:cxn>
            </a:cxnLst>
            <a:rect l="l" t="t" r="r" b="b"/>
            <a:pathLst>
              <a:path w="3660124" h="5836934">
                <a:moveTo>
                  <a:pt x="0" y="0"/>
                </a:moveTo>
                <a:lnTo>
                  <a:pt x="3660124" y="0"/>
                </a:lnTo>
                <a:lnTo>
                  <a:pt x="3660124"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Tree>
    <p:custDataLst>
      <p:tags r:id="rId1"/>
    </p:custDataLst>
    <p:extLst>
      <p:ext uri="{BB962C8B-B14F-4D97-AF65-F5344CB8AC3E}">
        <p14:creationId xmlns:p14="http://schemas.microsoft.com/office/powerpoint/2010/main" val="10380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heavy 4">
    <p:spTree>
      <p:nvGrpSpPr>
        <p:cNvPr id="1" name=""/>
        <p:cNvGrpSpPr/>
        <p:nvPr/>
      </p:nvGrpSpPr>
      <p:grpSpPr>
        <a:xfrm>
          <a:off x="0" y="0"/>
          <a:ext cx="0" cy="0"/>
          <a:chOff x="0" y="0"/>
          <a:chExt cx="0" cy="0"/>
        </a:xfrm>
      </p:grpSpPr>
      <p:sp>
        <p:nvSpPr>
          <p:cNvPr id="2" name="White">
            <a:extLst>
              <a:ext uri="{C183D7F6-B498-43B3-948B-1728B52AA6E4}">
                <adec:decorative xmlns:adec="http://schemas.microsoft.com/office/drawing/2017/decorative" xmlns="" val="1"/>
              </a:ext>
            </a:extLst>
          </p:cNvPr>
          <p:cNvSpPr/>
          <p:nvPr userDrawn="1"/>
        </p:nvSpPr>
        <p:spPr>
          <a:xfrm>
            <a:off x="576642" y="501954"/>
            <a:ext cx="11038716" cy="5837288"/>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2" name="Picture 4"/>
          <p:cNvSpPr>
            <a:spLocks noGrp="1"/>
          </p:cNvSpPr>
          <p:nvPr>
            <p:ph type="pic" sz="quarter" idx="12"/>
          </p:nvPr>
        </p:nvSpPr>
        <p:spPr>
          <a:xfrm>
            <a:off x="9708376" y="501954"/>
            <a:ext cx="1906982" cy="5836934"/>
          </a:xfrm>
          <a:custGeom>
            <a:avLst/>
            <a:gdLst>
              <a:gd name="connsiteX0" fmla="*/ 0 w 1906982"/>
              <a:gd name="connsiteY0" fmla="*/ 0 h 5836934"/>
              <a:gd name="connsiteX1" fmla="*/ 1906982 w 1906982"/>
              <a:gd name="connsiteY1" fmla="*/ 0 h 5836934"/>
              <a:gd name="connsiteX2" fmla="*/ 1906982 w 1906982"/>
              <a:gd name="connsiteY2" fmla="*/ 5836934 h 5836934"/>
              <a:gd name="connsiteX3" fmla="*/ 1007927 w 1906982"/>
              <a:gd name="connsiteY3" fmla="*/ 5836934 h 5836934"/>
              <a:gd name="connsiteX4" fmla="*/ 1007894 w 1906982"/>
              <a:gd name="connsiteY4" fmla="*/ 5836580 h 5836934"/>
              <a:gd name="connsiteX5" fmla="*/ 543509 w 1906982"/>
              <a:gd name="connsiteY5" fmla="*/ 5836580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982" h="5836934">
                <a:moveTo>
                  <a:pt x="0" y="0"/>
                </a:moveTo>
                <a:lnTo>
                  <a:pt x="1906982" y="0"/>
                </a:lnTo>
                <a:lnTo>
                  <a:pt x="1906982" y="5836934"/>
                </a:lnTo>
                <a:lnTo>
                  <a:pt x="1007927" y="5836934"/>
                </a:lnTo>
                <a:lnTo>
                  <a:pt x="1007894" y="5836580"/>
                </a:lnTo>
                <a:lnTo>
                  <a:pt x="543509" y="5836580"/>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
        <p:nvSpPr>
          <p:cNvPr id="15" name="Picture 3"/>
          <p:cNvSpPr>
            <a:spLocks noGrp="1"/>
          </p:cNvSpPr>
          <p:nvPr>
            <p:ph type="pic" sz="quarter" idx="13"/>
          </p:nvPr>
        </p:nvSpPr>
        <p:spPr>
          <a:xfrm>
            <a:off x="7954439"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
        <p:nvSpPr>
          <p:cNvPr id="18" name="Picture 2"/>
          <p:cNvSpPr>
            <a:spLocks noGrp="1"/>
          </p:cNvSpPr>
          <p:nvPr>
            <p:ph type="pic" sz="quarter" idx="14"/>
          </p:nvPr>
        </p:nvSpPr>
        <p:spPr>
          <a:xfrm>
            <a:off x="6200502"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
        <p:nvSpPr>
          <p:cNvPr id="24" name="Picture 1"/>
          <p:cNvSpPr>
            <a:spLocks noGrp="1"/>
          </p:cNvSpPr>
          <p:nvPr>
            <p:ph type="pic" sz="quarter" idx="15"/>
          </p:nvPr>
        </p:nvSpPr>
        <p:spPr>
          <a:xfrm>
            <a:off x="4446565" y="501954"/>
            <a:ext cx="2631745" cy="5836934"/>
          </a:xfrm>
          <a:custGeom>
            <a:avLst/>
            <a:gdLst>
              <a:gd name="connsiteX0" fmla="*/ 0 w 2631745"/>
              <a:gd name="connsiteY0" fmla="*/ 0 h 5836934"/>
              <a:gd name="connsiteX1" fmla="*/ 1623818 w 2631745"/>
              <a:gd name="connsiteY1" fmla="*/ 0 h 5836934"/>
              <a:gd name="connsiteX2" fmla="*/ 2167327 w 2631745"/>
              <a:gd name="connsiteY2" fmla="*/ 5836580 h 5836934"/>
              <a:gd name="connsiteX3" fmla="*/ 2631712 w 2631745"/>
              <a:gd name="connsiteY3" fmla="*/ 5836580 h 5836934"/>
              <a:gd name="connsiteX4" fmla="*/ 2631745 w 2631745"/>
              <a:gd name="connsiteY4" fmla="*/ 5836934 h 5836934"/>
              <a:gd name="connsiteX5" fmla="*/ 543542 w 2631745"/>
              <a:gd name="connsiteY5" fmla="*/ 5836934 h 58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745" h="5836934">
                <a:moveTo>
                  <a:pt x="0" y="0"/>
                </a:moveTo>
                <a:lnTo>
                  <a:pt x="1623818" y="0"/>
                </a:lnTo>
                <a:lnTo>
                  <a:pt x="2167327" y="5836580"/>
                </a:lnTo>
                <a:lnTo>
                  <a:pt x="2631712" y="5836580"/>
                </a:lnTo>
                <a:lnTo>
                  <a:pt x="2631745" y="5836934"/>
                </a:lnTo>
                <a:lnTo>
                  <a:pt x="543542" y="5836934"/>
                </a:lnTo>
                <a:close/>
              </a:path>
            </a:pathLst>
          </a:custGeom>
          <a:pattFill prst="dkDnDiag">
            <a:fgClr>
              <a:schemeClr val="tx2"/>
            </a:fgClr>
            <a:bgClr>
              <a:schemeClr val="bg1"/>
            </a:bgClr>
          </a:pattFill>
          <a:effectLst>
            <a:outerShdw blurRad="63500" dist="38100" dir="10800000" algn="ctr" rotWithShape="0">
              <a:srgbClr val="000000">
                <a:alpha val="30000"/>
              </a:srgbClr>
            </a:outerShdw>
          </a:effectLst>
        </p:spPr>
        <p:txBody>
          <a:bodyPr vert="horz" wrap="square" lIns="91440" tIns="45720" rIns="91440" bIns="45720" rtlCol="0">
            <a:noAutofit/>
          </a:bodyPr>
          <a:lstStyle>
            <a:lvl1pPr>
              <a:defRPr lang="en-US"/>
            </a:lvl1pPr>
          </a:lstStyle>
          <a:p>
            <a:pPr lvl="0"/>
            <a:endParaRPr lang="en-US"/>
          </a:p>
        </p:txBody>
      </p:sp>
      <p:sp>
        <p:nvSpPr>
          <p:cNvPr id="19" name="Title"/>
          <p:cNvSpPr>
            <a:spLocks noGrp="1"/>
          </p:cNvSpPr>
          <p:nvPr>
            <p:ph type="title"/>
          </p:nvPr>
        </p:nvSpPr>
        <p:spPr>
          <a:xfrm>
            <a:off x="1153284" y="962636"/>
            <a:ext cx="2910716" cy="1578803"/>
          </a:xfrm>
        </p:spPr>
        <p:txBody>
          <a:bodyPr anchor="b">
            <a:normAutofit/>
          </a:bodyPr>
          <a:lstStyle>
            <a:lvl1pPr algn="l">
              <a:defRPr sz="3600">
                <a:solidFill>
                  <a:schemeClr val="tx1">
                    <a:lumMod val="75000"/>
                    <a:lumOff val="25000"/>
                  </a:schemeClr>
                </a:solidFill>
              </a:defRPr>
            </a:lvl1pPr>
          </a:lstStyle>
          <a:p>
            <a:r>
              <a:rPr lang="en-US" dirty="0"/>
              <a:t>Click to edit Master title style</a:t>
            </a:r>
          </a:p>
        </p:txBody>
      </p:sp>
      <p:sp>
        <p:nvSpPr>
          <p:cNvPr id="16" name="Text"/>
          <p:cNvSpPr>
            <a:spLocks noGrp="1"/>
          </p:cNvSpPr>
          <p:nvPr>
            <p:ph idx="1"/>
          </p:nvPr>
        </p:nvSpPr>
        <p:spPr>
          <a:xfrm>
            <a:off x="1153284" y="2939618"/>
            <a:ext cx="2910716" cy="2624476"/>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1812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9" name="White">
            <a:extLst>
              <a:ext uri="{C183D7F6-B498-43B3-948B-1728B52AA6E4}">
                <adec:decorative xmlns:adec="http://schemas.microsoft.com/office/drawing/2017/decorative" xmlns=""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13" name="Picture"/>
          <p:cNvSpPr>
            <a:spLocks noGrp="1"/>
          </p:cNvSpPr>
          <p:nvPr>
            <p:ph type="pic" sz="quarter" idx="10"/>
          </p:nvPr>
        </p:nvSpPr>
        <p:spPr>
          <a:xfrm>
            <a:off x="504821" y="1897441"/>
            <a:ext cx="11109110" cy="445573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endParaRPr lang="en-US"/>
          </a:p>
        </p:txBody>
      </p:sp>
    </p:spTree>
    <p:custDataLst>
      <p:tags r:id="rId1"/>
    </p:custDataLst>
    <p:extLst>
      <p:ext uri="{BB962C8B-B14F-4D97-AF65-F5344CB8AC3E}">
        <p14:creationId xmlns:p14="http://schemas.microsoft.com/office/powerpoint/2010/main" val="24243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Ref idx="1001">
        <a:schemeClr val="bg1"/>
      </p:bgRef>
    </p:bg>
    <p:spTree>
      <p:nvGrpSpPr>
        <p:cNvPr id="1" name=""/>
        <p:cNvGrpSpPr/>
        <p:nvPr/>
      </p:nvGrpSpPr>
      <p:grpSpPr>
        <a:xfrm>
          <a:off x="0" y="0"/>
          <a:ext cx="0" cy="0"/>
          <a:chOff x="0" y="0"/>
          <a:chExt cx="0" cy="0"/>
        </a:xfrm>
      </p:grpSpPr>
      <p:sp>
        <p:nvSpPr>
          <p:cNvPr id="13" name="Picture"/>
          <p:cNvSpPr>
            <a:spLocks noGrp="1"/>
          </p:cNvSpPr>
          <p:nvPr>
            <p:ph type="pic" sz="quarter" idx="10"/>
          </p:nvPr>
        </p:nvSpPr>
        <p:spPr>
          <a:xfrm>
            <a:off x="504821" y="502692"/>
            <a:ext cx="11109110" cy="5850487"/>
          </a:xfrm>
          <a:prstGeom prst="snip2DiagRect">
            <a:avLst>
              <a:gd name="adj1" fmla="val 0"/>
              <a:gd name="adj2" fmla="val 0"/>
            </a:avLst>
          </a:prstGeom>
          <a:pattFill prst="dkDnDiag">
            <a:fgClr>
              <a:schemeClr val="tx2"/>
            </a:fgClr>
            <a:bgClr>
              <a:schemeClr val="bg1"/>
            </a:bgClr>
          </a:pattFill>
          <a:effectLst>
            <a:outerShdw blurRad="444500" dist="88900" dir="5400000" algn="ctr" rotWithShape="0">
              <a:srgbClr val="000000">
                <a:alpha val="55000"/>
              </a:srgbClr>
            </a:outerShdw>
          </a:effectLst>
        </p:spPr>
        <p:txBody>
          <a:bodyPr/>
          <a:lstStyle/>
          <a:p>
            <a:endParaRPr lang="en-US"/>
          </a:p>
        </p:txBody>
      </p:sp>
    </p:spTree>
    <p:custDataLst>
      <p:tags r:id="rId2"/>
    </p:custDataLst>
    <p:extLst>
      <p:ext uri="{BB962C8B-B14F-4D97-AF65-F5344CB8AC3E}">
        <p14:creationId xmlns:p14="http://schemas.microsoft.com/office/powerpoint/2010/main" val="394940056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Cards w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xmlns="" val="1"/>
              </a:ext>
            </a:extLst>
          </p:cNvPr>
          <p:cNvSpPr/>
          <p:nvPr userDrawn="1"/>
        </p:nvSpPr>
        <p:spPr>
          <a:xfrm>
            <a:off x="830539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xmlns="" val="1"/>
              </a:ext>
            </a:extLst>
          </p:cNvPr>
          <p:cNvSpPr/>
          <p:nvPr userDrawn="1"/>
        </p:nvSpPr>
        <p:spPr>
          <a:xfrm>
            <a:off x="4418782"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04821" y="1982440"/>
            <a:ext cx="3376492" cy="4303209"/>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20" name="Picture 2"/>
          <p:cNvSpPr>
            <a:spLocks noGrp="1"/>
          </p:cNvSpPr>
          <p:nvPr>
            <p:ph type="pic" sz="quarter" idx="13"/>
          </p:nvPr>
        </p:nvSpPr>
        <p:spPr>
          <a:xfrm>
            <a:off x="4418782"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9" name="Picture 1"/>
          <p:cNvSpPr>
            <a:spLocks noGrp="1"/>
          </p:cNvSpPr>
          <p:nvPr>
            <p:ph type="pic" sz="quarter" idx="10"/>
          </p:nvPr>
        </p:nvSpPr>
        <p:spPr>
          <a:xfrm>
            <a:off x="504821" y="1982440"/>
            <a:ext cx="3376492" cy="2482319"/>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14" name="White">
            <a:extLst>
              <a:ext uri="{C183D7F6-B498-43B3-948B-1728B52AA6E4}">
                <adec:decorative xmlns:adec="http://schemas.microsoft.com/office/drawing/2017/decorative" xmlns="" val="1"/>
              </a:ext>
            </a:extLst>
          </p:cNvPr>
          <p:cNvSpPr/>
          <p:nvPr userDrawn="1"/>
        </p:nvSpPr>
        <p:spPr>
          <a:xfrm>
            <a:off x="0" y="-1"/>
            <a:ext cx="12192000" cy="139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p:cNvSpPr>
            <a:spLocks noGrp="1"/>
          </p:cNvSpPr>
          <p:nvPr>
            <p:ph type="title"/>
          </p:nvPr>
        </p:nvSpPr>
        <p:spPr>
          <a:xfrm>
            <a:off x="504821" y="530223"/>
            <a:ext cx="11177062" cy="767805"/>
          </a:xfrm>
        </p:spPr>
        <p:txBody>
          <a:bodyPr anchor="t">
            <a:normAutofit/>
          </a:bodyPr>
          <a:lstStyle>
            <a:lvl1pPr algn="ctr">
              <a:defRPr sz="3600">
                <a:solidFill>
                  <a:schemeClr val="tx1">
                    <a:lumMod val="75000"/>
                    <a:lumOff val="25000"/>
                  </a:schemeClr>
                </a:solidFill>
              </a:defRPr>
            </a:lvl1pPr>
          </a:lstStyle>
          <a:p>
            <a:r>
              <a:rPr lang="en-US" dirty="0"/>
              <a:t>Click to edit Master title style</a:t>
            </a:r>
          </a:p>
        </p:txBody>
      </p:sp>
      <p:sp>
        <p:nvSpPr>
          <p:cNvPr id="6" name="Text 1"/>
          <p:cNvSpPr>
            <a:spLocks noGrp="1"/>
          </p:cNvSpPr>
          <p:nvPr>
            <p:ph idx="1"/>
          </p:nvPr>
        </p:nvSpPr>
        <p:spPr>
          <a:xfrm>
            <a:off x="84095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2" name="Text 2"/>
          <p:cNvSpPr>
            <a:spLocks noGrp="1"/>
          </p:cNvSpPr>
          <p:nvPr>
            <p:ph idx="14"/>
          </p:nvPr>
        </p:nvSpPr>
        <p:spPr>
          <a:xfrm>
            <a:off x="4754918"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8" name="Text 3"/>
          <p:cNvSpPr>
            <a:spLocks noGrp="1"/>
          </p:cNvSpPr>
          <p:nvPr>
            <p:ph idx="12"/>
          </p:nvPr>
        </p:nvSpPr>
        <p:spPr>
          <a:xfrm>
            <a:off x="8641527" y="4768406"/>
            <a:ext cx="2695302" cy="1213597"/>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8191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1000"/>
                                        <p:tgtEl>
                                          <p:spTgt spid="22">
                                            <p:txEl>
                                              <p:pRg st="0" end="0"/>
                                            </p:txEl>
                                          </p:spTgt>
                                        </p:tgtEl>
                                      </p:cBhvr>
                                    </p:animEffect>
                                  </p:childTnLst>
                                </p:cTn>
                              </p:par>
                              <p:par>
                                <p:cTn id="16" presetID="2" presetClass="entr" presetSubtype="1" decel="50000" fill="hold" grpId="0" nodeType="withEffect">
                                  <p:stCondLst>
                                    <p:cond delay="0"/>
                                  </p:stCondLst>
                                  <p:iterate type="lt">
                                    <p:tmPct val="7000"/>
                                  </p:iterate>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Cards w/o Header">
    <p:spTree>
      <p:nvGrpSpPr>
        <p:cNvPr id="1" name=""/>
        <p:cNvGrpSpPr/>
        <p:nvPr/>
      </p:nvGrpSpPr>
      <p:grpSpPr>
        <a:xfrm>
          <a:off x="0" y="0"/>
          <a:ext cx="0" cy="0"/>
          <a:chOff x="0" y="0"/>
          <a:chExt cx="0" cy="0"/>
        </a:xfrm>
      </p:grpSpPr>
      <p:sp>
        <p:nvSpPr>
          <p:cNvPr id="16" name="White 3">
            <a:extLst>
              <a:ext uri="{C183D7F6-B498-43B3-948B-1728B52AA6E4}">
                <adec:decorative xmlns:adec="http://schemas.microsoft.com/office/drawing/2017/decorative" xmlns="" val="1"/>
              </a:ext>
            </a:extLst>
          </p:cNvPr>
          <p:cNvSpPr/>
          <p:nvPr userDrawn="1"/>
        </p:nvSpPr>
        <p:spPr>
          <a:xfrm>
            <a:off x="830539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9" name="White 2">
            <a:extLst>
              <a:ext uri="{C183D7F6-B498-43B3-948B-1728B52AA6E4}">
                <adec:decorative xmlns:adec="http://schemas.microsoft.com/office/drawing/2017/decorative" xmlns="" val="1"/>
              </a:ext>
            </a:extLst>
          </p:cNvPr>
          <p:cNvSpPr/>
          <p:nvPr userDrawn="1"/>
        </p:nvSpPr>
        <p:spPr>
          <a:xfrm>
            <a:off x="4418782"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04821" y="501954"/>
            <a:ext cx="3376492" cy="5783696"/>
          </a:xfrm>
          <a:prstGeom prst="rect">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Picture 3"/>
          <p:cNvSpPr>
            <a:spLocks noGrp="1"/>
          </p:cNvSpPr>
          <p:nvPr>
            <p:ph type="pic" sz="quarter" idx="11"/>
          </p:nvPr>
        </p:nvSpPr>
        <p:spPr>
          <a:xfrm>
            <a:off x="830539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20" name="Picture 2"/>
          <p:cNvSpPr>
            <a:spLocks noGrp="1"/>
          </p:cNvSpPr>
          <p:nvPr>
            <p:ph type="pic" sz="quarter" idx="13"/>
          </p:nvPr>
        </p:nvSpPr>
        <p:spPr>
          <a:xfrm>
            <a:off x="4418782"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9" name="Picture 1"/>
          <p:cNvSpPr>
            <a:spLocks noGrp="1"/>
          </p:cNvSpPr>
          <p:nvPr>
            <p:ph type="pic" sz="quarter" idx="10"/>
          </p:nvPr>
        </p:nvSpPr>
        <p:spPr>
          <a:xfrm>
            <a:off x="504821" y="501953"/>
            <a:ext cx="3376492" cy="3551288"/>
          </a:xfrm>
          <a:pattFill prst="dkDnDiag">
            <a:fgClr>
              <a:schemeClr val="tx2"/>
            </a:fgClr>
            <a:bgClr>
              <a:schemeClr val="bg1"/>
            </a:bgClr>
          </a:pattFill>
          <a:effectLst>
            <a:innerShdw blurRad="63500" dist="50800" dir="5400000">
              <a:prstClr val="black">
                <a:alpha val="25000"/>
              </a:prstClr>
            </a:innerShdw>
          </a:effectLst>
        </p:spPr>
        <p:txBody>
          <a:bodyPr vert="horz" lIns="91440" tIns="45720" rIns="91440" bIns="45720" rtlCol="0">
            <a:normAutofit/>
          </a:bodyPr>
          <a:lstStyle>
            <a:lvl1pPr>
              <a:defRPr lang="en-US"/>
            </a:lvl1pPr>
          </a:lstStyle>
          <a:p>
            <a:pPr lvl="0"/>
            <a:endParaRPr lang="en-US"/>
          </a:p>
        </p:txBody>
      </p:sp>
      <p:sp>
        <p:nvSpPr>
          <p:cNvPr id="6" name="Text 1"/>
          <p:cNvSpPr>
            <a:spLocks noGrp="1"/>
          </p:cNvSpPr>
          <p:nvPr>
            <p:ph idx="1"/>
          </p:nvPr>
        </p:nvSpPr>
        <p:spPr>
          <a:xfrm>
            <a:off x="84095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2" name="Text 2"/>
          <p:cNvSpPr>
            <a:spLocks noGrp="1"/>
          </p:cNvSpPr>
          <p:nvPr>
            <p:ph idx="14"/>
          </p:nvPr>
        </p:nvSpPr>
        <p:spPr>
          <a:xfrm>
            <a:off x="4754918"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8" name="Text 3"/>
          <p:cNvSpPr>
            <a:spLocks noGrp="1"/>
          </p:cNvSpPr>
          <p:nvPr>
            <p:ph idx="12"/>
          </p:nvPr>
        </p:nvSpPr>
        <p:spPr>
          <a:xfrm>
            <a:off x="8641527" y="4356886"/>
            <a:ext cx="2695302" cy="1625118"/>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67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or_Screen">
    <p:spTree>
      <p:nvGrpSpPr>
        <p:cNvPr id="1" name=""/>
        <p:cNvGrpSpPr/>
        <p:nvPr/>
      </p:nvGrpSpPr>
      <p:grpSpPr>
        <a:xfrm>
          <a:off x="0" y="0"/>
          <a:ext cx="0" cy="0"/>
          <a:chOff x="0" y="0"/>
          <a:chExt cx="0" cy="0"/>
        </a:xfrm>
      </p:grpSpPr>
      <p:sp>
        <p:nvSpPr>
          <p:cNvPr id="10" name="White">
            <a:extLst>
              <a:ext uri="{C183D7F6-B498-43B3-948B-1728B52AA6E4}">
                <adec:decorative xmlns:adec="http://schemas.microsoft.com/office/drawing/2017/decorative" xmlns=""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Screen">
            <a:extLst>
              <a:ext uri="{C183D7F6-B498-43B3-948B-1728B52AA6E4}">
                <adec:decorative xmlns:adec="http://schemas.microsoft.com/office/drawing/2017/decorative" xmlns=""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74"/>
          <a:stretch/>
        </p:blipFill>
        <p:spPr>
          <a:xfrm>
            <a:off x="664332" y="1"/>
            <a:ext cx="10863335" cy="6391057"/>
          </a:xfrm>
          <a:prstGeom prst="rect">
            <a:avLst/>
          </a:prstGeom>
          <a:effectLst>
            <a:outerShdw blurRad="63500" dist="76200" dir="2700000" algn="tl" rotWithShape="0">
              <a:prstClr val="black">
                <a:alpha val="28000"/>
              </a:prstClr>
            </a:outerShdw>
          </a:effectLst>
        </p:spPr>
      </p:pic>
      <p:sp>
        <p:nvSpPr>
          <p:cNvPr id="14" name="Picture"/>
          <p:cNvSpPr>
            <a:spLocks noGrp="1"/>
          </p:cNvSpPr>
          <p:nvPr>
            <p:ph type="pic" sz="quarter" idx="10"/>
          </p:nvPr>
        </p:nvSpPr>
        <p:spPr>
          <a:xfrm>
            <a:off x="1527992" y="283875"/>
            <a:ext cx="9270941" cy="5527229"/>
          </a:xfr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endParaRPr lang="en-US"/>
          </a:p>
        </p:txBody>
      </p:sp>
    </p:spTree>
    <p:custDataLst>
      <p:tags r:id="rId1"/>
    </p:custDataLst>
    <p:extLst>
      <p:ext uri="{BB962C8B-B14F-4D97-AF65-F5344CB8AC3E}">
        <p14:creationId xmlns:p14="http://schemas.microsoft.com/office/powerpoint/2010/main" val="262268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ptop_Screen">
    <p:spTree>
      <p:nvGrpSpPr>
        <p:cNvPr id="1" name=""/>
        <p:cNvGrpSpPr/>
        <p:nvPr/>
      </p:nvGrpSpPr>
      <p:grpSpPr>
        <a:xfrm>
          <a:off x="0" y="0"/>
          <a:ext cx="0" cy="0"/>
          <a:chOff x="0" y="0"/>
          <a:chExt cx="0" cy="0"/>
        </a:xfrm>
      </p:grpSpPr>
      <p:sp>
        <p:nvSpPr>
          <p:cNvPr id="16" name="White">
            <a:extLst>
              <a:ext uri="{C183D7F6-B498-43B3-948B-1728B52AA6E4}">
                <adec:decorative xmlns:adec="http://schemas.microsoft.com/office/drawing/2017/decorative" xmlns="" val="1"/>
              </a:ext>
            </a:extLst>
          </p:cNvPr>
          <p:cNvSpPr/>
          <p:nvPr userDrawn="1"/>
        </p:nvSpPr>
        <p:spPr>
          <a:xfrm>
            <a:off x="0" y="1"/>
            <a:ext cx="12192000" cy="449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Laptop">
            <a:extLs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18" t="16780" r="9819"/>
          <a:stretch/>
        </p:blipFill>
        <p:spPr>
          <a:xfrm>
            <a:off x="227464" y="118281"/>
            <a:ext cx="11650638" cy="6739718"/>
          </a:xfrm>
          <a:prstGeom prst="rect">
            <a:avLst/>
          </a:prstGeom>
          <a:effectLst>
            <a:outerShdw blurRad="177800" dist="152400" dir="5400000" algn="ctr" rotWithShape="0">
              <a:srgbClr val="000000">
                <a:alpha val="30000"/>
              </a:srgbClr>
            </a:outerShdw>
          </a:effectLst>
        </p:spPr>
      </p:pic>
      <p:sp>
        <p:nvSpPr>
          <p:cNvPr id="11" name="White"/>
          <p:cNvSpPr/>
          <p:nvPr userDrawn="1"/>
        </p:nvSpPr>
        <p:spPr>
          <a:xfrm>
            <a:off x="1797968" y="959731"/>
            <a:ext cx="8596063" cy="500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icture"/>
          <p:cNvSpPr>
            <a:spLocks noGrp="1"/>
          </p:cNvSpPr>
          <p:nvPr>
            <p:ph type="pic" sz="quarter" idx="10"/>
          </p:nvPr>
        </p:nvSpPr>
        <p:spPr>
          <a:xfrm>
            <a:off x="1797967" y="932887"/>
            <a:ext cx="8596063" cy="5093839"/>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endParaRPr lang="en-US"/>
          </a:p>
        </p:txBody>
      </p:sp>
    </p:spTree>
    <p:custDataLst>
      <p:tags r:id="rId1"/>
    </p:custDataLst>
    <p:extLst>
      <p:ext uri="{BB962C8B-B14F-4D97-AF65-F5344CB8AC3E}">
        <p14:creationId xmlns:p14="http://schemas.microsoft.com/office/powerpoint/2010/main" val="167321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t w Tex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xmlns="" val="1"/>
              </a:ext>
            </a:extLst>
          </p:cNvPr>
          <p:cNvSpPr/>
          <p:nvPr userDrawn="1"/>
        </p:nvSpPr>
        <p:spPr>
          <a:xfrm>
            <a:off x="0" y="4566321"/>
            <a:ext cx="12192000" cy="2291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Tablet">
            <a:extLs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9674" y="187866"/>
            <a:ext cx="9504941" cy="6670134"/>
          </a:xfrm>
          <a:prstGeom prst="rect">
            <a:avLst/>
          </a:prstGeom>
          <a:effectLst>
            <a:outerShdw blurRad="317500" dist="190500" dir="5400000" algn="t" rotWithShape="0">
              <a:prstClr val="black">
                <a:alpha val="25000"/>
              </a:prstClr>
            </a:outerShdw>
          </a:effectLst>
        </p:spPr>
      </p:pic>
      <p:sp>
        <p:nvSpPr>
          <p:cNvPr id="8" name="Picture"/>
          <p:cNvSpPr>
            <a:spLocks noGrp="1"/>
          </p:cNvSpPr>
          <p:nvPr>
            <p:ph type="pic" sz="quarter" idx="10"/>
          </p:nvPr>
        </p:nvSpPr>
        <p:spPr>
          <a:xfrm>
            <a:off x="3170384" y="713182"/>
            <a:ext cx="5714310" cy="4299396"/>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vert="horz" lIns="91440" tIns="45720" rIns="91440" bIns="45720" rtlCol="0">
            <a:normAutofit/>
          </a:bodyPr>
          <a:lstStyle>
            <a:lvl1pPr>
              <a:defRPr lang="en-US"/>
            </a:lvl1pPr>
          </a:lstStyle>
          <a:p>
            <a:pPr lvl="0"/>
            <a:endParaRPr lang="en-US"/>
          </a:p>
        </p:txBody>
      </p:sp>
      <p:sp>
        <p:nvSpPr>
          <p:cNvPr id="10" name="Text"/>
          <p:cNvSpPr>
            <a:spLocks noGrp="1"/>
          </p:cNvSpPr>
          <p:nvPr>
            <p:ph idx="1"/>
          </p:nvPr>
        </p:nvSpPr>
        <p:spPr>
          <a:xfrm>
            <a:off x="3315695" y="5844142"/>
            <a:ext cx="5421598" cy="645901"/>
          </a:xfrm>
        </p:spPr>
        <p:txBody>
          <a:bodyPr anchor="t">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94708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t w Header text">
    <p:spTree>
      <p:nvGrpSpPr>
        <p:cNvPr id="1" name=""/>
        <p:cNvGrpSpPr/>
        <p:nvPr/>
      </p:nvGrpSpPr>
      <p:grpSpPr>
        <a:xfrm>
          <a:off x="0" y="0"/>
          <a:ext cx="0" cy="0"/>
          <a:chOff x="0" y="0"/>
          <a:chExt cx="0" cy="0"/>
        </a:xfrm>
      </p:grpSpPr>
      <p:sp>
        <p:nvSpPr>
          <p:cNvPr id="19" name="White">
            <a:extLst>
              <a:ext uri="{C183D7F6-B498-43B3-948B-1728B52AA6E4}">
                <adec:decorative xmlns:adec="http://schemas.microsoft.com/office/drawing/2017/decorative" xmlns="" val="1"/>
              </a:ext>
            </a:extLst>
          </p:cNvPr>
          <p:cNvSpPr/>
          <p:nvPr userDrawn="1"/>
        </p:nvSpPr>
        <p:spPr>
          <a:xfrm>
            <a:off x="0" y="1015950"/>
            <a:ext cx="12192000" cy="5842050"/>
          </a:xfrm>
          <a:custGeom>
            <a:avLst/>
            <a:gdLst>
              <a:gd name="connsiteX0" fmla="*/ 12192000 w 12192000"/>
              <a:gd name="connsiteY0" fmla="*/ 0 h 5842050"/>
              <a:gd name="connsiteX1" fmla="*/ 12192000 w 12192000"/>
              <a:gd name="connsiteY1" fmla="*/ 414348 h 5842050"/>
              <a:gd name="connsiteX2" fmla="*/ 4402981 w 12192000"/>
              <a:gd name="connsiteY2" fmla="*/ 5842050 h 5842050"/>
              <a:gd name="connsiteX3" fmla="*/ 0 w 12192000"/>
              <a:gd name="connsiteY3" fmla="*/ 5842050 h 5842050"/>
              <a:gd name="connsiteX4" fmla="*/ 0 w 12192000"/>
              <a:gd name="connsiteY4" fmla="*/ 1943374 h 584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842050">
                <a:moveTo>
                  <a:pt x="12192000" y="0"/>
                </a:moveTo>
                <a:lnTo>
                  <a:pt x="12192000" y="414348"/>
                </a:lnTo>
                <a:lnTo>
                  <a:pt x="4402981" y="5842050"/>
                </a:lnTo>
                <a:lnTo>
                  <a:pt x="0" y="5842050"/>
                </a:lnTo>
                <a:lnTo>
                  <a:pt x="0" y="1943374"/>
                </a:lnTo>
                <a:close/>
              </a:path>
            </a:pathLst>
          </a:custGeom>
          <a:solidFill>
            <a:schemeClr val="bg1"/>
          </a:solidFill>
          <a:ln>
            <a:noFill/>
          </a:ln>
          <a:effectLst>
            <a:innerShdw blurRad="127000" dist="508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ablet">
            <a:extLs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73726">
            <a:off x="4366036" y="400850"/>
            <a:ext cx="8331795" cy="5846874"/>
          </a:xfrm>
          <a:prstGeom prst="rect">
            <a:avLst/>
          </a:prstGeom>
          <a:effectLst>
            <a:outerShdw blurRad="190500" dist="520700" dir="4800000" algn="t" rotWithShape="0">
              <a:prstClr val="black">
                <a:alpha val="20000"/>
              </a:prstClr>
            </a:outerShdw>
          </a:effectLst>
        </p:spPr>
      </p:pic>
      <p:sp>
        <p:nvSpPr>
          <p:cNvPr id="8" name="Picture"/>
          <p:cNvSpPr>
            <a:spLocks noGrp="1"/>
          </p:cNvSpPr>
          <p:nvPr>
            <p:ph type="pic" sz="quarter" idx="10"/>
          </p:nvPr>
        </p:nvSpPr>
        <p:spPr>
          <a:xfrm rot="20573726">
            <a:off x="5899600" y="862295"/>
            <a:ext cx="5034168" cy="3787662"/>
          </a:xfrm>
          <a:prstGeom prst="snip2DiagRect">
            <a:avLst>
              <a:gd name="adj1" fmla="val 0"/>
              <a:gd name="adj2" fmla="val 0"/>
            </a:avLst>
          </a:prstGeom>
          <a:pattFill prst="dkDnDiag">
            <a:fgClr>
              <a:schemeClr val="tx2"/>
            </a:fgClr>
            <a:bgClr>
              <a:schemeClr val="bg1"/>
            </a:bgClr>
          </a:pattFill>
          <a:effectLst>
            <a:innerShdw blurRad="63500">
              <a:prstClr val="black">
                <a:alpha val="12000"/>
              </a:prstClr>
            </a:innerShdw>
          </a:effectLst>
        </p:spPr>
        <p:txBody>
          <a:bodyPr/>
          <a:lstStyle/>
          <a:p>
            <a:endParaRPr lang="en-US"/>
          </a:p>
        </p:txBody>
      </p:sp>
      <p:sp>
        <p:nvSpPr>
          <p:cNvPr id="12" name="Title"/>
          <p:cNvSpPr>
            <a:spLocks noGrp="1"/>
          </p:cNvSpPr>
          <p:nvPr>
            <p:ph type="title"/>
          </p:nvPr>
        </p:nvSpPr>
        <p:spPr>
          <a:xfrm>
            <a:off x="581943" y="295102"/>
            <a:ext cx="3785341" cy="1872940"/>
          </a:xfrm>
        </p:spPr>
        <p:txBody>
          <a:bodyPr anchor="b">
            <a:normAutofit/>
          </a:bodyPr>
          <a:lstStyle>
            <a:lvl1pPr algn="l">
              <a:defRPr sz="3600">
                <a:solidFill>
                  <a:schemeClr val="tx1"/>
                </a:solidFill>
                <a:latin typeface="Proxima Nova Extrabold" panose="02000506030000020004" pitchFamily="50" charset="0"/>
              </a:defRPr>
            </a:lvl1pPr>
          </a:lstStyle>
          <a:p>
            <a:r>
              <a:rPr lang="en-US" dirty="0"/>
              <a:t>Click to edit Master title style</a:t>
            </a:r>
          </a:p>
        </p:txBody>
      </p:sp>
      <p:sp>
        <p:nvSpPr>
          <p:cNvPr id="11" name="Text"/>
          <p:cNvSpPr>
            <a:spLocks noGrp="1"/>
          </p:cNvSpPr>
          <p:nvPr>
            <p:ph idx="1"/>
          </p:nvPr>
        </p:nvSpPr>
        <p:spPr>
          <a:xfrm>
            <a:off x="581943" y="3098235"/>
            <a:ext cx="3785341" cy="3238019"/>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2161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6660" b="37848"/>
          <a:stretch/>
        </p:blipFill>
        <p:spPr>
          <a:xfrm>
            <a:off x="1" y="-1"/>
            <a:ext cx="12191998" cy="4646951"/>
          </a:xfrm>
          <a:prstGeom prst="rect">
            <a:avLst/>
          </a:prstGeom>
        </p:spPr>
      </p:pic>
      <p:sp>
        <p:nvSpPr>
          <p:cNvPr id="13" name="Pink-Blue">
            <a:extLst>
              <a:ext uri="{C183D7F6-B498-43B3-948B-1728B52AA6E4}">
                <adec:decorative xmlns:adec="http://schemas.microsoft.com/office/drawing/2017/decorative" xmlns="" val="1"/>
              </a:ext>
            </a:extLst>
          </p:cNvPr>
          <p:cNvSpPr/>
          <p:nvPr userDrawn="1"/>
        </p:nvSpPr>
        <p:spPr>
          <a:xfrm>
            <a:off x="0" y="0"/>
            <a:ext cx="12192000" cy="6858000"/>
          </a:xfrm>
          <a:prstGeom prst="rect">
            <a:avLst/>
          </a:prstGeom>
          <a:gradFill flip="none" rotWithShape="1">
            <a:gsLst>
              <a:gs pos="0">
                <a:srgbClr val="008EAA">
                  <a:alpha val="90000"/>
                </a:srgbClr>
              </a:gs>
              <a:gs pos="73000">
                <a:srgbClr val="C6007E">
                  <a:alpha val="57000"/>
                </a:srgbClr>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xmlns=""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cNvSpPr>
            <a:spLocks noGrp="1"/>
          </p:cNvSpPr>
          <p:nvPr>
            <p:ph type="title" hasCustomPrompt="1"/>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dirty="0"/>
              <a:t>CLICK TO EDIT MASTER TITLE STYLE</a:t>
            </a: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7" name="Details"/>
          <p:cNvSpPr>
            <a:spLocks noGrp="1"/>
          </p:cNvSpPr>
          <p:nvPr>
            <p:ph type="body" sz="quarter" idx="10" hasCustomPrompt="1"/>
          </p:nvPr>
        </p:nvSpPr>
        <p:spPr>
          <a:xfrm>
            <a:off x="838200" y="4999421"/>
            <a:ext cx="4318747" cy="1271736"/>
          </a:xfrm>
        </p:spPr>
        <p:txBody>
          <a:bodyPr anchor="b">
            <a:noAutofit/>
          </a:bodyPr>
          <a:lstStyle>
            <a:lvl1pPr marL="0" indent="0">
              <a:lnSpc>
                <a:spcPct val="80000"/>
              </a:lnSpc>
              <a:buNone/>
              <a:defRPr sz="2400" baseline="0"/>
            </a:lvl1pPr>
          </a:lstStyle>
          <a:p>
            <a:pPr lvl="0"/>
            <a:r>
              <a:rPr lang="en-US" dirty="0"/>
              <a:t>Instructor’s Name</a:t>
            </a:r>
          </a:p>
          <a:p>
            <a:pPr lvl="0"/>
            <a:r>
              <a:rPr lang="en-US" dirty="0"/>
              <a:t>Course, etc.</a:t>
            </a:r>
          </a:p>
        </p:txBody>
      </p:sp>
      <p:pic>
        <p:nvPicPr>
          <p:cNvPr id="23" name="Picture 22"/>
          <p:cNvPicPr>
            <a:picLocks noChangeAspect="1"/>
          </p:cNvPicPr>
          <p:nvPr userDrawn="1"/>
        </p:nvPicPr>
        <p:blipFill>
          <a:blip r:embed="rId4"/>
          <a:stretch>
            <a:fillRect/>
          </a:stretch>
        </p:blipFill>
        <p:spPr>
          <a:xfrm>
            <a:off x="7531099" y="5489771"/>
            <a:ext cx="3822700" cy="787400"/>
          </a:xfrm>
          <a:prstGeom prst="rect">
            <a:avLst/>
          </a:prstGeom>
        </p:spPr>
      </p:pic>
    </p:spTree>
    <p:custDataLst>
      <p:tags r:id="rId1"/>
    </p:custDataLst>
    <p:extLst>
      <p:ext uri="{BB962C8B-B14F-4D97-AF65-F5344CB8AC3E}">
        <p14:creationId xmlns:p14="http://schemas.microsoft.com/office/powerpoint/2010/main" val="97089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_Idea">
    <p:spTree>
      <p:nvGrpSpPr>
        <p:cNvPr id="1" name=""/>
        <p:cNvGrpSpPr/>
        <p:nvPr/>
      </p:nvGrpSpPr>
      <p:grpSpPr>
        <a:xfrm>
          <a:off x="0" y="0"/>
          <a:ext cx="0" cy="0"/>
          <a:chOff x="0" y="0"/>
          <a:chExt cx="0" cy="0"/>
        </a:xfrm>
      </p:grpSpPr>
      <p:sp>
        <p:nvSpPr>
          <p:cNvPr id="9" name="White Bottom">
            <a:extLst>
              <a:ext uri="{C183D7F6-B498-43B3-948B-1728B52AA6E4}">
                <adec:decorative xmlns:adec="http://schemas.microsoft.com/office/drawing/2017/decorative" xmlns="" val="1"/>
              </a:ext>
            </a:extLst>
          </p:cNvPr>
          <p:cNvSpPr/>
          <p:nvPr userDrawn="1"/>
        </p:nvSpPr>
        <p:spPr>
          <a:xfrm>
            <a:off x="0" y="5595582"/>
            <a:ext cx="12192000"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White Top">
            <a:extLst>
              <a:ext uri="{C183D7F6-B498-43B3-948B-1728B52AA6E4}">
                <adec:decorative xmlns:adec="http://schemas.microsoft.com/office/drawing/2017/decorative" xmlns="" val="1"/>
              </a:ext>
            </a:extLst>
          </p:cNvPr>
          <p:cNvSpPr/>
          <p:nvPr userDrawn="1"/>
        </p:nvSpPr>
        <p:spPr>
          <a:xfrm>
            <a:off x="0" y="1"/>
            <a:ext cx="12192000" cy="227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hasCustomPrompt="1"/>
          </p:nvPr>
        </p:nvSpPr>
        <p:spPr>
          <a:xfrm>
            <a:off x="1946094" y="758625"/>
            <a:ext cx="9668151" cy="1065008"/>
          </a:xfrm>
        </p:spPr>
        <p:txBody>
          <a:bodyPr anchor="ctr">
            <a:normAutofit/>
          </a:bodyPr>
          <a:lstStyle>
            <a:lvl1pPr algn="l">
              <a:defRPr sz="3600">
                <a:solidFill>
                  <a:srgbClr val="ED8B00"/>
                </a:solidFill>
              </a:defRPr>
            </a:lvl1pPr>
          </a:lstStyle>
          <a:p>
            <a:r>
              <a:rPr lang="en-US" dirty="0"/>
              <a:t>Key Idea</a:t>
            </a:r>
          </a:p>
        </p:txBody>
      </p:sp>
      <p:sp>
        <p:nvSpPr>
          <p:cNvPr id="6" name="Text"/>
          <p:cNvSpPr>
            <a:spLocks noGrp="1"/>
          </p:cNvSpPr>
          <p:nvPr>
            <p:ph idx="1"/>
          </p:nvPr>
        </p:nvSpPr>
        <p:spPr>
          <a:xfrm>
            <a:off x="577756" y="2647669"/>
            <a:ext cx="11036490" cy="2561228"/>
          </a:xfrm>
        </p:spPr>
        <p:txBody>
          <a:bodyPr anchor="t">
            <a:noAutofit/>
          </a:bodyPr>
          <a:lstStyle>
            <a:lvl1pPr marL="0" indent="0" algn="l">
              <a:lnSpc>
                <a:spcPct val="100000"/>
              </a:lnSpc>
              <a:spcBef>
                <a:spcPts val="0"/>
              </a:spcBef>
              <a:spcAft>
                <a:spcPts val="1600"/>
              </a:spcAft>
              <a:buNone/>
              <a:defRPr sz="2600">
                <a:solidFill>
                  <a:schemeClr val="tx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pic>
        <p:nvPicPr>
          <p:cNvPr id="8" name="Lightbulb"/>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267" y="672903"/>
            <a:ext cx="1168068" cy="1215550"/>
          </a:xfrm>
          <a:prstGeom prst="rect">
            <a:avLst/>
          </a:prstGeom>
        </p:spPr>
      </p:pic>
    </p:spTree>
    <p:custDataLst>
      <p:tags r:id="rId1"/>
    </p:custDataLst>
    <p:extLst>
      <p:ext uri="{BB962C8B-B14F-4D97-AF65-F5344CB8AC3E}">
        <p14:creationId xmlns:p14="http://schemas.microsoft.com/office/powerpoint/2010/main" val="1077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xmlns="" val="1"/>
              </a:ext>
            </a:extLst>
          </p:cNvPr>
          <p:cNvSpPr/>
          <p:nvPr userDrawn="1"/>
        </p:nvSpPr>
        <p:spPr>
          <a:xfrm>
            <a:off x="541446" y="0"/>
            <a:ext cx="11109109"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Title 1"/>
          <p:cNvSpPr>
            <a:spLocks noGrp="1"/>
          </p:cNvSpPr>
          <p:nvPr>
            <p:ph type="title"/>
          </p:nvPr>
        </p:nvSpPr>
        <p:spPr>
          <a:xfrm>
            <a:off x="1102659" y="365125"/>
            <a:ext cx="9901369" cy="1325563"/>
          </a:xfrm>
        </p:spPr>
        <p:txBody>
          <a:bodyPr/>
          <a:lstStyle/>
          <a:p>
            <a:r>
              <a:rPr lang="en-US" dirty="0"/>
              <a:t>Click to edit Master title style</a:t>
            </a:r>
          </a:p>
        </p:txBody>
      </p:sp>
      <p:sp>
        <p:nvSpPr>
          <p:cNvPr id="5" name="Text Placeholder 4"/>
          <p:cNvSpPr>
            <a:spLocks noGrp="1"/>
          </p:cNvSpPr>
          <p:nvPr>
            <p:ph type="body" sz="quarter" idx="10"/>
          </p:nvPr>
        </p:nvSpPr>
        <p:spPr>
          <a:xfrm>
            <a:off x="1689997" y="1895061"/>
            <a:ext cx="8812005" cy="40691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477" y="5440140"/>
            <a:ext cx="3352039" cy="104819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5945" y="5971721"/>
            <a:ext cx="1819631" cy="310862"/>
          </a:xfrm>
          <a:prstGeom prst="rect">
            <a:avLst/>
          </a:prstGeom>
        </p:spPr>
      </p:pic>
    </p:spTree>
    <p:custDataLst>
      <p:tags r:id="rId1"/>
    </p:custDataLst>
    <p:extLst>
      <p:ext uri="{BB962C8B-B14F-4D97-AF65-F5344CB8AC3E}">
        <p14:creationId xmlns:p14="http://schemas.microsoft.com/office/powerpoint/2010/main" val="990390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xmlns="" val="1"/>
              </a:ext>
            </a:extLst>
          </p:cNvPr>
          <p:cNvSpPr/>
          <p:nvPr userDrawn="1"/>
        </p:nvSpPr>
        <p:spPr>
          <a:xfrm>
            <a:off x="0" y="0"/>
            <a:ext cx="12192000"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Title 1"/>
          <p:cNvSpPr>
            <a:spLocks noGrp="1"/>
          </p:cNvSpPr>
          <p:nvPr>
            <p:ph type="title"/>
          </p:nvPr>
        </p:nvSpPr>
        <p:spPr>
          <a:xfrm>
            <a:off x="1102659" y="365125"/>
            <a:ext cx="9901369" cy="1325563"/>
          </a:xfrm>
        </p:spPr>
        <p:txBody>
          <a:bodyPr/>
          <a:lstStyle/>
          <a:p>
            <a:r>
              <a:rPr lang="en-US" dirty="0"/>
              <a:t>Click to edit Master title style</a:t>
            </a:r>
          </a:p>
        </p:txBody>
      </p:sp>
      <p:sp>
        <p:nvSpPr>
          <p:cNvPr id="5" name="Text Placeholder 4"/>
          <p:cNvSpPr>
            <a:spLocks noGrp="1"/>
          </p:cNvSpPr>
          <p:nvPr>
            <p:ph type="body" sz="quarter" idx="10"/>
          </p:nvPr>
        </p:nvSpPr>
        <p:spPr>
          <a:xfrm>
            <a:off x="1689997" y="1895061"/>
            <a:ext cx="8812005" cy="40691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477" y="5440140"/>
            <a:ext cx="3352039" cy="104819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5945" y="5971721"/>
            <a:ext cx="1819631" cy="310862"/>
          </a:xfrm>
          <a:prstGeom prst="rect">
            <a:avLst/>
          </a:prstGeom>
        </p:spPr>
      </p:pic>
    </p:spTree>
    <p:custDataLst>
      <p:tags r:id="rId1"/>
    </p:custDataLst>
    <p:extLst>
      <p:ext uri="{BB962C8B-B14F-4D97-AF65-F5344CB8AC3E}">
        <p14:creationId xmlns:p14="http://schemas.microsoft.com/office/powerpoint/2010/main" val="2403121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White">
            <a:extLst>
              <a:ext uri="{C183D7F6-B498-43B3-948B-1728B52AA6E4}">
                <adec:decorative xmlns:adec="http://schemas.microsoft.com/office/drawing/2017/decorative" xmlns="" val="1"/>
              </a:ext>
            </a:extLst>
          </p:cNvPr>
          <p:cNvSpPr/>
          <p:nvPr userDrawn="1"/>
        </p:nvSpPr>
        <p:spPr>
          <a:xfrm>
            <a:off x="0" y="0"/>
            <a:ext cx="12192000" cy="6858000"/>
          </a:xfrm>
          <a:prstGeom prst="snip2DiagRect">
            <a:avLst>
              <a:gd name="adj1" fmla="val 0"/>
              <a:gd name="adj2" fmla="val 0"/>
            </a:avLst>
          </a:prstGeom>
          <a:solidFill>
            <a:schemeClr val="bg1"/>
          </a:solidFill>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 name="Title 1"/>
          <p:cNvSpPr>
            <a:spLocks noGrp="1"/>
          </p:cNvSpPr>
          <p:nvPr>
            <p:ph type="title"/>
          </p:nvPr>
        </p:nvSpPr>
        <p:spPr>
          <a:xfrm>
            <a:off x="1102659" y="365125"/>
            <a:ext cx="9901369" cy="1325563"/>
          </a:xfrm>
        </p:spPr>
        <p:txBody>
          <a:bodyPr/>
          <a:lstStyle/>
          <a:p>
            <a:r>
              <a:rPr lang="en-US" dirty="0"/>
              <a:t>Click to edit Master title style</a:t>
            </a:r>
          </a:p>
        </p:txBody>
      </p:sp>
      <p:sp>
        <p:nvSpPr>
          <p:cNvPr id="5" name="Text Placeholder 4"/>
          <p:cNvSpPr>
            <a:spLocks noGrp="1"/>
          </p:cNvSpPr>
          <p:nvPr>
            <p:ph type="body" sz="quarter" idx="10"/>
          </p:nvPr>
        </p:nvSpPr>
        <p:spPr>
          <a:xfrm>
            <a:off x="1689997" y="1895061"/>
            <a:ext cx="8812005" cy="40691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509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ain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36660" b="37848"/>
          <a:stretch/>
        </p:blipFill>
        <p:spPr>
          <a:xfrm>
            <a:off x="1" y="-1"/>
            <a:ext cx="12191998" cy="4646951"/>
          </a:xfrm>
          <a:prstGeom prst="rect">
            <a:avLst/>
          </a:prstGeom>
        </p:spPr>
      </p:pic>
      <p:sp>
        <p:nvSpPr>
          <p:cNvPr id="9" name="Orange-Teal">
            <a:extLst>
              <a:ext uri="{C183D7F6-B498-43B3-948B-1728B52AA6E4}">
                <adec:decorative xmlns:adec="http://schemas.microsoft.com/office/drawing/2017/decorative" xmlns="" val="1"/>
              </a:ext>
            </a:extLst>
          </p:cNvPr>
          <p:cNvSpPr/>
          <p:nvPr userDrawn="1"/>
        </p:nvSpPr>
        <p:spPr>
          <a:xfrm>
            <a:off x="0" y="-1"/>
            <a:ext cx="12192000" cy="6858000"/>
          </a:xfrm>
          <a:prstGeom prst="rect">
            <a:avLst/>
          </a:prstGeom>
          <a:gradFill flip="none" rotWithShape="1">
            <a:gsLst>
              <a:gs pos="0">
                <a:srgbClr val="008EAA">
                  <a:alpha val="89000"/>
                </a:srgbClr>
              </a:gs>
              <a:gs pos="73000">
                <a:srgbClr val="ED8B00">
                  <a:alpha val="69000"/>
                </a:srgbClr>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White">
            <a:extLst>
              <a:ext uri="{C183D7F6-B498-43B3-948B-1728B52AA6E4}">
                <adec:decorative xmlns:adec="http://schemas.microsoft.com/office/drawing/2017/decorative" xmlns="" val="1"/>
              </a:ext>
            </a:extLst>
          </p:cNvPr>
          <p:cNvSpPr/>
          <p:nvPr userDrawn="1"/>
        </p:nvSpPr>
        <p:spPr>
          <a:xfrm>
            <a:off x="0" y="4646239"/>
            <a:ext cx="12192000" cy="2211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p:cNvSpPr>
            <a:spLocks noGrp="1"/>
          </p:cNvSpPr>
          <p:nvPr>
            <p:ph type="title" hasCustomPrompt="1"/>
          </p:nvPr>
        </p:nvSpPr>
        <p:spPr>
          <a:xfrm>
            <a:off x="838200" y="839830"/>
            <a:ext cx="10515600" cy="1843088"/>
          </a:xfrm>
        </p:spPr>
        <p:txBody>
          <a:bodyPr anchor="b">
            <a:normAutofit/>
          </a:bodyPr>
          <a:lstStyle>
            <a:lvl1pPr>
              <a:defRPr sz="4800" b="1">
                <a:solidFill>
                  <a:schemeClr val="bg1"/>
                </a:solidFill>
                <a:effectLst>
                  <a:outerShdw blurRad="38100" dist="38100" dir="2700000" algn="tl">
                    <a:srgbClr val="000000">
                      <a:alpha val="43137"/>
                    </a:srgbClr>
                  </a:outerShdw>
                </a:effectLst>
                <a:latin typeface="Proxima Nova Cond" panose="02000506030000020004" pitchFamily="50" charset="0"/>
              </a:defRPr>
            </a:lvl1pPr>
          </a:lstStyle>
          <a:p>
            <a:r>
              <a:rPr lang="en-US" dirty="0"/>
              <a:t>CLICK TO EDIT MASTER TITLE STYLE</a:t>
            </a:r>
          </a:p>
        </p:txBody>
      </p:sp>
      <p:sp>
        <p:nvSpPr>
          <p:cNvPr id="10" name="Subtitle"/>
          <p:cNvSpPr>
            <a:spLocks noGrp="1"/>
          </p:cNvSpPr>
          <p:nvPr>
            <p:ph type="body" sz="quarter" idx="11" hasCustomPrompt="1"/>
          </p:nvPr>
        </p:nvSpPr>
        <p:spPr>
          <a:xfrm>
            <a:off x="838200" y="2918242"/>
            <a:ext cx="10515599" cy="1317625"/>
          </a:xfrm>
        </p:spPr>
        <p:txBody>
          <a:bodyPr>
            <a:normAutofit/>
          </a:bodyPr>
          <a:lstStyle>
            <a:lvl1pPr marL="0" indent="0">
              <a:buNone/>
              <a:defRPr sz="3200" baseline="0">
                <a:solidFill>
                  <a:schemeClr val="bg1"/>
                </a:solidFill>
                <a:latin typeface="Proxima Nova Cond Semibold" panose="02000506030000020004" pitchFamily="50" charset="0"/>
              </a:defRPr>
            </a:lvl1pPr>
            <a:lvl2pPr>
              <a:defRPr>
                <a:solidFill>
                  <a:schemeClr val="bg1"/>
                </a:solidFill>
                <a:latin typeface="Proxima Nova Cond Semibold" panose="02000506030000020004" pitchFamily="50" charset="0"/>
              </a:defRPr>
            </a:lvl2pPr>
            <a:lvl3pPr>
              <a:defRPr>
                <a:solidFill>
                  <a:schemeClr val="bg1"/>
                </a:solidFill>
                <a:latin typeface="Proxima Nova Cond Semibold" panose="02000506030000020004" pitchFamily="50" charset="0"/>
              </a:defRPr>
            </a:lvl3pPr>
            <a:lvl4pPr>
              <a:defRPr>
                <a:solidFill>
                  <a:schemeClr val="bg1"/>
                </a:solidFill>
                <a:latin typeface="Proxima Nova Cond Semibold" panose="02000506030000020004" pitchFamily="50" charset="0"/>
              </a:defRPr>
            </a:lvl4pPr>
            <a:lvl5pPr>
              <a:defRPr>
                <a:solidFill>
                  <a:schemeClr val="bg1"/>
                </a:solidFill>
                <a:latin typeface="Proxima Nova Cond Semibold" panose="02000506030000020004" pitchFamily="50" charset="0"/>
              </a:defRPr>
            </a:lvl5pPr>
          </a:lstStyle>
          <a:p>
            <a:pPr lvl="0"/>
            <a:r>
              <a:rPr lang="en-US" dirty="0"/>
              <a:t>Subtitle Text Here, Add Background Image For Visual Impact</a:t>
            </a:r>
          </a:p>
        </p:txBody>
      </p:sp>
      <p:sp>
        <p:nvSpPr>
          <p:cNvPr id="7" name="Details"/>
          <p:cNvSpPr>
            <a:spLocks noGrp="1"/>
          </p:cNvSpPr>
          <p:nvPr>
            <p:ph type="body" sz="quarter" idx="10" hasCustomPrompt="1"/>
          </p:nvPr>
        </p:nvSpPr>
        <p:spPr>
          <a:xfrm>
            <a:off x="838200" y="4999421"/>
            <a:ext cx="4318747" cy="1271736"/>
          </a:xfrm>
        </p:spPr>
        <p:txBody>
          <a:bodyPr anchor="b">
            <a:noAutofit/>
          </a:bodyPr>
          <a:lstStyle>
            <a:lvl1pPr marL="0" indent="0">
              <a:lnSpc>
                <a:spcPct val="80000"/>
              </a:lnSpc>
              <a:buNone/>
              <a:defRPr sz="2400" baseline="0"/>
            </a:lvl1pPr>
          </a:lstStyle>
          <a:p>
            <a:pPr lvl="0"/>
            <a:r>
              <a:rPr lang="en-US" dirty="0"/>
              <a:t>Instructor’s Name</a:t>
            </a:r>
          </a:p>
          <a:p>
            <a:pPr lvl="0"/>
            <a:r>
              <a:rPr lang="en-US" dirty="0"/>
              <a:t>Course, etc.</a:t>
            </a:r>
          </a:p>
        </p:txBody>
      </p:sp>
      <p:pic>
        <p:nvPicPr>
          <p:cNvPr id="23" name="Picture 22"/>
          <p:cNvPicPr>
            <a:picLocks noChangeAspect="1"/>
          </p:cNvPicPr>
          <p:nvPr userDrawn="1"/>
        </p:nvPicPr>
        <p:blipFill>
          <a:blip r:embed="rId4"/>
          <a:stretch>
            <a:fillRect/>
          </a:stretch>
        </p:blipFill>
        <p:spPr>
          <a:xfrm>
            <a:off x="7531099" y="5489771"/>
            <a:ext cx="3822700" cy="787400"/>
          </a:xfrm>
          <a:prstGeom prst="rect">
            <a:avLst/>
          </a:prstGeom>
        </p:spPr>
      </p:pic>
    </p:spTree>
    <p:custDataLst>
      <p:tags r:id="rId1"/>
    </p:custDataLst>
    <p:extLst>
      <p:ext uri="{BB962C8B-B14F-4D97-AF65-F5344CB8AC3E}">
        <p14:creationId xmlns:p14="http://schemas.microsoft.com/office/powerpoint/2010/main" val="60130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left_Pic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xmlns="" val="1"/>
              </a:ext>
            </a:extLst>
          </p:cNvPr>
          <p:cNvSpPr/>
          <p:nvPr userDrawn="1"/>
        </p:nvSpPr>
        <p:spPr>
          <a:xfrm>
            <a:off x="0"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Picture"/>
          <p:cNvSpPr>
            <a:spLocks noGrp="1"/>
          </p:cNvSpPr>
          <p:nvPr>
            <p:ph type="pic" sz="quarter" idx="10"/>
          </p:nvPr>
        </p:nvSpPr>
        <p:spPr>
          <a:xfrm>
            <a:off x="5307866"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endParaRPr lang="en-US"/>
          </a:p>
        </p:txBody>
      </p:sp>
      <p:sp>
        <p:nvSpPr>
          <p:cNvPr id="7" name="Title"/>
          <p:cNvSpPr>
            <a:spLocks noGrp="1"/>
          </p:cNvSpPr>
          <p:nvPr>
            <p:ph type="title"/>
          </p:nvPr>
        </p:nvSpPr>
        <p:spPr>
          <a:xfrm>
            <a:off x="576642"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dirty="0"/>
              <a:t>Click to edit Master title style</a:t>
            </a:r>
          </a:p>
        </p:txBody>
      </p:sp>
      <p:sp>
        <p:nvSpPr>
          <p:cNvPr id="6" name="Text"/>
          <p:cNvSpPr>
            <a:spLocks noGrp="1"/>
          </p:cNvSpPr>
          <p:nvPr>
            <p:ph idx="1"/>
          </p:nvPr>
        </p:nvSpPr>
        <p:spPr>
          <a:xfrm>
            <a:off x="576642"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1496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_left_Text_right">
    <p:spTree>
      <p:nvGrpSpPr>
        <p:cNvPr id="1" name=""/>
        <p:cNvGrpSpPr/>
        <p:nvPr/>
      </p:nvGrpSpPr>
      <p:grpSpPr>
        <a:xfrm>
          <a:off x="0" y="0"/>
          <a:ext cx="0" cy="0"/>
          <a:chOff x="0" y="0"/>
          <a:chExt cx="0" cy="0"/>
        </a:xfrm>
      </p:grpSpPr>
      <p:sp>
        <p:nvSpPr>
          <p:cNvPr id="21" name="White">
            <a:extLst>
              <a:ext uri="{C183D7F6-B498-43B3-948B-1728B52AA6E4}">
                <adec:decorative xmlns:adec="http://schemas.microsoft.com/office/drawing/2017/decorative" xmlns="" val="1"/>
              </a:ext>
            </a:extLst>
          </p:cNvPr>
          <p:cNvSpPr/>
          <p:nvPr userDrawn="1"/>
        </p:nvSpPr>
        <p:spPr>
          <a:xfrm>
            <a:off x="7460776" y="0"/>
            <a:ext cx="4731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itle"/>
          <p:cNvSpPr>
            <a:spLocks noGrp="1"/>
          </p:cNvSpPr>
          <p:nvPr>
            <p:ph type="title"/>
          </p:nvPr>
        </p:nvSpPr>
        <p:spPr>
          <a:xfrm>
            <a:off x="8037418" y="501954"/>
            <a:ext cx="3577940" cy="1578803"/>
          </a:xfrm>
        </p:spPr>
        <p:txBody>
          <a:bodyPr anchor="b">
            <a:noAutofit/>
          </a:bodyPr>
          <a:lstStyle>
            <a:lvl1pPr algn="l">
              <a:tabLst>
                <a:tab pos="1828800" algn="l"/>
              </a:tabLst>
              <a:defRPr sz="3600" b="0">
                <a:solidFill>
                  <a:schemeClr val="tx1">
                    <a:lumMod val="75000"/>
                    <a:lumOff val="25000"/>
                  </a:schemeClr>
                </a:solidFill>
                <a:latin typeface="Proxima Nova Extrabold" panose="02000506030000020004" pitchFamily="50" charset="0"/>
              </a:defRPr>
            </a:lvl1pPr>
          </a:lstStyle>
          <a:p>
            <a:r>
              <a:rPr lang="en-US" dirty="0"/>
              <a:t>Click to edit Master title style</a:t>
            </a:r>
          </a:p>
        </p:txBody>
      </p:sp>
      <p:sp>
        <p:nvSpPr>
          <p:cNvPr id="6" name="Text"/>
          <p:cNvSpPr>
            <a:spLocks noGrp="1"/>
          </p:cNvSpPr>
          <p:nvPr>
            <p:ph idx="1"/>
          </p:nvPr>
        </p:nvSpPr>
        <p:spPr>
          <a:xfrm>
            <a:off x="8037418" y="2478936"/>
            <a:ext cx="3577940" cy="3163615"/>
          </a:xfrm>
        </p:spPr>
        <p:txBody>
          <a:bodyPr anchor="t">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0" name="Picture"/>
          <p:cNvSpPr>
            <a:spLocks noGrp="1"/>
          </p:cNvSpPr>
          <p:nvPr>
            <p:ph type="pic" sz="quarter" idx="10"/>
          </p:nvPr>
        </p:nvSpPr>
        <p:spPr>
          <a:xfrm>
            <a:off x="576642" y="501954"/>
            <a:ext cx="6307492" cy="5837288"/>
          </a:xfrm>
          <a:pattFill prst="dkDnDiag">
            <a:fgClr>
              <a:schemeClr val="tx2"/>
            </a:fgClr>
            <a:bgClr>
              <a:schemeClr val="bg1"/>
            </a:bgClr>
          </a:pattFill>
          <a:effectLst>
            <a:outerShdw blurRad="317500" dist="63500" dir="16200000" algn="ctr" rotWithShape="0">
              <a:srgbClr val="000000">
                <a:alpha val="35000"/>
              </a:srgbClr>
            </a:outerShdw>
          </a:effectLst>
        </p:spPr>
        <p:txBody>
          <a:bodyPr/>
          <a:lstStyle/>
          <a:p>
            <a:endParaRPr lang="en-US"/>
          </a:p>
        </p:txBody>
      </p:sp>
    </p:spTree>
    <p:custDataLst>
      <p:tags r:id="rId1"/>
    </p:custDataLst>
    <p:extLst>
      <p:ext uri="{BB962C8B-B14F-4D97-AF65-F5344CB8AC3E}">
        <p14:creationId xmlns:p14="http://schemas.microsoft.com/office/powerpoint/2010/main" val="42436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7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41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_images_Right_Text">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xmlns=""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6677187" y="849623"/>
            <a:ext cx="4368401"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0" name="Text 2"/>
          <p:cNvSpPr>
            <a:spLocks noGrp="1"/>
          </p:cNvSpPr>
          <p:nvPr>
            <p:ph idx="10"/>
          </p:nvPr>
        </p:nvSpPr>
        <p:spPr>
          <a:xfrm>
            <a:off x="6678304" y="4027648"/>
            <a:ext cx="4367284" cy="1980730"/>
          </a:xfrm>
        </p:spPr>
        <p:txBody>
          <a:bodyPr anchor="ctr">
            <a:noAutofit/>
          </a:bodyPr>
          <a:lstStyle>
            <a:lvl1pPr marL="0" indent="0" algn="l">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2" name="Picture 2"/>
          <p:cNvSpPr>
            <a:spLocks noGrp="1"/>
          </p:cNvSpPr>
          <p:nvPr>
            <p:ph type="pic" sz="quarter" idx="12"/>
          </p:nvPr>
        </p:nvSpPr>
        <p:spPr>
          <a:xfrm>
            <a:off x="571533" y="3679979"/>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endParaRPr lang="en-US"/>
          </a:p>
        </p:txBody>
      </p:sp>
      <p:sp>
        <p:nvSpPr>
          <p:cNvPr id="3" name="Picture 1"/>
          <p:cNvSpPr>
            <a:spLocks noGrp="1"/>
          </p:cNvSpPr>
          <p:nvPr>
            <p:ph type="pic" sz="quarter" idx="11"/>
          </p:nvPr>
        </p:nvSpPr>
        <p:spPr>
          <a:xfrm>
            <a:off x="576639" y="501953"/>
            <a:ext cx="5523910" cy="2676069"/>
          </a:xfrm>
          <a:pattFill prst="dkDnDiag">
            <a:fgClr>
              <a:schemeClr val="tx2"/>
            </a:fgClr>
            <a:bgClr>
              <a:schemeClr val="bg1"/>
            </a:bgClr>
          </a:pattFill>
          <a:effectLst/>
        </p:spPr>
        <p:txBody>
          <a:bodyPr vert="horz" lIns="91440" tIns="45720" rIns="91440" bIns="45720" rtlCol="0">
            <a:normAutofit/>
          </a:bodyPr>
          <a:lstStyle>
            <a:lvl1pPr>
              <a:defRPr lang="en-US"/>
            </a:lvl1pPr>
          </a:lstStyle>
          <a:p>
            <a:pPr lvl="0"/>
            <a:endParaRPr lang="en-US"/>
          </a:p>
        </p:txBody>
      </p:sp>
    </p:spTree>
    <p:custDataLst>
      <p:tags r:id="rId2"/>
    </p:custDataLst>
    <p:extLst>
      <p:ext uri="{BB962C8B-B14F-4D97-AF65-F5344CB8AC3E}">
        <p14:creationId xmlns:p14="http://schemas.microsoft.com/office/powerpoint/2010/main" val="31283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o_Text_Cards">
    <p:spTree>
      <p:nvGrpSpPr>
        <p:cNvPr id="1" name=""/>
        <p:cNvGrpSpPr/>
        <p:nvPr/>
      </p:nvGrpSpPr>
      <p:grpSpPr>
        <a:xfrm>
          <a:off x="0" y="0"/>
          <a:ext cx="0" cy="0"/>
          <a:chOff x="0" y="0"/>
          <a:chExt cx="0" cy="0"/>
        </a:xfrm>
      </p:grpSpPr>
      <p:sp>
        <p:nvSpPr>
          <p:cNvPr id="9" name="White 2">
            <a:extLst>
              <a:ext uri="{C183D7F6-B498-43B3-948B-1728B52AA6E4}">
                <adec:decorative xmlns:adec="http://schemas.microsoft.com/office/drawing/2017/decorative" xmlns="" val="1"/>
              </a:ext>
            </a:extLst>
          </p:cNvPr>
          <p:cNvSpPr/>
          <p:nvPr userDrawn="1"/>
        </p:nvSpPr>
        <p:spPr>
          <a:xfrm>
            <a:off x="576641" y="3679979"/>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21" name="White 1">
            <a:extLst>
              <a:ext uri="{C183D7F6-B498-43B3-948B-1728B52AA6E4}">
                <adec:decorative xmlns:adec="http://schemas.microsoft.com/office/drawing/2017/decorative" xmlns="" val="1"/>
              </a:ext>
            </a:extLst>
          </p:cNvPr>
          <p:cNvSpPr/>
          <p:nvPr userDrawn="1"/>
        </p:nvSpPr>
        <p:spPr>
          <a:xfrm>
            <a:off x="576641" y="501954"/>
            <a:ext cx="11037605" cy="2676069"/>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
        <p:nvSpPr>
          <p:cNvPr id="10" name="Text 2"/>
          <p:cNvSpPr>
            <a:spLocks noGrp="1"/>
          </p:cNvSpPr>
          <p:nvPr>
            <p:ph idx="10"/>
          </p:nvPr>
        </p:nvSpPr>
        <p:spPr>
          <a:xfrm>
            <a:off x="1145297" y="4027648"/>
            <a:ext cx="9900292" cy="1980730"/>
          </a:xfrm>
        </p:spPr>
        <p:txBody>
          <a:bodyPr vert="horz" lIns="91440" tIns="45720" rIns="91440" bIns="45720" rtlCol="0" anchor="ctr">
            <a:noAutofit/>
          </a:bodyPr>
          <a:lstStyle>
            <a:lvl1pPr>
              <a:defRPr lang="en-US" dirty="0" smtClean="0">
                <a:solidFill>
                  <a:schemeClr val="tx1">
                    <a:lumMod val="65000"/>
                    <a:lumOff val="35000"/>
                  </a:schemeClr>
                </a:solidFill>
                <a:latin typeface="Proxima Nova" panose="02000506030000020004" pitchFamily="50" charset="0"/>
              </a:defRPr>
            </a:lvl1pPr>
          </a:lstStyle>
          <a:p>
            <a:pPr marL="0" lvl="0" indent="0" algn="ctr">
              <a:lnSpc>
                <a:spcPct val="100000"/>
              </a:lnSpc>
              <a:spcBef>
                <a:spcPts val="0"/>
              </a:spcBef>
              <a:spcAft>
                <a:spcPts val="1600"/>
              </a:spcAft>
              <a:buNone/>
            </a:pPr>
            <a:r>
              <a:rPr lang="en-US" dirty="0"/>
              <a:t>Click to edit Master text styles</a:t>
            </a:r>
          </a:p>
        </p:txBody>
      </p:sp>
    </p:spTree>
    <p:custDataLst>
      <p:tags r:id="rId1"/>
    </p:custDataLst>
    <p:extLst>
      <p:ext uri="{BB962C8B-B14F-4D97-AF65-F5344CB8AC3E}">
        <p14:creationId xmlns:p14="http://schemas.microsoft.com/office/powerpoint/2010/main" val="5842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plet_text_cards_3">
    <p:spTree>
      <p:nvGrpSpPr>
        <p:cNvPr id="1" name=""/>
        <p:cNvGrpSpPr/>
        <p:nvPr/>
      </p:nvGrpSpPr>
      <p:grpSpPr>
        <a:xfrm>
          <a:off x="0" y="0"/>
          <a:ext cx="0" cy="0"/>
          <a:chOff x="0" y="0"/>
          <a:chExt cx="0" cy="0"/>
        </a:xfrm>
      </p:grpSpPr>
      <p:sp>
        <p:nvSpPr>
          <p:cNvPr id="16" name="White 2">
            <a:extLst>
              <a:ext uri="{C183D7F6-B498-43B3-948B-1728B52AA6E4}">
                <adec:decorative xmlns:adec="http://schemas.microsoft.com/office/drawing/2017/decorative" xmlns="" val="1"/>
              </a:ext>
            </a:extLst>
          </p:cNvPr>
          <p:cNvSpPr/>
          <p:nvPr userDrawn="1"/>
        </p:nvSpPr>
        <p:spPr>
          <a:xfrm>
            <a:off x="576641" y="2716237"/>
            <a:ext cx="11037605" cy="1425525"/>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2" name="White 3">
            <a:extLst>
              <a:ext uri="{C183D7F6-B498-43B3-948B-1728B52AA6E4}">
                <adec:decorative xmlns:adec="http://schemas.microsoft.com/office/drawing/2017/decorative" xmlns="" val="1"/>
              </a:ext>
            </a:extLst>
          </p:cNvPr>
          <p:cNvSpPr/>
          <p:nvPr userDrawn="1"/>
        </p:nvSpPr>
        <p:spPr>
          <a:xfrm>
            <a:off x="576641" y="4718403"/>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5" name="White 1">
            <a:extLst>
              <a:ext uri="{C183D7F6-B498-43B3-948B-1728B52AA6E4}">
                <adec:decorative xmlns:adec="http://schemas.microsoft.com/office/drawing/2017/decorative" xmlns="" val="1"/>
              </a:ext>
            </a:extLst>
          </p:cNvPr>
          <p:cNvSpPr/>
          <p:nvPr userDrawn="1"/>
        </p:nvSpPr>
        <p:spPr>
          <a:xfrm>
            <a:off x="577198" y="576641"/>
            <a:ext cx="11037605" cy="1562956"/>
          </a:xfrm>
          <a:prstGeom prst="rect">
            <a:avLst/>
          </a:prstGeom>
          <a:solidFill>
            <a:schemeClr val="bg1"/>
          </a:solidFill>
          <a:ln>
            <a:noFill/>
          </a:ln>
          <a:effectLst>
            <a:outerShdw blurRad="444500" dist="88900" dir="5400000" algn="ctr" rotWithShape="0">
              <a:srgbClr val="000000">
                <a:alpha val="55000"/>
              </a:srgbClr>
            </a:outerShdw>
          </a:effectLst>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endParaRPr lang="en-US" sz="2800">
              <a:solidFill>
                <a:schemeClr val="tx1"/>
              </a:solidFill>
            </a:endParaRPr>
          </a:p>
        </p:txBody>
      </p:sp>
      <p:sp>
        <p:nvSpPr>
          <p:cNvPr id="17" name="Text 1"/>
          <p:cNvSpPr>
            <a:spLocks noGrp="1"/>
          </p:cNvSpPr>
          <p:nvPr>
            <p:ph idx="1"/>
          </p:nvPr>
        </p:nvSpPr>
        <p:spPr>
          <a:xfrm>
            <a:off x="1145297" y="849623"/>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19" name="Text 2"/>
          <p:cNvSpPr>
            <a:spLocks noGrp="1"/>
          </p:cNvSpPr>
          <p:nvPr>
            <p:ph idx="10"/>
          </p:nvPr>
        </p:nvSpPr>
        <p:spPr>
          <a:xfrm>
            <a:off x="1145297" y="2920504"/>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
        <p:nvSpPr>
          <p:cNvPr id="20" name="Text 3"/>
          <p:cNvSpPr>
            <a:spLocks noGrp="1"/>
          </p:cNvSpPr>
          <p:nvPr>
            <p:ph idx="11"/>
          </p:nvPr>
        </p:nvSpPr>
        <p:spPr>
          <a:xfrm>
            <a:off x="1145297" y="4991386"/>
            <a:ext cx="9900292" cy="1016990"/>
          </a:xfrm>
        </p:spPr>
        <p:txBody>
          <a:bodyPr anchor="ctr">
            <a:noAutofit/>
          </a:bodyPr>
          <a:lstStyle>
            <a:lvl1pPr marL="0" indent="0" algn="ctr">
              <a:lnSpc>
                <a:spcPct val="100000"/>
              </a:lnSpc>
              <a:spcBef>
                <a:spcPts val="0"/>
              </a:spcBef>
              <a:spcAft>
                <a:spcPts val="1600"/>
              </a:spcAft>
              <a:buNone/>
              <a:defRPr sz="2600">
                <a:solidFill>
                  <a:schemeClr val="tx1">
                    <a:lumMod val="65000"/>
                    <a:lumOff val="35000"/>
                  </a:schemeClr>
                </a:solidFill>
                <a:latin typeface="Proxima Nova" panose="02000506030000020004" pitchFamily="50" charset="0"/>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48645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1000"/>
                                        <p:tgtEl>
                                          <p:spTgt spid="19">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9EF"/>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35"/>
    </p:custDataLst>
    <p:extLst>
      <p:ext uri="{BB962C8B-B14F-4D97-AF65-F5344CB8AC3E}">
        <p14:creationId xmlns:p14="http://schemas.microsoft.com/office/powerpoint/2010/main" val="176082023"/>
      </p:ext>
    </p:extLst>
  </p:cSld>
  <p:clrMap bg1="lt1" tx1="dk1" bg2="lt2" tx2="dk2" accent1="accent1" accent2="accent2" accent3="accent3" accent4="accent4" accent5="accent5" accent6="accent6" hlink="hlink" folHlink="folHlink"/>
  <p:sldLayoutIdLst>
    <p:sldLayoutId id="2147483817" r:id="rId1"/>
    <p:sldLayoutId id="2147483819" r:id="rId2"/>
    <p:sldLayoutId id="2147483818" r:id="rId3"/>
    <p:sldLayoutId id="2147483820" r:id="rId4"/>
    <p:sldLayoutId id="2147483668" r:id="rId5"/>
    <p:sldLayoutId id="2147483816" r:id="rId6"/>
    <p:sldLayoutId id="2147483769" r:id="rId7"/>
    <p:sldLayoutId id="2147483743" r:id="rId8"/>
    <p:sldLayoutId id="2147483744" r:id="rId9"/>
    <p:sldLayoutId id="2147483745" r:id="rId10"/>
    <p:sldLayoutId id="2147483742" r:id="rId11"/>
    <p:sldLayoutId id="2147483729" r:id="rId12"/>
    <p:sldLayoutId id="2147483759" r:id="rId13"/>
    <p:sldLayoutId id="2147483760" r:id="rId14"/>
    <p:sldLayoutId id="2147483761" r:id="rId15"/>
    <p:sldLayoutId id="2147483815" r:id="rId16"/>
    <p:sldLayoutId id="2147483700" r:id="rId17"/>
    <p:sldLayoutId id="2147483705" r:id="rId18"/>
    <p:sldLayoutId id="2147483690" r:id="rId19"/>
    <p:sldLayoutId id="2147483688" r:id="rId20"/>
    <p:sldLayoutId id="2147483692" r:id="rId21"/>
    <p:sldLayoutId id="2147483697" r:id="rId22"/>
    <p:sldLayoutId id="2147483704" r:id="rId23"/>
    <p:sldLayoutId id="2147483681" r:id="rId24"/>
    <p:sldLayoutId id="2147483678" r:id="rId25"/>
    <p:sldLayoutId id="2147483804" r:id="rId26"/>
    <p:sldLayoutId id="2147483806" r:id="rId27"/>
    <p:sldLayoutId id="2147483706" r:id="rId28"/>
    <p:sldLayoutId id="2147483708" r:id="rId29"/>
    <p:sldLayoutId id="2147483808" r:id="rId30"/>
    <p:sldLayoutId id="2147483809" r:id="rId31"/>
    <p:sldLayoutId id="2147483821" r:id="rId32"/>
    <p:sldLayoutId id="2147483822" r:id="rId33"/>
  </p:sldLayoutIdLst>
  <p:txStyles>
    <p:titleStyle>
      <a:lvl1pPr algn="l" defTabSz="914400" rtl="0" eaLnBrk="1" latinLnBrk="0" hangingPunct="1">
        <a:lnSpc>
          <a:spcPct val="90000"/>
        </a:lnSpc>
        <a:spcBef>
          <a:spcPct val="0"/>
        </a:spcBef>
        <a:buNone/>
        <a:defRPr sz="3600" kern="1200">
          <a:solidFill>
            <a:srgbClr val="404040"/>
          </a:solidFill>
          <a:latin typeface="Proxima Nova Extrabold" panose="02000506030000020004" pitchFamily="50"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31.tif"/><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Issues for Families in Need of Child Welfare Services </a:t>
            </a:r>
          </a:p>
        </p:txBody>
      </p:sp>
      <p:sp>
        <p:nvSpPr>
          <p:cNvPr id="4" name="Text Placeholder 3"/>
          <p:cNvSpPr>
            <a:spLocks noGrp="1"/>
          </p:cNvSpPr>
          <p:nvPr>
            <p:ph type="body" sz="quarter" idx="11"/>
          </p:nvPr>
        </p:nvSpPr>
        <p:spPr/>
        <p:txBody>
          <a:bodyPr/>
          <a:lstStyle/>
          <a:p>
            <a:r>
              <a:rPr lang="en-US" dirty="0"/>
              <a:t>Mental Health and Mental Illness </a:t>
            </a:r>
          </a:p>
        </p:txBody>
      </p:sp>
      <p:sp>
        <p:nvSpPr>
          <p:cNvPr id="3" name="Text Placeholder 2"/>
          <p:cNvSpPr>
            <a:spLocks noGrp="1"/>
          </p:cNvSpPr>
          <p:nvPr>
            <p:ph type="body" sz="quarter" idx="10"/>
          </p:nvPr>
        </p:nvSpPr>
        <p:spPr/>
        <p:txBody>
          <a:bodyPr/>
          <a:lstStyle/>
          <a:p>
            <a:r>
              <a:rPr lang="en-US" dirty="0"/>
              <a:t>By  Edward Pieczenik, L.C.S.W.</a:t>
            </a:r>
          </a:p>
        </p:txBody>
      </p:sp>
    </p:spTree>
    <p:custDataLst>
      <p:tags r:id="rId1"/>
    </p:custDataLst>
    <p:extLst>
      <p:ext uri="{BB962C8B-B14F-4D97-AF65-F5344CB8AC3E}">
        <p14:creationId xmlns:p14="http://schemas.microsoft.com/office/powerpoint/2010/main" val="261029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vert="horz" lIns="91440" tIns="45720" rIns="91440" bIns="45720" rtlCol="0" anchor="b">
            <a:normAutofit/>
          </a:bodyPr>
          <a:lstStyle/>
          <a:p>
            <a:r>
              <a:rPr lang="en-US" sz="4400" b="1" dirty="0">
                <a:solidFill>
                  <a:schemeClr val="tx1"/>
                </a:solidFill>
                <a:latin typeface="Proxima Nova" panose="02000506030000020004" pitchFamily="2" charset="77"/>
              </a:rPr>
              <a:t>Protective</a:t>
            </a:r>
            <a:r>
              <a:rPr lang="en-US" sz="4400" dirty="0">
                <a:solidFill>
                  <a:schemeClr val="tx1"/>
                </a:solidFill>
                <a:latin typeface="+mj-lt"/>
              </a:rPr>
              <a:t> </a:t>
            </a:r>
            <a:r>
              <a:rPr lang="en-US" sz="4400" b="1" dirty="0">
                <a:solidFill>
                  <a:schemeClr val="tx1"/>
                </a:solidFill>
                <a:latin typeface="Proxima Nova" panose="02000506030000020004" pitchFamily="2" charset="77"/>
              </a:rPr>
              <a:t>Influences</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j0339222.pdf" descr="j0339222.pdf">
            <a:extLst>
              <a:ext uri="{FF2B5EF4-FFF2-40B4-BE49-F238E27FC236}">
                <a16:creationId xmlns:a16="http://schemas.microsoft.com/office/drawing/2014/main" id="{05FCAE97-3318-A045-A9DB-16C96A798E50}"/>
              </a:ext>
            </a:extLst>
          </p:cNvPr>
          <p:cNvPicPr>
            <a:picLocks/>
          </p:cNvPicPr>
          <p:nvPr/>
        </p:nvPicPr>
        <p:blipFill>
          <a:blip r:embed="rId2">
            <a:extLst/>
          </a:blip>
          <a:stretch>
            <a:fillRect/>
          </a:stretch>
        </p:blipFill>
        <p:spPr>
          <a:xfrm>
            <a:off x="1946786" y="2682433"/>
            <a:ext cx="2043427" cy="1915713"/>
          </a:xfrm>
          <a:prstGeom prst="rect">
            <a:avLst/>
          </a:prstGeom>
        </p:spPr>
      </p:pic>
      <p:sp>
        <p:nvSpPr>
          <p:cNvPr id="3" name="Text Placeholder 2"/>
          <p:cNvSpPr>
            <a:spLocks noGrp="1"/>
          </p:cNvSpPr>
          <p:nvPr>
            <p:ph type="body" sz="quarter" idx="10"/>
          </p:nvPr>
        </p:nvSpPr>
        <p:spPr>
          <a:xfrm>
            <a:off x="4262180" y="2682433"/>
            <a:ext cx="6282169" cy="3215749"/>
          </a:xfrm>
          <a:effectLst/>
        </p:spPr>
        <p:txBody>
          <a:bodyPr vert="horz" lIns="91440" tIns="45720" rIns="91440" bIns="45720" rtlCol="0">
            <a:normAutofit/>
          </a:bodyPr>
          <a:lstStyle/>
          <a:p>
            <a:pPr lvl="1">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Some areas of strengths include :</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Internal Coping Resources</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Hardy “personality” traits</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Social Support</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Individual’s ability to incorporate others’ perspectives, insights and ideas</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Compliance with treatment plans and medication</a:t>
            </a:r>
          </a:p>
          <a:p>
            <a:pPr lvl="2">
              <a:lnSpc>
                <a:spcPct val="90000"/>
              </a:lnSpc>
              <a:buClr>
                <a:srgbClr val="FFFFFF"/>
              </a:buClr>
              <a:defRPr>
                <a:effectLst>
                  <a:outerShdw blurRad="12700" dist="25400" dir="2700000" rotWithShape="0">
                    <a:srgbClr val="000000"/>
                  </a:outerShdw>
                </a:effectLst>
                <a:latin typeface="Times New Roman"/>
                <a:ea typeface="Times New Roman"/>
                <a:cs typeface="Times New Roman"/>
                <a:sym typeface="Times New Roman"/>
              </a:defRPr>
            </a:pPr>
            <a:r>
              <a:rPr lang="en-US" sz="2200" dirty="0">
                <a:solidFill>
                  <a:schemeClr val="tx1"/>
                </a:solidFill>
                <a:latin typeface="Proxima Nova" panose="02000506030000020004" pitchFamily="2" charset="77"/>
              </a:rPr>
              <a:t>Installation of hope</a:t>
            </a:r>
          </a:p>
          <a:p>
            <a:pPr>
              <a:lnSpc>
                <a:spcPct val="90000"/>
              </a:lnSpc>
            </a:pPr>
            <a:endParaRPr lang="en-US" sz="2200" dirty="0">
              <a:solidFill>
                <a:schemeClr val="tx1"/>
              </a:solidFill>
              <a:latin typeface="Proxima Nova" panose="02000506030000020004" pitchFamily="2" charset="77"/>
            </a:endParaRPr>
          </a:p>
        </p:txBody>
      </p:sp>
    </p:spTree>
    <p:extLst>
      <p:ext uri="{BB962C8B-B14F-4D97-AF65-F5344CB8AC3E}">
        <p14:creationId xmlns:p14="http://schemas.microsoft.com/office/powerpoint/2010/main" val="185808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roxima Nova" panose="02000506030000020004" pitchFamily="2" charset="77"/>
                <a:ea typeface="Times New Roman"/>
                <a:cs typeface="Times New Roman"/>
                <a:sym typeface="Times New Roman"/>
              </a:rPr>
              <a:t>Understanding Mental Health From a Lifespan</a:t>
            </a:r>
            <a:r>
              <a:rPr lang="en-US" dirty="0">
                <a:latin typeface="Proxima Nova" panose="02000506030000020004" pitchFamily="2" charset="77"/>
                <a:ea typeface="Times New Roman"/>
                <a:cs typeface="Times New Roman"/>
                <a:sym typeface="Times New Roman"/>
              </a:rPr>
              <a:t> </a:t>
            </a:r>
            <a:r>
              <a:rPr lang="en-US" b="1" dirty="0">
                <a:latin typeface="Proxima Nova" panose="02000506030000020004" pitchFamily="2" charset="77"/>
                <a:ea typeface="Times New Roman"/>
                <a:cs typeface="Times New Roman"/>
                <a:sym typeface="Times New Roman"/>
              </a:rPr>
              <a:t>Perspective</a:t>
            </a:r>
            <a:endParaRPr lang="en-US" dirty="0">
              <a:latin typeface="Proxima Nova" panose="02000506030000020004" pitchFamily="2" charset="77"/>
            </a:endParaRPr>
          </a:p>
        </p:txBody>
      </p:sp>
      <p:sp>
        <p:nvSpPr>
          <p:cNvPr id="3" name="Text Placeholder 2"/>
          <p:cNvSpPr>
            <a:spLocks noGrp="1"/>
          </p:cNvSpPr>
          <p:nvPr>
            <p:ph type="body" sz="quarter" idx="10"/>
          </p:nvPr>
        </p:nvSpPr>
        <p:spPr>
          <a:xfrm>
            <a:off x="1689998" y="1895061"/>
            <a:ext cx="8656502" cy="3641443"/>
          </a:xfrm>
        </p:spPr>
        <p:txBody>
          <a:bodyPr/>
          <a:lstStyle/>
          <a:p>
            <a:pPr>
              <a:lnSpc>
                <a:spcPct val="90000"/>
              </a:lnSpc>
              <a:defRPr sz="2800">
                <a:effectLst>
                  <a:outerShdw blurRad="12700" dist="25400" dir="2700000" rotWithShape="0">
                    <a:srgbClr val="000000"/>
                  </a:outerShdw>
                </a:effectLst>
                <a:latin typeface="Times New Roman"/>
                <a:ea typeface="Times New Roman"/>
                <a:cs typeface="Times New Roman"/>
                <a:sym typeface="Times New Roman"/>
              </a:defRPr>
            </a:pPr>
            <a:r>
              <a:rPr lang="en-US" sz="2300" dirty="0">
                <a:effectLst>
                  <a:outerShdw blurRad="12700" dist="25400" dir="2700000" rotWithShape="0">
                    <a:schemeClr val="bg1"/>
                  </a:outerShdw>
                </a:effectLst>
                <a:latin typeface="Proxima Nova" panose="02000506030000020004" pitchFamily="2" charset="77"/>
              </a:rPr>
              <a:t>Almost everyone experiences stress &amp; other risk factors at some point in their lives.</a:t>
            </a:r>
          </a:p>
          <a:p>
            <a:pPr>
              <a:lnSpc>
                <a:spcPct val="90000"/>
              </a:lnSpc>
              <a:defRPr sz="2800">
                <a:effectLst>
                  <a:outerShdw blurRad="12700" dist="25400" dir="2700000" rotWithShape="0">
                    <a:srgbClr val="000000"/>
                  </a:outerShdw>
                </a:effectLst>
                <a:latin typeface="Times New Roman"/>
                <a:ea typeface="Times New Roman"/>
                <a:cs typeface="Times New Roman"/>
                <a:sym typeface="Times New Roman"/>
              </a:defRPr>
            </a:pPr>
            <a:r>
              <a:rPr lang="en-US" sz="2300" dirty="0">
                <a:effectLst>
                  <a:outerShdw blurRad="12700" dist="25400" dir="2700000" rotWithShape="0">
                    <a:schemeClr val="bg1"/>
                  </a:outerShdw>
                </a:effectLst>
                <a:latin typeface="Proxima Nova" panose="02000506030000020004" pitchFamily="2" charset="77"/>
              </a:rPr>
              <a:t>One in five Americans experiences a mental health disorder in the course of a </a:t>
            </a:r>
            <a:r>
              <a:rPr lang="en-US" sz="2300" dirty="0" smtClean="0">
                <a:effectLst>
                  <a:outerShdw blurRad="12700" dist="25400" dir="2700000" rotWithShape="0">
                    <a:schemeClr val="bg1"/>
                  </a:outerShdw>
                </a:effectLst>
                <a:latin typeface="Proxima Nova" panose="02000506030000020004" pitchFamily="2" charset="77"/>
              </a:rPr>
              <a:t>year.</a:t>
            </a:r>
            <a:endParaRPr lang="en-US" sz="2300" dirty="0">
              <a:effectLst>
                <a:outerShdw blurRad="12700" dist="25400" dir="2700000" rotWithShape="0">
                  <a:schemeClr val="bg1"/>
                </a:outerShdw>
              </a:effectLst>
              <a:latin typeface="Proxima Nova" panose="02000506030000020004" pitchFamily="2" charset="77"/>
            </a:endParaRPr>
          </a:p>
          <a:p>
            <a:pPr>
              <a:lnSpc>
                <a:spcPct val="90000"/>
              </a:lnSpc>
              <a:defRPr sz="2800">
                <a:effectLst>
                  <a:outerShdw blurRad="12700" dist="25400" dir="2700000" rotWithShape="0">
                    <a:srgbClr val="000000"/>
                  </a:outerShdw>
                </a:effectLst>
                <a:latin typeface="Times New Roman"/>
                <a:ea typeface="Times New Roman"/>
                <a:cs typeface="Times New Roman"/>
                <a:sym typeface="Times New Roman"/>
              </a:defRPr>
            </a:pPr>
            <a:r>
              <a:rPr lang="en-US" sz="2300" dirty="0">
                <a:effectLst>
                  <a:outerShdw blurRad="12700" dist="25400" dir="2700000" rotWithShape="0">
                    <a:schemeClr val="bg1"/>
                  </a:outerShdw>
                </a:effectLst>
                <a:latin typeface="Proxima Nova" panose="02000506030000020004" pitchFamily="2" charset="77"/>
              </a:rPr>
              <a:t>Approximately 15% of all adults who have a mental disorder have a co-occurring substance abuse </a:t>
            </a:r>
            <a:r>
              <a:rPr lang="en-US" sz="2300" dirty="0" smtClean="0">
                <a:effectLst>
                  <a:outerShdw blurRad="12700" dist="25400" dir="2700000" rotWithShape="0">
                    <a:schemeClr val="bg1"/>
                  </a:outerShdw>
                </a:effectLst>
                <a:latin typeface="Proxima Nova" panose="02000506030000020004" pitchFamily="2" charset="77"/>
              </a:rPr>
              <a:t>disorder (</a:t>
            </a:r>
            <a:r>
              <a:rPr lang="en-US" sz="2300" dirty="0">
                <a:effectLst>
                  <a:outerShdw blurRad="12700" dist="25400" dir="2700000" rotWithShape="0">
                    <a:schemeClr val="bg1"/>
                  </a:outerShdw>
                </a:effectLst>
                <a:latin typeface="Proxima Nova" panose="02000506030000020004" pitchFamily="2" charset="77"/>
              </a:rPr>
              <a:t>Dual Diagnosis</a:t>
            </a:r>
            <a:r>
              <a:rPr lang="en-US" sz="2300" dirty="0" smtClean="0">
                <a:effectLst>
                  <a:outerShdw blurRad="12700" dist="25400" dir="2700000" rotWithShape="0">
                    <a:schemeClr val="bg1"/>
                  </a:outerShdw>
                </a:effectLst>
                <a:latin typeface="Proxima Nova" panose="02000506030000020004" pitchFamily="2" charset="77"/>
              </a:rPr>
              <a:t>).</a:t>
            </a:r>
            <a:endParaRPr lang="en-US" sz="2300" dirty="0">
              <a:effectLst>
                <a:outerShdw blurRad="12700" dist="25400" dir="2700000" rotWithShape="0">
                  <a:schemeClr val="bg1"/>
                </a:outerShdw>
              </a:effectLst>
              <a:latin typeface="Proxima Nova" panose="02000506030000020004" pitchFamily="2" charset="77"/>
            </a:endParaRPr>
          </a:p>
          <a:p>
            <a:pPr>
              <a:lnSpc>
                <a:spcPct val="90000"/>
              </a:lnSpc>
              <a:defRPr sz="2800">
                <a:effectLst>
                  <a:outerShdw blurRad="12700" dist="25400" dir="2700000" rotWithShape="0">
                    <a:srgbClr val="000000"/>
                  </a:outerShdw>
                </a:effectLst>
                <a:latin typeface="Times New Roman"/>
                <a:ea typeface="Times New Roman"/>
                <a:cs typeface="Times New Roman"/>
                <a:sym typeface="Times New Roman"/>
              </a:defRPr>
            </a:pPr>
            <a:r>
              <a:rPr lang="en-US" sz="2300" dirty="0">
                <a:effectLst>
                  <a:outerShdw blurRad="12700" dist="25400" dir="2700000" rotWithShape="0">
                    <a:schemeClr val="bg1"/>
                  </a:outerShdw>
                </a:effectLst>
                <a:latin typeface="Proxima Nova" panose="02000506030000020004" pitchFamily="2" charset="77"/>
              </a:rPr>
              <a:t>Some mental disorders appear more commonly among children and youth (i.e. ADHD, Autism Spectrum Disorders</a:t>
            </a:r>
            <a:r>
              <a:rPr lang="en-US" sz="2300" dirty="0" smtClean="0">
                <a:effectLst>
                  <a:outerShdw blurRad="12700" dist="25400" dir="2700000" rotWithShape="0">
                    <a:schemeClr val="bg1"/>
                  </a:outerShdw>
                </a:effectLst>
                <a:latin typeface="Proxima Nova" panose="02000506030000020004" pitchFamily="2" charset="77"/>
              </a:rPr>
              <a:t>).</a:t>
            </a:r>
            <a:endParaRPr lang="en-US" sz="2300" dirty="0">
              <a:effectLst>
                <a:outerShdw blurRad="12700" dist="25400" dir="2700000" rotWithShape="0">
                  <a:schemeClr val="bg1"/>
                </a:outerShdw>
              </a:effectLst>
              <a:latin typeface="Proxima Nova" panose="02000506030000020004" pitchFamily="2" charset="77"/>
            </a:endParaRPr>
          </a:p>
        </p:txBody>
      </p:sp>
    </p:spTree>
    <p:extLst>
      <p:ext uri="{BB962C8B-B14F-4D97-AF65-F5344CB8AC3E}">
        <p14:creationId xmlns:p14="http://schemas.microsoft.com/office/powerpoint/2010/main" val="39693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and Environmental Influences</a:t>
            </a:r>
          </a:p>
        </p:txBody>
      </p:sp>
      <p:sp>
        <p:nvSpPr>
          <p:cNvPr id="3" name="Text Placeholder 2"/>
          <p:cNvSpPr>
            <a:spLocks noGrp="1"/>
          </p:cNvSpPr>
          <p:nvPr>
            <p:ph type="body" sz="quarter" idx="10"/>
          </p:nvPr>
        </p:nvSpPr>
        <p:spPr/>
        <p:txBody>
          <a:bodyPr/>
          <a:lstStyle/>
          <a:p>
            <a:r>
              <a:rPr lang="en-US" dirty="0"/>
              <a:t>And an individual’s symptoms and signs, will be influenced by environmental factors.  These can enhance or impede an individual’s functioning. </a:t>
            </a:r>
          </a:p>
          <a:p>
            <a:r>
              <a:rPr lang="en-US" dirty="0"/>
              <a:t>Existing social supports, </a:t>
            </a:r>
          </a:p>
          <a:p>
            <a:r>
              <a:rPr lang="en-US" dirty="0"/>
              <a:t>Socioeconomic conditions,</a:t>
            </a:r>
          </a:p>
          <a:p>
            <a:r>
              <a:rPr lang="en-US" dirty="0"/>
              <a:t>Impact of racism or prejudice  </a:t>
            </a:r>
          </a:p>
          <a:p>
            <a:endParaRPr lang="en-US" dirty="0"/>
          </a:p>
        </p:txBody>
      </p:sp>
    </p:spTree>
    <p:extLst>
      <p:ext uri="{BB962C8B-B14F-4D97-AF65-F5344CB8AC3E}">
        <p14:creationId xmlns:p14="http://schemas.microsoft.com/office/powerpoint/2010/main" val="298716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 of Biological, Psychological, and Social Factors </a:t>
            </a:r>
          </a:p>
        </p:txBody>
      </p:sp>
      <p:sp>
        <p:nvSpPr>
          <p:cNvPr id="3" name="Text Placeholder 2"/>
          <p:cNvSpPr>
            <a:spLocks noGrp="1"/>
          </p:cNvSpPr>
          <p:nvPr>
            <p:ph type="body" sz="quarter" idx="10"/>
          </p:nvPr>
        </p:nvSpPr>
        <p:spPr>
          <a:xfrm>
            <a:off x="1689997" y="1895061"/>
            <a:ext cx="8581345" cy="3390923"/>
          </a:xfrm>
        </p:spPr>
        <p:txBody>
          <a:bodyPr/>
          <a:lstStyle/>
          <a:p>
            <a:r>
              <a:rPr lang="en-US" sz="2400" dirty="0"/>
              <a:t>Biopsychosocial context</a:t>
            </a:r>
          </a:p>
          <a:p>
            <a:r>
              <a:rPr lang="en-US" sz="2400" dirty="0"/>
              <a:t>Myth that it is either nature or nurture that determines our developmental trajectories but a combination of both.</a:t>
            </a:r>
          </a:p>
          <a:p>
            <a:r>
              <a:rPr lang="en-US" sz="2400" dirty="0"/>
              <a:t>Biology, psychology, sociology, and culture interplay during different phases of the lifespan.</a:t>
            </a:r>
          </a:p>
          <a:p>
            <a:r>
              <a:rPr lang="en-US" sz="2400" dirty="0"/>
              <a:t>Assisting clients with a mental disorder might entail referrals to a variety of sources which captures this biopsychosocial context.  (i.e. physician, </a:t>
            </a:r>
            <a:r>
              <a:rPr lang="en-US" sz="2400" dirty="0" err="1"/>
              <a:t>Medi</a:t>
            </a:r>
            <a:r>
              <a:rPr lang="en-US" sz="2400" dirty="0"/>
              <a:t>-Cal, psychologist)</a:t>
            </a:r>
          </a:p>
          <a:p>
            <a:endParaRPr lang="en-US" sz="2400" dirty="0"/>
          </a:p>
        </p:txBody>
      </p:sp>
    </p:spTree>
    <p:extLst>
      <p:ext uri="{BB962C8B-B14F-4D97-AF65-F5344CB8AC3E}">
        <p14:creationId xmlns:p14="http://schemas.microsoft.com/office/powerpoint/2010/main" val="132870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solidFill>
                  <a:schemeClr val="tx1"/>
                </a:solidFill>
                <a:latin typeface="Proxima Nova" panose="02000506030000020004" pitchFamily="2" charset="77"/>
              </a:rPr>
              <a:t>Culture and Mental Health </a:t>
            </a:r>
          </a:p>
        </p:txBody>
      </p:sp>
      <p:pic>
        <p:nvPicPr>
          <p:cNvPr id="4" name="j0178855.jpg" descr="j0178855.jpg">
            <a:extLst>
              <a:ext uri="{FF2B5EF4-FFF2-40B4-BE49-F238E27FC236}">
                <a16:creationId xmlns:a16="http://schemas.microsoft.com/office/drawing/2014/main" id="{E7A33330-B6C8-A647-9FAC-888D28911E6D}"/>
              </a:ext>
            </a:extLst>
          </p:cNvPr>
          <p:cNvPicPr>
            <a:picLocks/>
          </p:cNvPicPr>
          <p:nvPr/>
        </p:nvPicPr>
        <p:blipFill rotWithShape="1">
          <a:blip r:embed="rId2">
            <a:extLst/>
          </a:blip>
          <a:srcRect l="30941" r="2394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AA476"/>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965431" y="2438400"/>
            <a:ext cx="6586489" cy="3785419"/>
          </a:xfrm>
        </p:spPr>
        <p:txBody>
          <a:bodyPr vert="horz" lIns="91440" tIns="45720" rIns="91440" bIns="45720" rtlCol="0">
            <a:normAutofit/>
          </a:bodyPr>
          <a:lstStyle/>
          <a:p>
            <a:pPr>
              <a:lnSpc>
                <a:spcPct val="90000"/>
              </a:lnSpc>
            </a:pPr>
            <a:r>
              <a:rPr lang="en-US" sz="2000" dirty="0">
                <a:solidFill>
                  <a:schemeClr val="tx1"/>
                </a:solidFill>
                <a:latin typeface="Proxima Nova" panose="02000506030000020004" pitchFamily="2" charset="77"/>
              </a:rPr>
              <a:t>There are four  major components of cultural formulation. </a:t>
            </a:r>
          </a:p>
          <a:p>
            <a:pPr>
              <a:lnSpc>
                <a:spcPct val="90000"/>
              </a:lnSpc>
            </a:pPr>
            <a:r>
              <a:rPr lang="en-US" sz="2000" dirty="0">
                <a:solidFill>
                  <a:schemeClr val="tx1"/>
                </a:solidFill>
                <a:latin typeface="Proxima Nova" panose="02000506030000020004" pitchFamily="2" charset="77"/>
              </a:rPr>
              <a:t>Cultural identity of the individual;</a:t>
            </a:r>
          </a:p>
          <a:p>
            <a:pPr>
              <a:lnSpc>
                <a:spcPct val="90000"/>
              </a:lnSpc>
            </a:pPr>
            <a:r>
              <a:rPr lang="en-US" sz="2000" dirty="0">
                <a:solidFill>
                  <a:schemeClr val="tx1"/>
                </a:solidFill>
                <a:latin typeface="Proxima Nova" panose="02000506030000020004" pitchFamily="2" charset="77"/>
              </a:rPr>
              <a:t>Cultural factors related to the individual's psychosocial environment and level of functioning;</a:t>
            </a:r>
          </a:p>
          <a:p>
            <a:pPr>
              <a:lnSpc>
                <a:spcPct val="90000"/>
              </a:lnSpc>
            </a:pPr>
            <a:r>
              <a:rPr lang="en-US" sz="2000" dirty="0">
                <a:solidFill>
                  <a:schemeClr val="tx1"/>
                </a:solidFill>
                <a:latin typeface="Proxima Nova" panose="02000506030000020004" pitchFamily="2" charset="77"/>
              </a:rPr>
              <a:t>Cultural elements of the relationship between the individual and the worker;</a:t>
            </a:r>
          </a:p>
          <a:p>
            <a:pPr>
              <a:lnSpc>
                <a:spcPct val="90000"/>
              </a:lnSpc>
            </a:pPr>
            <a:r>
              <a:rPr lang="en-US" sz="2000" dirty="0">
                <a:solidFill>
                  <a:schemeClr val="tx1"/>
                </a:solidFill>
                <a:latin typeface="Proxima Nova" panose="02000506030000020004" pitchFamily="2" charset="77"/>
              </a:rPr>
              <a:t>Cultural  explanation of the individual’s illness;</a:t>
            </a:r>
          </a:p>
          <a:p>
            <a:pPr>
              <a:lnSpc>
                <a:spcPct val="90000"/>
              </a:lnSpc>
            </a:pPr>
            <a:endParaRPr lang="en-US" sz="2000" dirty="0">
              <a:solidFill>
                <a:schemeClr val="tx1"/>
              </a:solidFill>
              <a:latin typeface="Proxima Nova" panose="02000506030000020004" pitchFamily="2" charset="77"/>
            </a:endParaRPr>
          </a:p>
        </p:txBody>
      </p:sp>
    </p:spTree>
    <p:extLst>
      <p:ext uri="{BB962C8B-B14F-4D97-AF65-F5344CB8AC3E}">
        <p14:creationId xmlns:p14="http://schemas.microsoft.com/office/powerpoint/2010/main" val="238316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j0178787.jpg" descr="j0178787.jpg">
            <a:extLst>
              <a:ext uri="{FF2B5EF4-FFF2-40B4-BE49-F238E27FC236}">
                <a16:creationId xmlns:a16="http://schemas.microsoft.com/office/drawing/2014/main" id="{A45E2497-4268-5F42-BB58-E3DBEE078B20}"/>
              </a:ext>
            </a:extLst>
          </p:cNvPr>
          <p:cNvPicPr>
            <a:picLocks/>
          </p:cNvPicPr>
          <p:nvPr/>
        </p:nvPicPr>
        <p:blipFill rotWithShape="1">
          <a:blip r:embed="rId2">
            <a:extLst/>
          </a:blip>
          <a:srcRect t="16207" r="-2" b="11955"/>
          <a:stretch/>
        </p:blipFill>
        <p:spPr>
          <a:xfrm>
            <a:off x="5867400"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38200" y="4560914"/>
            <a:ext cx="4869179" cy="1325563"/>
          </a:xfrm>
        </p:spPr>
        <p:txBody>
          <a:bodyPr vert="horz" lIns="91440" tIns="45720" rIns="91440" bIns="45720" rtlCol="0" anchor="ctr">
            <a:normAutofit/>
          </a:bodyPr>
          <a:lstStyle/>
          <a:p>
            <a:r>
              <a:rPr lang="en-US" sz="4400">
                <a:solidFill>
                  <a:srgbClr val="000000"/>
                </a:solidFill>
                <a:latin typeface="+mj-lt"/>
              </a:rPr>
              <a:t>Culture and Mental Health</a:t>
            </a:r>
          </a:p>
        </p:txBody>
      </p:sp>
      <p:sp>
        <p:nvSpPr>
          <p:cNvPr id="3" name="Text Placeholder 2"/>
          <p:cNvSpPr>
            <a:spLocks noGrp="1"/>
          </p:cNvSpPr>
          <p:nvPr>
            <p:ph type="body" sz="quarter" idx="10"/>
          </p:nvPr>
        </p:nvSpPr>
        <p:spPr>
          <a:xfrm>
            <a:off x="838201" y="1382165"/>
            <a:ext cx="4869179" cy="3047946"/>
          </a:xfrm>
        </p:spPr>
        <p:txBody>
          <a:bodyPr vert="horz" lIns="91440" tIns="45720" rIns="91440" bIns="45720" rtlCol="0" anchor="b">
            <a:normAutofit/>
          </a:bodyPr>
          <a:lstStyle/>
          <a:p>
            <a:pPr>
              <a:lnSpc>
                <a:spcPct val="90000"/>
              </a:lnSpc>
            </a:pPr>
            <a:r>
              <a:rPr lang="en-US" sz="1700" dirty="0">
                <a:solidFill>
                  <a:srgbClr val="000000"/>
                </a:solidFill>
                <a:latin typeface="Proxima Nova"/>
              </a:rPr>
              <a:t>Evaluate mental health issues in their cultural context.  </a:t>
            </a:r>
          </a:p>
          <a:p>
            <a:pPr>
              <a:lnSpc>
                <a:spcPct val="90000"/>
              </a:lnSpc>
            </a:pPr>
            <a:r>
              <a:rPr lang="en-US" sz="1700" dirty="0">
                <a:solidFill>
                  <a:srgbClr val="000000"/>
                </a:solidFill>
                <a:latin typeface="Proxima Nova"/>
              </a:rPr>
              <a:t>Minority groups may evidence paranoia, which in fact is based upon real experiences of prejudice, discrimination, or even persecution.</a:t>
            </a:r>
          </a:p>
          <a:p>
            <a:pPr>
              <a:lnSpc>
                <a:spcPct val="90000"/>
              </a:lnSpc>
            </a:pPr>
            <a:r>
              <a:rPr lang="en-US" sz="1700" dirty="0">
                <a:solidFill>
                  <a:srgbClr val="000000"/>
                </a:solidFill>
                <a:latin typeface="Proxima Nova"/>
              </a:rPr>
              <a:t>If you are not a member of that minority group, it is important to have some working knowledge about what the history has been. </a:t>
            </a:r>
          </a:p>
          <a:p>
            <a:pPr>
              <a:lnSpc>
                <a:spcPct val="90000"/>
              </a:lnSpc>
            </a:pPr>
            <a:r>
              <a:rPr lang="en-US" sz="1700" dirty="0">
                <a:solidFill>
                  <a:srgbClr val="000000"/>
                </a:solidFill>
                <a:latin typeface="Proxima Nova"/>
              </a:rPr>
              <a:t>Don’t assume you know an individual’s experience.  Let them tell you and maintain an attitude of respect and interest.</a:t>
            </a:r>
          </a:p>
          <a:p>
            <a:pPr>
              <a:lnSpc>
                <a:spcPct val="90000"/>
              </a:lnSpc>
            </a:pPr>
            <a:endParaRPr lang="en-US" sz="1700" dirty="0">
              <a:solidFill>
                <a:srgbClr val="000000"/>
              </a:solidFill>
              <a:latin typeface="+mn-lt"/>
            </a:endParaRPr>
          </a:p>
        </p:txBody>
      </p:sp>
    </p:spTree>
    <p:extLst>
      <p:ext uri="{BB962C8B-B14F-4D97-AF65-F5344CB8AC3E}">
        <p14:creationId xmlns:p14="http://schemas.microsoft.com/office/powerpoint/2010/main" val="60519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sz="3100">
                <a:solidFill>
                  <a:srgbClr val="000000"/>
                </a:solidFill>
                <a:latin typeface="+mj-lt"/>
              </a:rPr>
              <a:t>Culturally Sanctioned Psychotic Behavior</a:t>
            </a:r>
            <a:br>
              <a:rPr lang="en-US" sz="3100">
                <a:solidFill>
                  <a:srgbClr val="000000"/>
                </a:solidFill>
                <a:latin typeface="+mj-lt"/>
              </a:rPr>
            </a:br>
            <a:endParaRPr lang="en-US" sz="3100">
              <a:solidFill>
                <a:srgbClr val="000000"/>
              </a:solidFill>
              <a:latin typeface="+mj-lt"/>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e07006_.pdf" descr="pe07006_.pdf">
            <a:extLst>
              <a:ext uri="{FF2B5EF4-FFF2-40B4-BE49-F238E27FC236}">
                <a16:creationId xmlns:a16="http://schemas.microsoft.com/office/drawing/2014/main" id="{03EFC8DD-41D1-8E40-B347-0A0E93BD1407}"/>
              </a:ext>
            </a:extLst>
          </p:cNvPr>
          <p:cNvPicPr>
            <a:picLocks/>
          </p:cNvPicPr>
          <p:nvPr/>
        </p:nvPicPr>
        <p:blipFill rotWithShape="1">
          <a:blip r:embed="rId3">
            <a:alphaModFix/>
            <a:extLst/>
          </a:blip>
          <a:srcRect l="6413" r="1152"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ext Placeholder 2"/>
          <p:cNvSpPr>
            <a:spLocks noGrp="1"/>
          </p:cNvSpPr>
          <p:nvPr>
            <p:ph type="body" sz="quarter" idx="10"/>
          </p:nvPr>
        </p:nvSpPr>
        <p:spPr>
          <a:xfrm>
            <a:off x="6090574" y="2421682"/>
            <a:ext cx="4977578" cy="3639289"/>
          </a:xfrm>
        </p:spPr>
        <p:txBody>
          <a:bodyPr vert="horz" lIns="91440" tIns="45720" rIns="91440" bIns="45720" rtlCol="0" anchor="ctr">
            <a:normAutofit/>
          </a:bodyPr>
          <a:lstStyle/>
          <a:p>
            <a:pPr>
              <a:lnSpc>
                <a:spcPct val="90000"/>
              </a:lnSpc>
            </a:pPr>
            <a:r>
              <a:rPr lang="en-US" sz="1700" dirty="0">
                <a:solidFill>
                  <a:srgbClr val="000000"/>
                </a:solidFill>
                <a:latin typeface="Proxima Nova"/>
              </a:rPr>
              <a:t>There are some cultural rituals that involve seemingly psychotic behaviors such as: </a:t>
            </a:r>
          </a:p>
          <a:p>
            <a:pPr>
              <a:lnSpc>
                <a:spcPct val="90000"/>
              </a:lnSpc>
            </a:pPr>
            <a:r>
              <a:rPr lang="en-US" sz="1700" dirty="0">
                <a:solidFill>
                  <a:srgbClr val="000000"/>
                </a:solidFill>
                <a:latin typeface="Proxima Nova"/>
              </a:rPr>
              <a:t>Hallucinations,</a:t>
            </a:r>
          </a:p>
          <a:p>
            <a:pPr>
              <a:lnSpc>
                <a:spcPct val="90000"/>
              </a:lnSpc>
            </a:pPr>
            <a:r>
              <a:rPr lang="en-US" sz="1700" dirty="0">
                <a:solidFill>
                  <a:srgbClr val="000000"/>
                </a:solidFill>
                <a:latin typeface="Proxima Nova"/>
              </a:rPr>
              <a:t>Speaking in tongues, </a:t>
            </a:r>
          </a:p>
          <a:p>
            <a:pPr>
              <a:lnSpc>
                <a:spcPct val="90000"/>
              </a:lnSpc>
            </a:pPr>
            <a:r>
              <a:rPr lang="en-US" sz="1700" dirty="0">
                <a:solidFill>
                  <a:srgbClr val="000000"/>
                </a:solidFill>
                <a:latin typeface="Proxima Nova"/>
              </a:rPr>
              <a:t>Altered states of consciousness.  </a:t>
            </a:r>
          </a:p>
          <a:p>
            <a:pPr>
              <a:lnSpc>
                <a:spcPct val="90000"/>
              </a:lnSpc>
            </a:pPr>
            <a:r>
              <a:rPr lang="en-US" sz="1700" dirty="0">
                <a:solidFill>
                  <a:srgbClr val="000000"/>
                </a:solidFill>
                <a:latin typeface="Proxima Nova"/>
              </a:rPr>
              <a:t>The Navajo have a ritual called “moth craziness” and the idiom “runs amok” derives from the religious ceremony of “amok”</a:t>
            </a:r>
          </a:p>
          <a:p>
            <a:pPr>
              <a:lnSpc>
                <a:spcPct val="90000"/>
              </a:lnSpc>
            </a:pPr>
            <a:r>
              <a:rPr lang="en-US" sz="1700" dirty="0">
                <a:solidFill>
                  <a:srgbClr val="000000"/>
                </a:solidFill>
                <a:latin typeface="Proxima Nova"/>
              </a:rPr>
              <a:t>Mal </a:t>
            </a:r>
            <a:r>
              <a:rPr lang="en-US" sz="1700" dirty="0" err="1">
                <a:solidFill>
                  <a:srgbClr val="000000"/>
                </a:solidFill>
                <a:latin typeface="Proxima Nova"/>
              </a:rPr>
              <a:t>ojo</a:t>
            </a:r>
            <a:r>
              <a:rPr lang="en-US" sz="1700" dirty="0">
                <a:solidFill>
                  <a:srgbClr val="000000"/>
                </a:solidFill>
                <a:latin typeface="Proxima Nova"/>
              </a:rPr>
              <a:t> or “evil eye”</a:t>
            </a:r>
          </a:p>
          <a:p>
            <a:pPr>
              <a:lnSpc>
                <a:spcPct val="90000"/>
              </a:lnSpc>
            </a:pPr>
            <a:r>
              <a:rPr lang="en-US" sz="1700" dirty="0">
                <a:solidFill>
                  <a:srgbClr val="000000"/>
                </a:solidFill>
                <a:latin typeface="Proxima Nova"/>
              </a:rPr>
              <a:t>Rituals of voodoo</a:t>
            </a:r>
          </a:p>
          <a:p>
            <a:pPr>
              <a:lnSpc>
                <a:spcPct val="90000"/>
              </a:lnSpc>
            </a:pPr>
            <a:r>
              <a:rPr lang="en-US" sz="1700" dirty="0">
                <a:solidFill>
                  <a:srgbClr val="000000"/>
                </a:solidFill>
                <a:latin typeface="Proxima Nova"/>
              </a:rPr>
              <a:t>Curses or spells</a:t>
            </a:r>
          </a:p>
          <a:p>
            <a:pPr>
              <a:lnSpc>
                <a:spcPct val="90000"/>
              </a:lnSpc>
            </a:pPr>
            <a:endParaRPr lang="en-US" sz="1700" dirty="0">
              <a:solidFill>
                <a:srgbClr val="000000"/>
              </a:solidFill>
              <a:latin typeface="+mn-lt"/>
            </a:endParaRPr>
          </a:p>
        </p:txBody>
      </p:sp>
    </p:spTree>
    <p:extLst>
      <p:ext uri="{BB962C8B-B14F-4D97-AF65-F5344CB8AC3E}">
        <p14:creationId xmlns:p14="http://schemas.microsoft.com/office/powerpoint/2010/main" val="107298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Mental Health :  How the Worker Can Help</a:t>
            </a:r>
          </a:p>
        </p:txBody>
      </p:sp>
      <p:sp>
        <p:nvSpPr>
          <p:cNvPr id="3" name="Text Placeholder 2"/>
          <p:cNvSpPr>
            <a:spLocks noGrp="1"/>
          </p:cNvSpPr>
          <p:nvPr>
            <p:ph type="body" sz="quarter" idx="10"/>
          </p:nvPr>
        </p:nvSpPr>
        <p:spPr/>
        <p:txBody>
          <a:bodyPr/>
          <a:lstStyle/>
          <a:p>
            <a:r>
              <a:rPr lang="en-US" dirty="0"/>
              <a:t>Call upon some of their client' s unique cultural resources and systems of supports.</a:t>
            </a:r>
          </a:p>
          <a:p>
            <a:r>
              <a:rPr lang="en-US" dirty="0"/>
              <a:t>Show that a certain behavior is not considered a sign of mental illness in their client’s culture.</a:t>
            </a:r>
          </a:p>
          <a:p>
            <a:r>
              <a:rPr lang="en-US" dirty="0"/>
              <a:t>Demonstrate respect for the person’s culture, tackling any institutional racism that </a:t>
            </a:r>
            <a:r>
              <a:rPr lang="en-US" dirty="0" smtClean="0"/>
              <a:t>exists in </a:t>
            </a:r>
            <a:r>
              <a:rPr lang="en-US" dirty="0"/>
              <a:t>the plan.</a:t>
            </a:r>
          </a:p>
          <a:p>
            <a:endParaRPr lang="en-US" dirty="0"/>
          </a:p>
        </p:txBody>
      </p:sp>
    </p:spTree>
    <p:extLst>
      <p:ext uri="{BB962C8B-B14F-4D97-AF65-F5344CB8AC3E}">
        <p14:creationId xmlns:p14="http://schemas.microsoft.com/office/powerpoint/2010/main" val="327954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DSM Today </a:t>
            </a:r>
          </a:p>
        </p:txBody>
      </p:sp>
      <p:sp>
        <p:nvSpPr>
          <p:cNvPr id="3" name="Text Placeholder 2"/>
          <p:cNvSpPr>
            <a:spLocks noGrp="1"/>
          </p:cNvSpPr>
          <p:nvPr>
            <p:ph type="body" sz="quarter" idx="10"/>
          </p:nvPr>
        </p:nvSpPr>
        <p:spPr/>
        <p:txBody>
          <a:bodyPr/>
          <a:lstStyle/>
          <a:p>
            <a:r>
              <a:rPr lang="en-US" dirty="0"/>
              <a:t>The DSM was released in 1994. </a:t>
            </a:r>
          </a:p>
          <a:p>
            <a:r>
              <a:rPr lang="en-US" dirty="0"/>
              <a:t> A greater number of experts were involved in the </a:t>
            </a:r>
            <a:r>
              <a:rPr lang="en-US" dirty="0" smtClean="0"/>
              <a:t>development.</a:t>
            </a:r>
            <a:endParaRPr lang="en-US" dirty="0"/>
          </a:p>
          <a:p>
            <a:r>
              <a:rPr lang="en-US" dirty="0"/>
              <a:t>A more stringent review was undertaken. </a:t>
            </a:r>
          </a:p>
          <a:p>
            <a:r>
              <a:rPr lang="en-US" dirty="0"/>
              <a:t>The DSM also took into account cultural diversity.  Culture/ethnicity, age, sexual preference, and gender features were incorporated in diagnostic categories.</a:t>
            </a:r>
          </a:p>
        </p:txBody>
      </p:sp>
    </p:spTree>
    <p:extLst>
      <p:ext uri="{BB962C8B-B14F-4D97-AF65-F5344CB8AC3E}">
        <p14:creationId xmlns:p14="http://schemas.microsoft.com/office/powerpoint/2010/main" val="170026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a:solidFill>
                  <a:srgbClr val="000000"/>
                </a:solidFill>
                <a:latin typeface="+mj-lt"/>
              </a:rPr>
              <a:t>DSM-V</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j0398089.pdf" descr="j0398089.pdf">
            <a:extLst>
              <a:ext uri="{FF2B5EF4-FFF2-40B4-BE49-F238E27FC236}">
                <a16:creationId xmlns:a16="http://schemas.microsoft.com/office/drawing/2014/main" id="{66F424CC-F4A1-A148-BFEE-8ADF1E7A99F1}"/>
              </a:ext>
            </a:extLst>
          </p:cNvPr>
          <p:cNvPicPr>
            <a:picLocks/>
          </p:cNvPicPr>
          <p:nvPr/>
        </p:nvPicPr>
        <p:blipFill rotWithShape="1">
          <a:blip r:embed="rId3">
            <a:alphaModFix/>
            <a:extLst/>
          </a:blip>
          <a:srcRect l="6607" r="2"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ext Placeholder 2"/>
          <p:cNvSpPr>
            <a:spLocks noGrp="1"/>
          </p:cNvSpPr>
          <p:nvPr>
            <p:ph type="body" sz="quarter" idx="10"/>
          </p:nvPr>
        </p:nvSpPr>
        <p:spPr>
          <a:xfrm>
            <a:off x="6090574" y="2421682"/>
            <a:ext cx="4977578" cy="3639289"/>
          </a:xfrm>
        </p:spPr>
        <p:txBody>
          <a:bodyPr vert="horz" lIns="91440" tIns="45720" rIns="91440" bIns="45720" rtlCol="0" anchor="ctr">
            <a:normAutofit/>
          </a:bodyPr>
          <a:lstStyle/>
          <a:p>
            <a:pPr>
              <a:lnSpc>
                <a:spcPct val="90000"/>
              </a:lnSpc>
            </a:pPr>
            <a:r>
              <a:rPr lang="en-US" sz="1700" dirty="0">
                <a:solidFill>
                  <a:srgbClr val="000000"/>
                </a:solidFill>
                <a:latin typeface="Proxima Nova"/>
              </a:rPr>
              <a:t>Workers engaged in child welfare services are not responsible for diagnosing mental disorders. </a:t>
            </a:r>
          </a:p>
          <a:p>
            <a:pPr marL="0" indent="0">
              <a:lnSpc>
                <a:spcPct val="90000"/>
              </a:lnSpc>
              <a:buNone/>
            </a:pPr>
            <a:r>
              <a:rPr lang="en-US" sz="1700" dirty="0">
                <a:solidFill>
                  <a:srgbClr val="000000"/>
                </a:solidFill>
                <a:latin typeface="Proxima Nova"/>
              </a:rPr>
              <a:t>Becoming familiar with the DSM V allows you to:</a:t>
            </a:r>
          </a:p>
          <a:p>
            <a:pPr>
              <a:lnSpc>
                <a:spcPct val="90000"/>
              </a:lnSpc>
            </a:pPr>
            <a:r>
              <a:rPr lang="en-US" sz="1700" dirty="0">
                <a:solidFill>
                  <a:srgbClr val="000000"/>
                </a:solidFill>
                <a:latin typeface="Proxima Nova"/>
              </a:rPr>
              <a:t>Respond to the needs of the client for </a:t>
            </a:r>
            <a:r>
              <a:rPr lang="en-US" sz="1700" dirty="0" smtClean="0">
                <a:solidFill>
                  <a:srgbClr val="000000"/>
                </a:solidFill>
                <a:latin typeface="Proxima Nova"/>
              </a:rPr>
              <a:t>referrals.</a:t>
            </a:r>
            <a:endParaRPr lang="en-US" sz="1700" dirty="0">
              <a:solidFill>
                <a:srgbClr val="000000"/>
              </a:solidFill>
              <a:latin typeface="Proxima Nova"/>
            </a:endParaRPr>
          </a:p>
          <a:p>
            <a:pPr>
              <a:lnSpc>
                <a:spcPct val="90000"/>
              </a:lnSpc>
            </a:pPr>
            <a:r>
              <a:rPr lang="en-US" sz="1700" dirty="0">
                <a:solidFill>
                  <a:srgbClr val="000000"/>
                </a:solidFill>
                <a:latin typeface="Proxima Nova"/>
              </a:rPr>
              <a:t>Recognize &amp; identify signs of mental health issues.</a:t>
            </a:r>
          </a:p>
          <a:p>
            <a:pPr>
              <a:lnSpc>
                <a:spcPct val="90000"/>
              </a:lnSpc>
            </a:pPr>
            <a:r>
              <a:rPr lang="en-US" sz="1700" dirty="0">
                <a:solidFill>
                  <a:srgbClr val="000000"/>
                </a:solidFill>
                <a:latin typeface="Proxima Nova"/>
              </a:rPr>
              <a:t>Advocate for the client.</a:t>
            </a:r>
          </a:p>
          <a:p>
            <a:pPr>
              <a:lnSpc>
                <a:spcPct val="90000"/>
              </a:lnSpc>
            </a:pPr>
            <a:r>
              <a:rPr lang="en-US" sz="1700" dirty="0">
                <a:solidFill>
                  <a:srgbClr val="000000"/>
                </a:solidFill>
                <a:latin typeface="Proxima Nova"/>
              </a:rPr>
              <a:t>Communicate with other mental health personnel.</a:t>
            </a:r>
          </a:p>
          <a:p>
            <a:pPr>
              <a:lnSpc>
                <a:spcPct val="90000"/>
              </a:lnSpc>
            </a:pPr>
            <a:endParaRPr lang="en-US" sz="1700" dirty="0">
              <a:solidFill>
                <a:srgbClr val="000000"/>
              </a:solidFill>
              <a:latin typeface="+mn-lt"/>
            </a:endParaRPr>
          </a:p>
        </p:txBody>
      </p:sp>
    </p:spTree>
    <p:extLst>
      <p:ext uri="{BB962C8B-B14F-4D97-AF65-F5344CB8AC3E}">
        <p14:creationId xmlns:p14="http://schemas.microsoft.com/office/powerpoint/2010/main" val="366439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Text Placeholder 2"/>
          <p:cNvSpPr>
            <a:spLocks noGrp="1"/>
          </p:cNvSpPr>
          <p:nvPr>
            <p:ph type="body" sz="quarter" idx="10"/>
          </p:nvPr>
        </p:nvSpPr>
        <p:spPr>
          <a:xfrm>
            <a:off x="1689998" y="1510749"/>
            <a:ext cx="6163682" cy="3609891"/>
          </a:xfrm>
        </p:spPr>
        <p:txBody>
          <a:bodyPr>
            <a:normAutofit lnSpcReduction="10000"/>
          </a:bodyPr>
          <a:lstStyle/>
          <a:p>
            <a:pPr marL="0" indent="0">
              <a:buNone/>
            </a:pPr>
            <a:r>
              <a:rPr lang="en-US" sz="1800" dirty="0"/>
              <a:t>Knowledge</a:t>
            </a:r>
          </a:p>
          <a:p>
            <a:r>
              <a:rPr lang="en-US" sz="1800" dirty="0"/>
              <a:t>K1: Trainee will be able to recognize how various mental disorders can affect a person’s ability to parent.</a:t>
            </a:r>
          </a:p>
          <a:p>
            <a:r>
              <a:rPr lang="en-US" sz="1800" dirty="0"/>
              <a:t>K2:Trainee will be able to recognize the difference between chronic and acute symptoms and the potential prognosis of commonly found mental health disorders.</a:t>
            </a:r>
          </a:p>
          <a:p>
            <a:r>
              <a:rPr lang="en-US" sz="1800" dirty="0"/>
              <a:t>K3: Trainee will be able to identify the cultural implications surrounding mental health issues.</a:t>
            </a:r>
          </a:p>
          <a:p>
            <a:r>
              <a:rPr lang="en-US" sz="1800" dirty="0"/>
              <a:t>K4: Trainee will be able to identify common case plan interventions that are most often used by child welfare workers to assist children, adolescents, and caregivers suffering from a mental disorder.</a:t>
            </a:r>
          </a:p>
          <a:p>
            <a:endParaRPr lang="en-US" sz="1800" dirty="0"/>
          </a:p>
        </p:txBody>
      </p:sp>
      <p:pic>
        <p:nvPicPr>
          <p:cNvPr id="4" name="j0230400.pdf" descr="j0230400.pdf"/>
          <p:cNvPicPr>
            <a:picLocks/>
          </p:cNvPicPr>
          <p:nvPr/>
        </p:nvPicPr>
        <p:blipFill>
          <a:blip r:embed="rId2">
            <a:extLst/>
          </a:blip>
          <a:stretch>
            <a:fillRect/>
          </a:stretch>
        </p:blipFill>
        <p:spPr>
          <a:xfrm>
            <a:off x="8436428" y="1690688"/>
            <a:ext cx="1493838" cy="3322638"/>
          </a:xfrm>
          <a:prstGeom prst="rect">
            <a:avLst/>
          </a:prstGeom>
          <a:ln w="12700">
            <a:miter lim="400000"/>
          </a:ln>
        </p:spPr>
      </p:pic>
    </p:spTree>
    <p:extLst>
      <p:ext uri="{BB962C8B-B14F-4D97-AF65-F5344CB8AC3E}">
        <p14:creationId xmlns:p14="http://schemas.microsoft.com/office/powerpoint/2010/main" val="37373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Diagnostic Structure of the DSM-V</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dirty="0"/>
              <a:t>DSM-V is a criteria-based, hierarchical  diagnostic system.</a:t>
            </a:r>
          </a:p>
          <a:p>
            <a:r>
              <a:rPr lang="en-US" dirty="0"/>
              <a:t>Diagnostic criteria are rules that describe or define the disorder. </a:t>
            </a:r>
          </a:p>
          <a:p>
            <a:r>
              <a:rPr lang="en-US" dirty="0"/>
              <a:t>Type, intensity, duration, and effect of the various behaviors and </a:t>
            </a:r>
            <a:r>
              <a:rPr lang="en-US" dirty="0" smtClean="0"/>
              <a:t>symptoms. </a:t>
            </a:r>
            <a:endParaRPr lang="en-US" dirty="0"/>
          </a:p>
          <a:p>
            <a:r>
              <a:rPr lang="en-US" dirty="0"/>
              <a:t>Hierarchical refers to some diagnoses having precedence over others.</a:t>
            </a:r>
          </a:p>
          <a:p>
            <a:endParaRPr lang="en-US" dirty="0"/>
          </a:p>
        </p:txBody>
      </p:sp>
    </p:spTree>
    <p:extLst>
      <p:ext uri="{BB962C8B-B14F-4D97-AF65-F5344CB8AC3E}">
        <p14:creationId xmlns:p14="http://schemas.microsoft.com/office/powerpoint/2010/main" val="145194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DSM V-Common Definitions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1900" dirty="0"/>
              <a:t>Sign is "an objective manifestation</a:t>
            </a:r>
            <a:r>
              <a:rPr lang="en-US" sz="1900" dirty="0" smtClean="0"/>
              <a:t>”.</a:t>
            </a:r>
            <a:endParaRPr lang="en-US" sz="1900" dirty="0"/>
          </a:p>
          <a:p>
            <a:r>
              <a:rPr lang="en-US" sz="1900" dirty="0"/>
              <a:t>Signs are observed by the examiner rather than reported by the “affected individual.”</a:t>
            </a:r>
          </a:p>
          <a:p>
            <a:r>
              <a:rPr lang="en-US" sz="1900" dirty="0"/>
              <a:t>Symptom is "a subjective manifestation</a:t>
            </a:r>
            <a:r>
              <a:rPr lang="en-US" sz="1900" dirty="0" smtClean="0"/>
              <a:t>”.</a:t>
            </a:r>
            <a:endParaRPr lang="en-US" sz="1900" dirty="0"/>
          </a:p>
          <a:p>
            <a:r>
              <a:rPr lang="en-US" sz="1900" dirty="0"/>
              <a:t>Symptoms are reported by the affected individual rather than “observed by the examiner.”</a:t>
            </a:r>
          </a:p>
          <a:p>
            <a:r>
              <a:rPr lang="en-US" sz="1900" dirty="0"/>
              <a:t>Criteria set for a particular diagnosis is determined by the grouping or syndrome of "signs and symptoms.”</a:t>
            </a:r>
          </a:p>
          <a:p>
            <a:r>
              <a:rPr lang="en-US" sz="1900" dirty="0"/>
              <a:t>Syndrome is a grouping of signs and symptoms.</a:t>
            </a:r>
          </a:p>
          <a:p>
            <a:endParaRPr lang="en-US" sz="2000" dirty="0"/>
          </a:p>
        </p:txBody>
      </p:sp>
    </p:spTree>
    <p:extLst>
      <p:ext uri="{BB962C8B-B14F-4D97-AF65-F5344CB8AC3E}">
        <p14:creationId xmlns:p14="http://schemas.microsoft.com/office/powerpoint/2010/main" val="346732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The Multiaxial System</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200" dirty="0"/>
              <a:t>Axis I is used for reporting all the various mental disorders or conditions except for Personality Disorders and Mental Retardation.</a:t>
            </a:r>
          </a:p>
          <a:p>
            <a:r>
              <a:rPr lang="en-US" sz="2200" dirty="0"/>
              <a:t>Axis II  Personality Disorders and Mental Retardation are coded on Axis II.    </a:t>
            </a:r>
          </a:p>
          <a:p>
            <a:r>
              <a:rPr lang="en-US" sz="2200" dirty="0"/>
              <a:t>Axis III notes current general medical conditions that are potentially relevant to the understanding and management of the individual's mental disorder.   </a:t>
            </a:r>
          </a:p>
          <a:p>
            <a:r>
              <a:rPr lang="en-US" sz="2200" dirty="0"/>
              <a:t>Axis IV is for reporting psychosocial and environmental </a:t>
            </a:r>
            <a:r>
              <a:rPr lang="en-US" sz="2200" dirty="0" smtClean="0"/>
              <a:t>problems.</a:t>
            </a:r>
            <a:endParaRPr lang="en-US" sz="2200" dirty="0"/>
          </a:p>
          <a:p>
            <a:endParaRPr lang="en-US" sz="2200" dirty="0"/>
          </a:p>
        </p:txBody>
      </p:sp>
    </p:spTree>
    <p:extLst>
      <p:ext uri="{BB962C8B-B14F-4D97-AF65-F5344CB8AC3E}">
        <p14:creationId xmlns:p14="http://schemas.microsoft.com/office/powerpoint/2010/main" val="44175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DSM Continued</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1900" dirty="0"/>
              <a:t>Axis V provides for an impression of the clinician's judgment of the individual's overall functioning at the time of evaluation. The GAF scale is located in the DSM.</a:t>
            </a:r>
          </a:p>
          <a:p>
            <a:r>
              <a:rPr lang="en-US" sz="1900" dirty="0"/>
              <a:t>The DSM-V also includes ten appendices. Two appendices for workers engaged in child welfare services are:</a:t>
            </a:r>
          </a:p>
          <a:p>
            <a:pPr lvl="1"/>
            <a:r>
              <a:rPr lang="en-US" sz="1900" dirty="0"/>
              <a:t>Appendix C: Glossary of Technical Terms. Definition of selected terms used in mental health are included.</a:t>
            </a:r>
          </a:p>
          <a:p>
            <a:pPr lvl="1"/>
            <a:r>
              <a:rPr lang="en-US" sz="1900" dirty="0"/>
              <a:t>Appendix I: Glossary  of Cultural  Bound Syndromes. This particular appendix includes a glossary of culture bound syndromes and an outline of cultural formulation.</a:t>
            </a:r>
          </a:p>
          <a:p>
            <a:endParaRPr lang="en-US" sz="2000" dirty="0"/>
          </a:p>
        </p:txBody>
      </p:sp>
    </p:spTree>
    <p:extLst>
      <p:ext uri="{BB962C8B-B14F-4D97-AF65-F5344CB8AC3E}">
        <p14:creationId xmlns:p14="http://schemas.microsoft.com/office/powerpoint/2010/main" val="37352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Limitations of the DSM V</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400" dirty="0"/>
              <a:t>Describes signs and symptoms of mental disorders.</a:t>
            </a:r>
          </a:p>
          <a:p>
            <a:r>
              <a:rPr lang="en-US" sz="2400" dirty="0"/>
              <a:t>Does NOT encompass all conditions that may be a legitimate focus of clinical attention or research.</a:t>
            </a:r>
          </a:p>
          <a:p>
            <a:r>
              <a:rPr lang="en-US" sz="2400" dirty="0"/>
              <a:t>Primary focus is on mental disorders occurring in individuals rather than in families, groups, or society.</a:t>
            </a:r>
          </a:p>
          <a:p>
            <a:r>
              <a:rPr lang="en-US" sz="2400" dirty="0"/>
              <a:t>Many symptoms may overlap categories and there may be a combination of conditions co-existing in an individual. </a:t>
            </a:r>
          </a:p>
          <a:p>
            <a:endParaRPr lang="en-US" dirty="0"/>
          </a:p>
        </p:txBody>
      </p:sp>
    </p:spTree>
    <p:extLst>
      <p:ext uri="{BB962C8B-B14F-4D97-AF65-F5344CB8AC3E}">
        <p14:creationId xmlns:p14="http://schemas.microsoft.com/office/powerpoint/2010/main" val="1643034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dirty="0">
                <a:solidFill>
                  <a:schemeClr val="tx1"/>
                </a:solidFill>
                <a:latin typeface="Proxima Nova" panose="02000506030000020004" pitchFamily="2" charset="77"/>
              </a:rPr>
              <a:t>Anxiety Disorders</a:t>
            </a:r>
          </a:p>
        </p:txBody>
      </p:sp>
      <p:pic>
        <p:nvPicPr>
          <p:cNvPr id="6" name="j0178789.jpg" descr="j0178789.jpg">
            <a:extLst>
              <a:ext uri="{FF2B5EF4-FFF2-40B4-BE49-F238E27FC236}">
                <a16:creationId xmlns:a16="http://schemas.microsoft.com/office/drawing/2014/main" id="{CA81A26D-2FBF-FF4A-8B66-AA46C8FA5FED}"/>
              </a:ext>
            </a:extLst>
          </p:cNvPr>
          <p:cNvPicPr>
            <a:picLocks/>
          </p:cNvPicPr>
          <p:nvPr/>
        </p:nvPicPr>
        <p:blipFill rotWithShape="1">
          <a:blip r:embed="rId2">
            <a:extLst/>
          </a:blip>
          <a:srcRect t="509"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664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4965431" y="2438400"/>
            <a:ext cx="6586489" cy="3785419"/>
          </a:xfrm>
        </p:spPr>
        <p:txBody>
          <a:bodyPr vert="horz" lIns="91440" tIns="45720" rIns="91440" bIns="45720" rtlCol="0">
            <a:normAutofit/>
          </a:bodyPr>
          <a:lstStyle/>
          <a:p>
            <a:pPr>
              <a:lnSpc>
                <a:spcPct val="90000"/>
              </a:lnSpc>
            </a:pPr>
            <a:r>
              <a:rPr lang="en-US" sz="2000" dirty="0">
                <a:solidFill>
                  <a:schemeClr val="tx1"/>
                </a:solidFill>
                <a:latin typeface="Proxima Nova" panose="02000506030000020004" pitchFamily="2" charset="77"/>
              </a:rPr>
              <a:t>Anxiety disorders are considered to be very </a:t>
            </a:r>
            <a:r>
              <a:rPr lang="en-US" sz="2000" dirty="0" smtClean="0">
                <a:solidFill>
                  <a:schemeClr val="tx1"/>
                </a:solidFill>
                <a:latin typeface="Proxima Nova" panose="02000506030000020004" pitchFamily="2" charset="77"/>
              </a:rPr>
              <a:t>common.  </a:t>
            </a:r>
            <a:endParaRPr lang="en-US" sz="2000" dirty="0">
              <a:solidFill>
                <a:schemeClr val="tx1"/>
              </a:solidFill>
              <a:latin typeface="Proxima Nova" panose="02000506030000020004" pitchFamily="2" charset="77"/>
            </a:endParaRPr>
          </a:p>
          <a:p>
            <a:pPr>
              <a:lnSpc>
                <a:spcPct val="90000"/>
              </a:lnSpc>
            </a:pPr>
            <a:r>
              <a:rPr lang="en-US" sz="2000" dirty="0">
                <a:solidFill>
                  <a:schemeClr val="tx1"/>
                </a:solidFill>
                <a:latin typeface="Proxima Nova" panose="02000506030000020004" pitchFamily="2" charset="77"/>
              </a:rPr>
              <a:t>In a given year, 13.3% of the population in the United States suffers from an anxiety disorder.  </a:t>
            </a:r>
          </a:p>
          <a:p>
            <a:pPr>
              <a:lnSpc>
                <a:spcPct val="90000"/>
              </a:lnSpc>
            </a:pPr>
            <a:r>
              <a:rPr lang="en-US" sz="2000" dirty="0">
                <a:solidFill>
                  <a:schemeClr val="tx1"/>
                </a:solidFill>
                <a:latin typeface="Proxima Nova" panose="02000506030000020004" pitchFamily="2" charset="77"/>
              </a:rPr>
              <a:t>Characterized by a heightened state of arousal or fear in relation to stressful events or feelings.</a:t>
            </a:r>
          </a:p>
          <a:p>
            <a:pPr>
              <a:lnSpc>
                <a:spcPct val="90000"/>
              </a:lnSpc>
            </a:pPr>
            <a:r>
              <a:rPr lang="en-US" sz="2000" dirty="0">
                <a:solidFill>
                  <a:schemeClr val="tx1"/>
                </a:solidFill>
                <a:latin typeface="Proxima Nova" panose="02000506030000020004" pitchFamily="2" charset="77"/>
              </a:rPr>
              <a:t>The frequent experience of anxiety, worry, and apprehension is more intense and lasts for a longer period of time than the anxiety experienced </a:t>
            </a:r>
            <a:r>
              <a:rPr lang="en-US" sz="2000" dirty="0" smtClean="0">
                <a:solidFill>
                  <a:schemeClr val="tx1"/>
                </a:solidFill>
                <a:latin typeface="Proxima Nova" panose="02000506030000020004" pitchFamily="2" charset="77"/>
              </a:rPr>
              <a:t>by a </a:t>
            </a:r>
            <a:r>
              <a:rPr lang="en-US" sz="2000" dirty="0">
                <a:solidFill>
                  <a:schemeClr val="tx1"/>
                </a:solidFill>
                <a:latin typeface="Proxima Nova" panose="02000506030000020004" pitchFamily="2" charset="77"/>
              </a:rPr>
              <a:t>person in everyday life.</a:t>
            </a:r>
          </a:p>
          <a:p>
            <a:pPr>
              <a:lnSpc>
                <a:spcPct val="90000"/>
              </a:lnSpc>
            </a:pPr>
            <a:endParaRPr lang="en-US" sz="2000" dirty="0">
              <a:solidFill>
                <a:schemeClr val="tx1"/>
              </a:solidFill>
              <a:latin typeface="Proxima Nova" panose="02000506030000020004" pitchFamily="2" charset="77"/>
            </a:endParaRPr>
          </a:p>
        </p:txBody>
      </p:sp>
    </p:spTree>
    <p:extLst>
      <p:ext uri="{BB962C8B-B14F-4D97-AF65-F5344CB8AC3E}">
        <p14:creationId xmlns:p14="http://schemas.microsoft.com/office/powerpoint/2010/main" val="124685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Anxiety Disorders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1900" dirty="0"/>
              <a:t>Cognitive symptoms can include worries, intrusive thoughts, obsessions, dissociation, and/or psychic numbing.</a:t>
            </a:r>
          </a:p>
          <a:p>
            <a:r>
              <a:rPr lang="en-US" sz="1900" dirty="0"/>
              <a:t>Emotional symptoms can include fears, apprehension, nervousness, heightened state of physical arousal, alertness, hypersensitivity.</a:t>
            </a:r>
          </a:p>
          <a:p>
            <a:r>
              <a:rPr lang="en-US" sz="1900" dirty="0"/>
              <a:t>Somatic symptoms can include motor tension, the startle response, autonomic hyper-arousal, rapid shallow breathing, increased heart rate, muscle tension, sweating, trembling, and/or other physical sensations or complaints. </a:t>
            </a:r>
          </a:p>
          <a:p>
            <a:r>
              <a:rPr lang="en-US" sz="1900" dirty="0"/>
              <a:t>Behavioral symptoms can include  hypervigilance, avoidance of evocative stimuli, absorption, compulsions, rituals, and/or compensatory behavior.</a:t>
            </a:r>
          </a:p>
          <a:p>
            <a:endParaRPr lang="en-US" sz="1900" dirty="0"/>
          </a:p>
        </p:txBody>
      </p:sp>
    </p:spTree>
    <p:extLst>
      <p:ext uri="{BB962C8B-B14F-4D97-AF65-F5344CB8AC3E}">
        <p14:creationId xmlns:p14="http://schemas.microsoft.com/office/powerpoint/2010/main" val="157354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Common anxiety disorders that workers encounter include: </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400" dirty="0"/>
              <a:t>Anxiety Disorder: a general state of apprehension without any trigger, precipitant, or apparent logical </a:t>
            </a:r>
            <a:r>
              <a:rPr lang="en-US" sz="2400" dirty="0" smtClean="0"/>
              <a:t>reason.</a:t>
            </a:r>
            <a:endParaRPr lang="en-US" sz="2400" dirty="0"/>
          </a:p>
          <a:p>
            <a:r>
              <a:rPr lang="en-US" sz="2400" dirty="0"/>
              <a:t>Panic Disorder: sudden, unpredictable but intense periods of anxiety that flood the individual to the point of </a:t>
            </a:r>
            <a:r>
              <a:rPr lang="en-US" sz="2400" dirty="0" smtClean="0"/>
              <a:t>immobilization.</a:t>
            </a:r>
            <a:endParaRPr lang="en-US" sz="2400" dirty="0"/>
          </a:p>
          <a:p>
            <a:r>
              <a:rPr lang="en-US" sz="2400" dirty="0"/>
              <a:t>Posttraumatic Stress Disorder: cognitive, emotional, and behavioral disturbances that develop after an extra-ordinary stressor that would tax the person’s coping abilities (i.e. rape, physical assault, accidents, death, tragedies</a:t>
            </a:r>
            <a:r>
              <a:rPr lang="en-US" sz="2400" dirty="0" smtClean="0"/>
              <a:t>).</a:t>
            </a:r>
            <a:endParaRPr lang="en-US" sz="2400" dirty="0"/>
          </a:p>
          <a:p>
            <a:endParaRPr lang="en-US" sz="2400" dirty="0"/>
          </a:p>
        </p:txBody>
      </p:sp>
    </p:spTree>
    <p:extLst>
      <p:ext uri="{BB962C8B-B14F-4D97-AF65-F5344CB8AC3E}">
        <p14:creationId xmlns:p14="http://schemas.microsoft.com/office/powerpoint/2010/main" val="147612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1102659" y="365125"/>
            <a:ext cx="9901369" cy="1325563"/>
          </a:xfrm>
        </p:spPr>
        <p:txBody>
          <a:bodyPr/>
          <a:lstStyle/>
          <a:p>
            <a:r>
              <a:rPr lang="en-US" dirty="0"/>
              <a:t>Posttraumatic Stress Disorder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305476" y="1690686"/>
            <a:ext cx="4279599" cy="4069177"/>
          </a:xfrm>
        </p:spPr>
        <p:txBody>
          <a:bodyPr/>
          <a:lstStyle/>
          <a:p>
            <a:r>
              <a:rPr lang="en-US" sz="1800" dirty="0"/>
              <a:t>Marked diminishment of interest in one or more significant </a:t>
            </a:r>
            <a:r>
              <a:rPr lang="en-US" sz="1800" dirty="0" smtClean="0"/>
              <a:t>activities.</a:t>
            </a:r>
            <a:endParaRPr lang="en-US" sz="1800" dirty="0"/>
          </a:p>
          <a:p>
            <a:r>
              <a:rPr lang="en-US" sz="1800" dirty="0"/>
              <a:t>Feelings of detachment or estrangement from </a:t>
            </a:r>
            <a:r>
              <a:rPr lang="en-US" sz="1800" dirty="0" smtClean="0"/>
              <a:t>others.</a:t>
            </a:r>
            <a:endParaRPr lang="en-US" sz="1800" dirty="0"/>
          </a:p>
          <a:p>
            <a:r>
              <a:rPr lang="en-US" sz="1800" dirty="0"/>
              <a:t>Constricted range of </a:t>
            </a:r>
            <a:r>
              <a:rPr lang="en-US" sz="1800" dirty="0" smtClean="0"/>
              <a:t>affect.</a:t>
            </a:r>
            <a:endParaRPr lang="en-US" sz="1800" dirty="0"/>
          </a:p>
          <a:p>
            <a:r>
              <a:rPr lang="en-US" sz="1800" dirty="0"/>
              <a:t>O</a:t>
            </a:r>
            <a:r>
              <a:rPr lang="en-US" sz="1800" dirty="0" smtClean="0"/>
              <a:t>ther </a:t>
            </a:r>
            <a:r>
              <a:rPr lang="en-US" sz="1800" dirty="0"/>
              <a:t>symptoms that were not present prior to the traumatic </a:t>
            </a:r>
            <a:r>
              <a:rPr lang="en-US" sz="1800" dirty="0" smtClean="0"/>
              <a:t>event.</a:t>
            </a:r>
            <a:endParaRPr lang="en-US" sz="1800" dirty="0"/>
          </a:p>
          <a:p>
            <a:endParaRPr lang="en-US" sz="1800" dirty="0"/>
          </a:p>
        </p:txBody>
      </p:sp>
      <p:sp>
        <p:nvSpPr>
          <p:cNvPr id="6" name="Text Placeholder 4">
            <a:extLst>
              <a:ext uri="{FF2B5EF4-FFF2-40B4-BE49-F238E27FC236}">
                <a16:creationId xmlns:a16="http://schemas.microsoft.com/office/drawing/2014/main" id="{D9A0B168-F076-BA4A-944E-92F9659C2DF4}"/>
              </a:ext>
            </a:extLst>
          </p:cNvPr>
          <p:cNvSpPr txBox="1">
            <a:spLocks/>
          </p:cNvSpPr>
          <p:nvPr/>
        </p:nvSpPr>
        <p:spPr>
          <a:xfrm>
            <a:off x="1606925" y="1690687"/>
            <a:ext cx="4279600" cy="40691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Existence of a recognizable stressor that would evoke significant distress due to it’s extraordinary impact </a:t>
            </a:r>
            <a:r>
              <a:rPr lang="en-US" sz="1800" dirty="0" smtClean="0"/>
              <a:t>.</a:t>
            </a:r>
            <a:endParaRPr lang="en-US" sz="1800" dirty="0"/>
          </a:p>
          <a:p>
            <a:r>
              <a:rPr lang="en-US" sz="1800" dirty="0"/>
              <a:t>Re-experiencing of the trauma through nightmares, flashbacks, recurrent dream, intrusive recollections of the </a:t>
            </a:r>
            <a:r>
              <a:rPr lang="en-US" sz="1800" dirty="0" smtClean="0"/>
              <a:t>event.</a:t>
            </a:r>
            <a:endParaRPr lang="en-US" sz="1800" dirty="0"/>
          </a:p>
          <a:p>
            <a:r>
              <a:rPr lang="en-US" sz="1800" dirty="0"/>
              <a:t>Numbing of responsiveness, emotions, being easily startled, irritability, and/or being easily distracted.</a:t>
            </a:r>
          </a:p>
        </p:txBody>
      </p:sp>
    </p:spTree>
    <p:extLst>
      <p:ext uri="{BB962C8B-B14F-4D97-AF65-F5344CB8AC3E}">
        <p14:creationId xmlns:p14="http://schemas.microsoft.com/office/powerpoint/2010/main" val="78866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Obsessive Compulsive Disorder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1900" dirty="0"/>
              <a:t>Anxiety disorder with obsessions and compulsions.</a:t>
            </a:r>
          </a:p>
          <a:p>
            <a:r>
              <a:rPr lang="en-US" sz="1900" dirty="0"/>
              <a:t>Obsessions: inappropriate, recurrent, and persistent thoughts experienced as intrusive and inappropriate to the individual’s conscious thought process.</a:t>
            </a:r>
          </a:p>
          <a:p>
            <a:r>
              <a:rPr lang="en-US" sz="1900" dirty="0"/>
              <a:t>Compulsions: inappropriate, recurrent and repetitive behaviors or rituals that the person feels driven to perform.  </a:t>
            </a:r>
          </a:p>
          <a:p>
            <a:r>
              <a:rPr lang="en-US" sz="1900" dirty="0"/>
              <a:t>Adults recognize that these obsessions and compulsions are excessive or unreasonable.  Children do not realize this.</a:t>
            </a:r>
          </a:p>
          <a:p>
            <a:r>
              <a:rPr lang="en-US" sz="1900" dirty="0"/>
              <a:t>Obsessions and Compulsions take up substantial time and interfere with one’s work, social relationships, or other areas of functioning.</a:t>
            </a:r>
          </a:p>
          <a:p>
            <a:endParaRPr lang="en-US" sz="1900" dirty="0"/>
          </a:p>
        </p:txBody>
      </p:sp>
    </p:spTree>
    <p:extLst>
      <p:ext uri="{BB962C8B-B14F-4D97-AF65-F5344CB8AC3E}">
        <p14:creationId xmlns:p14="http://schemas.microsoft.com/office/powerpoint/2010/main" val="57027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j0238044.pdf" descr="j0238044.pdf"/>
          <p:cNvPicPr>
            <a:picLocks/>
          </p:cNvPicPr>
          <p:nvPr/>
        </p:nvPicPr>
        <p:blipFill>
          <a:blip r:embed="rId2">
            <a:extLst/>
          </a:blip>
          <a:stretch>
            <a:fillRect/>
          </a:stretch>
        </p:blipFill>
        <p:spPr>
          <a:xfrm>
            <a:off x="9023499" y="275983"/>
            <a:ext cx="2205038" cy="1871663"/>
          </a:xfrm>
          <a:prstGeom prst="rect">
            <a:avLst/>
          </a:prstGeom>
          <a:ln w="12700">
            <a:miter lim="400000"/>
          </a:ln>
        </p:spPr>
      </p:pic>
      <p:sp>
        <p:nvSpPr>
          <p:cNvPr id="2" name="Title 1"/>
          <p:cNvSpPr>
            <a:spLocks noGrp="1"/>
          </p:cNvSpPr>
          <p:nvPr>
            <p:ph type="title"/>
          </p:nvPr>
        </p:nvSpPr>
        <p:spPr/>
        <p:txBody>
          <a:bodyPr/>
          <a:lstStyle/>
          <a:p>
            <a:r>
              <a:rPr lang="en-US" dirty="0"/>
              <a:t>Learning Objectives</a:t>
            </a:r>
          </a:p>
        </p:txBody>
      </p:sp>
      <p:sp>
        <p:nvSpPr>
          <p:cNvPr id="3" name="Text Placeholder 2"/>
          <p:cNvSpPr>
            <a:spLocks noGrp="1"/>
          </p:cNvSpPr>
          <p:nvPr>
            <p:ph type="body" sz="quarter" idx="10"/>
          </p:nvPr>
        </p:nvSpPr>
        <p:spPr>
          <a:xfrm>
            <a:off x="1743006" y="1577008"/>
            <a:ext cx="8812005" cy="4069177"/>
          </a:xfrm>
        </p:spPr>
        <p:txBody>
          <a:bodyPr/>
          <a:lstStyle/>
          <a:p>
            <a:pPr marL="0" indent="0">
              <a:buNone/>
            </a:pPr>
            <a:r>
              <a:rPr lang="en-US" sz="2000" dirty="0"/>
              <a:t>Skills</a:t>
            </a:r>
          </a:p>
          <a:p>
            <a:r>
              <a:rPr lang="en-US" sz="2000" dirty="0"/>
              <a:t>S1: Utilizing a case scenario, the trainee will be able to identify possible symptoms, warning signs, and behaviors that could indicate a mental health concern.</a:t>
            </a:r>
          </a:p>
          <a:p>
            <a:r>
              <a:rPr lang="en-US" sz="2000" dirty="0"/>
              <a:t>S2: Utilizing a case scenario, the trainee will be able to describe the potential impact on parenting, risk, and permanency of symptoms and behaviors associated with mental health diagnoses of a parent or child.</a:t>
            </a:r>
          </a:p>
          <a:p>
            <a:r>
              <a:rPr lang="en-US" sz="2000" dirty="0"/>
              <a:t>S3: Using a case scenario, the trainee will be able to analyze and articulate how cultural factors influence behavior and how this behavior can be misconstrued as symptomatic of a mental disorder.</a:t>
            </a:r>
          </a:p>
          <a:p>
            <a:endParaRPr lang="en-US" sz="1600" dirty="0"/>
          </a:p>
        </p:txBody>
      </p:sp>
    </p:spTree>
    <p:extLst>
      <p:ext uri="{BB962C8B-B14F-4D97-AF65-F5344CB8AC3E}">
        <p14:creationId xmlns:p14="http://schemas.microsoft.com/office/powerpoint/2010/main" val="371052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CASE VIGNETTE</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pPr marL="0" indent="0">
              <a:buNone/>
            </a:pPr>
            <a:r>
              <a:rPr lang="en-US" sz="1800" dirty="0"/>
              <a:t>Carla, age 50, is a single mother of two children, John, age 12  and Susan, age 10. </a:t>
            </a:r>
            <a:r>
              <a:rPr lang="en-US" sz="1800" dirty="0" smtClean="0"/>
              <a:t>CWS </a:t>
            </a:r>
            <a:r>
              <a:rPr lang="en-US" sz="1800" dirty="0"/>
              <a:t>was contacted by the school due to excessive absences of both children from school and mother not responding to school authorities when they asked her to come to a hearing on the issue. When asked why the children didn’t go to school, Carla stated that she was fearful that her ex-husband would learn of their whereabouts should he see the children and follow them home. She disclosed that she had been so fearful that he would find them, she has not left the home except at night sometimes. She claims the husband threatened to kill her should she leave him during several domestic abuse episodes. Carla claims that the children study on their own and that “their presence calms her nerves”. She admits to difficulty sleeping and eating as well as feeling agitated. </a:t>
            </a:r>
          </a:p>
        </p:txBody>
      </p:sp>
    </p:spTree>
    <p:extLst>
      <p:ext uri="{BB962C8B-B14F-4D97-AF65-F5344CB8AC3E}">
        <p14:creationId xmlns:p14="http://schemas.microsoft.com/office/powerpoint/2010/main" val="393173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Questions to answer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200" dirty="0"/>
              <a:t>Are there signs and symptoms present that would impact parenting and the ability to protect?</a:t>
            </a:r>
          </a:p>
          <a:p>
            <a:r>
              <a:rPr lang="en-US" sz="2200" dirty="0"/>
              <a:t>What strengths can be noted and how would you engage the client based on these strengths?</a:t>
            </a:r>
          </a:p>
          <a:p>
            <a:r>
              <a:rPr lang="en-US" sz="2200" dirty="0"/>
              <a:t>What might be described as chronic vs. acute in the situation?</a:t>
            </a:r>
          </a:p>
          <a:p>
            <a:r>
              <a:rPr lang="en-US" sz="2200" dirty="0"/>
              <a:t>What might be some case plan interventions that you would make given the signs and symptoms identified?</a:t>
            </a:r>
          </a:p>
          <a:p>
            <a:r>
              <a:rPr lang="en-US" sz="2200" dirty="0"/>
              <a:t>What referrals might be helpful?</a:t>
            </a:r>
          </a:p>
          <a:p>
            <a:endParaRPr lang="en-US" sz="2200" dirty="0"/>
          </a:p>
        </p:txBody>
      </p:sp>
    </p:spTree>
    <p:extLst>
      <p:ext uri="{BB962C8B-B14F-4D97-AF65-F5344CB8AC3E}">
        <p14:creationId xmlns:p14="http://schemas.microsoft.com/office/powerpoint/2010/main" val="1878686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dirty="0">
                <a:solidFill>
                  <a:schemeClr val="tx1"/>
                </a:solidFill>
                <a:latin typeface="Proxima Nova" panose="02000506030000020004" pitchFamily="2" charset="77"/>
              </a:rPr>
              <a:t>Mood Disorders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55321" y="2575034"/>
            <a:ext cx="5120113" cy="3462228"/>
          </a:xfrm>
        </p:spPr>
        <p:txBody>
          <a:bodyPr vert="horz" lIns="91440" tIns="45720" rIns="91440" bIns="45720" rtlCol="0">
            <a:normAutofit/>
          </a:bodyPr>
          <a:lstStyle/>
          <a:p>
            <a:pPr>
              <a:lnSpc>
                <a:spcPct val="90000"/>
              </a:lnSpc>
            </a:pPr>
            <a:r>
              <a:rPr lang="en-US" sz="1800" dirty="0">
                <a:solidFill>
                  <a:schemeClr val="tx1"/>
                </a:solidFill>
                <a:latin typeface="Proxima Nova" panose="02000506030000020004" pitchFamily="2" charset="77"/>
              </a:rPr>
              <a:t>Noticeable disruption of mood that is outside the bounds of normal mood fluctuations.  </a:t>
            </a:r>
          </a:p>
          <a:p>
            <a:pPr>
              <a:lnSpc>
                <a:spcPct val="90000"/>
              </a:lnSpc>
            </a:pPr>
            <a:r>
              <a:rPr lang="en-US" sz="1800" dirty="0">
                <a:solidFill>
                  <a:schemeClr val="tx1"/>
                </a:solidFill>
                <a:latin typeface="Proxima Nova" panose="02000506030000020004" pitchFamily="2" charset="77"/>
              </a:rPr>
              <a:t>Characterized by some form of depression, mania, or both conditions in an alternating fashion.</a:t>
            </a:r>
          </a:p>
          <a:p>
            <a:pPr>
              <a:lnSpc>
                <a:spcPct val="90000"/>
              </a:lnSpc>
            </a:pPr>
            <a:r>
              <a:rPr lang="en-US" sz="1800" dirty="0">
                <a:solidFill>
                  <a:schemeClr val="tx1"/>
                </a:solidFill>
                <a:latin typeface="Proxima Nova" panose="02000506030000020004" pitchFamily="2" charset="77"/>
              </a:rPr>
              <a:t>In children this can manifest as irritability, disinterest in usual activities, anger, somatization, or distractibility/inattention. </a:t>
            </a:r>
          </a:p>
          <a:p>
            <a:pPr>
              <a:lnSpc>
                <a:spcPct val="90000"/>
              </a:lnSpc>
            </a:pPr>
            <a:r>
              <a:rPr lang="en-US" sz="1800" dirty="0">
                <a:solidFill>
                  <a:schemeClr val="tx1"/>
                </a:solidFill>
                <a:latin typeface="Proxima Nova" panose="02000506030000020004" pitchFamily="2" charset="77"/>
              </a:rPr>
              <a:t>One-year preva1ence rate in the United States: 2.5% of children, 8.3% of adolescents, and 9.5% of adults.</a:t>
            </a:r>
          </a:p>
          <a:p>
            <a:pPr>
              <a:lnSpc>
                <a:spcPct val="90000"/>
              </a:lnSpc>
            </a:pPr>
            <a:endParaRPr lang="en-US" sz="1800" dirty="0">
              <a:solidFill>
                <a:schemeClr val="tx1"/>
              </a:solidFill>
              <a:latin typeface="Proxima Nova" panose="02000506030000020004" pitchFamily="2" charset="77"/>
            </a:endParaRPr>
          </a:p>
        </p:txBody>
      </p:sp>
      <p:pic>
        <p:nvPicPr>
          <p:cNvPr id="6" name="pe06917_.pdf" descr="pe06917_.pdf">
            <a:extLst>
              <a:ext uri="{FF2B5EF4-FFF2-40B4-BE49-F238E27FC236}">
                <a16:creationId xmlns:a16="http://schemas.microsoft.com/office/drawing/2014/main" id="{BD3BC210-E398-374F-8B5D-741B90F0FB36}"/>
              </a:ext>
            </a:extLst>
          </p:cNvPr>
          <p:cNvPicPr>
            <a:picLocks/>
          </p:cNvPicPr>
          <p:nvPr/>
        </p:nvPicPr>
        <p:blipFill rotWithShape="1">
          <a:blip r:embed="rId2">
            <a:extLst/>
          </a:blip>
          <a:srcRect r="258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5271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Depression</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526761"/>
            <a:ext cx="8851003" cy="733839"/>
          </a:xfrm>
        </p:spPr>
        <p:txBody>
          <a:bodyPr/>
          <a:lstStyle/>
          <a:p>
            <a:r>
              <a:rPr lang="en-US" sz="1800" dirty="0"/>
              <a:t>Major Depressive Episode:  Over 2 Week Period, 5 of the following symptoms including ongoing depressed mood: </a:t>
            </a:r>
          </a:p>
          <a:p>
            <a:pPr marL="457200" lvl="1" indent="0">
              <a:buNone/>
            </a:pPr>
            <a:endParaRPr lang="en-US" sz="1800" dirty="0"/>
          </a:p>
        </p:txBody>
      </p:sp>
      <p:sp>
        <p:nvSpPr>
          <p:cNvPr id="6" name="Text Placeholder 4">
            <a:extLst>
              <a:ext uri="{FF2B5EF4-FFF2-40B4-BE49-F238E27FC236}">
                <a16:creationId xmlns:a16="http://schemas.microsoft.com/office/drawing/2014/main" id="{108D4332-FB23-5646-B648-718F3D76668F}"/>
              </a:ext>
            </a:extLst>
          </p:cNvPr>
          <p:cNvSpPr txBox="1">
            <a:spLocks/>
          </p:cNvSpPr>
          <p:nvPr/>
        </p:nvSpPr>
        <p:spPr>
          <a:xfrm>
            <a:off x="1890059" y="2385186"/>
            <a:ext cx="4421841" cy="33579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t>depressed mood most of the day, every </a:t>
            </a:r>
            <a:r>
              <a:rPr lang="en-US" sz="1600" dirty="0" smtClean="0"/>
              <a:t>day</a:t>
            </a:r>
            <a:endParaRPr lang="en-US" sz="1600" dirty="0"/>
          </a:p>
          <a:p>
            <a:pPr lvl="1"/>
            <a:r>
              <a:rPr lang="en-US" sz="1600" dirty="0"/>
              <a:t>in children and adolescents, the predominant mood may be irritability and </a:t>
            </a:r>
            <a:r>
              <a:rPr lang="en-US" sz="1600" dirty="0" smtClean="0"/>
              <a:t>anger  </a:t>
            </a:r>
            <a:endParaRPr lang="en-US" sz="1600" dirty="0"/>
          </a:p>
          <a:p>
            <a:pPr lvl="1"/>
            <a:r>
              <a:rPr lang="en-US" sz="1600" dirty="0"/>
              <a:t>diminished interest and pleasure in everyday </a:t>
            </a:r>
            <a:r>
              <a:rPr lang="en-US" sz="1600" dirty="0" smtClean="0"/>
              <a:t>activities </a:t>
            </a:r>
            <a:endParaRPr lang="en-US" sz="1600" dirty="0"/>
          </a:p>
          <a:p>
            <a:pPr lvl="1"/>
            <a:r>
              <a:rPr lang="en-US" sz="1600" dirty="0"/>
              <a:t>weight loss or </a:t>
            </a:r>
            <a:r>
              <a:rPr lang="en-US" sz="1600" dirty="0" smtClean="0"/>
              <a:t>gain </a:t>
            </a:r>
            <a:endParaRPr lang="en-US" sz="1600" dirty="0"/>
          </a:p>
          <a:p>
            <a:pPr lvl="1"/>
            <a:r>
              <a:rPr lang="en-US" sz="1600" dirty="0"/>
              <a:t>insomnia or desire to sleep continuously </a:t>
            </a:r>
          </a:p>
        </p:txBody>
      </p:sp>
      <p:sp>
        <p:nvSpPr>
          <p:cNvPr id="7" name="Text Placeholder 4">
            <a:extLst>
              <a:ext uri="{FF2B5EF4-FFF2-40B4-BE49-F238E27FC236}">
                <a16:creationId xmlns:a16="http://schemas.microsoft.com/office/drawing/2014/main" id="{12A163FC-5B39-284C-858B-71D6790F13FF}"/>
              </a:ext>
            </a:extLst>
          </p:cNvPr>
          <p:cNvSpPr txBox="1">
            <a:spLocks/>
          </p:cNvSpPr>
          <p:nvPr/>
        </p:nvSpPr>
        <p:spPr>
          <a:xfrm>
            <a:off x="6115498" y="2385186"/>
            <a:ext cx="4421841" cy="294605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t>agitation or psychomotor </a:t>
            </a:r>
            <a:r>
              <a:rPr lang="en-US" sz="1600" dirty="0" smtClean="0"/>
              <a:t>retardation </a:t>
            </a:r>
            <a:endParaRPr lang="en-US" sz="1600" dirty="0"/>
          </a:p>
          <a:p>
            <a:pPr lvl="1"/>
            <a:r>
              <a:rPr lang="en-US" sz="1600" dirty="0"/>
              <a:t>lack of </a:t>
            </a:r>
            <a:r>
              <a:rPr lang="en-US" sz="1600" dirty="0" smtClean="0"/>
              <a:t>energy </a:t>
            </a:r>
            <a:endParaRPr lang="en-US" sz="1600" dirty="0"/>
          </a:p>
          <a:p>
            <a:pPr lvl="1"/>
            <a:r>
              <a:rPr lang="en-US" sz="1600" dirty="0"/>
              <a:t>feelings of  worthlessness or </a:t>
            </a:r>
            <a:r>
              <a:rPr lang="en-US" sz="1600" dirty="0" smtClean="0"/>
              <a:t>guilt </a:t>
            </a:r>
            <a:endParaRPr lang="en-US" sz="1600" dirty="0"/>
          </a:p>
          <a:p>
            <a:pPr lvl="1"/>
            <a:r>
              <a:rPr lang="en-US" sz="1600" dirty="0"/>
              <a:t>difficulty in concentration and decision making </a:t>
            </a:r>
          </a:p>
          <a:p>
            <a:pPr lvl="1"/>
            <a:r>
              <a:rPr lang="en-US" sz="1600" dirty="0"/>
              <a:t>preoccupation with death, self-mutilation, or suicidal </a:t>
            </a:r>
            <a:r>
              <a:rPr lang="en-US" sz="1600" dirty="0" smtClean="0"/>
              <a:t>ideation</a:t>
            </a:r>
            <a:endParaRPr lang="en-US" sz="1600" dirty="0"/>
          </a:p>
        </p:txBody>
      </p:sp>
    </p:spTree>
    <p:extLst>
      <p:ext uri="{BB962C8B-B14F-4D97-AF65-F5344CB8AC3E}">
        <p14:creationId xmlns:p14="http://schemas.microsoft.com/office/powerpoint/2010/main" val="114844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Common mood disorders workers encounter: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pPr marL="0" indent="0">
              <a:buNone/>
            </a:pPr>
            <a:r>
              <a:rPr lang="en-US" sz="2200" dirty="0"/>
              <a:t>Major Depressive Disorder</a:t>
            </a:r>
          </a:p>
          <a:p>
            <a:r>
              <a:rPr lang="en-US" sz="2200" dirty="0"/>
              <a:t>Major depressive disorder is characterized by one or more significant  major depressive episodes.  </a:t>
            </a:r>
          </a:p>
          <a:p>
            <a:r>
              <a:rPr lang="en-US" sz="2200" dirty="0"/>
              <a:t>Referral to a psychiatrist or physician for a medication evaluation is essential.  </a:t>
            </a:r>
          </a:p>
          <a:p>
            <a:r>
              <a:rPr lang="en-US" sz="2200" dirty="0"/>
              <a:t>Psychotherapy and medication is considered the treatment of choice. </a:t>
            </a:r>
          </a:p>
          <a:p>
            <a:r>
              <a:rPr lang="en-US" sz="2200" dirty="0"/>
              <a:t>“High risk” diagnosis for suicidal ideation or intent.</a:t>
            </a:r>
          </a:p>
        </p:txBody>
      </p:sp>
    </p:spTree>
    <p:extLst>
      <p:ext uri="{BB962C8B-B14F-4D97-AF65-F5344CB8AC3E}">
        <p14:creationId xmlns:p14="http://schemas.microsoft.com/office/powerpoint/2010/main" val="175823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b="1" kern="1200" dirty="0">
                <a:solidFill>
                  <a:srgbClr val="000000"/>
                </a:solidFill>
                <a:latin typeface="Proxima Nova" panose="02000506030000020004" pitchFamily="2" charset="77"/>
              </a:rPr>
              <a:t>Depression</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j0433818.png" descr="j0433818.png">
            <a:extLst>
              <a:ext uri="{FF2B5EF4-FFF2-40B4-BE49-F238E27FC236}">
                <a16:creationId xmlns:a16="http://schemas.microsoft.com/office/drawing/2014/main" id="{FD540CFF-F52E-9F48-9786-C6626B6A584B}"/>
              </a:ext>
            </a:extLst>
          </p:cNvPr>
          <p:cNvPicPr>
            <a:picLocks/>
          </p:cNvPicPr>
          <p:nvPr/>
        </p:nvPicPr>
        <p:blipFill>
          <a:blip r:embed="rId3">
            <a:extLst/>
          </a:blip>
          <a:stretch>
            <a:fillRect/>
          </a:stretch>
        </p:blipFill>
        <p:spPr>
          <a:xfrm>
            <a:off x="450254" y="1629089"/>
            <a:ext cx="3620021" cy="3620021"/>
          </a:xfrm>
          <a:prstGeom prst="rect">
            <a:avLst/>
          </a:prstGeom>
        </p:spPr>
      </p:pic>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090574" y="2421682"/>
            <a:ext cx="4977578" cy="3639289"/>
          </a:xfrm>
        </p:spPr>
        <p:txBody>
          <a:bodyPr vert="horz" lIns="91440" tIns="45720" rIns="91440" bIns="45720" rtlCol="0" anchor="ctr">
            <a:normAutofit/>
          </a:bodyPr>
          <a:lstStyle/>
          <a:p>
            <a:pPr marL="0" indent="0">
              <a:lnSpc>
                <a:spcPct val="90000"/>
              </a:lnSpc>
              <a:buNone/>
            </a:pPr>
            <a:r>
              <a:rPr lang="en-US" sz="1900" dirty="0">
                <a:solidFill>
                  <a:srgbClr val="000000"/>
                </a:solidFill>
                <a:latin typeface="Proxima Nova" panose="02000506030000020004" pitchFamily="2" charset="77"/>
              </a:rPr>
              <a:t>Dysthymic Disorder</a:t>
            </a:r>
          </a:p>
          <a:p>
            <a:pPr lvl="1">
              <a:lnSpc>
                <a:spcPct val="90000"/>
              </a:lnSpc>
            </a:pPr>
            <a:r>
              <a:rPr lang="en-US" sz="1900" dirty="0">
                <a:solidFill>
                  <a:srgbClr val="000000"/>
                </a:solidFill>
                <a:latin typeface="Proxima Nova" panose="02000506030000020004" pitchFamily="2" charset="77"/>
              </a:rPr>
              <a:t>Report a low-grade depression that has been occurring for at least two years  for adults and one year for children and adolescents.  </a:t>
            </a:r>
          </a:p>
          <a:p>
            <a:pPr lvl="1">
              <a:lnSpc>
                <a:spcPct val="90000"/>
              </a:lnSpc>
            </a:pPr>
            <a:r>
              <a:rPr lang="en-US" sz="1900" dirty="0">
                <a:solidFill>
                  <a:srgbClr val="000000"/>
                </a:solidFill>
                <a:latin typeface="Proxima Nova" panose="02000506030000020004" pitchFamily="2" charset="77"/>
              </a:rPr>
              <a:t>These individuals may also benefit from a medication evaluation as well as psychotherapy.</a:t>
            </a:r>
          </a:p>
          <a:p>
            <a:pPr lvl="1">
              <a:lnSpc>
                <a:spcPct val="90000"/>
              </a:lnSpc>
            </a:pPr>
            <a:r>
              <a:rPr lang="en-US" sz="1900" dirty="0">
                <a:solidFill>
                  <a:srgbClr val="000000"/>
                </a:solidFill>
                <a:latin typeface="Proxima Nova" panose="02000506030000020004" pitchFamily="2" charset="77"/>
              </a:rPr>
              <a:t>“Double Depression”:  This is defined as someone who has a dysthymic condition with major depressive episodes that are superimposed.</a:t>
            </a:r>
          </a:p>
          <a:p>
            <a:pPr>
              <a:lnSpc>
                <a:spcPct val="90000"/>
              </a:lnSpc>
            </a:pPr>
            <a:endParaRPr lang="en-US" sz="1900" dirty="0">
              <a:solidFill>
                <a:srgbClr val="000000"/>
              </a:solidFill>
              <a:latin typeface="Proxima Nova" panose="02000506030000020004" pitchFamily="2" charset="77"/>
            </a:endParaRPr>
          </a:p>
        </p:txBody>
      </p:sp>
    </p:spTree>
    <p:extLst>
      <p:ext uri="{BB962C8B-B14F-4D97-AF65-F5344CB8AC3E}">
        <p14:creationId xmlns:p14="http://schemas.microsoft.com/office/powerpoint/2010/main" val="3978900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b="1" dirty="0">
                <a:solidFill>
                  <a:schemeClr val="tx1"/>
                </a:solidFill>
                <a:latin typeface="Proxima Nova" panose="02000506030000020004" pitchFamily="2" charset="77"/>
              </a:rPr>
              <a:t>Bipolar Disorder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48931" y="2438400"/>
            <a:ext cx="8056530" cy="3785419"/>
          </a:xfrm>
        </p:spPr>
        <p:txBody>
          <a:bodyPr vert="horz" lIns="91440" tIns="45720" rIns="91440" bIns="45720" rtlCol="0">
            <a:normAutofit/>
          </a:bodyPr>
          <a:lstStyle/>
          <a:p>
            <a:pPr>
              <a:lnSpc>
                <a:spcPct val="90000"/>
              </a:lnSpc>
            </a:pPr>
            <a:r>
              <a:rPr lang="en-US" sz="1800" dirty="0">
                <a:solidFill>
                  <a:schemeClr val="tx1"/>
                </a:solidFill>
                <a:latin typeface="Proxima Nova" panose="02000506030000020004" pitchFamily="2" charset="77"/>
              </a:rPr>
              <a:t>Bipolar Disorder is characterized by dramatic mood swings, from mania to depression, with periods of normal mood in between</a:t>
            </a:r>
            <a:r>
              <a:rPr lang="en-US" sz="1800" dirty="0" smtClean="0">
                <a:solidFill>
                  <a:schemeClr val="tx1"/>
                </a:solidFill>
                <a:latin typeface="Proxima Nova" panose="02000506030000020004" pitchFamily="2" charset="77"/>
              </a:rPr>
              <a:t>.</a:t>
            </a:r>
          </a:p>
          <a:p>
            <a:pPr marL="0" indent="0">
              <a:lnSpc>
                <a:spcPct val="90000"/>
              </a:lnSpc>
              <a:buNone/>
            </a:pPr>
            <a:endParaRPr lang="en-US" sz="1800" dirty="0">
              <a:solidFill>
                <a:schemeClr val="tx1"/>
              </a:solidFill>
              <a:latin typeface="Proxima Nova" panose="02000506030000020004" pitchFamily="2" charset="77"/>
            </a:endParaRPr>
          </a:p>
          <a:p>
            <a:pPr>
              <a:lnSpc>
                <a:spcPct val="90000"/>
              </a:lnSpc>
            </a:pPr>
            <a:r>
              <a:rPr lang="en-US" sz="1800" dirty="0">
                <a:solidFill>
                  <a:schemeClr val="tx1"/>
                </a:solidFill>
                <a:latin typeface="Proxima Nova" panose="02000506030000020004" pitchFamily="2" charset="77"/>
              </a:rPr>
              <a:t>Bipolar I has Manic Episodes whereas Bipolar II has Hypomanic Episodes</a:t>
            </a:r>
            <a:r>
              <a:rPr lang="en-US" sz="1800" dirty="0" smtClean="0">
                <a:solidFill>
                  <a:schemeClr val="tx1"/>
                </a:solidFill>
                <a:latin typeface="Proxima Nova" panose="02000506030000020004" pitchFamily="2" charset="77"/>
              </a:rPr>
              <a:t>.</a:t>
            </a:r>
          </a:p>
          <a:p>
            <a:pPr marL="0" indent="0">
              <a:lnSpc>
                <a:spcPct val="90000"/>
              </a:lnSpc>
              <a:buNone/>
            </a:pPr>
            <a:endParaRPr lang="en-US" sz="1800" dirty="0">
              <a:solidFill>
                <a:schemeClr val="tx1"/>
              </a:solidFill>
              <a:latin typeface="Proxima Nova" panose="02000506030000020004" pitchFamily="2" charset="77"/>
            </a:endParaRPr>
          </a:p>
          <a:p>
            <a:pPr>
              <a:lnSpc>
                <a:spcPct val="90000"/>
              </a:lnSpc>
            </a:pPr>
            <a:r>
              <a:rPr lang="en-US" sz="1800" dirty="0">
                <a:solidFill>
                  <a:schemeClr val="tx1"/>
                </a:solidFill>
                <a:latin typeface="Proxima Nova" panose="02000506030000020004" pitchFamily="2" charset="77"/>
              </a:rPr>
              <a:t>Hypomania is a less severe form of mania. </a:t>
            </a:r>
            <a:endParaRPr lang="en-US" sz="1800" dirty="0" smtClean="0">
              <a:solidFill>
                <a:schemeClr val="tx1"/>
              </a:solidFill>
              <a:latin typeface="Proxima Nova" panose="02000506030000020004" pitchFamily="2" charset="77"/>
            </a:endParaRPr>
          </a:p>
          <a:p>
            <a:pPr>
              <a:lnSpc>
                <a:spcPct val="90000"/>
              </a:lnSpc>
            </a:pPr>
            <a:endParaRPr lang="en-US" sz="1800" dirty="0">
              <a:solidFill>
                <a:schemeClr val="tx1"/>
              </a:solidFill>
              <a:latin typeface="Proxima Nova" panose="02000506030000020004" pitchFamily="2" charset="77"/>
            </a:endParaRPr>
          </a:p>
          <a:p>
            <a:pPr>
              <a:lnSpc>
                <a:spcPct val="90000"/>
              </a:lnSpc>
            </a:pPr>
            <a:r>
              <a:rPr lang="en-US" sz="1800" dirty="0" smtClean="0">
                <a:solidFill>
                  <a:schemeClr val="tx1"/>
                </a:solidFill>
                <a:latin typeface="Proxima Nova" panose="02000506030000020004" pitchFamily="2" charset="77"/>
              </a:rPr>
              <a:t>This </a:t>
            </a:r>
            <a:r>
              <a:rPr lang="en-US" sz="1800" dirty="0">
                <a:solidFill>
                  <a:schemeClr val="tx1"/>
                </a:solidFill>
                <a:latin typeface="Proxima Nova" panose="02000506030000020004" pitchFamily="2" charset="77"/>
              </a:rPr>
              <a:t>diagnosis necessitates consultation with a psychiatrist for a medication evaluation. </a:t>
            </a:r>
          </a:p>
          <a:p>
            <a:pPr>
              <a:lnSpc>
                <a:spcPct val="90000"/>
              </a:lnSpc>
            </a:pPr>
            <a:endParaRPr lang="en-US" sz="1800" dirty="0">
              <a:solidFill>
                <a:schemeClr val="tx1"/>
              </a:solidFill>
              <a:latin typeface="Proxima Nova" panose="02000506030000020004" pitchFamily="2" charset="77"/>
            </a:endParaRPr>
          </a:p>
        </p:txBody>
      </p:sp>
    </p:spTree>
    <p:extLst>
      <p:ext uri="{BB962C8B-B14F-4D97-AF65-F5344CB8AC3E}">
        <p14:creationId xmlns:p14="http://schemas.microsoft.com/office/powerpoint/2010/main" val="1893439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Manic Episode</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690688"/>
            <a:ext cx="8812005" cy="4069177"/>
          </a:xfrm>
        </p:spPr>
        <p:txBody>
          <a:bodyPr/>
          <a:lstStyle/>
          <a:p>
            <a:pPr marL="0" indent="0">
              <a:buNone/>
            </a:pPr>
            <a:r>
              <a:rPr lang="en-US" sz="1900" dirty="0"/>
              <a:t>Manic episodes are characterized by  :</a:t>
            </a:r>
          </a:p>
          <a:p>
            <a:r>
              <a:rPr lang="en-US" sz="1900" dirty="0"/>
              <a:t>an unusual and persistent elevated, expansive or irritable mood with inflated self-esteem, self-concept or grandiosity </a:t>
            </a:r>
          </a:p>
          <a:p>
            <a:r>
              <a:rPr lang="en-US" sz="1900" dirty="0"/>
              <a:t>decreased need for sleep</a:t>
            </a:r>
          </a:p>
          <a:p>
            <a:r>
              <a:rPr lang="en-US" sz="1900" dirty="0"/>
              <a:t>excessive talking </a:t>
            </a:r>
          </a:p>
          <a:p>
            <a:r>
              <a:rPr lang="en-US" sz="1900" dirty="0"/>
              <a:t>flight of ideas or delusional thinking</a:t>
            </a:r>
          </a:p>
          <a:p>
            <a:r>
              <a:rPr lang="en-US" sz="1900" dirty="0"/>
              <a:t>distractibility and lack of focus </a:t>
            </a:r>
          </a:p>
          <a:p>
            <a:r>
              <a:rPr lang="en-US" sz="1900" dirty="0"/>
              <a:t>psychomotor agitation, inappropriate goal-directed activity, or risk-taking </a:t>
            </a:r>
            <a:r>
              <a:rPr lang="en-US" sz="1900" dirty="0" smtClean="0"/>
              <a:t>behavior</a:t>
            </a:r>
            <a:endParaRPr lang="en-US" sz="1900" dirty="0"/>
          </a:p>
          <a:p>
            <a:endParaRPr lang="en-US" sz="1900" dirty="0"/>
          </a:p>
        </p:txBody>
      </p:sp>
    </p:spTree>
    <p:extLst>
      <p:ext uri="{BB962C8B-B14F-4D97-AF65-F5344CB8AC3E}">
        <p14:creationId xmlns:p14="http://schemas.microsoft.com/office/powerpoint/2010/main" val="618974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CASE VIGNETTE</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895061"/>
            <a:ext cx="9524103" cy="4069177"/>
          </a:xfrm>
        </p:spPr>
        <p:txBody>
          <a:bodyPr/>
          <a:lstStyle/>
          <a:p>
            <a:pPr marL="0" indent="0">
              <a:buNone/>
            </a:pPr>
            <a:r>
              <a:rPr lang="en-US" sz="1900" dirty="0"/>
              <a:t>Anna, age 35, speaks very rapidly and displays energy and enthusiasm. She relates that she is excited because she will soon be an internationally recognized chemist since she is working on a special project for cleaning carpets which will revolutionize the industry. She rambles on that she is very busy and has been unable to get much sleep. She claims she does the best she can to watch her 3 year old son but since he is active, it is only natural that he might fall &amp; hurt himself. Anna relates she doesn’t understand why the M.D. contacted </a:t>
            </a:r>
            <a:r>
              <a:rPr lang="en-US" sz="1900" dirty="0" smtClean="0"/>
              <a:t>CWS </a:t>
            </a:r>
            <a:r>
              <a:rPr lang="en-US" sz="1900" dirty="0"/>
              <a:t>since she did eventually bring her son to the doctor when he had a fever of 104. Anna seems preoccupied and doesn’t directly answer the worker’s questions. She also doesn’t interact with her son who is playing by himself and when he comes up to her, she will often redirect him to go play again.</a:t>
            </a:r>
          </a:p>
        </p:txBody>
      </p:sp>
    </p:spTree>
    <p:extLst>
      <p:ext uri="{BB962C8B-B14F-4D97-AF65-F5344CB8AC3E}">
        <p14:creationId xmlns:p14="http://schemas.microsoft.com/office/powerpoint/2010/main" val="2292967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Questions to answer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pPr marL="457200" indent="-457200">
              <a:buFont typeface="+mj-lt"/>
              <a:buAutoNum type="arabicPeriod"/>
            </a:pPr>
            <a:r>
              <a:rPr lang="en-US" sz="2100" dirty="0"/>
              <a:t>Are there signs and symptoms present that would impact parenting and the ability to protect?</a:t>
            </a:r>
          </a:p>
          <a:p>
            <a:pPr marL="457200" indent="-457200">
              <a:buFont typeface="+mj-lt"/>
              <a:buAutoNum type="arabicPeriod"/>
            </a:pPr>
            <a:r>
              <a:rPr lang="en-US" sz="2100" dirty="0"/>
              <a:t>What strengths can be noted and how would you engage the client based on these strengths?</a:t>
            </a:r>
          </a:p>
          <a:p>
            <a:pPr marL="457200" indent="-457200">
              <a:buFont typeface="+mj-lt"/>
              <a:buAutoNum type="arabicPeriod"/>
            </a:pPr>
            <a:r>
              <a:rPr lang="en-US" sz="2100" dirty="0"/>
              <a:t>What might be described as chronic vs. acute in the situation?</a:t>
            </a:r>
          </a:p>
          <a:p>
            <a:pPr marL="457200" indent="-457200">
              <a:buFont typeface="+mj-lt"/>
              <a:buAutoNum type="arabicPeriod"/>
            </a:pPr>
            <a:r>
              <a:rPr lang="en-US" sz="2100" dirty="0"/>
              <a:t>What might be some case plan interventions that you would make given the signs and symptoms identified?</a:t>
            </a:r>
          </a:p>
          <a:p>
            <a:pPr marL="457200" indent="-457200">
              <a:buFont typeface="+mj-lt"/>
              <a:buAutoNum type="arabicPeriod"/>
            </a:pPr>
            <a:r>
              <a:rPr lang="en-US" sz="2100" dirty="0"/>
              <a:t>What referrals might be helpful?</a:t>
            </a:r>
          </a:p>
          <a:p>
            <a:pPr marL="457200" indent="-457200">
              <a:buFont typeface="+mj-lt"/>
              <a:buAutoNum type="arabicPeriod"/>
            </a:pPr>
            <a:endParaRPr lang="en-US" sz="2100" dirty="0"/>
          </a:p>
        </p:txBody>
      </p:sp>
    </p:spTree>
    <p:extLst>
      <p:ext uri="{BB962C8B-B14F-4D97-AF65-F5344CB8AC3E}">
        <p14:creationId xmlns:p14="http://schemas.microsoft.com/office/powerpoint/2010/main" val="308369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Text Placeholder 2"/>
          <p:cNvSpPr>
            <a:spLocks noGrp="1"/>
          </p:cNvSpPr>
          <p:nvPr>
            <p:ph type="body" sz="quarter" idx="10"/>
          </p:nvPr>
        </p:nvSpPr>
        <p:spPr>
          <a:xfrm>
            <a:off x="1689997" y="1690689"/>
            <a:ext cx="8812005" cy="3704272"/>
          </a:xfrm>
        </p:spPr>
        <p:txBody>
          <a:bodyPr/>
          <a:lstStyle/>
          <a:p>
            <a:pPr marL="0" indent="0">
              <a:buNone/>
            </a:pPr>
            <a:r>
              <a:rPr lang="en-US" sz="2000" dirty="0"/>
              <a:t>Values</a:t>
            </a:r>
          </a:p>
          <a:p>
            <a:r>
              <a:rPr lang="en-US" sz="2000" dirty="0"/>
              <a:t>V1: Trainee will value the child welfare worker’s role in educating families, collaterals, service providers, and colleagues about common misperceptions associated with certain mental disorders.</a:t>
            </a:r>
          </a:p>
          <a:p>
            <a:r>
              <a:rPr lang="en-US" sz="2000" dirty="0"/>
              <a:t>V2: Trainee will value the cultural differences among families and the need for sensitivity when working with families with mental health issues.</a:t>
            </a:r>
          </a:p>
          <a:p>
            <a:r>
              <a:rPr lang="en-US" sz="2000" dirty="0"/>
              <a:t>V3: Trainee will value the importance of seeking out clinical case consultations and thinking critically when working with children, youth and families who have a mental health diagnosis.</a:t>
            </a:r>
          </a:p>
          <a:p>
            <a:endParaRPr lang="en-US" sz="2000" dirty="0"/>
          </a:p>
        </p:txBody>
      </p:sp>
    </p:spTree>
    <p:extLst>
      <p:ext uri="{BB962C8B-B14F-4D97-AF65-F5344CB8AC3E}">
        <p14:creationId xmlns:p14="http://schemas.microsoft.com/office/powerpoint/2010/main" val="2950553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Personality Disorders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1900" dirty="0"/>
              <a:t>“An enduring pattern of inner experience, and behavior that deviates markedly from the expectation of the individual’s culture, is pervasive and inflexible, has an onset in adolescence or early adulthood, is stable over time, and leads to distress or impairment in functioning.” </a:t>
            </a:r>
          </a:p>
          <a:p>
            <a:r>
              <a:rPr lang="en-US" sz="1900" dirty="0"/>
              <a:t>There are 3 Clusters coded on Axis II </a:t>
            </a:r>
          </a:p>
          <a:p>
            <a:pPr lvl="1"/>
            <a:r>
              <a:rPr lang="en-US" sz="1900" dirty="0"/>
              <a:t>Cluster A :  Paranoid, Schizoid,  and Schizotypal</a:t>
            </a:r>
          </a:p>
          <a:p>
            <a:pPr lvl="1"/>
            <a:r>
              <a:rPr lang="en-US" sz="1900" dirty="0"/>
              <a:t>Cluster B :  Antisocial, Borderline, Histrionic, and Narcissistic</a:t>
            </a:r>
          </a:p>
          <a:p>
            <a:pPr lvl="1"/>
            <a:r>
              <a:rPr lang="en-US" sz="1900" dirty="0"/>
              <a:t>Cluster C :  Avoidant, Dependent, and Obsessive-Compulsive </a:t>
            </a:r>
          </a:p>
          <a:p>
            <a:endParaRPr lang="en-US" sz="1900" dirty="0"/>
          </a:p>
        </p:txBody>
      </p:sp>
    </p:spTree>
    <p:extLst>
      <p:ext uri="{BB962C8B-B14F-4D97-AF65-F5344CB8AC3E}">
        <p14:creationId xmlns:p14="http://schemas.microsoft.com/office/powerpoint/2010/main" val="3490002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Borderline Personality Disorder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499497" y="1690689"/>
            <a:ext cx="8812005" cy="544512"/>
          </a:xfrm>
        </p:spPr>
        <p:txBody>
          <a:bodyPr/>
          <a:lstStyle/>
          <a:p>
            <a:pPr marL="0" indent="0">
              <a:buNone/>
            </a:pPr>
            <a:r>
              <a:rPr lang="en-US" sz="2000" dirty="0"/>
              <a:t>Symptoms of Borderline Personality Disorder (BPD) :</a:t>
            </a:r>
          </a:p>
          <a:p>
            <a:pPr lvl="1"/>
            <a:endParaRPr lang="en-US" sz="2000" dirty="0"/>
          </a:p>
        </p:txBody>
      </p:sp>
      <p:sp>
        <p:nvSpPr>
          <p:cNvPr id="6" name="Text Placeholder 4">
            <a:extLst>
              <a:ext uri="{FF2B5EF4-FFF2-40B4-BE49-F238E27FC236}">
                <a16:creationId xmlns:a16="http://schemas.microsoft.com/office/drawing/2014/main" id="{94712377-9951-9B46-817F-F75EC72A1218}"/>
              </a:ext>
            </a:extLst>
          </p:cNvPr>
          <p:cNvSpPr txBox="1">
            <a:spLocks/>
          </p:cNvSpPr>
          <p:nvPr/>
        </p:nvSpPr>
        <p:spPr>
          <a:xfrm>
            <a:off x="1689997" y="2423699"/>
            <a:ext cx="3796403" cy="31716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t>Instability in mood, thinking, behavior, self image</a:t>
            </a:r>
          </a:p>
          <a:p>
            <a:pPr lvl="1"/>
            <a:r>
              <a:rPr lang="en-US" sz="1800" dirty="0"/>
              <a:t>Easily depressed</a:t>
            </a:r>
          </a:p>
          <a:p>
            <a:pPr lvl="1"/>
            <a:r>
              <a:rPr lang="en-US" sz="1800" dirty="0"/>
              <a:t>Cannot bear to be alone/constant demand for attention</a:t>
            </a:r>
          </a:p>
          <a:p>
            <a:pPr lvl="1"/>
            <a:r>
              <a:rPr lang="en-US" sz="1800" dirty="0"/>
              <a:t>Quick to take offense</a:t>
            </a:r>
          </a:p>
          <a:p>
            <a:pPr lvl="1"/>
            <a:r>
              <a:rPr lang="en-US" sz="1800" dirty="0"/>
              <a:t>Makes unreasonable demands</a:t>
            </a:r>
          </a:p>
        </p:txBody>
      </p:sp>
      <p:sp>
        <p:nvSpPr>
          <p:cNvPr id="9" name="Text Placeholder 4">
            <a:extLst>
              <a:ext uri="{FF2B5EF4-FFF2-40B4-BE49-F238E27FC236}">
                <a16:creationId xmlns:a16="http://schemas.microsoft.com/office/drawing/2014/main" id="{E4446E48-5CDC-4143-8553-DBFFE69E7C3B}"/>
              </a:ext>
            </a:extLst>
          </p:cNvPr>
          <p:cNvSpPr txBox="1">
            <a:spLocks/>
          </p:cNvSpPr>
          <p:nvPr/>
        </p:nvSpPr>
        <p:spPr>
          <a:xfrm>
            <a:off x="5905499" y="2423699"/>
            <a:ext cx="3796403" cy="31716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800" dirty="0"/>
              <a:t>Engages in provocative behavior</a:t>
            </a:r>
          </a:p>
          <a:p>
            <a:pPr lvl="1"/>
            <a:r>
              <a:rPr lang="en-US" sz="1800" dirty="0"/>
              <a:t>Chronically angry</a:t>
            </a:r>
          </a:p>
          <a:p>
            <a:pPr lvl="1"/>
            <a:r>
              <a:rPr lang="en-US" sz="1800" dirty="0"/>
              <a:t>Claim they are “bored”, “life is empty” </a:t>
            </a:r>
          </a:p>
          <a:p>
            <a:pPr lvl="1"/>
            <a:r>
              <a:rPr lang="en-US" sz="1800" dirty="0"/>
              <a:t>Suicide threats</a:t>
            </a:r>
          </a:p>
          <a:p>
            <a:pPr lvl="1"/>
            <a:r>
              <a:rPr lang="en-US" sz="1800" dirty="0"/>
              <a:t>Self-destructive, impulsive behavior</a:t>
            </a:r>
          </a:p>
        </p:txBody>
      </p:sp>
    </p:spTree>
    <p:extLst>
      <p:ext uri="{BB962C8B-B14F-4D97-AF65-F5344CB8AC3E}">
        <p14:creationId xmlns:p14="http://schemas.microsoft.com/office/powerpoint/2010/main" val="101290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j0178792.jpg" descr="j0178792.jpg">
            <a:extLst>
              <a:ext uri="{FF2B5EF4-FFF2-40B4-BE49-F238E27FC236}">
                <a16:creationId xmlns:a16="http://schemas.microsoft.com/office/drawing/2014/main" id="{040FA512-66F7-774A-936E-E9977DA9ABF1}"/>
              </a:ext>
            </a:extLst>
          </p:cNvPr>
          <p:cNvPicPr>
            <a:picLocks/>
          </p:cNvPicPr>
          <p:nvPr/>
        </p:nvPicPr>
        <p:blipFill rotWithShape="1">
          <a:blip r:embed="rId2">
            <a:alphaModFix/>
            <a:extLst/>
          </a:blip>
          <a:srcRect t="8311" b="19560"/>
          <a:stretch/>
        </p:blipFill>
        <p:spPr>
          <a:xfrm>
            <a:off x="5797543" y="10"/>
            <a:ext cx="6394152" cy="6857990"/>
          </a:xfrm>
          <a:prstGeom prst="rect">
            <a:avLst/>
          </a:prstGeom>
        </p:spPr>
      </p:pic>
      <p:pic>
        <p:nvPicPr>
          <p:cNvPr id="8"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2800" b="1" dirty="0">
                <a:solidFill>
                  <a:srgbClr val="000000"/>
                </a:solidFill>
                <a:latin typeface="Proxima Nova" panose="02000506030000020004" pitchFamily="2" charset="77"/>
              </a:rPr>
              <a:t>More Facts on BPD – </a:t>
            </a:r>
            <a:br>
              <a:rPr lang="en-US" sz="2800" b="1" dirty="0">
                <a:solidFill>
                  <a:srgbClr val="000000"/>
                </a:solidFill>
                <a:latin typeface="Proxima Nova" panose="02000506030000020004" pitchFamily="2" charset="77"/>
              </a:rPr>
            </a:br>
            <a:r>
              <a:rPr lang="en-US" sz="2800" b="1" dirty="0">
                <a:solidFill>
                  <a:srgbClr val="000000"/>
                </a:solidFill>
                <a:latin typeface="Proxima Nova" panose="02000506030000020004" pitchFamily="2" charset="77"/>
              </a:rPr>
              <a:t>from </a:t>
            </a:r>
            <a:r>
              <a:rPr lang="en-US" sz="2800" b="1" dirty="0" err="1">
                <a:solidFill>
                  <a:srgbClr val="000000"/>
                </a:solidFill>
                <a:latin typeface="Proxima Nova" panose="02000506030000020004" pitchFamily="2" charset="77"/>
              </a:rPr>
              <a:t>www.narsad.org</a:t>
            </a:r>
            <a:endParaRPr lang="en-US" sz="2800" b="1" dirty="0">
              <a:solidFill>
                <a:srgbClr val="000000"/>
              </a:solidFill>
              <a:latin typeface="Proxima Nova" panose="02000506030000020004" pitchFamily="2" charset="77"/>
            </a:endParaRP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804997" y="2272143"/>
            <a:ext cx="4706803" cy="3788830"/>
          </a:xfrm>
        </p:spPr>
        <p:txBody>
          <a:bodyPr vert="horz" lIns="91440" tIns="45720" rIns="91440" bIns="45720" rtlCol="0" anchor="ctr">
            <a:normAutofit/>
          </a:bodyPr>
          <a:lstStyle/>
          <a:p>
            <a:pPr>
              <a:lnSpc>
                <a:spcPct val="90000"/>
              </a:lnSpc>
            </a:pPr>
            <a:r>
              <a:rPr lang="en-US" sz="2000" dirty="0">
                <a:solidFill>
                  <a:srgbClr val="000000"/>
                </a:solidFill>
                <a:latin typeface="Proxima Nova" panose="02000506030000020004" pitchFamily="2" charset="77"/>
              </a:rPr>
              <a:t>Borderline Personality Disorder occurs in roughly 2-3% of the general population.</a:t>
            </a:r>
          </a:p>
          <a:p>
            <a:pPr>
              <a:lnSpc>
                <a:spcPct val="90000"/>
              </a:lnSpc>
            </a:pPr>
            <a:r>
              <a:rPr lang="en-US" sz="2000" dirty="0">
                <a:solidFill>
                  <a:srgbClr val="000000"/>
                </a:solidFill>
                <a:latin typeface="Proxima Nova" panose="02000506030000020004" pitchFamily="2" charset="77"/>
              </a:rPr>
              <a:t>About 25% of patients with BPD also have PTSD.</a:t>
            </a:r>
          </a:p>
          <a:p>
            <a:pPr>
              <a:lnSpc>
                <a:spcPct val="90000"/>
              </a:lnSpc>
            </a:pPr>
            <a:r>
              <a:rPr lang="en-US" sz="2000" dirty="0">
                <a:solidFill>
                  <a:srgbClr val="000000"/>
                </a:solidFill>
                <a:latin typeface="Proxima Nova" panose="02000506030000020004" pitchFamily="2" charset="77"/>
              </a:rPr>
              <a:t>Current consensus is that childhood abuse may be important in some cases but is not a necessary cause of Borderline Personality Disorder.</a:t>
            </a:r>
          </a:p>
          <a:p>
            <a:pPr>
              <a:lnSpc>
                <a:spcPct val="90000"/>
              </a:lnSpc>
            </a:pPr>
            <a:r>
              <a:rPr lang="en-US" sz="2000" dirty="0">
                <a:solidFill>
                  <a:srgbClr val="000000"/>
                </a:solidFill>
                <a:latin typeface="Proxima Nova" panose="02000506030000020004" pitchFamily="2" charset="77"/>
              </a:rPr>
              <a:t>BPD occurs three times more often in women as in men.</a:t>
            </a:r>
          </a:p>
          <a:p>
            <a:pPr>
              <a:lnSpc>
                <a:spcPct val="90000"/>
              </a:lnSpc>
            </a:pPr>
            <a:endParaRPr lang="en-US" sz="2000" dirty="0">
              <a:solidFill>
                <a:srgbClr val="000000"/>
              </a:solidFill>
              <a:latin typeface="Proxima Nova" panose="02000506030000020004" pitchFamily="2" charset="77"/>
            </a:endParaRPr>
          </a:p>
        </p:txBody>
      </p:sp>
    </p:spTree>
    <p:extLst>
      <p:ext uri="{BB962C8B-B14F-4D97-AF65-F5344CB8AC3E}">
        <p14:creationId xmlns:p14="http://schemas.microsoft.com/office/powerpoint/2010/main" val="1440103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CASE VIGNETTE</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536701" y="1574801"/>
            <a:ext cx="8965302" cy="3911599"/>
          </a:xfrm>
        </p:spPr>
        <p:txBody>
          <a:bodyPr/>
          <a:lstStyle/>
          <a:p>
            <a:pPr marL="0" indent="0">
              <a:buNone/>
            </a:pPr>
            <a:r>
              <a:rPr lang="en-US" sz="1900" dirty="0"/>
              <a:t>Juan, age 33, has custody of his 4 children because his ex-wife has an addiction to amphetamines. He had also been using but now claims he is not and has been clean for several years since he took custody. He  wasn’t continuously working when he took over the custody of the 4 children and entered the </a:t>
            </a:r>
            <a:r>
              <a:rPr lang="en-US" sz="1900" dirty="0" smtClean="0"/>
              <a:t>CalWORKs </a:t>
            </a:r>
            <a:r>
              <a:rPr lang="en-US" sz="1900" dirty="0"/>
              <a:t>program. He had been recently sanctioned by the program because Juan tried to “make a few bucks under the table” and it was discovered by </a:t>
            </a:r>
            <a:r>
              <a:rPr lang="en-US" sz="1900" dirty="0" smtClean="0"/>
              <a:t>CalWORKs. CWS </a:t>
            </a:r>
            <a:r>
              <a:rPr lang="en-US" sz="1900" dirty="0"/>
              <a:t>was contacted by neighbors who report that the children have been left unsupervised and appear disheveled and hungry. Juan becomes angry and defensive saying that the government has no right to restrict him from trying to earn a living. He remarks “what is he supposed to do now that </a:t>
            </a:r>
            <a:r>
              <a:rPr lang="en-US" sz="1900" dirty="0" smtClean="0"/>
              <a:t>CalWORKs </a:t>
            </a:r>
            <a:r>
              <a:rPr lang="en-US" sz="1900" dirty="0"/>
              <a:t>won’t provide childcare &amp; he has to put food on the table and a roof over their heads”? He says they should give him what he is entitled to get as a citizen and that </a:t>
            </a:r>
            <a:r>
              <a:rPr lang="en-US" sz="1900" dirty="0" smtClean="0"/>
              <a:t>CWS </a:t>
            </a:r>
            <a:r>
              <a:rPr lang="en-US" sz="1900" dirty="0"/>
              <a:t>should stay out of his business.  </a:t>
            </a:r>
          </a:p>
          <a:p>
            <a:endParaRPr lang="en-US" sz="1800" dirty="0"/>
          </a:p>
        </p:txBody>
      </p:sp>
    </p:spTree>
    <p:extLst>
      <p:ext uri="{BB962C8B-B14F-4D97-AF65-F5344CB8AC3E}">
        <p14:creationId xmlns:p14="http://schemas.microsoft.com/office/powerpoint/2010/main" val="3380943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Questions to answer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pPr marL="457200" indent="-457200">
              <a:buFont typeface="+mj-lt"/>
              <a:buAutoNum type="arabicPeriod"/>
            </a:pPr>
            <a:r>
              <a:rPr lang="en-US" sz="2100" dirty="0"/>
              <a:t>Are there signs and symptoms present that would impact parenting and the ability to protect?</a:t>
            </a:r>
          </a:p>
          <a:p>
            <a:pPr marL="457200" indent="-457200">
              <a:buFont typeface="+mj-lt"/>
              <a:buAutoNum type="arabicPeriod"/>
            </a:pPr>
            <a:r>
              <a:rPr lang="en-US" sz="2100" dirty="0"/>
              <a:t>What strengths can be noted and how would you engage the client based on these strengths?</a:t>
            </a:r>
          </a:p>
          <a:p>
            <a:pPr marL="457200" indent="-457200">
              <a:buFont typeface="+mj-lt"/>
              <a:buAutoNum type="arabicPeriod"/>
            </a:pPr>
            <a:r>
              <a:rPr lang="en-US" sz="2100" dirty="0"/>
              <a:t>What might be described as chronic vs. acute in the situation?</a:t>
            </a:r>
          </a:p>
          <a:p>
            <a:pPr marL="457200" indent="-457200">
              <a:buFont typeface="+mj-lt"/>
              <a:buAutoNum type="arabicPeriod"/>
            </a:pPr>
            <a:r>
              <a:rPr lang="en-US" sz="2100" dirty="0"/>
              <a:t>What might be some case plan interventions that you would make given the signs and symptoms identified?</a:t>
            </a:r>
          </a:p>
          <a:p>
            <a:pPr marL="457200" indent="-457200">
              <a:buFont typeface="+mj-lt"/>
              <a:buAutoNum type="arabicPeriod"/>
            </a:pPr>
            <a:r>
              <a:rPr lang="en-US" sz="2100" dirty="0"/>
              <a:t>What referrals might be helpful?</a:t>
            </a:r>
          </a:p>
          <a:p>
            <a:endParaRPr lang="en-US" sz="2200" dirty="0"/>
          </a:p>
        </p:txBody>
      </p:sp>
    </p:spTree>
    <p:extLst>
      <p:ext uri="{BB962C8B-B14F-4D97-AF65-F5344CB8AC3E}">
        <p14:creationId xmlns:p14="http://schemas.microsoft.com/office/powerpoint/2010/main" val="3016476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Schizophrenia</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514061"/>
            <a:ext cx="8812005" cy="4069177"/>
          </a:xfrm>
        </p:spPr>
        <p:txBody>
          <a:bodyPr/>
          <a:lstStyle/>
          <a:p>
            <a:pPr marL="0" indent="0">
              <a:buNone/>
            </a:pPr>
            <a:r>
              <a:rPr lang="en-US" sz="1400" dirty="0"/>
              <a:t>Symptoms include: </a:t>
            </a:r>
          </a:p>
          <a:p>
            <a:pPr lvl="1"/>
            <a:r>
              <a:rPr lang="en-US" sz="1400" dirty="0"/>
              <a:t>Hallucinations: hearing internal voices or experiencing other sensations not connected to an obvious source </a:t>
            </a:r>
          </a:p>
          <a:p>
            <a:pPr lvl="1"/>
            <a:r>
              <a:rPr lang="en-US" sz="1400" dirty="0"/>
              <a:t>Delusions: a false belief generated within the person’s mind in which the individual assigns unusual significance or meaning  to normal events, or holds fixed false beliefs </a:t>
            </a:r>
          </a:p>
          <a:p>
            <a:pPr lvl="1"/>
            <a:r>
              <a:rPr lang="en-US" sz="1400" dirty="0"/>
              <a:t>Illusions: the distortion of perception or sensation when there is a real external stimulus</a:t>
            </a:r>
          </a:p>
          <a:p>
            <a:pPr lvl="1"/>
            <a:r>
              <a:rPr lang="en-US" sz="1400" dirty="0"/>
              <a:t>Disorganized speech, babbling, inarticulation</a:t>
            </a:r>
          </a:p>
          <a:p>
            <a:pPr lvl="1"/>
            <a:r>
              <a:rPr lang="en-US" sz="1400" dirty="0"/>
              <a:t>Incoherence: loose mental associations or tangential thinking which is illogical </a:t>
            </a:r>
          </a:p>
          <a:p>
            <a:pPr lvl="1"/>
            <a:r>
              <a:rPr lang="en-US" sz="1400" dirty="0"/>
              <a:t>Loss of ego boundaries </a:t>
            </a:r>
          </a:p>
          <a:p>
            <a:pPr lvl="1"/>
            <a:r>
              <a:rPr lang="en-US" sz="1400" dirty="0"/>
              <a:t>Grossly disorganized or catatonic behavior </a:t>
            </a:r>
          </a:p>
          <a:p>
            <a:pPr lvl="1"/>
            <a:r>
              <a:rPr lang="en-US" sz="1400" dirty="0"/>
              <a:t>Bizarre behaviors: peculiar or unusual actions or behaviors</a:t>
            </a:r>
          </a:p>
          <a:p>
            <a:pPr lvl="1"/>
            <a:r>
              <a:rPr lang="en-US" sz="1400" dirty="0"/>
              <a:t>Flat, inappropriate or bizarre affect: facial gestures or expression that does not fit with real life situations</a:t>
            </a:r>
          </a:p>
          <a:p>
            <a:pPr lvl="1"/>
            <a:r>
              <a:rPr lang="en-US" sz="1400" dirty="0"/>
              <a:t>Mood disturbances: fluctuations of emotions or complete withdrawal without a trigger or apparent reason </a:t>
            </a:r>
          </a:p>
          <a:p>
            <a:pPr lvl="1"/>
            <a:endParaRPr lang="en-US" sz="1400" dirty="0"/>
          </a:p>
          <a:p>
            <a:pPr marL="0" indent="0">
              <a:buNone/>
            </a:pPr>
            <a:r>
              <a:rPr lang="en-US" sz="1400" dirty="0"/>
              <a:t>Impaired functioning: individuals may demonstrate marked lack of interest, motivation or initiative for their personal care, in their social relations, and in their responsibilities</a:t>
            </a:r>
          </a:p>
          <a:p>
            <a:endParaRPr lang="en-US" sz="1400" dirty="0"/>
          </a:p>
        </p:txBody>
      </p:sp>
    </p:spTree>
    <p:extLst>
      <p:ext uri="{BB962C8B-B14F-4D97-AF65-F5344CB8AC3E}">
        <p14:creationId xmlns:p14="http://schemas.microsoft.com/office/powerpoint/2010/main" val="1523021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655320" y="1063625"/>
            <a:ext cx="5120114" cy="1692794"/>
          </a:xfrm>
        </p:spPr>
        <p:txBody>
          <a:bodyPr vert="horz" lIns="91440" tIns="45720" rIns="91440" bIns="45720" rtlCol="0" anchor="ctr">
            <a:normAutofit/>
          </a:bodyPr>
          <a:lstStyle/>
          <a:p>
            <a:r>
              <a:rPr lang="en-US" sz="4400" b="1" dirty="0">
                <a:solidFill>
                  <a:schemeClr val="tx1"/>
                </a:solidFill>
                <a:latin typeface="Proxima Nova" panose="02000506030000020004" pitchFamily="2" charset="77"/>
              </a:rPr>
              <a:t>Induced Psychosis</a:t>
            </a:r>
          </a:p>
        </p:txBody>
      </p:sp>
      <p:cxnSp>
        <p:nvCxnSpPr>
          <p:cNvPr id="10"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55321" y="2575034"/>
            <a:ext cx="5120113" cy="3462228"/>
          </a:xfrm>
        </p:spPr>
        <p:txBody>
          <a:bodyPr vert="horz" lIns="91440" tIns="45720" rIns="91440" bIns="45720" rtlCol="0">
            <a:normAutofit/>
          </a:bodyPr>
          <a:lstStyle/>
          <a:p>
            <a:pPr>
              <a:lnSpc>
                <a:spcPct val="90000"/>
              </a:lnSpc>
            </a:pPr>
            <a:r>
              <a:rPr lang="en-US" sz="1400" dirty="0">
                <a:solidFill>
                  <a:schemeClr val="tx1"/>
                </a:solidFill>
                <a:latin typeface="Proxima Nova" panose="02000506030000020004" pitchFamily="2" charset="77"/>
              </a:rPr>
              <a:t>Organicity: the reduced ability to maintain one’s functioning due to disease process, acute or chronic toxicity, or injury/damage to the brain resulting in brain dysfunction:</a:t>
            </a:r>
          </a:p>
          <a:p>
            <a:pPr>
              <a:lnSpc>
                <a:spcPct val="90000"/>
              </a:lnSpc>
            </a:pPr>
            <a:r>
              <a:rPr lang="en-US" sz="1400" dirty="0">
                <a:solidFill>
                  <a:schemeClr val="tx1"/>
                </a:solidFill>
                <a:latin typeface="Proxima Nova" panose="02000506030000020004" pitchFamily="2" charset="77"/>
              </a:rPr>
              <a:t>Biorhythm disturbance: negative effects on wake-sleep cycle </a:t>
            </a:r>
          </a:p>
          <a:p>
            <a:pPr>
              <a:lnSpc>
                <a:spcPct val="90000"/>
              </a:lnSpc>
            </a:pPr>
            <a:r>
              <a:rPr lang="en-US" sz="1400" dirty="0">
                <a:solidFill>
                  <a:schemeClr val="tx1"/>
                </a:solidFill>
                <a:latin typeface="Proxima Nova" panose="02000506030000020004" pitchFamily="2" charset="77"/>
              </a:rPr>
              <a:t>Disorientation: inability to recognize the current day, time, place or person</a:t>
            </a:r>
          </a:p>
          <a:p>
            <a:pPr>
              <a:lnSpc>
                <a:spcPct val="90000"/>
              </a:lnSpc>
            </a:pPr>
            <a:r>
              <a:rPr lang="en-US" sz="1400" dirty="0">
                <a:solidFill>
                  <a:schemeClr val="tx1"/>
                </a:solidFill>
                <a:latin typeface="Proxima Nova" panose="02000506030000020004" pitchFamily="2" charset="77"/>
              </a:rPr>
              <a:t>Disorganized thought process: impairment in memory, judgment, decision-making, comprehension, logic, abstractions, rationality </a:t>
            </a:r>
          </a:p>
          <a:p>
            <a:pPr>
              <a:lnSpc>
                <a:spcPct val="90000"/>
              </a:lnSpc>
            </a:pPr>
            <a:r>
              <a:rPr lang="en-US" sz="1400" dirty="0">
                <a:solidFill>
                  <a:schemeClr val="tx1"/>
                </a:solidFill>
                <a:latin typeface="Proxima Nova" panose="02000506030000020004" pitchFamily="2" charset="77"/>
              </a:rPr>
              <a:t>Perceptual problems: misinterpretation, illusion, delusion</a:t>
            </a:r>
          </a:p>
          <a:p>
            <a:pPr>
              <a:lnSpc>
                <a:spcPct val="90000"/>
              </a:lnSpc>
            </a:pPr>
            <a:r>
              <a:rPr lang="en-US" sz="1400" dirty="0">
                <a:solidFill>
                  <a:schemeClr val="tx1"/>
                </a:solidFill>
                <a:latin typeface="Proxima Nova" panose="02000506030000020004" pitchFamily="2" charset="77"/>
              </a:rPr>
              <a:t>Personality changes</a:t>
            </a:r>
          </a:p>
          <a:p>
            <a:pPr>
              <a:lnSpc>
                <a:spcPct val="90000"/>
              </a:lnSpc>
            </a:pPr>
            <a:r>
              <a:rPr lang="en-US" sz="1400" dirty="0">
                <a:solidFill>
                  <a:schemeClr val="tx1"/>
                </a:solidFill>
                <a:latin typeface="Proxima Nova" panose="02000506030000020004" pitchFamily="2" charset="77"/>
              </a:rPr>
              <a:t>Language impairments: slurred speech, inarticulation  </a:t>
            </a:r>
          </a:p>
          <a:p>
            <a:pPr>
              <a:lnSpc>
                <a:spcPct val="90000"/>
              </a:lnSpc>
            </a:pPr>
            <a:endParaRPr lang="en-US" sz="1400" dirty="0">
              <a:solidFill>
                <a:schemeClr val="tx1"/>
              </a:solidFill>
              <a:latin typeface="Proxima Nova" panose="02000506030000020004" pitchFamily="2" charset="77"/>
            </a:endParaRPr>
          </a:p>
        </p:txBody>
      </p:sp>
      <p:pic>
        <p:nvPicPr>
          <p:cNvPr id="6" name="j0423165.pdf" descr="j0423165.pdf">
            <a:extLst>
              <a:ext uri="{FF2B5EF4-FFF2-40B4-BE49-F238E27FC236}">
                <a16:creationId xmlns:a16="http://schemas.microsoft.com/office/drawing/2014/main" id="{DD1197A2-920B-1747-A27C-4AB337921518}"/>
              </a:ext>
            </a:extLst>
          </p:cNvPr>
          <p:cNvPicPr>
            <a:picLocks/>
          </p:cNvPicPr>
          <p:nvPr/>
        </p:nvPicPr>
        <p:blipFill rotWithShape="1">
          <a:blip r:embed="rId2">
            <a:extLst/>
          </a:blip>
          <a:srcRect l="6628" r="707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78527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Case Vignette</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384300" y="1394411"/>
            <a:ext cx="9901369" cy="4069177"/>
          </a:xfrm>
        </p:spPr>
        <p:txBody>
          <a:bodyPr/>
          <a:lstStyle/>
          <a:p>
            <a:pPr marL="0" indent="0">
              <a:buNone/>
            </a:pPr>
            <a:r>
              <a:rPr lang="en-US" sz="2000" dirty="0"/>
              <a:t>An anonymous caller had concerns about physical abuse of a sibling group.  There are 5 children ages 6-16.  The caller said “there are often screams from the children in the home.”  The father had his first psychotic break a number of years ago believing that everyone was against him.  He will live apart from the family for the time being.  He was physically abusive to the two older boys in the past.  While you are there, you notice the eight year old girl has a huge bruise on her arm. This girl also appears withdrawn. Mother seems bright and loving but overwhelmed. Mother states she’s doing the best she can with a sick husband and 5 children to care for.</a:t>
            </a:r>
          </a:p>
          <a:p>
            <a:pPr marL="0" indent="0">
              <a:buNone/>
            </a:pPr>
            <a:endParaRPr lang="en-US" sz="2000" dirty="0"/>
          </a:p>
          <a:p>
            <a:pPr marL="0" indent="0">
              <a:buNone/>
            </a:pPr>
            <a:r>
              <a:rPr lang="en-US" sz="2000" dirty="0" smtClean="0"/>
              <a:t>1. What </a:t>
            </a:r>
            <a:r>
              <a:rPr lang="en-US" sz="2000" dirty="0"/>
              <a:t>are the strengths in this family and how could you use these in case </a:t>
            </a:r>
            <a:r>
              <a:rPr lang="en-US" sz="2000" dirty="0" smtClean="0"/>
              <a:t>planning?</a:t>
            </a:r>
            <a:endParaRPr lang="en-US" sz="2000" dirty="0"/>
          </a:p>
          <a:p>
            <a:pPr marL="0" indent="0">
              <a:buNone/>
            </a:pPr>
            <a:r>
              <a:rPr lang="en-US" sz="2000" dirty="0"/>
              <a:t>2. </a:t>
            </a:r>
            <a:r>
              <a:rPr lang="en-US" sz="2000" dirty="0" smtClean="0"/>
              <a:t>What </a:t>
            </a:r>
            <a:r>
              <a:rPr lang="en-US" sz="2000" dirty="0"/>
              <a:t>referrals would you make that might be helpful?</a:t>
            </a:r>
          </a:p>
          <a:p>
            <a:endParaRPr lang="en-US" sz="2000" dirty="0"/>
          </a:p>
        </p:txBody>
      </p:sp>
    </p:spTree>
    <p:extLst>
      <p:ext uri="{BB962C8B-B14F-4D97-AF65-F5344CB8AC3E}">
        <p14:creationId xmlns:p14="http://schemas.microsoft.com/office/powerpoint/2010/main" val="199327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Substance-Related Disorders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564861"/>
            <a:ext cx="8812005" cy="4069177"/>
          </a:xfrm>
        </p:spPr>
        <p:txBody>
          <a:bodyPr/>
          <a:lstStyle/>
          <a:p>
            <a:r>
              <a:rPr lang="en-US" sz="2000" dirty="0"/>
              <a:t>Between 80-90% of child welfare cases are involved in drugs/alcohol. </a:t>
            </a:r>
          </a:p>
          <a:p>
            <a:r>
              <a:rPr lang="en-US" sz="2000" dirty="0"/>
              <a:t>Many symptoms and behaviors of  individuals abusing substances are similar to other mental disorders.</a:t>
            </a:r>
          </a:p>
          <a:p>
            <a:r>
              <a:rPr lang="en-US" sz="2000" dirty="0"/>
              <a:t>Maladaptive use or dependence on one or more </a:t>
            </a:r>
            <a:r>
              <a:rPr lang="en-US" sz="2000" dirty="0" smtClean="0"/>
              <a:t>substances. </a:t>
            </a:r>
            <a:endParaRPr lang="en-US" sz="2000" dirty="0"/>
          </a:p>
          <a:p>
            <a:r>
              <a:rPr lang="en-US" sz="2000" dirty="0"/>
              <a:t>Use of one or more substances can occur through ingesting, injecting, or inhaling and can result in adverse social, behavioral, psychological, and physiological effects.</a:t>
            </a:r>
          </a:p>
          <a:p>
            <a:r>
              <a:rPr lang="en-US" sz="2000" dirty="0"/>
              <a:t>Maladaptive symptoms may include delusions, hallucinations, depression, excitation, irritability, anxiety, euphoria, mania, restlessness, sleep problems, and cognitive disturbances.</a:t>
            </a:r>
          </a:p>
          <a:p>
            <a:endParaRPr lang="en-US" sz="2000" dirty="0"/>
          </a:p>
        </p:txBody>
      </p:sp>
    </p:spTree>
    <p:extLst>
      <p:ext uri="{BB962C8B-B14F-4D97-AF65-F5344CB8AC3E}">
        <p14:creationId xmlns:p14="http://schemas.microsoft.com/office/powerpoint/2010/main" val="690168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b="1" dirty="0">
                <a:solidFill>
                  <a:schemeClr val="tx1"/>
                </a:solidFill>
                <a:latin typeface="Proxima Nova" panose="02000506030000020004" pitchFamily="2" charset="77"/>
              </a:rPr>
              <a:t>Dual Diagnosis</a:t>
            </a:r>
          </a:p>
        </p:txBody>
      </p:sp>
      <p:pic>
        <p:nvPicPr>
          <p:cNvPr id="6" name="j0386364.jpg" descr="j0386364.jpg">
            <a:extLst>
              <a:ext uri="{FF2B5EF4-FFF2-40B4-BE49-F238E27FC236}">
                <a16:creationId xmlns:a16="http://schemas.microsoft.com/office/drawing/2014/main" id="{4F493D63-36C3-1A4B-9591-098577E1832F}"/>
              </a:ext>
            </a:extLst>
          </p:cNvPr>
          <p:cNvPicPr>
            <a:picLocks/>
          </p:cNvPicPr>
          <p:nvPr/>
        </p:nvPicPr>
        <p:blipFill rotWithShape="1">
          <a:blip r:embed="rId2">
            <a:extLst/>
          </a:blip>
          <a:srcRect t="1248" r="2"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88059"/>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4965431" y="2438400"/>
            <a:ext cx="6586489" cy="3785419"/>
          </a:xfrm>
        </p:spPr>
        <p:txBody>
          <a:bodyPr vert="horz" lIns="91440" tIns="45720" rIns="91440" bIns="45720" rtlCol="0">
            <a:normAutofit/>
          </a:bodyPr>
          <a:lstStyle/>
          <a:p>
            <a:pPr>
              <a:lnSpc>
                <a:spcPct val="90000"/>
              </a:lnSpc>
            </a:pPr>
            <a:r>
              <a:rPr lang="en-US" sz="2000" dirty="0">
                <a:solidFill>
                  <a:schemeClr val="tx1"/>
                </a:solidFill>
                <a:latin typeface="Proxima Nova" panose="02000506030000020004" pitchFamily="2" charset="77"/>
              </a:rPr>
              <a:t>Dual Diagnosis refers to having a mental disorder as well as a substance abuse disorder.</a:t>
            </a:r>
          </a:p>
          <a:p>
            <a:pPr>
              <a:lnSpc>
                <a:spcPct val="90000"/>
              </a:lnSpc>
            </a:pPr>
            <a:r>
              <a:rPr lang="en-US" sz="2000" dirty="0">
                <a:solidFill>
                  <a:schemeClr val="tx1"/>
                </a:solidFill>
                <a:latin typeface="Proxima Nova" panose="02000506030000020004" pitchFamily="2" charset="77"/>
              </a:rPr>
              <a:t>This occurs in roughly 15 % of all adults.</a:t>
            </a:r>
          </a:p>
          <a:p>
            <a:pPr>
              <a:lnSpc>
                <a:spcPct val="90000"/>
              </a:lnSpc>
            </a:pPr>
            <a:r>
              <a:rPr lang="en-US" sz="2000" dirty="0">
                <a:solidFill>
                  <a:schemeClr val="tx1"/>
                </a:solidFill>
                <a:latin typeface="Proxima Nova" panose="02000506030000020004" pitchFamily="2" charset="77"/>
              </a:rPr>
              <a:t>This poses a challenge to the mental health system which often has specialty in either disorder but not both.</a:t>
            </a:r>
          </a:p>
          <a:p>
            <a:pPr>
              <a:lnSpc>
                <a:spcPct val="90000"/>
              </a:lnSpc>
            </a:pPr>
            <a:r>
              <a:rPr lang="en-US" sz="2000" dirty="0">
                <a:solidFill>
                  <a:schemeClr val="tx1"/>
                </a:solidFill>
                <a:latin typeface="Proxima Nova" panose="02000506030000020004" pitchFamily="2" charset="77"/>
              </a:rPr>
              <a:t>Currently, there is an active and concerted attempt to train mental health providers in this area.</a:t>
            </a:r>
          </a:p>
          <a:p>
            <a:pPr>
              <a:lnSpc>
                <a:spcPct val="90000"/>
              </a:lnSpc>
            </a:pPr>
            <a:endParaRPr lang="en-US" sz="2000" dirty="0">
              <a:solidFill>
                <a:schemeClr val="tx1"/>
              </a:solidFill>
              <a:latin typeface="Proxima Nova" panose="02000506030000020004" pitchFamily="2" charset="77"/>
            </a:endParaRPr>
          </a:p>
        </p:txBody>
      </p:sp>
    </p:spTree>
    <p:extLst>
      <p:ext uri="{BB962C8B-B14F-4D97-AF65-F5344CB8AC3E}">
        <p14:creationId xmlns:p14="http://schemas.microsoft.com/office/powerpoint/2010/main" val="221796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1221913" y="1535833"/>
            <a:ext cx="5222430" cy="4069177"/>
          </a:xfrm>
        </p:spPr>
        <p:txBody>
          <a:bodyPr/>
          <a:lstStyle/>
          <a:p>
            <a:r>
              <a:rPr lang="en-US" sz="2000" dirty="0"/>
              <a:t>Definition of Mental Health &amp; Mental Illness</a:t>
            </a:r>
          </a:p>
          <a:p>
            <a:r>
              <a:rPr lang="en-US" sz="2000" dirty="0"/>
              <a:t>Stigma &amp; Prejudice</a:t>
            </a:r>
          </a:p>
          <a:p>
            <a:r>
              <a:rPr lang="en-US" sz="2000" dirty="0"/>
              <a:t>Understanding Mental Health from a Lifespan Perspective</a:t>
            </a:r>
          </a:p>
          <a:p>
            <a:r>
              <a:rPr lang="en-US" sz="2000" dirty="0"/>
              <a:t>Culture &amp; Mental Health</a:t>
            </a:r>
          </a:p>
          <a:p>
            <a:r>
              <a:rPr lang="en-US" sz="2000" dirty="0"/>
              <a:t>DSM </a:t>
            </a:r>
          </a:p>
          <a:p>
            <a:r>
              <a:rPr lang="en-US" sz="2000" dirty="0"/>
              <a:t>Anxiety Disorders</a:t>
            </a:r>
          </a:p>
          <a:p>
            <a:r>
              <a:rPr lang="en-US" sz="2000" dirty="0"/>
              <a:t>Mood Disorders</a:t>
            </a:r>
          </a:p>
        </p:txBody>
      </p:sp>
      <p:sp>
        <p:nvSpPr>
          <p:cNvPr id="4" name="Text Placeholder 2"/>
          <p:cNvSpPr txBox="1">
            <a:spLocks/>
          </p:cNvSpPr>
          <p:nvPr/>
        </p:nvSpPr>
        <p:spPr>
          <a:xfrm>
            <a:off x="6444343" y="1535832"/>
            <a:ext cx="4441369" cy="40691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Personality Disorders	</a:t>
            </a:r>
          </a:p>
          <a:p>
            <a:r>
              <a:rPr lang="en-US" sz="2000" dirty="0"/>
              <a:t>Psychosis</a:t>
            </a:r>
          </a:p>
          <a:p>
            <a:r>
              <a:rPr lang="en-US" sz="2000" dirty="0"/>
              <a:t>Dual Diagnosis</a:t>
            </a:r>
          </a:p>
          <a:p>
            <a:r>
              <a:rPr lang="en-US" sz="2000" dirty="0"/>
              <a:t>Factitious Disorders</a:t>
            </a:r>
          </a:p>
          <a:p>
            <a:r>
              <a:rPr lang="en-US" sz="2000" dirty="0"/>
              <a:t>Dissociative Disorders</a:t>
            </a:r>
          </a:p>
          <a:p>
            <a:r>
              <a:rPr lang="en-US" sz="2000" dirty="0"/>
              <a:t>Eating Disorders</a:t>
            </a:r>
          </a:p>
          <a:p>
            <a:r>
              <a:rPr lang="en-US" sz="2000" dirty="0"/>
              <a:t>Working with Family Members</a:t>
            </a:r>
          </a:p>
          <a:p>
            <a:r>
              <a:rPr lang="en-US" sz="2000" dirty="0"/>
              <a:t>Resources &amp; referrals</a:t>
            </a:r>
          </a:p>
          <a:p>
            <a:endParaRPr lang="en-US" sz="2000" dirty="0"/>
          </a:p>
        </p:txBody>
      </p:sp>
      <p:pic>
        <p:nvPicPr>
          <p:cNvPr id="5" name="j0301252.pdf" descr="j0301252.pdf"/>
          <p:cNvPicPr>
            <a:picLocks/>
          </p:cNvPicPr>
          <p:nvPr/>
        </p:nvPicPr>
        <p:blipFill>
          <a:blip r:embed="rId2">
            <a:extLst/>
          </a:blip>
          <a:stretch>
            <a:fillRect/>
          </a:stretch>
        </p:blipFill>
        <p:spPr>
          <a:xfrm>
            <a:off x="9292894" y="365124"/>
            <a:ext cx="1830388" cy="1565276"/>
          </a:xfrm>
          <a:prstGeom prst="rect">
            <a:avLst/>
          </a:prstGeom>
          <a:ln w="12700">
            <a:miter lim="400000"/>
          </a:ln>
        </p:spPr>
      </p:pic>
    </p:spTree>
    <p:extLst>
      <p:ext uri="{BB962C8B-B14F-4D97-AF65-F5344CB8AC3E}">
        <p14:creationId xmlns:p14="http://schemas.microsoft.com/office/powerpoint/2010/main" val="2611983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Factitious Disorders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300" dirty="0"/>
              <a:t>The individual attempts to assume the role of a sick person, who is in need of help, by intentionally producing physical and/or psychological symptoms. </a:t>
            </a:r>
          </a:p>
          <a:p>
            <a:r>
              <a:rPr lang="en-US" sz="2300" dirty="0"/>
              <a:t>The  motivation is a psychological need to assume the sick role. Factitious disorders are distinguished from acts of malingering: </a:t>
            </a:r>
          </a:p>
          <a:p>
            <a:r>
              <a:rPr lang="en-US" sz="2300" dirty="0"/>
              <a:t>In malingering, the goal is to avoid environmental circumstances through intentionally producing physical or psychological symptoms.</a:t>
            </a:r>
          </a:p>
        </p:txBody>
      </p:sp>
    </p:spTree>
    <p:extLst>
      <p:ext uri="{BB962C8B-B14F-4D97-AF65-F5344CB8AC3E}">
        <p14:creationId xmlns:p14="http://schemas.microsoft.com/office/powerpoint/2010/main" val="4232369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Factitious Disorder by  Proxy</a:t>
            </a:r>
            <a:r>
              <a:rPr lang="en-US" i="1" dirty="0"/>
              <a:t> (or Munchausen by Proxy)</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400" dirty="0"/>
              <a:t>In this disorder an individual is deliberately faking or producing illness in another person who is under the care of the individual. In this situation, the individual is satisfying his or her needs at the expense of another person.</a:t>
            </a:r>
          </a:p>
          <a:p>
            <a:r>
              <a:rPr lang="en-US" sz="2400" dirty="0"/>
              <a:t>Prevalence: According to the DSM-IV it is a rarely reported diagnosis and often may not be recognized.</a:t>
            </a:r>
          </a:p>
          <a:p>
            <a:endParaRPr lang="en-US" sz="2400" dirty="0"/>
          </a:p>
        </p:txBody>
      </p:sp>
    </p:spTree>
    <p:extLst>
      <p:ext uri="{BB962C8B-B14F-4D97-AF65-F5344CB8AC3E}">
        <p14:creationId xmlns:p14="http://schemas.microsoft.com/office/powerpoint/2010/main" val="2858330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Dissociative Disorders </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000" dirty="0"/>
              <a:t>A disturbance of one’s sense of  personal continuity due to a disruption of the normal integrative functions of  memory, consciousness, sense of personal identity and/or perception of reality. </a:t>
            </a:r>
          </a:p>
          <a:p>
            <a:r>
              <a:rPr lang="en-US" sz="2000" dirty="0"/>
              <a:t>The ability to  separate off certain mental contents from the usual flow of consciousness. </a:t>
            </a:r>
          </a:p>
          <a:p>
            <a:pPr lvl="1"/>
            <a:r>
              <a:rPr lang="en-US" sz="2000" dirty="0"/>
              <a:t>This disorder has been associated with individuals who are overwhelmed by intense pain and trauma.</a:t>
            </a:r>
          </a:p>
          <a:p>
            <a:pPr lvl="1"/>
            <a:r>
              <a:rPr lang="en-US" sz="2000" dirty="0"/>
              <a:t>Dissociation used as a means to protect themselves from their distressing thoughts, feelings, and memories. </a:t>
            </a:r>
          </a:p>
          <a:p>
            <a:endParaRPr lang="en-US" sz="2000" dirty="0"/>
          </a:p>
        </p:txBody>
      </p:sp>
    </p:spTree>
    <p:extLst>
      <p:ext uri="{BB962C8B-B14F-4D97-AF65-F5344CB8AC3E}">
        <p14:creationId xmlns:p14="http://schemas.microsoft.com/office/powerpoint/2010/main" val="1663190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Dissociative Disorders Continued</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529055"/>
            <a:ext cx="8812005" cy="3799889"/>
          </a:xfrm>
        </p:spPr>
        <p:txBody>
          <a:bodyPr/>
          <a:lstStyle/>
          <a:p>
            <a:pPr marL="0" indent="0">
              <a:buNone/>
            </a:pPr>
            <a:r>
              <a:rPr lang="en-US" sz="1800" dirty="0"/>
              <a:t>The nature and severity of dissociative symptoms can vary from person to person.   </a:t>
            </a:r>
          </a:p>
          <a:p>
            <a:pPr marL="0" indent="0">
              <a:buNone/>
            </a:pPr>
            <a:r>
              <a:rPr lang="en-US" sz="1800" dirty="0"/>
              <a:t>Five essential dissociative symptoms identified are:</a:t>
            </a:r>
          </a:p>
          <a:p>
            <a:pPr lvl="1"/>
            <a:r>
              <a:rPr lang="en-US" sz="1800" dirty="0"/>
              <a:t>Amnesia (loss of memories of  personal information or events of a specific time period), </a:t>
            </a:r>
          </a:p>
          <a:p>
            <a:pPr lvl="1"/>
            <a:r>
              <a:rPr lang="en-US" sz="1800" dirty="0"/>
              <a:t>Depersonalization (feelings of detachment from oneself), </a:t>
            </a:r>
          </a:p>
          <a:p>
            <a:pPr lvl="1"/>
            <a:r>
              <a:rPr lang="en-US" sz="1800" dirty="0"/>
              <a:t>De-realization (feeling of detachment from one's surroundings, including people in one’s environment), </a:t>
            </a:r>
          </a:p>
          <a:p>
            <a:pPr lvl="1"/>
            <a:r>
              <a:rPr lang="en-US" sz="1800" dirty="0"/>
              <a:t>Identity confusion (a feeling of puzz1ement, confusion or inner conflict about one's sense of identity) and </a:t>
            </a:r>
          </a:p>
          <a:p>
            <a:pPr lvl="1"/>
            <a:r>
              <a:rPr lang="en-US" sz="1800" dirty="0"/>
              <a:t>Identity alteration (an organized shift in the characteristic way in which one perceives, thinks about, and relates to others and the world at large).</a:t>
            </a:r>
          </a:p>
          <a:p>
            <a:endParaRPr lang="en-US" sz="1800" dirty="0"/>
          </a:p>
        </p:txBody>
      </p:sp>
    </p:spTree>
    <p:extLst>
      <p:ext uri="{BB962C8B-B14F-4D97-AF65-F5344CB8AC3E}">
        <p14:creationId xmlns:p14="http://schemas.microsoft.com/office/powerpoint/2010/main" val="2719033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Eating Disorders </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200" dirty="0"/>
              <a:t>Eating disorders are characterized by a severe disturbance in eating behavior and body image. </a:t>
            </a:r>
          </a:p>
          <a:p>
            <a:r>
              <a:rPr lang="en-US" sz="2200" dirty="0"/>
              <a:t>Individuals with an eating disorder may excessively restrict food intake or engage in binge eating. </a:t>
            </a:r>
          </a:p>
          <a:p>
            <a:r>
              <a:rPr lang="en-US" sz="2200" dirty="0"/>
              <a:t>This is usually followed by compensatory behavior that includes excessive exercise, purging through self-induced vomiting, or the misuse of laxatives or diuretics. </a:t>
            </a:r>
          </a:p>
          <a:p>
            <a:r>
              <a:rPr lang="en-US" sz="2200" dirty="0"/>
              <a:t>This disorder can be life threatening. </a:t>
            </a:r>
          </a:p>
          <a:p>
            <a:endParaRPr lang="en-US" sz="2200" dirty="0"/>
          </a:p>
        </p:txBody>
      </p:sp>
    </p:spTree>
    <p:extLst>
      <p:ext uri="{BB962C8B-B14F-4D97-AF65-F5344CB8AC3E}">
        <p14:creationId xmlns:p14="http://schemas.microsoft.com/office/powerpoint/2010/main" val="37641664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j0401561.jpg" descr="j0401561.jpg">
            <a:extLst>
              <a:ext uri="{FF2B5EF4-FFF2-40B4-BE49-F238E27FC236}">
                <a16:creationId xmlns:a16="http://schemas.microsoft.com/office/drawing/2014/main" id="{C8722A98-6FDC-9142-8DD0-D1478FCF66A4}"/>
              </a:ext>
            </a:extLst>
          </p:cNvPr>
          <p:cNvPicPr>
            <a:picLocks/>
          </p:cNvPicPr>
          <p:nvPr/>
        </p:nvPicPr>
        <p:blipFill rotWithShape="1">
          <a:blip r:embed="rId2">
            <a:alphaModFix amt="35000"/>
            <a:extLst/>
          </a:blip>
          <a:srcRect l="7111" r="-1" b="-1"/>
          <a:stretch/>
        </p:blipFill>
        <p:spPr>
          <a:xfrm>
            <a:off x="0" y="1"/>
            <a:ext cx="12191980" cy="6857999"/>
          </a:xfrm>
          <a:prstGeom prst="rect">
            <a:avLst/>
          </a:prstGeom>
        </p:spPr>
      </p:pic>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b="1" dirty="0">
                <a:solidFill>
                  <a:srgbClr val="FFFFFF"/>
                </a:solidFill>
                <a:latin typeface="Proxima Nova" panose="02000506030000020004" pitchFamily="2" charset="77"/>
              </a:rPr>
              <a:t>Eating Disorders</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5155379" y="1755393"/>
            <a:ext cx="5744685" cy="3906014"/>
          </a:xfrm>
        </p:spPr>
        <p:txBody>
          <a:bodyPr vert="horz" lIns="91440" tIns="45720" rIns="91440" bIns="45720" rtlCol="0" anchor="ctr">
            <a:normAutofit/>
          </a:bodyPr>
          <a:lstStyle/>
          <a:p>
            <a:pPr>
              <a:lnSpc>
                <a:spcPct val="90000"/>
              </a:lnSpc>
            </a:pPr>
            <a:r>
              <a:rPr lang="en-US" sz="2000" dirty="0">
                <a:solidFill>
                  <a:srgbClr val="FFFFFF"/>
                </a:solidFill>
                <a:latin typeface="Proxima Nova" panose="02000506030000020004" pitchFamily="2" charset="77"/>
              </a:rPr>
              <a:t>The majority of eating disorders (90%) occur in adolescent and young adult </a:t>
            </a:r>
            <a:r>
              <a:rPr lang="en-US" sz="2000" dirty="0" smtClean="0">
                <a:solidFill>
                  <a:srgbClr val="FFFFFF"/>
                </a:solidFill>
                <a:latin typeface="Proxima Nova" panose="02000506030000020004" pitchFamily="2" charset="77"/>
              </a:rPr>
              <a:t>women </a:t>
            </a:r>
            <a:endParaRPr lang="en-US" sz="2000" dirty="0">
              <a:solidFill>
                <a:srgbClr val="FFFFFF"/>
              </a:solidFill>
              <a:latin typeface="Proxima Nova" panose="02000506030000020004" pitchFamily="2" charset="77"/>
            </a:endParaRPr>
          </a:p>
          <a:p>
            <a:pPr>
              <a:lnSpc>
                <a:spcPct val="90000"/>
              </a:lnSpc>
            </a:pPr>
            <a:r>
              <a:rPr lang="en-US" sz="2000" dirty="0">
                <a:solidFill>
                  <a:srgbClr val="FFFFFF"/>
                </a:solidFill>
                <a:latin typeface="Proxima Nova" panose="02000506030000020004" pitchFamily="2" charset="77"/>
              </a:rPr>
              <a:t>Obsessive concern about becoming overweight or fat</a:t>
            </a:r>
          </a:p>
          <a:p>
            <a:pPr>
              <a:lnSpc>
                <a:spcPct val="90000"/>
              </a:lnSpc>
            </a:pPr>
            <a:r>
              <a:rPr lang="en-US" sz="2000" dirty="0">
                <a:solidFill>
                  <a:srgbClr val="FFFFFF"/>
                </a:solidFill>
                <a:latin typeface="Proxima Nova" panose="02000506030000020004" pitchFamily="2" charset="77"/>
              </a:rPr>
              <a:t>Distorted body </a:t>
            </a:r>
            <a:r>
              <a:rPr lang="en-US" sz="2000" dirty="0" smtClean="0">
                <a:solidFill>
                  <a:srgbClr val="FFFFFF"/>
                </a:solidFill>
                <a:latin typeface="Proxima Nova" panose="02000506030000020004" pitchFamily="2" charset="77"/>
              </a:rPr>
              <a:t>image</a:t>
            </a:r>
            <a:endParaRPr lang="en-US" sz="2000" dirty="0">
              <a:solidFill>
                <a:srgbClr val="FFFFFF"/>
              </a:solidFill>
              <a:latin typeface="Proxima Nova" panose="02000506030000020004" pitchFamily="2" charset="77"/>
            </a:endParaRPr>
          </a:p>
          <a:p>
            <a:pPr>
              <a:lnSpc>
                <a:spcPct val="90000"/>
              </a:lnSpc>
            </a:pPr>
            <a:r>
              <a:rPr lang="en-US" sz="2000" dirty="0">
                <a:solidFill>
                  <a:srgbClr val="FFFFFF"/>
                </a:solidFill>
                <a:latin typeface="Proxima Nova" panose="02000506030000020004" pitchFamily="2" charset="77"/>
              </a:rPr>
              <a:t>Inability to appropriately control food intake to maintain a health body </a:t>
            </a:r>
            <a:r>
              <a:rPr lang="en-US" sz="2000" dirty="0" smtClean="0">
                <a:solidFill>
                  <a:srgbClr val="FFFFFF"/>
                </a:solidFill>
                <a:latin typeface="Proxima Nova" panose="02000506030000020004" pitchFamily="2" charset="77"/>
              </a:rPr>
              <a:t>weight </a:t>
            </a:r>
            <a:endParaRPr lang="en-US" sz="2000" dirty="0">
              <a:solidFill>
                <a:srgbClr val="FFFFFF"/>
              </a:solidFill>
              <a:latin typeface="Proxima Nova" panose="02000506030000020004" pitchFamily="2" charset="77"/>
            </a:endParaRPr>
          </a:p>
          <a:p>
            <a:pPr>
              <a:lnSpc>
                <a:spcPct val="90000"/>
              </a:lnSpc>
            </a:pPr>
            <a:r>
              <a:rPr lang="en-US" sz="2000" dirty="0">
                <a:solidFill>
                  <a:srgbClr val="FFFFFF"/>
                </a:solidFill>
                <a:latin typeface="Proxima Nova" panose="02000506030000020004" pitchFamily="2" charset="77"/>
              </a:rPr>
              <a:t>Fluctuation of self-evaluation that is dependent on perceived body shape or </a:t>
            </a:r>
            <a:r>
              <a:rPr lang="en-US" sz="2000" dirty="0" smtClean="0">
                <a:solidFill>
                  <a:srgbClr val="FFFFFF"/>
                </a:solidFill>
                <a:latin typeface="Proxima Nova" panose="02000506030000020004" pitchFamily="2" charset="77"/>
              </a:rPr>
              <a:t>weight</a:t>
            </a:r>
            <a:endParaRPr lang="en-US" sz="2000" dirty="0">
              <a:solidFill>
                <a:srgbClr val="FFFFFF"/>
              </a:solidFill>
              <a:latin typeface="Proxima Nova" panose="02000506030000020004" pitchFamily="2" charset="77"/>
            </a:endParaRPr>
          </a:p>
          <a:p>
            <a:pPr>
              <a:lnSpc>
                <a:spcPct val="90000"/>
              </a:lnSpc>
            </a:pPr>
            <a:endParaRPr lang="en-US" sz="2000" dirty="0">
              <a:solidFill>
                <a:srgbClr val="FFFFFF"/>
              </a:solidFill>
              <a:latin typeface="Proxima Nova" panose="02000506030000020004" pitchFamily="2" charset="77"/>
            </a:endParaRPr>
          </a:p>
        </p:txBody>
      </p:sp>
    </p:spTree>
    <p:extLst>
      <p:ext uri="{BB962C8B-B14F-4D97-AF65-F5344CB8AC3E}">
        <p14:creationId xmlns:p14="http://schemas.microsoft.com/office/powerpoint/2010/main" val="2008303964"/>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Working With Families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r>
              <a:rPr lang="en-US" sz="2000" dirty="0"/>
              <a:t>Work in tandem with other professionals, don’t isolate yourself.</a:t>
            </a:r>
          </a:p>
          <a:p>
            <a:r>
              <a:rPr lang="en-US" sz="2000" dirty="0"/>
              <a:t>Know and understand the various systems in which you are working.</a:t>
            </a:r>
          </a:p>
          <a:p>
            <a:r>
              <a:rPr lang="en-US" sz="2000" dirty="0"/>
              <a:t>Develop relationships with different agency personnel.</a:t>
            </a:r>
          </a:p>
          <a:p>
            <a:r>
              <a:rPr lang="en-US" sz="2000" dirty="0"/>
              <a:t>Assure someone is assigned the case manager role.</a:t>
            </a:r>
          </a:p>
          <a:p>
            <a:r>
              <a:rPr lang="en-US" sz="2000" dirty="0"/>
              <a:t>Set up measurable goals and have clearly written contracts between the family and you.</a:t>
            </a:r>
          </a:p>
          <a:p>
            <a:r>
              <a:rPr lang="en-US" sz="2000" dirty="0"/>
              <a:t>View families from a strengths perspective.</a:t>
            </a:r>
          </a:p>
          <a:p>
            <a:endParaRPr lang="en-US" sz="2000" dirty="0"/>
          </a:p>
        </p:txBody>
      </p:sp>
    </p:spTree>
    <p:extLst>
      <p:ext uri="{BB962C8B-B14F-4D97-AF65-F5344CB8AC3E}">
        <p14:creationId xmlns:p14="http://schemas.microsoft.com/office/powerpoint/2010/main" val="1675356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13333" y="1223962"/>
            <a:ext cx="4390467" cy="4410075"/>
          </a:xfrm>
        </p:spPr>
        <p:txBody>
          <a:bodyPr/>
          <a:lstStyle/>
          <a:p>
            <a:pPr marL="0" indent="0">
              <a:lnSpc>
                <a:spcPct val="150000"/>
              </a:lnSpc>
              <a:buNone/>
            </a:pPr>
            <a:r>
              <a:rPr lang="en-US" dirty="0"/>
              <a:t>SUPPORT</a:t>
            </a:r>
            <a:br>
              <a:rPr lang="en-US" dirty="0"/>
            </a:br>
            <a:r>
              <a:rPr lang="en-US" dirty="0"/>
              <a:t>REASSURANCE</a:t>
            </a:r>
            <a:br>
              <a:rPr lang="en-US" dirty="0"/>
            </a:br>
            <a:r>
              <a:rPr lang="en-US" dirty="0"/>
              <a:t>CLARIFICATION OF ISSUES</a:t>
            </a:r>
            <a:br>
              <a:rPr lang="en-US" dirty="0"/>
            </a:br>
            <a:r>
              <a:rPr lang="en-US" dirty="0"/>
              <a:t>CONCRETE INFORMATION</a:t>
            </a:r>
            <a:br>
              <a:rPr lang="en-US" dirty="0"/>
            </a:br>
            <a:r>
              <a:rPr lang="en-US" dirty="0"/>
              <a:t>DECREASE THEIR ANXIETY</a:t>
            </a:r>
            <a:br>
              <a:rPr lang="en-US" dirty="0"/>
            </a:br>
            <a:r>
              <a:rPr lang="en-US" dirty="0"/>
              <a:t>INSTALLATION OF HOPE</a:t>
            </a:r>
          </a:p>
          <a:p>
            <a:pPr marL="0" indent="0">
              <a:buNone/>
            </a:pPr>
            <a:endParaRPr lang="en-US" dirty="0"/>
          </a:p>
        </p:txBody>
      </p:sp>
      <p:pic>
        <p:nvPicPr>
          <p:cNvPr id="6" name="j0234543.pdf" descr="j0234543.pdf">
            <a:extLst>
              <a:ext uri="{FF2B5EF4-FFF2-40B4-BE49-F238E27FC236}">
                <a16:creationId xmlns:a16="http://schemas.microsoft.com/office/drawing/2014/main" id="{3B60AD8D-6452-FC41-A67B-0B82B32F5141}"/>
              </a:ext>
            </a:extLst>
          </p:cNvPr>
          <p:cNvPicPr>
            <a:picLocks/>
          </p:cNvPicPr>
          <p:nvPr/>
        </p:nvPicPr>
        <p:blipFill>
          <a:blip r:embed="rId2">
            <a:extLst/>
          </a:blip>
          <a:stretch>
            <a:fillRect/>
          </a:stretch>
        </p:blipFill>
        <p:spPr>
          <a:xfrm>
            <a:off x="5600701" y="-1"/>
            <a:ext cx="6591300" cy="6861463"/>
          </a:xfrm>
          <a:prstGeom prst="rect">
            <a:avLst/>
          </a:prstGeom>
          <a:ln w="12700">
            <a:miter lim="400000"/>
          </a:ln>
        </p:spPr>
      </p:pic>
    </p:spTree>
    <p:extLst>
      <p:ext uri="{BB962C8B-B14F-4D97-AF65-F5344CB8AC3E}">
        <p14:creationId xmlns:p14="http://schemas.microsoft.com/office/powerpoint/2010/main" val="870616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j0398089.pdf" descr="j0398089.pdf">
            <a:extLst>
              <a:ext uri="{FF2B5EF4-FFF2-40B4-BE49-F238E27FC236}">
                <a16:creationId xmlns:a16="http://schemas.microsoft.com/office/drawing/2014/main" id="{BA26F230-9A46-AF4E-90A4-DE616BC095C2}"/>
              </a:ext>
            </a:extLst>
          </p:cNvPr>
          <p:cNvPicPr>
            <a:picLocks/>
          </p:cNvPicPr>
          <p:nvPr/>
        </p:nvPicPr>
        <p:blipFill rotWithShape="1">
          <a:blip r:embed="rId2">
            <a:alphaModFix/>
            <a:extLst/>
          </a:blip>
          <a:srcRect l="6572" r="2292" b="2"/>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b="1" dirty="0">
                <a:solidFill>
                  <a:srgbClr val="000000"/>
                </a:solidFill>
                <a:latin typeface="Proxima Nova" panose="02000506030000020004" pitchFamily="2" charset="77"/>
              </a:rPr>
              <a:t>Resources and Treatment</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804998" y="2589639"/>
            <a:ext cx="4706803" cy="3788830"/>
          </a:xfrm>
        </p:spPr>
        <p:txBody>
          <a:bodyPr vert="horz" lIns="91440" tIns="45720" rIns="91440" bIns="45720" rtlCol="0" anchor="ctr">
            <a:normAutofit/>
          </a:bodyPr>
          <a:lstStyle/>
          <a:p>
            <a:pPr marL="0" indent="0">
              <a:lnSpc>
                <a:spcPct val="90000"/>
              </a:lnSpc>
              <a:buNone/>
            </a:pPr>
            <a:r>
              <a:rPr lang="en-US" sz="1700" dirty="0">
                <a:solidFill>
                  <a:srgbClr val="000000"/>
                </a:solidFill>
                <a:latin typeface="Proxima Nova" panose="02000506030000020004" pitchFamily="2" charset="77"/>
              </a:rPr>
              <a:t>Linkage with services that the person requires is often the first step in stabilizing an individual with a mental health disorder.</a:t>
            </a:r>
          </a:p>
          <a:p>
            <a:pPr marL="0" indent="0">
              <a:lnSpc>
                <a:spcPct val="90000"/>
              </a:lnSpc>
              <a:buNone/>
            </a:pPr>
            <a:endParaRPr lang="en-US" sz="1700" dirty="0">
              <a:solidFill>
                <a:srgbClr val="000000"/>
              </a:solidFill>
              <a:latin typeface="Proxima Nova" panose="02000506030000020004" pitchFamily="2" charset="77"/>
            </a:endParaRPr>
          </a:p>
          <a:p>
            <a:pPr marL="0" indent="0">
              <a:lnSpc>
                <a:spcPct val="90000"/>
              </a:lnSpc>
              <a:buNone/>
            </a:pPr>
            <a:r>
              <a:rPr lang="en-US" sz="1700" dirty="0">
                <a:solidFill>
                  <a:srgbClr val="000000"/>
                </a:solidFill>
                <a:latin typeface="Proxima Nova" panose="02000506030000020004" pitchFamily="2" charset="77"/>
              </a:rPr>
              <a:t>Here are a few examples;</a:t>
            </a:r>
          </a:p>
          <a:p>
            <a:pPr lvl="1">
              <a:lnSpc>
                <a:spcPct val="90000"/>
              </a:lnSpc>
            </a:pPr>
            <a:r>
              <a:rPr lang="en-US" sz="1700" dirty="0">
                <a:solidFill>
                  <a:srgbClr val="000000"/>
                </a:solidFill>
                <a:latin typeface="Proxima Nova" panose="02000506030000020004" pitchFamily="2" charset="77"/>
              </a:rPr>
              <a:t>Community Mental Health-Psychiatrist, Mental Health Personnel, Case Management</a:t>
            </a:r>
          </a:p>
          <a:p>
            <a:pPr lvl="1">
              <a:lnSpc>
                <a:spcPct val="90000"/>
              </a:lnSpc>
            </a:pPr>
            <a:r>
              <a:rPr lang="en-US" sz="1700" dirty="0">
                <a:solidFill>
                  <a:srgbClr val="000000"/>
                </a:solidFill>
                <a:latin typeface="Proxima Nova" panose="02000506030000020004" pitchFamily="2" charset="77"/>
              </a:rPr>
              <a:t>Day Treatment Services</a:t>
            </a:r>
          </a:p>
          <a:p>
            <a:pPr lvl="1">
              <a:lnSpc>
                <a:spcPct val="90000"/>
              </a:lnSpc>
            </a:pPr>
            <a:r>
              <a:rPr lang="en-US" sz="1700" dirty="0">
                <a:solidFill>
                  <a:srgbClr val="000000"/>
                </a:solidFill>
                <a:latin typeface="Proxima Nova" panose="02000506030000020004" pitchFamily="2" charset="77"/>
              </a:rPr>
              <a:t>Board and Care Facilities</a:t>
            </a:r>
          </a:p>
          <a:p>
            <a:pPr lvl="1">
              <a:lnSpc>
                <a:spcPct val="90000"/>
              </a:lnSpc>
            </a:pPr>
            <a:r>
              <a:rPr lang="en-US" sz="1700" dirty="0">
                <a:solidFill>
                  <a:srgbClr val="000000"/>
                </a:solidFill>
                <a:latin typeface="Proxima Nova" panose="02000506030000020004" pitchFamily="2" charset="77"/>
              </a:rPr>
              <a:t>Private Insurance</a:t>
            </a:r>
          </a:p>
          <a:p>
            <a:pPr lvl="1">
              <a:lnSpc>
                <a:spcPct val="90000"/>
              </a:lnSpc>
            </a:pPr>
            <a:r>
              <a:rPr lang="en-US" sz="1700" dirty="0" err="1">
                <a:solidFill>
                  <a:srgbClr val="000000"/>
                </a:solidFill>
                <a:latin typeface="Proxima Nova" panose="02000506030000020004" pitchFamily="2" charset="77"/>
              </a:rPr>
              <a:t>Medi</a:t>
            </a:r>
            <a:r>
              <a:rPr lang="en-US" sz="1700" dirty="0">
                <a:solidFill>
                  <a:srgbClr val="000000"/>
                </a:solidFill>
                <a:latin typeface="Proxima Nova" panose="02000506030000020004" pitchFamily="2" charset="77"/>
              </a:rPr>
              <a:t>-Cal, Medicare, AFDC etc.</a:t>
            </a:r>
          </a:p>
          <a:p>
            <a:pPr lvl="1">
              <a:lnSpc>
                <a:spcPct val="90000"/>
              </a:lnSpc>
            </a:pPr>
            <a:r>
              <a:rPr lang="en-US" sz="1700" dirty="0">
                <a:solidFill>
                  <a:srgbClr val="000000"/>
                </a:solidFill>
                <a:latin typeface="Proxima Nova" panose="02000506030000020004" pitchFamily="2" charset="77"/>
              </a:rPr>
              <a:t>Non-profits in the area</a:t>
            </a:r>
          </a:p>
          <a:p>
            <a:pPr>
              <a:lnSpc>
                <a:spcPct val="90000"/>
              </a:lnSpc>
            </a:pPr>
            <a:endParaRPr lang="en-US" sz="1700" dirty="0">
              <a:solidFill>
                <a:srgbClr val="000000"/>
              </a:solidFill>
              <a:latin typeface="Proxima Nova" panose="02000506030000020004" pitchFamily="2" charset="77"/>
            </a:endParaRPr>
          </a:p>
        </p:txBody>
      </p:sp>
    </p:spTree>
    <p:extLst>
      <p:ext uri="{BB962C8B-B14F-4D97-AF65-F5344CB8AC3E}">
        <p14:creationId xmlns:p14="http://schemas.microsoft.com/office/powerpoint/2010/main" val="1448917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3400" b="1" dirty="0">
                <a:solidFill>
                  <a:srgbClr val="000000"/>
                </a:solidFill>
                <a:latin typeface="Proxima Nova" panose="02000506030000020004" pitchFamily="2" charset="77"/>
              </a:rPr>
              <a:t>Working With Other Professionals</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j0299199.pdf" descr="j0299199.pdf">
            <a:extLst>
              <a:ext uri="{FF2B5EF4-FFF2-40B4-BE49-F238E27FC236}">
                <a16:creationId xmlns:a16="http://schemas.microsoft.com/office/drawing/2014/main" id="{96A16FC9-7B24-B842-AF6D-CAACCB697765}"/>
              </a:ext>
            </a:extLst>
          </p:cNvPr>
          <p:cNvPicPr>
            <a:picLocks/>
          </p:cNvPicPr>
          <p:nvPr/>
        </p:nvPicPr>
        <p:blipFill rotWithShape="1">
          <a:blip r:embed="rId3">
            <a:alphaModFix/>
            <a:extLst/>
          </a:blip>
          <a:srcRect l="7150" r="3515"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6090574" y="2421682"/>
            <a:ext cx="4977578" cy="3639289"/>
          </a:xfrm>
        </p:spPr>
        <p:txBody>
          <a:bodyPr vert="horz" lIns="91440" tIns="45720" rIns="91440" bIns="45720" rtlCol="0" anchor="ctr">
            <a:normAutofit/>
          </a:bodyPr>
          <a:lstStyle/>
          <a:p>
            <a:pPr>
              <a:lnSpc>
                <a:spcPct val="90000"/>
              </a:lnSpc>
            </a:pPr>
            <a:r>
              <a:rPr lang="en-US" sz="1700" dirty="0">
                <a:solidFill>
                  <a:srgbClr val="000000"/>
                </a:solidFill>
                <a:latin typeface="Proxima Nova" panose="02000506030000020004" pitchFamily="2" charset="77"/>
              </a:rPr>
              <a:t>Work collaboratively with other professionals or paraprofessionals.</a:t>
            </a:r>
          </a:p>
          <a:p>
            <a:pPr>
              <a:lnSpc>
                <a:spcPct val="90000"/>
              </a:lnSpc>
            </a:pPr>
            <a:r>
              <a:rPr lang="en-US" sz="1700" dirty="0">
                <a:solidFill>
                  <a:srgbClr val="000000"/>
                </a:solidFill>
                <a:latin typeface="Proxima Nova" panose="02000506030000020004" pitchFamily="2" charset="77"/>
              </a:rPr>
              <a:t>Some of these individuals may be :</a:t>
            </a:r>
          </a:p>
          <a:p>
            <a:pPr lvl="1">
              <a:lnSpc>
                <a:spcPct val="90000"/>
              </a:lnSpc>
            </a:pPr>
            <a:r>
              <a:rPr lang="en-US" sz="1700" dirty="0">
                <a:solidFill>
                  <a:srgbClr val="000000"/>
                </a:solidFill>
                <a:latin typeface="Proxima Nova" panose="02000506030000020004" pitchFamily="2" charset="77"/>
              </a:rPr>
              <a:t>Psychiatrist, Psychologist, LCSW, MFT, or other Mental Health professional</a:t>
            </a:r>
          </a:p>
          <a:p>
            <a:pPr lvl="1">
              <a:lnSpc>
                <a:spcPct val="90000"/>
              </a:lnSpc>
            </a:pPr>
            <a:r>
              <a:rPr lang="en-US" sz="1700" dirty="0">
                <a:solidFill>
                  <a:srgbClr val="000000"/>
                </a:solidFill>
                <a:latin typeface="Proxima Nova" panose="02000506030000020004" pitchFamily="2" charset="77"/>
              </a:rPr>
              <a:t>Case manager</a:t>
            </a:r>
          </a:p>
          <a:p>
            <a:pPr lvl="1">
              <a:lnSpc>
                <a:spcPct val="90000"/>
              </a:lnSpc>
            </a:pPr>
            <a:r>
              <a:rPr lang="en-US" sz="1700" dirty="0">
                <a:solidFill>
                  <a:srgbClr val="000000"/>
                </a:solidFill>
                <a:latin typeface="Proxima Nova" panose="02000506030000020004" pitchFamily="2" charset="77"/>
              </a:rPr>
              <a:t>Teachers</a:t>
            </a:r>
          </a:p>
          <a:p>
            <a:pPr lvl="1">
              <a:lnSpc>
                <a:spcPct val="90000"/>
              </a:lnSpc>
            </a:pPr>
            <a:r>
              <a:rPr lang="en-US" sz="1700" dirty="0">
                <a:solidFill>
                  <a:srgbClr val="000000"/>
                </a:solidFill>
                <a:latin typeface="Proxima Nova" panose="02000506030000020004" pitchFamily="2" charset="77"/>
              </a:rPr>
              <a:t>Employers</a:t>
            </a:r>
          </a:p>
          <a:p>
            <a:pPr lvl="1">
              <a:lnSpc>
                <a:spcPct val="90000"/>
              </a:lnSpc>
            </a:pPr>
            <a:r>
              <a:rPr lang="en-US" sz="1700" dirty="0">
                <a:solidFill>
                  <a:srgbClr val="000000"/>
                </a:solidFill>
                <a:latin typeface="Proxima Nova" panose="02000506030000020004" pitchFamily="2" charset="77"/>
              </a:rPr>
              <a:t>Mentors </a:t>
            </a:r>
          </a:p>
          <a:p>
            <a:pPr lvl="1">
              <a:lnSpc>
                <a:spcPct val="90000"/>
              </a:lnSpc>
            </a:pPr>
            <a:r>
              <a:rPr lang="en-US" sz="1700" dirty="0">
                <a:solidFill>
                  <a:srgbClr val="000000"/>
                </a:solidFill>
                <a:latin typeface="Proxima Nova" panose="02000506030000020004" pitchFamily="2" charset="77"/>
              </a:rPr>
              <a:t>What other professionals have you had to connect </a:t>
            </a:r>
            <a:r>
              <a:rPr lang="en-US" sz="1700" dirty="0" smtClean="0">
                <a:solidFill>
                  <a:srgbClr val="000000"/>
                </a:solidFill>
                <a:latin typeface="Proxima Nova" panose="02000506030000020004" pitchFamily="2" charset="77"/>
              </a:rPr>
              <a:t>with?</a:t>
            </a:r>
            <a:endParaRPr lang="en-US" sz="1700" dirty="0">
              <a:solidFill>
                <a:srgbClr val="000000"/>
              </a:solidFill>
              <a:latin typeface="Proxima Nova" panose="02000506030000020004" pitchFamily="2" charset="77"/>
            </a:endParaRPr>
          </a:p>
          <a:p>
            <a:pPr>
              <a:lnSpc>
                <a:spcPct val="90000"/>
              </a:lnSpc>
            </a:pPr>
            <a:endParaRPr lang="en-US" sz="1700" dirty="0">
              <a:solidFill>
                <a:srgbClr val="000000"/>
              </a:solidFill>
              <a:latin typeface="Proxima Nova" panose="02000506030000020004" pitchFamily="2" charset="77"/>
            </a:endParaRPr>
          </a:p>
        </p:txBody>
      </p:sp>
    </p:spTree>
    <p:extLst>
      <p:ext uri="{BB962C8B-B14F-4D97-AF65-F5344CB8AC3E}">
        <p14:creationId xmlns:p14="http://schemas.microsoft.com/office/powerpoint/2010/main" val="25900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Mental Health and Mental Illness</a:t>
            </a:r>
          </a:p>
        </p:txBody>
      </p:sp>
      <p:sp>
        <p:nvSpPr>
          <p:cNvPr id="3" name="Text Placeholder 2"/>
          <p:cNvSpPr>
            <a:spLocks noGrp="1"/>
          </p:cNvSpPr>
          <p:nvPr>
            <p:ph type="body" sz="quarter" idx="10"/>
          </p:nvPr>
        </p:nvSpPr>
        <p:spPr>
          <a:xfrm>
            <a:off x="1790358" y="1593978"/>
            <a:ext cx="8812005" cy="4069177"/>
          </a:xfrm>
        </p:spPr>
        <p:txBody>
          <a:bodyPr/>
          <a:lstStyle/>
          <a:p>
            <a:r>
              <a:rPr lang="en-US" sz="2100" dirty="0"/>
              <a:t>Mental health must also always be understood within a cultural context.  </a:t>
            </a:r>
          </a:p>
          <a:p>
            <a:pPr lvl="1"/>
            <a:r>
              <a:rPr lang="en-US" sz="2100" dirty="0"/>
              <a:t>Definition of Mental Illness by the individual’s culture</a:t>
            </a:r>
          </a:p>
          <a:p>
            <a:pPr lvl="1"/>
            <a:r>
              <a:rPr lang="en-US" sz="2100" dirty="0"/>
              <a:t>Religious Practices </a:t>
            </a:r>
          </a:p>
          <a:p>
            <a:r>
              <a:rPr lang="en-US" sz="2100" i="1" dirty="0"/>
              <a:t>Mental health: </a:t>
            </a:r>
            <a:r>
              <a:rPr lang="en-US" sz="2100" dirty="0"/>
              <a:t>refers to successful performance of mental. functions, resulting in productive activities, fulfilling relationships with other people, and  the ability to adapt to change and to cope with adversity. </a:t>
            </a:r>
          </a:p>
          <a:p>
            <a:r>
              <a:rPr lang="en-US" sz="2100" i="1" dirty="0"/>
              <a:t>Mental disorders: </a:t>
            </a:r>
            <a:r>
              <a:rPr lang="en-US" sz="2100" dirty="0"/>
              <a:t>health conditions that are characterized by alterations of thinking, mood, or behavior (or some combination) associated with distress and/or impaired functioning. </a:t>
            </a:r>
          </a:p>
          <a:p>
            <a:endParaRPr lang="en-US" sz="1000" dirty="0"/>
          </a:p>
        </p:txBody>
      </p:sp>
    </p:spTree>
    <p:extLst>
      <p:ext uri="{BB962C8B-B14F-4D97-AF65-F5344CB8AC3E}">
        <p14:creationId xmlns:p14="http://schemas.microsoft.com/office/powerpoint/2010/main" val="2611279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Referrals to Mental Health and Community Resources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983961"/>
            <a:ext cx="9016103" cy="3337339"/>
          </a:xfrm>
        </p:spPr>
        <p:txBody>
          <a:bodyPr/>
          <a:lstStyle/>
          <a:p>
            <a:r>
              <a:rPr lang="en-US" dirty="0"/>
              <a:t>Inform mental health about the reason for the referral</a:t>
            </a:r>
          </a:p>
          <a:p>
            <a:r>
              <a:rPr lang="en-US" dirty="0"/>
              <a:t>Use a client release </a:t>
            </a:r>
            <a:r>
              <a:rPr lang="en-US" dirty="0" smtClean="0"/>
              <a:t>form</a:t>
            </a:r>
            <a:endParaRPr lang="en-US" dirty="0"/>
          </a:p>
          <a:p>
            <a:r>
              <a:rPr lang="en-US" dirty="0"/>
              <a:t>Include appropriate client contact information</a:t>
            </a:r>
          </a:p>
          <a:p>
            <a:r>
              <a:rPr lang="en-US" dirty="0"/>
              <a:t>List other agencies and professionals involved in the case</a:t>
            </a:r>
          </a:p>
          <a:p>
            <a:r>
              <a:rPr lang="en-US" dirty="0"/>
              <a:t>Clearly state your agency’s expectations for the referral </a:t>
            </a:r>
            <a:r>
              <a:rPr lang="en-US" dirty="0" smtClean="0"/>
              <a:t>outcome</a:t>
            </a:r>
            <a:endParaRPr lang="en-US" dirty="0"/>
          </a:p>
          <a:p>
            <a:endParaRPr lang="en-US" dirty="0"/>
          </a:p>
        </p:txBody>
      </p:sp>
    </p:spTree>
    <p:extLst>
      <p:ext uri="{BB962C8B-B14F-4D97-AF65-F5344CB8AC3E}">
        <p14:creationId xmlns:p14="http://schemas.microsoft.com/office/powerpoint/2010/main" val="2108217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Guidelines for making a Referral</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728097" y="1525588"/>
            <a:ext cx="3796403" cy="3744911"/>
          </a:xfrm>
        </p:spPr>
        <p:txBody>
          <a:bodyPr/>
          <a:lstStyle/>
          <a:p>
            <a:r>
              <a:rPr lang="en-US" sz="1800" dirty="0"/>
              <a:t>Disorientation to person, place, time, or date</a:t>
            </a:r>
          </a:p>
          <a:p>
            <a:r>
              <a:rPr lang="en-US" sz="1800" dirty="0"/>
              <a:t>Preoccupation with specific thoughts or ideas</a:t>
            </a:r>
          </a:p>
          <a:p>
            <a:r>
              <a:rPr lang="en-US" sz="1800" dirty="0"/>
              <a:t>Denial of severity or that problem exists</a:t>
            </a:r>
          </a:p>
          <a:p>
            <a:r>
              <a:rPr lang="en-US" sz="1800" dirty="0"/>
              <a:t>Flashbacks or hallucinations, delusions</a:t>
            </a:r>
          </a:p>
          <a:p>
            <a:r>
              <a:rPr lang="en-US" sz="1800" dirty="0"/>
              <a:t>Feelings of disconnectedness, unreality, numbness, dissociation</a:t>
            </a:r>
          </a:p>
          <a:p>
            <a:pPr marL="0" indent="0">
              <a:buNone/>
            </a:pPr>
            <a:endParaRPr lang="en-US" sz="1800" dirty="0"/>
          </a:p>
        </p:txBody>
      </p:sp>
      <p:sp>
        <p:nvSpPr>
          <p:cNvPr id="6" name="Text Placeholder 4">
            <a:extLst>
              <a:ext uri="{FF2B5EF4-FFF2-40B4-BE49-F238E27FC236}">
                <a16:creationId xmlns:a16="http://schemas.microsoft.com/office/drawing/2014/main" id="{56B94297-3207-334F-A387-26E33B5AA9C1}"/>
              </a:ext>
            </a:extLst>
          </p:cNvPr>
          <p:cNvSpPr txBox="1">
            <a:spLocks/>
          </p:cNvSpPr>
          <p:nvPr/>
        </p:nvSpPr>
        <p:spPr>
          <a:xfrm>
            <a:off x="6096000" y="1525588"/>
            <a:ext cx="3796403" cy="37449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600" kern="1200">
                <a:solidFill>
                  <a:srgbClr val="595959"/>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Difficulty carrying out basic life functions</a:t>
            </a:r>
          </a:p>
          <a:p>
            <a:r>
              <a:rPr lang="en-US" sz="1800" dirty="0"/>
              <a:t>Bizarre, self-mutilating or assaultive behavior</a:t>
            </a:r>
          </a:p>
          <a:p>
            <a:r>
              <a:rPr lang="en-US" sz="1800" dirty="0"/>
              <a:t>Emotional hysteria or emotional withdrawal</a:t>
            </a:r>
          </a:p>
          <a:p>
            <a:r>
              <a:rPr lang="en-US" sz="1800" dirty="0"/>
              <a:t>Unfocused agitation, ritualistic or uncontrollable behaviors</a:t>
            </a:r>
          </a:p>
        </p:txBody>
      </p:sp>
    </p:spTree>
    <p:extLst>
      <p:ext uri="{BB962C8B-B14F-4D97-AF65-F5344CB8AC3E}">
        <p14:creationId xmlns:p14="http://schemas.microsoft.com/office/powerpoint/2010/main" val="90839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Questions to answer</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1689997" y="1690688"/>
            <a:ext cx="8812005" cy="4069177"/>
          </a:xfrm>
        </p:spPr>
        <p:txBody>
          <a:bodyPr/>
          <a:lstStyle/>
          <a:p>
            <a:pPr marL="457200" indent="-457200">
              <a:buFont typeface="+mj-lt"/>
              <a:buAutoNum type="arabicPeriod"/>
            </a:pPr>
            <a:r>
              <a:rPr lang="en-US" sz="2000" dirty="0"/>
              <a:t>Are there signs and symptoms present that would impact parenting and the ability to protect?</a:t>
            </a:r>
          </a:p>
          <a:p>
            <a:pPr marL="457200" indent="-457200">
              <a:buFont typeface="+mj-lt"/>
              <a:buAutoNum type="arabicPeriod"/>
            </a:pPr>
            <a:r>
              <a:rPr lang="en-US" sz="2000" dirty="0"/>
              <a:t>What strengths can be noted and how would you engage the client based on these strengths?</a:t>
            </a:r>
          </a:p>
          <a:p>
            <a:pPr marL="457200" indent="-457200">
              <a:buFont typeface="+mj-lt"/>
              <a:buAutoNum type="arabicPeriod"/>
            </a:pPr>
            <a:r>
              <a:rPr lang="en-US" sz="2000" dirty="0"/>
              <a:t>What might be described as chronic vs. acute in the situation?</a:t>
            </a:r>
          </a:p>
          <a:p>
            <a:pPr marL="457200" indent="-457200">
              <a:buFont typeface="+mj-lt"/>
              <a:buAutoNum type="arabicPeriod"/>
            </a:pPr>
            <a:r>
              <a:rPr lang="en-US" sz="2000" dirty="0"/>
              <a:t>What might be some case plan interventions that you would make given the signs and symptoms identified?</a:t>
            </a:r>
          </a:p>
          <a:p>
            <a:pPr marL="457200" indent="-457200">
              <a:buFont typeface="+mj-lt"/>
              <a:buAutoNum type="arabicPeriod"/>
            </a:pPr>
            <a:r>
              <a:rPr lang="en-US" sz="2000" dirty="0"/>
              <a:t>What referrals might be helpful?</a:t>
            </a:r>
          </a:p>
          <a:p>
            <a:pPr marL="457200" indent="-457200">
              <a:buFont typeface="+mj-lt"/>
              <a:buAutoNum type="arabicPeriod"/>
            </a:pPr>
            <a:endParaRPr lang="en-US" sz="2000" dirty="0"/>
          </a:p>
        </p:txBody>
      </p:sp>
    </p:spTree>
    <p:extLst>
      <p:ext uri="{BB962C8B-B14F-4D97-AF65-F5344CB8AC3E}">
        <p14:creationId xmlns:p14="http://schemas.microsoft.com/office/powerpoint/2010/main" val="1109078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p:txBody>
          <a:bodyPr/>
          <a:lstStyle/>
          <a:p>
            <a:r>
              <a:rPr lang="en-US" dirty="0"/>
              <a:t>Additional Instructions</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p:txBody>
          <a:bodyPr/>
          <a:lstStyle/>
          <a:p>
            <a:pPr marL="0" indent="0">
              <a:buNone/>
            </a:pPr>
            <a:r>
              <a:rPr lang="en-US" sz="2000" dirty="0"/>
              <a:t>At your table, please discuss what might change in your answers if this case was about:</a:t>
            </a:r>
          </a:p>
          <a:p>
            <a:r>
              <a:rPr lang="en-US" sz="2000" dirty="0"/>
              <a:t>African-American woman &amp; Asian friend</a:t>
            </a:r>
          </a:p>
          <a:p>
            <a:r>
              <a:rPr lang="en-US" sz="2000" dirty="0"/>
              <a:t>Hispanic woman &amp; Native American friend</a:t>
            </a:r>
          </a:p>
          <a:p>
            <a:r>
              <a:rPr lang="en-US" sz="2000" dirty="0"/>
              <a:t>The women were not just friends but lovers</a:t>
            </a:r>
          </a:p>
          <a:p>
            <a:r>
              <a:rPr lang="en-US" sz="2000" dirty="0"/>
              <a:t>Would you engage them any differently?</a:t>
            </a:r>
          </a:p>
          <a:p>
            <a:r>
              <a:rPr lang="en-US" sz="2000" dirty="0"/>
              <a:t>What would you need to consider in terms of  cultural issues? </a:t>
            </a:r>
          </a:p>
          <a:p>
            <a:endParaRPr lang="en-US" sz="2000" dirty="0"/>
          </a:p>
        </p:txBody>
      </p:sp>
    </p:spTree>
    <p:extLst>
      <p:ext uri="{BB962C8B-B14F-4D97-AF65-F5344CB8AC3E}">
        <p14:creationId xmlns:p14="http://schemas.microsoft.com/office/powerpoint/2010/main" val="171835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7CEEC-FDDF-244E-A5BA-0EB1B0B95CC8}"/>
              </a:ext>
            </a:extLst>
          </p:cNvPr>
          <p:cNvSpPr>
            <a:spLocks noGrp="1"/>
          </p:cNvSpPr>
          <p:nvPr>
            <p:ph type="title"/>
          </p:nvPr>
        </p:nvSpPr>
        <p:spPr>
          <a:xfrm>
            <a:off x="2290003" y="1363405"/>
            <a:ext cx="3534453" cy="972369"/>
          </a:xfrm>
        </p:spPr>
        <p:txBody>
          <a:bodyPr vert="horz" lIns="91440" tIns="45720" rIns="91440" bIns="45720" rtlCol="0" anchor="ctr">
            <a:normAutofit/>
          </a:bodyPr>
          <a:lstStyle/>
          <a:p>
            <a:r>
              <a:rPr lang="en-US" sz="4400" b="1" dirty="0">
                <a:solidFill>
                  <a:schemeClr val="tx1"/>
                </a:solidFill>
                <a:latin typeface="Proxima Nova" panose="02000506030000020004" pitchFamily="2" charset="77"/>
              </a:rPr>
              <a:t>Thank You</a:t>
            </a:r>
          </a:p>
        </p:txBody>
      </p:sp>
      <p:sp>
        <p:nvSpPr>
          <p:cNvPr id="5" name="Text Placeholder 4">
            <a:extLst>
              <a:ext uri="{FF2B5EF4-FFF2-40B4-BE49-F238E27FC236}">
                <a16:creationId xmlns:a16="http://schemas.microsoft.com/office/drawing/2014/main" id="{7E1DC51A-8643-3C41-9CCE-1227186959B6}"/>
              </a:ext>
            </a:extLst>
          </p:cNvPr>
          <p:cNvSpPr>
            <a:spLocks noGrp="1"/>
          </p:cNvSpPr>
          <p:nvPr>
            <p:ph type="body" sz="quarter" idx="10"/>
          </p:nvPr>
        </p:nvSpPr>
        <p:spPr>
          <a:xfrm>
            <a:off x="2389300" y="2258548"/>
            <a:ext cx="3056457" cy="683343"/>
          </a:xfrm>
        </p:spPr>
        <p:txBody>
          <a:bodyPr vert="horz" lIns="91440" tIns="45720" rIns="91440" bIns="45720" rtlCol="0">
            <a:normAutofit/>
          </a:bodyPr>
          <a:lstStyle/>
          <a:p>
            <a:pPr marL="0" indent="0">
              <a:lnSpc>
                <a:spcPct val="90000"/>
              </a:lnSpc>
              <a:buNone/>
            </a:pPr>
            <a:r>
              <a:rPr lang="en-US" sz="2400" dirty="0">
                <a:solidFill>
                  <a:schemeClr val="tx1"/>
                </a:solidFill>
                <a:latin typeface="Proxima Nova" panose="02000506030000020004" pitchFamily="2" charset="77"/>
              </a:rPr>
              <a:t>Ed </a:t>
            </a:r>
            <a:r>
              <a:rPr lang="en-US" sz="2400" dirty="0" err="1">
                <a:solidFill>
                  <a:schemeClr val="tx1"/>
                </a:solidFill>
                <a:latin typeface="Proxima Nova" panose="02000506030000020004" pitchFamily="2" charset="77"/>
              </a:rPr>
              <a:t>Pieczenik</a:t>
            </a:r>
            <a:r>
              <a:rPr lang="en-US" sz="2400" dirty="0">
                <a:solidFill>
                  <a:schemeClr val="tx1"/>
                </a:solidFill>
                <a:latin typeface="Proxima Nova" panose="02000506030000020004" pitchFamily="2" charset="77"/>
              </a:rPr>
              <a:t>, LCSW</a:t>
            </a:r>
          </a:p>
          <a:p>
            <a:pPr>
              <a:lnSpc>
                <a:spcPct val="90000"/>
              </a:lnSpc>
            </a:pPr>
            <a:endParaRPr lang="en-US" sz="2400" dirty="0">
              <a:solidFill>
                <a:schemeClr val="tx1"/>
              </a:solidFill>
              <a:latin typeface="+mn-lt"/>
            </a:endParaRPr>
          </a:p>
        </p:txBody>
      </p:sp>
      <p:pic>
        <p:nvPicPr>
          <p:cNvPr id="6" name="j0355401.pdf" descr="j0355401.pdf">
            <a:extLst>
              <a:ext uri="{FF2B5EF4-FFF2-40B4-BE49-F238E27FC236}">
                <a16:creationId xmlns:a16="http://schemas.microsoft.com/office/drawing/2014/main" id="{619E539E-4F52-2249-BA10-3A4067DE49AB}"/>
              </a:ext>
            </a:extLst>
          </p:cNvPr>
          <p:cNvPicPr>
            <a:picLocks/>
          </p:cNvPicPr>
          <p:nvPr/>
        </p:nvPicPr>
        <p:blipFill rotWithShape="1">
          <a:blip r:embed="rId4">
            <a:extLst/>
          </a:blip>
          <a:srcRect b="4207"/>
          <a:stretch/>
        </p:blipFill>
        <p:spPr>
          <a:xfrm>
            <a:off x="6845542" y="0"/>
            <a:ext cx="4635591" cy="6857990"/>
          </a:xfrm>
          <a:prstGeom prst="rect">
            <a:avLst/>
          </a:prstGeom>
          <a:effectLst/>
        </p:spPr>
      </p:pic>
      <p:pic>
        <p:nvPicPr>
          <p:cNvPr id="7" name="j0214098-1.mov" descr="j0214098-1.mov">
            <a:extLst>
              <a:ext uri="{FF2B5EF4-FFF2-40B4-BE49-F238E27FC236}">
                <a16:creationId xmlns:a16="http://schemas.microsoft.com/office/drawing/2014/main" id="{07520FD2-C829-0043-B6A6-A7F793A25EF5}"/>
              </a:ext>
            </a:extLst>
          </p:cNvPr>
          <p:cNvPicPr>
            <a:picLocks/>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1682330" y="3965059"/>
            <a:ext cx="304801" cy="304801"/>
          </a:xfrm>
          <a:prstGeom prst="rect">
            <a:avLst/>
          </a:prstGeom>
          <a:ln w="12700">
            <a:miter lim="400000"/>
          </a:ln>
        </p:spPr>
      </p:pic>
    </p:spTree>
    <p:extLst>
      <p:ext uri="{BB962C8B-B14F-4D97-AF65-F5344CB8AC3E}">
        <p14:creationId xmlns:p14="http://schemas.microsoft.com/office/powerpoint/2010/main" val="4388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showWhenStopped="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Text Placeholder 2"/>
          <p:cNvSpPr>
            <a:spLocks noGrp="1"/>
          </p:cNvSpPr>
          <p:nvPr>
            <p:ph type="body" sz="quarter" idx="10"/>
          </p:nvPr>
        </p:nvSpPr>
        <p:spPr>
          <a:xfrm>
            <a:off x="1689999" y="1588777"/>
            <a:ext cx="7850241" cy="3501383"/>
          </a:xfrm>
        </p:spPr>
        <p:txBody>
          <a:bodyPr>
            <a:normAutofit/>
          </a:bodyPr>
          <a:lstStyle/>
          <a:p>
            <a:pPr marL="0" indent="0">
              <a:buNone/>
            </a:pPr>
            <a:r>
              <a:rPr lang="en-US" sz="2300" dirty="0"/>
              <a:t>STIGMA: </a:t>
            </a:r>
          </a:p>
          <a:p>
            <a:r>
              <a:rPr lang="en-US" sz="2300" dirty="0"/>
              <a:t>Literally means “damage to a reputation”</a:t>
            </a:r>
          </a:p>
          <a:p>
            <a:r>
              <a:rPr lang="en-US" sz="2300" dirty="0"/>
              <a:t>Refers to shame &amp; marginalization society places on mental health disorders </a:t>
            </a:r>
          </a:p>
          <a:p>
            <a:r>
              <a:rPr lang="en-US" sz="2300" dirty="0"/>
              <a:t>Produces prejudice, rejection, &amp; discrimination</a:t>
            </a:r>
          </a:p>
          <a:p>
            <a:r>
              <a:rPr lang="en-US" sz="2300" dirty="0"/>
              <a:t>Can keep people with mental disorders “in the closet” and secretive</a:t>
            </a:r>
          </a:p>
          <a:p>
            <a:r>
              <a:rPr lang="en-US" sz="2300" dirty="0"/>
              <a:t>Influences the degree &amp; kind of funding for services and research</a:t>
            </a:r>
          </a:p>
        </p:txBody>
      </p:sp>
      <p:pic>
        <p:nvPicPr>
          <p:cNvPr id="4" name="j0370938.pdf" descr="j0370938.pdf"/>
          <p:cNvPicPr>
            <a:picLocks/>
          </p:cNvPicPr>
          <p:nvPr/>
        </p:nvPicPr>
        <p:blipFill>
          <a:blip r:embed="rId2">
            <a:extLst/>
          </a:blip>
          <a:stretch>
            <a:fillRect/>
          </a:stretch>
        </p:blipFill>
        <p:spPr>
          <a:xfrm>
            <a:off x="9216560" y="672789"/>
            <a:ext cx="1679575" cy="1831975"/>
          </a:xfrm>
          <a:prstGeom prst="rect">
            <a:avLst/>
          </a:prstGeom>
          <a:ln w="12700">
            <a:miter lim="400000"/>
          </a:ln>
        </p:spPr>
      </p:pic>
    </p:spTree>
    <p:extLst>
      <p:ext uri="{BB962C8B-B14F-4D97-AF65-F5344CB8AC3E}">
        <p14:creationId xmlns:p14="http://schemas.microsoft.com/office/powerpoint/2010/main" val="130375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and Prejudice</a:t>
            </a:r>
          </a:p>
        </p:txBody>
      </p:sp>
      <p:sp>
        <p:nvSpPr>
          <p:cNvPr id="3" name="Text Placeholder 2"/>
          <p:cNvSpPr>
            <a:spLocks noGrp="1"/>
          </p:cNvSpPr>
          <p:nvPr>
            <p:ph type="body" sz="quarter" idx="10"/>
          </p:nvPr>
        </p:nvSpPr>
        <p:spPr>
          <a:xfrm>
            <a:off x="1689997" y="1895061"/>
            <a:ext cx="8449683" cy="3195099"/>
          </a:xfrm>
        </p:spPr>
        <p:txBody>
          <a:bodyPr>
            <a:normAutofit/>
          </a:bodyPr>
          <a:lstStyle/>
          <a:p>
            <a:r>
              <a:rPr lang="en-US" sz="2200" dirty="0"/>
              <a:t>Throughout history, there has been prejudice and discrimination practiced against those people living with mental illness. </a:t>
            </a:r>
          </a:p>
          <a:p>
            <a:r>
              <a:rPr lang="en-US" sz="2200" dirty="0"/>
              <a:t>While some progress has been made in the understanding of mental illness, misperceptions continue. </a:t>
            </a:r>
          </a:p>
          <a:p>
            <a:r>
              <a:rPr lang="en-US" sz="2200" dirty="0"/>
              <a:t>Stigma  can impede those with mental disorders in accessing resources: such as employment, housing, and health care.</a:t>
            </a:r>
          </a:p>
          <a:p>
            <a:r>
              <a:rPr lang="en-US" sz="2200" dirty="0"/>
              <a:t>It is estimated that 2/3 of people who have diagnosable mental disorders do not seek treatment. This number is even higher for people-of-color.</a:t>
            </a:r>
          </a:p>
          <a:p>
            <a:endParaRPr lang="en-US" sz="2200" dirty="0"/>
          </a:p>
        </p:txBody>
      </p:sp>
    </p:spTree>
    <p:extLst>
      <p:ext uri="{BB962C8B-B14F-4D97-AF65-F5344CB8AC3E}">
        <p14:creationId xmlns:p14="http://schemas.microsoft.com/office/powerpoint/2010/main" val="301275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vert="horz" lIns="91440" tIns="45720" rIns="91440" bIns="45720" rtlCol="0" anchor="ctr">
            <a:normAutofit/>
          </a:bodyPr>
          <a:lstStyle/>
          <a:p>
            <a:r>
              <a:rPr lang="en-US" sz="3700" b="1" dirty="0">
                <a:solidFill>
                  <a:schemeClr val="tx1"/>
                </a:solidFill>
                <a:latin typeface="Proxima Nova" panose="02000506030000020004" pitchFamily="2" charset="77"/>
              </a:rPr>
              <a:t>Stigma :  What the Worker Can Do. </a:t>
            </a:r>
          </a:p>
        </p:txBody>
      </p:sp>
      <p:sp>
        <p:nvSpPr>
          <p:cNvPr id="3" name="Text Placeholder 2"/>
          <p:cNvSpPr>
            <a:spLocks noGrp="1"/>
          </p:cNvSpPr>
          <p:nvPr>
            <p:ph type="body" sz="quarter" idx="10"/>
          </p:nvPr>
        </p:nvSpPr>
        <p:spPr>
          <a:xfrm>
            <a:off x="1218633" y="2305869"/>
            <a:ext cx="4534423" cy="3080324"/>
          </a:xfrm>
        </p:spPr>
        <p:txBody>
          <a:bodyPr vert="horz" lIns="91440" tIns="45720" rIns="91440" bIns="45720" rtlCol="0">
            <a:normAutofit fontScale="92500"/>
          </a:bodyPr>
          <a:lstStyle/>
          <a:p>
            <a:pPr>
              <a:lnSpc>
                <a:spcPct val="90000"/>
              </a:lnSpc>
            </a:pPr>
            <a:r>
              <a:rPr lang="en-US" sz="2200" dirty="0">
                <a:solidFill>
                  <a:schemeClr val="tx1"/>
                </a:solidFill>
                <a:latin typeface="Proxima Nova" panose="02000506030000020004" pitchFamily="2" charset="77"/>
              </a:rPr>
              <a:t>The worker can be helpful in many ways in addressing stigma</a:t>
            </a:r>
          </a:p>
          <a:p>
            <a:pPr>
              <a:lnSpc>
                <a:spcPct val="90000"/>
              </a:lnSpc>
            </a:pPr>
            <a:r>
              <a:rPr lang="en-US" sz="2200" dirty="0">
                <a:solidFill>
                  <a:schemeClr val="tx1"/>
                </a:solidFill>
                <a:latin typeface="Proxima Nova" panose="02000506030000020004" pitchFamily="2" charset="77"/>
              </a:rPr>
              <a:t>Encouraging the client to get help for their diagnosis.</a:t>
            </a:r>
          </a:p>
          <a:p>
            <a:pPr>
              <a:lnSpc>
                <a:spcPct val="90000"/>
              </a:lnSpc>
            </a:pPr>
            <a:r>
              <a:rPr lang="en-US" sz="2200" dirty="0">
                <a:solidFill>
                  <a:schemeClr val="tx1"/>
                </a:solidFill>
                <a:latin typeface="Proxima Nova" panose="02000506030000020004" pitchFamily="2" charset="77"/>
              </a:rPr>
              <a:t>Act as a mediator or advocate between the individual and the resources they need. </a:t>
            </a:r>
          </a:p>
          <a:p>
            <a:pPr>
              <a:lnSpc>
                <a:spcPct val="90000"/>
              </a:lnSpc>
            </a:pPr>
            <a:r>
              <a:rPr lang="en-US" sz="2200" dirty="0">
                <a:solidFill>
                  <a:schemeClr val="tx1"/>
                </a:solidFill>
                <a:latin typeface="Proxima Nova" panose="02000506030000020004" pitchFamily="2" charset="77"/>
              </a:rPr>
              <a:t>Educate the family members, other professionals, and the client about getting assistance for their condition.</a:t>
            </a:r>
          </a:p>
          <a:p>
            <a:pPr>
              <a:lnSpc>
                <a:spcPct val="90000"/>
              </a:lnSpc>
            </a:pPr>
            <a:endParaRPr lang="en-US" sz="2200" dirty="0">
              <a:solidFill>
                <a:schemeClr val="tx1"/>
              </a:solidFill>
              <a:latin typeface="Proxima Nova" panose="02000506030000020004" pitchFamily="2" charset="77"/>
            </a:endParaRPr>
          </a:p>
          <a:p>
            <a:pPr>
              <a:lnSpc>
                <a:spcPct val="90000"/>
              </a:lnSpc>
            </a:pPr>
            <a:endParaRPr lang="en-US" sz="2200" dirty="0">
              <a:solidFill>
                <a:schemeClr val="tx1"/>
              </a:solidFill>
              <a:latin typeface="Proxima Nova" panose="02000506030000020004" pitchFamily="2" charset="77"/>
            </a:endParaRPr>
          </a:p>
        </p:txBody>
      </p:sp>
      <p:pic>
        <p:nvPicPr>
          <p:cNvPr id="4" name="bd07126_.pdf" descr="bd07126_.pdf">
            <a:extLst>
              <a:ext uri="{FF2B5EF4-FFF2-40B4-BE49-F238E27FC236}">
                <a16:creationId xmlns:a16="http://schemas.microsoft.com/office/drawing/2014/main" id="{F2DCCCC3-973C-2643-8FAD-1BA353553F28}"/>
              </a:ext>
            </a:extLst>
          </p:cNvPr>
          <p:cNvPicPr>
            <a:picLocks/>
          </p:cNvPicPr>
          <p:nvPr/>
        </p:nvPicPr>
        <p:blipFill rotWithShape="1">
          <a:blip r:embed="rId2">
            <a:extLst/>
          </a:blip>
          <a:srcRect l="12560" r="5677" b="-1"/>
          <a:stretch/>
        </p:blipFill>
        <p:spPr>
          <a:xfrm>
            <a:off x="6438945" y="640082"/>
            <a:ext cx="5113391" cy="5222099"/>
          </a:xfrm>
          <a:prstGeom prst="rect">
            <a:avLst/>
          </a:prstGeom>
          <a:effectLst/>
        </p:spPr>
      </p:pic>
    </p:spTree>
    <p:extLst>
      <p:ext uri="{BB962C8B-B14F-4D97-AF65-F5344CB8AC3E}">
        <p14:creationId xmlns:p14="http://schemas.microsoft.com/office/powerpoint/2010/main" val="48394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 name="ARTICULATE_DESIGN_ID_OFFICE THEME" val="AzC2ob0u"/>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lex">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44</TotalTime>
  <Words>4831</Words>
  <Application>Microsoft Office PowerPoint</Application>
  <PresentationFormat>Widescreen</PresentationFormat>
  <Paragraphs>391</Paragraphs>
  <Slides>64</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Arial Black</vt:lpstr>
      <vt:lpstr>Calibri</vt:lpstr>
      <vt:lpstr>Proxima Nova</vt:lpstr>
      <vt:lpstr>Proxima Nova Cond</vt:lpstr>
      <vt:lpstr>Proxima Nova Cond Semibold</vt:lpstr>
      <vt:lpstr>Proxima Nova Extrabold</vt:lpstr>
      <vt:lpstr>Proxima Nova Medium</vt:lpstr>
      <vt:lpstr>Times New Roman</vt:lpstr>
      <vt:lpstr>Office Theme</vt:lpstr>
      <vt:lpstr>Special Issues for Families in Need of Child Welfare Services </vt:lpstr>
      <vt:lpstr>Learning Objectives</vt:lpstr>
      <vt:lpstr>Learning Objectives</vt:lpstr>
      <vt:lpstr>Learning Objectives</vt:lpstr>
      <vt:lpstr>Agenda</vt:lpstr>
      <vt:lpstr>Definition of Mental Health and Mental Illness</vt:lpstr>
      <vt:lpstr>Risk Factors</vt:lpstr>
      <vt:lpstr>Stigma and Prejudice</vt:lpstr>
      <vt:lpstr>Stigma :  What the Worker Can Do. </vt:lpstr>
      <vt:lpstr>Protective Influences</vt:lpstr>
      <vt:lpstr>Understanding Mental Health From a Lifespan Perspective</vt:lpstr>
      <vt:lpstr>Developmental and Environmental Influences</vt:lpstr>
      <vt:lpstr>Interaction of Biological, Psychological, and Social Factors </vt:lpstr>
      <vt:lpstr>Culture and Mental Health </vt:lpstr>
      <vt:lpstr>Culture and Mental Health</vt:lpstr>
      <vt:lpstr>Culturally Sanctioned Psychotic Behavior </vt:lpstr>
      <vt:lpstr>Culture and Mental Health :  How the Worker Can Help</vt:lpstr>
      <vt:lpstr> DSM Today </vt:lpstr>
      <vt:lpstr>DSM-V</vt:lpstr>
      <vt:lpstr>Diagnostic Structure of the DSM-V</vt:lpstr>
      <vt:lpstr>DSM V-Common Definitions</vt:lpstr>
      <vt:lpstr>The Multiaxial System</vt:lpstr>
      <vt:lpstr>DSM Continued</vt:lpstr>
      <vt:lpstr>Limitations of the DSM V</vt:lpstr>
      <vt:lpstr>Anxiety Disorders</vt:lpstr>
      <vt:lpstr>Anxiety Disorders</vt:lpstr>
      <vt:lpstr>Common anxiety disorders that workers encounter include: </vt:lpstr>
      <vt:lpstr>Posttraumatic Stress Disorder</vt:lpstr>
      <vt:lpstr>Obsessive Compulsive Disorder</vt:lpstr>
      <vt:lpstr>CASE VIGNETTE</vt:lpstr>
      <vt:lpstr>Questions to answer</vt:lpstr>
      <vt:lpstr>Mood Disorders</vt:lpstr>
      <vt:lpstr>Depression</vt:lpstr>
      <vt:lpstr>Common mood disorders workers encounter:</vt:lpstr>
      <vt:lpstr>Depression</vt:lpstr>
      <vt:lpstr>Bipolar Disorder</vt:lpstr>
      <vt:lpstr>Manic Episode</vt:lpstr>
      <vt:lpstr>CASE VIGNETTE</vt:lpstr>
      <vt:lpstr>Questions to answer</vt:lpstr>
      <vt:lpstr>Personality Disorders</vt:lpstr>
      <vt:lpstr>Borderline Personality Disorder</vt:lpstr>
      <vt:lpstr>More Facts on BPD –  from www.narsad.org</vt:lpstr>
      <vt:lpstr>CASE VIGNETTE</vt:lpstr>
      <vt:lpstr>Questions to answer</vt:lpstr>
      <vt:lpstr>Schizophrenia</vt:lpstr>
      <vt:lpstr>Induced Psychosis</vt:lpstr>
      <vt:lpstr>Case Vignette</vt:lpstr>
      <vt:lpstr>Substance-Related Disorders</vt:lpstr>
      <vt:lpstr>Dual Diagnosis</vt:lpstr>
      <vt:lpstr>Factitious Disorders</vt:lpstr>
      <vt:lpstr>Factitious Disorder by  Proxy (or Munchausen by Proxy)</vt:lpstr>
      <vt:lpstr>Dissociative Disorders </vt:lpstr>
      <vt:lpstr>Dissociative Disorders Continued</vt:lpstr>
      <vt:lpstr>Eating Disorders </vt:lpstr>
      <vt:lpstr>Eating Disorders</vt:lpstr>
      <vt:lpstr>Working With Families</vt:lpstr>
      <vt:lpstr>PowerPoint Presentation</vt:lpstr>
      <vt:lpstr>Resources and Treatment</vt:lpstr>
      <vt:lpstr>Working With Other Professionals</vt:lpstr>
      <vt:lpstr>Referrals to Mental Health and Community Resources</vt:lpstr>
      <vt:lpstr>Guidelines for making a Referral</vt:lpstr>
      <vt:lpstr>Questions to answer</vt:lpstr>
      <vt:lpstr>Additional Instructions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Issues for Families in Need of Child Welfare Services</dc:title>
  <dc:creator>Saleem Asad</dc:creator>
  <cp:lastModifiedBy>Lisa A Muller</cp:lastModifiedBy>
  <cp:revision>10</cp:revision>
  <dcterms:created xsi:type="dcterms:W3CDTF">2019-03-19T23:31:24Z</dcterms:created>
  <dcterms:modified xsi:type="dcterms:W3CDTF">2019-03-20T18:41:01Z</dcterms:modified>
</cp:coreProperties>
</file>