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embeddedFontLst>
    <p:embeddedFont>
      <p:font typeface="Cousine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22A9A0-AA4A-433A-B9CA-119863DECB31}">
  <a:tblStyle styleId="{AA22A9A0-AA4A-433A-B9CA-119863DECB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30421d3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530421d3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30421d3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30421d3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30421d3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530421d3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30421d3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30421d3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30421d3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530421d38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24ea0d55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24ea0d55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26186aa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26186aa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30421d3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530421d3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30421d38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30421d38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530421d38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530421d38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30421d3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30421d3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30421d3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530421d3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530421d38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530421d38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530421d3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530421d3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24ea0d55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24ea0d55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62432d2f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62432d2f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30421d3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30421d3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30421d3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30421d3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400" y="4279286"/>
            <a:ext cx="721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4511746" y="2218169"/>
            <a:ext cx="123450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/>
          <p:nvPr/>
        </p:nvSpPr>
        <p:spPr>
          <a:xfrm rot="10800000">
            <a:off x="671075" y="4860025"/>
            <a:ext cx="1326900" cy="13269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8365300" y="3066475"/>
            <a:ext cx="0" cy="2766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15" name="Google Shape;15;p2"/>
          <p:cNvSpPr/>
          <p:nvPr/>
        </p:nvSpPr>
        <p:spPr>
          <a:xfrm rot="-5400000">
            <a:off x="4510271" y="-439081"/>
            <a:ext cx="123450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miter lim="8000"/>
            <a:headEnd type="none" w="med" len="med"/>
            <a:tailEnd type="none" w="med" len="med"/>
          </a:ln>
        </p:spPr>
      </p:sp>
      <p:sp>
        <p:nvSpPr>
          <p:cNvPr id="16" name="Google Shape;16;p2"/>
          <p:cNvSpPr/>
          <p:nvPr/>
        </p:nvSpPr>
        <p:spPr>
          <a:xfrm>
            <a:off x="7039675" y="2497866"/>
            <a:ext cx="1714200" cy="1714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rot="5400000">
            <a:off x="4511746" y="450463"/>
            <a:ext cx="123450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9" name="Google Shape;19;p3"/>
          <p:cNvSpPr/>
          <p:nvPr/>
        </p:nvSpPr>
        <p:spPr>
          <a:xfrm rot="-5400000">
            <a:off x="663525" y="1362719"/>
            <a:ext cx="1326900" cy="13269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8365300" y="1793734"/>
            <a:ext cx="0" cy="2262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21" name="Google Shape;21;p3"/>
          <p:cNvSpPr/>
          <p:nvPr/>
        </p:nvSpPr>
        <p:spPr>
          <a:xfrm rot="-5400000">
            <a:off x="4510271" y="-1711822"/>
            <a:ext cx="123450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miter lim="8000"/>
            <a:headEnd type="none" w="med" len="med"/>
            <a:tailEnd type="none" w="med" len="med"/>
          </a:ln>
        </p:spPr>
      </p:sp>
      <p:sp>
        <p:nvSpPr>
          <p:cNvPr id="22" name="Google Shape;22;p3"/>
          <p:cNvSpPr/>
          <p:nvPr/>
        </p:nvSpPr>
        <p:spPr>
          <a:xfrm rot="5400000">
            <a:off x="6661378" y="3883740"/>
            <a:ext cx="1714200" cy="1714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921200" y="2012275"/>
            <a:ext cx="7205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4698564" y="4145091"/>
            <a:ext cx="354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413600" y="3187200"/>
            <a:ext cx="63168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 b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b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b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1"/>
            </a:lvl9pPr>
          </a:lstStyle>
          <a:p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3770056" y="1437725"/>
            <a:ext cx="1580939" cy="1544725"/>
            <a:chOff x="3754950" y="1132925"/>
            <a:chExt cx="1580939" cy="1544725"/>
          </a:xfrm>
        </p:grpSpPr>
        <p:sp>
          <p:nvSpPr>
            <p:cNvPr id="28" name="Google Shape;28;p4"/>
            <p:cNvSpPr/>
            <p:nvPr/>
          </p:nvSpPr>
          <p:spPr>
            <a:xfrm>
              <a:off x="3907350" y="1285321"/>
              <a:ext cx="1329300" cy="13293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5400000">
              <a:off x="3754950" y="1132925"/>
              <a:ext cx="1480500" cy="14805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triangl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" name="Google Shape;30;p4"/>
            <p:cNvCxnSpPr>
              <a:endCxn id="28" idx="1"/>
            </p:cNvCxnSpPr>
            <p:nvPr/>
          </p:nvCxnSpPr>
          <p:spPr>
            <a:xfrm>
              <a:off x="3890221" y="1268193"/>
              <a:ext cx="211800" cy="2118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4"/>
            <p:cNvCxnSpPr/>
            <p:nvPr/>
          </p:nvCxnSpPr>
          <p:spPr>
            <a:xfrm>
              <a:off x="5335889" y="1276425"/>
              <a:ext cx="0" cy="13935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sp>
          <p:nvSpPr>
            <p:cNvPr id="32" name="Google Shape;32;p4"/>
            <p:cNvSpPr/>
            <p:nvPr/>
          </p:nvSpPr>
          <p:spPr>
            <a:xfrm>
              <a:off x="4222975" y="1683233"/>
              <a:ext cx="698050" cy="54992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noFill/>
                  <a:latin typeface="Arial"/>
                </a:rPr>
                <a:t>“</a:t>
              </a:r>
            </a:p>
          </p:txBody>
        </p:sp>
        <p:cxnSp>
          <p:nvCxnSpPr>
            <p:cNvPr id="33" name="Google Shape;33;p4"/>
            <p:cNvCxnSpPr>
              <a:stCxn id="28" idx="5"/>
            </p:cNvCxnSpPr>
            <p:nvPr/>
          </p:nvCxnSpPr>
          <p:spPr>
            <a:xfrm>
              <a:off x="5041979" y="2419950"/>
              <a:ext cx="253800" cy="2577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4"/>
            <p:cNvCxnSpPr/>
            <p:nvPr/>
          </p:nvCxnSpPr>
          <p:spPr>
            <a:xfrm>
              <a:off x="4244700" y="1591869"/>
              <a:ext cx="6546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343225" y="1500000"/>
            <a:ext cx="8290800" cy="485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20778" y="165307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731381" y="165307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57200" y="1645524"/>
            <a:ext cx="2631900" cy="4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3223964" y="1645524"/>
            <a:ext cx="2631900" cy="4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5990727" y="1645524"/>
            <a:ext cx="2631900" cy="4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3D85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blueprint.png"/>
          <p:cNvPicPr preferRelativeResize="0"/>
          <p:nvPr/>
        </p:nvPicPr>
        <p:blipFill rotWithShape="1">
          <a:blip r:embed="rId11">
            <a:alphaModFix/>
          </a:blip>
          <a:srcRect r="3297" b="329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128400" y="128397"/>
            <a:ext cx="8889600" cy="659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500000"/>
            <a:ext cx="8229600" cy="4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sine"/>
              <a:buChar char="▪"/>
              <a:defRPr sz="3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sine"/>
              <a:buChar char="▫"/>
              <a:defRPr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sine"/>
              <a:buChar char="■"/>
              <a:defRPr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●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○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■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●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○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■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914400" y="4279286"/>
            <a:ext cx="721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ctrTitle"/>
          </p:nvPr>
        </p:nvSpPr>
        <p:spPr>
          <a:xfrm>
            <a:off x="921200" y="1713304"/>
            <a:ext cx="7205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FC5E8"/>
                </a:solidFill>
              </a:rPr>
              <a:t>2</a:t>
            </a:r>
            <a:endParaRPr sz="6000">
              <a:solidFill>
                <a:srgbClr val="9FC5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GENERATE CONCEPTS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343225" y="1008075"/>
            <a:ext cx="8290800" cy="53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 b="1" u="sng"/>
              <a:t>ALL</a:t>
            </a:r>
            <a:r>
              <a:rPr lang="en"/>
              <a:t> ideas should be written down, even the ones that seem </a:t>
            </a:r>
            <a:r>
              <a:rPr lang="en" u="sng"/>
              <a:t>unrealistic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Ideas need to be down on paper in some way so they are not forgotten</a:t>
            </a:r>
            <a:endParaRPr/>
          </a:p>
          <a:p>
            <a:pPr marL="1828800" lvl="3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u="sng"/>
              <a:t>written words</a:t>
            </a:r>
            <a:endParaRPr sz="3000" u="sng"/>
          </a:p>
          <a:p>
            <a:pPr marL="1828800" lvl="3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u="sng"/>
              <a:t>sketcheS</a:t>
            </a:r>
            <a:endParaRPr sz="3000" u="sng"/>
          </a:p>
          <a:p>
            <a:pPr marL="1828800" lvl="3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u="sng"/>
              <a:t>drawings</a:t>
            </a:r>
            <a:endParaRPr sz="3000"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2: GENERATE CONCEPTS</a:t>
            </a:r>
            <a:endParaRPr sz="2400"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6325250" y="4477324"/>
            <a:ext cx="2308767" cy="18746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ctrTitle"/>
          </p:nvPr>
        </p:nvSpPr>
        <p:spPr>
          <a:xfrm>
            <a:off x="921200" y="1713304"/>
            <a:ext cx="7205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FC5E8"/>
                </a:solidFill>
              </a:rPr>
              <a:t>3</a:t>
            </a:r>
            <a:endParaRPr sz="6000">
              <a:solidFill>
                <a:srgbClr val="9FC5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A SOLUTION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343225" y="627075"/>
            <a:ext cx="5639100" cy="4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Narrow down your list of ideas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Choose the </a:t>
            </a:r>
            <a:r>
              <a:rPr lang="en" u="sng"/>
              <a:t>best option</a:t>
            </a:r>
            <a:r>
              <a:rPr lang="en"/>
              <a:t> to pursue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Use a </a:t>
            </a:r>
            <a:r>
              <a:rPr lang="en" b="1" u="sng"/>
              <a:t>decision matrix</a:t>
            </a:r>
            <a:r>
              <a:rPr lang="en"/>
              <a:t> to choose a final solution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3: DEVELOP A SOLUTION</a:t>
            </a:r>
            <a:endParaRPr sz="2400"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6486518" y="2654639"/>
            <a:ext cx="1703239" cy="1548719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383825" y="5445150"/>
            <a:ext cx="87246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usine"/>
              <a:buChar char="▪"/>
            </a:pPr>
            <a:r>
              <a:rPr lang="en" sz="3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Create a drawing, bill of materials, and detailed assembly directions</a:t>
            </a:r>
            <a:endParaRPr sz="3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3: DEVELOP A SOLUTION</a:t>
            </a:r>
            <a:endParaRPr sz="2400"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67" name="Google Shape;167;p24"/>
          <p:cNvSpPr txBox="1">
            <a:spLocks noGrp="1"/>
          </p:cNvSpPr>
          <p:nvPr>
            <p:ph type="ctrTitle" idx="4294967295"/>
          </p:nvPr>
        </p:nvSpPr>
        <p:spPr>
          <a:xfrm>
            <a:off x="764975" y="4224322"/>
            <a:ext cx="7772400" cy="11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DECISION MATRIX</a:t>
            </a:r>
            <a:endParaRPr sz="6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 tool used to compare ideas against one another using specific </a:t>
            </a:r>
            <a:r>
              <a:rPr lang="en" sz="3000" b="1" u="sng"/>
              <a:t>criteria</a:t>
            </a:r>
            <a:endParaRPr sz="3000" b="1" u="sng"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775" y="590000"/>
            <a:ext cx="5016799" cy="38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3: DEVELOP A SOLUTION</a:t>
            </a:r>
            <a:endParaRPr sz="2400"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graphicFrame>
        <p:nvGraphicFramePr>
          <p:cNvPr id="174" name="Google Shape;174;p25"/>
          <p:cNvGraphicFramePr/>
          <p:nvPr/>
        </p:nvGraphicFramePr>
        <p:xfrm>
          <a:off x="1162050" y="1009325"/>
          <a:ext cx="3000000" cy="3000000"/>
        </p:xfrm>
        <a:graphic>
          <a:graphicData uri="http://schemas.openxmlformats.org/drawingml/2006/table">
            <a:tbl>
              <a:tblPr bandRow="1" bandCol="1">
                <a:noFill/>
                <a:tableStyleId>{AA22A9A0-AA4A-433A-B9CA-119863DECB31}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SPECIFICATIONS - CRITERIA &amp; CONSTRAINTS</a:t>
                      </a:r>
                      <a:endParaRPr sz="1200" b="1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73025" marR="73025" marT="0" marB="0" anchor="ctr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Ideas</a:t>
                      </a:r>
                      <a:endParaRPr sz="1200"/>
                    </a:p>
                  </a:txBody>
                  <a:tcPr marL="73025" marR="73025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Totals</a:t>
                      </a:r>
                      <a:endParaRPr sz="1200"/>
                    </a:p>
                  </a:txBody>
                  <a:tcPr marL="73025" marR="73025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IDEA #1</a:t>
                      </a:r>
                      <a:endParaRPr sz="1200" b="1"/>
                    </a:p>
                  </a:txBody>
                  <a:tcPr marL="73025" marR="73025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IDEA #2</a:t>
                      </a:r>
                      <a:endParaRPr sz="1200" b="1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IDEA #3</a:t>
                      </a:r>
                      <a:endParaRPr sz="1200" b="1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IDEA #4</a:t>
                      </a:r>
                      <a:endParaRPr sz="1200" b="1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IDEA #5</a:t>
                      </a:r>
                      <a:endParaRPr sz="1200" b="1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3025" marR="73025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5" name="Google Shape;175;p25"/>
          <p:cNvGraphicFramePr/>
          <p:nvPr/>
        </p:nvGraphicFramePr>
        <p:xfrm>
          <a:off x="2011650" y="5812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{AA22A9A0-AA4A-433A-B9CA-119863DECB31}</a:tableStyleId>
              </a:tblPr>
              <a:tblGrid>
                <a:gridCol w="54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</a:t>
                      </a:r>
                      <a:endParaRPr sz="1200"/>
                    </a:p>
                  </a:txBody>
                  <a:tcPr marL="63500" marR="63500" marT="63500" marB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</a:t>
                      </a:r>
                      <a:endParaRPr sz="1200"/>
                    </a:p>
                  </a:txBody>
                  <a:tcPr marL="63500" marR="63500" marT="63500" marB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</a:t>
                      </a:r>
                      <a:endParaRPr sz="1200"/>
                    </a:p>
                  </a:txBody>
                  <a:tcPr marL="63500" marR="63500" marT="63500" marB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63500" marR="63500" marT="63500" marB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3500" marR="63500" marT="63500" marB="63500" anchor="ctr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</a:t>
                      </a:r>
                      <a:endParaRPr sz="1200"/>
                    </a:p>
                  </a:txBody>
                  <a:tcPr marL="63500" marR="63500" marT="63500" marB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63500" marR="63500" marT="63500" marB="635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Best</a:t>
                      </a:r>
                      <a:endParaRPr sz="1200"/>
                    </a:p>
                  </a:txBody>
                  <a:tcPr marL="63500" marR="63500" marT="63500" marB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3500" marR="63500" marT="63500" marB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3500" marR="63500" marT="63500" marB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Worst</a:t>
                      </a:r>
                      <a:endParaRPr sz="1200"/>
                    </a:p>
                  </a:txBody>
                  <a:tcPr marL="63500" marR="63500" marT="63500" marB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3500" marR="63500" marT="63500" marB="63500" anchor="ctr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Yes</a:t>
                      </a:r>
                      <a:endParaRPr sz="1200"/>
                    </a:p>
                  </a:txBody>
                  <a:tcPr marL="63500" marR="63500" marT="63500" marB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</a:t>
                      </a:r>
                      <a:endParaRPr sz="1200"/>
                    </a:p>
                  </a:txBody>
                  <a:tcPr marL="63500" marR="63500" marT="63500" marB="6350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336575" y="1577050"/>
            <a:ext cx="4717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A good way to design the solution is to create a series of  sketches that increase in detail.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 u="sng"/>
              <a:t>Thumbnail Sketches</a:t>
            </a:r>
            <a:endParaRPr sz="2400" u="sng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 u="sng"/>
              <a:t>Rough Sketches</a:t>
            </a:r>
            <a:endParaRPr sz="2400" u="sng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 u="sng"/>
              <a:t>Comprehensive Drawings</a:t>
            </a:r>
            <a:endParaRPr sz="2400" u="sng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 u="sng"/>
              <a:t>Technical Drawings</a:t>
            </a:r>
            <a:endParaRPr sz="2400"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" name="Google Shape;181;p26"/>
          <p:cNvGrpSpPr/>
          <p:nvPr/>
        </p:nvGrpSpPr>
        <p:grpSpPr>
          <a:xfrm rot="5400000">
            <a:off x="4976066" y="1581847"/>
            <a:ext cx="3945636" cy="3790142"/>
            <a:chOff x="5708850" y="3417450"/>
            <a:chExt cx="2931161" cy="2815646"/>
          </a:xfrm>
        </p:grpSpPr>
        <p:sp>
          <p:nvSpPr>
            <p:cNvPr id="182" name="Google Shape;182;p26"/>
            <p:cNvSpPr/>
            <p:nvPr/>
          </p:nvSpPr>
          <p:spPr>
            <a:xfrm>
              <a:off x="6102011" y="3942011"/>
              <a:ext cx="2283300" cy="22833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8516561" y="3942000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184" name="Google Shape;184;p26"/>
            <p:cNvSpPr/>
            <p:nvPr/>
          </p:nvSpPr>
          <p:spPr>
            <a:xfrm rot="-5400000">
              <a:off x="7180125" y="2605525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185" name="Google Shape;185;p26"/>
            <p:cNvSpPr/>
            <p:nvPr/>
          </p:nvSpPr>
          <p:spPr>
            <a:xfrm rot="-5400000">
              <a:off x="5708850" y="3417450"/>
              <a:ext cx="1326900" cy="1326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triangl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6" name="Google Shape;186;p26"/>
            <p:cNvCxnSpPr/>
            <p:nvPr/>
          </p:nvCxnSpPr>
          <p:spPr>
            <a:xfrm>
              <a:off x="6109725" y="3957425"/>
              <a:ext cx="2268000" cy="2268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26"/>
            <p:cNvCxnSpPr/>
            <p:nvPr/>
          </p:nvCxnSpPr>
          <p:spPr>
            <a:xfrm flipH="1">
              <a:off x="6102050" y="3941996"/>
              <a:ext cx="2291100" cy="2291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26"/>
            <p:cNvCxnSpPr/>
            <p:nvPr/>
          </p:nvCxnSpPr>
          <p:spPr>
            <a:xfrm>
              <a:off x="5978575" y="3949725"/>
              <a:ext cx="0" cy="2283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  <p:pic>
        <p:nvPicPr>
          <p:cNvPr id="189" name="Google Shape;189;p26" descr="Free photo Project Architecture Technical Drawing Rules - Max Pixel"/>
          <p:cNvPicPr preferRelativeResize="0"/>
          <p:nvPr/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5255975" y="2238400"/>
            <a:ext cx="2682024" cy="26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3: DEVELOP A SOLUTION</a:t>
            </a:r>
            <a:endParaRPr sz="2400"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ctrTitle" idx="4294967295"/>
          </p:nvPr>
        </p:nvSpPr>
        <p:spPr>
          <a:xfrm>
            <a:off x="291325" y="3748950"/>
            <a:ext cx="8559000" cy="10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BILL OF MATERIALS</a:t>
            </a:r>
            <a:endParaRPr sz="6000" b="1"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4294967295"/>
          </p:nvPr>
        </p:nvSpPr>
        <p:spPr>
          <a:xfrm>
            <a:off x="1613550" y="4884400"/>
            <a:ext cx="59169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list of materials needed to construct the solution</a:t>
            </a:r>
            <a:endParaRPr sz="24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(</a:t>
            </a:r>
            <a:r>
              <a:rPr lang="en" sz="2400" u="sng"/>
              <a:t>material</a:t>
            </a:r>
            <a:r>
              <a:rPr lang="en" sz="2400"/>
              <a:t>, </a:t>
            </a:r>
            <a:r>
              <a:rPr lang="en" sz="2400" u="sng"/>
              <a:t>quantity</a:t>
            </a:r>
            <a:r>
              <a:rPr lang="en" sz="2400"/>
              <a:t>, </a:t>
            </a:r>
            <a:r>
              <a:rPr lang="en" sz="2400" u="sng"/>
              <a:t>unit</a:t>
            </a:r>
            <a:r>
              <a:rPr lang="en" sz="2400"/>
              <a:t>)</a:t>
            </a:r>
            <a:endParaRPr sz="2400"/>
          </a:p>
        </p:txBody>
      </p:sp>
      <p:grpSp>
        <p:nvGrpSpPr>
          <p:cNvPr id="197" name="Google Shape;197;p27"/>
          <p:cNvGrpSpPr/>
          <p:nvPr/>
        </p:nvGrpSpPr>
        <p:grpSpPr>
          <a:xfrm>
            <a:off x="3030219" y="756050"/>
            <a:ext cx="2931161" cy="2815726"/>
            <a:chOff x="3075562" y="756050"/>
            <a:chExt cx="2931161" cy="2815726"/>
          </a:xfrm>
        </p:grpSpPr>
        <p:sp>
          <p:nvSpPr>
            <p:cNvPr id="198" name="Google Shape;198;p27"/>
            <p:cNvSpPr/>
            <p:nvPr/>
          </p:nvSpPr>
          <p:spPr>
            <a:xfrm>
              <a:off x="3950843" y="1762696"/>
              <a:ext cx="1326900" cy="132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3472643" y="1284496"/>
              <a:ext cx="2283300" cy="22833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5883273" y="1280600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201" name="Google Shape;201;p27"/>
            <p:cNvSpPr/>
            <p:nvPr/>
          </p:nvSpPr>
          <p:spPr>
            <a:xfrm rot="-5400000">
              <a:off x="4546838" y="-55875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202" name="Google Shape;202;p27"/>
            <p:cNvSpPr/>
            <p:nvPr/>
          </p:nvSpPr>
          <p:spPr>
            <a:xfrm rot="-5400000">
              <a:off x="3075562" y="756050"/>
              <a:ext cx="1326900" cy="1326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triangl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3" name="Google Shape;203;p27"/>
            <p:cNvCxnSpPr/>
            <p:nvPr/>
          </p:nvCxnSpPr>
          <p:spPr>
            <a:xfrm>
              <a:off x="3480293" y="1292146"/>
              <a:ext cx="2268000" cy="2268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27"/>
            <p:cNvCxnSpPr>
              <a:endCxn id="198" idx="7"/>
            </p:cNvCxnSpPr>
            <p:nvPr/>
          </p:nvCxnSpPr>
          <p:spPr>
            <a:xfrm flipH="1">
              <a:off x="5083423" y="1280516"/>
              <a:ext cx="676500" cy="6765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27"/>
            <p:cNvCxnSpPr/>
            <p:nvPr/>
          </p:nvCxnSpPr>
          <p:spPr>
            <a:xfrm>
              <a:off x="3345288" y="1288325"/>
              <a:ext cx="0" cy="2283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cxnSp>
          <p:nvCxnSpPr>
            <p:cNvPr id="206" name="Google Shape;206;p27"/>
            <p:cNvCxnSpPr>
              <a:stCxn id="198" idx="3"/>
            </p:cNvCxnSpPr>
            <p:nvPr/>
          </p:nvCxnSpPr>
          <p:spPr>
            <a:xfrm flipH="1">
              <a:off x="3468663" y="2895276"/>
              <a:ext cx="676500" cy="6765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207" name="Google Shape;207;p27"/>
          <p:cNvSpPr/>
          <p:nvPr/>
        </p:nvSpPr>
        <p:spPr>
          <a:xfrm>
            <a:off x="4177025" y="1997048"/>
            <a:ext cx="789947" cy="79778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ctrTitle" idx="4294967295"/>
          </p:nvPr>
        </p:nvSpPr>
        <p:spPr>
          <a:xfrm>
            <a:off x="291325" y="3748950"/>
            <a:ext cx="8559000" cy="10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/>
              <a:t>Directions for Assembly</a:t>
            </a:r>
            <a:endParaRPr sz="4000" b="1"/>
          </a:p>
        </p:txBody>
      </p:sp>
      <p:sp>
        <p:nvSpPr>
          <p:cNvPr id="213" name="Google Shape;213;p28"/>
          <p:cNvSpPr txBox="1">
            <a:spLocks noGrp="1"/>
          </p:cNvSpPr>
          <p:nvPr>
            <p:ph type="subTitle" idx="4294967295"/>
          </p:nvPr>
        </p:nvSpPr>
        <p:spPr>
          <a:xfrm>
            <a:off x="1027100" y="4861575"/>
            <a:ext cx="6960600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Allows the product to be created to the proper specifications of the final design</a:t>
            </a:r>
            <a:endParaRPr sz="2400"/>
          </a:p>
        </p:txBody>
      </p:sp>
      <p:grpSp>
        <p:nvGrpSpPr>
          <p:cNvPr id="214" name="Google Shape;214;p28"/>
          <p:cNvGrpSpPr/>
          <p:nvPr/>
        </p:nvGrpSpPr>
        <p:grpSpPr>
          <a:xfrm>
            <a:off x="3030219" y="756050"/>
            <a:ext cx="2931161" cy="2815726"/>
            <a:chOff x="3075562" y="756050"/>
            <a:chExt cx="2931161" cy="2815726"/>
          </a:xfrm>
        </p:grpSpPr>
        <p:sp>
          <p:nvSpPr>
            <p:cNvPr id="215" name="Google Shape;215;p28"/>
            <p:cNvSpPr/>
            <p:nvPr/>
          </p:nvSpPr>
          <p:spPr>
            <a:xfrm>
              <a:off x="3950843" y="1762696"/>
              <a:ext cx="1326900" cy="132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3472643" y="1284496"/>
              <a:ext cx="2283300" cy="22833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883273" y="1280600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218" name="Google Shape;218;p28"/>
            <p:cNvSpPr/>
            <p:nvPr/>
          </p:nvSpPr>
          <p:spPr>
            <a:xfrm rot="-5400000">
              <a:off x="4546838" y="-55875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219" name="Google Shape;219;p28"/>
            <p:cNvSpPr/>
            <p:nvPr/>
          </p:nvSpPr>
          <p:spPr>
            <a:xfrm rot="-5400000">
              <a:off x="3075562" y="756050"/>
              <a:ext cx="1326900" cy="1326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triangl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0" name="Google Shape;220;p28"/>
            <p:cNvCxnSpPr/>
            <p:nvPr/>
          </p:nvCxnSpPr>
          <p:spPr>
            <a:xfrm>
              <a:off x="3480293" y="1292146"/>
              <a:ext cx="2268000" cy="2268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28"/>
            <p:cNvCxnSpPr>
              <a:endCxn id="215" idx="7"/>
            </p:cNvCxnSpPr>
            <p:nvPr/>
          </p:nvCxnSpPr>
          <p:spPr>
            <a:xfrm flipH="1">
              <a:off x="5083423" y="1280516"/>
              <a:ext cx="676500" cy="6765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28"/>
            <p:cNvCxnSpPr/>
            <p:nvPr/>
          </p:nvCxnSpPr>
          <p:spPr>
            <a:xfrm>
              <a:off x="3345288" y="1288325"/>
              <a:ext cx="0" cy="2283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cxnSp>
          <p:nvCxnSpPr>
            <p:cNvPr id="223" name="Google Shape;223;p28"/>
            <p:cNvCxnSpPr>
              <a:stCxn id="215" idx="3"/>
            </p:cNvCxnSpPr>
            <p:nvPr/>
          </p:nvCxnSpPr>
          <p:spPr>
            <a:xfrm flipH="1">
              <a:off x="3468663" y="2895276"/>
              <a:ext cx="676500" cy="6765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224" name="Google Shape;224;p28"/>
          <p:cNvSpPr/>
          <p:nvPr/>
        </p:nvSpPr>
        <p:spPr>
          <a:xfrm>
            <a:off x="4177025" y="1997048"/>
            <a:ext cx="789947" cy="79778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ctrTitle"/>
          </p:nvPr>
        </p:nvSpPr>
        <p:spPr>
          <a:xfrm>
            <a:off x="921200" y="1713300"/>
            <a:ext cx="74331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FC5E8"/>
                </a:solidFill>
              </a:rPr>
              <a:t>4</a:t>
            </a:r>
            <a:endParaRPr sz="6000">
              <a:solidFill>
                <a:srgbClr val="9FC5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 &amp; TEST PROTOTYPE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2"/>
          <p:cNvGrpSpPr/>
          <p:nvPr/>
        </p:nvGrpSpPr>
        <p:grpSpPr>
          <a:xfrm>
            <a:off x="5708850" y="3417450"/>
            <a:ext cx="2931161" cy="2815646"/>
            <a:chOff x="5708850" y="3417450"/>
            <a:chExt cx="2931161" cy="2815646"/>
          </a:xfrm>
        </p:grpSpPr>
        <p:sp>
          <p:nvSpPr>
            <p:cNvPr id="62" name="Google Shape;62;p12"/>
            <p:cNvSpPr/>
            <p:nvPr/>
          </p:nvSpPr>
          <p:spPr>
            <a:xfrm>
              <a:off x="6102011" y="3942011"/>
              <a:ext cx="2283300" cy="22833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8516561" y="3942000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64" name="Google Shape;64;p12"/>
            <p:cNvSpPr/>
            <p:nvPr/>
          </p:nvSpPr>
          <p:spPr>
            <a:xfrm rot="-5400000">
              <a:off x="7180125" y="2605525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65" name="Google Shape;65;p12"/>
            <p:cNvSpPr/>
            <p:nvPr/>
          </p:nvSpPr>
          <p:spPr>
            <a:xfrm rot="-5400000">
              <a:off x="5708850" y="3417450"/>
              <a:ext cx="1326900" cy="1326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triangl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" name="Google Shape;66;p12"/>
            <p:cNvCxnSpPr/>
            <p:nvPr/>
          </p:nvCxnSpPr>
          <p:spPr>
            <a:xfrm>
              <a:off x="6109725" y="3957425"/>
              <a:ext cx="2268000" cy="2268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12"/>
            <p:cNvCxnSpPr/>
            <p:nvPr/>
          </p:nvCxnSpPr>
          <p:spPr>
            <a:xfrm flipH="1">
              <a:off x="6102050" y="3941996"/>
              <a:ext cx="2291100" cy="2291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12"/>
            <p:cNvCxnSpPr/>
            <p:nvPr/>
          </p:nvCxnSpPr>
          <p:spPr>
            <a:xfrm>
              <a:off x="5978575" y="3949725"/>
              <a:ext cx="0" cy="2283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  <p:sp>
        <p:nvSpPr>
          <p:cNvPr id="69" name="Google Shape;69;p12"/>
          <p:cNvSpPr txBox="1">
            <a:spLocks noGrp="1"/>
          </p:cNvSpPr>
          <p:nvPr>
            <p:ph type="ctrTitle" idx="4294967295"/>
          </p:nvPr>
        </p:nvSpPr>
        <p:spPr>
          <a:xfrm>
            <a:off x="878657" y="702837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What is it?</a:t>
            </a:r>
            <a:endParaRPr sz="6000" b="1"/>
          </a:p>
        </p:txBody>
      </p:sp>
      <p:sp>
        <p:nvSpPr>
          <p:cNvPr id="70" name="Google Shape;70;p12"/>
          <p:cNvSpPr txBox="1">
            <a:spLocks noGrp="1"/>
          </p:cNvSpPr>
          <p:nvPr>
            <p:ph type="subTitle" idx="4294967295"/>
          </p:nvPr>
        </p:nvSpPr>
        <p:spPr>
          <a:xfrm>
            <a:off x="878650" y="1432275"/>
            <a:ext cx="7050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 </a:t>
            </a:r>
            <a:r>
              <a:rPr lang="en" sz="3600" u="sng"/>
              <a:t>PROBLEM SOLVING</a:t>
            </a:r>
            <a:r>
              <a:rPr lang="en" sz="3600"/>
              <a:t> method!</a:t>
            </a:r>
            <a:endParaRPr sz="3600"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4294967295"/>
          </p:nvPr>
        </p:nvSpPr>
        <p:spPr>
          <a:xfrm>
            <a:off x="909498" y="2386900"/>
            <a:ext cx="4436400" cy="32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/>
              <a:t>Technologists </a:t>
            </a:r>
            <a:r>
              <a:rPr lang="en" sz="2400"/>
              <a:t>and </a:t>
            </a:r>
            <a:r>
              <a:rPr lang="en" sz="2400" u="sng"/>
              <a:t>engineers </a:t>
            </a:r>
            <a:r>
              <a:rPr lang="en" sz="2400"/>
              <a:t>use design processes to find </a:t>
            </a:r>
            <a:r>
              <a:rPr lang="en" sz="2400" u="sng"/>
              <a:t>solutions </a:t>
            </a:r>
            <a:r>
              <a:rPr lang="en" sz="2400"/>
              <a:t>to technological problems.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Most products were probably developed using  process like this one.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2" name="Google Shape;72;p12" descr="Questions, And, Answers - Free images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7" y="4065439"/>
            <a:ext cx="2031523" cy="203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343225" y="1008075"/>
            <a:ext cx="8290800" cy="53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 b="1" u="sng"/>
              <a:t>PROTOTYPE</a:t>
            </a:r>
            <a:endParaRPr sz="6000"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 u="sng"/>
              <a:t>Full-scale</a:t>
            </a:r>
            <a:endParaRPr u="sng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" u="sng"/>
              <a:t>Fully-functioning</a:t>
            </a:r>
            <a:endParaRPr u="sng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Example of the final product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is built to undergo </a:t>
            </a:r>
            <a:r>
              <a:rPr lang="en" u="sng"/>
              <a:t>testing</a:t>
            </a:r>
            <a:r>
              <a:rPr lang="en"/>
              <a:t> before the product goes into full production.</a:t>
            </a:r>
            <a:endParaRPr/>
          </a:p>
        </p:txBody>
      </p:sp>
      <p:sp>
        <p:nvSpPr>
          <p:cNvPr id="235" name="Google Shape;235;p30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4: CONSTRUCT &amp; TEST PROTOTYPE</a:t>
            </a:r>
            <a:endParaRPr sz="2400"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body" idx="1"/>
          </p:nvPr>
        </p:nvSpPr>
        <p:spPr>
          <a:xfrm>
            <a:off x="343225" y="1008075"/>
            <a:ext cx="8290800" cy="53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 b="1" u="sng"/>
              <a:t>MODEL</a:t>
            </a:r>
            <a:endParaRPr sz="600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Looks like the final product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NOT </a:t>
            </a:r>
            <a:r>
              <a:rPr lang="en" u="sng"/>
              <a:t>full-scale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NOT </a:t>
            </a:r>
            <a:r>
              <a:rPr lang="en" u="sng"/>
              <a:t>functional</a:t>
            </a:r>
            <a:endParaRPr u="sng"/>
          </a:p>
        </p:txBody>
      </p:sp>
      <p:sp>
        <p:nvSpPr>
          <p:cNvPr id="241" name="Google Shape;241;p31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4: CONSTRUCT &amp; TEST PROTOTYPE</a:t>
            </a:r>
            <a:endParaRPr sz="2400"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242" name="Google Shape;242;p31"/>
          <p:cNvSpPr/>
          <p:nvPr/>
        </p:nvSpPr>
        <p:spPr>
          <a:xfrm>
            <a:off x="6278260" y="4522557"/>
            <a:ext cx="2355777" cy="2025045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body" idx="1"/>
          </p:nvPr>
        </p:nvSpPr>
        <p:spPr>
          <a:xfrm>
            <a:off x="343225" y="1929200"/>
            <a:ext cx="8290800" cy="44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 u="sng"/>
              <a:t>TEST the solution!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Record </a:t>
            </a:r>
            <a:r>
              <a:rPr lang="en" u="sng"/>
              <a:t>results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2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4: CONSTRUCT &amp; TEST PROTOTYPE</a:t>
            </a:r>
            <a:endParaRPr sz="2400"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pic>
        <p:nvPicPr>
          <p:cNvPr id="249" name="Google Shape;249;p32" descr="Free vector graphic: Boy, Cartoon, Chart, Checkup - Free Image 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6025" y="2622575"/>
            <a:ext cx="2018200" cy="403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ctrTitle"/>
          </p:nvPr>
        </p:nvSpPr>
        <p:spPr>
          <a:xfrm>
            <a:off x="921200" y="1713304"/>
            <a:ext cx="7205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FC5E8"/>
                </a:solidFill>
              </a:rPr>
              <a:t>5</a:t>
            </a:r>
            <a:endParaRPr sz="6000">
              <a:solidFill>
                <a:srgbClr val="9FC5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EVALUATE SOLUTION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>
            <a:spLocks noGrp="1"/>
          </p:cNvSpPr>
          <p:nvPr>
            <p:ph type="body" idx="1"/>
          </p:nvPr>
        </p:nvSpPr>
        <p:spPr>
          <a:xfrm>
            <a:off x="343225" y="1008075"/>
            <a:ext cx="8290800" cy="53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 u="sng"/>
              <a:t>Evaluate </a:t>
            </a:r>
            <a:r>
              <a:rPr lang="en"/>
              <a:t>the results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What </a:t>
            </a:r>
            <a:r>
              <a:rPr lang="en" u="sng"/>
              <a:t>changes</a:t>
            </a:r>
            <a:r>
              <a:rPr lang="en"/>
              <a:t> need to be made?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Pursue an </a:t>
            </a:r>
            <a:r>
              <a:rPr lang="en" u="sng"/>
              <a:t>entirely different solution</a:t>
            </a:r>
            <a:r>
              <a:rPr lang="en"/>
              <a:t>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Make </a:t>
            </a:r>
            <a:r>
              <a:rPr lang="en" u="sng"/>
              <a:t>minor change</a:t>
            </a:r>
            <a:r>
              <a:rPr lang="en"/>
              <a:t>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4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5: EVALUATE SOLUTION</a:t>
            </a:r>
            <a:endParaRPr sz="2400"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261" name="Google Shape;261;p34"/>
          <p:cNvSpPr/>
          <p:nvPr/>
        </p:nvSpPr>
        <p:spPr>
          <a:xfrm>
            <a:off x="6090775" y="4920623"/>
            <a:ext cx="2543235" cy="1431352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490375" y="569550"/>
            <a:ext cx="8178900" cy="53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lt1"/>
                </a:solidFill>
              </a:rPr>
              <a:t>Focus on making your solution </a:t>
            </a:r>
            <a:endParaRPr sz="6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96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chemeClr val="lt1"/>
                </a:solidFill>
              </a:rPr>
              <a:t>BETTER</a:t>
            </a:r>
            <a:endParaRPr sz="120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ctrTitle"/>
          </p:nvPr>
        </p:nvSpPr>
        <p:spPr>
          <a:xfrm>
            <a:off x="921200" y="1713304"/>
            <a:ext cx="7205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FC5E8"/>
                </a:solidFill>
              </a:rPr>
              <a:t>6</a:t>
            </a:r>
            <a:endParaRPr sz="6000">
              <a:solidFill>
                <a:srgbClr val="9FC5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SOLUTION</a:t>
            </a:r>
            <a:endParaRPr/>
          </a:p>
        </p:txBody>
      </p:sp>
      <p:sp>
        <p:nvSpPr>
          <p:cNvPr id="272" name="Google Shape;272;p36"/>
          <p:cNvSpPr/>
          <p:nvPr/>
        </p:nvSpPr>
        <p:spPr>
          <a:xfrm>
            <a:off x="3720866" y="4631110"/>
            <a:ext cx="1702251" cy="1634830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body" idx="1"/>
          </p:nvPr>
        </p:nvSpPr>
        <p:spPr>
          <a:xfrm>
            <a:off x="343225" y="1008075"/>
            <a:ext cx="8290800" cy="53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Formal Report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Slideshow Presentation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Video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Can vary based on audience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7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6: PRESENT SOLUTION</a:t>
            </a:r>
            <a:endParaRPr sz="2400"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6090775" y="4920623"/>
            <a:ext cx="2543235" cy="1431352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/>
        </p:nvSpPr>
        <p:spPr>
          <a:xfrm>
            <a:off x="70200" y="287675"/>
            <a:ext cx="90036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Solution could be an...</a:t>
            </a:r>
            <a:endParaRPr sz="4800"/>
          </a:p>
        </p:txBody>
      </p:sp>
      <p:sp>
        <p:nvSpPr>
          <p:cNvPr id="78" name="Google Shape;78;p13"/>
          <p:cNvSpPr txBox="1"/>
          <p:nvPr/>
        </p:nvSpPr>
        <p:spPr>
          <a:xfrm>
            <a:off x="507300" y="1619175"/>
            <a:ext cx="81294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Innovation</a:t>
            </a:r>
            <a:endParaRPr sz="3600" b="1" u="sng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Improving upon an existing process or product</a:t>
            </a:r>
            <a:endParaRPr sz="3600" b="1" u="sng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07300" y="4086600"/>
            <a:ext cx="8129400" cy="21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Invention</a:t>
            </a:r>
            <a:endParaRPr sz="3600" b="1" u="sng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Creation of a product or process for the first time</a:t>
            </a:r>
            <a:endParaRPr sz="36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ctrTitle"/>
          </p:nvPr>
        </p:nvSpPr>
        <p:spPr>
          <a:xfrm>
            <a:off x="921200" y="1713298"/>
            <a:ext cx="7205700" cy="23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/>
              <a:t>6</a:t>
            </a:r>
            <a:r>
              <a:rPr lang="en" sz="5000"/>
              <a:t> STEPS arranged      in a </a:t>
            </a:r>
            <a:r>
              <a:rPr lang="en" sz="5000" u="sng"/>
              <a:t>loop</a:t>
            </a:r>
            <a:endParaRPr sz="5000" u="sng"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"/>
          </p:nvPr>
        </p:nvSpPr>
        <p:spPr>
          <a:xfrm>
            <a:off x="921200" y="4145100"/>
            <a:ext cx="7363800" cy="24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It is likely that you will move through the loop </a:t>
            </a:r>
            <a:r>
              <a:rPr lang="en" sz="3000" u="sng"/>
              <a:t>several times</a:t>
            </a:r>
            <a:r>
              <a:rPr lang="en" sz="3000"/>
              <a:t> before solving a problem in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</a:t>
            </a:r>
            <a:r>
              <a:rPr lang="en" sz="3000" u="sng"/>
              <a:t>best way</a:t>
            </a:r>
            <a:r>
              <a:rPr lang="en" sz="3000"/>
              <a:t>.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812" y="152400"/>
            <a:ext cx="3214386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ctrTitle"/>
          </p:nvPr>
        </p:nvSpPr>
        <p:spPr>
          <a:xfrm>
            <a:off x="921200" y="1713304"/>
            <a:ext cx="7205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FC5E8"/>
                </a:solidFill>
              </a:rPr>
              <a:t>1</a:t>
            </a:r>
            <a:endParaRPr sz="6000">
              <a:solidFill>
                <a:srgbClr val="9FC5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THE PROBLEM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ctrTitle" idx="4294967295"/>
          </p:nvPr>
        </p:nvSpPr>
        <p:spPr>
          <a:xfrm>
            <a:off x="685800" y="3596553"/>
            <a:ext cx="7772400" cy="10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DESIGN BRIEF</a:t>
            </a:r>
            <a:endParaRPr sz="6000" b="1"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4294967295"/>
          </p:nvPr>
        </p:nvSpPr>
        <p:spPr>
          <a:xfrm>
            <a:off x="160325" y="4637850"/>
            <a:ext cx="88668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/>
              <a:t>A </a:t>
            </a:r>
            <a:r>
              <a:rPr lang="en" sz="2800" u="sng"/>
              <a:t>design brief</a:t>
            </a:r>
            <a:r>
              <a:rPr lang="en" sz="2800"/>
              <a:t> is a written plan that identifies a </a:t>
            </a:r>
            <a:r>
              <a:rPr lang="en" sz="2800" u="sng"/>
              <a:t>problem</a:t>
            </a:r>
            <a:r>
              <a:rPr lang="en" sz="2800"/>
              <a:t> to be solved, its </a:t>
            </a:r>
            <a:r>
              <a:rPr lang="en" sz="2800" u="sng"/>
              <a:t>criteria</a:t>
            </a:r>
            <a:r>
              <a:rPr lang="en" sz="2800"/>
              <a:t> (desired specifications), and its </a:t>
            </a:r>
            <a:r>
              <a:rPr lang="en" sz="2800" u="sng"/>
              <a:t>constraints</a:t>
            </a:r>
            <a:r>
              <a:rPr lang="en" sz="2800"/>
              <a:t> (limitations).</a:t>
            </a:r>
            <a:endParaRPr sz="2800"/>
          </a:p>
        </p:txBody>
      </p:sp>
      <p:grpSp>
        <p:nvGrpSpPr>
          <p:cNvPr id="102" name="Google Shape;102;p17"/>
          <p:cNvGrpSpPr/>
          <p:nvPr/>
        </p:nvGrpSpPr>
        <p:grpSpPr>
          <a:xfrm>
            <a:off x="3030219" y="756050"/>
            <a:ext cx="2931161" cy="2815726"/>
            <a:chOff x="3075562" y="756050"/>
            <a:chExt cx="2931161" cy="2815726"/>
          </a:xfrm>
        </p:grpSpPr>
        <p:sp>
          <p:nvSpPr>
            <p:cNvPr id="103" name="Google Shape;103;p17"/>
            <p:cNvSpPr/>
            <p:nvPr/>
          </p:nvSpPr>
          <p:spPr>
            <a:xfrm>
              <a:off x="3950843" y="1762696"/>
              <a:ext cx="1326900" cy="132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3472643" y="1284496"/>
              <a:ext cx="2283300" cy="22833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5883273" y="1280600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106" name="Google Shape;106;p17"/>
            <p:cNvSpPr/>
            <p:nvPr/>
          </p:nvSpPr>
          <p:spPr>
            <a:xfrm rot="-5400000">
              <a:off x="4546838" y="-55875"/>
              <a:ext cx="123450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107" name="Google Shape;107;p17"/>
            <p:cNvSpPr/>
            <p:nvPr/>
          </p:nvSpPr>
          <p:spPr>
            <a:xfrm rot="-5400000">
              <a:off x="3075562" y="756050"/>
              <a:ext cx="1326900" cy="1326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triangl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8" name="Google Shape;108;p17"/>
            <p:cNvCxnSpPr/>
            <p:nvPr/>
          </p:nvCxnSpPr>
          <p:spPr>
            <a:xfrm>
              <a:off x="3480293" y="1292146"/>
              <a:ext cx="2268000" cy="2268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17"/>
            <p:cNvCxnSpPr>
              <a:endCxn id="103" idx="7"/>
            </p:cNvCxnSpPr>
            <p:nvPr/>
          </p:nvCxnSpPr>
          <p:spPr>
            <a:xfrm flipH="1">
              <a:off x="5083423" y="1280516"/>
              <a:ext cx="676500" cy="6765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17"/>
            <p:cNvCxnSpPr/>
            <p:nvPr/>
          </p:nvCxnSpPr>
          <p:spPr>
            <a:xfrm>
              <a:off x="3345288" y="1288325"/>
              <a:ext cx="0" cy="2283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cxnSp>
          <p:nvCxnSpPr>
            <p:cNvPr id="111" name="Google Shape;111;p17"/>
            <p:cNvCxnSpPr>
              <a:stCxn id="103" idx="3"/>
            </p:cNvCxnSpPr>
            <p:nvPr/>
          </p:nvCxnSpPr>
          <p:spPr>
            <a:xfrm flipH="1">
              <a:off x="3468663" y="2895276"/>
              <a:ext cx="676500" cy="6765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7"/>
          <p:cNvSpPr/>
          <p:nvPr/>
        </p:nvSpPr>
        <p:spPr>
          <a:xfrm>
            <a:off x="4177025" y="1997048"/>
            <a:ext cx="789947" cy="79778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1:DEFINE THE PROBLEM</a:t>
            </a:r>
            <a:endParaRPr sz="2400"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343225" y="1008075"/>
            <a:ext cx="8290800" cy="53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Gather information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 u="sng"/>
              <a:t>Research</a:t>
            </a:r>
            <a:r>
              <a:rPr lang="en"/>
              <a:t> how we can solve the problem.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May want to consult an </a:t>
            </a:r>
            <a:r>
              <a:rPr lang="en" u="sng"/>
              <a:t>expert</a:t>
            </a:r>
            <a:r>
              <a:rPr lang="en"/>
              <a:t> in the field or </a:t>
            </a:r>
            <a:r>
              <a:rPr lang="en" u="sng"/>
              <a:t>resources</a:t>
            </a:r>
            <a:r>
              <a:rPr lang="en"/>
              <a:t>: library, books, magazines, articles, web sites, encyclopedias, research reports, etc.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1:DEFINE THE PROBLEM</a:t>
            </a:r>
            <a:endParaRPr sz="2400"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7030075" y="396877"/>
            <a:ext cx="1684468" cy="1438549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9"/>
          <p:cNvGrpSpPr/>
          <p:nvPr/>
        </p:nvGrpSpPr>
        <p:grpSpPr>
          <a:xfrm>
            <a:off x="896619" y="1436969"/>
            <a:ext cx="7015214" cy="2888675"/>
            <a:chOff x="744219" y="1064075"/>
            <a:chExt cx="7015214" cy="2888675"/>
          </a:xfrm>
        </p:grpSpPr>
        <p:sp>
          <p:nvSpPr>
            <p:cNvPr id="126" name="Google Shape;126;p19"/>
            <p:cNvSpPr/>
            <p:nvPr/>
          </p:nvSpPr>
          <p:spPr>
            <a:xfrm>
              <a:off x="1361592" y="1665508"/>
              <a:ext cx="6099300" cy="22833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7623181" y="1661600"/>
              <a:ext cx="136252" cy="2275725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128" name="Google Shape;128;p19"/>
            <p:cNvSpPr/>
            <p:nvPr/>
          </p:nvSpPr>
          <p:spPr>
            <a:xfrm rot="-5400000">
              <a:off x="4334136" y="-1576459"/>
              <a:ext cx="123450" cy="6078917"/>
            </a:xfrm>
            <a:custGeom>
              <a:avLst/>
              <a:gdLst/>
              <a:ahLst/>
              <a:cxnLst/>
              <a:rect l="l" t="t" r="r" b="b"/>
              <a:pathLst>
                <a:path w="4938" h="91029" extrusionOk="0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129" name="Google Shape;129;p19"/>
            <p:cNvSpPr/>
            <p:nvPr/>
          </p:nvSpPr>
          <p:spPr>
            <a:xfrm rot="-5400000">
              <a:off x="744219" y="1064075"/>
              <a:ext cx="1326900" cy="1326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triangl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0" name="Google Shape;130;p19"/>
            <p:cNvCxnSpPr/>
            <p:nvPr/>
          </p:nvCxnSpPr>
          <p:spPr>
            <a:xfrm flipH="1">
              <a:off x="6922735" y="1661528"/>
              <a:ext cx="548700" cy="219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19"/>
            <p:cNvCxnSpPr/>
            <p:nvPr/>
          </p:nvCxnSpPr>
          <p:spPr>
            <a:xfrm>
              <a:off x="1021397" y="1669336"/>
              <a:ext cx="0" cy="22833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cxnSp>
          <p:nvCxnSpPr>
            <p:cNvPr id="132" name="Google Shape;132;p19"/>
            <p:cNvCxnSpPr/>
            <p:nvPr/>
          </p:nvCxnSpPr>
          <p:spPr>
            <a:xfrm flipH="1">
              <a:off x="1350875" y="3761350"/>
              <a:ext cx="529800" cy="1914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19"/>
            <p:cNvCxnSpPr/>
            <p:nvPr/>
          </p:nvCxnSpPr>
          <p:spPr>
            <a:xfrm>
              <a:off x="6941635" y="3761350"/>
              <a:ext cx="529800" cy="1914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19"/>
            <p:cNvCxnSpPr/>
            <p:nvPr/>
          </p:nvCxnSpPr>
          <p:spPr>
            <a:xfrm>
              <a:off x="1350875" y="1661528"/>
              <a:ext cx="548700" cy="219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19"/>
          <p:cNvSpPr txBox="1">
            <a:spLocks noGrp="1"/>
          </p:cNvSpPr>
          <p:nvPr>
            <p:ph type="ctrTitle" idx="4294967295"/>
          </p:nvPr>
        </p:nvSpPr>
        <p:spPr>
          <a:xfrm>
            <a:off x="1496300" y="2047175"/>
            <a:ext cx="6066300" cy="22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</a:rPr>
              <a:t>Make a </a:t>
            </a:r>
            <a:r>
              <a:rPr lang="en" sz="3600" b="1" u="sng">
                <a:solidFill>
                  <a:schemeClr val="lt1"/>
                </a:solidFill>
              </a:rPr>
              <a:t>written record</a:t>
            </a:r>
            <a:r>
              <a:rPr lang="en" sz="3600" b="1">
                <a:solidFill>
                  <a:schemeClr val="lt1"/>
                </a:solidFill>
              </a:rPr>
              <a:t> of all the information gathered and cite the sources!</a:t>
            </a:r>
            <a:endParaRPr sz="3600" b="1"/>
          </a:p>
        </p:txBody>
      </p:sp>
      <p:sp>
        <p:nvSpPr>
          <p:cNvPr id="136" name="Google Shape;136;p19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1:DEFINE THE PROBLEM</a:t>
            </a:r>
            <a:endParaRPr sz="2400"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lent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On-screen Show (4:3)</PresentationFormat>
  <Paragraphs>129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Cousine</vt:lpstr>
      <vt:lpstr>Arial</vt:lpstr>
      <vt:lpstr>Valentine template</vt:lpstr>
      <vt:lpstr>Engineering Design Process</vt:lpstr>
      <vt:lpstr>What is it?</vt:lpstr>
      <vt:lpstr>PowerPoint Presentation</vt:lpstr>
      <vt:lpstr>6 STEPS arranged      in a loop</vt:lpstr>
      <vt:lpstr>PowerPoint Presentation</vt:lpstr>
      <vt:lpstr>1 DEFINE THE PROBLEM</vt:lpstr>
      <vt:lpstr>DESIGN BRIEF</vt:lpstr>
      <vt:lpstr>PowerPoint Presentation</vt:lpstr>
      <vt:lpstr>Make a written record of all the information gathered and cite the sources!</vt:lpstr>
      <vt:lpstr>2 GENERATE CONCEPTS</vt:lpstr>
      <vt:lpstr>PowerPoint Presentation</vt:lpstr>
      <vt:lpstr>3 DEVELOP A SOLUTION</vt:lpstr>
      <vt:lpstr>PowerPoint Presentation</vt:lpstr>
      <vt:lpstr>DECISION MATRIX A tool used to compare ideas against one another using specific criteria</vt:lpstr>
      <vt:lpstr>PowerPoint Presentation</vt:lpstr>
      <vt:lpstr>PowerPoint Presentation</vt:lpstr>
      <vt:lpstr>BILL OF MATERIALS</vt:lpstr>
      <vt:lpstr>Directions for Assembly</vt:lpstr>
      <vt:lpstr>4 CONSTRUCT &amp; TEST PROTOTYPE</vt:lpstr>
      <vt:lpstr>PowerPoint Presentation</vt:lpstr>
      <vt:lpstr>PowerPoint Presentation</vt:lpstr>
      <vt:lpstr>PowerPoint Presentation</vt:lpstr>
      <vt:lpstr>5 EVALUATE SOLUTION</vt:lpstr>
      <vt:lpstr>PowerPoint Presentation</vt:lpstr>
      <vt:lpstr>Focus on making your solution   BETTER</vt:lpstr>
      <vt:lpstr>6 PRESENT 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Design Process</dc:title>
  <dc:creator>Jennifer Dunmire</dc:creator>
  <cp:lastModifiedBy>Jennifer Dunmire</cp:lastModifiedBy>
  <cp:revision>1</cp:revision>
  <dcterms:modified xsi:type="dcterms:W3CDTF">2019-03-06T16:22:34Z</dcterms:modified>
</cp:coreProperties>
</file>