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44"/>
  </p:notesMasterIdLst>
  <p:handoutMasterIdLst>
    <p:handoutMasterId r:id="rId45"/>
  </p:handoutMasterIdLst>
  <p:sldIdLst>
    <p:sldId id="275" r:id="rId2"/>
    <p:sldId id="256" r:id="rId3"/>
    <p:sldId id="318" r:id="rId4"/>
    <p:sldId id="319" r:id="rId5"/>
    <p:sldId id="316" r:id="rId6"/>
    <p:sldId id="329" r:id="rId7"/>
    <p:sldId id="279" r:id="rId8"/>
    <p:sldId id="280" r:id="rId9"/>
    <p:sldId id="281" r:id="rId10"/>
    <p:sldId id="317" r:id="rId11"/>
    <p:sldId id="301" r:id="rId12"/>
    <p:sldId id="322" r:id="rId13"/>
    <p:sldId id="323" r:id="rId14"/>
    <p:sldId id="326" r:id="rId15"/>
    <p:sldId id="327" r:id="rId16"/>
    <p:sldId id="324" r:id="rId17"/>
    <p:sldId id="325" r:id="rId18"/>
    <p:sldId id="328" r:id="rId19"/>
    <p:sldId id="330" r:id="rId20"/>
    <p:sldId id="286" r:id="rId21"/>
    <p:sldId id="283" r:id="rId22"/>
    <p:sldId id="304" r:id="rId23"/>
    <p:sldId id="312" r:id="rId24"/>
    <p:sldId id="282" r:id="rId25"/>
    <p:sldId id="287" r:id="rId26"/>
    <p:sldId id="288" r:id="rId27"/>
    <p:sldId id="289" r:id="rId28"/>
    <p:sldId id="331" r:id="rId29"/>
    <p:sldId id="290" r:id="rId30"/>
    <p:sldId id="311" r:id="rId31"/>
    <p:sldId id="310" r:id="rId32"/>
    <p:sldId id="291" r:id="rId33"/>
    <p:sldId id="296" r:id="rId34"/>
    <p:sldId id="309" r:id="rId35"/>
    <p:sldId id="295" r:id="rId36"/>
    <p:sldId id="314" r:id="rId37"/>
    <p:sldId id="334" r:id="rId38"/>
    <p:sldId id="333" r:id="rId39"/>
    <p:sldId id="315" r:id="rId40"/>
    <p:sldId id="320" r:id="rId41"/>
    <p:sldId id="335" r:id="rId42"/>
    <p:sldId id="336" r:id="rId4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13" autoAdjust="0"/>
    <p:restoredTop sz="54061" autoAdjust="0"/>
  </p:normalViewPr>
  <p:slideViewPr>
    <p:cSldViewPr>
      <p:cViewPr varScale="1">
        <p:scale>
          <a:sx n="38" d="100"/>
          <a:sy n="38" d="100"/>
        </p:scale>
        <p:origin x="1920" y="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C35C1-FF03-4ADB-BF6B-F8CC26E493F7}" type="doc">
      <dgm:prSet loTypeId="urn:microsoft.com/office/officeart/2005/8/layout/hProcess11" loCatId="process" qsTypeId="urn:microsoft.com/office/officeart/2005/8/quickstyle/simple1" qsCatId="simple" csTypeId="urn:microsoft.com/office/officeart/2005/8/colors/accent1_2" csCatId="accent1" phldr="1"/>
      <dgm:spPr/>
    </dgm:pt>
    <dgm:pt modelId="{0CE9DC35-6212-48DD-BB8C-EA3B1B2B1726}">
      <dgm:prSet phldrT="[Text]"/>
      <dgm:spPr/>
      <dgm:t>
        <a:bodyPr/>
        <a:lstStyle/>
        <a:p>
          <a:r>
            <a:rPr lang="en-US" dirty="0"/>
            <a:t>Not at all confident</a:t>
          </a:r>
        </a:p>
      </dgm:t>
    </dgm:pt>
    <dgm:pt modelId="{BA1C33CB-81B6-4CA9-AAC2-6FEDD362532B}" type="parTrans" cxnId="{3B444B0A-DCD6-4E07-9500-C8DE96F211C1}">
      <dgm:prSet/>
      <dgm:spPr/>
      <dgm:t>
        <a:bodyPr/>
        <a:lstStyle/>
        <a:p>
          <a:endParaRPr lang="en-US"/>
        </a:p>
      </dgm:t>
    </dgm:pt>
    <dgm:pt modelId="{4EE80C56-DC34-40E5-9513-C584E6C9B12F}" type="sibTrans" cxnId="{3B444B0A-DCD6-4E07-9500-C8DE96F211C1}">
      <dgm:prSet/>
      <dgm:spPr/>
      <dgm:t>
        <a:bodyPr/>
        <a:lstStyle/>
        <a:p>
          <a:endParaRPr lang="en-US"/>
        </a:p>
      </dgm:t>
    </dgm:pt>
    <dgm:pt modelId="{4603607D-ACCD-42CD-B82A-838FB5FC883B}">
      <dgm:prSet phldrT="[Text]"/>
      <dgm:spPr/>
      <dgm:t>
        <a:bodyPr/>
        <a:lstStyle/>
        <a:p>
          <a:r>
            <a:rPr lang="en-US" dirty="0"/>
            <a:t>Somewhat Comfortable</a:t>
          </a:r>
        </a:p>
      </dgm:t>
    </dgm:pt>
    <dgm:pt modelId="{BDE1000D-E64A-469F-B64F-A3DFA7044941}" type="parTrans" cxnId="{1EE7366A-32C0-41D0-B8F9-6021E4912C58}">
      <dgm:prSet/>
      <dgm:spPr/>
      <dgm:t>
        <a:bodyPr/>
        <a:lstStyle/>
        <a:p>
          <a:endParaRPr lang="en-US"/>
        </a:p>
      </dgm:t>
    </dgm:pt>
    <dgm:pt modelId="{6D7023C1-B2F2-4E03-BF46-750A785FA87F}" type="sibTrans" cxnId="{1EE7366A-32C0-41D0-B8F9-6021E4912C58}">
      <dgm:prSet/>
      <dgm:spPr/>
      <dgm:t>
        <a:bodyPr/>
        <a:lstStyle/>
        <a:p>
          <a:endParaRPr lang="en-US"/>
        </a:p>
      </dgm:t>
    </dgm:pt>
    <dgm:pt modelId="{A3E1B7C3-76D9-4101-B678-1F6E4B028E27}">
      <dgm:prSet phldrT="[Text]"/>
      <dgm:spPr/>
      <dgm:t>
        <a:bodyPr/>
        <a:lstStyle/>
        <a:p>
          <a:r>
            <a:rPr lang="en-US" dirty="0"/>
            <a:t>Highly Confident</a:t>
          </a:r>
        </a:p>
      </dgm:t>
    </dgm:pt>
    <dgm:pt modelId="{B44ED312-2B04-401B-AFAF-2A383624BF9D}" type="parTrans" cxnId="{5CEE9447-AAB3-4788-9419-14859B27B00F}">
      <dgm:prSet/>
      <dgm:spPr/>
      <dgm:t>
        <a:bodyPr/>
        <a:lstStyle/>
        <a:p>
          <a:endParaRPr lang="en-US"/>
        </a:p>
      </dgm:t>
    </dgm:pt>
    <dgm:pt modelId="{9F5C10B6-B204-40EB-B289-EB542CD04E2C}" type="sibTrans" cxnId="{5CEE9447-AAB3-4788-9419-14859B27B00F}">
      <dgm:prSet/>
      <dgm:spPr/>
      <dgm:t>
        <a:bodyPr/>
        <a:lstStyle/>
        <a:p>
          <a:endParaRPr lang="en-US"/>
        </a:p>
      </dgm:t>
    </dgm:pt>
    <dgm:pt modelId="{0FE9FCC4-16E4-4E20-85FE-3AC58A8FD0C1}" type="pres">
      <dgm:prSet presAssocID="{FCDC35C1-FF03-4ADB-BF6B-F8CC26E493F7}" presName="Name0" presStyleCnt="0">
        <dgm:presLayoutVars>
          <dgm:dir/>
          <dgm:resizeHandles val="exact"/>
        </dgm:presLayoutVars>
      </dgm:prSet>
      <dgm:spPr/>
    </dgm:pt>
    <dgm:pt modelId="{074CA005-7E6F-4BBA-895C-1E6D7B7429DF}" type="pres">
      <dgm:prSet presAssocID="{FCDC35C1-FF03-4ADB-BF6B-F8CC26E493F7}" presName="arrow" presStyleLbl="bgShp" presStyleIdx="0" presStyleCnt="1"/>
      <dgm:spPr/>
    </dgm:pt>
    <dgm:pt modelId="{8ACA8903-20F2-4FC3-A0FE-5A179EF2803A}" type="pres">
      <dgm:prSet presAssocID="{FCDC35C1-FF03-4ADB-BF6B-F8CC26E493F7}" presName="points" presStyleCnt="0"/>
      <dgm:spPr/>
    </dgm:pt>
    <dgm:pt modelId="{6B153505-7F0C-4DA6-9F03-66D154BDCA6F}" type="pres">
      <dgm:prSet presAssocID="{0CE9DC35-6212-48DD-BB8C-EA3B1B2B1726}" presName="compositeA" presStyleCnt="0"/>
      <dgm:spPr/>
    </dgm:pt>
    <dgm:pt modelId="{4551F607-55A1-4CCD-B9FE-A9B8C94AB4CD}" type="pres">
      <dgm:prSet presAssocID="{0CE9DC35-6212-48DD-BB8C-EA3B1B2B1726}" presName="textA" presStyleLbl="revTx" presStyleIdx="0" presStyleCnt="3">
        <dgm:presLayoutVars>
          <dgm:bulletEnabled val="1"/>
        </dgm:presLayoutVars>
      </dgm:prSet>
      <dgm:spPr/>
      <dgm:t>
        <a:bodyPr/>
        <a:lstStyle/>
        <a:p>
          <a:endParaRPr lang="en-US"/>
        </a:p>
      </dgm:t>
    </dgm:pt>
    <dgm:pt modelId="{598264DC-72A5-493A-A6BD-623A5A772EDD}" type="pres">
      <dgm:prSet presAssocID="{0CE9DC35-6212-48DD-BB8C-EA3B1B2B1726}" presName="circleA" presStyleLbl="node1" presStyleIdx="0" presStyleCnt="3"/>
      <dgm:spPr/>
    </dgm:pt>
    <dgm:pt modelId="{B98D1CEC-B229-4D24-80CB-3B7B702A8490}" type="pres">
      <dgm:prSet presAssocID="{0CE9DC35-6212-48DD-BB8C-EA3B1B2B1726}" presName="spaceA" presStyleCnt="0"/>
      <dgm:spPr/>
    </dgm:pt>
    <dgm:pt modelId="{AF93F615-06A9-409A-B43F-A319132DD479}" type="pres">
      <dgm:prSet presAssocID="{4EE80C56-DC34-40E5-9513-C584E6C9B12F}" presName="space" presStyleCnt="0"/>
      <dgm:spPr/>
    </dgm:pt>
    <dgm:pt modelId="{157A3B7E-6530-44D8-BF81-7E0734EFCA31}" type="pres">
      <dgm:prSet presAssocID="{4603607D-ACCD-42CD-B82A-838FB5FC883B}" presName="compositeB" presStyleCnt="0"/>
      <dgm:spPr/>
    </dgm:pt>
    <dgm:pt modelId="{17487EC3-4F31-4E16-83B7-9EE737C2BED1}" type="pres">
      <dgm:prSet presAssocID="{4603607D-ACCD-42CD-B82A-838FB5FC883B}" presName="textB" presStyleLbl="revTx" presStyleIdx="1" presStyleCnt="3">
        <dgm:presLayoutVars>
          <dgm:bulletEnabled val="1"/>
        </dgm:presLayoutVars>
      </dgm:prSet>
      <dgm:spPr/>
      <dgm:t>
        <a:bodyPr/>
        <a:lstStyle/>
        <a:p>
          <a:endParaRPr lang="en-US"/>
        </a:p>
      </dgm:t>
    </dgm:pt>
    <dgm:pt modelId="{6C2C3A15-FCA4-4CF9-97C6-7A57AEFC5C59}" type="pres">
      <dgm:prSet presAssocID="{4603607D-ACCD-42CD-B82A-838FB5FC883B}" presName="circleB" presStyleLbl="node1" presStyleIdx="1" presStyleCnt="3"/>
      <dgm:spPr/>
    </dgm:pt>
    <dgm:pt modelId="{5E2AFFC1-133F-497A-9BA9-FEE592640632}" type="pres">
      <dgm:prSet presAssocID="{4603607D-ACCD-42CD-B82A-838FB5FC883B}" presName="spaceB" presStyleCnt="0"/>
      <dgm:spPr/>
    </dgm:pt>
    <dgm:pt modelId="{1CBBBE27-2BD7-4D6C-BF02-0EAAB7E5D3D8}" type="pres">
      <dgm:prSet presAssocID="{6D7023C1-B2F2-4E03-BF46-750A785FA87F}" presName="space" presStyleCnt="0"/>
      <dgm:spPr/>
    </dgm:pt>
    <dgm:pt modelId="{7E11F526-6438-4B2A-BD32-84D7952F7A86}" type="pres">
      <dgm:prSet presAssocID="{A3E1B7C3-76D9-4101-B678-1F6E4B028E27}" presName="compositeA" presStyleCnt="0"/>
      <dgm:spPr/>
    </dgm:pt>
    <dgm:pt modelId="{138433BE-A8AC-4D32-95B0-16DA46CBA1B9}" type="pres">
      <dgm:prSet presAssocID="{A3E1B7C3-76D9-4101-B678-1F6E4B028E27}" presName="textA" presStyleLbl="revTx" presStyleIdx="2" presStyleCnt="3">
        <dgm:presLayoutVars>
          <dgm:bulletEnabled val="1"/>
        </dgm:presLayoutVars>
      </dgm:prSet>
      <dgm:spPr/>
      <dgm:t>
        <a:bodyPr/>
        <a:lstStyle/>
        <a:p>
          <a:endParaRPr lang="en-US"/>
        </a:p>
      </dgm:t>
    </dgm:pt>
    <dgm:pt modelId="{EBC385E4-6D12-4296-AA2B-AACEC055BBC5}" type="pres">
      <dgm:prSet presAssocID="{A3E1B7C3-76D9-4101-B678-1F6E4B028E27}" presName="circleA" presStyleLbl="node1" presStyleIdx="2" presStyleCnt="3"/>
      <dgm:spPr/>
    </dgm:pt>
    <dgm:pt modelId="{3297656C-93AE-4337-9BAB-94C37229C2F0}" type="pres">
      <dgm:prSet presAssocID="{A3E1B7C3-76D9-4101-B678-1F6E4B028E27}" presName="spaceA" presStyleCnt="0"/>
      <dgm:spPr/>
    </dgm:pt>
  </dgm:ptLst>
  <dgm:cxnLst>
    <dgm:cxn modelId="{D68B45DD-B05E-4BDB-A1A1-7741C3048323}" type="presOf" srcId="{FCDC35C1-FF03-4ADB-BF6B-F8CC26E493F7}" destId="{0FE9FCC4-16E4-4E20-85FE-3AC58A8FD0C1}" srcOrd="0" destOrd="0" presId="urn:microsoft.com/office/officeart/2005/8/layout/hProcess11"/>
    <dgm:cxn modelId="{3B444B0A-DCD6-4E07-9500-C8DE96F211C1}" srcId="{FCDC35C1-FF03-4ADB-BF6B-F8CC26E493F7}" destId="{0CE9DC35-6212-48DD-BB8C-EA3B1B2B1726}" srcOrd="0" destOrd="0" parTransId="{BA1C33CB-81B6-4CA9-AAC2-6FEDD362532B}" sibTransId="{4EE80C56-DC34-40E5-9513-C584E6C9B12F}"/>
    <dgm:cxn modelId="{64602150-1527-489D-B55B-3BF1B69E4AFC}" type="presOf" srcId="{0CE9DC35-6212-48DD-BB8C-EA3B1B2B1726}" destId="{4551F607-55A1-4CCD-B9FE-A9B8C94AB4CD}" srcOrd="0" destOrd="0" presId="urn:microsoft.com/office/officeart/2005/8/layout/hProcess11"/>
    <dgm:cxn modelId="{ECD582D4-4C06-443E-8D1E-DB09F87CDCD7}" type="presOf" srcId="{A3E1B7C3-76D9-4101-B678-1F6E4B028E27}" destId="{138433BE-A8AC-4D32-95B0-16DA46CBA1B9}" srcOrd="0" destOrd="0" presId="urn:microsoft.com/office/officeart/2005/8/layout/hProcess11"/>
    <dgm:cxn modelId="{5CEE9447-AAB3-4788-9419-14859B27B00F}" srcId="{FCDC35C1-FF03-4ADB-BF6B-F8CC26E493F7}" destId="{A3E1B7C3-76D9-4101-B678-1F6E4B028E27}" srcOrd="2" destOrd="0" parTransId="{B44ED312-2B04-401B-AFAF-2A383624BF9D}" sibTransId="{9F5C10B6-B204-40EB-B289-EB542CD04E2C}"/>
    <dgm:cxn modelId="{1EE7366A-32C0-41D0-B8F9-6021E4912C58}" srcId="{FCDC35C1-FF03-4ADB-BF6B-F8CC26E493F7}" destId="{4603607D-ACCD-42CD-B82A-838FB5FC883B}" srcOrd="1" destOrd="0" parTransId="{BDE1000D-E64A-469F-B64F-A3DFA7044941}" sibTransId="{6D7023C1-B2F2-4E03-BF46-750A785FA87F}"/>
    <dgm:cxn modelId="{A94FCEEF-A82F-41F1-8365-7BB6D1C0CC8B}" type="presOf" srcId="{4603607D-ACCD-42CD-B82A-838FB5FC883B}" destId="{17487EC3-4F31-4E16-83B7-9EE737C2BED1}" srcOrd="0" destOrd="0" presId="urn:microsoft.com/office/officeart/2005/8/layout/hProcess11"/>
    <dgm:cxn modelId="{0E4895A0-8737-48D8-BC47-401AFB89B554}" type="presParOf" srcId="{0FE9FCC4-16E4-4E20-85FE-3AC58A8FD0C1}" destId="{074CA005-7E6F-4BBA-895C-1E6D7B7429DF}" srcOrd="0" destOrd="0" presId="urn:microsoft.com/office/officeart/2005/8/layout/hProcess11"/>
    <dgm:cxn modelId="{1BF1BA85-2321-487B-95A8-0D0FE27F89DA}" type="presParOf" srcId="{0FE9FCC4-16E4-4E20-85FE-3AC58A8FD0C1}" destId="{8ACA8903-20F2-4FC3-A0FE-5A179EF2803A}" srcOrd="1" destOrd="0" presId="urn:microsoft.com/office/officeart/2005/8/layout/hProcess11"/>
    <dgm:cxn modelId="{3CBE26A7-29C2-4EB2-B178-8C0E8BD3139A}" type="presParOf" srcId="{8ACA8903-20F2-4FC3-A0FE-5A179EF2803A}" destId="{6B153505-7F0C-4DA6-9F03-66D154BDCA6F}" srcOrd="0" destOrd="0" presId="urn:microsoft.com/office/officeart/2005/8/layout/hProcess11"/>
    <dgm:cxn modelId="{C1039BE5-B938-4618-8C09-D4DFA9B3E153}" type="presParOf" srcId="{6B153505-7F0C-4DA6-9F03-66D154BDCA6F}" destId="{4551F607-55A1-4CCD-B9FE-A9B8C94AB4CD}" srcOrd="0" destOrd="0" presId="urn:microsoft.com/office/officeart/2005/8/layout/hProcess11"/>
    <dgm:cxn modelId="{04998A5A-9809-4C0A-A6E0-C3A39397E0B6}" type="presParOf" srcId="{6B153505-7F0C-4DA6-9F03-66D154BDCA6F}" destId="{598264DC-72A5-493A-A6BD-623A5A772EDD}" srcOrd="1" destOrd="0" presId="urn:microsoft.com/office/officeart/2005/8/layout/hProcess11"/>
    <dgm:cxn modelId="{91AC9EAF-B9F2-4F3D-8756-B4765C978A4D}" type="presParOf" srcId="{6B153505-7F0C-4DA6-9F03-66D154BDCA6F}" destId="{B98D1CEC-B229-4D24-80CB-3B7B702A8490}" srcOrd="2" destOrd="0" presId="urn:microsoft.com/office/officeart/2005/8/layout/hProcess11"/>
    <dgm:cxn modelId="{502F55D1-7E6B-47FB-B7CD-0941855C83D8}" type="presParOf" srcId="{8ACA8903-20F2-4FC3-A0FE-5A179EF2803A}" destId="{AF93F615-06A9-409A-B43F-A319132DD479}" srcOrd="1" destOrd="0" presId="urn:microsoft.com/office/officeart/2005/8/layout/hProcess11"/>
    <dgm:cxn modelId="{3EE2D4CB-DC52-4091-AA93-8E55CA0B016D}" type="presParOf" srcId="{8ACA8903-20F2-4FC3-A0FE-5A179EF2803A}" destId="{157A3B7E-6530-44D8-BF81-7E0734EFCA31}" srcOrd="2" destOrd="0" presId="urn:microsoft.com/office/officeart/2005/8/layout/hProcess11"/>
    <dgm:cxn modelId="{C7295AFF-D901-455B-B970-2161658146B6}" type="presParOf" srcId="{157A3B7E-6530-44D8-BF81-7E0734EFCA31}" destId="{17487EC3-4F31-4E16-83B7-9EE737C2BED1}" srcOrd="0" destOrd="0" presId="urn:microsoft.com/office/officeart/2005/8/layout/hProcess11"/>
    <dgm:cxn modelId="{A1573457-5ACB-4EED-A5E0-E02BB0B1355A}" type="presParOf" srcId="{157A3B7E-6530-44D8-BF81-7E0734EFCA31}" destId="{6C2C3A15-FCA4-4CF9-97C6-7A57AEFC5C59}" srcOrd="1" destOrd="0" presId="urn:microsoft.com/office/officeart/2005/8/layout/hProcess11"/>
    <dgm:cxn modelId="{196420F7-EAA4-4144-8947-D8588C76C67A}" type="presParOf" srcId="{157A3B7E-6530-44D8-BF81-7E0734EFCA31}" destId="{5E2AFFC1-133F-497A-9BA9-FEE592640632}" srcOrd="2" destOrd="0" presId="urn:microsoft.com/office/officeart/2005/8/layout/hProcess11"/>
    <dgm:cxn modelId="{428371C1-E4B9-462C-A916-40BDB5C037EE}" type="presParOf" srcId="{8ACA8903-20F2-4FC3-A0FE-5A179EF2803A}" destId="{1CBBBE27-2BD7-4D6C-BF02-0EAAB7E5D3D8}" srcOrd="3" destOrd="0" presId="urn:microsoft.com/office/officeart/2005/8/layout/hProcess11"/>
    <dgm:cxn modelId="{2E746C5F-3C81-4918-B9CB-545CF5D528B8}" type="presParOf" srcId="{8ACA8903-20F2-4FC3-A0FE-5A179EF2803A}" destId="{7E11F526-6438-4B2A-BD32-84D7952F7A86}" srcOrd="4" destOrd="0" presId="urn:microsoft.com/office/officeart/2005/8/layout/hProcess11"/>
    <dgm:cxn modelId="{843E1D49-48AC-4926-B55B-4DC0ED043BDF}" type="presParOf" srcId="{7E11F526-6438-4B2A-BD32-84D7952F7A86}" destId="{138433BE-A8AC-4D32-95B0-16DA46CBA1B9}" srcOrd="0" destOrd="0" presId="urn:microsoft.com/office/officeart/2005/8/layout/hProcess11"/>
    <dgm:cxn modelId="{5D505963-8F0C-4C74-9A2D-9545B0251232}" type="presParOf" srcId="{7E11F526-6438-4B2A-BD32-84D7952F7A86}" destId="{EBC385E4-6D12-4296-AA2B-AACEC055BBC5}" srcOrd="1" destOrd="0" presId="urn:microsoft.com/office/officeart/2005/8/layout/hProcess11"/>
    <dgm:cxn modelId="{05FCF3C5-F0E7-4F8D-88E3-F40211875D86}" type="presParOf" srcId="{7E11F526-6438-4B2A-BD32-84D7952F7A86}" destId="{3297656C-93AE-4337-9BAB-94C37229C2F0}"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CA005-7E6F-4BBA-895C-1E6D7B7429DF}">
      <dsp:nvSpPr>
        <dsp:cNvPr id="0" name=""/>
        <dsp:cNvSpPr/>
      </dsp:nvSpPr>
      <dsp:spPr>
        <a:xfrm>
          <a:off x="0" y="1357788"/>
          <a:ext cx="8229600" cy="181038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51F607-55A1-4CCD-B9FE-A9B8C94AB4CD}">
      <dsp:nvSpPr>
        <dsp:cNvPr id="0" name=""/>
        <dsp:cNvSpPr/>
      </dsp:nvSpPr>
      <dsp:spPr>
        <a:xfrm>
          <a:off x="3616" y="0"/>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n-US" sz="3000" kern="1200" dirty="0"/>
            <a:t>Not at all confident</a:t>
          </a:r>
        </a:p>
      </dsp:txBody>
      <dsp:txXfrm>
        <a:off x="3616" y="0"/>
        <a:ext cx="2386905" cy="1810385"/>
      </dsp:txXfrm>
    </dsp:sp>
    <dsp:sp modelId="{598264DC-72A5-493A-A6BD-623A5A772EDD}">
      <dsp:nvSpPr>
        <dsp:cNvPr id="0" name=""/>
        <dsp:cNvSpPr/>
      </dsp:nvSpPr>
      <dsp:spPr>
        <a:xfrm>
          <a:off x="970771"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487EC3-4F31-4E16-83B7-9EE737C2BED1}">
      <dsp:nvSpPr>
        <dsp:cNvPr id="0" name=""/>
        <dsp:cNvSpPr/>
      </dsp:nvSpPr>
      <dsp:spPr>
        <a:xfrm>
          <a:off x="2509867" y="2715577"/>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lvl="0" algn="ctr" defTabSz="1333500">
            <a:lnSpc>
              <a:spcPct val="90000"/>
            </a:lnSpc>
            <a:spcBef>
              <a:spcPct val="0"/>
            </a:spcBef>
            <a:spcAft>
              <a:spcPct val="35000"/>
            </a:spcAft>
          </a:pPr>
          <a:r>
            <a:rPr lang="en-US" sz="3000" kern="1200" dirty="0"/>
            <a:t>Somewhat Comfortable</a:t>
          </a:r>
        </a:p>
      </dsp:txBody>
      <dsp:txXfrm>
        <a:off x="2509867" y="2715577"/>
        <a:ext cx="2386905" cy="1810385"/>
      </dsp:txXfrm>
    </dsp:sp>
    <dsp:sp modelId="{6C2C3A15-FCA4-4CF9-97C6-7A57AEFC5C59}">
      <dsp:nvSpPr>
        <dsp:cNvPr id="0" name=""/>
        <dsp:cNvSpPr/>
      </dsp:nvSpPr>
      <dsp:spPr>
        <a:xfrm>
          <a:off x="3477021"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8433BE-A8AC-4D32-95B0-16DA46CBA1B9}">
      <dsp:nvSpPr>
        <dsp:cNvPr id="0" name=""/>
        <dsp:cNvSpPr/>
      </dsp:nvSpPr>
      <dsp:spPr>
        <a:xfrm>
          <a:off x="5016118" y="0"/>
          <a:ext cx="2386905" cy="18103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n-US" sz="3000" kern="1200" dirty="0"/>
            <a:t>Highly Confident</a:t>
          </a:r>
        </a:p>
      </dsp:txBody>
      <dsp:txXfrm>
        <a:off x="5016118" y="0"/>
        <a:ext cx="2386905" cy="1810385"/>
      </dsp:txXfrm>
    </dsp:sp>
    <dsp:sp modelId="{EBC385E4-6D12-4296-AA2B-AACEC055BBC5}">
      <dsp:nvSpPr>
        <dsp:cNvPr id="0" name=""/>
        <dsp:cNvSpPr/>
      </dsp:nvSpPr>
      <dsp:spPr>
        <a:xfrm>
          <a:off x="5983272" y="2036683"/>
          <a:ext cx="452596" cy="452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6725"/>
          </a:xfrm>
          <a:prstGeom prst="rect">
            <a:avLst/>
          </a:prstGeom>
        </p:spPr>
        <p:txBody>
          <a:bodyPr vert="horz" lIns="91440" tIns="45720" rIns="91440" bIns="45720" rtlCol="0"/>
          <a:lstStyle>
            <a:lvl1pPr algn="r">
              <a:defRPr sz="1200"/>
            </a:lvl1pPr>
          </a:lstStyle>
          <a:p>
            <a:fld id="{465FE5A1-A5D2-40F9-B0FB-ABA859D3875B}" type="datetimeFigureOut">
              <a:rPr lang="en-US" smtClean="0"/>
              <a:t>3/5/2019</a:t>
            </a:fld>
            <a:endParaRPr lang="en-US"/>
          </a:p>
        </p:txBody>
      </p:sp>
      <p:sp>
        <p:nvSpPr>
          <p:cNvPr id="4" name="Footer Placeholder 3"/>
          <p:cNvSpPr>
            <a:spLocks noGrp="1"/>
          </p:cNvSpPr>
          <p:nvPr>
            <p:ph type="ftr" sz="quarter" idx="2"/>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6725"/>
          </a:xfrm>
          <a:prstGeom prst="rect">
            <a:avLst/>
          </a:prstGeom>
        </p:spPr>
        <p:txBody>
          <a:bodyPr vert="horz" lIns="91440" tIns="45720" rIns="91440" bIns="45720" rtlCol="0" anchor="b"/>
          <a:lstStyle>
            <a:lvl1pPr algn="r">
              <a:defRPr sz="1200"/>
            </a:lvl1pPr>
          </a:lstStyle>
          <a:p>
            <a:fld id="{558D4EA2-B18F-40F9-99C2-DD6514458F1B}" type="slidenum">
              <a:rPr lang="en-US" smtClean="0"/>
              <a:t>‹#›</a:t>
            </a:fld>
            <a:endParaRPr lang="en-US"/>
          </a:p>
        </p:txBody>
      </p:sp>
    </p:spTree>
    <p:extLst>
      <p:ext uri="{BB962C8B-B14F-4D97-AF65-F5344CB8AC3E}">
        <p14:creationId xmlns:p14="http://schemas.microsoft.com/office/powerpoint/2010/main" val="2524976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2" tIns="46656" rIns="93312" bIns="46656"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12" tIns="46656" rIns="93312" bIns="46656" rtlCol="0"/>
          <a:lstStyle>
            <a:lvl1pPr algn="r">
              <a:defRPr sz="1200"/>
            </a:lvl1pPr>
          </a:lstStyle>
          <a:p>
            <a:fld id="{57E86B95-D604-4ADE-A05D-25178E100B06}" type="datetimeFigureOut">
              <a:rPr lang="en-US" smtClean="0"/>
              <a:t>3/5/2019</a:t>
            </a:fld>
            <a:endParaRPr lang="en-US"/>
          </a:p>
        </p:txBody>
      </p:sp>
      <p:sp>
        <p:nvSpPr>
          <p:cNvPr id="4" name="Slide Image Placeholder 3"/>
          <p:cNvSpPr>
            <a:spLocks noGrp="1" noRot="1" noChangeAspect="1"/>
          </p:cNvSpPr>
          <p:nvPr>
            <p:ph type="sldImg" idx="2"/>
          </p:nvPr>
        </p:nvSpPr>
        <p:spPr>
          <a:xfrm>
            <a:off x="1184275" y="698500"/>
            <a:ext cx="2624138" cy="1968500"/>
          </a:xfrm>
          <a:prstGeom prst="rect">
            <a:avLst/>
          </a:prstGeom>
          <a:noFill/>
          <a:ln w="12700">
            <a:solidFill>
              <a:prstClr val="black"/>
            </a:solidFill>
          </a:ln>
        </p:spPr>
        <p:txBody>
          <a:bodyPr vert="horz" lIns="93312" tIns="46656" rIns="93312" bIns="46656" rtlCol="0" anchor="ctr"/>
          <a:lstStyle/>
          <a:p>
            <a:endParaRPr lang="en-US"/>
          </a:p>
        </p:txBody>
      </p:sp>
      <p:sp>
        <p:nvSpPr>
          <p:cNvPr id="5" name="Notes Placeholder 4"/>
          <p:cNvSpPr>
            <a:spLocks noGrp="1"/>
          </p:cNvSpPr>
          <p:nvPr>
            <p:ph type="body" sz="quarter" idx="3"/>
          </p:nvPr>
        </p:nvSpPr>
        <p:spPr>
          <a:xfrm>
            <a:off x="720246" y="2642041"/>
            <a:ext cx="6178032" cy="6423803"/>
          </a:xfrm>
          <a:prstGeom prst="rect">
            <a:avLst/>
          </a:prstGeom>
        </p:spPr>
        <p:txBody>
          <a:bodyPr vert="horz" lIns="93312" tIns="46656" rIns="93312" bIns="4665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42029"/>
            <a:ext cx="3043343" cy="465455"/>
          </a:xfrm>
          <a:prstGeom prst="rect">
            <a:avLst/>
          </a:prstGeom>
        </p:spPr>
        <p:txBody>
          <a:bodyPr vert="horz" lIns="93312" tIns="46656" rIns="93312" bIns="46656"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12" tIns="46656" rIns="93312" bIns="46656" rtlCol="0" anchor="b"/>
          <a:lstStyle>
            <a:lvl1pPr algn="r">
              <a:defRPr sz="1200"/>
            </a:lvl1pPr>
          </a:lstStyle>
          <a:p>
            <a:fld id="{F1A6BB06-A46A-49D2-915E-60669DF2ED28}" type="slidenum">
              <a:rPr lang="en-US" smtClean="0"/>
              <a:t>‹#›</a:t>
            </a:fld>
            <a:endParaRPr lang="en-US"/>
          </a:p>
        </p:txBody>
      </p:sp>
    </p:spTree>
    <p:extLst>
      <p:ext uri="{BB962C8B-B14F-4D97-AF65-F5344CB8AC3E}">
        <p14:creationId xmlns:p14="http://schemas.microsoft.com/office/powerpoint/2010/main" val="103902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Sample:</a:t>
            </a:r>
            <a:r>
              <a:rPr lang="en-US" baseline="0" dirty="0"/>
              <a:t> 2 second animated, branded Core 3.0 eLearning intro (can have simple sound effect) </a:t>
            </a:r>
            <a:endParaRPr lang="en-US" dirty="0"/>
          </a:p>
        </p:txBody>
      </p:sp>
      <p:sp>
        <p:nvSpPr>
          <p:cNvPr id="4" name="Slide Number Placeholder 3"/>
          <p:cNvSpPr>
            <a:spLocks noGrp="1"/>
          </p:cNvSpPr>
          <p:nvPr>
            <p:ph type="sldNum" sz="quarter" idx="10"/>
          </p:nvPr>
        </p:nvSpPr>
        <p:spPr/>
        <p:txBody>
          <a:bodyPr/>
          <a:lstStyle/>
          <a:p>
            <a:fld id="{6F6457F5-D67F-42E4-8D6D-51EEC0FC940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660628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baseline="0" dirty="0"/>
              <a:t>Pre training reflection question:  On a Scale of 1- 10, with 1 being not very, and 10 being very, how confident are you with interviewing children about allegations of abuse?</a:t>
            </a:r>
          </a:p>
          <a:p>
            <a:endParaRPr lang="en-US" baseline="0" dirty="0"/>
          </a:p>
          <a:p>
            <a:pPr fontAlgn="base"/>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10</a:t>
            </a:fld>
            <a:endParaRPr lang="en-US"/>
          </a:p>
        </p:txBody>
      </p:sp>
    </p:spTree>
    <p:extLst>
      <p:ext uri="{BB962C8B-B14F-4D97-AF65-F5344CB8AC3E}">
        <p14:creationId xmlns:p14="http://schemas.microsoft.com/office/powerpoint/2010/main" val="39065400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Participants individually</a:t>
            </a:r>
            <a:r>
              <a:rPr lang="en-US" baseline="0" dirty="0"/>
              <a:t> complete the inventory questions on pages 7-8 of Participant manual.</a:t>
            </a:r>
          </a:p>
          <a:p>
            <a:endParaRPr lang="en-US" baseline="0" dirty="0"/>
          </a:p>
          <a:p>
            <a:r>
              <a:rPr lang="en-US" baseline="0" dirty="0"/>
              <a:t>Conduct brief review as group.</a:t>
            </a:r>
          </a:p>
          <a:p>
            <a:endParaRPr lang="en-US" baseline="0" dirty="0"/>
          </a:p>
          <a:p>
            <a:endParaRPr lang="en-US" baseline="0" dirty="0"/>
          </a:p>
          <a:p>
            <a:endParaRPr lang="en-US" baseline="0" dirty="0"/>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11</a:t>
            </a:fld>
            <a:endParaRPr lang="en-US"/>
          </a:p>
        </p:txBody>
      </p:sp>
    </p:spTree>
    <p:extLst>
      <p:ext uri="{BB962C8B-B14F-4D97-AF65-F5344CB8AC3E}">
        <p14:creationId xmlns:p14="http://schemas.microsoft.com/office/powerpoint/2010/main" val="3238431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*Cite Cultural info from Ethnographic Interviewing here*</a:t>
            </a:r>
          </a:p>
          <a:p>
            <a:endParaRPr lang="en-US" dirty="0"/>
          </a:p>
          <a:p>
            <a:r>
              <a:rPr lang="en-US" dirty="0"/>
              <a:t>Also, it is important as an interviewer to be aware of the diversity issues between you and the child you are interviewing.  Awareness of diversity can help you to be aware if it needs to be addressed because the child notes it as a barrier to communication.   Differences may include gender, age, ethnicity, size, etc.  Being proactive in acknowledging these differences can help to alleviate them from being an “elephant in the room.”</a:t>
            </a:r>
          </a:p>
          <a:p>
            <a:endParaRPr lang="en-US" dirty="0"/>
          </a:p>
          <a:p>
            <a:r>
              <a:rPr lang="en-US" dirty="0"/>
              <a:t>it is important to assess the child's developmental level and utilize age-appropriate interview techniques. The “normal developmental stages” associated with chronological age shouldn’t be assumed. A child's developmental abilities may not match what may be expected for the child's chronological age. </a:t>
            </a:r>
          </a:p>
          <a:p>
            <a:endParaRPr lang="en-US" dirty="0"/>
          </a:p>
          <a:p>
            <a:r>
              <a:rPr lang="en-US" dirty="0"/>
              <a:t>When asking a child questions, it is important that the questions are appropriate for his/her developmental level. The following developmental stages</a:t>
            </a:r>
          </a:p>
          <a:p>
            <a:r>
              <a:rPr lang="en-US" dirty="0"/>
              <a:t>address some of the developmental considerations which can be useful in interviewing children.</a:t>
            </a:r>
          </a:p>
        </p:txBody>
      </p:sp>
      <p:sp>
        <p:nvSpPr>
          <p:cNvPr id="4" name="Slide Number Placeholder 3"/>
          <p:cNvSpPr>
            <a:spLocks noGrp="1"/>
          </p:cNvSpPr>
          <p:nvPr>
            <p:ph type="sldNum" sz="quarter" idx="10"/>
          </p:nvPr>
        </p:nvSpPr>
        <p:spPr/>
        <p:txBody>
          <a:bodyPr/>
          <a:lstStyle/>
          <a:p>
            <a:fld id="{F1A6BB06-A46A-49D2-915E-60669DF2ED28}" type="slidenum">
              <a:rPr lang="en-US" smtClean="0"/>
              <a:t>12</a:t>
            </a:fld>
            <a:endParaRPr lang="en-US"/>
          </a:p>
        </p:txBody>
      </p:sp>
    </p:spTree>
    <p:extLst>
      <p:ext uri="{BB962C8B-B14F-4D97-AF65-F5344CB8AC3E}">
        <p14:creationId xmlns:p14="http://schemas.microsoft.com/office/powerpoint/2010/main" val="3302003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SIMPLE, short sentences, use child vocabulary, not adult level </a:t>
            </a:r>
          </a:p>
          <a:p>
            <a:pPr defTabSz="918058">
              <a:defRPr/>
            </a:pPr>
            <a:endParaRPr lang="en-US" dirty="0"/>
          </a:p>
          <a:p>
            <a:r>
              <a:rPr lang="en-US" dirty="0"/>
              <a:t>Concept acquisition: By age 3, most normally developing children can accurately answer who, what, where- questions.</a:t>
            </a:r>
          </a:p>
          <a:p>
            <a:r>
              <a:rPr lang="en-US" dirty="0"/>
              <a:t> </a:t>
            </a:r>
          </a:p>
          <a:p>
            <a:r>
              <a:rPr lang="en-US" u="sng" dirty="0"/>
              <a:t>However</a:t>
            </a:r>
            <a:r>
              <a:rPr lang="en-US" dirty="0"/>
              <a:t>, how and why (hypothetical) is above cognitive abilities.</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13</a:t>
            </a:fld>
            <a:endParaRPr lang="en-US"/>
          </a:p>
        </p:txBody>
      </p:sp>
    </p:spTree>
    <p:extLst>
      <p:ext uri="{BB962C8B-B14F-4D97-AF65-F5344CB8AC3E}">
        <p14:creationId xmlns:p14="http://schemas.microsoft.com/office/powerpoint/2010/main" val="1579757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The way we question them MATTERS. You don’t want to word question in a way that exceeds the child’s cognitive abilities</a:t>
            </a:r>
          </a:p>
          <a:p>
            <a:pPr defTabSz="918058">
              <a:defRPr/>
            </a:pPr>
            <a:r>
              <a:rPr lang="en-US" dirty="0"/>
              <a:t>The length of our sentences should match theirs; </a:t>
            </a:r>
          </a:p>
          <a:p>
            <a:pPr defTabSz="918058">
              <a:defRPr/>
            </a:pPr>
            <a:endParaRPr lang="en-US" dirty="0"/>
          </a:p>
          <a:p>
            <a:pPr defTabSz="918058">
              <a:defRPr/>
            </a:pPr>
            <a:r>
              <a:rPr lang="en-US" dirty="0"/>
              <a:t>SIMPLE, short sentences, use child vocabulary, not adult level </a:t>
            </a:r>
          </a:p>
          <a:p>
            <a:pPr defTabSz="918058">
              <a:defRPr/>
            </a:pPr>
            <a:endParaRPr lang="en-US" dirty="0"/>
          </a:p>
          <a:p>
            <a:pPr defTabSz="918058">
              <a:defRPr/>
            </a:pPr>
            <a:r>
              <a:rPr lang="en-US" dirty="0"/>
              <a:t>Try not to repeat questions if they don’t understand, rephrase to limit confusion, guessing, or trying to please the interviewer</a:t>
            </a:r>
          </a:p>
          <a:p>
            <a:endParaRPr lang="en-US" dirty="0"/>
          </a:p>
          <a:p>
            <a:r>
              <a:rPr lang="en-US" dirty="0"/>
              <a:t>Limited understanding of what needs to be told, what details are important</a:t>
            </a:r>
          </a:p>
          <a:p>
            <a:endParaRPr lang="en-US" dirty="0"/>
          </a:p>
          <a:p>
            <a:r>
              <a:rPr lang="en-US" dirty="0"/>
              <a:t>Difficulty with free recall of information on their own; need triggers/cues from interviewer to focus them on topic at hand. Be sure to anchor them by using complete sentences and referencing what they just said (i.e., “You said daddy hit you; where did he hit you?” Instead of just ”where did daddy hit you?” They have short attention spans so may have moved on without you. Need to ground them with where you are and with what you are asking.</a:t>
            </a:r>
          </a:p>
          <a:p>
            <a:endParaRPr lang="en-US" baseline="0" dirty="0"/>
          </a:p>
          <a:p>
            <a:r>
              <a:rPr lang="en-US" dirty="0"/>
              <a:t>“When” questions are not developmentally appropriate for this age group. For a preschooler, everyday is yesterday. No concept of time, duration of time, placing events in time, can’t do before or after yet, etc. It is best not to ask time or quantity questions.</a:t>
            </a:r>
            <a:endParaRPr lang="en-US" baseline="0" dirty="0"/>
          </a:p>
          <a:p>
            <a:endParaRPr lang="en-US" baseline="0" dirty="0"/>
          </a:p>
          <a:p>
            <a:pPr defTabSz="918058">
              <a:defRPr/>
            </a:pPr>
            <a:r>
              <a:rPr lang="en-US" dirty="0"/>
              <a:t>Use Proper nouns (John, Sally), not pronouns (he, she, they) as this avoids confusing and misunderstanding.</a:t>
            </a:r>
          </a:p>
          <a:p>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14</a:t>
            </a:fld>
            <a:endParaRPr lang="en-US"/>
          </a:p>
        </p:txBody>
      </p:sp>
    </p:spTree>
    <p:extLst>
      <p:ext uri="{BB962C8B-B14F-4D97-AF65-F5344CB8AC3E}">
        <p14:creationId xmlns:p14="http://schemas.microsoft.com/office/powerpoint/2010/main" val="2222866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More hesitant to talk to unfamiliar adult</a:t>
            </a:r>
          </a:p>
          <a:p>
            <a:endParaRPr lang="en-US" dirty="0"/>
          </a:p>
          <a:p>
            <a:pPr defTabSz="918058">
              <a:defRPr/>
            </a:pPr>
            <a:endParaRPr lang="en-US" dirty="0"/>
          </a:p>
          <a:p>
            <a:pPr defTabSz="918058">
              <a:defRPr/>
            </a:pPr>
            <a:r>
              <a:rPr lang="en-US" dirty="0"/>
              <a:t>Preschoolers are concrete/literal thinkers; operate in the here and now; don’t know words have more than one meaning (i.e. court can be where you play basketball; the legal setting for trials; or to refer to dating)</a:t>
            </a:r>
          </a:p>
          <a:p>
            <a:endParaRPr lang="en-US" baseline="0" dirty="0"/>
          </a:p>
          <a:p>
            <a:r>
              <a:rPr lang="en-US" baseline="0" dirty="0"/>
              <a:t>Cannot estimate or be reliable when asked about number of times.  Children can recite numbers before they can truly count or understand the true quantity.  </a:t>
            </a:r>
          </a:p>
          <a:p>
            <a:r>
              <a:rPr lang="en-US" baseline="0" dirty="0"/>
              <a:t>Did it happen once or more times- would be a good enough account for the field interview.  </a:t>
            </a:r>
          </a:p>
          <a:p>
            <a:endParaRPr lang="en-US" baseline="0" dirty="0"/>
          </a:p>
          <a:p>
            <a:r>
              <a:rPr lang="en-US" baseline="0" dirty="0"/>
              <a:t>Highly susceptible to coercion, pressure, </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15</a:t>
            </a:fld>
            <a:endParaRPr lang="en-US"/>
          </a:p>
        </p:txBody>
      </p:sp>
    </p:spTree>
    <p:extLst>
      <p:ext uri="{BB962C8B-B14F-4D97-AF65-F5344CB8AC3E}">
        <p14:creationId xmlns:p14="http://schemas.microsoft.com/office/powerpoint/2010/main" val="1970351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Become more accurate</a:t>
            </a:r>
            <a:r>
              <a:rPr lang="en-US" baseline="0" dirty="0"/>
              <a:t> in their accounts of events.</a:t>
            </a:r>
          </a:p>
          <a:p>
            <a:endParaRPr lang="en-US" baseline="0" dirty="0"/>
          </a:p>
          <a:p>
            <a:r>
              <a:rPr lang="en-US" baseline="0" dirty="0"/>
              <a:t>Begin forming opinions and ideas about things (such as why something happened or why somebody did something)</a:t>
            </a:r>
          </a:p>
          <a:p>
            <a:endParaRPr lang="en-US" baseline="0" dirty="0"/>
          </a:p>
          <a:p>
            <a:r>
              <a:rPr lang="en-US" baseline="0" dirty="0"/>
              <a:t>Regard their family as very important although toward the latter ages in this group.  Peers also begin to become very important.  </a:t>
            </a:r>
          </a:p>
          <a:p>
            <a:endParaRPr lang="en-US" baseline="0" dirty="0"/>
          </a:p>
          <a:p>
            <a:r>
              <a:rPr lang="en-US" baseline="0" dirty="0"/>
              <a:t>Feel protective of family</a:t>
            </a:r>
          </a:p>
          <a:p>
            <a:endParaRPr lang="en-US" baseline="0" dirty="0"/>
          </a:p>
          <a:p>
            <a:r>
              <a:rPr lang="en-US" dirty="0"/>
              <a:t>Although this age group has a better grasp of the concepts of time, dates, and. .sequencing, caution is recommended. Asking children ‘when’ something happened is still tenuous as they don’t have mechanisms like adults do (i.e., Google calendar, Outlook) to place events in time. They are able to differentiate before and after so using major holidays, birthdays, age, grade in school, teacher, house they lived in, </a:t>
            </a:r>
            <a:r>
              <a:rPr lang="en-US" dirty="0" err="1"/>
              <a:t>etc</a:t>
            </a:r>
            <a:r>
              <a:rPr lang="en-US" dirty="0"/>
              <a:t> will help to provide interviewer a time range. (E.g., “what house were you living in when dad hit mom? Did the touching happen when you were 6 years old? Or when you were in 1</a:t>
            </a:r>
            <a:r>
              <a:rPr lang="en-US" baseline="30000" dirty="0"/>
              <a:t>st</a:t>
            </a:r>
            <a:r>
              <a:rPr lang="en-US" dirty="0"/>
              <a:t> grade?”)</a:t>
            </a:r>
          </a:p>
          <a:p>
            <a:r>
              <a:rPr lang="en-US" dirty="0"/>
              <a:t>Best to try to gather time-related questions from the adults in the child’s life rather than from the child themselves. </a:t>
            </a:r>
          </a:p>
          <a:p>
            <a:endParaRPr lang="en-US" baseline="0" dirty="0"/>
          </a:p>
          <a:p>
            <a:r>
              <a:rPr lang="en-US" baseline="0" dirty="0"/>
              <a:t>Are modest about their bodies and privacy</a:t>
            </a:r>
          </a:p>
          <a:p>
            <a:endParaRPr lang="en-US" baseline="0" dirty="0"/>
          </a:p>
          <a:p>
            <a:r>
              <a:rPr lang="en-US" baseline="0" dirty="0"/>
              <a:t>After 8, the language development has grown much more in ability to understand and speak in complexity and detail.</a:t>
            </a:r>
          </a:p>
          <a:p>
            <a:endParaRPr lang="en-US" baseline="0" dirty="0"/>
          </a:p>
          <a:p>
            <a:r>
              <a:rPr lang="en-US" dirty="0"/>
              <a:t>Try not to follow every answer with another question. Instead, either comment, ask the child to elaborate, or simply acknowledge the child's response.  This will make the interview more palatable for the child.</a:t>
            </a:r>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16</a:t>
            </a:fld>
            <a:endParaRPr lang="en-US"/>
          </a:p>
        </p:txBody>
      </p:sp>
    </p:spTree>
    <p:extLst>
      <p:ext uri="{BB962C8B-B14F-4D97-AF65-F5344CB8AC3E}">
        <p14:creationId xmlns:p14="http://schemas.microsoft.com/office/powerpoint/2010/main" val="37937159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Rapport building is crucial and a good focus is to encourage the teen to talk about issues central to his/her life.  This will help him/her feel like someone wants to understand, cares about his/her point of view, and is truly going to listen.</a:t>
            </a:r>
          </a:p>
          <a:p>
            <a:endParaRPr lang="en-US" dirty="0"/>
          </a:p>
          <a:p>
            <a:pPr defTabSz="918058">
              <a:defRPr/>
            </a:pPr>
            <a:r>
              <a:rPr lang="en-US" dirty="0"/>
              <a:t>Control is an important issue, allow them to feel in control of pace and structure as much as possible</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17</a:t>
            </a:fld>
            <a:endParaRPr lang="en-US"/>
          </a:p>
        </p:txBody>
      </p:sp>
    </p:spTree>
    <p:extLst>
      <p:ext uri="{BB962C8B-B14F-4D97-AF65-F5344CB8AC3E}">
        <p14:creationId xmlns:p14="http://schemas.microsoft.com/office/powerpoint/2010/main" val="9256250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Some adolescents withdraw to protect themselves from pain</a:t>
            </a:r>
          </a:p>
          <a:p>
            <a:endParaRPr lang="en-US" dirty="0"/>
          </a:p>
          <a:p>
            <a:r>
              <a:rPr lang="en-US" dirty="0"/>
              <a:t>Many teens are resistant to answering questions</a:t>
            </a:r>
          </a:p>
          <a:p>
            <a:endParaRPr lang="en-US" dirty="0"/>
          </a:p>
          <a:p>
            <a:r>
              <a:rPr lang="en-US" dirty="0"/>
              <a:t>Recognize that their fear that things are going to get worse</a:t>
            </a:r>
            <a:r>
              <a:rPr lang="en-US" baseline="0" dirty="0"/>
              <a:t> after disclosure is very real</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18</a:t>
            </a:fld>
            <a:endParaRPr lang="en-US"/>
          </a:p>
        </p:txBody>
      </p:sp>
    </p:spTree>
    <p:extLst>
      <p:ext uri="{BB962C8B-B14F-4D97-AF65-F5344CB8AC3E}">
        <p14:creationId xmlns:p14="http://schemas.microsoft.com/office/powerpoint/2010/main" val="886492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19</a:t>
            </a:fld>
            <a:endParaRPr lang="en-US"/>
          </a:p>
        </p:txBody>
      </p:sp>
    </p:spTree>
    <p:extLst>
      <p:ext uri="{BB962C8B-B14F-4D97-AF65-F5344CB8AC3E}">
        <p14:creationId xmlns:p14="http://schemas.microsoft.com/office/powerpoint/2010/main" val="1371798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a:t>
            </a:fld>
            <a:endParaRPr lang="en-US"/>
          </a:p>
        </p:txBody>
      </p:sp>
    </p:spTree>
    <p:extLst>
      <p:ext uri="{BB962C8B-B14F-4D97-AF65-F5344CB8AC3E}">
        <p14:creationId xmlns:p14="http://schemas.microsoft.com/office/powerpoint/2010/main" val="14620480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baseline="0" dirty="0"/>
              <a:t>While we interview children throughout the life of a case, from initial referral to monthly contacts, this class will focus on the delicate nature of interviewing a child about allegations or concerns.  Allegations or concerns for safety and well-being can arise at any time, whether at initial referral, during out-of-home placement, while in Family Maintenance, etc.  </a:t>
            </a:r>
          </a:p>
          <a:p>
            <a:endParaRPr lang="en-US" dirty="0"/>
          </a:p>
          <a:p>
            <a:endParaRPr lang="en-US" dirty="0"/>
          </a:p>
          <a:p>
            <a:r>
              <a:rPr lang="en-US" dirty="0"/>
              <a:t>Highlight the differences between a CPS only case vs.</a:t>
            </a:r>
            <a:r>
              <a:rPr lang="en-US" baseline="0" dirty="0"/>
              <a:t> a case involving both CPS and Law Enforcement</a:t>
            </a:r>
          </a:p>
          <a:p>
            <a:endParaRPr lang="en-US" baseline="0" dirty="0"/>
          </a:p>
          <a:p>
            <a:r>
              <a:rPr lang="en-US" baseline="0" dirty="0"/>
              <a:t>For joint agency involvement, it is important to collaborate and establish agreements </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20</a:t>
            </a:fld>
            <a:endParaRPr lang="en-US"/>
          </a:p>
        </p:txBody>
      </p:sp>
    </p:spTree>
    <p:extLst>
      <p:ext uri="{BB962C8B-B14F-4D97-AF65-F5344CB8AC3E}">
        <p14:creationId xmlns:p14="http://schemas.microsoft.com/office/powerpoint/2010/main" val="15787379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Provide</a:t>
            </a:r>
            <a:r>
              <a:rPr lang="en-US" baseline="0" dirty="0"/>
              <a:t> an i</a:t>
            </a:r>
            <a:r>
              <a:rPr lang="en-US" dirty="0"/>
              <a:t>ntroduction</a:t>
            </a:r>
            <a:r>
              <a:rPr lang="en-US" baseline="0" dirty="0"/>
              <a:t> to the Purpose of the initial interview/field interview regarding allegations or worries regarding safety</a:t>
            </a:r>
          </a:p>
          <a:p>
            <a:endParaRPr lang="en-US" baseline="0" dirty="0"/>
          </a:p>
          <a:p>
            <a:r>
              <a:rPr lang="en-US" baseline="0" dirty="0"/>
              <a:t>Highlight the purpose of:</a:t>
            </a:r>
          </a:p>
          <a:p>
            <a:pPr marL="172136" indent="-172136">
              <a:buFont typeface="Arial" panose="020B0604020202020204" pitchFamily="34" charset="0"/>
              <a:buChar char="•"/>
            </a:pPr>
            <a:r>
              <a:rPr lang="en-US" baseline="0" dirty="0"/>
              <a:t> assessing whether prima facie evidence is present for allegations</a:t>
            </a:r>
          </a:p>
          <a:p>
            <a:pPr marL="172136" indent="-172136">
              <a:buFont typeface="Arial" panose="020B0604020202020204" pitchFamily="34" charset="0"/>
              <a:buChar char="•"/>
            </a:pPr>
            <a:r>
              <a:rPr lang="en-US" baseline="0" dirty="0"/>
              <a:t>Proceeding to establishing safety by ensuring use and field completion of SDM Safety Assessment and following the structured decision that there is no safety threat, to proceed to removal,  or establishing safety with intervention. </a:t>
            </a:r>
          </a:p>
          <a:p>
            <a:r>
              <a:rPr lang="en-US" baseline="0" dirty="0"/>
              <a:t>Don’t want to go too far because there may be need for forensic interview- this may already be the child’s 2</a:t>
            </a:r>
            <a:r>
              <a:rPr lang="en-US" baseline="30000" dirty="0"/>
              <a:t>nd</a:t>
            </a:r>
            <a:r>
              <a:rPr lang="en-US" baseline="0" dirty="0"/>
              <a:t> or 3</a:t>
            </a:r>
            <a:r>
              <a:rPr lang="en-US" baseline="30000" dirty="0"/>
              <a:t>rd</a:t>
            </a:r>
            <a:r>
              <a:rPr lang="en-US" baseline="0" dirty="0"/>
              <a:t> time telling his/her story.  We don’t want to have them repeat it over and over to a variety of people.  Reduce trauma by reducing amount of times they have to tell the story</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21</a:t>
            </a:fld>
            <a:endParaRPr lang="en-US"/>
          </a:p>
        </p:txBody>
      </p:sp>
    </p:spTree>
    <p:extLst>
      <p:ext uri="{BB962C8B-B14F-4D97-AF65-F5344CB8AC3E}">
        <p14:creationId xmlns:p14="http://schemas.microsoft.com/office/powerpoint/2010/main" val="27172575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Highlight the differences</a:t>
            </a:r>
            <a:r>
              <a:rPr lang="en-US" baseline="0" dirty="0"/>
              <a:t> between the Initial Field Interview by the 1</a:t>
            </a:r>
            <a:r>
              <a:rPr lang="en-US" baseline="30000" dirty="0"/>
              <a:t>st</a:t>
            </a:r>
            <a:r>
              <a:rPr lang="en-US" baseline="0" dirty="0"/>
              <a:t> responder and a Forensic Level Interview</a:t>
            </a:r>
          </a:p>
          <a:p>
            <a:endParaRPr lang="en-US" baseline="0" dirty="0"/>
          </a:p>
          <a:p>
            <a:r>
              <a:rPr lang="en-US" baseline="0" dirty="0"/>
              <a:t>This training is not to prepare for Forensic Level Interview- there is formal and standardized training for that role, which is not the role of the first responder.  It is a specialized position in a specific setting.</a:t>
            </a:r>
          </a:p>
        </p:txBody>
      </p:sp>
      <p:sp>
        <p:nvSpPr>
          <p:cNvPr id="4" name="Slide Number Placeholder 3"/>
          <p:cNvSpPr>
            <a:spLocks noGrp="1"/>
          </p:cNvSpPr>
          <p:nvPr>
            <p:ph type="sldNum" sz="quarter" idx="10"/>
          </p:nvPr>
        </p:nvSpPr>
        <p:spPr/>
        <p:txBody>
          <a:bodyPr/>
          <a:lstStyle/>
          <a:p>
            <a:fld id="{F1A6BB06-A46A-49D2-915E-60669DF2ED28}" type="slidenum">
              <a:rPr lang="en-US" smtClean="0"/>
              <a:t>22</a:t>
            </a:fld>
            <a:endParaRPr lang="en-US"/>
          </a:p>
        </p:txBody>
      </p:sp>
    </p:spTree>
    <p:extLst>
      <p:ext uri="{BB962C8B-B14F-4D97-AF65-F5344CB8AC3E}">
        <p14:creationId xmlns:p14="http://schemas.microsoft.com/office/powerpoint/2010/main" val="10106372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baseline="0" dirty="0"/>
              <a:t> In order to ensure you are adhering to the purpose of your interview with a child, ask yourself the following questions:</a:t>
            </a:r>
          </a:p>
          <a:p>
            <a:pPr marL="172136" indent="-172136">
              <a:buFont typeface="Arial" panose="020B0604020202020204" pitchFamily="34" charset="0"/>
              <a:buChar char="•"/>
            </a:pPr>
            <a:r>
              <a:rPr lang="en-US" dirty="0"/>
              <a:t>What do I need to know to complete SDM Safety Assessment and take action?</a:t>
            </a:r>
          </a:p>
          <a:p>
            <a:pPr marL="172136" indent="-172136">
              <a:buFont typeface="Arial" panose="020B0604020202020204" pitchFamily="34" charset="0"/>
              <a:buChar char="•"/>
            </a:pPr>
            <a:r>
              <a:rPr lang="en-US" dirty="0"/>
              <a:t>Can I get information from other sources?</a:t>
            </a:r>
          </a:p>
          <a:p>
            <a:pPr marL="172136" indent="-172136">
              <a:buFont typeface="Arial" panose="020B0604020202020204" pitchFamily="34" charset="0"/>
              <a:buChar char="•"/>
            </a:pPr>
            <a:r>
              <a:rPr lang="en-US" dirty="0"/>
              <a:t>Will I be doing more harm than good?</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23</a:t>
            </a:fld>
            <a:endParaRPr lang="en-US"/>
          </a:p>
        </p:txBody>
      </p:sp>
    </p:spTree>
    <p:extLst>
      <p:ext uri="{BB962C8B-B14F-4D97-AF65-F5344CB8AC3E}">
        <p14:creationId xmlns:p14="http://schemas.microsoft.com/office/powerpoint/2010/main" val="30587819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Preparation phase of 5 phase model learned in 100 level engagement</a:t>
            </a:r>
          </a:p>
          <a:p>
            <a:endParaRPr lang="en-US" dirty="0"/>
          </a:p>
          <a:p>
            <a:r>
              <a:rPr lang="en-US" dirty="0"/>
              <a:t>A setting with minimal distraction prevents the child from having to divide his/her attention, which can complicate the information gathering process.  </a:t>
            </a:r>
          </a:p>
          <a:p>
            <a:endParaRPr lang="en-US" dirty="0"/>
          </a:p>
          <a:p>
            <a:r>
              <a:rPr lang="en-US" dirty="0"/>
              <a:t>A private setting also helps eliminate the possibility of contamination from parents or others.   An observer may overtly or unknowingly make an impact through body language, verbal cues, or reactions.  Children may also be hesitant to talk openly and honestly in the presence of another person, whether or not that person was involved in the incident, but especially if the person has a vested interest in the incident or story not being told. </a:t>
            </a:r>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24</a:t>
            </a:fld>
            <a:endParaRPr lang="en-US"/>
          </a:p>
        </p:txBody>
      </p:sp>
    </p:spTree>
    <p:extLst>
      <p:ext uri="{BB962C8B-B14F-4D97-AF65-F5344CB8AC3E}">
        <p14:creationId xmlns:p14="http://schemas.microsoft.com/office/powerpoint/2010/main" val="1810176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In the beginning, using a structured approach may feel scripted or unnatural, but it is important to utilize this approach, and over time, it will become more comfortable.</a:t>
            </a:r>
          </a:p>
          <a:p>
            <a:endParaRPr lang="en-US" dirty="0"/>
          </a:p>
          <a:p>
            <a:r>
              <a:rPr lang="en-US" dirty="0"/>
              <a:t>Provides a guideline for best practice based on research and expertise</a:t>
            </a:r>
            <a:r>
              <a:rPr lang="en-US" baseline="0" dirty="0"/>
              <a:t> demonstrated in the field</a:t>
            </a:r>
          </a:p>
          <a:p>
            <a:endParaRPr lang="en-US" baseline="0" dirty="0"/>
          </a:p>
          <a:p>
            <a:r>
              <a:rPr lang="en-US" baseline="0" dirty="0"/>
              <a:t>Having a structured protocol helps increase the productivity of the interview by helping to prevent defective techniques which can produce negative outcomes, such as suggestibility.  You don’t want a child to tell you something that isn’t true, and you don’t want a truth the child tells you to be able to be discounted by looking false.</a:t>
            </a:r>
          </a:p>
          <a:p>
            <a:endParaRPr lang="en-US" baseline="0" dirty="0"/>
          </a:p>
          <a:p>
            <a:r>
              <a:rPr lang="en-US" baseline="0" dirty="0"/>
              <a:t>Adhering to an evidence-based method of interviewing to gather information helps ensure that the information gathered is accurate not skewed by information suggested by the interviewer, which would result in a lack of credibility of the child’s account of a situation.</a:t>
            </a:r>
          </a:p>
          <a:p>
            <a:endParaRPr lang="en-US" baseline="0" dirty="0"/>
          </a:p>
          <a:p>
            <a:r>
              <a:rPr lang="en-US" baseline="0" dirty="0"/>
              <a:t>Adhering to an evidence-based method of interviewing children also decreases the interference of possible negative interviewer actions which diminish the credibility of the information gathered.</a:t>
            </a:r>
          </a:p>
          <a:p>
            <a:endParaRPr lang="en-US" baseline="0" dirty="0"/>
          </a:p>
          <a:p>
            <a:r>
              <a:rPr lang="en-US" baseline="0" dirty="0"/>
              <a:t>The interviewer </a:t>
            </a:r>
            <a:r>
              <a:rPr lang="en-US" dirty="0"/>
              <a:t>elicits better results when he/she displays a supportive yet non-suggestive demeanor. Non-verbal support in the form of eye contact, relaxed body posture, and friendly facial expressions, has been shown to improve a child’s interview responses. </a:t>
            </a:r>
          </a:p>
          <a:p>
            <a:endParaRPr lang="en-US" dirty="0"/>
          </a:p>
          <a:p>
            <a:r>
              <a:rPr lang="en-US" dirty="0"/>
              <a:t>Supportiveness, however, cannot be solely offered when you are hearing what you want to hear.  If so, it introduces bias. Interviewer bias has been linked to</a:t>
            </a:r>
          </a:p>
          <a:p>
            <a:r>
              <a:rPr lang="en-US" dirty="0"/>
              <a:t>distorting children’s account of events. This selective reinforcement of desired responses can lead the interviewer to ask questions that are more leading in nature and dramatically increase errors.  </a:t>
            </a:r>
          </a:p>
          <a:p>
            <a:endParaRPr lang="en-US" dirty="0"/>
          </a:p>
          <a:p>
            <a:pPr defTabSz="918058">
              <a:defRPr/>
            </a:pPr>
            <a:r>
              <a:rPr lang="en-US" dirty="0"/>
              <a:t>Interviewers should strive to remain objective and neutral and keep biases in check. We want to do our best to ensure that disclosures are as valid as possible despite the victim’s and our own emotions that may be connected to the traumatic situation.</a:t>
            </a:r>
          </a:p>
          <a:p>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25</a:t>
            </a:fld>
            <a:endParaRPr lang="en-US"/>
          </a:p>
        </p:txBody>
      </p:sp>
    </p:spTree>
    <p:extLst>
      <p:ext uri="{BB962C8B-B14F-4D97-AF65-F5344CB8AC3E}">
        <p14:creationId xmlns:p14="http://schemas.microsoft.com/office/powerpoint/2010/main" val="22692491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Lyon, a Harvard-trained attorney with a doctorate in psychology from Stanford, is a USC professor of Law</a:t>
            </a:r>
            <a:r>
              <a:rPr lang="en-US" baseline="0" dirty="0"/>
              <a:t> and Psychology, and a </a:t>
            </a:r>
            <a:r>
              <a:rPr lang="en-US" dirty="0"/>
              <a:t>leader in the field</a:t>
            </a:r>
            <a:r>
              <a:rPr lang="en-US" baseline="0" dirty="0"/>
              <a:t> of child interviewing.  Lyon has taken a different approach and instead of researching all of the ways we can ruin an interview, m</a:t>
            </a:r>
            <a:r>
              <a:rPr lang="en-US" dirty="0"/>
              <a:t>uch of Lyon's current research focuses on what helps children to report and recall true events. </a:t>
            </a:r>
          </a:p>
          <a:p>
            <a:endParaRPr lang="en-US" dirty="0"/>
          </a:p>
          <a:p>
            <a:r>
              <a:rPr lang="en-US" dirty="0"/>
              <a:t>Research</a:t>
            </a:r>
            <a:r>
              <a:rPr lang="en-US" baseline="0" dirty="0"/>
              <a:t> has shown that if we adequately build rapport with children and provide guidance for the purpose and method of an interview, we are far more likely to get quality information that is free from suggestion.</a:t>
            </a:r>
          </a:p>
          <a:p>
            <a:endParaRPr lang="en-US" baseline="0" dirty="0"/>
          </a:p>
          <a:p>
            <a:r>
              <a:rPr lang="en-US" baseline="0" dirty="0"/>
              <a:t>The National Institute of Child Health and Human Development developed a protocol that emphasizes best practice interviewing techniques.  Dr. Lyon has adapted the protocol into a simplified format to help facilitate its use in the field.  </a:t>
            </a:r>
          </a:p>
          <a:p>
            <a:endParaRPr lang="en-US" baseline="0"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26</a:t>
            </a:fld>
            <a:endParaRPr lang="en-US"/>
          </a:p>
        </p:txBody>
      </p:sp>
    </p:spTree>
    <p:extLst>
      <p:ext uri="{BB962C8B-B14F-4D97-AF65-F5344CB8AC3E}">
        <p14:creationId xmlns:p14="http://schemas.microsoft.com/office/powerpoint/2010/main" val="15782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Following his work on how to increase the accuracy and quality of a child’s disclosure,</a:t>
            </a:r>
            <a:r>
              <a:rPr lang="en-US" baseline="0" dirty="0"/>
              <a:t> Lyon’s 10-Step Interview Process includes techniques designed to increase the likelihood of obtaining accurate disclosures from children who have actually suffered from or witnessed abuse and decrease the likelihood of obtaining false disclosures if children have not been abused.  Instead of focusing heavily on what does not work when interviewing children, the 10-step process helps us understand and follow evidence-based techniques that are focused on what does work.</a:t>
            </a:r>
          </a:p>
          <a:p>
            <a:endParaRPr lang="en-US" baseline="0" dirty="0"/>
          </a:p>
          <a:p>
            <a:r>
              <a:rPr lang="en-US" baseline="0" dirty="0"/>
              <a:t>Steps 1-6 are part of the rapport building phase of the interview</a:t>
            </a:r>
          </a:p>
          <a:p>
            <a:r>
              <a:rPr lang="en-US" baseline="0" dirty="0"/>
              <a:t>Steps 7-10 are the information gathering phase of the interview</a:t>
            </a:r>
            <a:endParaRPr lang="en-US" dirty="0"/>
          </a:p>
          <a:p>
            <a:endParaRPr lang="en-US" dirty="0"/>
          </a:p>
          <a:p>
            <a:r>
              <a:rPr lang="en-US" dirty="0"/>
              <a:t>We will walk</a:t>
            </a:r>
            <a:r>
              <a:rPr lang="en-US" baseline="0" dirty="0"/>
              <a:t> through and spend time practicing each step.</a:t>
            </a:r>
            <a:endParaRPr lang="en-US" dirty="0"/>
          </a:p>
          <a:p>
            <a:endParaRPr lang="en-US" dirty="0"/>
          </a:p>
          <a:p>
            <a:r>
              <a:rPr lang="en-US" dirty="0"/>
              <a:t>The first 5 steps of the model involve</a:t>
            </a:r>
            <a:r>
              <a:rPr lang="en-US" baseline="0" dirty="0"/>
              <a:t> giving the child interview instructions.  These steps have shown to increase the accuracy of a child’s account of their story.  </a:t>
            </a:r>
          </a:p>
          <a:p>
            <a:endParaRPr lang="en-US" baseline="0" dirty="0"/>
          </a:p>
          <a:p>
            <a:r>
              <a:rPr lang="en-US" baseline="0" dirty="0"/>
              <a:t>Step 6, narrative practice, involves letting the child practice telling their story about </a:t>
            </a:r>
            <a:r>
              <a:rPr lang="en-US" dirty="0"/>
              <a:t>an </a:t>
            </a:r>
            <a:r>
              <a:rPr lang="en-US" dirty="0" err="1"/>
              <a:t>innoculous</a:t>
            </a:r>
            <a:r>
              <a:rPr lang="en-US" dirty="0"/>
              <a:t> event from beginning to end, which helps build rapport; gives the child the opportunity to try out the interview instructions; and helps gauge the child’s willingness and ability to provide narrative, detailed and sequential information. Likewise, research has demonstrated that this Step increases a child’s accuracy throughout the interview.</a:t>
            </a:r>
          </a:p>
          <a:p>
            <a:endParaRPr lang="en-US" baseline="0" dirty="0"/>
          </a:p>
          <a:p>
            <a:r>
              <a:rPr lang="en-US" baseline="0" dirty="0"/>
              <a:t>Steps 7-10 focus on the matter at hand after the child is comfortable and aware of his/her permissions to be honest.</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27</a:t>
            </a:fld>
            <a:endParaRPr lang="en-US"/>
          </a:p>
        </p:txBody>
      </p:sp>
    </p:spTree>
    <p:extLst>
      <p:ext uri="{BB962C8B-B14F-4D97-AF65-F5344CB8AC3E}">
        <p14:creationId xmlns:p14="http://schemas.microsoft.com/office/powerpoint/2010/main" val="9339507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Following his work on how to increase the accuracy and quality of a child’s disclosure,</a:t>
            </a:r>
            <a:r>
              <a:rPr lang="en-US" baseline="0" dirty="0"/>
              <a:t> Lyon’s 10-Step Interview Process includes techniques designed to increase the likelihood of obtaining accurate disclosures from children who have actually suffered from or witnessed abuse and decrease the likelihood of obtaining false disclosures if children have not been abused.  Instead of focusing heavily on what does not work when interviewing children, the 10-step process helps us understand and follow evidence-based techniques that are focused on what does work.</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model was</a:t>
            </a:r>
            <a:r>
              <a:rPr lang="en-US" sz="1200" kern="1200" baseline="0" dirty="0">
                <a:solidFill>
                  <a:schemeClr val="tx1"/>
                </a:solidFill>
                <a:effectLst/>
                <a:latin typeface="+mn-lt"/>
                <a:ea typeface="+mn-ea"/>
                <a:cs typeface="+mn-cs"/>
              </a:rPr>
              <a:t> originally designed specifically for </a:t>
            </a:r>
            <a:r>
              <a:rPr lang="en-US" sz="1200" kern="1200" dirty="0">
                <a:solidFill>
                  <a:schemeClr val="tx1"/>
                </a:solidFill>
                <a:effectLst/>
                <a:latin typeface="+mn-lt"/>
                <a:ea typeface="+mn-ea"/>
                <a:cs typeface="+mn-cs"/>
              </a:rPr>
              <a:t>forensic child interviewing, which is not what we are doing when we go out on an investigation or conduct our monthly contacts with children in placement or their home, but the model is soundly evidence-based regarding gathering accurate information from children, which proves as useful for our field interviews as well.  </a:t>
            </a:r>
          </a:p>
          <a:p>
            <a:endParaRPr lang="en-US" baseline="0" dirty="0"/>
          </a:p>
          <a:p>
            <a:endParaRPr lang="en-US" baseline="0" dirty="0"/>
          </a:p>
          <a:p>
            <a:r>
              <a:rPr lang="en-US" baseline="0" dirty="0"/>
              <a:t>Steps 1-6 are part of the rapport building phase of the interview</a:t>
            </a:r>
          </a:p>
          <a:p>
            <a:r>
              <a:rPr lang="en-US" baseline="0" dirty="0"/>
              <a:t>Steps 7-10 are the information gathering phase of the interview</a:t>
            </a:r>
          </a:p>
          <a:p>
            <a:endParaRPr lang="en-US" baseline="0" dirty="0"/>
          </a:p>
          <a:p>
            <a:r>
              <a:rPr lang="en-US" baseline="0" dirty="0"/>
              <a:t>Steps 1-5 mirror the 1</a:t>
            </a:r>
            <a:r>
              <a:rPr lang="en-US" baseline="30000" dirty="0"/>
              <a:t>st</a:t>
            </a:r>
            <a:r>
              <a:rPr lang="en-US" baseline="0" dirty="0"/>
              <a:t> and 2</a:t>
            </a:r>
            <a:r>
              <a:rPr lang="en-US" baseline="30000" dirty="0"/>
              <a:t>nd</a:t>
            </a:r>
            <a:r>
              <a:rPr lang="en-US" baseline="0" dirty="0"/>
              <a:t> steps of Ethnographic Interviewing, in that it is in these steps that you are setting the stage and expressing your ignorance in admitting your lack of knowledge about the child’s experience.</a:t>
            </a:r>
          </a:p>
          <a:p>
            <a:endParaRPr lang="en-US" baseline="0" dirty="0"/>
          </a:p>
          <a:p>
            <a:r>
              <a:rPr lang="en-US" baseline="0" dirty="0"/>
              <a:t>Steps 6-7 mirror the 3</a:t>
            </a:r>
            <a:r>
              <a:rPr lang="en-US" baseline="30000" dirty="0"/>
              <a:t>rd</a:t>
            </a:r>
            <a:r>
              <a:rPr lang="en-US" baseline="0" dirty="0"/>
              <a:t> step of Ethnographic Interviewing, in that these steps are where you are asking open-ended and global questions designed to be general in order to discover the child’s experience through their lens.</a:t>
            </a:r>
          </a:p>
          <a:p>
            <a:endParaRPr lang="en-US" baseline="0" dirty="0"/>
          </a:p>
          <a:p>
            <a:r>
              <a:rPr lang="en-US" baseline="0" dirty="0"/>
              <a:t>Steps 8-9 compare to the 4</a:t>
            </a:r>
            <a:r>
              <a:rPr lang="en-US" baseline="30000" dirty="0"/>
              <a:t>th</a:t>
            </a:r>
            <a:r>
              <a:rPr lang="en-US" baseline="0" dirty="0"/>
              <a:t> and 5</a:t>
            </a:r>
            <a:r>
              <a:rPr lang="en-US" baseline="30000" dirty="0"/>
              <a:t>th</a:t>
            </a:r>
            <a:r>
              <a:rPr lang="en-US" baseline="0" dirty="0"/>
              <a:t> steps of the Ethnographic Interviewing model as you follow-up with questions to ensure you fully understand the child’s experience in his or her terms.</a:t>
            </a:r>
            <a:endParaRPr lang="en-US" dirty="0"/>
          </a:p>
          <a:p>
            <a:endParaRPr lang="en-US" dirty="0"/>
          </a:p>
          <a:p>
            <a:r>
              <a:rPr lang="en-US" dirty="0"/>
              <a:t>We will walk</a:t>
            </a:r>
            <a:r>
              <a:rPr lang="en-US" baseline="0" dirty="0"/>
              <a:t> through and spend time practicing each step.</a:t>
            </a:r>
            <a:endParaRPr lang="en-US" dirty="0"/>
          </a:p>
          <a:p>
            <a:endParaRPr lang="en-US" dirty="0"/>
          </a:p>
          <a:p>
            <a:r>
              <a:rPr lang="en-US" dirty="0"/>
              <a:t>The first 5 steps of the model involve</a:t>
            </a:r>
            <a:r>
              <a:rPr lang="en-US" baseline="0" dirty="0"/>
              <a:t> giving the child interview instructions.  These steps have shown to increase the accuracy of a child’s account of their story.  </a:t>
            </a:r>
          </a:p>
          <a:p>
            <a:endParaRPr lang="en-US" baseline="0" dirty="0"/>
          </a:p>
          <a:p>
            <a:r>
              <a:rPr lang="en-US" baseline="0" dirty="0"/>
              <a:t>Step 6, narrative practice, involves letting the child practice telling their story about </a:t>
            </a:r>
            <a:r>
              <a:rPr lang="en-US" sz="1200" kern="1200" dirty="0">
                <a:solidFill>
                  <a:schemeClr val="tx1"/>
                </a:solidFill>
                <a:effectLst/>
                <a:latin typeface="+mn-lt"/>
                <a:ea typeface="+mn-ea"/>
                <a:cs typeface="+mn-cs"/>
              </a:rPr>
              <a:t>an </a:t>
            </a:r>
            <a:r>
              <a:rPr lang="en-US" sz="1200" kern="1200" dirty="0" err="1">
                <a:solidFill>
                  <a:schemeClr val="tx1"/>
                </a:solidFill>
                <a:effectLst/>
                <a:latin typeface="+mn-lt"/>
                <a:ea typeface="+mn-ea"/>
                <a:cs typeface="+mn-cs"/>
              </a:rPr>
              <a:t>innoculous</a:t>
            </a:r>
            <a:r>
              <a:rPr lang="en-US" sz="1200" kern="1200" dirty="0">
                <a:solidFill>
                  <a:schemeClr val="tx1"/>
                </a:solidFill>
                <a:effectLst/>
                <a:latin typeface="+mn-lt"/>
                <a:ea typeface="+mn-ea"/>
                <a:cs typeface="+mn-cs"/>
              </a:rPr>
              <a:t> event from beginning to end, which helps build rapport; gives the child the opportunity to try out the interview instructions; and helps gauge the child’s willingness and ability to provide narrative, detailed and sequential information. Likewise, research has demonstrated that this Step increases a child’s accuracy throughout the interview.</a:t>
            </a:r>
          </a:p>
          <a:p>
            <a:endParaRPr lang="en-US" baseline="0" dirty="0"/>
          </a:p>
          <a:p>
            <a:r>
              <a:rPr lang="en-US" baseline="0" dirty="0"/>
              <a:t>Steps 7-10 focus on the matter at hand after the child is comfortable and aware of his/her permissions to be honest.</a:t>
            </a:r>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28</a:t>
            </a:fld>
            <a:endParaRPr lang="en-US"/>
          </a:p>
        </p:txBody>
      </p:sp>
    </p:spTree>
    <p:extLst>
      <p:ext uri="{BB962C8B-B14F-4D97-AF65-F5344CB8AC3E}">
        <p14:creationId xmlns:p14="http://schemas.microsoft.com/office/powerpoint/2010/main" val="16901236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Rapport phase of 5 phase model learned in 100 level engagement</a:t>
            </a:r>
          </a:p>
          <a:p>
            <a:endParaRPr lang="en-US" dirty="0"/>
          </a:p>
          <a:p>
            <a:pPr defTabSz="918058">
              <a:defRPr/>
            </a:pPr>
            <a:r>
              <a:rPr lang="en-US" baseline="0" dirty="0"/>
              <a:t>Show the You Tube video “</a:t>
            </a:r>
            <a:r>
              <a:rPr lang="en-US" b="1" dirty="0"/>
              <a:t>Interviewing Children: Getting More with Less by Thomas D. Lyon” https://www.youtube.com/watch?v=7my1T4Ghf7A</a:t>
            </a:r>
            <a:r>
              <a:rPr lang="en-US" b="0" baseline="0" dirty="0"/>
              <a:t> from </a:t>
            </a:r>
            <a:r>
              <a:rPr lang="en-US" b="1" baseline="0" dirty="0"/>
              <a:t>25:54-</a:t>
            </a:r>
            <a:r>
              <a:rPr lang="en-US" b="0" baseline="0" dirty="0"/>
              <a:t> </a:t>
            </a:r>
            <a:r>
              <a:rPr lang="en-US" b="1" baseline="0" dirty="0"/>
              <a:t>38:00 </a:t>
            </a:r>
            <a:r>
              <a:rPr lang="en-US" b="0" baseline="0" dirty="0"/>
              <a:t>for an overview of why and how to give instructions and examples of Instructions 1-5.</a:t>
            </a:r>
            <a:endParaRPr lang="en-US" dirty="0"/>
          </a:p>
          <a:p>
            <a:endParaRPr lang="en-US" dirty="0"/>
          </a:p>
          <a:p>
            <a:r>
              <a:rPr lang="en-US" dirty="0"/>
              <a:t>For trainer purposes, but explained in video- Why interview instructions? Kids aren’t used to engaging in a conversation with adults they way assessment interviews are structured. They also are socialized (in many cultures) to listen to adults, not to speak up or correct them, and to just go along with what they say. </a:t>
            </a:r>
          </a:p>
          <a:p>
            <a:endParaRPr lang="en-US" dirty="0"/>
          </a:p>
          <a:p>
            <a:r>
              <a:rPr lang="en-US" dirty="0"/>
              <a:t>Instructions help to convey a different way that we want to engage with child and that the child has power in the interaction. Instructions aide in:</a:t>
            </a:r>
          </a:p>
          <a:p>
            <a:pPr defTabSz="918058">
              <a:defRPr/>
            </a:pPr>
            <a:r>
              <a:rPr lang="en-US" dirty="0"/>
              <a:t>-Increase children’s accuracy, willingness to ask for clarification, resistance to suggestion</a:t>
            </a:r>
          </a:p>
          <a:p>
            <a:r>
              <a:rPr lang="en-US" dirty="0"/>
              <a:t>– Decrease children’s inclination to guess, misunderstanding between child and interviewer</a:t>
            </a:r>
          </a:p>
          <a:p>
            <a:endParaRPr lang="en-US" dirty="0"/>
          </a:p>
          <a:p>
            <a:r>
              <a:rPr lang="en-US" dirty="0"/>
              <a:t>All of these instructions offer permission for the child to say things to you, the adult interviewer, that they are rarely, if ever, encouraged to do with adults in the rest of their life.  </a:t>
            </a:r>
          </a:p>
          <a:p>
            <a:r>
              <a:rPr lang="en-US" dirty="0"/>
              <a:t>First, you will offer the instruction, then give the child a chance to practice or else your instructions might not be followed.  </a:t>
            </a:r>
          </a:p>
          <a:p>
            <a:r>
              <a:rPr lang="en-US" dirty="0"/>
              <a:t>Second, offer a question the child can answer to encourage the practice of answering whenever possible.  </a:t>
            </a:r>
          </a:p>
          <a:p>
            <a:r>
              <a:rPr lang="en-US" dirty="0"/>
              <a:t> </a:t>
            </a:r>
          </a:p>
          <a:p>
            <a:endParaRPr lang="en-US" dirty="0"/>
          </a:p>
          <a:p>
            <a:pPr defTabSz="918058">
              <a:defRPr/>
            </a:pPr>
            <a:r>
              <a:rPr lang="en-US" dirty="0"/>
              <a:t>#1-</a:t>
            </a:r>
            <a:r>
              <a:rPr lang="en-US" baseline="0" dirty="0"/>
              <a:t>  Instruct the child it is OK to say, “I don’t Know”- children are uncomfortable saying “I don’t know” to adults and may be inclined to answer the question, even if it isn’t true.</a:t>
            </a:r>
          </a:p>
          <a:p>
            <a:pPr defTabSz="918058">
              <a:defRPr/>
            </a:pPr>
            <a:endParaRPr lang="en-US" baseline="0" dirty="0"/>
          </a:p>
          <a:p>
            <a:pPr defTabSz="918058">
              <a:defRPr/>
            </a:pPr>
            <a:r>
              <a:rPr lang="en-US" baseline="0" dirty="0"/>
              <a:t> “If I ask you a question and you don’t know the answer, then just say, “I don’t know.”</a:t>
            </a:r>
            <a:endParaRPr lang="en-US" dirty="0"/>
          </a:p>
          <a:p>
            <a:r>
              <a:rPr lang="en-US" baseline="0" dirty="0"/>
              <a:t> “So if I ask you when is my birthday?, what do you say?” </a:t>
            </a:r>
          </a:p>
          <a:p>
            <a:r>
              <a:rPr lang="en-US" baseline="0" dirty="0"/>
              <a:t> “Right, because you don’t know when my birthday is, I never told you.”  </a:t>
            </a:r>
          </a:p>
          <a:p>
            <a:endParaRPr lang="en-US" baseline="0" dirty="0"/>
          </a:p>
          <a:p>
            <a:r>
              <a:rPr lang="en-US" dirty="0"/>
              <a:t>Giving child positive reinforcement for following the instruction helps to solidify it’s effectiveness. But what if a child guesses when your birthday is and says “June 22”. You should tell the child that that they don’t know your birthday because you never told them when your birthday was, and that when they don’t know, it is ok to say ‘I don’t know.’  (Suggestion would be to try practicing the same instruction again with a different example: “If I asked you, what color is my car, what would you say?” If child guesses again, reminded them ok to say don’t know, if don’t know and move on. </a:t>
            </a:r>
          </a:p>
          <a:p>
            <a:r>
              <a:rPr lang="en-US" dirty="0"/>
              <a:t>“If you do know the answer, please tell me.”</a:t>
            </a:r>
            <a:endParaRPr lang="en-US" baseline="0" dirty="0"/>
          </a:p>
          <a:p>
            <a:endParaRPr lang="en-US" baseline="0" dirty="0"/>
          </a:p>
          <a:p>
            <a:r>
              <a:rPr lang="en-US" baseline="0" dirty="0"/>
              <a:t>“What if I ask you, when is your birthday?”  </a:t>
            </a:r>
          </a:p>
          <a:p>
            <a:r>
              <a:rPr lang="en-US" baseline="0" dirty="0"/>
              <a:t>“Great, you told me because you know when your birthday is.”</a:t>
            </a:r>
          </a:p>
          <a:p>
            <a:endParaRPr lang="en-US" baseline="0" dirty="0"/>
          </a:p>
          <a:p>
            <a:r>
              <a:rPr lang="en-US" baseline="0" dirty="0"/>
              <a:t>#2- Instruct the child they are allowed to say “I don’t understand”- Children often fail to ask for clarification when they don’t understand something.  If the child doesn’t understand what you mean, you are far more likely to get accurate info if he/she knows they can tell you to say it in a different way or admit they don’t </a:t>
            </a:r>
            <a:r>
              <a:rPr lang="en-US" baseline="0" dirty="0" err="1"/>
              <a:t>undrtand</a:t>
            </a:r>
            <a:r>
              <a:rPr lang="en-US" baseline="0" dirty="0"/>
              <a:t> what you are talking about. </a:t>
            </a:r>
          </a:p>
          <a:p>
            <a:endParaRPr lang="en-US" baseline="0" dirty="0"/>
          </a:p>
          <a:p>
            <a:r>
              <a:rPr lang="en-US" baseline="0" dirty="0"/>
              <a:t>“If I ask you a question and you don’t know what I mean or what I’m talking about, you can say “I don’t know what you mean or I don’t know what you are asking me.” </a:t>
            </a:r>
          </a:p>
          <a:p>
            <a:r>
              <a:rPr lang="en-US" baseline="0" dirty="0"/>
              <a:t>“If I ask you, what gender do you identify with?  What would you say to me?”  </a:t>
            </a:r>
          </a:p>
          <a:p>
            <a:r>
              <a:rPr lang="en-US" baseline="0" dirty="0"/>
              <a:t>“I asked that question in sort of a complicated way, so I will say it a different way and ask, are you a boy or a girl?”</a:t>
            </a:r>
          </a:p>
          <a:p>
            <a:endParaRPr lang="en-US" baseline="0" dirty="0"/>
          </a:p>
          <a:p>
            <a:r>
              <a:rPr lang="en-US" baseline="0" dirty="0"/>
              <a:t>#3- Instruct the child that he/she can correct you if you are wrong- children are not usually encouraged to challenge or correct adults.  This instruction helps ensure the child doesn’t go along with any accidental suggestions or misinterpretations you may introduce.</a:t>
            </a:r>
          </a:p>
          <a:p>
            <a:endParaRPr lang="en-US" baseline="0" dirty="0"/>
          </a:p>
          <a:p>
            <a:r>
              <a:rPr lang="en-US" baseline="0" dirty="0"/>
              <a:t>“Sometimes I make mistakes or say the wrong thing.  When I do, you can tell me that I am wrong.”  </a:t>
            </a:r>
          </a:p>
          <a:p>
            <a:r>
              <a:rPr lang="en-US" baseline="0" dirty="0"/>
              <a:t>“So if I say, you are wearing a purple shirt, what do you say?”</a:t>
            </a:r>
          </a:p>
          <a:p>
            <a:r>
              <a:rPr lang="en-US" baseline="0" dirty="0"/>
              <a:t>“I made a mistake, you aren’t wearing a purple shirt!”</a:t>
            </a:r>
          </a:p>
          <a:p>
            <a:r>
              <a:rPr lang="en-US" baseline="0" dirty="0"/>
              <a:t>“what color is your shirt?”</a:t>
            </a:r>
          </a:p>
          <a:p>
            <a:endParaRPr lang="en-US" baseline="0" dirty="0"/>
          </a:p>
          <a:p>
            <a:r>
              <a:rPr lang="en-US" dirty="0"/>
              <a:t>#4- Let the child know that you don’t</a:t>
            </a:r>
            <a:r>
              <a:rPr lang="en-US" baseline="0" dirty="0"/>
              <a:t> know anything, that you don’t know what the right answers are, and that this isn’t a test.  Sometimes children try to guess at what they think it is you want to hear.</a:t>
            </a:r>
          </a:p>
          <a:p>
            <a:r>
              <a:rPr lang="en-US" baseline="0" dirty="0"/>
              <a:t>“I don’t know what has happened and I don’t know your story.”</a:t>
            </a:r>
          </a:p>
          <a:p>
            <a:r>
              <a:rPr lang="en-US" baseline="0" dirty="0"/>
              <a:t>“I won’t be able to tell you the answers to my questions, I want to hear what you have to say.”</a:t>
            </a:r>
          </a:p>
          <a:p>
            <a:endParaRPr lang="en-US" baseline="0" dirty="0"/>
          </a:p>
          <a:p>
            <a:r>
              <a:rPr lang="en-US" baseline="0" dirty="0"/>
              <a:t>#5-  Elicit a </a:t>
            </a:r>
            <a:r>
              <a:rPr lang="en-US" dirty="0"/>
              <a:t>promise to tell the truth- This change in practice was largely due to Tom Lyon’s work around </a:t>
            </a:r>
            <a:r>
              <a:rPr lang="en-US" dirty="0" err="1"/>
              <a:t>truthability</a:t>
            </a:r>
            <a:r>
              <a:rPr lang="en-US" dirty="0"/>
              <a:t> and credibility of children. His lab research found that when you elicit a promise from a child to tell the truth, their truthfulness increased significantly.  Results have been positive even for children who were coached to tell a lie prior to their interview.  </a:t>
            </a:r>
          </a:p>
          <a:p>
            <a:r>
              <a:rPr lang="en-US" dirty="0"/>
              <a:t>“It’s really important that you tell me the truth</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29</a:t>
            </a:fld>
            <a:endParaRPr lang="en-US"/>
          </a:p>
        </p:txBody>
      </p:sp>
    </p:spTree>
    <p:extLst>
      <p:ext uri="{BB962C8B-B14F-4D97-AF65-F5344CB8AC3E}">
        <p14:creationId xmlns:p14="http://schemas.microsoft.com/office/powerpoint/2010/main" val="3762564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a:t>
            </a:fld>
            <a:endParaRPr lang="en-US"/>
          </a:p>
        </p:txBody>
      </p:sp>
    </p:spTree>
    <p:extLst>
      <p:ext uri="{BB962C8B-B14F-4D97-AF65-F5344CB8AC3E}">
        <p14:creationId xmlns:p14="http://schemas.microsoft.com/office/powerpoint/2010/main" val="6248486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Pair</a:t>
            </a:r>
            <a:r>
              <a:rPr lang="en-US" baseline="0" dirty="0"/>
              <a:t> up with a partner</a:t>
            </a:r>
          </a:p>
          <a:p>
            <a:endParaRPr lang="en-US" baseline="0" dirty="0"/>
          </a:p>
          <a:p>
            <a:r>
              <a:rPr lang="en-US" baseline="0" dirty="0"/>
              <a:t>One person will be the interviewer, one person will be the child interviewee</a:t>
            </a:r>
          </a:p>
          <a:p>
            <a:endParaRPr lang="en-US" baseline="0" dirty="0"/>
          </a:p>
          <a:p>
            <a:r>
              <a:rPr lang="en-US" baseline="0" dirty="0"/>
              <a:t>The roles will rotate in round 2</a:t>
            </a:r>
          </a:p>
          <a:p>
            <a:endParaRPr lang="en-US" baseline="0" dirty="0"/>
          </a:p>
          <a:p>
            <a:endParaRPr lang="en-US" baseline="0" dirty="0"/>
          </a:p>
          <a:p>
            <a:r>
              <a:rPr lang="en-US" baseline="0" dirty="0"/>
              <a:t>Have the interviewer practice steps 1-5 as if they are talking to 9 y/o Emma, a 4</a:t>
            </a:r>
            <a:r>
              <a:rPr lang="en-US" baseline="30000" dirty="0"/>
              <a:t>th</a:t>
            </a:r>
            <a:r>
              <a:rPr lang="en-US" baseline="0" dirty="0"/>
              <a:t> grade African-American girl  (approx. 7 minutes)</a:t>
            </a:r>
          </a:p>
          <a:p>
            <a:endParaRPr lang="en-US" baseline="0" dirty="0"/>
          </a:p>
          <a:p>
            <a:r>
              <a:rPr lang="en-US" baseline="0" dirty="0"/>
              <a:t>Rotate roles and have the interview practice steps 1-5 as if they are interviewing Emma’s </a:t>
            </a:r>
            <a:r>
              <a:rPr lang="en-US" baseline="0" dirty="0" err="1"/>
              <a:t>sistern</a:t>
            </a:r>
            <a:r>
              <a:rPr lang="en-US" baseline="0" dirty="0"/>
              <a:t>, 4 y/o Jayla (approx. 7 mins)</a:t>
            </a:r>
          </a:p>
          <a:p>
            <a:endParaRPr lang="en-US" baseline="0" dirty="0"/>
          </a:p>
          <a:p>
            <a:r>
              <a:rPr lang="en-US" baseline="0" dirty="0"/>
              <a:t>Group debrief approx. 6 mins.</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30</a:t>
            </a:fld>
            <a:endParaRPr lang="en-US"/>
          </a:p>
        </p:txBody>
      </p:sp>
    </p:spTree>
    <p:extLst>
      <p:ext uri="{BB962C8B-B14F-4D97-AF65-F5344CB8AC3E}">
        <p14:creationId xmlns:p14="http://schemas.microsoft.com/office/powerpoint/2010/main" val="17792044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Continued rapport phase of 5 phase model learned in 100 level engagement</a:t>
            </a:r>
          </a:p>
          <a:p>
            <a:endParaRPr lang="en-US" dirty="0"/>
          </a:p>
          <a:p>
            <a:r>
              <a:rPr lang="en-US" dirty="0"/>
              <a:t>Narrative Practice is a useful tool to help the child get used to telling their narrative in response to open-ended questions about a comfortable topic before having to dive into a more serious or taboo topic, such as abuse or neglect.  This is also rapport building because you are getting to know the child and bantering a bit before hitting the harder subject,  Research shows that the child’s responses are more accurate when this occurs.</a:t>
            </a:r>
          </a:p>
          <a:p>
            <a:endParaRPr lang="en-US" dirty="0"/>
          </a:p>
          <a:p>
            <a:r>
              <a:rPr lang="en-US" dirty="0"/>
              <a:t>“Tell me about something that you really like to do.”</a:t>
            </a:r>
          </a:p>
          <a:p>
            <a:r>
              <a:rPr lang="en-US" dirty="0"/>
              <a:t>“Playing with your friends.  Tell me more about that.”  </a:t>
            </a:r>
          </a:p>
          <a:p>
            <a:endParaRPr lang="en-US" dirty="0"/>
          </a:p>
          <a:p>
            <a:r>
              <a:rPr lang="en-US" dirty="0"/>
              <a:t>“Can you tell me about your last birthday?”  Or “can you tell me about your day?”</a:t>
            </a:r>
          </a:p>
          <a:p>
            <a:r>
              <a:rPr lang="en-US" dirty="0"/>
              <a:t>“You said you had a cake, tell me more about that.”  or “You said you played games, tell me more about that.”</a:t>
            </a:r>
          </a:p>
          <a:p>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31</a:t>
            </a:fld>
            <a:endParaRPr lang="en-US"/>
          </a:p>
        </p:txBody>
      </p:sp>
    </p:spTree>
    <p:extLst>
      <p:ext uri="{BB962C8B-B14F-4D97-AF65-F5344CB8AC3E}">
        <p14:creationId xmlns:p14="http://schemas.microsoft.com/office/powerpoint/2010/main" val="11328609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Model the activity by choosing a participant who will act as the interviewee.  The trainer will model Step 6 by asking a question such as, “Tell me about something that you like to do.”  Once the participant answers the question, the trainer will model the follow up questions, such as, “Tell me more about (gardening).”  If the participant talks about planting flowers, “Tell me more about the flowers you plant.” Etc.  </a:t>
            </a:r>
          </a:p>
          <a:p>
            <a:endParaRPr lang="en-US" dirty="0"/>
          </a:p>
          <a:p>
            <a:endParaRPr lang="en-US" dirty="0"/>
          </a:p>
          <a:p>
            <a:r>
              <a:rPr lang="en-US" dirty="0"/>
              <a:t>Pair</a:t>
            </a:r>
            <a:r>
              <a:rPr lang="en-US" baseline="0" dirty="0"/>
              <a:t> up with a partner</a:t>
            </a:r>
          </a:p>
          <a:p>
            <a:endParaRPr lang="en-US" baseline="0" dirty="0"/>
          </a:p>
          <a:p>
            <a:r>
              <a:rPr lang="en-US" baseline="0" dirty="0"/>
              <a:t>One person will be the interviewer, one person will be the child interviewee- the participant that went second last time will go first this time</a:t>
            </a:r>
          </a:p>
          <a:p>
            <a:endParaRPr lang="en-US" baseline="0" dirty="0"/>
          </a:p>
          <a:p>
            <a:r>
              <a:rPr lang="en-US" baseline="0" dirty="0"/>
              <a:t>The roles will rotate in round 2</a:t>
            </a:r>
          </a:p>
          <a:p>
            <a:endParaRPr lang="en-US" baseline="0" dirty="0"/>
          </a:p>
          <a:p>
            <a:endParaRPr lang="en-US" baseline="0" dirty="0"/>
          </a:p>
          <a:p>
            <a:r>
              <a:rPr lang="en-US" baseline="0" dirty="0"/>
              <a:t>Have the 1</a:t>
            </a:r>
            <a:r>
              <a:rPr lang="en-US" baseline="30000" dirty="0"/>
              <a:t>st</a:t>
            </a:r>
            <a:r>
              <a:rPr lang="en-US" baseline="0" dirty="0"/>
              <a:t> interviewer practice Step 6 as if they are talking to 9 y/o Emma again  (approx. 5 minutes)</a:t>
            </a:r>
          </a:p>
          <a:p>
            <a:endParaRPr lang="en-US" baseline="0" dirty="0"/>
          </a:p>
          <a:p>
            <a:r>
              <a:rPr lang="en-US" baseline="0" dirty="0"/>
              <a:t>Rotate roles and have the 2</a:t>
            </a:r>
            <a:r>
              <a:rPr lang="en-US" baseline="30000" dirty="0"/>
              <a:t>nd</a:t>
            </a:r>
            <a:r>
              <a:rPr lang="en-US" baseline="0" dirty="0"/>
              <a:t> interview practice Step 6 as if they are interviewing Emma’s sister, 4 y/o Jayla (approx. 5 mins)</a:t>
            </a:r>
          </a:p>
        </p:txBody>
      </p:sp>
      <p:sp>
        <p:nvSpPr>
          <p:cNvPr id="4" name="Slide Number Placeholder 3"/>
          <p:cNvSpPr>
            <a:spLocks noGrp="1"/>
          </p:cNvSpPr>
          <p:nvPr>
            <p:ph type="sldNum" sz="quarter" idx="10"/>
          </p:nvPr>
        </p:nvSpPr>
        <p:spPr/>
        <p:txBody>
          <a:bodyPr/>
          <a:lstStyle/>
          <a:p>
            <a:fld id="{F1A6BB06-A46A-49D2-915E-60669DF2ED28}" type="slidenum">
              <a:rPr lang="en-US" smtClean="0"/>
              <a:t>32</a:t>
            </a:fld>
            <a:endParaRPr lang="en-US"/>
          </a:p>
        </p:txBody>
      </p:sp>
    </p:spTree>
    <p:extLst>
      <p:ext uri="{BB962C8B-B14F-4D97-AF65-F5344CB8AC3E}">
        <p14:creationId xmlns:p14="http://schemas.microsoft.com/office/powerpoint/2010/main" val="12090755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Continued Information gathering phase of 5 phase model learned in 100 level engagement</a:t>
            </a:r>
          </a:p>
          <a:p>
            <a:endParaRPr lang="en-US" dirty="0"/>
          </a:p>
          <a:p>
            <a:endParaRPr lang="en-US" dirty="0"/>
          </a:p>
          <a:p>
            <a:r>
              <a:rPr lang="en-US" dirty="0"/>
              <a:t>Allegation question/transition- Moving from rapport building to the topic at hand. </a:t>
            </a:r>
          </a:p>
          <a:p>
            <a:r>
              <a:rPr lang="en-US" dirty="0"/>
              <a:t>In order to transition into the interview topic, say something like</a:t>
            </a:r>
          </a:p>
          <a:p>
            <a:r>
              <a:rPr lang="en-US" dirty="0"/>
              <a:t>“Now that I know you better…. I want to talk to you about why I am here.”</a:t>
            </a:r>
          </a:p>
          <a:p>
            <a:endParaRPr lang="en-US" dirty="0"/>
          </a:p>
          <a:p>
            <a:pPr defTabSz="918058">
              <a:defRPr/>
            </a:pPr>
            <a:r>
              <a:rPr lang="en-US" dirty="0"/>
              <a:t>On the spectrum of question types we can use to gather</a:t>
            </a:r>
            <a:r>
              <a:rPr lang="en-US" baseline="0" dirty="0"/>
              <a:t> information, we go from the most favorable open-ended design to more closed-ended questions that can range from less favorable to inappropriate.</a:t>
            </a:r>
            <a:endParaRPr lang="en-US" dirty="0"/>
          </a:p>
          <a:p>
            <a:endParaRPr lang="en-US" dirty="0"/>
          </a:p>
          <a:p>
            <a:pPr defTabSz="918058">
              <a:defRPr/>
            </a:pPr>
            <a:r>
              <a:rPr lang="en-US" dirty="0"/>
              <a:t>Start as general, open-ended as possible :</a:t>
            </a:r>
          </a:p>
          <a:p>
            <a:r>
              <a:rPr lang="en-US" dirty="0"/>
              <a:t>Open-ended</a:t>
            </a:r>
            <a:r>
              <a:rPr lang="en-US" baseline="0" dirty="0"/>
              <a:t> questions are designed to elicit a narrative response from the child.  Well designed questions can’t be answered in just one word.  Often times, they aren’t phrased as questions, but more of a request.</a:t>
            </a:r>
            <a:endParaRPr lang="en-US" dirty="0"/>
          </a:p>
          <a:p>
            <a:endParaRPr lang="en-US" dirty="0"/>
          </a:p>
          <a:p>
            <a:r>
              <a:rPr lang="en-US" u="sng" dirty="0"/>
              <a:t>General open-ended </a:t>
            </a:r>
            <a:r>
              <a:rPr lang="en-US" dirty="0"/>
              <a:t>questions</a:t>
            </a:r>
            <a:r>
              <a:rPr lang="en-US" baseline="0" dirty="0"/>
              <a:t> are about general topics and don’t focus in on anything in particular.</a:t>
            </a:r>
            <a:endParaRPr lang="en-US" dirty="0"/>
          </a:p>
          <a:p>
            <a:pPr>
              <a:lnSpc>
                <a:spcPct val="90000"/>
              </a:lnSpc>
              <a:buFontTx/>
              <a:buNone/>
            </a:pPr>
            <a:r>
              <a:rPr lang="en-US" altLang="en-US" dirty="0"/>
              <a:t>“Tell me why I am here today”</a:t>
            </a:r>
          </a:p>
          <a:p>
            <a:pPr>
              <a:lnSpc>
                <a:spcPct val="90000"/>
              </a:lnSpc>
              <a:buFontTx/>
              <a:buNone/>
            </a:pPr>
            <a:r>
              <a:rPr lang="en-US" altLang="en-US" dirty="0"/>
              <a:t>“Tell me about what has been going on.”</a:t>
            </a:r>
          </a:p>
          <a:p>
            <a:pPr>
              <a:lnSpc>
                <a:spcPct val="90000"/>
              </a:lnSpc>
              <a:buFontTx/>
              <a:buNone/>
            </a:pPr>
            <a:r>
              <a:rPr lang="en-US" altLang="en-US" dirty="0"/>
              <a:t>“What has</a:t>
            </a:r>
            <a:r>
              <a:rPr lang="en-US" altLang="en-US" baseline="0" dirty="0"/>
              <a:t> been going on</a:t>
            </a:r>
            <a:r>
              <a:rPr lang="en-US" altLang="en-US" dirty="0"/>
              <a:t>?”</a:t>
            </a:r>
          </a:p>
          <a:p>
            <a:endParaRPr lang="en-US" dirty="0"/>
          </a:p>
          <a:p>
            <a:endParaRPr lang="en-US" dirty="0"/>
          </a:p>
          <a:p>
            <a:r>
              <a:rPr lang="en-US" u="sng" dirty="0"/>
              <a:t>Focused open</a:t>
            </a:r>
            <a:r>
              <a:rPr lang="en-US" u="sng" baseline="0" dirty="0"/>
              <a:t>-ended</a:t>
            </a:r>
            <a:r>
              <a:rPr lang="en-US" baseline="0" dirty="0"/>
              <a:t> questions </a:t>
            </a:r>
            <a:endParaRPr lang="en-US" dirty="0"/>
          </a:p>
          <a:p>
            <a:pPr defTabSz="918058">
              <a:defRPr/>
            </a:pPr>
            <a:r>
              <a:rPr lang="en-US" altLang="en-US" dirty="0"/>
              <a:t>“Tell me about your family.”</a:t>
            </a:r>
          </a:p>
          <a:p>
            <a:r>
              <a:rPr lang="en-US" dirty="0"/>
              <a:t> “How are things at home?”</a:t>
            </a:r>
          </a:p>
          <a:p>
            <a:r>
              <a:rPr lang="en-US" dirty="0"/>
              <a:t>“I heard you told you friend about something.  Tell me what you talked about.”</a:t>
            </a:r>
          </a:p>
          <a:p>
            <a:r>
              <a:rPr lang="en-US" dirty="0"/>
              <a:t>“Your mom is worried.  Tell me what she is worried about.”</a:t>
            </a:r>
          </a:p>
          <a:p>
            <a:r>
              <a:rPr lang="en-US" dirty="0"/>
              <a:t>“I heard someone might have bothered you.  Tell me about that.”</a:t>
            </a:r>
          </a:p>
          <a:p>
            <a:r>
              <a:rPr lang="en-US" dirty="0"/>
              <a:t>“I heard that something happened that wasn’t right.  Tell me about it.”</a:t>
            </a:r>
          </a:p>
          <a:p>
            <a:endParaRPr lang="en-US" dirty="0"/>
          </a:p>
          <a:p>
            <a:endParaRPr lang="en-US" dirty="0"/>
          </a:p>
          <a:p>
            <a:r>
              <a:rPr lang="en-US" dirty="0"/>
              <a:t>open-ended questions can also be </a:t>
            </a:r>
            <a:r>
              <a:rPr lang="en-US" dirty="0" err="1"/>
              <a:t>Wh</a:t>
            </a:r>
            <a:r>
              <a:rPr lang="en-US" dirty="0"/>
              <a:t>-H questions (</a:t>
            </a:r>
            <a:r>
              <a:rPr lang="en-US" dirty="0" err="1"/>
              <a:t>ie</a:t>
            </a:r>
            <a:r>
              <a:rPr lang="en-US" dirty="0"/>
              <a:t> who, what, where, when, why, how)</a:t>
            </a:r>
          </a:p>
          <a:p>
            <a:endParaRPr lang="en-US" dirty="0"/>
          </a:p>
          <a:p>
            <a:r>
              <a:rPr lang="en-US" dirty="0" err="1"/>
              <a:t>Wh</a:t>
            </a:r>
            <a:r>
              <a:rPr lang="en-US" dirty="0"/>
              <a:t>- questions can be either general or focused. As </a:t>
            </a:r>
            <a:r>
              <a:rPr lang="en-US" dirty="0" err="1"/>
              <a:t>Wh</a:t>
            </a:r>
            <a:r>
              <a:rPr lang="en-US" dirty="0"/>
              <a:t>- questions become more specific, the interviewer supplies more of the details. </a:t>
            </a:r>
          </a:p>
          <a:p>
            <a:r>
              <a:rPr lang="en-US" dirty="0"/>
              <a:t>Compare “Where were you?” (more general) with “Where were you in the house?” (more specific). </a:t>
            </a:r>
          </a:p>
          <a:p>
            <a:endParaRPr lang="en-US" dirty="0"/>
          </a:p>
          <a:p>
            <a:r>
              <a:rPr lang="en-US" dirty="0"/>
              <a:t>In comparison to invitational open-ended prompts like “What happened?” directive </a:t>
            </a:r>
            <a:r>
              <a:rPr lang="en-US" dirty="0" err="1"/>
              <a:t>Wh</a:t>
            </a:r>
            <a:r>
              <a:rPr lang="en-US" dirty="0"/>
              <a:t>- questions focus on particular aspects “What happened when you got in trouble?”</a:t>
            </a:r>
          </a:p>
          <a:p>
            <a:r>
              <a:rPr lang="en-US" dirty="0"/>
              <a:t>As </a:t>
            </a:r>
            <a:r>
              <a:rPr lang="en-US" dirty="0" err="1"/>
              <a:t>Wh</a:t>
            </a:r>
            <a:r>
              <a:rPr lang="en-US" dirty="0"/>
              <a:t>- questions become more directive, two dangers increase:</a:t>
            </a:r>
          </a:p>
          <a:p>
            <a:pPr marL="172136" indent="-172136">
              <a:buFont typeface="Arial" panose="020B0604020202020204" pitchFamily="34" charset="0"/>
              <a:buChar char="•"/>
            </a:pPr>
            <a:r>
              <a:rPr lang="en-US" dirty="0"/>
              <a:t> the interviewer’s beliefs about the event may affect the child’s report (e.g., the interviewer assumes the perp was a man). </a:t>
            </a:r>
          </a:p>
          <a:p>
            <a:pPr marL="172136" indent="-172136">
              <a:buFont typeface="Arial" panose="020B0604020202020204" pitchFamily="34" charset="0"/>
              <a:buChar char="•"/>
            </a:pPr>
            <a:r>
              <a:rPr lang="en-US" dirty="0"/>
              <a:t>a child who is inclined to guess may come up with a plausible answer  (but is not accurate)</a:t>
            </a:r>
          </a:p>
          <a:p>
            <a:pPr marL="172136" indent="-172136">
              <a:buFont typeface="Arial" panose="020B0604020202020204" pitchFamily="34" charset="0"/>
              <a:buChar char="•"/>
            </a:pPr>
            <a:endParaRPr lang="en-US" dirty="0"/>
          </a:p>
          <a:p>
            <a:r>
              <a:rPr lang="en-US" dirty="0" err="1"/>
              <a:t>Wh</a:t>
            </a:r>
            <a:r>
              <a:rPr lang="en-US" dirty="0"/>
              <a:t>- prompts help explore five details: </a:t>
            </a:r>
          </a:p>
          <a:p>
            <a:r>
              <a:rPr lang="en-US" dirty="0"/>
              <a:t>(1) Participants (e.g., “Who was there?” “What did the person look like?”); </a:t>
            </a:r>
          </a:p>
          <a:p>
            <a:r>
              <a:rPr lang="en-US" dirty="0"/>
              <a:t>(2) Location (e.g., “Where were you?”, “What did the place look like?”); </a:t>
            </a:r>
          </a:p>
          <a:p>
            <a:r>
              <a:rPr lang="en-US" dirty="0"/>
              <a:t>(3) Specific actions (e.g., “What did she do next?”); </a:t>
            </a:r>
          </a:p>
          <a:p>
            <a:r>
              <a:rPr lang="en-US" dirty="0"/>
              <a:t>(4) Conversations (e.g., “What did he say or tell you?”); and </a:t>
            </a:r>
          </a:p>
          <a:p>
            <a:r>
              <a:rPr lang="en-US" dirty="0"/>
              <a:t>(5) Emotional states or opinions of participants (e.g., “How did you feel when…”, “What made her do that?”).</a:t>
            </a:r>
          </a:p>
          <a:p>
            <a:endParaRPr lang="en-US" dirty="0"/>
          </a:p>
          <a:p>
            <a:r>
              <a:rPr lang="en-US" u="sng" dirty="0"/>
              <a:t>Forced Choice Questions (yes/no, multiple choice)</a:t>
            </a:r>
          </a:p>
          <a:p>
            <a:pPr defTabSz="918058">
              <a:defRPr/>
            </a:pPr>
            <a:r>
              <a:rPr lang="en-US" dirty="0"/>
              <a:t>Don’t offer opportunity to elaborate, doesn’t ask for a narrative</a:t>
            </a:r>
          </a:p>
          <a:p>
            <a:endParaRPr lang="en-US" dirty="0"/>
          </a:p>
          <a:p>
            <a:r>
              <a:rPr lang="en-US" u="sng" dirty="0"/>
              <a:t>Yes/No</a:t>
            </a:r>
          </a:p>
          <a:p>
            <a:r>
              <a:rPr lang="en-US" dirty="0"/>
              <a:t>Look for:</a:t>
            </a:r>
          </a:p>
          <a:p>
            <a:r>
              <a:rPr lang="en-US" dirty="0"/>
              <a:t>– Child is responding with head nods and shakes or with single words.</a:t>
            </a:r>
          </a:p>
          <a:p>
            <a:r>
              <a:rPr lang="en-US" dirty="0"/>
              <a:t>– questions that begin with Did…Was…Can you…Do you know…  only require yes/no </a:t>
            </a:r>
          </a:p>
          <a:p>
            <a:endParaRPr lang="en-US" dirty="0"/>
          </a:p>
          <a:p>
            <a:r>
              <a:rPr lang="en-US" dirty="0"/>
              <a:t>50/50 chance- children may just be picking yes or no, not because it is the right answer</a:t>
            </a:r>
          </a:p>
          <a:p>
            <a:r>
              <a:rPr lang="en-US" dirty="0"/>
              <a:t>less likely to feel they can say “I don’t know.”</a:t>
            </a:r>
          </a:p>
          <a:p>
            <a:r>
              <a:rPr lang="en-US" dirty="0"/>
              <a:t>Young children tend to use yes and no to reflect their desires rather than their beliefs. Young children may exhibit a “no” bias if asked about unpleasant topics.</a:t>
            </a:r>
          </a:p>
          <a:p>
            <a:r>
              <a:rPr lang="en-US" dirty="0"/>
              <a:t> </a:t>
            </a:r>
          </a:p>
          <a:p>
            <a:pPr lvl="0"/>
            <a:r>
              <a:rPr lang="en-US" u="sng" dirty="0"/>
              <a:t>Multiple Choice</a:t>
            </a:r>
          </a:p>
          <a:p>
            <a:pPr lvl="0"/>
            <a:r>
              <a:rPr lang="en-US" dirty="0"/>
              <a:t>Leading in nature because there is an introduction to the idea that one of the 2 options must be right.  Not always black or white.  </a:t>
            </a:r>
          </a:p>
          <a:p>
            <a:pPr lvl="0"/>
            <a:endParaRPr lang="en-US" u="sng" dirty="0"/>
          </a:p>
          <a:p>
            <a:r>
              <a:rPr lang="en-US" dirty="0"/>
              <a:t>“Was it daytime or nighttime?”</a:t>
            </a:r>
          </a:p>
          <a:p>
            <a:r>
              <a:rPr lang="en-US" dirty="0"/>
              <a:t>“Did something happen or not?”</a:t>
            </a:r>
          </a:p>
          <a:p>
            <a:r>
              <a:rPr lang="en-US" dirty="0"/>
              <a:t>“Were you at your house or his house?”</a:t>
            </a:r>
          </a:p>
          <a:p>
            <a:r>
              <a:rPr lang="en-US" dirty="0"/>
              <a:t>“Were your clothes on or off?”</a:t>
            </a:r>
          </a:p>
          <a:p>
            <a:endParaRPr lang="en-US" dirty="0"/>
          </a:p>
          <a:p>
            <a:r>
              <a:rPr lang="en-US" dirty="0"/>
              <a:t>If going to use MC questions, be sure to always have an open ended 3</a:t>
            </a:r>
            <a:r>
              <a:rPr lang="en-US" baseline="30000" dirty="0"/>
              <a:t>rd</a:t>
            </a:r>
            <a:r>
              <a:rPr lang="en-US" dirty="0"/>
              <a:t> option: Were you at your house, his house, or someone else’s house?</a:t>
            </a:r>
          </a:p>
          <a:p>
            <a:r>
              <a:rPr lang="en-US" dirty="0"/>
              <a:t>Where you clothes on, off, or some other way?</a:t>
            </a:r>
          </a:p>
          <a:p>
            <a:r>
              <a:rPr lang="en-US" dirty="0"/>
              <a:t> </a:t>
            </a:r>
          </a:p>
          <a:p>
            <a:endParaRPr lang="en-US" dirty="0"/>
          </a:p>
          <a:p>
            <a:r>
              <a:rPr lang="en-US" u="sng" dirty="0"/>
              <a:t>Leading/Suggestive questions:</a:t>
            </a:r>
          </a:p>
          <a:p>
            <a:r>
              <a:rPr lang="en-US" dirty="0"/>
              <a:t>Leading questions introduce info the child hasn’t yet introduced;; often have tag elements at the end; and often are really statements disguised as questions. Ex:</a:t>
            </a:r>
          </a:p>
          <a:p>
            <a:r>
              <a:rPr lang="en-US" dirty="0"/>
              <a:t>– Clearly communicates the interviewer’s bias</a:t>
            </a:r>
          </a:p>
          <a:p>
            <a:pPr defTabSz="918058">
              <a:defRPr/>
            </a:pPr>
            <a:r>
              <a:rPr lang="en-US" dirty="0"/>
              <a:t>– Did he touch you?</a:t>
            </a:r>
          </a:p>
          <a:p>
            <a:endParaRPr lang="en-US" dirty="0"/>
          </a:p>
          <a:p>
            <a:r>
              <a:rPr lang="en-US" dirty="0"/>
              <a:t>• Suggestive questions suggests the answer within the question</a:t>
            </a:r>
          </a:p>
          <a:p>
            <a:r>
              <a:rPr lang="en-US" dirty="0"/>
              <a:t>-Did he touch your leg?</a:t>
            </a:r>
          </a:p>
          <a:p>
            <a:endParaRPr lang="en-US" dirty="0"/>
          </a:p>
          <a:p>
            <a:r>
              <a:rPr lang="en-US" dirty="0"/>
              <a:t>Tag questions:</a:t>
            </a:r>
          </a:p>
          <a:p>
            <a:r>
              <a:rPr lang="en-US" dirty="0"/>
              <a:t>– He touched you, didn’t he?</a:t>
            </a:r>
          </a:p>
          <a:p>
            <a:r>
              <a:rPr lang="en-US" dirty="0"/>
              <a:t>– Clearly communicates the interviewer’s biases.</a:t>
            </a:r>
          </a:p>
          <a:p>
            <a:endParaRPr lang="en-US" dirty="0"/>
          </a:p>
          <a:p>
            <a:r>
              <a:rPr lang="en-US" dirty="0"/>
              <a:t>Suppositional questions:</a:t>
            </a:r>
          </a:p>
          <a:p>
            <a:r>
              <a:rPr lang="en-US" dirty="0"/>
              <a:t>– When did you stop beating your wife?</a:t>
            </a:r>
          </a:p>
          <a:p>
            <a:r>
              <a:rPr lang="en-US" dirty="0"/>
              <a:t>– </a:t>
            </a:r>
            <a:r>
              <a:rPr lang="en-US" i="1" dirty="0"/>
              <a:t>Presupposes </a:t>
            </a:r>
            <a:r>
              <a:rPr lang="en-US" dirty="0"/>
              <a:t>information.</a:t>
            </a:r>
            <a:r>
              <a:rPr lang="en-US" u="sng" dirty="0"/>
              <a:t> </a:t>
            </a:r>
          </a:p>
          <a:p>
            <a:endParaRPr lang="en-US" u="sng" dirty="0"/>
          </a:p>
          <a:p>
            <a:r>
              <a:rPr lang="en-US" dirty="0"/>
              <a:t> </a:t>
            </a:r>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33</a:t>
            </a:fld>
            <a:endParaRPr lang="en-US"/>
          </a:p>
        </p:txBody>
      </p:sp>
    </p:spTree>
    <p:extLst>
      <p:ext uri="{BB962C8B-B14F-4D97-AF65-F5344CB8AC3E}">
        <p14:creationId xmlns:p14="http://schemas.microsoft.com/office/powerpoint/2010/main" val="39006876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Pass</a:t>
            </a:r>
            <a:r>
              <a:rPr lang="en-US" baseline="0" dirty="0"/>
              <a:t> out chart paper to each table group</a:t>
            </a:r>
            <a:endParaRPr lang="en-US" dirty="0"/>
          </a:p>
          <a:p>
            <a:endParaRPr lang="en-US" dirty="0"/>
          </a:p>
          <a:p>
            <a:r>
              <a:rPr lang="en-US" dirty="0"/>
              <a:t>Participants</a:t>
            </a:r>
            <a:r>
              <a:rPr lang="en-US" baseline="0" dirty="0"/>
              <a:t> will w</a:t>
            </a:r>
            <a:r>
              <a:rPr lang="en-US" dirty="0"/>
              <a:t>ork as a table group</a:t>
            </a:r>
          </a:p>
          <a:p>
            <a:endParaRPr lang="en-US" dirty="0"/>
          </a:p>
          <a:p>
            <a:r>
              <a:rPr lang="en-US" dirty="0"/>
              <a:t>Based</a:t>
            </a:r>
            <a:r>
              <a:rPr lang="en-US" baseline="0" dirty="0"/>
              <a:t> on the scenario, create an interview transcript for  Step 7, the allegation questions.  Begin with “Tell me why I came to talk to you today…”  followed by how 9 </a:t>
            </a:r>
            <a:r>
              <a:rPr lang="en-US" baseline="0" dirty="0" err="1"/>
              <a:t>yo</a:t>
            </a:r>
            <a:r>
              <a:rPr lang="en-US" baseline="0" dirty="0"/>
              <a:t> Emma would  answer that question, followed by your next questions and her answers.   Note there is no prescribed script or checklist within this step, but the child’s responses will guide what questions you ask next.  Your questions should be asked in the most favorable, open-ended format.  The questions may be general open-ended, focused open-ended, or </a:t>
            </a:r>
            <a:r>
              <a:rPr lang="en-US" baseline="0" dirty="0" err="1"/>
              <a:t>Wh</a:t>
            </a:r>
            <a:r>
              <a:rPr lang="en-US" baseline="0" dirty="0"/>
              <a:t>- prompts.  Formulate 6-8 additional questions and answers after “Tell me why I came to talk to you today.”  </a:t>
            </a:r>
          </a:p>
          <a:p>
            <a:endParaRPr lang="en-US" baseline="0" dirty="0"/>
          </a:p>
          <a:p>
            <a:r>
              <a:rPr lang="en-US" dirty="0"/>
              <a:t>Allow approx. 15 minutes for activity.  Hang charts for groups to circulate and read other tables’ posters.  </a:t>
            </a:r>
          </a:p>
          <a:p>
            <a:r>
              <a:rPr lang="en-US" dirty="0"/>
              <a:t>Group discussion about potential questions that differed in each group,</a:t>
            </a:r>
            <a:r>
              <a:rPr lang="en-US" baseline="0" dirty="0"/>
              <a:t> how might upgrade if some groups used less preferred question types.</a:t>
            </a:r>
            <a:endParaRPr lang="en-US" dirty="0"/>
          </a:p>
          <a:p>
            <a:endParaRPr lang="en-US" dirty="0"/>
          </a:p>
          <a:p>
            <a:endParaRPr lang="en-US" baseline="0" dirty="0"/>
          </a:p>
        </p:txBody>
      </p:sp>
      <p:sp>
        <p:nvSpPr>
          <p:cNvPr id="4" name="Slide Number Placeholder 3"/>
          <p:cNvSpPr>
            <a:spLocks noGrp="1"/>
          </p:cNvSpPr>
          <p:nvPr>
            <p:ph type="sldNum" sz="quarter" idx="10"/>
          </p:nvPr>
        </p:nvSpPr>
        <p:spPr/>
        <p:txBody>
          <a:bodyPr/>
          <a:lstStyle/>
          <a:p>
            <a:fld id="{F1A6BB06-A46A-49D2-915E-60669DF2ED28}" type="slidenum">
              <a:rPr lang="en-US" smtClean="0"/>
              <a:t>34</a:t>
            </a:fld>
            <a:endParaRPr lang="en-US"/>
          </a:p>
        </p:txBody>
      </p:sp>
    </p:spTree>
    <p:extLst>
      <p:ext uri="{BB962C8B-B14F-4D97-AF65-F5344CB8AC3E}">
        <p14:creationId xmlns:p14="http://schemas.microsoft.com/office/powerpoint/2010/main" val="3379549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If child makes a disclosure statement in relation to your allegation questions, you should follow up by referring to the detail the child has provided and asking the child to tell you more about it or all about it. At this point, it is important to decide if you have enough to assess whether something occurred (i.e., who, what, where, how) and what needs to be done to establish safety.  It may not be necessary as part of the field interview to go into multiple incidents (step 10) if you have gathered enough info already about </a:t>
            </a:r>
            <a:r>
              <a:rPr lang="en-US" u="sng" dirty="0"/>
              <a:t>a</a:t>
            </a:r>
            <a:r>
              <a:rPr lang="en-US" dirty="0"/>
              <a:t>n incident occurring. </a:t>
            </a:r>
          </a:p>
          <a:p>
            <a:pPr defTabSz="918058">
              <a:defRPr/>
            </a:pPr>
            <a:endParaRPr lang="en-US" dirty="0"/>
          </a:p>
          <a:p>
            <a:pPr defTabSz="918058">
              <a:defRPr/>
            </a:pPr>
            <a:r>
              <a:rPr lang="en-US" dirty="0"/>
              <a:t>Consider referring to a forensic setting, which is usually necessary if multiple agencies are involved.</a:t>
            </a:r>
            <a:r>
              <a:rPr lang="en-US" baseline="0" dirty="0"/>
              <a:t>  R</a:t>
            </a:r>
            <a:r>
              <a:rPr lang="en-US" dirty="0"/>
              <a:t>efer to your county’s policy and protocol about</a:t>
            </a:r>
            <a:r>
              <a:rPr lang="en-US" baseline="0" dirty="0"/>
              <a:t> </a:t>
            </a:r>
            <a:r>
              <a:rPr lang="en-US" dirty="0"/>
              <a:t>the use of forensic interviews. Stopping because you have enough information to establish prima facie evidence for the allegations, and proceeding</a:t>
            </a:r>
            <a:r>
              <a:rPr lang="en-US" baseline="0" dirty="0"/>
              <a:t> </a:t>
            </a:r>
            <a:r>
              <a:rPr lang="en-US" dirty="0"/>
              <a:t>with establishing safety, serve to reduce trauma to the child and preserve the quality of the evidence by not having him/her unnecessarily tell the details of their story repeatedly.</a:t>
            </a:r>
          </a:p>
          <a:p>
            <a:endParaRPr lang="en-US" dirty="0"/>
          </a:p>
          <a:p>
            <a:r>
              <a:rPr lang="en-US" dirty="0"/>
              <a:t>Follow up questions refer to detail the child has introduced and you are asking for elaboration:</a:t>
            </a:r>
          </a:p>
          <a:p>
            <a:endParaRPr lang="en-US" dirty="0"/>
          </a:p>
          <a:p>
            <a:r>
              <a:rPr lang="en-US" dirty="0"/>
              <a:t>“You said _______. Tell me </a:t>
            </a:r>
            <a:r>
              <a:rPr lang="en-US" i="1" dirty="0"/>
              <a:t>everything </a:t>
            </a:r>
            <a:r>
              <a:rPr lang="en-US" dirty="0"/>
              <a:t>that happened.”</a:t>
            </a:r>
          </a:p>
          <a:p>
            <a:r>
              <a:rPr lang="en-US" dirty="0"/>
              <a:t>“Tell me more about __________.”</a:t>
            </a:r>
          </a:p>
          <a:p>
            <a:r>
              <a:rPr lang="en-US" dirty="0"/>
              <a:t>“What happened after _____________?”</a:t>
            </a:r>
          </a:p>
          <a:p>
            <a:endParaRPr lang="en-US" dirty="0"/>
          </a:p>
          <a:p>
            <a:r>
              <a:rPr lang="en-US" dirty="0"/>
              <a:t>The Multiple Incidents questions (Step 10) are designed to establish number of incidents, frequency, duration, multiple acts, but may also reveal multiple perpetrators, other victims, or history of other types of abuse.  </a:t>
            </a:r>
          </a:p>
        </p:txBody>
      </p:sp>
      <p:sp>
        <p:nvSpPr>
          <p:cNvPr id="4" name="Slide Number Placeholder 3"/>
          <p:cNvSpPr>
            <a:spLocks noGrp="1"/>
          </p:cNvSpPr>
          <p:nvPr>
            <p:ph type="sldNum" sz="quarter" idx="10"/>
          </p:nvPr>
        </p:nvSpPr>
        <p:spPr/>
        <p:txBody>
          <a:bodyPr/>
          <a:lstStyle/>
          <a:p>
            <a:fld id="{F1A6BB06-A46A-49D2-915E-60669DF2ED28}" type="slidenum">
              <a:rPr lang="en-US" smtClean="0"/>
              <a:t>35</a:t>
            </a:fld>
            <a:endParaRPr lang="en-US"/>
          </a:p>
        </p:txBody>
      </p:sp>
    </p:spTree>
    <p:extLst>
      <p:ext uri="{BB962C8B-B14F-4D97-AF65-F5344CB8AC3E}">
        <p14:creationId xmlns:p14="http://schemas.microsoft.com/office/powerpoint/2010/main" val="561585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Pair</a:t>
            </a:r>
            <a:r>
              <a:rPr lang="en-US" baseline="0" dirty="0"/>
              <a:t> back up with your partner</a:t>
            </a:r>
          </a:p>
          <a:p>
            <a:endParaRPr lang="en-US" baseline="0" dirty="0"/>
          </a:p>
          <a:p>
            <a:r>
              <a:rPr lang="en-US" baseline="0" dirty="0"/>
              <a:t>One person will be the interviewer, one person will be the child interviewee</a:t>
            </a:r>
          </a:p>
          <a:p>
            <a:r>
              <a:rPr lang="en-US" baseline="0" dirty="0"/>
              <a:t>The roles will rotate in round 2</a:t>
            </a:r>
          </a:p>
          <a:p>
            <a:endParaRPr lang="en-US" baseline="0" dirty="0"/>
          </a:p>
          <a:p>
            <a:r>
              <a:rPr lang="en-US" baseline="0" dirty="0"/>
              <a:t>Refer to the same scenario.</a:t>
            </a:r>
          </a:p>
          <a:p>
            <a:endParaRPr lang="en-US" baseline="0" dirty="0"/>
          </a:p>
          <a:p>
            <a:r>
              <a:rPr lang="en-US" baseline="0" dirty="0"/>
              <a:t>Round 1: The interviewer will practice Steps 8-9 as if they are talking to 9 y/o Emma from the scenario and during step 7, she said, “Momma and Daddy were fighting and I accidentally got a cut on my head”  (approx. 5 minutes)</a:t>
            </a:r>
          </a:p>
          <a:p>
            <a:endParaRPr lang="en-US" baseline="0" dirty="0"/>
          </a:p>
          <a:p>
            <a:r>
              <a:rPr lang="en-US" baseline="0" dirty="0"/>
              <a:t>Round 2: Rotate roles and have the interviewer practice Steps 8-9 as if they are interviewing 4 y/o Jayla and during step 7 she said “Momma and Daddy got in a big fight and Emma was bleeding and crying” (approx. 5 mins)</a:t>
            </a:r>
          </a:p>
        </p:txBody>
      </p:sp>
      <p:sp>
        <p:nvSpPr>
          <p:cNvPr id="4" name="Slide Number Placeholder 3"/>
          <p:cNvSpPr>
            <a:spLocks noGrp="1"/>
          </p:cNvSpPr>
          <p:nvPr>
            <p:ph type="sldNum" sz="quarter" idx="10"/>
          </p:nvPr>
        </p:nvSpPr>
        <p:spPr/>
        <p:txBody>
          <a:bodyPr/>
          <a:lstStyle/>
          <a:p>
            <a:fld id="{F1A6BB06-A46A-49D2-915E-60669DF2ED28}" type="slidenum">
              <a:rPr lang="en-US" smtClean="0"/>
              <a:t>36</a:t>
            </a:fld>
            <a:endParaRPr lang="en-US"/>
          </a:p>
        </p:txBody>
      </p:sp>
    </p:spTree>
    <p:extLst>
      <p:ext uri="{BB962C8B-B14F-4D97-AF65-F5344CB8AC3E}">
        <p14:creationId xmlns:p14="http://schemas.microsoft.com/office/powerpoint/2010/main" val="12120351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37</a:t>
            </a:fld>
            <a:endParaRPr lang="en-US"/>
          </a:p>
        </p:txBody>
      </p:sp>
    </p:spTree>
    <p:extLst>
      <p:ext uri="{BB962C8B-B14F-4D97-AF65-F5344CB8AC3E}">
        <p14:creationId xmlns:p14="http://schemas.microsoft.com/office/powerpoint/2010/main" val="3360146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Provide</a:t>
            </a:r>
            <a:r>
              <a:rPr lang="en-US" baseline="0" dirty="0"/>
              <a:t> a synthesis of how the 100 level classes, ethnographic interviewing, and child interviewing classes combine together to provide the interviewing engagement skills necessary to gather quality and accurate information in order to accomplish the goals of establishing safety and assessing for other factors, such as risk and family perception of needs. </a:t>
            </a:r>
          </a:p>
          <a:p>
            <a:endParaRPr lang="en-US" baseline="0" dirty="0"/>
          </a:p>
          <a:p>
            <a:pPr lvl="0"/>
            <a:r>
              <a:rPr lang="en-US" dirty="0"/>
              <a:t>Appreciative Inquiry is a strength-based interviewing strategy designed to engage the family to help identify their own strengths and needs and relies on the worker actively listening for cues for next questions</a:t>
            </a:r>
          </a:p>
          <a:p>
            <a:pPr lvl="0"/>
            <a:r>
              <a:rPr lang="en-US" dirty="0"/>
              <a:t>The general interviewing phases are:  Preparation, Rapport building, developmental assessment, Information gathering, and closure.   Each of these phases are covered in child interviewing as well.</a:t>
            </a:r>
          </a:p>
          <a:p>
            <a:pPr lvl="0"/>
            <a:r>
              <a:rPr lang="en-US" dirty="0"/>
              <a:t>There are many verbal and non-verbal actions a worker can use to defuse conflict during an interview such as:  posture, tone, volume, gestures, pace of speech, eye contact, </a:t>
            </a:r>
            <a:r>
              <a:rPr lang="en-US" dirty="0" err="1"/>
              <a:t>etc</a:t>
            </a:r>
            <a:endParaRPr lang="en-US" dirty="0"/>
          </a:p>
          <a:p>
            <a:pPr lvl="0"/>
            <a:r>
              <a:rPr lang="en-US" dirty="0"/>
              <a:t>Cultural humility in interviewing encourages you to appreciate experiences and worldviews of people who are different than you</a:t>
            </a:r>
          </a:p>
          <a:p>
            <a:pPr lvl="0"/>
            <a:r>
              <a:rPr lang="en-US" dirty="0"/>
              <a:t>Ethnographic interviewing helps you to explore meaning as defined and described by the interviewee</a:t>
            </a:r>
          </a:p>
          <a:p>
            <a:pPr lvl="0"/>
            <a:r>
              <a:rPr lang="en-US" dirty="0"/>
              <a:t>Minimizing the impact of your own biases and reactions to traumatic stories helps ensure we get quality information free from suggestion</a:t>
            </a:r>
          </a:p>
          <a:p>
            <a:pPr lvl="0"/>
            <a:r>
              <a:rPr lang="en-US" dirty="0"/>
              <a:t>Lyon’s 10-Step Process is a well-outlined protocol based on research and expertise to maximize productivity of an interview </a:t>
            </a:r>
          </a:p>
          <a:p>
            <a:pPr lvl="0"/>
            <a:r>
              <a:rPr lang="en-US" dirty="0"/>
              <a:t> In order to ensure you are adhering to the purpose of your interview with a child, ask yourself the following questions:</a:t>
            </a:r>
          </a:p>
          <a:p>
            <a:pPr lvl="1"/>
            <a:r>
              <a:rPr lang="en-US" dirty="0"/>
              <a:t>What do I need to know to complete SDM Safety Assessment and take action?</a:t>
            </a:r>
          </a:p>
          <a:p>
            <a:pPr lvl="1"/>
            <a:r>
              <a:rPr lang="en-US" dirty="0"/>
              <a:t>Can I get information from other sources?</a:t>
            </a:r>
          </a:p>
          <a:p>
            <a:pPr lvl="1"/>
            <a:r>
              <a:rPr lang="en-US" dirty="0"/>
              <a:t>Will I be doing more harm than good?</a:t>
            </a:r>
          </a:p>
          <a:p>
            <a:pPr lvl="0"/>
            <a:r>
              <a:rPr lang="en-US" dirty="0"/>
              <a:t>Open-ended questions are the most favorable and elicit narrative answers</a:t>
            </a:r>
          </a:p>
          <a:p>
            <a:pPr lvl="0"/>
            <a:r>
              <a:rPr lang="en-US"/>
              <a:t>It is important to utilize age-appropriate techniques and questions in order to elicit the most accurate information</a:t>
            </a:r>
          </a:p>
          <a:p>
            <a:endParaRPr lang="en-US" baseline="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38</a:t>
            </a:fld>
            <a:endParaRPr lang="en-US"/>
          </a:p>
        </p:txBody>
      </p:sp>
    </p:spTree>
    <p:extLst>
      <p:ext uri="{BB962C8B-B14F-4D97-AF65-F5344CB8AC3E}">
        <p14:creationId xmlns:p14="http://schemas.microsoft.com/office/powerpoint/2010/main" val="136042960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baseline="0" dirty="0"/>
              <a:t>Post training reflection:  On a Scale of 1- 10, with 1 being not very, and 10 being very, how confident are you with interviewing children?  </a:t>
            </a:r>
          </a:p>
          <a:p>
            <a:pPr defTabSz="918058">
              <a:defRPr/>
            </a:pPr>
            <a:endParaRPr lang="en-US" baseline="0" dirty="0"/>
          </a:p>
          <a:p>
            <a:pPr defTabSz="918058">
              <a:defRPr/>
            </a:pPr>
            <a:r>
              <a:rPr lang="en-US" baseline="0" dirty="0"/>
              <a:t>Were you able to move further toward 10 on the scale from the beginning of the day?  </a:t>
            </a:r>
          </a:p>
          <a:p>
            <a:pPr defTabSz="918058">
              <a:defRPr/>
            </a:pPr>
            <a:endParaRPr lang="en-US" baseline="0" dirty="0"/>
          </a:p>
          <a:p>
            <a:pPr defTabSz="918058">
              <a:defRPr/>
            </a:pPr>
            <a:r>
              <a:rPr lang="en-US" baseline="0" dirty="0"/>
              <a:t>What more would you need in order to move over 1-2 more steps on the scale?  </a:t>
            </a:r>
          </a:p>
          <a:p>
            <a:pPr defTabSz="918058">
              <a:defRPr/>
            </a:pPr>
            <a:endParaRPr lang="en-US" baseline="0" dirty="0"/>
          </a:p>
          <a:p>
            <a:pPr defTabSz="918058">
              <a:defRPr/>
            </a:pPr>
            <a:r>
              <a:rPr lang="en-US" baseline="0" dirty="0"/>
              <a:t>As part of your own transfer of learning plan, how can you put what you’ve learned today in action?  </a:t>
            </a:r>
          </a:p>
          <a:p>
            <a:pPr defTabSz="918058">
              <a:defRPr/>
            </a:pPr>
            <a:endParaRPr lang="en-US" baseline="0" dirty="0"/>
          </a:p>
          <a:p>
            <a:pPr defTabSz="918058">
              <a:defRPr/>
            </a:pPr>
            <a:r>
              <a:rPr lang="en-US" baseline="0" dirty="0"/>
              <a:t>What are your next steps in order to move closer to 10 in your confidence in interviewing children?</a:t>
            </a:r>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39</a:t>
            </a:fld>
            <a:endParaRPr lang="en-US"/>
          </a:p>
        </p:txBody>
      </p:sp>
    </p:spTree>
    <p:extLst>
      <p:ext uri="{BB962C8B-B14F-4D97-AF65-F5344CB8AC3E}">
        <p14:creationId xmlns:p14="http://schemas.microsoft.com/office/powerpoint/2010/main" val="312064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4</a:t>
            </a:fld>
            <a:endParaRPr lang="en-US" dirty="0"/>
          </a:p>
        </p:txBody>
      </p:sp>
    </p:spTree>
    <p:extLst>
      <p:ext uri="{BB962C8B-B14F-4D97-AF65-F5344CB8AC3E}">
        <p14:creationId xmlns:p14="http://schemas.microsoft.com/office/powerpoint/2010/main" val="31652344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40</a:t>
            </a:fld>
            <a:endParaRPr lang="en-US" dirty="0"/>
          </a:p>
        </p:txBody>
      </p:sp>
    </p:spTree>
    <p:extLst>
      <p:ext uri="{BB962C8B-B14F-4D97-AF65-F5344CB8AC3E}">
        <p14:creationId xmlns:p14="http://schemas.microsoft.com/office/powerpoint/2010/main" val="38778379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41</a:t>
            </a:fld>
            <a:endParaRPr lang="en-US"/>
          </a:p>
        </p:txBody>
      </p:sp>
    </p:spTree>
    <p:extLst>
      <p:ext uri="{BB962C8B-B14F-4D97-AF65-F5344CB8AC3E}">
        <p14:creationId xmlns:p14="http://schemas.microsoft.com/office/powerpoint/2010/main" val="2588165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Have participants stand and select someone they don’t know to pair</a:t>
            </a:r>
            <a:r>
              <a:rPr lang="en-US" baseline="0" dirty="0"/>
              <a:t> up with.</a:t>
            </a:r>
          </a:p>
          <a:p>
            <a:endParaRPr lang="en-US" baseline="0" dirty="0"/>
          </a:p>
          <a:p>
            <a:r>
              <a:rPr lang="en-US" baseline="0" dirty="0"/>
              <a:t>One person will go first, the other will go second</a:t>
            </a:r>
          </a:p>
          <a:p>
            <a:endParaRPr lang="en-US" baseline="0" dirty="0"/>
          </a:p>
          <a:p>
            <a:r>
              <a:rPr lang="en-US" baseline="0" dirty="0"/>
              <a:t>The 1</a:t>
            </a:r>
            <a:r>
              <a:rPr lang="en-US" baseline="30000" dirty="0"/>
              <a:t>st</a:t>
            </a:r>
            <a:r>
              <a:rPr lang="en-US" baseline="0" dirty="0"/>
              <a:t> person will have one minute to find out as much about the other person as they can without writing any notes.</a:t>
            </a:r>
          </a:p>
          <a:p>
            <a:endParaRPr lang="en-US" baseline="0" dirty="0"/>
          </a:p>
          <a:p>
            <a:r>
              <a:rPr lang="en-US" baseline="0" dirty="0"/>
              <a:t>After one minute, the trainer will call for a switch.</a:t>
            </a:r>
          </a:p>
          <a:p>
            <a:endParaRPr lang="en-US" baseline="0" dirty="0"/>
          </a:p>
          <a:p>
            <a:pPr defTabSz="918058">
              <a:defRPr/>
            </a:pPr>
            <a:r>
              <a:rPr lang="en-US" baseline="0" dirty="0"/>
              <a:t>The 2</a:t>
            </a:r>
            <a:r>
              <a:rPr lang="en-US" baseline="30000" dirty="0"/>
              <a:t>nd</a:t>
            </a:r>
            <a:r>
              <a:rPr lang="en-US" baseline="0" dirty="0"/>
              <a:t> person will then have one minute to find out as much about the other person as they can without writing any notes.</a:t>
            </a:r>
          </a:p>
          <a:p>
            <a:pPr defTabSz="918058">
              <a:defRPr/>
            </a:pPr>
            <a:endParaRPr lang="en-US" baseline="0" dirty="0"/>
          </a:p>
          <a:p>
            <a:pPr defTabSz="918058">
              <a:defRPr/>
            </a:pPr>
            <a:r>
              <a:rPr lang="en-US" baseline="0" dirty="0"/>
              <a:t>After one minute, the trainer will call time and participants will return to their seats.</a:t>
            </a:r>
          </a:p>
          <a:p>
            <a:pPr defTabSz="918058">
              <a:defRPr/>
            </a:pPr>
            <a:endParaRPr lang="en-US" baseline="0" dirty="0"/>
          </a:p>
          <a:p>
            <a:pPr defTabSz="918058">
              <a:defRPr/>
            </a:pPr>
            <a:r>
              <a:rPr lang="en-US" baseline="0" dirty="0"/>
              <a:t>Ask the group for 2 volunteers to introduce their partners.  </a:t>
            </a:r>
          </a:p>
          <a:p>
            <a:pPr defTabSz="918058">
              <a:defRPr/>
            </a:pPr>
            <a:endParaRPr lang="en-US" baseline="0" dirty="0"/>
          </a:p>
          <a:p>
            <a:pPr defTabSz="918058">
              <a:defRPr/>
            </a:pPr>
            <a:r>
              <a:rPr lang="en-US" baseline="0" dirty="0"/>
              <a:t>After their introduction, ask the partners if anything was forgotten or incorrect.</a:t>
            </a:r>
          </a:p>
          <a:p>
            <a:pPr defTabSz="918058">
              <a:defRPr/>
            </a:pPr>
            <a:endParaRPr lang="en-US" baseline="0" dirty="0"/>
          </a:p>
          <a:p>
            <a:pPr defTabSz="918058">
              <a:defRPr/>
            </a:pPr>
            <a:r>
              <a:rPr lang="en-US" baseline="0" dirty="0"/>
              <a:t>Ask the large group what skills were used to gather info in the short period of time?  (listening, engagement, memory, reflective statements, question types, rapport building)</a:t>
            </a:r>
          </a:p>
          <a:p>
            <a:pPr defTabSz="918058">
              <a:defRPr/>
            </a:pPr>
            <a:endParaRPr lang="en-US" baseline="0" dirty="0"/>
          </a:p>
          <a:p>
            <a:pPr defTabSz="918058">
              <a:defRPr/>
            </a:pPr>
            <a:r>
              <a:rPr lang="en-US" baseline="0" dirty="0"/>
              <a:t>Did anyone start the “interview” by saying, “Tell me about yourself?”</a:t>
            </a:r>
          </a:p>
          <a:p>
            <a:pPr defTabSz="918058">
              <a:defRPr/>
            </a:pPr>
            <a:endParaRPr lang="en-US" baseline="0" dirty="0"/>
          </a:p>
          <a:p>
            <a:pPr defTabSz="918058">
              <a:defRPr/>
            </a:pPr>
            <a:r>
              <a:rPr lang="en-US" baseline="0" dirty="0"/>
              <a:t>Many people in the room will not have asked this question, but it is one of the most effective, open-ended, non-leading questions to begin an interview with anybody.  We often tend to be focused on our task and ask questions that get right to the point so we can find out what we think we need to know.</a:t>
            </a:r>
          </a:p>
          <a:p>
            <a:pPr defTabSz="918058">
              <a:defRPr/>
            </a:pPr>
            <a:endParaRPr lang="en-US" baseline="0" dirty="0"/>
          </a:p>
          <a:p>
            <a:pPr defTabSz="918058">
              <a:defRPr/>
            </a:pPr>
            <a:r>
              <a:rPr lang="en-US" baseline="0" dirty="0"/>
              <a:t>Slowing down and keeping our questions simple and open-ended can lead to a more rich and accurate conversation that puts the interviewee at ease and can elicit accurate and high quality information from a child who is then able to open up and take the interview to the right topics.</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5</a:t>
            </a:fld>
            <a:endParaRPr lang="en-US"/>
          </a:p>
        </p:txBody>
      </p:sp>
    </p:spTree>
    <p:extLst>
      <p:ext uri="{BB962C8B-B14F-4D97-AF65-F5344CB8AC3E}">
        <p14:creationId xmlns:p14="http://schemas.microsoft.com/office/powerpoint/2010/main" val="4213848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6</a:t>
            </a:fld>
            <a:endParaRPr lang="en-US"/>
          </a:p>
        </p:txBody>
      </p:sp>
    </p:spTree>
    <p:extLst>
      <p:ext uri="{BB962C8B-B14F-4D97-AF65-F5344CB8AC3E}">
        <p14:creationId xmlns:p14="http://schemas.microsoft.com/office/powerpoint/2010/main" val="4015267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r>
              <a:rPr lang="en-US" dirty="0"/>
              <a:t>Review</a:t>
            </a:r>
            <a:r>
              <a:rPr lang="en-US" baseline="0" dirty="0"/>
              <a:t> the learning objectives for the course</a:t>
            </a:r>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7</a:t>
            </a:fld>
            <a:endParaRPr lang="en-US"/>
          </a:p>
        </p:txBody>
      </p:sp>
    </p:spTree>
    <p:extLst>
      <p:ext uri="{BB962C8B-B14F-4D97-AF65-F5344CB8AC3E}">
        <p14:creationId xmlns:p14="http://schemas.microsoft.com/office/powerpoint/2010/main" val="1438174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Review</a:t>
            </a:r>
            <a:r>
              <a:rPr lang="en-US" baseline="0" dirty="0"/>
              <a:t> the learning objectives for the course</a:t>
            </a:r>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8</a:t>
            </a:fld>
            <a:endParaRPr lang="en-US"/>
          </a:p>
        </p:txBody>
      </p:sp>
    </p:spTree>
    <p:extLst>
      <p:ext uri="{BB962C8B-B14F-4D97-AF65-F5344CB8AC3E}">
        <p14:creationId xmlns:p14="http://schemas.microsoft.com/office/powerpoint/2010/main" val="3181842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2622550" cy="1966913"/>
          </a:xfrm>
        </p:spPr>
      </p:sp>
      <p:sp>
        <p:nvSpPr>
          <p:cNvPr id="3" name="Notes Placeholder 2"/>
          <p:cNvSpPr>
            <a:spLocks noGrp="1"/>
          </p:cNvSpPr>
          <p:nvPr>
            <p:ph type="body" idx="1"/>
          </p:nvPr>
        </p:nvSpPr>
        <p:spPr/>
        <p:txBody>
          <a:bodyPr/>
          <a:lstStyle/>
          <a:p>
            <a:pPr defTabSz="918058">
              <a:defRPr/>
            </a:pPr>
            <a:r>
              <a:rPr lang="en-US" dirty="0"/>
              <a:t>Review</a:t>
            </a:r>
            <a:r>
              <a:rPr lang="en-US" baseline="0" dirty="0"/>
              <a:t> the learning objectives for the course</a:t>
            </a:r>
            <a:endParaRPr lang="en-US" dirty="0"/>
          </a:p>
          <a:p>
            <a:endParaRPr lang="en-US" dirty="0"/>
          </a:p>
        </p:txBody>
      </p:sp>
      <p:sp>
        <p:nvSpPr>
          <p:cNvPr id="4" name="Slide Number Placeholder 3"/>
          <p:cNvSpPr>
            <a:spLocks noGrp="1"/>
          </p:cNvSpPr>
          <p:nvPr>
            <p:ph type="sldNum" sz="quarter" idx="10"/>
          </p:nvPr>
        </p:nvSpPr>
        <p:spPr/>
        <p:txBody>
          <a:bodyPr/>
          <a:lstStyle/>
          <a:p>
            <a:fld id="{F1A6BB06-A46A-49D2-915E-60669DF2ED28}" type="slidenum">
              <a:rPr lang="en-US" smtClean="0"/>
              <a:t>9</a:t>
            </a:fld>
            <a:endParaRPr lang="en-US"/>
          </a:p>
        </p:txBody>
      </p:sp>
    </p:spTree>
    <p:extLst>
      <p:ext uri="{BB962C8B-B14F-4D97-AF65-F5344CB8AC3E}">
        <p14:creationId xmlns:p14="http://schemas.microsoft.com/office/powerpoint/2010/main" val="67046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1DEE5C-8EAC-476A-8EDC-F1D01A085EC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237085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1DEE5C-8EAC-476A-8EDC-F1D01A085EC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208845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1DEE5C-8EAC-476A-8EDC-F1D01A085EC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3484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1DEE5C-8EAC-476A-8EDC-F1D01A085EC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2869493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1DEE5C-8EAC-476A-8EDC-F1D01A085EC4}" type="datetimeFigureOut">
              <a:rPr lang="en-US" smtClean="0"/>
              <a:t>3/5/2019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51945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31DEE5C-8EAC-476A-8EDC-F1D01A085EC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72655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1DEE5C-8EAC-476A-8EDC-F1D01A085EC4}" type="datetimeFigureOut">
              <a:rPr lang="en-US" smtClean="0"/>
              <a:t>3/5/2019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06177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31DEE5C-8EAC-476A-8EDC-F1D01A085EC4}" type="datetimeFigureOut">
              <a:rPr lang="en-US" smtClean="0"/>
              <a:t>3/5/2019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28159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1DEE5C-8EAC-476A-8EDC-F1D01A085EC4}" type="datetimeFigureOut">
              <a:rPr lang="en-US" smtClean="0"/>
              <a:t>3/5/2019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455835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1DEE5C-8EAC-476A-8EDC-F1D01A085EC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146427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1DEE5C-8EAC-476A-8EDC-F1D01A085EC4}" type="datetimeFigureOut">
              <a:rPr lang="en-US" smtClean="0"/>
              <a:t>3/5/2019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357DE-2CFF-4E4A-B892-1FAFF8444DB6}" type="slidenum">
              <a:rPr lang="en-US" smtClean="0"/>
              <a:t>‹#›</a:t>
            </a:fld>
            <a:endParaRPr lang="en-US"/>
          </a:p>
        </p:txBody>
      </p:sp>
    </p:spTree>
    <p:extLst>
      <p:ext uri="{BB962C8B-B14F-4D97-AF65-F5344CB8AC3E}">
        <p14:creationId xmlns:p14="http://schemas.microsoft.com/office/powerpoint/2010/main" val="3144557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DEE5C-8EAC-476A-8EDC-F1D01A085EC4}" type="datetimeFigureOut">
              <a:rPr lang="en-US" smtClean="0"/>
              <a:t>3/5/2019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E357DE-2CFF-4E4A-B892-1FAFF8444DB6}" type="slidenum">
              <a:rPr lang="en-US" smtClean="0"/>
              <a:t>‹#›</a:t>
            </a:fld>
            <a:endParaRPr lang="en-US"/>
          </a:p>
        </p:txBody>
      </p:sp>
    </p:spTree>
    <p:extLst>
      <p:ext uri="{BB962C8B-B14F-4D97-AF65-F5344CB8AC3E}">
        <p14:creationId xmlns:p14="http://schemas.microsoft.com/office/powerpoint/2010/main" val="563284824"/>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youtube.com/watch?v=7my1T4Ghf7A"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3.xm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Block Arc 18"/>
          <p:cNvSpPr/>
          <p:nvPr/>
        </p:nvSpPr>
        <p:spPr>
          <a:xfrm>
            <a:off x="2663913" y="1408606"/>
            <a:ext cx="5645338" cy="5645338"/>
          </a:xfrm>
          <a:prstGeom prst="blockArc">
            <a:avLst>
              <a:gd name="adj1" fmla="val 10193080"/>
              <a:gd name="adj2" fmla="val 1503768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Block Arc 19"/>
          <p:cNvSpPr/>
          <p:nvPr/>
        </p:nvSpPr>
        <p:spPr>
          <a:xfrm>
            <a:off x="1749338" y="-195948"/>
            <a:ext cx="5645338" cy="5645338"/>
          </a:xfrm>
          <a:prstGeom prst="blockArc">
            <a:avLst>
              <a:gd name="adj1" fmla="val 2955016"/>
              <a:gd name="adj2" fmla="val 7845011"/>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1" name="Block Arc 20"/>
          <p:cNvSpPr/>
          <p:nvPr/>
        </p:nvSpPr>
        <p:spPr>
          <a:xfrm>
            <a:off x="834748" y="1408611"/>
            <a:ext cx="5645338" cy="5645338"/>
          </a:xfrm>
          <a:prstGeom prst="blockArc">
            <a:avLst>
              <a:gd name="adj1" fmla="val 17362297"/>
              <a:gd name="adj2" fmla="val 606930"/>
              <a:gd name="adj3" fmla="val 463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22" name="Group 21"/>
          <p:cNvGrpSpPr/>
          <p:nvPr/>
        </p:nvGrpSpPr>
        <p:grpSpPr>
          <a:xfrm>
            <a:off x="3265902" y="2363229"/>
            <a:ext cx="2594595" cy="2594595"/>
            <a:chOff x="3236602" y="2369656"/>
            <a:chExt cx="2594595" cy="2594595"/>
          </a:xfrm>
        </p:grpSpPr>
        <p:sp>
          <p:nvSpPr>
            <p:cNvPr id="32" name="Oval 31"/>
            <p:cNvSpPr/>
            <p:nvPr/>
          </p:nvSpPr>
          <p:spPr>
            <a:xfrm>
              <a:off x="3236602" y="2369656"/>
              <a:ext cx="2594595" cy="2594595"/>
            </a:xfrm>
            <a:prstGeom prst="ellipse">
              <a:avLst/>
            </a:prstGeom>
            <a:solidFill>
              <a:schemeClr val="accent6">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Oval 7"/>
            <p:cNvSpPr/>
            <p:nvPr/>
          </p:nvSpPr>
          <p:spPr>
            <a:xfrm>
              <a:off x="3660063" y="2749627"/>
              <a:ext cx="1834655" cy="183465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algn="ctr" defTabSz="1600200" fontAlgn="auto">
                <a:lnSpc>
                  <a:spcPct val="90000"/>
                </a:lnSpc>
                <a:spcAft>
                  <a:spcPct val="35000"/>
                </a:spcAft>
              </a:pPr>
              <a:r>
                <a:rPr lang="en-US" sz="3600" dirty="0">
                  <a:solidFill>
                    <a:prstClr val="white"/>
                  </a:solidFill>
                </a:rPr>
                <a:t>Common Core 3.0</a:t>
              </a:r>
            </a:p>
          </p:txBody>
        </p:sp>
      </p:grpSp>
      <p:grpSp>
        <p:nvGrpSpPr>
          <p:cNvPr id="23" name="Group 22"/>
          <p:cNvGrpSpPr/>
          <p:nvPr/>
        </p:nvGrpSpPr>
        <p:grpSpPr>
          <a:xfrm>
            <a:off x="3663883" y="721985"/>
            <a:ext cx="1816216" cy="1816216"/>
            <a:chOff x="3634583" y="728412"/>
            <a:chExt cx="1816216" cy="1816216"/>
          </a:xfrm>
        </p:grpSpPr>
        <p:sp>
          <p:nvSpPr>
            <p:cNvPr id="30" name="Oval 29"/>
            <p:cNvSpPr/>
            <p:nvPr/>
          </p:nvSpPr>
          <p:spPr>
            <a:xfrm>
              <a:off x="3634583" y="728412"/>
              <a:ext cx="1816216" cy="1816216"/>
            </a:xfrm>
            <a:prstGeom prst="ellipse">
              <a:avLst/>
            </a:prstGeom>
            <a:solidFill>
              <a:schemeClr val="accent3">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1" name="Oval 9"/>
            <p:cNvSpPr/>
            <p:nvPr/>
          </p:nvSpPr>
          <p:spPr>
            <a:xfrm>
              <a:off x="3900562" y="994391"/>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Online Learning</a:t>
              </a:r>
            </a:p>
          </p:txBody>
        </p:sp>
      </p:grpSp>
      <p:grpSp>
        <p:nvGrpSpPr>
          <p:cNvPr id="24" name="Group 23"/>
          <p:cNvGrpSpPr/>
          <p:nvPr/>
        </p:nvGrpSpPr>
        <p:grpSpPr>
          <a:xfrm>
            <a:off x="5463734" y="3807443"/>
            <a:ext cx="1816216" cy="1816216"/>
            <a:chOff x="5434434" y="3813870"/>
            <a:chExt cx="1816216" cy="1816216"/>
          </a:xfrm>
        </p:grpSpPr>
        <p:sp>
          <p:nvSpPr>
            <p:cNvPr id="28" name="Oval 27"/>
            <p:cNvSpPr/>
            <p:nvPr/>
          </p:nvSpPr>
          <p:spPr>
            <a:xfrm>
              <a:off x="5434434" y="3813870"/>
              <a:ext cx="1816216" cy="1816216"/>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Oval 11"/>
            <p:cNvSpPr/>
            <p:nvPr/>
          </p:nvSpPr>
          <p:spPr>
            <a:xfrm>
              <a:off x="5700413" y="4079849"/>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Classroom Skill Building</a:t>
              </a:r>
            </a:p>
          </p:txBody>
        </p:sp>
      </p:grpSp>
      <p:pic>
        <p:nvPicPr>
          <p:cNvPr id="34" name="Picture 3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5449390"/>
            <a:ext cx="1346032" cy="698413"/>
          </a:xfrm>
          <a:prstGeom prst="rect">
            <a:avLst/>
          </a:prstGeom>
        </p:spPr>
      </p:pic>
      <p:grpSp>
        <p:nvGrpSpPr>
          <p:cNvPr id="25" name="Group 24"/>
          <p:cNvGrpSpPr/>
          <p:nvPr/>
        </p:nvGrpSpPr>
        <p:grpSpPr>
          <a:xfrm>
            <a:off x="1864048" y="3807429"/>
            <a:ext cx="1816216" cy="1816216"/>
            <a:chOff x="1834748" y="3813856"/>
            <a:chExt cx="1816216" cy="1816216"/>
          </a:xfrm>
        </p:grpSpPr>
        <p:sp>
          <p:nvSpPr>
            <p:cNvPr id="26" name="Oval 25"/>
            <p:cNvSpPr/>
            <p:nvPr/>
          </p:nvSpPr>
          <p:spPr>
            <a:xfrm>
              <a:off x="1834748" y="3813856"/>
              <a:ext cx="1816216" cy="1816216"/>
            </a:xfrm>
            <a:prstGeom prst="ellipse">
              <a:avLst/>
            </a:prstGeom>
            <a:solidFill>
              <a:schemeClr val="accent4">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Oval 13"/>
            <p:cNvSpPr/>
            <p:nvPr/>
          </p:nvSpPr>
          <p:spPr>
            <a:xfrm>
              <a:off x="2100727" y="4079835"/>
              <a:ext cx="1284258" cy="12842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7940" tIns="27940" rIns="27940" bIns="27940" numCol="1" spcCol="1270" anchor="ctr" anchorCtr="0">
              <a:noAutofit/>
            </a:bodyPr>
            <a:lstStyle/>
            <a:p>
              <a:pPr algn="ctr" defTabSz="977900" fontAlgn="auto">
                <a:lnSpc>
                  <a:spcPct val="90000"/>
                </a:lnSpc>
                <a:spcAft>
                  <a:spcPct val="35000"/>
                </a:spcAft>
              </a:pPr>
              <a:r>
                <a:rPr lang="en-US" sz="2200" dirty="0">
                  <a:solidFill>
                    <a:prstClr val="white"/>
                  </a:solidFill>
                </a:rPr>
                <a:t>Field Activities</a:t>
              </a:r>
            </a:p>
          </p:txBody>
        </p:sp>
      </p:grpSp>
    </p:spTree>
    <p:extLst>
      <p:ext uri="{BB962C8B-B14F-4D97-AF65-F5344CB8AC3E}">
        <p14:creationId xmlns:p14="http://schemas.microsoft.com/office/powerpoint/2010/main" val="308825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2000" fill="hold"/>
                                        <p:tgtEl>
                                          <p:spTgt spid="2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29564"/>
          </a:xfrm>
        </p:spPr>
        <p:txBody>
          <a:bodyPr>
            <a:normAutofit fontScale="90000"/>
          </a:bodyPr>
          <a:lstStyle/>
          <a:p>
            <a:r>
              <a:rPr lang="en-US" sz="4900" dirty="0"/>
              <a:t>Reflection Question</a:t>
            </a:r>
            <a:r>
              <a:rPr lang="en-US" dirty="0"/>
              <a:t/>
            </a:r>
            <a:br>
              <a:rPr lang="en-US" dirty="0"/>
            </a:br>
            <a:endParaRPr lang="en-US" dirty="0"/>
          </a:p>
        </p:txBody>
      </p:sp>
      <p:sp>
        <p:nvSpPr>
          <p:cNvPr id="5" name="Rectangle 4"/>
          <p:cNvSpPr/>
          <p:nvPr/>
        </p:nvSpPr>
        <p:spPr>
          <a:xfrm>
            <a:off x="457200" y="1704202"/>
            <a:ext cx="7620000" cy="4216539"/>
          </a:xfrm>
          <a:prstGeom prst="rect">
            <a:avLst/>
          </a:prstGeom>
        </p:spPr>
        <p:txBody>
          <a:bodyPr wrap="square">
            <a:spAutoFit/>
          </a:bodyPr>
          <a:lstStyle/>
          <a:p>
            <a:endParaRPr lang="en-US" sz="2800" dirty="0"/>
          </a:p>
          <a:p>
            <a:pPr algn="ctr"/>
            <a:r>
              <a:rPr lang="en-US" sz="4000" dirty="0"/>
              <a:t>Reflection: How confident are you with interviewing children about allegations of abuse?</a:t>
            </a:r>
          </a:p>
          <a:p>
            <a:r>
              <a:rPr lang="en-US" sz="2800" dirty="0"/>
              <a:t>          0                                                                       10</a:t>
            </a:r>
          </a:p>
          <a:p>
            <a:endParaRPr lang="en-US" sz="2800" dirty="0"/>
          </a:p>
          <a:p>
            <a:pPr algn="ctr"/>
            <a:endParaRPr lang="en-US" sz="2800" dirty="0"/>
          </a:p>
          <a:p>
            <a:r>
              <a:rPr lang="en-US" sz="3600" dirty="0"/>
              <a:t>                                                               </a:t>
            </a:r>
          </a:p>
        </p:txBody>
      </p:sp>
      <p:sp>
        <p:nvSpPr>
          <p:cNvPr id="6" name="Left-Right Arrow 5"/>
          <p:cNvSpPr/>
          <p:nvPr/>
        </p:nvSpPr>
        <p:spPr>
          <a:xfrm>
            <a:off x="876300" y="4419600"/>
            <a:ext cx="7391400" cy="944404"/>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04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Engagement Block/Ethnographic Interviewing Review</a:t>
            </a:r>
          </a:p>
        </p:txBody>
      </p:sp>
      <p:sp>
        <p:nvSpPr>
          <p:cNvPr id="5" name="Content Placeholder 4"/>
          <p:cNvSpPr>
            <a:spLocks noGrp="1"/>
          </p:cNvSpPr>
          <p:nvPr>
            <p:ph idx="1"/>
          </p:nvPr>
        </p:nvSpPr>
        <p:spPr>
          <a:xfrm>
            <a:off x="457200" y="1600200"/>
            <a:ext cx="8229600" cy="4648200"/>
          </a:xfrm>
        </p:spPr>
        <p:txBody>
          <a:bodyPr>
            <a:normAutofit/>
          </a:bodyPr>
          <a:lstStyle/>
          <a:p>
            <a:pPr marL="0" indent="0">
              <a:buNone/>
            </a:pPr>
            <a:r>
              <a:rPr lang="en-US" dirty="0"/>
              <a:t>Concepts from:</a:t>
            </a:r>
          </a:p>
          <a:p>
            <a:pPr lvl="1"/>
            <a:r>
              <a:rPr lang="en-US" sz="3200" dirty="0"/>
              <a:t>100 level Engagement block and </a:t>
            </a:r>
          </a:p>
          <a:p>
            <a:pPr lvl="1"/>
            <a:r>
              <a:rPr lang="en-US" sz="3200" dirty="0"/>
              <a:t>200 level Ethnographic Interviewing concepts</a:t>
            </a:r>
          </a:p>
          <a:p>
            <a:pPr marL="0" indent="0">
              <a:buNone/>
            </a:pPr>
            <a:endParaRPr lang="en-US" dirty="0"/>
          </a:p>
          <a:p>
            <a:r>
              <a:rPr lang="en-US" dirty="0"/>
              <a:t>Individually respond to the questions in the Ethnographic Interviewing Inventory</a:t>
            </a:r>
            <a:endParaRPr lang="en-US" sz="2600" dirty="0"/>
          </a:p>
          <a:p>
            <a:pPr marL="0" indent="0">
              <a:buNone/>
            </a:pPr>
            <a:endParaRPr lang="en-US" sz="2600" dirty="0"/>
          </a:p>
          <a:p>
            <a:pPr marL="0" indent="0">
              <a:buNone/>
            </a:pPr>
            <a:endParaRPr lang="en-US" sz="2600" dirty="0"/>
          </a:p>
          <a:p>
            <a:pPr marL="0" indent="0">
              <a:buNone/>
            </a:pPr>
            <a:endParaRPr lang="en-US" dirty="0"/>
          </a:p>
        </p:txBody>
      </p:sp>
    </p:spTree>
    <p:extLst>
      <p:ext uri="{BB962C8B-B14F-4D97-AF65-F5344CB8AC3E}">
        <p14:creationId xmlns:p14="http://schemas.microsoft.com/office/powerpoint/2010/main" val="1581236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Cultural &amp; Developmental Impact</a:t>
            </a:r>
          </a:p>
        </p:txBody>
      </p:sp>
      <p:sp>
        <p:nvSpPr>
          <p:cNvPr id="3" name="Content Placeholder 2"/>
          <p:cNvSpPr>
            <a:spLocks noGrp="1"/>
          </p:cNvSpPr>
          <p:nvPr>
            <p:ph idx="1"/>
          </p:nvPr>
        </p:nvSpPr>
        <p:spPr/>
        <p:txBody>
          <a:bodyPr/>
          <a:lstStyle/>
          <a:p>
            <a:endParaRPr lang="en-US" dirty="0"/>
          </a:p>
          <a:p>
            <a:r>
              <a:rPr lang="en-US" dirty="0"/>
              <a:t>Culture</a:t>
            </a:r>
          </a:p>
          <a:p>
            <a:r>
              <a:rPr lang="en-US" dirty="0"/>
              <a:t>Acculturation</a:t>
            </a:r>
          </a:p>
          <a:p>
            <a:r>
              <a:rPr lang="en-US" dirty="0"/>
              <a:t>Identity/Diversity issues</a:t>
            </a:r>
          </a:p>
          <a:p>
            <a:r>
              <a:rPr lang="en-US" dirty="0"/>
              <a:t>Cognitive </a:t>
            </a:r>
          </a:p>
          <a:p>
            <a:r>
              <a:rPr lang="en-US" dirty="0"/>
              <a:t>Emotional </a:t>
            </a:r>
          </a:p>
          <a:p>
            <a:r>
              <a:rPr lang="en-US" dirty="0"/>
              <a:t>Linguistic </a:t>
            </a:r>
          </a:p>
          <a:p>
            <a:endParaRPr lang="en-US" dirty="0"/>
          </a:p>
        </p:txBody>
      </p:sp>
    </p:spTree>
    <p:extLst>
      <p:ext uri="{BB962C8B-B14F-4D97-AF65-F5344CB8AC3E}">
        <p14:creationId xmlns:p14="http://schemas.microsoft.com/office/powerpoint/2010/main" val="2023226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a:xfrm>
            <a:off x="457200" y="1600200"/>
            <a:ext cx="8229600" cy="4953000"/>
          </a:xfrm>
        </p:spPr>
        <p:txBody>
          <a:bodyPr/>
          <a:lstStyle/>
          <a:p>
            <a:pPr marL="457200" lvl="1" indent="0" algn="ctr">
              <a:buNone/>
            </a:pPr>
            <a:r>
              <a:rPr lang="en-US" sz="3600" dirty="0">
                <a:solidFill>
                  <a:schemeClr val="accent6"/>
                </a:solidFill>
              </a:rPr>
              <a:t>Toddler (2-3)</a:t>
            </a:r>
          </a:p>
          <a:p>
            <a:pPr lvl="1"/>
            <a:endParaRPr lang="en-US" dirty="0"/>
          </a:p>
          <a:p>
            <a:pPr lvl="1"/>
            <a:r>
              <a:rPr lang="en-US" dirty="0"/>
              <a:t>Limited ability to verbalize and generalize</a:t>
            </a:r>
          </a:p>
          <a:p>
            <a:pPr lvl="1"/>
            <a:r>
              <a:rPr lang="en-US" dirty="0"/>
              <a:t>Understanding of language is superior to the ability to express self verbally</a:t>
            </a:r>
          </a:p>
          <a:p>
            <a:pPr lvl="1"/>
            <a:r>
              <a:rPr lang="en-US" dirty="0"/>
              <a:t>Imitates others’ language</a:t>
            </a:r>
          </a:p>
          <a:p>
            <a:pPr lvl="1"/>
            <a:r>
              <a:rPr lang="en-US" dirty="0"/>
              <a:t>Separation is extremely difficult</a:t>
            </a:r>
          </a:p>
          <a:p>
            <a:pPr marL="457200" lvl="1" indent="0">
              <a:buNone/>
            </a:pPr>
            <a:endParaRPr lang="en-US" dirty="0"/>
          </a:p>
          <a:p>
            <a:pPr lvl="1"/>
            <a:endParaRPr lang="en-US" dirty="0"/>
          </a:p>
        </p:txBody>
      </p:sp>
    </p:spTree>
    <p:extLst>
      <p:ext uri="{BB962C8B-B14F-4D97-AF65-F5344CB8AC3E}">
        <p14:creationId xmlns:p14="http://schemas.microsoft.com/office/powerpoint/2010/main" val="1830641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457200" lvl="1" indent="0" algn="ctr">
              <a:buNone/>
            </a:pPr>
            <a:r>
              <a:rPr lang="en-US" sz="3600" dirty="0">
                <a:solidFill>
                  <a:schemeClr val="accent6"/>
                </a:solidFill>
              </a:rPr>
              <a:t>Preschooler (3-5)</a:t>
            </a:r>
          </a:p>
          <a:p>
            <a:pPr lvl="1"/>
            <a:r>
              <a:rPr lang="en-US" dirty="0"/>
              <a:t>Talkative; can verbalize but may not understand complex questions</a:t>
            </a:r>
          </a:p>
          <a:p>
            <a:pPr lvl="1"/>
            <a:r>
              <a:rPr lang="en-US" dirty="0"/>
              <a:t>Want to tell vs. ability to tell</a:t>
            </a:r>
          </a:p>
          <a:p>
            <a:pPr lvl="1"/>
            <a:r>
              <a:rPr lang="en-US" dirty="0"/>
              <a:t>Question formation MATTERS</a:t>
            </a:r>
          </a:p>
          <a:p>
            <a:pPr lvl="1"/>
            <a:r>
              <a:rPr lang="en-US" dirty="0"/>
              <a:t>Susceptible to change or guess answer with question repetition</a:t>
            </a:r>
          </a:p>
          <a:p>
            <a:pPr lvl="1"/>
            <a:r>
              <a:rPr lang="en-US" dirty="0"/>
              <a:t>Unable to comprehend time references</a:t>
            </a:r>
          </a:p>
          <a:p>
            <a:pPr lvl="1"/>
            <a:r>
              <a:rPr lang="en-US" dirty="0"/>
              <a:t>Unable to estimate or sequence information in an  organized matter</a:t>
            </a:r>
          </a:p>
          <a:p>
            <a:pPr lvl="1"/>
            <a:r>
              <a:rPr lang="en-US" dirty="0"/>
              <a:t>Gets confused by pronouns</a:t>
            </a:r>
          </a:p>
          <a:p>
            <a:pPr lvl="1"/>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217509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a:xfrm>
            <a:off x="457200" y="1600200"/>
            <a:ext cx="8229600" cy="4953000"/>
          </a:xfrm>
        </p:spPr>
        <p:txBody>
          <a:bodyPr>
            <a:normAutofit/>
          </a:bodyPr>
          <a:lstStyle/>
          <a:p>
            <a:pPr marL="457200" lvl="1" indent="0" algn="ctr">
              <a:buNone/>
            </a:pPr>
            <a:r>
              <a:rPr lang="en-US" sz="3600" dirty="0">
                <a:solidFill>
                  <a:schemeClr val="accent6"/>
                </a:solidFill>
              </a:rPr>
              <a:t>Preschooler (3-5), continued</a:t>
            </a:r>
          </a:p>
          <a:p>
            <a:pPr lvl="1"/>
            <a:r>
              <a:rPr lang="en-US" dirty="0"/>
              <a:t>Can recite numbers before understanding their meaning</a:t>
            </a:r>
          </a:p>
          <a:p>
            <a:pPr lvl="1"/>
            <a:r>
              <a:rPr lang="en-US" dirty="0"/>
              <a:t>Hesitant with unfamiliar adults</a:t>
            </a:r>
          </a:p>
          <a:p>
            <a:pPr lvl="1"/>
            <a:r>
              <a:rPr lang="en-US" dirty="0"/>
              <a:t>Tends to be protective of parents</a:t>
            </a:r>
          </a:p>
          <a:p>
            <a:pPr lvl="1"/>
            <a:r>
              <a:rPr lang="en-US" dirty="0"/>
              <a:t>Difficulty with monitoring sources</a:t>
            </a:r>
          </a:p>
          <a:p>
            <a:pPr lvl="1"/>
            <a:r>
              <a:rPr lang="en-US" dirty="0"/>
              <a:t>Beginning to know the difference between right and wrong</a:t>
            </a:r>
          </a:p>
          <a:p>
            <a:pPr lvl="1"/>
            <a:r>
              <a:rPr lang="en-US" dirty="0"/>
              <a:t>Limited ability to separate fantasy from reality</a:t>
            </a:r>
          </a:p>
          <a:p>
            <a:pPr lvl="1"/>
            <a:endParaRPr lang="en-US" dirty="0"/>
          </a:p>
          <a:p>
            <a:pPr lvl="1"/>
            <a:endParaRPr lang="en-US" dirty="0"/>
          </a:p>
          <a:p>
            <a:pPr marL="457200" lvl="1" indent="0">
              <a:buNone/>
            </a:pPr>
            <a:endParaRPr lang="en-US" dirty="0"/>
          </a:p>
          <a:p>
            <a:pPr lvl="1"/>
            <a:endParaRPr lang="en-US" dirty="0"/>
          </a:p>
        </p:txBody>
      </p:sp>
    </p:spTree>
    <p:extLst>
      <p:ext uri="{BB962C8B-B14F-4D97-AF65-F5344CB8AC3E}">
        <p14:creationId xmlns:p14="http://schemas.microsoft.com/office/powerpoint/2010/main" val="111997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p:txBody>
          <a:bodyPr>
            <a:normAutofit fontScale="92500"/>
          </a:bodyPr>
          <a:lstStyle/>
          <a:p>
            <a:pPr marL="457200" lvl="1" indent="0" algn="ctr">
              <a:buNone/>
            </a:pPr>
            <a:r>
              <a:rPr lang="en-US" sz="3600" dirty="0">
                <a:solidFill>
                  <a:schemeClr val="accent6"/>
                </a:solidFill>
              </a:rPr>
              <a:t>School age (6-12)</a:t>
            </a:r>
          </a:p>
          <a:p>
            <a:pPr lvl="1"/>
            <a:endParaRPr lang="en-US" dirty="0"/>
          </a:p>
          <a:p>
            <a:pPr lvl="1"/>
            <a:r>
              <a:rPr lang="en-US" dirty="0"/>
              <a:t>Increasing language development</a:t>
            </a:r>
          </a:p>
          <a:p>
            <a:pPr lvl="1"/>
            <a:r>
              <a:rPr lang="en-US" dirty="0"/>
              <a:t>Gaining/grasping concepts of time, dates, sequencing</a:t>
            </a:r>
          </a:p>
          <a:p>
            <a:pPr lvl="1"/>
            <a:r>
              <a:rPr lang="en-US" dirty="0"/>
              <a:t>Forms own opinions and ideas</a:t>
            </a:r>
          </a:p>
          <a:p>
            <a:pPr lvl="1"/>
            <a:r>
              <a:rPr lang="en-US" dirty="0"/>
              <a:t>Has strong likes and dislikes</a:t>
            </a:r>
          </a:p>
          <a:p>
            <a:pPr lvl="1"/>
            <a:r>
              <a:rPr lang="en-US" dirty="0"/>
              <a:t>Can be very independent and self-assured</a:t>
            </a:r>
          </a:p>
          <a:p>
            <a:pPr lvl="1"/>
            <a:r>
              <a:rPr lang="en-US" dirty="0"/>
              <a:t>Modest about their bodies and privacy</a:t>
            </a:r>
          </a:p>
          <a:p>
            <a:pPr lvl="1"/>
            <a:r>
              <a:rPr lang="en-US" dirty="0"/>
              <a:t>Family is still very important</a:t>
            </a:r>
          </a:p>
          <a:p>
            <a:pPr lvl="1"/>
            <a:endParaRPr lang="en-US" dirty="0"/>
          </a:p>
          <a:p>
            <a:pPr lvl="1"/>
            <a:endParaRPr lang="en-US" dirty="0"/>
          </a:p>
        </p:txBody>
      </p:sp>
    </p:spTree>
    <p:extLst>
      <p:ext uri="{BB962C8B-B14F-4D97-AF65-F5344CB8AC3E}">
        <p14:creationId xmlns:p14="http://schemas.microsoft.com/office/powerpoint/2010/main" val="9765868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a:xfrm>
            <a:off x="457200" y="1600200"/>
            <a:ext cx="8229600" cy="4953000"/>
          </a:xfrm>
        </p:spPr>
        <p:txBody>
          <a:bodyPr>
            <a:normAutofit/>
          </a:bodyPr>
          <a:lstStyle/>
          <a:p>
            <a:pPr marL="457200" lvl="1" indent="0" algn="ctr">
              <a:buNone/>
            </a:pPr>
            <a:r>
              <a:rPr lang="en-US" sz="3600" dirty="0">
                <a:solidFill>
                  <a:schemeClr val="accent6"/>
                </a:solidFill>
              </a:rPr>
              <a:t>Adolescent (13-18)</a:t>
            </a:r>
          </a:p>
          <a:p>
            <a:pPr lvl="1"/>
            <a:endParaRPr lang="en-US" dirty="0"/>
          </a:p>
          <a:p>
            <a:pPr lvl="1"/>
            <a:r>
              <a:rPr lang="en-US" dirty="0"/>
              <a:t>Build rapport with their interests </a:t>
            </a:r>
          </a:p>
          <a:p>
            <a:pPr lvl="1"/>
            <a:r>
              <a:rPr lang="en-US" dirty="0"/>
              <a:t>Can often be communicated with as an adult</a:t>
            </a:r>
          </a:p>
          <a:p>
            <a:pPr lvl="1"/>
            <a:r>
              <a:rPr lang="en-US" dirty="0"/>
              <a:t>Comfortable with 1:1 interview</a:t>
            </a:r>
          </a:p>
          <a:p>
            <a:pPr lvl="1"/>
            <a:r>
              <a:rPr lang="en-US" dirty="0"/>
              <a:t>Be direct and honest</a:t>
            </a:r>
          </a:p>
          <a:p>
            <a:pPr lvl="1"/>
            <a:r>
              <a:rPr lang="en-US" dirty="0"/>
              <a:t>Trust/Control are important issues</a:t>
            </a:r>
          </a:p>
          <a:p>
            <a:pPr lvl="1"/>
            <a:r>
              <a:rPr lang="en-US" dirty="0"/>
              <a:t>More aware of shame/embarrassment</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221627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Developmental Considerations</a:t>
            </a:r>
          </a:p>
        </p:txBody>
      </p:sp>
      <p:sp>
        <p:nvSpPr>
          <p:cNvPr id="3" name="Content Placeholder 2"/>
          <p:cNvSpPr>
            <a:spLocks noGrp="1"/>
          </p:cNvSpPr>
          <p:nvPr>
            <p:ph idx="1"/>
          </p:nvPr>
        </p:nvSpPr>
        <p:spPr>
          <a:xfrm>
            <a:off x="457200" y="1600200"/>
            <a:ext cx="8229600" cy="4953000"/>
          </a:xfrm>
        </p:spPr>
        <p:txBody>
          <a:bodyPr>
            <a:normAutofit/>
          </a:bodyPr>
          <a:lstStyle/>
          <a:p>
            <a:pPr marL="457200" lvl="1" indent="0" algn="ctr">
              <a:buNone/>
            </a:pPr>
            <a:r>
              <a:rPr lang="en-US" sz="3600" dirty="0">
                <a:solidFill>
                  <a:schemeClr val="accent6"/>
                </a:solidFill>
              </a:rPr>
              <a:t>Adolescent (13-18), continued</a:t>
            </a:r>
          </a:p>
          <a:p>
            <a:pPr lvl="1"/>
            <a:endParaRPr lang="en-US" dirty="0"/>
          </a:p>
          <a:p>
            <a:pPr lvl="1"/>
            <a:r>
              <a:rPr lang="en-US" dirty="0"/>
              <a:t>Fear of things getting worse is real</a:t>
            </a:r>
          </a:p>
          <a:p>
            <a:pPr lvl="1"/>
            <a:r>
              <a:rPr lang="en-US" dirty="0"/>
              <a:t>Independent, yet dependent</a:t>
            </a:r>
          </a:p>
          <a:p>
            <a:pPr lvl="1"/>
            <a:r>
              <a:rPr lang="en-US" dirty="0"/>
              <a:t>Often doesn’t think of consequences</a:t>
            </a:r>
          </a:p>
          <a:p>
            <a:pPr lvl="1"/>
            <a:r>
              <a:rPr lang="en-US" dirty="0"/>
              <a:t>Often idealistic – compares life unfavorably with the ideal</a:t>
            </a:r>
          </a:p>
          <a:p>
            <a:pPr lvl="1"/>
            <a:r>
              <a:rPr lang="en-US" dirty="0"/>
              <a:t>Doesn’t feel understood</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19696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Discussion</a:t>
            </a:r>
          </a:p>
        </p:txBody>
      </p:sp>
      <p:sp>
        <p:nvSpPr>
          <p:cNvPr id="3" name="Content Placeholder 2"/>
          <p:cNvSpPr>
            <a:spLocks noGrp="1"/>
          </p:cNvSpPr>
          <p:nvPr>
            <p:ph idx="1"/>
          </p:nvPr>
        </p:nvSpPr>
        <p:spPr>
          <a:xfrm>
            <a:off x="457200" y="2133600"/>
            <a:ext cx="8229600" cy="4525963"/>
          </a:xfrm>
        </p:spPr>
        <p:txBody>
          <a:bodyPr>
            <a:normAutofit/>
          </a:bodyPr>
          <a:lstStyle/>
          <a:p>
            <a:r>
              <a:rPr lang="en-US" dirty="0"/>
              <a:t>Share a recent example from the last time you interviewed a child.</a:t>
            </a:r>
          </a:p>
          <a:p>
            <a:r>
              <a:rPr lang="en-US" dirty="0"/>
              <a:t>What developmental stage was the child?</a:t>
            </a:r>
          </a:p>
          <a:p>
            <a:r>
              <a:rPr lang="en-US" dirty="0"/>
              <a:t>What were the diversity issues between you?</a:t>
            </a:r>
          </a:p>
          <a:p>
            <a:r>
              <a:rPr lang="en-US" dirty="0"/>
              <a:t>Can you identify ways you worked to minimize the impact of your differences?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0742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143000"/>
            <a:ext cx="8915400" cy="3276600"/>
          </a:xfrm>
        </p:spPr>
        <p:txBody>
          <a:bodyPr>
            <a:normAutofit fontScale="90000"/>
          </a:bodyPr>
          <a:lstStyle/>
          <a:p>
            <a:pPr algn="l"/>
            <a:r>
              <a:rPr lang="en-US" sz="4000" b="1" dirty="0"/>
              <a:t>Engagement Knowledge and Skills Reinforcement Lab: Interviewing Children</a:t>
            </a:r>
            <a:br>
              <a:rPr lang="en-US" sz="4000" b="1" dirty="0"/>
            </a:br>
            <a:r>
              <a:rPr lang="en-US" sz="3100" b="1" dirty="0"/>
              <a:t>200 Level Engagement Block</a:t>
            </a:r>
            <a:r>
              <a:rPr lang="en-US" b="1" dirty="0"/>
              <a:t/>
            </a:r>
            <a:br>
              <a:rPr lang="en-US" b="1" dirty="0"/>
            </a:br>
            <a:r>
              <a:rPr lang="en-US" b="1" dirty="0"/>
              <a:t/>
            </a:r>
            <a:br>
              <a:rPr lang="en-US" b="1" dirty="0"/>
            </a:br>
            <a:r>
              <a:rPr lang="en-US" sz="4000" b="1" dirty="0"/>
              <a:t>California Common Core</a:t>
            </a:r>
            <a:br>
              <a:rPr lang="en-US" sz="4000" b="1" dirty="0"/>
            </a:br>
            <a:r>
              <a:rPr lang="en-US" sz="3200" b="1" dirty="0"/>
              <a:t>December 31, 2018</a:t>
            </a:r>
            <a:endParaRPr lang="en-US" sz="3100" dirty="0"/>
          </a:p>
        </p:txBody>
      </p:sp>
    </p:spTree>
    <p:extLst>
      <p:ext uri="{BB962C8B-B14F-4D97-AF65-F5344CB8AC3E}">
        <p14:creationId xmlns:p14="http://schemas.microsoft.com/office/powerpoint/2010/main" val="4929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Initial Interview of Allegations</a:t>
            </a:r>
          </a:p>
        </p:txBody>
      </p:sp>
      <p:sp>
        <p:nvSpPr>
          <p:cNvPr id="5" name="Text Placeholder 4"/>
          <p:cNvSpPr>
            <a:spLocks noGrp="1"/>
          </p:cNvSpPr>
          <p:nvPr>
            <p:ph type="body" idx="1"/>
          </p:nvPr>
        </p:nvSpPr>
        <p:spPr/>
        <p:txBody>
          <a:bodyPr/>
          <a:lstStyle/>
          <a:p>
            <a:pPr algn="ctr"/>
            <a:r>
              <a:rPr lang="en-US" u="sng" dirty="0"/>
              <a:t>Child Welfare Only</a:t>
            </a:r>
          </a:p>
        </p:txBody>
      </p:sp>
      <p:sp>
        <p:nvSpPr>
          <p:cNvPr id="6" name="Content Placeholder 5"/>
          <p:cNvSpPr>
            <a:spLocks noGrp="1"/>
          </p:cNvSpPr>
          <p:nvPr>
            <p:ph sz="half" idx="2"/>
          </p:nvPr>
        </p:nvSpPr>
        <p:spPr/>
        <p:txBody>
          <a:bodyPr/>
          <a:lstStyle/>
          <a:p>
            <a:endParaRPr lang="en-US" dirty="0"/>
          </a:p>
          <a:p>
            <a:r>
              <a:rPr lang="en-US" dirty="0"/>
              <a:t>Sole Interviewer in consultation with Supervisor</a:t>
            </a:r>
          </a:p>
          <a:p>
            <a:endParaRPr lang="en-US" dirty="0"/>
          </a:p>
          <a:p>
            <a:r>
              <a:rPr lang="en-US" dirty="0"/>
              <a:t>Examples:</a:t>
            </a:r>
          </a:p>
          <a:p>
            <a:pPr lvl="1"/>
            <a:r>
              <a:rPr lang="en-US" dirty="0"/>
              <a:t>General neglect</a:t>
            </a:r>
          </a:p>
          <a:p>
            <a:pPr lvl="1"/>
            <a:r>
              <a:rPr lang="en-US" dirty="0"/>
              <a:t>Non-severe injury</a:t>
            </a:r>
          </a:p>
          <a:p>
            <a:pPr lvl="1"/>
            <a:r>
              <a:rPr lang="en-US" dirty="0"/>
              <a:t>Non exigent situations</a:t>
            </a:r>
          </a:p>
          <a:p>
            <a:endParaRPr lang="en-US" dirty="0"/>
          </a:p>
          <a:p>
            <a:endParaRPr lang="en-US" dirty="0"/>
          </a:p>
          <a:p>
            <a:pPr lvl="1"/>
            <a:endParaRPr lang="en-US" dirty="0"/>
          </a:p>
        </p:txBody>
      </p:sp>
      <p:sp>
        <p:nvSpPr>
          <p:cNvPr id="7" name="Text Placeholder 6"/>
          <p:cNvSpPr>
            <a:spLocks noGrp="1"/>
          </p:cNvSpPr>
          <p:nvPr>
            <p:ph type="body" sz="quarter" idx="3"/>
          </p:nvPr>
        </p:nvSpPr>
        <p:spPr/>
        <p:txBody>
          <a:bodyPr>
            <a:normAutofit/>
          </a:bodyPr>
          <a:lstStyle/>
          <a:p>
            <a:pPr algn="ctr"/>
            <a:r>
              <a:rPr lang="en-US" u="sng" dirty="0"/>
              <a:t>CW/LE jointly</a:t>
            </a:r>
          </a:p>
        </p:txBody>
      </p:sp>
      <p:sp>
        <p:nvSpPr>
          <p:cNvPr id="8" name="Content Placeholder 7"/>
          <p:cNvSpPr>
            <a:spLocks noGrp="1"/>
          </p:cNvSpPr>
          <p:nvPr>
            <p:ph sz="quarter" idx="4"/>
          </p:nvPr>
        </p:nvSpPr>
        <p:spPr>
          <a:xfrm>
            <a:off x="4645025" y="2174874"/>
            <a:ext cx="4041775" cy="4378325"/>
          </a:xfrm>
        </p:spPr>
        <p:txBody>
          <a:bodyPr>
            <a:normAutofit/>
          </a:bodyPr>
          <a:lstStyle/>
          <a:p>
            <a:endParaRPr lang="en-US" dirty="0"/>
          </a:p>
          <a:p>
            <a:r>
              <a:rPr lang="en-US" dirty="0"/>
              <a:t>Multi-Disciplinary Team Collaboration and Coordination of Roles</a:t>
            </a:r>
          </a:p>
          <a:p>
            <a:endParaRPr lang="en-US" dirty="0"/>
          </a:p>
          <a:p>
            <a:r>
              <a:rPr lang="en-US" dirty="0"/>
              <a:t>Examples:</a:t>
            </a:r>
          </a:p>
          <a:p>
            <a:pPr lvl="1"/>
            <a:r>
              <a:rPr lang="en-US" dirty="0"/>
              <a:t>Sexual abuse</a:t>
            </a:r>
          </a:p>
          <a:p>
            <a:pPr lvl="1"/>
            <a:r>
              <a:rPr lang="en-US" dirty="0"/>
              <a:t>Severe Injury</a:t>
            </a:r>
          </a:p>
          <a:p>
            <a:pPr lvl="1"/>
            <a:r>
              <a:rPr lang="en-US" dirty="0"/>
              <a:t>Witness to Severe Violence</a:t>
            </a:r>
          </a:p>
          <a:p>
            <a:pPr lvl="1"/>
            <a:r>
              <a:rPr lang="en-US" dirty="0"/>
              <a:t>Witness to Crime</a:t>
            </a:r>
          </a:p>
          <a:p>
            <a:endParaRPr lang="en-US" dirty="0"/>
          </a:p>
        </p:txBody>
      </p:sp>
    </p:spTree>
    <p:extLst>
      <p:ext uri="{BB962C8B-B14F-4D97-AF65-F5344CB8AC3E}">
        <p14:creationId xmlns:p14="http://schemas.microsoft.com/office/powerpoint/2010/main" val="421273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a:bodyPr>
          <a:lstStyle/>
          <a:p>
            <a:r>
              <a:rPr lang="en-US" dirty="0"/>
              <a:t>Purpose of Initial Interview</a:t>
            </a:r>
          </a:p>
        </p:txBody>
      </p:sp>
      <p:sp>
        <p:nvSpPr>
          <p:cNvPr id="3" name="Content Placeholder 2"/>
          <p:cNvSpPr>
            <a:spLocks noGrp="1"/>
          </p:cNvSpPr>
          <p:nvPr>
            <p:ph idx="1"/>
          </p:nvPr>
        </p:nvSpPr>
        <p:spPr>
          <a:xfrm>
            <a:off x="457200" y="2133600"/>
            <a:ext cx="8229600" cy="4419600"/>
          </a:xfrm>
        </p:spPr>
        <p:txBody>
          <a:bodyPr/>
          <a:lstStyle/>
          <a:p>
            <a:r>
              <a:rPr lang="en-US" dirty="0"/>
              <a:t>Assess whether or not something happened</a:t>
            </a:r>
          </a:p>
          <a:p>
            <a:r>
              <a:rPr lang="en-US" dirty="0"/>
              <a:t>Establish safety through SDM Safety Assessment</a:t>
            </a:r>
          </a:p>
          <a:p>
            <a:r>
              <a:rPr lang="en-US" dirty="0"/>
              <a:t>Reduce trauma to child</a:t>
            </a:r>
          </a:p>
          <a:p>
            <a:r>
              <a:rPr lang="en-US" dirty="0"/>
              <a:t>Refer to immediate and follow-up services:</a:t>
            </a:r>
          </a:p>
          <a:p>
            <a:pPr lvl="1"/>
            <a:r>
              <a:rPr lang="en-US" dirty="0"/>
              <a:t>Forensic interview</a:t>
            </a:r>
          </a:p>
          <a:p>
            <a:pPr lvl="1"/>
            <a:r>
              <a:rPr lang="en-US" dirty="0"/>
              <a:t>Medical exam</a:t>
            </a:r>
          </a:p>
          <a:p>
            <a:pPr lvl="1"/>
            <a:r>
              <a:rPr lang="en-US" dirty="0"/>
              <a:t>Victim services</a:t>
            </a:r>
          </a:p>
          <a:p>
            <a:endParaRPr lang="en-US" dirty="0"/>
          </a:p>
        </p:txBody>
      </p:sp>
    </p:spTree>
    <p:extLst>
      <p:ext uri="{BB962C8B-B14F-4D97-AF65-F5344CB8AC3E}">
        <p14:creationId xmlns:p14="http://schemas.microsoft.com/office/powerpoint/2010/main" val="2550031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Differences</a:t>
            </a:r>
          </a:p>
        </p:txBody>
      </p:sp>
      <p:sp>
        <p:nvSpPr>
          <p:cNvPr id="4" name="Text Placeholder 3"/>
          <p:cNvSpPr>
            <a:spLocks noGrp="1"/>
          </p:cNvSpPr>
          <p:nvPr>
            <p:ph type="body" idx="1"/>
          </p:nvPr>
        </p:nvSpPr>
        <p:spPr/>
        <p:txBody>
          <a:bodyPr/>
          <a:lstStyle/>
          <a:p>
            <a:pPr algn="ctr"/>
            <a:r>
              <a:rPr lang="en-US" dirty="0"/>
              <a:t>Initial Field Interview	</a:t>
            </a:r>
          </a:p>
        </p:txBody>
      </p:sp>
      <p:sp>
        <p:nvSpPr>
          <p:cNvPr id="5" name="Content Placeholder 4"/>
          <p:cNvSpPr>
            <a:spLocks noGrp="1"/>
          </p:cNvSpPr>
          <p:nvPr>
            <p:ph sz="half" idx="2"/>
          </p:nvPr>
        </p:nvSpPr>
        <p:spPr>
          <a:xfrm>
            <a:off x="457200" y="2174874"/>
            <a:ext cx="4040188" cy="4606925"/>
          </a:xfrm>
        </p:spPr>
        <p:txBody>
          <a:bodyPr>
            <a:normAutofit/>
          </a:bodyPr>
          <a:lstStyle/>
          <a:p>
            <a:r>
              <a:rPr lang="en-US" dirty="0"/>
              <a:t>10 step process</a:t>
            </a:r>
          </a:p>
          <a:p>
            <a:r>
              <a:rPr lang="en-US" dirty="0"/>
              <a:t>Social Worker or LE</a:t>
            </a:r>
          </a:p>
          <a:p>
            <a:r>
              <a:rPr lang="en-US" dirty="0"/>
              <a:t>Assess whether or not something happened for immediate decision</a:t>
            </a:r>
          </a:p>
          <a:p>
            <a:r>
              <a:rPr lang="en-US" dirty="0"/>
              <a:t>Establish safety</a:t>
            </a:r>
          </a:p>
          <a:p>
            <a:r>
              <a:rPr lang="en-US" dirty="0"/>
              <a:t>Reduce trauma to child</a:t>
            </a:r>
          </a:p>
          <a:p>
            <a:r>
              <a:rPr lang="en-US" dirty="0"/>
              <a:t>Refer to immediate and follow-up services 	</a:t>
            </a:r>
          </a:p>
        </p:txBody>
      </p:sp>
      <p:sp>
        <p:nvSpPr>
          <p:cNvPr id="6" name="Text Placeholder 5"/>
          <p:cNvSpPr>
            <a:spLocks noGrp="1"/>
          </p:cNvSpPr>
          <p:nvPr>
            <p:ph type="body" sz="quarter" idx="3"/>
          </p:nvPr>
        </p:nvSpPr>
        <p:spPr/>
        <p:txBody>
          <a:bodyPr/>
          <a:lstStyle/>
          <a:p>
            <a:pPr algn="ctr"/>
            <a:r>
              <a:rPr lang="en-US" dirty="0"/>
              <a:t>Forensic Interview</a:t>
            </a:r>
          </a:p>
        </p:txBody>
      </p:sp>
      <p:sp>
        <p:nvSpPr>
          <p:cNvPr id="7" name="Content Placeholder 6"/>
          <p:cNvSpPr>
            <a:spLocks noGrp="1"/>
          </p:cNvSpPr>
          <p:nvPr>
            <p:ph sz="quarter" idx="4"/>
          </p:nvPr>
        </p:nvSpPr>
        <p:spPr>
          <a:xfrm>
            <a:off x="4645025" y="2174874"/>
            <a:ext cx="4041775" cy="4683125"/>
          </a:xfrm>
        </p:spPr>
        <p:txBody>
          <a:bodyPr/>
          <a:lstStyle/>
          <a:p>
            <a:r>
              <a:rPr lang="en-US" dirty="0"/>
              <a:t>10 step process</a:t>
            </a:r>
          </a:p>
          <a:p>
            <a:r>
              <a:rPr lang="en-US" dirty="0"/>
              <a:t>Standardized protocol</a:t>
            </a:r>
          </a:p>
          <a:p>
            <a:r>
              <a:rPr lang="en-US" dirty="0"/>
              <a:t>Trained Forensic Interviewer</a:t>
            </a:r>
          </a:p>
          <a:p>
            <a:r>
              <a:rPr lang="en-US" dirty="0"/>
              <a:t>Gathering of detailed information of all acts/incidents for use by all MDT members for possible court purposes</a:t>
            </a:r>
          </a:p>
          <a:p>
            <a:r>
              <a:rPr lang="en-US" dirty="0"/>
              <a:t>Evidence gathering</a:t>
            </a:r>
          </a:p>
          <a:p>
            <a:r>
              <a:rPr lang="en-US" dirty="0"/>
              <a:t>Reduce trauma to child</a:t>
            </a:r>
          </a:p>
        </p:txBody>
      </p:sp>
    </p:spTree>
    <p:extLst>
      <p:ext uri="{BB962C8B-B14F-4D97-AF65-F5344CB8AC3E}">
        <p14:creationId xmlns:p14="http://schemas.microsoft.com/office/powerpoint/2010/main" val="19111069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Initial Interview Considerations</a:t>
            </a:r>
          </a:p>
        </p:txBody>
      </p:sp>
      <p:sp>
        <p:nvSpPr>
          <p:cNvPr id="3" name="Content Placeholder 2"/>
          <p:cNvSpPr>
            <a:spLocks noGrp="1"/>
          </p:cNvSpPr>
          <p:nvPr>
            <p:ph idx="1"/>
          </p:nvPr>
        </p:nvSpPr>
        <p:spPr/>
        <p:txBody>
          <a:bodyPr>
            <a:normAutofit/>
          </a:bodyPr>
          <a:lstStyle/>
          <a:p>
            <a:r>
              <a:rPr lang="en-US" dirty="0"/>
              <a:t>What do I need to know to complete SDM Safety Assessment and take action?</a:t>
            </a:r>
          </a:p>
          <a:p>
            <a:endParaRPr lang="en-US" dirty="0"/>
          </a:p>
          <a:p>
            <a:r>
              <a:rPr lang="en-US" dirty="0"/>
              <a:t>Can I get information from other sources?</a:t>
            </a:r>
          </a:p>
          <a:p>
            <a:endParaRPr lang="en-US" dirty="0"/>
          </a:p>
          <a:p>
            <a:r>
              <a:rPr lang="en-US" dirty="0"/>
              <a:t>Will I be doing more harm than good?</a:t>
            </a:r>
          </a:p>
          <a:p>
            <a:pPr lvl="1"/>
            <a:r>
              <a:rPr lang="en-US" dirty="0"/>
              <a:t>Trauma informed</a:t>
            </a:r>
          </a:p>
          <a:p>
            <a:pPr lvl="1"/>
            <a:r>
              <a:rPr lang="en-US" dirty="0"/>
              <a:t>Not compromising ongoing investigation</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65353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Child Considerations</a:t>
            </a:r>
          </a:p>
        </p:txBody>
      </p:sp>
      <p:sp>
        <p:nvSpPr>
          <p:cNvPr id="3" name="Content Placeholder 2"/>
          <p:cNvSpPr>
            <a:spLocks noGrp="1"/>
          </p:cNvSpPr>
          <p:nvPr>
            <p:ph idx="1"/>
          </p:nvPr>
        </p:nvSpPr>
        <p:spPr/>
        <p:txBody>
          <a:bodyPr>
            <a:normAutofit fontScale="77500" lnSpcReduction="20000"/>
          </a:bodyPr>
          <a:lstStyle/>
          <a:p>
            <a:r>
              <a:rPr lang="en-US" dirty="0"/>
              <a:t>Be aware of surroundings</a:t>
            </a:r>
          </a:p>
          <a:p>
            <a:pPr lvl="1"/>
            <a:r>
              <a:rPr lang="en-US" dirty="0"/>
              <a:t>Neutral setting</a:t>
            </a:r>
          </a:p>
          <a:p>
            <a:pPr lvl="1"/>
            <a:r>
              <a:rPr lang="en-US" dirty="0"/>
              <a:t>Outside of presence of caretaker and alleged perpetrator</a:t>
            </a:r>
          </a:p>
          <a:p>
            <a:pPr lvl="1"/>
            <a:r>
              <a:rPr lang="en-US" dirty="0"/>
              <a:t>Distractions/outside influences</a:t>
            </a:r>
          </a:p>
          <a:p>
            <a:pPr marL="0" indent="0">
              <a:buNone/>
            </a:pPr>
            <a:endParaRPr lang="en-US" dirty="0"/>
          </a:p>
          <a:p>
            <a:r>
              <a:rPr lang="en-US" dirty="0"/>
              <a:t>Child’s Status</a:t>
            </a:r>
          </a:p>
          <a:p>
            <a:pPr lvl="1"/>
            <a:r>
              <a:rPr lang="en-US" dirty="0"/>
              <a:t>Emotional condition</a:t>
            </a:r>
          </a:p>
          <a:p>
            <a:pPr lvl="1"/>
            <a:r>
              <a:rPr lang="en-US" dirty="0"/>
              <a:t>Trauma</a:t>
            </a:r>
          </a:p>
          <a:p>
            <a:pPr lvl="1"/>
            <a:r>
              <a:rPr lang="en-US" dirty="0"/>
              <a:t>Developmental level</a:t>
            </a:r>
          </a:p>
          <a:p>
            <a:pPr lvl="1"/>
            <a:r>
              <a:rPr lang="en-US" dirty="0"/>
              <a:t>Cultural factors</a:t>
            </a:r>
          </a:p>
          <a:p>
            <a:pPr lvl="1"/>
            <a:r>
              <a:rPr lang="en-US" dirty="0"/>
              <a:t>Alert, present</a:t>
            </a:r>
          </a:p>
          <a:p>
            <a:pPr lvl="1"/>
            <a:r>
              <a:rPr lang="en-US" dirty="0"/>
              <a:t>Make comfortable, build rapport </a:t>
            </a:r>
          </a:p>
          <a:p>
            <a:endParaRPr lang="en-US" dirty="0"/>
          </a:p>
          <a:p>
            <a:pPr lvl="1"/>
            <a:endParaRPr lang="en-US" dirty="0"/>
          </a:p>
        </p:txBody>
      </p:sp>
    </p:spTree>
    <p:extLst>
      <p:ext uri="{BB962C8B-B14F-4D97-AF65-F5344CB8AC3E}">
        <p14:creationId xmlns:p14="http://schemas.microsoft.com/office/powerpoint/2010/main" val="627871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Importance of Interviewing Protocol </a:t>
            </a:r>
          </a:p>
        </p:txBody>
      </p:sp>
      <p:sp>
        <p:nvSpPr>
          <p:cNvPr id="3" name="Content Placeholder 2"/>
          <p:cNvSpPr>
            <a:spLocks noGrp="1"/>
          </p:cNvSpPr>
          <p:nvPr>
            <p:ph idx="1"/>
          </p:nvPr>
        </p:nvSpPr>
        <p:spPr/>
        <p:txBody>
          <a:bodyPr>
            <a:normAutofit fontScale="92500" lnSpcReduction="10000"/>
          </a:bodyPr>
          <a:lstStyle/>
          <a:p>
            <a:r>
              <a:rPr lang="en-US" dirty="0"/>
              <a:t>Format, structure, guidelines</a:t>
            </a:r>
          </a:p>
          <a:p>
            <a:pPr lvl="1"/>
            <a:r>
              <a:rPr lang="en-US" dirty="0"/>
              <a:t>Evidence-based</a:t>
            </a:r>
          </a:p>
          <a:p>
            <a:pPr lvl="1"/>
            <a:endParaRPr lang="en-US" dirty="0"/>
          </a:p>
          <a:p>
            <a:pPr lvl="1"/>
            <a:r>
              <a:rPr lang="en-US" dirty="0"/>
              <a:t>Increase accuracy and quality</a:t>
            </a:r>
          </a:p>
          <a:p>
            <a:pPr lvl="1"/>
            <a:endParaRPr lang="en-US" dirty="0"/>
          </a:p>
          <a:p>
            <a:pPr lvl="1"/>
            <a:r>
              <a:rPr lang="en-US" dirty="0"/>
              <a:t>Decrease suggestibility</a:t>
            </a:r>
          </a:p>
          <a:p>
            <a:pPr marL="457200" lvl="1" indent="0">
              <a:buNone/>
            </a:pPr>
            <a:endParaRPr lang="en-US" dirty="0"/>
          </a:p>
          <a:p>
            <a:pPr lvl="1"/>
            <a:r>
              <a:rPr lang="en-US" dirty="0"/>
              <a:t>Decrease Negative Interviewer actions</a:t>
            </a:r>
          </a:p>
          <a:p>
            <a:pPr lvl="2"/>
            <a:r>
              <a:rPr lang="en-US" dirty="0"/>
              <a:t>Demeanor</a:t>
            </a:r>
          </a:p>
          <a:p>
            <a:pPr lvl="2"/>
            <a:r>
              <a:rPr lang="en-US" dirty="0"/>
              <a:t>Bias</a:t>
            </a:r>
          </a:p>
          <a:p>
            <a:endParaRPr lang="en-US" dirty="0"/>
          </a:p>
          <a:p>
            <a:endParaRPr lang="en-US" dirty="0"/>
          </a:p>
        </p:txBody>
      </p:sp>
    </p:spTree>
    <p:extLst>
      <p:ext uri="{BB962C8B-B14F-4D97-AF65-F5344CB8AC3E}">
        <p14:creationId xmlns:p14="http://schemas.microsoft.com/office/powerpoint/2010/main" val="26645702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Lyon’s 10-Step Interview Process</a:t>
            </a:r>
          </a:p>
        </p:txBody>
      </p:sp>
      <p:sp>
        <p:nvSpPr>
          <p:cNvPr id="3" name="Content Placeholder 2"/>
          <p:cNvSpPr>
            <a:spLocks noGrp="1"/>
          </p:cNvSpPr>
          <p:nvPr>
            <p:ph idx="1"/>
          </p:nvPr>
        </p:nvSpPr>
        <p:spPr/>
        <p:txBody>
          <a:bodyPr>
            <a:normAutofit/>
          </a:bodyPr>
          <a:lstStyle/>
          <a:p>
            <a:r>
              <a:rPr lang="en-US" dirty="0"/>
              <a:t>Thomas D. Lyon, J.D., Ph.D.  2005</a:t>
            </a:r>
          </a:p>
          <a:p>
            <a:endParaRPr lang="en-US" dirty="0"/>
          </a:p>
          <a:p>
            <a:r>
              <a:rPr lang="en-US" dirty="0"/>
              <a:t>Adaptation of the National Institute of Child Health and Human Development (NICHD) protocol</a:t>
            </a:r>
          </a:p>
          <a:p>
            <a:endParaRPr lang="en-US" dirty="0"/>
          </a:p>
          <a:p>
            <a:r>
              <a:rPr lang="en-US" dirty="0"/>
              <a:t>Evidence-based and has shown to elicit accurate and quality information</a:t>
            </a:r>
          </a:p>
          <a:p>
            <a:endParaRPr lang="en-US" dirty="0"/>
          </a:p>
        </p:txBody>
      </p:sp>
    </p:spTree>
    <p:extLst>
      <p:ext uri="{BB962C8B-B14F-4D97-AF65-F5344CB8AC3E}">
        <p14:creationId xmlns:p14="http://schemas.microsoft.com/office/powerpoint/2010/main" val="1121359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Lyon’s 10-Step Interview</a:t>
            </a:r>
          </a:p>
        </p:txBody>
      </p:sp>
      <p:sp>
        <p:nvSpPr>
          <p:cNvPr id="3" name="Content Placeholder 2"/>
          <p:cNvSpPr>
            <a:spLocks noGrp="1"/>
          </p:cNvSpPr>
          <p:nvPr>
            <p:ph idx="1"/>
          </p:nvPr>
        </p:nvSpPr>
        <p:spPr/>
        <p:txBody>
          <a:bodyPr/>
          <a:lstStyle/>
          <a:p>
            <a:r>
              <a:rPr lang="en-US" dirty="0"/>
              <a:t>Steps 1-5   Interview Instructions</a:t>
            </a:r>
          </a:p>
          <a:p>
            <a:r>
              <a:rPr lang="en-US" dirty="0"/>
              <a:t>Step 6        Practice Narratives</a:t>
            </a:r>
          </a:p>
          <a:p>
            <a:r>
              <a:rPr lang="en-US" dirty="0"/>
              <a:t>Step 7        Allegation Question/Transition</a:t>
            </a:r>
          </a:p>
          <a:p>
            <a:r>
              <a:rPr lang="en-US" dirty="0"/>
              <a:t>Step 8        Allegation Follow-up</a:t>
            </a:r>
          </a:p>
          <a:p>
            <a:r>
              <a:rPr lang="en-US" dirty="0"/>
              <a:t>Step 9        Additional Follow-up</a:t>
            </a:r>
          </a:p>
          <a:p>
            <a:r>
              <a:rPr lang="en-US" dirty="0"/>
              <a:t>Step 10      Multiple Incidents</a:t>
            </a:r>
          </a:p>
        </p:txBody>
      </p:sp>
    </p:spTree>
    <p:extLst>
      <p:ext uri="{BB962C8B-B14F-4D97-AF65-F5344CB8AC3E}">
        <p14:creationId xmlns:p14="http://schemas.microsoft.com/office/powerpoint/2010/main" val="300886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Interviewing Model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2306496"/>
              </p:ext>
            </p:extLst>
          </p:nvPr>
        </p:nvGraphicFramePr>
        <p:xfrm>
          <a:off x="476250" y="1417639"/>
          <a:ext cx="8229600" cy="4717943"/>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787759133"/>
                    </a:ext>
                  </a:extLst>
                </a:gridCol>
                <a:gridCol w="2743200">
                  <a:extLst>
                    <a:ext uri="{9D8B030D-6E8A-4147-A177-3AD203B41FA5}">
                      <a16:colId xmlns:a16="http://schemas.microsoft.com/office/drawing/2014/main" val="1558003491"/>
                    </a:ext>
                  </a:extLst>
                </a:gridCol>
                <a:gridCol w="1219200">
                  <a:extLst>
                    <a:ext uri="{9D8B030D-6E8A-4147-A177-3AD203B41FA5}">
                      <a16:colId xmlns:a16="http://schemas.microsoft.com/office/drawing/2014/main" val="2368987257"/>
                    </a:ext>
                  </a:extLst>
                </a:gridCol>
                <a:gridCol w="2895600">
                  <a:extLst>
                    <a:ext uri="{9D8B030D-6E8A-4147-A177-3AD203B41FA5}">
                      <a16:colId xmlns:a16="http://schemas.microsoft.com/office/drawing/2014/main" val="2474342991"/>
                    </a:ext>
                  </a:extLst>
                </a:gridCol>
              </a:tblGrid>
              <a:tr h="503805">
                <a:tc gridSpan="2">
                  <a:txBody>
                    <a:bodyPr/>
                    <a:lstStyle/>
                    <a:p>
                      <a:r>
                        <a:rPr lang="en-US" sz="2600" dirty="0"/>
                        <a:t>Lyon’s 10-Step</a:t>
                      </a:r>
                      <a:r>
                        <a:rPr lang="en-US" sz="2600" baseline="0" dirty="0"/>
                        <a:t> Interview</a:t>
                      </a:r>
                      <a:endParaRPr lang="en-US" sz="2600" dirty="0"/>
                    </a:p>
                  </a:txBody>
                  <a:tcPr/>
                </a:tc>
                <a:tc hMerge="1">
                  <a:txBody>
                    <a:bodyPr/>
                    <a:lstStyle/>
                    <a:p>
                      <a:endParaRPr lang="en-US"/>
                    </a:p>
                  </a:txBody>
                  <a:tcPr/>
                </a:tc>
                <a:tc gridSpan="2">
                  <a:txBody>
                    <a:bodyPr/>
                    <a:lstStyle/>
                    <a:p>
                      <a:pPr marL="0" algn="l" defTabSz="914400" rtl="0" eaLnBrk="1" latinLnBrk="0" hangingPunct="1"/>
                      <a:r>
                        <a:rPr lang="en-US" sz="2600" b="1" kern="1200" dirty="0">
                          <a:solidFill>
                            <a:schemeClr val="lt1"/>
                          </a:solidFill>
                          <a:latin typeface="+mn-lt"/>
                          <a:ea typeface="+mn-ea"/>
                          <a:cs typeface="+mn-cs"/>
                        </a:rPr>
                        <a:t>Ethnographic</a:t>
                      </a:r>
                      <a:r>
                        <a:rPr lang="en-US" sz="2800" b="1" kern="1200" dirty="0">
                          <a:solidFill>
                            <a:schemeClr val="lt1"/>
                          </a:solidFill>
                          <a:latin typeface="+mn-lt"/>
                          <a:ea typeface="+mn-ea"/>
                          <a:cs typeface="+mn-cs"/>
                        </a:rPr>
                        <a:t> </a:t>
                      </a:r>
                      <a:r>
                        <a:rPr lang="en-US" sz="2600" b="1" kern="1200" dirty="0">
                          <a:solidFill>
                            <a:schemeClr val="lt1"/>
                          </a:solidFill>
                          <a:latin typeface="+mn-lt"/>
                          <a:ea typeface="+mn-ea"/>
                          <a:cs typeface="+mn-cs"/>
                        </a:rPr>
                        <a:t>Interviewing</a:t>
                      </a:r>
                    </a:p>
                  </a:txBody>
                  <a:tcPr/>
                </a:tc>
                <a:tc hMerge="1">
                  <a:txBody>
                    <a:bodyPr/>
                    <a:lstStyle/>
                    <a:p>
                      <a:endParaRPr lang="en-US"/>
                    </a:p>
                  </a:txBody>
                  <a:tcPr/>
                </a:tc>
                <a:extLst>
                  <a:ext uri="{0D108BD9-81ED-4DB2-BD59-A6C34878D82A}">
                    <a16:rowId xmlns:a16="http://schemas.microsoft.com/office/drawing/2014/main" val="2303131120"/>
                  </a:ext>
                </a:extLst>
              </a:tr>
              <a:tr h="681618">
                <a:tc>
                  <a:txBody>
                    <a:bodyPr/>
                    <a:lstStyle/>
                    <a:p>
                      <a:pPr marL="0" algn="l" defTabSz="914400" rtl="0" eaLnBrk="1" latinLnBrk="0" hangingPunct="1"/>
                      <a:r>
                        <a:rPr lang="en-US" sz="2000" b="1" kern="1200" dirty="0">
                          <a:solidFill>
                            <a:schemeClr val="bg2">
                              <a:lumMod val="60000"/>
                              <a:lumOff val="40000"/>
                            </a:schemeClr>
                          </a:solidFill>
                          <a:latin typeface="+mn-lt"/>
                          <a:ea typeface="+mn-ea"/>
                          <a:cs typeface="+mn-cs"/>
                        </a:rPr>
                        <a:t>Steps 1-5</a:t>
                      </a:r>
                    </a:p>
                  </a:txBody>
                  <a:tcPr/>
                </a:tc>
                <a:tc>
                  <a:txBody>
                    <a:bodyPr/>
                    <a:lstStyle/>
                    <a:p>
                      <a:pPr marL="0" algn="l" defTabSz="914400" rtl="0" eaLnBrk="1" latinLnBrk="0" hangingPunct="1"/>
                      <a:r>
                        <a:rPr lang="en-US" sz="2000" b="1" kern="1200" dirty="0">
                          <a:solidFill>
                            <a:schemeClr val="bg2">
                              <a:lumMod val="60000"/>
                              <a:lumOff val="40000"/>
                            </a:schemeClr>
                          </a:solidFill>
                          <a:latin typeface="+mn-lt"/>
                          <a:ea typeface="+mn-ea"/>
                          <a:cs typeface="+mn-cs"/>
                        </a:rPr>
                        <a:t>Interview Instructions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Steps 1-2</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Setting the Stage and Expressing Ignorance</a:t>
                      </a:r>
                      <a:endParaRPr lang="en-US" sz="2000" dirty="0"/>
                    </a:p>
                  </a:txBody>
                  <a:tcPr/>
                </a:tc>
                <a:extLst>
                  <a:ext uri="{0D108BD9-81ED-4DB2-BD59-A6C34878D82A}">
                    <a16:rowId xmlns:a16="http://schemas.microsoft.com/office/drawing/2014/main" val="2179804456"/>
                  </a:ext>
                </a:extLst>
              </a:tr>
              <a:tr h="385262">
                <a:tc>
                  <a:txBody>
                    <a:bodyPr/>
                    <a:lstStyle/>
                    <a:p>
                      <a:pPr marL="0" algn="l" defTabSz="914400" rtl="0" eaLnBrk="1" latinLnBrk="0" hangingPunct="1"/>
                      <a:endParaRPr lang="en-US" sz="2000" b="1" kern="1200" dirty="0">
                        <a:solidFill>
                          <a:schemeClr val="bg2">
                            <a:lumMod val="60000"/>
                            <a:lumOff val="40000"/>
                          </a:schemeClr>
                        </a:solidFill>
                        <a:latin typeface="+mn-lt"/>
                        <a:ea typeface="+mn-ea"/>
                        <a:cs typeface="+mn-cs"/>
                      </a:endParaRPr>
                    </a:p>
                  </a:txBody>
                  <a:tcPr/>
                </a:tc>
                <a:tc>
                  <a:txBody>
                    <a:bodyPr/>
                    <a:lstStyle/>
                    <a:p>
                      <a:endParaRPr lang="en-US" sz="2000" b="1" kern="1200" dirty="0">
                        <a:solidFill>
                          <a:schemeClr val="bg2">
                            <a:lumMod val="60000"/>
                            <a:lumOff val="40000"/>
                          </a:schemeClr>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a:t>
                      </a:r>
                      <a:r>
                        <a:rPr lang="en-US" sz="2000" dirty="0"/>
                        <a:t> </a:t>
                      </a:r>
                      <a:r>
                        <a:rPr lang="en-US" sz="2000" b="1" kern="1200" dirty="0">
                          <a:solidFill>
                            <a:schemeClr val="bg2">
                              <a:lumMod val="60000"/>
                              <a:lumOff val="40000"/>
                            </a:schemeClr>
                          </a:solidFill>
                          <a:latin typeface="+mn-lt"/>
                          <a:ea typeface="+mn-ea"/>
                          <a:cs typeface="+mn-cs"/>
                        </a:rPr>
                        <a:t>3</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Open-Ended/Global</a:t>
                      </a:r>
                      <a:r>
                        <a:rPr lang="en-US" sz="2000" dirty="0"/>
                        <a:t> </a:t>
                      </a:r>
                    </a:p>
                  </a:txBody>
                  <a:tcPr/>
                </a:tc>
                <a:extLst>
                  <a:ext uri="{0D108BD9-81ED-4DB2-BD59-A6C34878D82A}">
                    <a16:rowId xmlns:a16="http://schemas.microsoft.com/office/drawing/2014/main" val="1513937294"/>
                  </a:ext>
                </a:extLst>
              </a:tr>
              <a:tr h="385262">
                <a:tc>
                  <a:txBody>
                    <a:bodyPr/>
                    <a:lstStyle/>
                    <a:p>
                      <a:endParaRPr lang="en-US" sz="2000" dirty="0"/>
                    </a:p>
                  </a:txBody>
                  <a:tcPr/>
                </a:tc>
                <a:tc>
                  <a:txBody>
                    <a:bodyPr/>
                    <a:lstStyle/>
                    <a:p>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 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Cover Terms and Descriptors</a:t>
                      </a:r>
                      <a:endParaRPr lang="en-US" sz="2000" dirty="0"/>
                    </a:p>
                  </a:txBody>
                  <a:tcPr/>
                </a:tc>
                <a:extLst>
                  <a:ext uri="{0D108BD9-81ED-4DB2-BD59-A6C34878D82A}">
                    <a16:rowId xmlns:a16="http://schemas.microsoft.com/office/drawing/2014/main" val="3945914030"/>
                  </a:ext>
                </a:extLst>
              </a:tr>
              <a:tr h="380681">
                <a:tc>
                  <a:txBody>
                    <a:bodyPr/>
                    <a:lstStyle/>
                    <a:p>
                      <a:pPr marL="0" algn="l" defTabSz="914400" rtl="0" eaLnBrk="1" latinLnBrk="0" hangingPunct="1"/>
                      <a:r>
                        <a:rPr lang="en-US" sz="2000" b="1" kern="1200" dirty="0">
                          <a:solidFill>
                            <a:schemeClr val="bg2">
                              <a:lumMod val="60000"/>
                              <a:lumOff val="40000"/>
                            </a:schemeClr>
                          </a:solidFill>
                          <a:latin typeface="+mn-lt"/>
                          <a:ea typeface="+mn-ea"/>
                          <a:cs typeface="+mn-cs"/>
                        </a:rPr>
                        <a:t>Step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a:solidFill>
                            <a:schemeClr val="bg2">
                              <a:lumMod val="60000"/>
                              <a:lumOff val="40000"/>
                            </a:schemeClr>
                          </a:solidFill>
                          <a:latin typeface="+mn-lt"/>
                          <a:ea typeface="+mn-ea"/>
                          <a:cs typeface="+mn-cs"/>
                        </a:rPr>
                        <a:t>Practice Narratives</a:t>
                      </a:r>
                      <a:endParaRPr lang="en-US" sz="2000" b="1" kern="1200" dirty="0">
                        <a:solidFill>
                          <a:schemeClr val="bg2">
                            <a:lumMod val="60000"/>
                            <a:lumOff val="40000"/>
                          </a:schemeClr>
                        </a:solidFill>
                        <a:latin typeface="+mn-lt"/>
                        <a:ea typeface="+mn-ea"/>
                        <a:cs typeface="+mn-cs"/>
                      </a:endParaRPr>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4210987193"/>
                  </a:ext>
                </a:extLst>
              </a:tr>
              <a:tr h="3852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 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000" b="1" kern="1200" dirty="0">
                        <a:solidFill>
                          <a:schemeClr val="bg2">
                            <a:lumMod val="60000"/>
                            <a:lumOff val="40000"/>
                          </a:schemeClr>
                        </a:solidFill>
                        <a:latin typeface="+mn-lt"/>
                        <a:ea typeface="+mn-ea"/>
                        <a:cs typeface="+mn-cs"/>
                      </a:endParaRPr>
                    </a:p>
                  </a:txBody>
                  <a:tcPr/>
                </a:tc>
                <a:tc>
                  <a:txBody>
                    <a:bodyPr/>
                    <a:lstStyle/>
                    <a:p>
                      <a:pPr marL="0" algn="l" defTabSz="914400" rtl="0" eaLnBrk="1" latinLnBrk="0" hangingPunct="1"/>
                      <a:r>
                        <a:rPr lang="en-US" sz="2000" b="1" kern="1200" dirty="0">
                          <a:solidFill>
                            <a:schemeClr val="bg2">
                              <a:lumMod val="60000"/>
                              <a:lumOff val="40000"/>
                            </a:schemeClr>
                          </a:solidFill>
                          <a:latin typeface="+mn-lt"/>
                          <a:ea typeface="+mn-ea"/>
                          <a:cs typeface="+mn-cs"/>
                        </a:rPr>
                        <a:t>Allegation</a:t>
                      </a:r>
                    </a:p>
                    <a:p>
                      <a:pPr marL="0" algn="l" defTabSz="914400" rtl="0" eaLnBrk="1" latinLnBrk="0" hangingPunct="1"/>
                      <a:r>
                        <a:rPr lang="en-US" sz="2000" b="1" kern="1200" dirty="0">
                          <a:solidFill>
                            <a:schemeClr val="bg2">
                              <a:lumMod val="60000"/>
                              <a:lumOff val="40000"/>
                            </a:schemeClr>
                          </a:solidFill>
                          <a:latin typeface="+mn-lt"/>
                          <a:ea typeface="+mn-ea"/>
                          <a:cs typeface="+mn-cs"/>
                        </a:rPr>
                        <a:t>  Question/Transition</a:t>
                      </a:r>
                      <a:endParaRPr lang="en-US" sz="2000" dirty="0"/>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474015878"/>
                  </a:ext>
                </a:extLst>
              </a:tr>
              <a:tr h="3502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 8</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Allegation Follow-up</a:t>
                      </a:r>
                      <a:endParaRPr lang="en-US" sz="2000" dirty="0"/>
                    </a:p>
                  </a:txBody>
                  <a:tcPr/>
                </a:tc>
                <a:tc>
                  <a:txBody>
                    <a:bodyPr/>
                    <a:lstStyle/>
                    <a:p>
                      <a:endParaRPr lang="en-US" sz="2000" dirty="0"/>
                    </a:p>
                  </a:txBody>
                  <a:tcPr/>
                </a:tc>
                <a:tc>
                  <a:txBody>
                    <a:bodyPr/>
                    <a:lstStyle/>
                    <a:p>
                      <a:pPr marL="0" algn="l" defTabSz="914400" rtl="0" eaLnBrk="1" latinLnBrk="0" hangingPunct="1"/>
                      <a:endParaRPr lang="en-US" sz="2000" b="1" kern="1200" dirty="0">
                        <a:solidFill>
                          <a:schemeClr val="bg2">
                            <a:lumMod val="60000"/>
                            <a:lumOff val="40000"/>
                          </a:schemeClr>
                        </a:solidFill>
                        <a:latin typeface="+mn-lt"/>
                        <a:ea typeface="+mn-ea"/>
                        <a:cs typeface="+mn-cs"/>
                      </a:endParaRPr>
                    </a:p>
                  </a:txBody>
                  <a:tcPr/>
                </a:tc>
                <a:extLst>
                  <a:ext uri="{0D108BD9-81ED-4DB2-BD59-A6C34878D82A}">
                    <a16:rowId xmlns:a16="http://schemas.microsoft.com/office/drawing/2014/main" val="1898955951"/>
                  </a:ext>
                </a:extLst>
              </a:tr>
              <a:tr h="3860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 9</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Additional Follow-up</a:t>
                      </a:r>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715284012"/>
                  </a:ext>
                </a:extLst>
              </a:tr>
              <a:tr h="5117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Step 10</a:t>
                      </a:r>
                      <a:endParaRPr lang="en-US" sz="2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kern="1200" dirty="0">
                          <a:solidFill>
                            <a:schemeClr val="bg2">
                              <a:lumMod val="60000"/>
                              <a:lumOff val="40000"/>
                            </a:schemeClr>
                          </a:solidFill>
                          <a:latin typeface="+mn-lt"/>
                          <a:ea typeface="+mn-ea"/>
                          <a:cs typeface="+mn-cs"/>
                        </a:rPr>
                        <a:t>Multiple Incidents</a:t>
                      </a:r>
                    </a:p>
                  </a:txBody>
                  <a:tcPr/>
                </a:tc>
                <a:tc>
                  <a:txBody>
                    <a:bodyPr/>
                    <a:lstStyle/>
                    <a:p>
                      <a:endParaRPr lang="en-US" sz="2000" dirty="0"/>
                    </a:p>
                  </a:txBody>
                  <a:tcPr/>
                </a:tc>
                <a:tc>
                  <a:txBody>
                    <a:bodyPr/>
                    <a:lstStyle/>
                    <a:p>
                      <a:endParaRPr lang="en-US" sz="2000" dirty="0"/>
                    </a:p>
                  </a:txBody>
                  <a:tcPr/>
                </a:tc>
                <a:extLst>
                  <a:ext uri="{0D108BD9-81ED-4DB2-BD59-A6C34878D82A}">
                    <a16:rowId xmlns:a16="http://schemas.microsoft.com/office/drawing/2014/main" val="2416232867"/>
                  </a:ext>
                </a:extLst>
              </a:tr>
            </a:tbl>
          </a:graphicData>
        </a:graphic>
      </p:graphicFrame>
    </p:spTree>
    <p:extLst>
      <p:ext uri="{BB962C8B-B14F-4D97-AF65-F5344CB8AC3E}">
        <p14:creationId xmlns:p14="http://schemas.microsoft.com/office/powerpoint/2010/main" val="3200317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Instructions </a:t>
            </a:r>
            <a:r>
              <a:rPr lang="en-US" sz="3200" dirty="0"/>
              <a:t>(steps 1-5)</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0" indent="0">
              <a:buNone/>
            </a:pPr>
            <a:r>
              <a:rPr lang="en-US" sz="2800" u="sng" dirty="0"/>
              <a:t>Increase</a:t>
            </a:r>
            <a:r>
              <a:rPr lang="en-US" sz="2800" dirty="0"/>
              <a:t>: accuracy, resistance to suggestion</a:t>
            </a:r>
          </a:p>
          <a:p>
            <a:pPr marL="0" indent="0">
              <a:buNone/>
            </a:pPr>
            <a:r>
              <a:rPr lang="en-US" sz="2800" u="sng" dirty="0"/>
              <a:t>Decrease</a:t>
            </a:r>
            <a:r>
              <a:rPr lang="en-US" sz="2800" dirty="0"/>
              <a:t>: inclination to guess, misunderstanding</a:t>
            </a:r>
            <a:endParaRPr lang="en-US" dirty="0"/>
          </a:p>
          <a:p>
            <a:pPr marL="514350" indent="-514350">
              <a:buFont typeface="+mj-lt"/>
              <a:buAutoNum type="arabicPeriod"/>
            </a:pPr>
            <a:r>
              <a:rPr lang="en-US" dirty="0"/>
              <a:t>Don’t Know</a:t>
            </a:r>
          </a:p>
          <a:p>
            <a:pPr marL="514350" indent="-514350">
              <a:buFont typeface="+mj-lt"/>
              <a:buAutoNum type="arabicPeriod"/>
            </a:pPr>
            <a:r>
              <a:rPr lang="en-US" dirty="0"/>
              <a:t>Don’t Understand</a:t>
            </a:r>
          </a:p>
          <a:p>
            <a:pPr marL="514350" indent="-514350">
              <a:buFont typeface="+mj-lt"/>
              <a:buAutoNum type="arabicPeriod"/>
            </a:pPr>
            <a:r>
              <a:rPr lang="en-US" dirty="0"/>
              <a:t>You’re Wrong</a:t>
            </a:r>
          </a:p>
          <a:p>
            <a:pPr marL="514350" indent="-514350">
              <a:buFont typeface="+mj-lt"/>
              <a:buAutoNum type="arabicPeriod" startAt="4"/>
            </a:pPr>
            <a:r>
              <a:rPr lang="en-US" dirty="0"/>
              <a:t>Ignorant Interviewer</a:t>
            </a:r>
          </a:p>
          <a:p>
            <a:pPr marL="514350" indent="-514350">
              <a:buFont typeface="+mj-lt"/>
              <a:buAutoNum type="arabicPeriod" startAt="4"/>
            </a:pPr>
            <a:r>
              <a:rPr lang="en-US" dirty="0"/>
              <a:t>Promise to Tell the Truth</a:t>
            </a:r>
          </a:p>
          <a:p>
            <a:pPr marL="0" indent="0">
              <a:buNone/>
            </a:pPr>
            <a:endParaRPr lang="en-US" dirty="0"/>
          </a:p>
          <a:p>
            <a:pPr marL="0" indent="0">
              <a:buNone/>
            </a:pPr>
            <a:r>
              <a:rPr lang="en-US" b="1" u="sng" dirty="0"/>
              <a:t>Video</a:t>
            </a:r>
            <a:r>
              <a:rPr lang="en-US" dirty="0"/>
              <a:t>: Interviewing Children: Getting More with Less by Tom Lyon</a:t>
            </a:r>
          </a:p>
          <a:p>
            <a:pPr marL="0" indent="0">
              <a:buNone/>
            </a:pPr>
            <a:r>
              <a:rPr lang="en-US" sz="2800" dirty="0">
                <a:hlinkClick r:id="rId3"/>
              </a:rPr>
              <a:t>https://www.youtube.com/watch?v=7my1T4Ghf7A</a:t>
            </a:r>
            <a:endParaRPr lang="en-US" sz="2800" dirty="0"/>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94868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the Day</a:t>
            </a:r>
          </a:p>
        </p:txBody>
      </p:sp>
      <p:sp>
        <p:nvSpPr>
          <p:cNvPr id="3" name="Content Placeholder 2"/>
          <p:cNvSpPr>
            <a:spLocks noGrp="1"/>
          </p:cNvSpPr>
          <p:nvPr>
            <p:ph idx="1"/>
          </p:nvPr>
        </p:nvSpPr>
        <p:spPr>
          <a:xfrm>
            <a:off x="304800" y="1600200"/>
            <a:ext cx="8382000" cy="4876800"/>
          </a:xfrm>
        </p:spPr>
        <p:txBody>
          <a:bodyPr>
            <a:normAutofit fontScale="85000" lnSpcReduction="20000"/>
          </a:bodyPr>
          <a:lstStyle/>
          <a:p>
            <a:pPr lvl="0"/>
            <a:r>
              <a:rPr lang="en-US" sz="3300" b="1" dirty="0"/>
              <a:t>Welcome and Introductions</a:t>
            </a:r>
          </a:p>
          <a:p>
            <a:pPr lvl="0"/>
            <a:r>
              <a:rPr lang="en-US" sz="3300" b="1" dirty="0"/>
              <a:t>Learning Objectives</a:t>
            </a:r>
          </a:p>
          <a:p>
            <a:pPr lvl="0"/>
            <a:r>
              <a:rPr lang="en-US" sz="3300" b="1" dirty="0"/>
              <a:t>Review 100 Level Engagement/200 Ethnographic Interviewing</a:t>
            </a:r>
          </a:p>
          <a:p>
            <a:pPr lvl="0"/>
            <a:r>
              <a:rPr lang="en-US" sz="3300" b="1" dirty="0"/>
              <a:t>Purpose of Field Interview</a:t>
            </a:r>
          </a:p>
          <a:p>
            <a:pPr lvl="0"/>
            <a:r>
              <a:rPr lang="en-US" sz="3300" b="1" dirty="0"/>
              <a:t>Importance of Protocol</a:t>
            </a:r>
          </a:p>
          <a:p>
            <a:pPr lvl="0"/>
            <a:r>
              <a:rPr lang="en-US" sz="3300" b="1" dirty="0"/>
              <a:t>10 Step Interview Process</a:t>
            </a:r>
          </a:p>
          <a:p>
            <a:pPr lvl="0"/>
            <a:r>
              <a:rPr lang="en-US" sz="3300" b="1" dirty="0"/>
              <a:t>Question Types</a:t>
            </a:r>
          </a:p>
          <a:p>
            <a:pPr lvl="0"/>
            <a:r>
              <a:rPr lang="en-US" sz="3300" b="1" dirty="0"/>
              <a:t>Developmental Considerations</a:t>
            </a:r>
          </a:p>
          <a:p>
            <a:pPr lvl="0"/>
            <a:r>
              <a:rPr lang="en-US" sz="3300" b="1" dirty="0"/>
              <a:t>Wrap-up</a:t>
            </a:r>
          </a:p>
          <a:p>
            <a:pPr lvl="0"/>
            <a:r>
              <a:rPr lang="en-US" sz="3300" b="1" dirty="0"/>
              <a:t>End of Block Evaluation</a:t>
            </a:r>
          </a:p>
          <a:p>
            <a:endParaRPr lang="en-US" dirty="0"/>
          </a:p>
        </p:txBody>
      </p:sp>
    </p:spTree>
    <p:extLst>
      <p:ext uri="{BB962C8B-B14F-4D97-AF65-F5344CB8AC3E}">
        <p14:creationId xmlns:p14="http://schemas.microsoft.com/office/powerpoint/2010/main" val="1053706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 Practice</a:t>
            </a:r>
          </a:p>
        </p:txBody>
      </p:sp>
      <p:sp>
        <p:nvSpPr>
          <p:cNvPr id="3" name="Content Placeholder 2"/>
          <p:cNvSpPr>
            <a:spLocks noGrp="1"/>
          </p:cNvSpPr>
          <p:nvPr>
            <p:ph idx="1"/>
          </p:nvPr>
        </p:nvSpPr>
        <p:spPr/>
        <p:txBody>
          <a:bodyPr>
            <a:normAutofit fontScale="92500" lnSpcReduction="10000"/>
          </a:bodyPr>
          <a:lstStyle/>
          <a:p>
            <a:r>
              <a:rPr lang="en-US" dirty="0"/>
              <a:t>Work in pairs</a:t>
            </a:r>
          </a:p>
          <a:p>
            <a:pPr lvl="1"/>
            <a:r>
              <a:rPr lang="en-US" dirty="0"/>
              <a:t>Interviewer, Interviewee</a:t>
            </a:r>
          </a:p>
          <a:p>
            <a:pPr lvl="1"/>
            <a:r>
              <a:rPr lang="en-US" dirty="0"/>
              <a:t>Debrief</a:t>
            </a:r>
          </a:p>
          <a:p>
            <a:pPr lvl="1"/>
            <a:r>
              <a:rPr lang="en-US" dirty="0"/>
              <a:t>Rotate roles for Round 2</a:t>
            </a:r>
          </a:p>
          <a:p>
            <a:pPr lvl="1"/>
            <a:r>
              <a:rPr lang="en-US" dirty="0"/>
              <a:t>Debrief</a:t>
            </a:r>
          </a:p>
          <a:p>
            <a:pPr lvl="1"/>
            <a:endParaRPr lang="en-US" dirty="0"/>
          </a:p>
          <a:p>
            <a:pPr lvl="1"/>
            <a:endParaRPr lang="en-US" dirty="0"/>
          </a:p>
          <a:p>
            <a:r>
              <a:rPr lang="en-US" dirty="0"/>
              <a:t>Practice steps 1-5 </a:t>
            </a:r>
          </a:p>
          <a:p>
            <a:pPr marL="857250" lvl="1" indent="-457200"/>
            <a:r>
              <a:rPr lang="en-US" dirty="0"/>
              <a:t>Round 1: Interviewing Emma (9 y/o)</a:t>
            </a:r>
          </a:p>
          <a:p>
            <a:pPr marL="857250" lvl="1" indent="-457200"/>
            <a:r>
              <a:rPr lang="en-US" dirty="0"/>
              <a:t>Round 2: Interviewing Jayla (4 y/o)</a:t>
            </a:r>
          </a:p>
        </p:txBody>
      </p:sp>
    </p:spTree>
    <p:extLst>
      <p:ext uri="{BB962C8B-B14F-4D97-AF65-F5344CB8AC3E}">
        <p14:creationId xmlns:p14="http://schemas.microsoft.com/office/powerpoint/2010/main" val="21334501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Autofit/>
          </a:bodyPr>
          <a:lstStyle/>
          <a:p>
            <a:r>
              <a:rPr lang="en-US" dirty="0">
                <a:solidFill>
                  <a:prstClr val="white"/>
                </a:solidFill>
              </a:rPr>
              <a:t>Practice Narratives (step 6)</a:t>
            </a:r>
            <a:r>
              <a:rPr lang="en-US" dirty="0"/>
              <a:t/>
            </a:r>
            <a:br>
              <a:rPr lang="en-US" dirty="0"/>
            </a:br>
            <a:endParaRPr lang="en-US" dirty="0"/>
          </a:p>
        </p:txBody>
      </p:sp>
      <p:sp>
        <p:nvSpPr>
          <p:cNvPr id="3" name="Content Placeholder 2"/>
          <p:cNvSpPr>
            <a:spLocks noGrp="1"/>
          </p:cNvSpPr>
          <p:nvPr>
            <p:ph idx="1"/>
          </p:nvPr>
        </p:nvSpPr>
        <p:spPr>
          <a:xfrm>
            <a:off x="457200" y="1600200"/>
            <a:ext cx="8229600" cy="5029200"/>
          </a:xfrm>
        </p:spPr>
        <p:txBody>
          <a:bodyPr>
            <a:normAutofit/>
          </a:bodyPr>
          <a:lstStyle/>
          <a:p>
            <a:pPr marL="514350" indent="-514350">
              <a:buFont typeface="+mj-lt"/>
              <a:buAutoNum type="arabicPeriod" startAt="4"/>
            </a:pPr>
            <a:endParaRPr lang="en-US" dirty="0"/>
          </a:p>
          <a:p>
            <a:r>
              <a:rPr lang="en-US" dirty="0"/>
              <a:t>Like to Do/Don’t Like to Do</a:t>
            </a:r>
          </a:p>
          <a:p>
            <a:pPr marL="0" indent="0">
              <a:buNone/>
            </a:pPr>
            <a:endParaRPr lang="en-US" dirty="0"/>
          </a:p>
          <a:p>
            <a:r>
              <a:rPr lang="en-US" dirty="0"/>
              <a:t>Last Birthday/Recent Event</a:t>
            </a:r>
          </a:p>
          <a:p>
            <a:endParaRPr lang="en-US" dirty="0"/>
          </a:p>
        </p:txBody>
      </p:sp>
    </p:spTree>
    <p:extLst>
      <p:ext uri="{BB962C8B-B14F-4D97-AF65-F5344CB8AC3E}">
        <p14:creationId xmlns:p14="http://schemas.microsoft.com/office/powerpoint/2010/main" val="2974435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 Practice</a:t>
            </a:r>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a:t>Modeling of Step 6</a:t>
            </a:r>
          </a:p>
          <a:p>
            <a:r>
              <a:rPr lang="en-US" dirty="0"/>
              <a:t>Work in pairs</a:t>
            </a:r>
          </a:p>
          <a:p>
            <a:pPr lvl="1"/>
            <a:r>
              <a:rPr lang="en-US" dirty="0"/>
              <a:t>Interviewer, Interviewee in reverse order from last exercise</a:t>
            </a:r>
          </a:p>
          <a:p>
            <a:pPr lvl="1"/>
            <a:r>
              <a:rPr lang="en-US" dirty="0"/>
              <a:t>Debrief</a:t>
            </a:r>
          </a:p>
          <a:p>
            <a:pPr lvl="1"/>
            <a:r>
              <a:rPr lang="en-US" dirty="0"/>
              <a:t>Rotate roles  for Round 2</a:t>
            </a:r>
          </a:p>
          <a:p>
            <a:pPr lvl="1"/>
            <a:r>
              <a:rPr lang="en-US" dirty="0"/>
              <a:t>Debrief</a:t>
            </a:r>
          </a:p>
          <a:p>
            <a:r>
              <a:rPr lang="en-US" dirty="0"/>
              <a:t>Practice Step 6</a:t>
            </a:r>
          </a:p>
          <a:p>
            <a:pPr lvl="1"/>
            <a:r>
              <a:rPr lang="en-US" dirty="0"/>
              <a:t>Round 1: Interviewing Emma (9 y/o)</a:t>
            </a:r>
          </a:p>
          <a:p>
            <a:pPr lvl="1"/>
            <a:r>
              <a:rPr lang="en-US" dirty="0"/>
              <a:t>Round 2:  Interviewing Jayla (4 y/o)</a:t>
            </a:r>
          </a:p>
          <a:p>
            <a:endParaRPr lang="en-US" dirty="0"/>
          </a:p>
        </p:txBody>
      </p:sp>
    </p:spTree>
    <p:extLst>
      <p:ext uri="{BB962C8B-B14F-4D97-AF65-F5344CB8AC3E}">
        <p14:creationId xmlns:p14="http://schemas.microsoft.com/office/powerpoint/2010/main" val="28685595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Allegation Question/Transition </a:t>
            </a:r>
            <a:r>
              <a:rPr lang="en-US" sz="3200" dirty="0">
                <a:solidFill>
                  <a:prstClr val="white"/>
                </a:solidFill>
              </a:rPr>
              <a:t>(step 7)</a:t>
            </a:r>
            <a:r>
              <a:rPr lang="en-US" dirty="0"/>
              <a:t> Question Types</a:t>
            </a:r>
          </a:p>
        </p:txBody>
      </p:sp>
      <p:pic>
        <p:nvPicPr>
          <p:cNvPr id="13" name="Content Placeholder 12"/>
          <p:cNvPicPr>
            <a:picLocks noGrp="1" noChangeAspect="1"/>
          </p:cNvPicPr>
          <p:nvPr>
            <p:ph sz="half" idx="2"/>
          </p:nvPr>
        </p:nvPicPr>
        <p:blipFill>
          <a:blip r:embed="rId3"/>
          <a:stretch>
            <a:fillRect/>
          </a:stretch>
        </p:blipFill>
        <p:spPr>
          <a:xfrm>
            <a:off x="5894710" y="1524000"/>
            <a:ext cx="1505247" cy="1498425"/>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98220" y="5257800"/>
            <a:ext cx="1298226" cy="1233732"/>
          </a:xfrm>
          <a:prstGeom prst="rect">
            <a:avLst/>
          </a:prstGeom>
        </p:spPr>
      </p:pic>
      <p:sp>
        <p:nvSpPr>
          <p:cNvPr id="12" name="Content Placeholder 11"/>
          <p:cNvSpPr>
            <a:spLocks noGrp="1"/>
          </p:cNvSpPr>
          <p:nvPr>
            <p:ph sz="half" idx="1"/>
          </p:nvPr>
        </p:nvSpPr>
        <p:spPr>
          <a:xfrm>
            <a:off x="838200" y="1417638"/>
            <a:ext cx="4572000" cy="5287962"/>
          </a:xfrm>
        </p:spPr>
        <p:txBody>
          <a:bodyPr>
            <a:normAutofit fontScale="92500" lnSpcReduction="10000"/>
          </a:bodyPr>
          <a:lstStyle/>
          <a:p>
            <a:r>
              <a:rPr lang="en-US" dirty="0"/>
              <a:t>Open-ended</a:t>
            </a:r>
          </a:p>
          <a:p>
            <a:pPr lvl="1"/>
            <a:r>
              <a:rPr lang="en-US" dirty="0"/>
              <a:t>Invite narrative response</a:t>
            </a:r>
          </a:p>
          <a:p>
            <a:pPr lvl="1"/>
            <a:r>
              <a:rPr lang="en-US" dirty="0"/>
              <a:t>General open-ended</a:t>
            </a:r>
          </a:p>
          <a:p>
            <a:pPr lvl="1"/>
            <a:r>
              <a:rPr lang="en-US" dirty="0"/>
              <a:t>Focused open-ended</a:t>
            </a:r>
          </a:p>
          <a:p>
            <a:pPr lvl="1"/>
            <a:r>
              <a:rPr lang="en-US" dirty="0"/>
              <a:t>Directive </a:t>
            </a:r>
            <a:r>
              <a:rPr lang="en-US" dirty="0" err="1"/>
              <a:t>Wh</a:t>
            </a:r>
            <a:r>
              <a:rPr lang="en-US" dirty="0"/>
              <a:t>- prompts</a:t>
            </a:r>
          </a:p>
          <a:p>
            <a:endParaRPr lang="en-US" dirty="0"/>
          </a:p>
          <a:p>
            <a:r>
              <a:rPr lang="en-US" dirty="0"/>
              <a:t>Forced Choice</a:t>
            </a:r>
          </a:p>
          <a:p>
            <a:pPr lvl="1"/>
            <a:r>
              <a:rPr lang="en-US" dirty="0"/>
              <a:t>Yes/No</a:t>
            </a:r>
          </a:p>
          <a:p>
            <a:pPr lvl="1"/>
            <a:r>
              <a:rPr lang="en-US" dirty="0"/>
              <a:t>Multiple Choice</a:t>
            </a:r>
          </a:p>
          <a:p>
            <a:endParaRPr lang="en-US" dirty="0"/>
          </a:p>
          <a:p>
            <a:r>
              <a:rPr lang="en-US" dirty="0"/>
              <a:t>Suggestive/Leading</a:t>
            </a:r>
          </a:p>
          <a:p>
            <a:pPr lvl="1"/>
            <a:r>
              <a:rPr lang="en-US" dirty="0"/>
              <a:t>Tag</a:t>
            </a:r>
          </a:p>
          <a:p>
            <a:pPr lvl="1"/>
            <a:r>
              <a:rPr lang="en-US" dirty="0"/>
              <a:t>Suppositional</a:t>
            </a:r>
          </a:p>
        </p:txBody>
      </p:sp>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66674" y="3628274"/>
            <a:ext cx="1096126" cy="1096126"/>
          </a:xfrm>
          <a:prstGeom prst="rect">
            <a:avLst/>
          </a:prstGeom>
        </p:spPr>
      </p:pic>
    </p:spTree>
    <p:extLst>
      <p:ext uri="{BB962C8B-B14F-4D97-AF65-F5344CB8AC3E}">
        <p14:creationId xmlns:p14="http://schemas.microsoft.com/office/powerpoint/2010/main" val="3971012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Skill Practice</a:t>
            </a:r>
          </a:p>
        </p:txBody>
      </p:sp>
      <p:sp>
        <p:nvSpPr>
          <p:cNvPr id="6" name="Content Placeholder 5"/>
          <p:cNvSpPr>
            <a:spLocks noGrp="1"/>
          </p:cNvSpPr>
          <p:nvPr>
            <p:ph idx="1"/>
          </p:nvPr>
        </p:nvSpPr>
        <p:spPr>
          <a:xfrm>
            <a:off x="457200" y="1752600"/>
            <a:ext cx="8229600" cy="4876800"/>
          </a:xfrm>
        </p:spPr>
        <p:txBody>
          <a:bodyPr>
            <a:normAutofit fontScale="85000" lnSpcReduction="10000"/>
          </a:bodyPr>
          <a:lstStyle/>
          <a:p>
            <a:r>
              <a:rPr lang="en-US" sz="3300" dirty="0"/>
              <a:t>Read Jones Scenario. In table groups, create an interview transcript for Step 7, allegation questions for Emma.  </a:t>
            </a:r>
          </a:p>
          <a:p>
            <a:r>
              <a:rPr lang="en-US" sz="3300" dirty="0"/>
              <a:t>Begin with “Tell me why I came to talk to you today.”</a:t>
            </a:r>
          </a:p>
          <a:p>
            <a:r>
              <a:rPr lang="en-US" sz="3300" dirty="0"/>
              <a:t>Formulate at least 6-8 additional questions and answers after “Tell me why I came to talk to you today.”</a:t>
            </a:r>
          </a:p>
          <a:p>
            <a:r>
              <a:rPr lang="en-US" sz="3300" dirty="0"/>
              <a:t>Use most preferred questions types (general open-ended, focused open-ended, or </a:t>
            </a:r>
            <a:r>
              <a:rPr lang="en-US" sz="3300" dirty="0" err="1"/>
              <a:t>Wh</a:t>
            </a:r>
            <a:r>
              <a:rPr lang="en-US" sz="3300" dirty="0"/>
              <a:t>- prompts)</a:t>
            </a:r>
          </a:p>
          <a:p>
            <a:r>
              <a:rPr lang="en-US" sz="3300" dirty="0"/>
              <a:t>Consult SDM Safety Assessment for areas to cover.</a:t>
            </a:r>
          </a:p>
          <a:p>
            <a:endParaRPr lang="en-US" dirty="0"/>
          </a:p>
        </p:txBody>
      </p:sp>
    </p:spTree>
    <p:extLst>
      <p:ext uri="{BB962C8B-B14F-4D97-AF65-F5344CB8AC3E}">
        <p14:creationId xmlns:p14="http://schemas.microsoft.com/office/powerpoint/2010/main" val="5396229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Follow-Up </a:t>
            </a:r>
            <a:r>
              <a:rPr lang="en-US" sz="3200" dirty="0">
                <a:solidFill>
                  <a:prstClr val="white"/>
                </a:solidFill>
              </a:rPr>
              <a:t>(Steps 8-9)</a:t>
            </a:r>
            <a:endParaRPr lang="en-US" dirty="0"/>
          </a:p>
        </p:txBody>
      </p:sp>
      <p:sp>
        <p:nvSpPr>
          <p:cNvPr id="3" name="Content Placeholder 2"/>
          <p:cNvSpPr>
            <a:spLocks noGrp="1"/>
          </p:cNvSpPr>
          <p:nvPr>
            <p:ph idx="1"/>
          </p:nvPr>
        </p:nvSpPr>
        <p:spPr>
          <a:xfrm>
            <a:off x="457200" y="1417638"/>
            <a:ext cx="8229600" cy="5211762"/>
          </a:xfrm>
        </p:spPr>
        <p:txBody>
          <a:bodyPr>
            <a:normAutofit lnSpcReduction="10000"/>
          </a:bodyPr>
          <a:lstStyle/>
          <a:p>
            <a:r>
              <a:rPr lang="en-US" dirty="0"/>
              <a:t>Refer to allegation detail offered by child in step 7 and ask for elaboration</a:t>
            </a:r>
          </a:p>
          <a:p>
            <a:r>
              <a:rPr lang="en-US" dirty="0"/>
              <a:t>Tell me more, What happened next</a:t>
            </a:r>
          </a:p>
          <a:p>
            <a:pPr marL="0" indent="0">
              <a:buNone/>
            </a:pPr>
            <a:endParaRPr lang="en-US" dirty="0"/>
          </a:p>
          <a:p>
            <a:pPr marL="0" indent="0" algn="ctr">
              <a:buNone/>
            </a:pPr>
            <a:r>
              <a:rPr lang="en-US" sz="4300" dirty="0">
                <a:solidFill>
                  <a:prstClr val="white"/>
                </a:solidFill>
                <a:ea typeface="+mj-ea"/>
                <a:cs typeface="+mj-cs"/>
              </a:rPr>
              <a:t>Multiple Incidents </a:t>
            </a:r>
            <a:r>
              <a:rPr lang="en-US" sz="3100" dirty="0">
                <a:solidFill>
                  <a:prstClr val="white"/>
                </a:solidFill>
                <a:ea typeface="+mj-ea"/>
                <a:cs typeface="+mj-cs"/>
              </a:rPr>
              <a:t>(Step 10)</a:t>
            </a:r>
            <a:endParaRPr lang="en-US" dirty="0"/>
          </a:p>
          <a:p>
            <a:r>
              <a:rPr lang="en-US" dirty="0"/>
              <a:t>Multiple</a:t>
            </a:r>
          </a:p>
          <a:p>
            <a:pPr lvl="1"/>
            <a:r>
              <a:rPr lang="en-US" dirty="0"/>
              <a:t>One time or more than one time?</a:t>
            </a:r>
          </a:p>
          <a:p>
            <a:pPr lvl="1"/>
            <a:r>
              <a:rPr lang="en-US" dirty="0"/>
              <a:t>Tell  me about any other times.</a:t>
            </a:r>
          </a:p>
          <a:p>
            <a:pPr lvl="1"/>
            <a:r>
              <a:rPr lang="en-US" dirty="0"/>
              <a:t>Tell me everything your remember about the time you remember the most</a:t>
            </a:r>
          </a:p>
          <a:p>
            <a:endParaRPr lang="en-US" dirty="0"/>
          </a:p>
        </p:txBody>
      </p:sp>
    </p:spTree>
    <p:extLst>
      <p:ext uri="{BB962C8B-B14F-4D97-AF65-F5344CB8AC3E}">
        <p14:creationId xmlns:p14="http://schemas.microsoft.com/office/powerpoint/2010/main" val="27600151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 Practice</a:t>
            </a:r>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r>
              <a:rPr lang="en-US" dirty="0"/>
              <a:t>Refer to the Jones scenario.  Work in pairs to practice allegation follow-up</a:t>
            </a:r>
          </a:p>
          <a:p>
            <a:pPr lvl="1"/>
            <a:r>
              <a:rPr lang="en-US" dirty="0"/>
              <a:t>Interviewer, Interviewee</a:t>
            </a:r>
          </a:p>
          <a:p>
            <a:pPr lvl="1"/>
            <a:r>
              <a:rPr lang="en-US" dirty="0"/>
              <a:t>Debrief</a:t>
            </a:r>
          </a:p>
          <a:p>
            <a:pPr lvl="1"/>
            <a:r>
              <a:rPr lang="en-US" dirty="0"/>
              <a:t>Rotate roles  for Round 2</a:t>
            </a:r>
          </a:p>
          <a:p>
            <a:pPr lvl="1"/>
            <a:r>
              <a:rPr lang="en-US" dirty="0"/>
              <a:t>Debrief</a:t>
            </a:r>
          </a:p>
          <a:p>
            <a:r>
              <a:rPr lang="en-US" dirty="0"/>
              <a:t>Practice Steps 8-9</a:t>
            </a:r>
          </a:p>
          <a:p>
            <a:pPr lvl="1"/>
            <a:r>
              <a:rPr lang="en-US" dirty="0"/>
              <a:t>Round 1: During Step 7, 9 y/o Emma said, “Momma and Daddy were fighting and I accidentally got a cut on my head.” </a:t>
            </a:r>
          </a:p>
          <a:p>
            <a:pPr lvl="1"/>
            <a:r>
              <a:rPr lang="en-US" dirty="0"/>
              <a:t>Round 2:  During Step 7, 4 y/o Jayla said, “Momma and Daddy got in a big fight and Emma was bleeding and crying.” </a:t>
            </a:r>
          </a:p>
          <a:p>
            <a:endParaRPr lang="en-US" dirty="0"/>
          </a:p>
        </p:txBody>
      </p:sp>
    </p:spTree>
    <p:extLst>
      <p:ext uri="{BB962C8B-B14F-4D97-AF65-F5344CB8AC3E}">
        <p14:creationId xmlns:p14="http://schemas.microsoft.com/office/powerpoint/2010/main" val="936619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 Skill Practice</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Read the transcript of the interview with 4-year-old Jayla.</a:t>
            </a:r>
          </a:p>
          <a:p>
            <a:r>
              <a:rPr lang="en-US" dirty="0"/>
              <a:t>Discuss at your table:  what is working well and what questions are you concerned about?</a:t>
            </a:r>
          </a:p>
          <a:p>
            <a:r>
              <a:rPr lang="en-US" dirty="0"/>
              <a:t>How could you rephrase the concerning questions in a more culturally and developmentally appropriate manner in order to obtain responses that are more accurate and of higher quality?</a:t>
            </a:r>
          </a:p>
        </p:txBody>
      </p:sp>
    </p:spTree>
    <p:extLst>
      <p:ext uri="{BB962C8B-B14F-4D97-AF65-F5344CB8AC3E}">
        <p14:creationId xmlns:p14="http://schemas.microsoft.com/office/powerpoint/2010/main" val="19202894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Wrap-Up</a:t>
            </a:r>
          </a:p>
        </p:txBody>
      </p:sp>
      <p:sp>
        <p:nvSpPr>
          <p:cNvPr id="3" name="Content Placeholder 2"/>
          <p:cNvSpPr>
            <a:spLocks noGrp="1"/>
          </p:cNvSpPr>
          <p:nvPr>
            <p:ph idx="1"/>
          </p:nvPr>
        </p:nvSpPr>
        <p:spPr>
          <a:xfrm>
            <a:off x="457200" y="1600200"/>
            <a:ext cx="8229600" cy="5029200"/>
          </a:xfrm>
        </p:spPr>
        <p:txBody>
          <a:bodyPr>
            <a:normAutofit/>
          </a:bodyPr>
          <a:lstStyle/>
          <a:p>
            <a:r>
              <a:rPr lang="en-US" dirty="0"/>
              <a:t>100 level engagement block</a:t>
            </a:r>
          </a:p>
          <a:p>
            <a:r>
              <a:rPr lang="en-US" dirty="0"/>
              <a:t>Ethnographic interviewing </a:t>
            </a:r>
          </a:p>
          <a:p>
            <a:r>
              <a:rPr lang="en-US" dirty="0"/>
              <a:t>Child Interviewing</a:t>
            </a:r>
          </a:p>
          <a:p>
            <a:pPr lvl="1"/>
            <a:r>
              <a:rPr lang="en-US" dirty="0"/>
              <a:t>Role of Interviewer </a:t>
            </a:r>
          </a:p>
          <a:p>
            <a:pPr lvl="1"/>
            <a:r>
              <a:rPr lang="en-US" dirty="0"/>
              <a:t>Purpose of Field Interview</a:t>
            </a:r>
          </a:p>
          <a:p>
            <a:pPr lvl="1"/>
            <a:r>
              <a:rPr lang="en-US" dirty="0"/>
              <a:t>Importance of Protocol</a:t>
            </a:r>
          </a:p>
          <a:p>
            <a:pPr lvl="1"/>
            <a:r>
              <a:rPr lang="en-US" dirty="0"/>
              <a:t>10 Step Interviewing Process</a:t>
            </a:r>
          </a:p>
          <a:p>
            <a:pPr lvl="1"/>
            <a:r>
              <a:rPr lang="en-US" dirty="0"/>
              <a:t>Question Types</a:t>
            </a:r>
          </a:p>
          <a:p>
            <a:pPr lvl="1"/>
            <a:r>
              <a:rPr lang="en-US" dirty="0"/>
              <a:t>Developmental Considerations</a:t>
            </a:r>
          </a:p>
        </p:txBody>
      </p:sp>
    </p:spTree>
    <p:extLst>
      <p:ext uri="{BB962C8B-B14F-4D97-AF65-F5344CB8AC3E}">
        <p14:creationId xmlns:p14="http://schemas.microsoft.com/office/powerpoint/2010/main" val="3202069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Confidence in Interviewing Children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416672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8992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2393950"/>
          </a:xfrm>
        </p:spPr>
        <p:txBody>
          <a:bodyPr anchor="ctr">
            <a:normAutofit/>
          </a:bodyPr>
          <a:lstStyle/>
          <a:p>
            <a:pPr algn="ctr"/>
            <a:r>
              <a:rPr lang="en-US" sz="4400" dirty="0"/>
              <a:t>Group Agreements</a:t>
            </a:r>
          </a:p>
        </p:txBody>
      </p:sp>
      <p:sp>
        <p:nvSpPr>
          <p:cNvPr id="3" name="Content Placeholder 2"/>
          <p:cNvSpPr>
            <a:spLocks noGrp="1"/>
          </p:cNvSpPr>
          <p:nvPr>
            <p:ph idx="1"/>
          </p:nvPr>
        </p:nvSpPr>
        <p:spPr>
          <a:xfrm>
            <a:off x="3886200" y="533400"/>
            <a:ext cx="4800600" cy="5592763"/>
          </a:xfrm>
        </p:spPr>
        <p:txBody>
          <a:bodyPr>
            <a:normAutofit lnSpcReduction="10000"/>
          </a:bodyPr>
          <a:lstStyle/>
          <a:p>
            <a:endParaRPr lang="en-US" dirty="0"/>
          </a:p>
          <a:p>
            <a:r>
              <a:rPr lang="en-US" dirty="0"/>
              <a:t>Be collaborative</a:t>
            </a:r>
          </a:p>
          <a:p>
            <a:r>
              <a:rPr lang="en-US" dirty="0"/>
              <a:t>Ask lots of questions – let us know what you think</a:t>
            </a:r>
          </a:p>
          <a:p>
            <a:r>
              <a:rPr lang="en-US" dirty="0"/>
              <a:t>Be open to trying new things</a:t>
            </a:r>
          </a:p>
          <a:p>
            <a:r>
              <a:rPr lang="en-US" dirty="0"/>
              <a:t>Be willing to make mistakes</a:t>
            </a:r>
          </a:p>
          <a:p>
            <a:r>
              <a:rPr lang="en-US" dirty="0"/>
              <a:t>Maintain confidentiality</a:t>
            </a:r>
          </a:p>
          <a:p>
            <a:r>
              <a:rPr lang="en-US" dirty="0"/>
              <a:t>Be responsible for your own learning</a:t>
            </a:r>
          </a:p>
          <a:p>
            <a:endParaRPr lang="en-US" dirty="0"/>
          </a:p>
        </p:txBody>
      </p:sp>
      <p:pic>
        <p:nvPicPr>
          <p:cNvPr id="5" name="Picture 2" descr="C:\Users\Owner\AppData\Local\Microsoft\Windows\Temporary Internet Files\Content.IE5\87PSJEBN\clip-art0020[1].jpg"/>
          <p:cNvPicPr>
            <a:picLocks noGrp="1" noChangeAspect="1" noChangeArrowheads="1"/>
          </p:cNvPicPr>
          <p:nvPr>
            <p:ph idx="4294967295"/>
          </p:nvPr>
        </p:nvPicPr>
        <p:blipFill>
          <a:blip r:embed="rId3">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07512" y="2676378"/>
            <a:ext cx="2963863" cy="2922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6627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End of Block Evaluation</a:t>
            </a:r>
          </a:p>
        </p:txBody>
      </p:sp>
      <p:pic>
        <p:nvPicPr>
          <p:cNvPr id="3076" name="Picture 4"/>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90800" y="2089352"/>
            <a:ext cx="3886200" cy="3615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202518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
            <a:ext cx="8229600" cy="1143000"/>
          </a:xfrm>
        </p:spPr>
        <p:txBody>
          <a:bodyPr/>
          <a:lstStyle/>
          <a:p>
            <a:r>
              <a:rPr lang="en-US" dirty="0"/>
              <a:t>Preliminary Evaluation Materials</a:t>
            </a:r>
          </a:p>
        </p:txBody>
      </p:sp>
      <p:sp>
        <p:nvSpPr>
          <p:cNvPr id="4" name="Slide Number Placeholder 3"/>
          <p:cNvSpPr>
            <a:spLocks noGrp="1"/>
          </p:cNvSpPr>
          <p:nvPr>
            <p:ph type="sldNum" sz="quarter" idx="12"/>
          </p:nvPr>
        </p:nvSpPr>
        <p:spPr>
          <a:xfrm>
            <a:off x="7010400" y="6356350"/>
            <a:ext cx="2133600" cy="365125"/>
          </a:xfrm>
          <a:prstGeom prst="rect">
            <a:avLst/>
          </a:prstGeom>
        </p:spPr>
        <p:txBody>
          <a:bodyPr/>
          <a:lstStyle/>
          <a:p>
            <a:pPr>
              <a:defRPr/>
            </a:pPr>
            <a:fld id="{43EA4F62-486D-45BE-9B19-1A7C08ED02F3}" type="slidenum">
              <a:rPr lang="en-US" smtClean="0"/>
              <a:pPr>
                <a:defRPr/>
              </a:pPr>
              <a:t>41</a:t>
            </a:fld>
            <a:endParaRPr lang="en-US"/>
          </a:p>
        </p:txBody>
      </p:sp>
      <p:sp>
        <p:nvSpPr>
          <p:cNvPr id="10" name="Content Placeholder 6"/>
          <p:cNvSpPr>
            <a:spLocks noGrp="1"/>
          </p:cNvSpPr>
          <p:nvPr>
            <p:ph sz="half" idx="2"/>
          </p:nvPr>
        </p:nvSpPr>
        <p:spPr>
          <a:xfrm>
            <a:off x="342900" y="938905"/>
            <a:ext cx="8458200" cy="4953000"/>
          </a:xfrm>
        </p:spPr>
        <p:txBody>
          <a:bodyPr/>
          <a:lstStyle/>
          <a:p>
            <a:pPr marL="0" indent="0">
              <a:buNone/>
            </a:pPr>
            <a:r>
              <a:rPr lang="en-US" sz="2400" b="1" dirty="0"/>
              <a:t>Materials:</a:t>
            </a:r>
          </a:p>
          <a:p>
            <a:r>
              <a:rPr lang="en-US" sz="2000" dirty="0"/>
              <a:t>Informed Consent</a:t>
            </a:r>
          </a:p>
          <a:p>
            <a:pPr marL="0" indent="0">
              <a:buNone/>
            </a:pPr>
            <a:endParaRPr lang="en-US" sz="1200" dirty="0"/>
          </a:p>
          <a:p>
            <a:pPr marL="0" indent="0">
              <a:buNone/>
            </a:pPr>
            <a:r>
              <a:rPr lang="en-US" sz="2400" b="1" dirty="0"/>
              <a:t>Generating Your Trainee ID code:</a:t>
            </a:r>
          </a:p>
          <a:p>
            <a:r>
              <a:rPr lang="en-US" sz="2000" dirty="0"/>
              <a:t>First 3 letters of MOTHER’S MAIDEN NAME (e.g., SMITH = SMI).</a:t>
            </a:r>
          </a:p>
          <a:p>
            <a:r>
              <a:rPr lang="en-US" sz="2000" dirty="0"/>
              <a:t>First 3 letters of MOTHER’S FIRST NAME (e.g., CAROLINA = CAR)</a:t>
            </a:r>
          </a:p>
          <a:p>
            <a:r>
              <a:rPr lang="en-US" sz="2000" dirty="0"/>
              <a:t>NUMERAL FOR THE </a:t>
            </a:r>
            <a:r>
              <a:rPr lang="en-US" sz="2000" b="1" dirty="0"/>
              <a:t>DAY</a:t>
            </a:r>
            <a:r>
              <a:rPr lang="en-US" sz="2000" dirty="0"/>
              <a:t> YOU WERE BORN</a:t>
            </a:r>
          </a:p>
          <a:p>
            <a:pPr marL="0" indent="0">
              <a:buNone/>
            </a:pPr>
            <a:r>
              <a:rPr lang="en-US" sz="2000" dirty="0"/>
              <a:t>                                        Example: May </a:t>
            </a:r>
            <a:r>
              <a:rPr lang="en-US" sz="2000" b="1" dirty="0"/>
              <a:t>9</a:t>
            </a:r>
            <a:r>
              <a:rPr lang="en-US" sz="2000" dirty="0"/>
              <a:t>, 1970 = 09</a:t>
            </a:r>
          </a:p>
          <a:p>
            <a:r>
              <a:rPr lang="en-US" sz="2000" dirty="0"/>
              <a:t>The NUMERAL FOR THE </a:t>
            </a:r>
            <a:r>
              <a:rPr lang="en-US" sz="2000" b="1" dirty="0"/>
              <a:t>YEAR</a:t>
            </a:r>
            <a:r>
              <a:rPr lang="en-US" sz="2000" dirty="0"/>
              <a:t> YOU WERE BORN</a:t>
            </a:r>
          </a:p>
          <a:p>
            <a:pPr marL="0" lvl="0" indent="0">
              <a:buNone/>
            </a:pPr>
            <a:r>
              <a:rPr lang="en-US" sz="2000" dirty="0">
                <a:solidFill>
                  <a:prstClr val="white"/>
                </a:solidFill>
              </a:rPr>
              <a:t>                                        Example: May 9, 19</a:t>
            </a:r>
            <a:r>
              <a:rPr lang="en-US" sz="2000" b="1" dirty="0">
                <a:solidFill>
                  <a:prstClr val="white"/>
                </a:solidFill>
              </a:rPr>
              <a:t>70</a:t>
            </a:r>
            <a:r>
              <a:rPr lang="en-US" sz="2000" dirty="0">
                <a:solidFill>
                  <a:prstClr val="white"/>
                </a:solidFill>
              </a:rPr>
              <a:t> = 70</a:t>
            </a:r>
            <a:endParaRPr lang="en-US" dirty="0"/>
          </a:p>
        </p:txBody>
      </p:sp>
      <p:sp>
        <p:nvSpPr>
          <p:cNvPr id="11" name="Rectangle 10"/>
          <p:cNvSpPr/>
          <p:nvPr/>
        </p:nvSpPr>
        <p:spPr>
          <a:xfrm>
            <a:off x="1075277" y="5522572"/>
            <a:ext cx="1868845" cy="369332"/>
          </a:xfrm>
          <a:prstGeom prst="rect">
            <a:avLst/>
          </a:prstGeom>
        </p:spPr>
        <p:txBody>
          <a:bodyPr wrap="none">
            <a:spAutoFit/>
          </a:bodyPr>
          <a:lstStyle/>
          <a:p>
            <a:r>
              <a:rPr lang="en-US" dirty="0"/>
              <a:t>Trainee ID Code</a:t>
            </a:r>
          </a:p>
        </p:txBody>
      </p:sp>
      <p:pic>
        <p:nvPicPr>
          <p:cNvPr id="12" name="Picture 11"/>
          <p:cNvPicPr>
            <a:picLocks noChangeAspect="1"/>
          </p:cNvPicPr>
          <p:nvPr/>
        </p:nvPicPr>
        <p:blipFill>
          <a:blip r:embed="rId3"/>
          <a:stretch>
            <a:fillRect/>
          </a:stretch>
        </p:blipFill>
        <p:spPr>
          <a:xfrm>
            <a:off x="3171301" y="5426251"/>
            <a:ext cx="3533775" cy="561975"/>
          </a:xfrm>
          <a:prstGeom prst="rect">
            <a:avLst/>
          </a:prstGeom>
        </p:spPr>
      </p:pic>
    </p:spTree>
    <p:extLst>
      <p:ext uri="{BB962C8B-B14F-4D97-AF65-F5344CB8AC3E}">
        <p14:creationId xmlns:p14="http://schemas.microsoft.com/office/powerpoint/2010/main" val="41079852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TPS Debrief</a:t>
            </a:r>
          </a:p>
        </p:txBody>
      </p:sp>
      <p:sp>
        <p:nvSpPr>
          <p:cNvPr id="4" name="Content Placeholder 3"/>
          <p:cNvSpPr>
            <a:spLocks noGrp="1"/>
          </p:cNvSpPr>
          <p:nvPr>
            <p:ph sz="half" idx="2"/>
          </p:nvPr>
        </p:nvSpPr>
        <p:spPr>
          <a:xfrm>
            <a:off x="609600" y="1600200"/>
            <a:ext cx="8077200" cy="4525963"/>
          </a:xfrm>
        </p:spPr>
        <p:txBody>
          <a:bodyPr/>
          <a:lstStyle/>
          <a:p>
            <a:pPr marL="0" indent="0">
              <a:buNone/>
            </a:pPr>
            <a:r>
              <a:rPr lang="en-US" dirty="0"/>
              <a:t>T : (Think) What pieces of the evaluation did you struggled with?</a:t>
            </a:r>
            <a:br>
              <a:rPr lang="en-US" dirty="0"/>
            </a:br>
            <a:r>
              <a:rPr lang="en-US" dirty="0"/>
              <a:t/>
            </a:r>
            <a:br>
              <a:rPr lang="en-US" dirty="0"/>
            </a:br>
            <a:r>
              <a:rPr lang="en-US" dirty="0"/>
              <a:t>P : (Pair) Partner up with a partner or a group</a:t>
            </a:r>
            <a:br>
              <a:rPr lang="en-US" dirty="0"/>
            </a:br>
            <a:r>
              <a:rPr lang="en-US" dirty="0"/>
              <a:t/>
            </a:r>
            <a:br>
              <a:rPr lang="en-US" dirty="0"/>
            </a:br>
            <a:r>
              <a:rPr lang="en-US" dirty="0"/>
              <a:t>S : (Share) Share your concerns with your partner/group and then with the class.</a:t>
            </a:r>
            <a:br>
              <a:rPr lang="en-US" dirty="0"/>
            </a:br>
            <a:endParaRPr lang="en-US" dirty="0"/>
          </a:p>
          <a:p>
            <a:pPr marL="0" indent="0">
              <a:buNone/>
            </a:pPr>
            <a:r>
              <a:rPr lang="en-US" dirty="0"/>
              <a:t/>
            </a:r>
            <a:br>
              <a:rPr lang="en-US" dirty="0"/>
            </a:br>
            <a:endParaRPr lang="en-US" dirty="0"/>
          </a:p>
        </p:txBody>
      </p:sp>
    </p:spTree>
    <p:extLst>
      <p:ext uri="{BB962C8B-B14F-4D97-AF65-F5344CB8AC3E}">
        <p14:creationId xmlns:p14="http://schemas.microsoft.com/office/powerpoint/2010/main" val="2142031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Introductions</a:t>
            </a:r>
          </a:p>
        </p:txBody>
      </p:sp>
      <p:sp>
        <p:nvSpPr>
          <p:cNvPr id="3" name="Content Placeholder 2"/>
          <p:cNvSpPr>
            <a:spLocks noGrp="1"/>
          </p:cNvSpPr>
          <p:nvPr>
            <p:ph idx="1"/>
          </p:nvPr>
        </p:nvSpPr>
        <p:spPr/>
        <p:txBody>
          <a:bodyPr/>
          <a:lstStyle/>
          <a:p>
            <a:r>
              <a:rPr lang="en-US" dirty="0"/>
              <a:t>Pair up with someone you don’t know </a:t>
            </a:r>
          </a:p>
          <a:p>
            <a:endParaRPr lang="en-US" dirty="0"/>
          </a:p>
          <a:p>
            <a:r>
              <a:rPr lang="en-US" dirty="0"/>
              <a:t>1</a:t>
            </a:r>
            <a:r>
              <a:rPr lang="en-US" baseline="30000" dirty="0"/>
              <a:t>st</a:t>
            </a:r>
            <a:r>
              <a:rPr lang="en-US" dirty="0"/>
              <a:t> person-Find out as much as you can about your partner in 1 minute without writing anything down</a:t>
            </a:r>
          </a:p>
          <a:p>
            <a:endParaRPr lang="en-US" dirty="0"/>
          </a:p>
          <a:p>
            <a:r>
              <a:rPr lang="en-US" dirty="0"/>
              <a:t>Switch to 2</a:t>
            </a:r>
            <a:r>
              <a:rPr lang="en-US" baseline="30000" dirty="0"/>
              <a:t>nd</a:t>
            </a:r>
            <a:r>
              <a:rPr lang="en-US" dirty="0"/>
              <a:t> person- Do the same</a:t>
            </a:r>
          </a:p>
          <a:p>
            <a:endParaRPr lang="en-US" dirty="0"/>
          </a:p>
          <a:p>
            <a:endParaRPr lang="en-US" dirty="0"/>
          </a:p>
        </p:txBody>
      </p:sp>
    </p:spTree>
    <p:extLst>
      <p:ext uri="{BB962C8B-B14F-4D97-AF65-F5344CB8AC3E}">
        <p14:creationId xmlns:p14="http://schemas.microsoft.com/office/powerpoint/2010/main" val="185771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457200" y="2133600"/>
            <a:ext cx="8229600" cy="3992563"/>
          </a:xfrm>
        </p:spPr>
        <p:txBody>
          <a:bodyPr>
            <a:normAutofit fontScale="92500" lnSpcReduction="10000"/>
          </a:bodyPr>
          <a:lstStyle/>
          <a:p>
            <a:r>
              <a:rPr lang="en-US" dirty="0"/>
              <a:t>Review the Learning Objectives.</a:t>
            </a:r>
          </a:p>
          <a:p>
            <a:endParaRPr lang="en-US" dirty="0"/>
          </a:p>
          <a:p>
            <a:r>
              <a:rPr lang="en-US" dirty="0"/>
              <a:t>Identify and circle one Knowledge and one Skill Learning Objective you would like to focus on today.</a:t>
            </a:r>
          </a:p>
          <a:p>
            <a:pPr marL="0" indent="0">
              <a:buNone/>
            </a:pPr>
            <a:endParaRPr lang="en-US" dirty="0"/>
          </a:p>
          <a:p>
            <a:r>
              <a:rPr lang="en-US" dirty="0"/>
              <a:t>Identify and underline the Value Objectives that you feel you already value.</a:t>
            </a:r>
          </a:p>
          <a:p>
            <a:endParaRPr lang="en-US" dirty="0"/>
          </a:p>
          <a:p>
            <a:endParaRPr lang="en-US" dirty="0"/>
          </a:p>
        </p:txBody>
      </p:sp>
    </p:spTree>
    <p:extLst>
      <p:ext uri="{BB962C8B-B14F-4D97-AF65-F5344CB8AC3E}">
        <p14:creationId xmlns:p14="http://schemas.microsoft.com/office/powerpoint/2010/main" val="2692905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a:t>Learning Objectives</a:t>
            </a:r>
          </a:p>
        </p:txBody>
      </p:sp>
      <p:sp>
        <p:nvSpPr>
          <p:cNvPr id="3" name="Content Placeholder 2"/>
          <p:cNvSpPr>
            <a:spLocks noGrp="1"/>
          </p:cNvSpPr>
          <p:nvPr>
            <p:ph idx="1"/>
          </p:nvPr>
        </p:nvSpPr>
        <p:spPr>
          <a:xfrm>
            <a:off x="228600" y="914400"/>
            <a:ext cx="8458200" cy="5791200"/>
          </a:xfrm>
        </p:spPr>
        <p:txBody>
          <a:bodyPr>
            <a:noAutofit/>
          </a:bodyPr>
          <a:lstStyle/>
          <a:p>
            <a:pPr marL="0" indent="0" algn="ctr">
              <a:buNone/>
            </a:pPr>
            <a:r>
              <a:rPr lang="en-US" sz="2400" b="1" dirty="0"/>
              <a:t>Knowledge</a:t>
            </a:r>
          </a:p>
          <a:p>
            <a:r>
              <a:rPr lang="en-US" sz="2400" dirty="0"/>
              <a:t>The trainee will be able to recognize the goals and phases involved in the 10 Step Model of interviewing for children.</a:t>
            </a:r>
          </a:p>
          <a:p>
            <a:r>
              <a:rPr lang="en-US" sz="2400" dirty="0"/>
              <a:t>The trainee will be able to identify evidence-based interviewing strategies for children. </a:t>
            </a:r>
          </a:p>
          <a:p>
            <a:r>
              <a:rPr lang="en-US" sz="2400" dirty="0"/>
              <a:t>In order to gather the most accurate, detailed information, the trainee will be able to identify two most preferred and two least preferred question types, when interviewing children about possible abuse and/or neglect. </a:t>
            </a:r>
          </a:p>
          <a:p>
            <a:r>
              <a:rPr lang="en-US" sz="2400" dirty="0"/>
              <a:t>The trainee will be able to recognize interviewing questions that reflect an assessment of a child’s cognitive, emotional and linguistic development.</a:t>
            </a:r>
          </a:p>
          <a:p>
            <a:r>
              <a:rPr lang="en-US" sz="2400" dirty="0"/>
              <a:t> The trainee will be able to recognize how a child’s culture and/or acculturation may impact interviewing and assessing for child maltreatment.</a:t>
            </a:r>
          </a:p>
        </p:txBody>
      </p:sp>
    </p:spTree>
    <p:extLst>
      <p:ext uri="{BB962C8B-B14F-4D97-AF65-F5344CB8AC3E}">
        <p14:creationId xmlns:p14="http://schemas.microsoft.com/office/powerpoint/2010/main" val="331567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normAutofit fontScale="92500"/>
          </a:bodyPr>
          <a:lstStyle/>
          <a:p>
            <a:pPr marL="0" indent="0" algn="ctr">
              <a:buNone/>
            </a:pPr>
            <a:r>
              <a:rPr lang="en-US" b="1" dirty="0"/>
              <a:t>Skills</a:t>
            </a:r>
            <a:endParaRPr lang="en-US" dirty="0"/>
          </a:p>
          <a:p>
            <a:r>
              <a:rPr lang="en-US" dirty="0"/>
              <a:t>Using a case scenario, the trainee will demonstrate the use of the 10 step model for the purpose of assessing for child maltreatment.</a:t>
            </a:r>
          </a:p>
          <a:p>
            <a:r>
              <a:rPr lang="en-US" dirty="0"/>
              <a:t>Using a case scenario, the trainee will compose at least three interview questions about a child’s culture or acculturation in interviewing and assessing for child maltreatment.</a:t>
            </a:r>
          </a:p>
          <a:p>
            <a:endParaRPr lang="en-US" dirty="0"/>
          </a:p>
        </p:txBody>
      </p:sp>
    </p:spTree>
    <p:extLst>
      <p:ext uri="{BB962C8B-B14F-4D97-AF65-F5344CB8AC3E}">
        <p14:creationId xmlns:p14="http://schemas.microsoft.com/office/powerpoint/2010/main" val="411156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a:xfrm>
            <a:off x="457200" y="1600200"/>
            <a:ext cx="8229600" cy="4953000"/>
          </a:xfrm>
        </p:spPr>
        <p:txBody>
          <a:bodyPr>
            <a:normAutofit fontScale="55000" lnSpcReduction="20000"/>
          </a:bodyPr>
          <a:lstStyle/>
          <a:p>
            <a:pPr marL="0" indent="0" algn="ctr">
              <a:buNone/>
            </a:pPr>
            <a:r>
              <a:rPr lang="en-US" sz="4400" b="1" dirty="0"/>
              <a:t>Values </a:t>
            </a:r>
            <a:endParaRPr lang="en-US" sz="4400" dirty="0"/>
          </a:p>
          <a:p>
            <a:r>
              <a:rPr lang="en-US" sz="4400" dirty="0"/>
              <a:t>Value the role of well-conducted interviews with children in assessing and determining whether alleged maltreatment has occurred.</a:t>
            </a:r>
          </a:p>
          <a:p>
            <a:r>
              <a:rPr lang="en-US" sz="4400" dirty="0"/>
              <a:t>Value a respectful, empathic, strength-based, evidence based and trauma-informed approach to listening and responding to events and life experiences described by interviewees.</a:t>
            </a:r>
          </a:p>
          <a:p>
            <a:r>
              <a:rPr lang="en-US" sz="4400" dirty="0"/>
              <a:t>Value awareness of his/her responses to child interviewees, with particular attention to biases that may arise.</a:t>
            </a:r>
          </a:p>
          <a:p>
            <a:r>
              <a:rPr lang="en-US" sz="4400" dirty="0"/>
              <a:t>Value learning about the interviewees’ values, beliefs and behaviors and eliciting underlying needs, family strengths, protective capacities, and resources.</a:t>
            </a:r>
          </a:p>
          <a:p>
            <a:r>
              <a:rPr lang="en-US" sz="4400" dirty="0"/>
              <a:t>Value engaging continuously with families, their communities and tribes in a culturally responsive way.</a:t>
            </a:r>
          </a:p>
          <a:p>
            <a:endParaRPr lang="en-US" dirty="0"/>
          </a:p>
        </p:txBody>
      </p:sp>
    </p:spTree>
    <p:extLst>
      <p:ext uri="{BB962C8B-B14F-4D97-AF65-F5344CB8AC3E}">
        <p14:creationId xmlns:p14="http://schemas.microsoft.com/office/powerpoint/2010/main" val="33933004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61723</TotalTime>
  <Words>6715</Words>
  <Application>Microsoft Office PowerPoint</Application>
  <PresentationFormat>On-screen Show (4:3)</PresentationFormat>
  <Paragraphs>801</Paragraphs>
  <Slides>42</Slides>
  <Notes>41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PowerPoint Presentation</vt:lpstr>
      <vt:lpstr>Engagement Knowledge and Skills Reinforcement Lab: Interviewing Children 200 Level Engagement Block  California Common Core December 31, 2018</vt:lpstr>
      <vt:lpstr>Overview of the Day</vt:lpstr>
      <vt:lpstr>Group Agreements</vt:lpstr>
      <vt:lpstr>Introductions</vt:lpstr>
      <vt:lpstr>Learning Objectives</vt:lpstr>
      <vt:lpstr>Learning Objectives</vt:lpstr>
      <vt:lpstr>Learning Objectives</vt:lpstr>
      <vt:lpstr>Learning Objectives</vt:lpstr>
      <vt:lpstr>Reflection Question </vt:lpstr>
      <vt:lpstr>Engagement Block/Ethnographic Interviewing Review</vt:lpstr>
      <vt:lpstr>Cultural &amp; Developmental Impact</vt:lpstr>
      <vt:lpstr>Developmental Considerations</vt:lpstr>
      <vt:lpstr>Developmental Considerations</vt:lpstr>
      <vt:lpstr>Developmental Considerations</vt:lpstr>
      <vt:lpstr>Developmental Considerations</vt:lpstr>
      <vt:lpstr>Developmental Considerations</vt:lpstr>
      <vt:lpstr>Developmental Considerations</vt:lpstr>
      <vt:lpstr>Table Discussion</vt:lpstr>
      <vt:lpstr>Initial Interview of Allegations</vt:lpstr>
      <vt:lpstr>Purpose of Initial Interview</vt:lpstr>
      <vt:lpstr>Interview Differences</vt:lpstr>
      <vt:lpstr>Initial Interview Considerations</vt:lpstr>
      <vt:lpstr>Child Considerations</vt:lpstr>
      <vt:lpstr>Importance of Interviewing Protocol </vt:lpstr>
      <vt:lpstr>Lyon’s 10-Step Interview Process</vt:lpstr>
      <vt:lpstr>Lyon’s 10-Step Interview</vt:lpstr>
      <vt:lpstr>Interviewing Model</vt:lpstr>
      <vt:lpstr>Interview Instructions (steps 1-5)</vt:lpstr>
      <vt:lpstr>Skill Practice</vt:lpstr>
      <vt:lpstr>Practice Narratives (step 6) </vt:lpstr>
      <vt:lpstr>Skill Practice</vt:lpstr>
      <vt:lpstr>Allegation Question/Transition (step 7) Question Types</vt:lpstr>
      <vt:lpstr>Skill Practice</vt:lpstr>
      <vt:lpstr>Follow-Up (Steps 8-9)</vt:lpstr>
      <vt:lpstr>Skill Practice</vt:lpstr>
      <vt:lpstr>Putting It All Together Skill Practice</vt:lpstr>
      <vt:lpstr>Wrap-Up</vt:lpstr>
      <vt:lpstr>Confidence in Interviewing Children</vt:lpstr>
      <vt:lpstr>End of Block Evaluation</vt:lpstr>
      <vt:lpstr>Preliminary Evaluation Materials</vt:lpstr>
      <vt:lpstr>TPS Debrief</vt:lpstr>
    </vt:vector>
  </TitlesOfParts>
  <Company>UC Berkeley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S. Connelly</dc:creator>
  <cp:lastModifiedBy>Jason M Borucki</cp:lastModifiedBy>
  <cp:revision>323</cp:revision>
  <cp:lastPrinted>2019-03-05T20:06:34Z</cp:lastPrinted>
  <dcterms:created xsi:type="dcterms:W3CDTF">2013-07-19T18:41:24Z</dcterms:created>
  <dcterms:modified xsi:type="dcterms:W3CDTF">2019-03-05T20:06:58Z</dcterms:modified>
</cp:coreProperties>
</file>