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75" r:id="rId2"/>
    <p:sldId id="256" r:id="rId3"/>
    <p:sldId id="298" r:id="rId4"/>
    <p:sldId id="293" r:id="rId5"/>
    <p:sldId id="278" r:id="rId6"/>
    <p:sldId id="299" r:id="rId7"/>
    <p:sldId id="294" r:id="rId8"/>
    <p:sldId id="295" r:id="rId9"/>
    <p:sldId id="296" r:id="rId10"/>
    <p:sldId id="297" r:id="rId11"/>
    <p:sldId id="279" r:id="rId12"/>
    <p:sldId id="301" r:id="rId13"/>
    <p:sldId id="281" r:id="rId14"/>
    <p:sldId id="282" r:id="rId15"/>
    <p:sldId id="283" r:id="rId16"/>
    <p:sldId id="300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9144000" cy="6858000" type="screen4x3"/>
  <p:notesSz cx="6989763" cy="927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ggy Cordero" initials="PC" lastIdx="6" clrIdx="0">
    <p:extLst>
      <p:ext uri="{19B8F6BF-5375-455C-9EA6-DF929625EA0E}">
        <p15:presenceInfo xmlns:p15="http://schemas.microsoft.com/office/powerpoint/2012/main" userId="S-1-5-21-1292428093-1060284298-839522115-119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0919" autoAdjust="0"/>
  </p:normalViewPr>
  <p:slideViewPr>
    <p:cSldViewPr>
      <p:cViewPr varScale="1">
        <p:scale>
          <a:sx n="77" d="100"/>
          <a:sy n="77" d="100"/>
        </p:scale>
        <p:origin x="3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9248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57E86B95-D604-4ADE-A05D-25178E100B06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5325"/>
            <a:ext cx="4637087" cy="3478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0" tIns="46470" rIns="92940" bIns="46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977" y="4405988"/>
            <a:ext cx="5591810" cy="4174093"/>
          </a:xfrm>
          <a:prstGeom prst="rect">
            <a:avLst/>
          </a:prstGeom>
        </p:spPr>
        <p:txBody>
          <a:bodyPr vert="horz" lIns="92940" tIns="46470" rIns="92940" bIns="464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9248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F1A6BB06-A46A-49D2-915E-60669DF2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</a:t>
            </a:r>
            <a:r>
              <a:rPr lang="en-US" baseline="0" dirty="0"/>
              <a:t> 2 second animated, branded Core 3.0 eLearning intro (can have simple sound effect)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57F5-D67F-42E4-8D6D-51EEC0FC94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2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Be collaborative</a:t>
            </a:r>
          </a:p>
          <a:p>
            <a:r>
              <a:rPr lang="en-US" sz="1200" dirty="0"/>
              <a:t>Ask lots of questions – let us know what you think</a:t>
            </a:r>
          </a:p>
          <a:p>
            <a:r>
              <a:rPr lang="en-US" sz="1200" dirty="0"/>
              <a:t>Be</a:t>
            </a:r>
            <a:r>
              <a:rPr lang="en-US" sz="1200" baseline="0" dirty="0"/>
              <a:t> open to trying new things</a:t>
            </a:r>
            <a:endParaRPr lang="en-US" sz="1200" dirty="0"/>
          </a:p>
          <a:p>
            <a:r>
              <a:rPr lang="en-US" sz="1200" dirty="0"/>
              <a:t>Be willing to make mistakes</a:t>
            </a:r>
          </a:p>
          <a:p>
            <a:r>
              <a:rPr lang="en-US" sz="1200" dirty="0"/>
              <a:t>Maintain confidentiality</a:t>
            </a:r>
          </a:p>
          <a:p>
            <a:r>
              <a:rPr lang="en-US" sz="1200" dirty="0"/>
              <a:t>Be responsible for your own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BB06-A46A-49D2-915E-60669DF2ED2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8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BB06-A46A-49D2-915E-60669DF2ED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8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is provided to </a:t>
            </a:r>
            <a:r>
              <a:rPr lang="en-US" dirty="0" err="1"/>
              <a:t>Youtube</a:t>
            </a:r>
            <a:r>
              <a:rPr lang="en-US" dirty="0"/>
              <a:t> video – in final product, video should be downloaded and embedded in the PowerPoint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BB06-A46A-49D2-915E-60669DF2ED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4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7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E5C-8EAC-476A-8EDC-F1D01A085EC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4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ReXhE3DPS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pE6RUM6g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hPfUlBur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lock Arc 18"/>
          <p:cNvSpPr/>
          <p:nvPr/>
        </p:nvSpPr>
        <p:spPr>
          <a:xfrm>
            <a:off x="2663913" y="1408606"/>
            <a:ext cx="5645338" cy="5645338"/>
          </a:xfrm>
          <a:prstGeom prst="blockArc">
            <a:avLst>
              <a:gd name="adj1" fmla="val 10193080"/>
              <a:gd name="adj2" fmla="val 15037681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Block Arc 19"/>
          <p:cNvSpPr/>
          <p:nvPr/>
        </p:nvSpPr>
        <p:spPr>
          <a:xfrm>
            <a:off x="1749338" y="-195948"/>
            <a:ext cx="5645338" cy="5645338"/>
          </a:xfrm>
          <a:prstGeom prst="blockArc">
            <a:avLst>
              <a:gd name="adj1" fmla="val 2955016"/>
              <a:gd name="adj2" fmla="val 7845011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Block Arc 20"/>
          <p:cNvSpPr/>
          <p:nvPr/>
        </p:nvSpPr>
        <p:spPr>
          <a:xfrm>
            <a:off x="834748" y="1408611"/>
            <a:ext cx="5645338" cy="5645338"/>
          </a:xfrm>
          <a:prstGeom prst="blockArc">
            <a:avLst>
              <a:gd name="adj1" fmla="val 17362297"/>
              <a:gd name="adj2" fmla="val 606930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Group 21"/>
          <p:cNvGrpSpPr/>
          <p:nvPr/>
        </p:nvGrpSpPr>
        <p:grpSpPr>
          <a:xfrm>
            <a:off x="3265902" y="2363229"/>
            <a:ext cx="2594595" cy="2594595"/>
            <a:chOff x="3236602" y="2369656"/>
            <a:chExt cx="2594595" cy="2594595"/>
          </a:xfrm>
        </p:grpSpPr>
        <p:sp>
          <p:nvSpPr>
            <p:cNvPr id="32" name="Oval 31"/>
            <p:cNvSpPr/>
            <p:nvPr/>
          </p:nvSpPr>
          <p:spPr>
            <a:xfrm>
              <a:off x="3236602" y="2369656"/>
              <a:ext cx="2594595" cy="259459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7"/>
            <p:cNvSpPr/>
            <p:nvPr/>
          </p:nvSpPr>
          <p:spPr>
            <a:xfrm>
              <a:off x="3660063" y="2749627"/>
              <a:ext cx="1834655" cy="1834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dirty="0">
                  <a:solidFill>
                    <a:prstClr val="white"/>
                  </a:solidFill>
                </a:rPr>
                <a:t>Common Core 3.0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3883" y="721985"/>
            <a:ext cx="1816216" cy="1816216"/>
            <a:chOff x="3634583" y="728412"/>
            <a:chExt cx="1816216" cy="1816216"/>
          </a:xfrm>
        </p:grpSpPr>
        <p:sp>
          <p:nvSpPr>
            <p:cNvPr id="30" name="Oval 29"/>
            <p:cNvSpPr/>
            <p:nvPr/>
          </p:nvSpPr>
          <p:spPr>
            <a:xfrm>
              <a:off x="3634583" y="728412"/>
              <a:ext cx="1816216" cy="18162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9"/>
            <p:cNvSpPr/>
            <p:nvPr/>
          </p:nvSpPr>
          <p:spPr>
            <a:xfrm>
              <a:off x="3900562" y="994391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Online Learning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63734" y="3807443"/>
            <a:ext cx="1816216" cy="1816216"/>
            <a:chOff x="5434434" y="3813870"/>
            <a:chExt cx="1816216" cy="1816216"/>
          </a:xfrm>
        </p:grpSpPr>
        <p:sp>
          <p:nvSpPr>
            <p:cNvPr id="28" name="Oval 27"/>
            <p:cNvSpPr/>
            <p:nvPr/>
          </p:nvSpPr>
          <p:spPr>
            <a:xfrm>
              <a:off x="5434434" y="3813870"/>
              <a:ext cx="1816216" cy="181621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1"/>
            <p:cNvSpPr/>
            <p:nvPr/>
          </p:nvSpPr>
          <p:spPr>
            <a:xfrm>
              <a:off x="5700413" y="4079849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Classroom Skill Building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49390"/>
            <a:ext cx="1346032" cy="69841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864048" y="3807429"/>
            <a:ext cx="1816216" cy="1816216"/>
            <a:chOff x="1834748" y="3813856"/>
            <a:chExt cx="1816216" cy="1816216"/>
          </a:xfrm>
        </p:grpSpPr>
        <p:sp>
          <p:nvSpPr>
            <p:cNvPr id="26" name="Oval 25"/>
            <p:cNvSpPr/>
            <p:nvPr/>
          </p:nvSpPr>
          <p:spPr>
            <a:xfrm>
              <a:off x="1834748" y="3813856"/>
              <a:ext cx="1816216" cy="181621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13"/>
            <p:cNvSpPr/>
            <p:nvPr/>
          </p:nvSpPr>
          <p:spPr>
            <a:xfrm>
              <a:off x="2100727" y="4079835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Field Activities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825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the next steps?</a:t>
            </a:r>
          </a:p>
          <a:p>
            <a:r>
              <a:rPr lang="en-US" dirty="0"/>
              <a:t>“Do you have any concerns or feedback about what we talked about?”</a:t>
            </a:r>
          </a:p>
          <a:p>
            <a:r>
              <a:rPr lang="en-US" dirty="0"/>
              <a:t>Demonstrate appreciation for their participation in the process</a:t>
            </a:r>
          </a:p>
          <a:p>
            <a:r>
              <a:rPr lang="en-US" dirty="0"/>
              <a:t>Summarize what happened</a:t>
            </a:r>
          </a:p>
          <a:p>
            <a:r>
              <a:rPr lang="en-US" dirty="0"/>
              <a:t>“What will happen if the safety plan is not followed?”</a:t>
            </a:r>
          </a:p>
          <a:p>
            <a:r>
              <a:rPr lang="en-US" dirty="0"/>
              <a:t>Share the next steps in the assessment and decision making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I: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verses Child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differences</a:t>
            </a:r>
          </a:p>
        </p:txBody>
      </p:sp>
    </p:spTree>
    <p:extLst>
      <p:ext uri="{BB962C8B-B14F-4D97-AF65-F5344CB8AC3E}">
        <p14:creationId xmlns:p14="http://schemas.microsoft.com/office/powerpoint/2010/main" val="110231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Price/Smith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9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Rapport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Appreciative Inquiry </a:t>
            </a:r>
          </a:p>
          <a:p>
            <a:r>
              <a:rPr lang="en-US" dirty="0"/>
              <a:t>Three Questions</a:t>
            </a:r>
          </a:p>
          <a:p>
            <a:r>
              <a:rPr lang="en-US" dirty="0"/>
              <a:t>Solution Focused Questions</a:t>
            </a:r>
          </a:p>
        </p:txBody>
      </p:sp>
    </p:spTree>
    <p:extLst>
      <p:ext uri="{BB962C8B-B14F-4D97-AF65-F5344CB8AC3E}">
        <p14:creationId xmlns:p14="http://schemas.microsoft.com/office/powerpoint/2010/main" val="2156213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with Randy Price</a:t>
            </a:r>
          </a:p>
          <a:p>
            <a:r>
              <a:rPr lang="en-US" dirty="0">
                <a:hlinkClick r:id="rId2"/>
              </a:rPr>
              <a:t>https://www.youtube.com/watch?v=YReXhE3DPSc</a:t>
            </a:r>
            <a:r>
              <a:rPr lang="en-US" dirty="0"/>
              <a:t>  </a:t>
            </a:r>
          </a:p>
          <a:p>
            <a:r>
              <a:rPr lang="en-US" dirty="0"/>
              <a:t>Practice Solution Focused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1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229600" cy="1143000"/>
          </a:xfrm>
        </p:spPr>
        <p:txBody>
          <a:bodyPr/>
          <a:lstStyle/>
          <a:p>
            <a:r>
              <a:rPr lang="en-US" dirty="0"/>
              <a:t>SDM Definition of IPV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/>
              <a:t>Domestic violence perpetrators, in the context of the child welfare system, are parents and/or caregivers who engage in a pattern of coercive control against one or more intimate partners. This pattern of behavior may continue after the end of a relationship or when the partners no longer live together. The alleged perpetrator’s actions often directly involve, target, and impact any children in the family.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35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on 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Biases</a:t>
            </a:r>
          </a:p>
          <a:p>
            <a:pPr lvl="1"/>
            <a:r>
              <a:rPr lang="en-US" dirty="0"/>
              <a:t>What feelings may have emerged?</a:t>
            </a:r>
          </a:p>
          <a:p>
            <a:pPr lvl="1"/>
            <a:r>
              <a:rPr lang="en-US" dirty="0"/>
              <a:t>What might have lead to these feelings? (Personal experience, training, previous professional experience, media, </a:t>
            </a:r>
            <a:r>
              <a:rPr lang="en-US" dirty="0" err="1"/>
              <a:t>etc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How might they impact our working with a family? </a:t>
            </a:r>
          </a:p>
          <a:p>
            <a:pPr lvl="1"/>
            <a:r>
              <a:rPr lang="en-US" dirty="0"/>
              <a:t>What can we do about feelings and biases?</a:t>
            </a:r>
          </a:p>
        </p:txBody>
      </p:sp>
    </p:spTree>
    <p:extLst>
      <p:ext uri="{BB962C8B-B14F-4D97-AF65-F5344CB8AC3E}">
        <p14:creationId xmlns:p14="http://schemas.microsoft.com/office/powerpoint/2010/main" val="3528955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3: Information Gathering and Sharing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general information to specific</a:t>
            </a:r>
          </a:p>
          <a:p>
            <a:r>
              <a:rPr lang="en-US" dirty="0"/>
              <a:t>Question Style and Content</a:t>
            </a:r>
          </a:p>
          <a:p>
            <a:r>
              <a:rPr lang="en-US" dirty="0"/>
              <a:t>Use the SDM definitions to help guide the questions you ask during an interview</a:t>
            </a:r>
          </a:p>
          <a:p>
            <a:r>
              <a:rPr lang="en-US" dirty="0"/>
              <a:t>What is ‘hot’, ‘warm’ or ‘cool’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5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Defusing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Phases of Crisis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Defensiveness</a:t>
            </a:r>
          </a:p>
          <a:p>
            <a:pPr lvl="1"/>
            <a:r>
              <a:rPr lang="en-US" dirty="0"/>
              <a:t>Acting Out</a:t>
            </a:r>
          </a:p>
          <a:p>
            <a:pPr lvl="1"/>
            <a:r>
              <a:rPr lang="en-US" dirty="0"/>
              <a:t>Tension Reduction</a:t>
            </a:r>
          </a:p>
          <a:p>
            <a:r>
              <a:rPr lang="en-US" dirty="0"/>
              <a:t>We will be focusing on the first two phases of crisis for the next activity</a:t>
            </a:r>
          </a:p>
        </p:txBody>
      </p:sp>
    </p:spTree>
    <p:extLst>
      <p:ext uri="{BB962C8B-B14F-4D97-AF65-F5344CB8AC3E}">
        <p14:creationId xmlns:p14="http://schemas.microsoft.com/office/powerpoint/2010/main" val="144715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915400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/>
              <a:t>Engagement and Interviewing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California Common Core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December 31,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29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with Marti Price</a:t>
            </a:r>
          </a:p>
          <a:p>
            <a:r>
              <a:rPr lang="en-US" dirty="0">
                <a:hlinkClick r:id="rId2"/>
              </a:rPr>
              <a:t>https://www.youtube.com/watch?v=rZpE6RUM6gs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Practice Defusing Conflict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65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on 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</a:t>
            </a:r>
          </a:p>
          <a:p>
            <a:pPr lvl="1"/>
            <a:r>
              <a:rPr lang="en-US" dirty="0"/>
              <a:t>What feelings may have emerged?</a:t>
            </a:r>
          </a:p>
          <a:p>
            <a:pPr lvl="1"/>
            <a:r>
              <a:rPr lang="en-US" dirty="0"/>
              <a:t>What might have lead to these feelings? (Personal experience, training, previous professional experience, media, </a:t>
            </a:r>
            <a:r>
              <a:rPr lang="en-US" dirty="0" err="1"/>
              <a:t>etc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How might they impact our working with a family? </a:t>
            </a:r>
          </a:p>
          <a:p>
            <a:pPr lvl="1"/>
            <a:r>
              <a:rPr lang="en-US" dirty="0"/>
              <a:t>What can we do about feelings and biases?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66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4: Closure of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6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Re-Engagement Activity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with Crystal Smith</a:t>
            </a:r>
          </a:p>
          <a:p>
            <a:r>
              <a:rPr lang="en-US" dirty="0">
                <a:hlinkClick r:id="rId3"/>
              </a:rPr>
              <a:t>https://www.youtube.com/watch?v=PyhPfUlBurQ</a:t>
            </a:r>
            <a:r>
              <a:rPr lang="en-US" dirty="0"/>
              <a:t>    </a:t>
            </a:r>
          </a:p>
          <a:p>
            <a:endParaRPr lang="en-US" dirty="0"/>
          </a:p>
          <a:p>
            <a:r>
              <a:rPr lang="en-US" dirty="0"/>
              <a:t>Practice Re-Engagement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92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on 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</a:t>
            </a:r>
          </a:p>
          <a:p>
            <a:pPr lvl="1"/>
            <a:r>
              <a:rPr lang="en-US" dirty="0"/>
              <a:t>What feelings may have emerged?</a:t>
            </a:r>
          </a:p>
          <a:p>
            <a:pPr lvl="1"/>
            <a:r>
              <a:rPr lang="en-US" dirty="0"/>
              <a:t>What might have lead to these feelings? (Personal experience, training, previous professional experience, media, </a:t>
            </a:r>
            <a:r>
              <a:rPr lang="en-US" dirty="0" err="1"/>
              <a:t>etc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How might they impact our working with a family? </a:t>
            </a:r>
          </a:p>
          <a:p>
            <a:pPr lvl="1"/>
            <a:r>
              <a:rPr lang="en-US" dirty="0"/>
              <a:t>What can we do about feelings and biases?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96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and End of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 on Basic Interviewing Skills</a:t>
            </a:r>
          </a:p>
          <a:p>
            <a:r>
              <a:rPr lang="en-US" dirty="0"/>
              <a:t>Field Activities</a:t>
            </a:r>
          </a:p>
          <a:p>
            <a:r>
              <a:rPr lang="en-US"/>
              <a:t>Thank you!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8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Welcome and Introductions</a:t>
            </a:r>
          </a:p>
          <a:p>
            <a:pPr lvl="0"/>
            <a:r>
              <a:rPr lang="en-US" b="1" dirty="0"/>
              <a:t>Review of the Agenda</a:t>
            </a:r>
            <a:r>
              <a:rPr lang="en-US" dirty="0"/>
              <a:t>	</a:t>
            </a:r>
          </a:p>
          <a:p>
            <a:pPr lvl="0"/>
            <a:r>
              <a:rPr lang="en-US" b="1" dirty="0"/>
              <a:t>Learning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3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 Agreements</a:t>
            </a:r>
          </a:p>
        </p:txBody>
      </p:sp>
      <p:pic>
        <p:nvPicPr>
          <p:cNvPr id="1026" name="Picture 2" descr="C:\Users\Owner\AppData\Local\Microsoft\Windows\Temporary Internet Files\Content.IE5\87PSJEBN\clip-art0020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527977" cy="28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05BB9-2B65-4D4B-B1CB-8257023548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  <a:p>
            <a:r>
              <a:rPr lang="en-US" dirty="0"/>
              <a:t>Rapport Building</a:t>
            </a:r>
          </a:p>
          <a:p>
            <a:r>
              <a:rPr lang="en-US" dirty="0"/>
              <a:t>Information Gathering and Dispensing</a:t>
            </a:r>
          </a:p>
          <a:p>
            <a:r>
              <a:rPr lang="en-US" dirty="0"/>
              <a:t>Closure</a:t>
            </a:r>
          </a:p>
        </p:txBody>
      </p:sp>
    </p:spTree>
    <p:extLst>
      <p:ext uri="{BB962C8B-B14F-4D97-AF65-F5344CB8AC3E}">
        <p14:creationId xmlns:p14="http://schemas.microsoft.com/office/powerpoint/2010/main" val="219028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How Assessment Systems</a:t>
            </a:r>
            <a:br>
              <a:rPr lang="en-US" dirty="0"/>
            </a:br>
            <a:r>
              <a:rPr lang="en-US" dirty="0"/>
              <a:t>fit into what we do: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3600" dirty="0"/>
              <a:t>Every conversation is an intervention</a:t>
            </a:r>
          </a:p>
          <a:p>
            <a:r>
              <a:rPr lang="en-US" sz="3600" dirty="0"/>
              <a:t>Every interview is an assessment</a:t>
            </a:r>
          </a:p>
          <a:p>
            <a:r>
              <a:rPr lang="en-US" sz="3600" dirty="0"/>
              <a:t>Every conversation with children is about assessing for safety</a:t>
            </a:r>
          </a:p>
        </p:txBody>
      </p:sp>
    </p:spTree>
    <p:extLst>
      <p:ext uri="{BB962C8B-B14F-4D97-AF65-F5344CB8AC3E}">
        <p14:creationId xmlns:p14="http://schemas.microsoft.com/office/powerpoint/2010/main" val="327321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Purpose of the interview – initial vs ongoing</a:t>
            </a:r>
          </a:p>
          <a:p>
            <a:r>
              <a:rPr lang="en-US" dirty="0"/>
              <a:t>Joint response with law enforcement, warrants</a:t>
            </a:r>
          </a:p>
          <a:p>
            <a:r>
              <a:rPr lang="en-US" dirty="0"/>
              <a:t>Logistics – where they interview will take place, when it will be conducted, how long the interview will likely last, whether other agencies will need to be notified</a:t>
            </a:r>
          </a:p>
          <a:p>
            <a:r>
              <a:rPr lang="en-US" dirty="0"/>
              <a:t>Cultural considerations</a:t>
            </a:r>
          </a:p>
          <a:p>
            <a:r>
              <a:rPr lang="en-US" dirty="0"/>
              <a:t>Understanding a child’s developmental age, trauma and language capabilities</a:t>
            </a:r>
          </a:p>
          <a:p>
            <a:r>
              <a:rPr lang="en-US" dirty="0"/>
              <a:t>What SDM Assessment should I consult to prepare for the interview?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3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Rapport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Defining ground rules or agreements</a:t>
            </a:r>
          </a:p>
          <a:p>
            <a:r>
              <a:rPr lang="en-US" sz="3500" dirty="0"/>
              <a:t>If you don’t know the answer, it’s okay to say “I don’t’ know”</a:t>
            </a:r>
          </a:p>
          <a:p>
            <a:r>
              <a:rPr lang="en-US" sz="3500" dirty="0"/>
              <a:t>Limits on confidentiality</a:t>
            </a:r>
          </a:p>
          <a:p>
            <a:r>
              <a:rPr lang="en-US" sz="3500" dirty="0"/>
              <a:t>Strength based, solution focused questions</a:t>
            </a:r>
          </a:p>
          <a:p>
            <a:r>
              <a:rPr lang="en-US" sz="3500" dirty="0"/>
              <a:t>Managing Anger</a:t>
            </a:r>
          </a:p>
          <a:p>
            <a:r>
              <a:rPr lang="en-US" sz="3500" dirty="0"/>
              <a:t>Explain purpose of the interview and assessment </a:t>
            </a:r>
            <a:r>
              <a:rPr lang="en-US" sz="3000" dirty="0"/>
              <a:t>(including SDM Assessments and associated decisions)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3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Gathering and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“What is working well, what are your worries, what needs to happen?”</a:t>
            </a:r>
          </a:p>
          <a:p>
            <a:r>
              <a:rPr lang="en-US" dirty="0"/>
              <a:t>Asking questions that focus on what specifically happened</a:t>
            </a:r>
          </a:p>
          <a:p>
            <a:r>
              <a:rPr lang="en-US" dirty="0"/>
              <a:t>Clarifying information on a disclosure</a:t>
            </a:r>
          </a:p>
          <a:p>
            <a:r>
              <a:rPr lang="en-US" dirty="0"/>
              <a:t>Getting a family history</a:t>
            </a:r>
          </a:p>
          <a:p>
            <a:r>
              <a:rPr lang="en-US" dirty="0"/>
              <a:t>A walk through of the home</a:t>
            </a:r>
          </a:p>
          <a:p>
            <a:r>
              <a:rPr lang="en-US" dirty="0"/>
              <a:t>Use the framework and definitions of appropriate SDM Assessment tools to focus your interview on the most relevant information needed to make a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793</Words>
  <Application>Microsoft Macintosh PowerPoint</Application>
  <PresentationFormat>On-screen Show (4:3)</PresentationFormat>
  <Paragraphs>119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Engagement and Interviewing  California Common Core  December 31, 2018</vt:lpstr>
      <vt:lpstr>Overview of the Day</vt:lpstr>
      <vt:lpstr>Group Agreements</vt:lpstr>
      <vt:lpstr>Phases of the Interview</vt:lpstr>
      <vt:lpstr>How Assessment Systems fit into what we do: </vt:lpstr>
      <vt:lpstr>Preparation</vt:lpstr>
      <vt:lpstr>Rapport Building</vt:lpstr>
      <vt:lpstr>Information Gathering and Sharing</vt:lpstr>
      <vt:lpstr>Closure</vt:lpstr>
      <vt:lpstr>Phase I: Preparation</vt:lpstr>
      <vt:lpstr>Adult verses Child Interviews</vt:lpstr>
      <vt:lpstr>Price/Smith Family</vt:lpstr>
      <vt:lpstr>Phase 2: Rapport Building</vt:lpstr>
      <vt:lpstr>Activity</vt:lpstr>
      <vt:lpstr>SDM Definition of IPV</vt:lpstr>
      <vt:lpstr>Influences on Interviewing</vt:lpstr>
      <vt:lpstr>Phase 3: Information Gathering and Sharing </vt:lpstr>
      <vt:lpstr>Defusing Conflict</vt:lpstr>
      <vt:lpstr>Activity</vt:lpstr>
      <vt:lpstr>Influences on Interviewing</vt:lpstr>
      <vt:lpstr>Phase 4: Closure of the Interview</vt:lpstr>
      <vt:lpstr>Re-Engagement Activity </vt:lpstr>
      <vt:lpstr>Influences on Interviewing</vt:lpstr>
      <vt:lpstr>Transfer and End of Day</vt:lpstr>
    </vt:vector>
  </TitlesOfParts>
  <Company>UC Berkeley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S. Connelly</dc:creator>
  <cp:lastModifiedBy>Melinda Iremonger</cp:lastModifiedBy>
  <cp:revision>124</cp:revision>
  <cp:lastPrinted>2013-07-26T01:06:19Z</cp:lastPrinted>
  <dcterms:created xsi:type="dcterms:W3CDTF">2013-07-19T18:41:24Z</dcterms:created>
  <dcterms:modified xsi:type="dcterms:W3CDTF">2019-01-09T18:21:12Z</dcterms:modified>
</cp:coreProperties>
</file>