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0" r:id="rId1"/>
  </p:sldMasterIdLst>
  <p:notesMasterIdLst>
    <p:notesMasterId r:id="rId57"/>
  </p:notesMasterIdLst>
  <p:handoutMasterIdLst>
    <p:handoutMasterId r:id="rId58"/>
  </p:handoutMasterIdLst>
  <p:sldIdLst>
    <p:sldId id="381" r:id="rId2"/>
    <p:sldId id="380" r:id="rId3"/>
    <p:sldId id="375" r:id="rId4"/>
    <p:sldId id="276" r:id="rId5"/>
    <p:sldId id="333" r:id="rId6"/>
    <p:sldId id="374" r:id="rId7"/>
    <p:sldId id="392" r:id="rId8"/>
    <p:sldId id="393" r:id="rId9"/>
    <p:sldId id="395" r:id="rId10"/>
    <p:sldId id="394" r:id="rId11"/>
    <p:sldId id="280" r:id="rId12"/>
    <p:sldId id="285" r:id="rId13"/>
    <p:sldId id="291" r:id="rId14"/>
    <p:sldId id="378" r:id="rId15"/>
    <p:sldId id="352" r:id="rId16"/>
    <p:sldId id="353" r:id="rId17"/>
    <p:sldId id="356" r:id="rId18"/>
    <p:sldId id="377" r:id="rId19"/>
    <p:sldId id="376" r:id="rId20"/>
    <p:sldId id="310" r:id="rId21"/>
    <p:sldId id="357" r:id="rId22"/>
    <p:sldId id="354" r:id="rId23"/>
    <p:sldId id="358" r:id="rId24"/>
    <p:sldId id="355" r:id="rId25"/>
    <p:sldId id="312" r:id="rId26"/>
    <p:sldId id="359" r:id="rId27"/>
    <p:sldId id="382" r:id="rId28"/>
    <p:sldId id="313" r:id="rId29"/>
    <p:sldId id="360" r:id="rId30"/>
    <p:sldId id="316" r:id="rId31"/>
    <p:sldId id="369" r:id="rId32"/>
    <p:sldId id="371" r:id="rId33"/>
    <p:sldId id="373" r:id="rId34"/>
    <p:sldId id="317" r:id="rId35"/>
    <p:sldId id="321" r:id="rId36"/>
    <p:sldId id="363" r:id="rId37"/>
    <p:sldId id="364" r:id="rId38"/>
    <p:sldId id="383" r:id="rId39"/>
    <p:sldId id="388" r:id="rId40"/>
    <p:sldId id="384" r:id="rId41"/>
    <p:sldId id="387" r:id="rId42"/>
    <p:sldId id="390" r:id="rId43"/>
    <p:sldId id="385" r:id="rId44"/>
    <p:sldId id="391" r:id="rId45"/>
    <p:sldId id="389" r:id="rId46"/>
    <p:sldId id="366" r:id="rId47"/>
    <p:sldId id="367" r:id="rId48"/>
    <p:sldId id="362" r:id="rId49"/>
    <p:sldId id="324" r:id="rId50"/>
    <p:sldId id="325" r:id="rId51"/>
    <p:sldId id="326" r:id="rId52"/>
    <p:sldId id="327" r:id="rId53"/>
    <p:sldId id="379" r:id="rId54"/>
    <p:sldId id="328" r:id="rId55"/>
    <p:sldId id="329" r:id="rId5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76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7" autoAdjust="0"/>
    <p:restoredTop sz="95606" autoAdjust="0"/>
  </p:normalViewPr>
  <p:slideViewPr>
    <p:cSldViewPr>
      <p:cViewPr varScale="1">
        <p:scale>
          <a:sx n="95" d="100"/>
          <a:sy n="95" d="100"/>
        </p:scale>
        <p:origin x="582" y="84"/>
      </p:cViewPr>
      <p:guideLst>
        <p:guide orient="horz" pos="2160"/>
        <p:guide pos="2880"/>
      </p:guideLst>
    </p:cSldViewPr>
  </p:slideViewPr>
  <p:outlineViewPr>
    <p:cViewPr>
      <p:scale>
        <a:sx n="33" d="100"/>
        <a:sy n="33" d="100"/>
      </p:scale>
      <p:origin x="0" y="-36972"/>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41" d="100"/>
          <a:sy n="41" d="100"/>
        </p:scale>
        <p:origin x="232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ACA91-C5DC-486E-8981-C666E0392FB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E91C444-A2BE-4FFD-82E2-9E7C715BCE3C}">
      <dgm:prSet phldrT="[Text]"/>
      <dgm:spPr/>
      <dgm:t>
        <a:bodyPr/>
        <a:lstStyle/>
        <a:p>
          <a:r>
            <a:rPr lang="en-US"/>
            <a:t>Historical  and </a:t>
          </a:r>
          <a:r>
            <a:rPr lang="en-US" dirty="0"/>
            <a:t>current trauma of a group</a:t>
          </a:r>
        </a:p>
      </dgm:t>
    </dgm:pt>
    <dgm:pt modelId="{9AFD9F22-523B-46B4-85F6-2F04A1BAC43E}" type="parTrans" cxnId="{1208F0BD-18CA-4D72-99D6-3D1E9B9A3AB9}">
      <dgm:prSet/>
      <dgm:spPr/>
      <dgm:t>
        <a:bodyPr/>
        <a:lstStyle/>
        <a:p>
          <a:endParaRPr lang="en-US"/>
        </a:p>
      </dgm:t>
    </dgm:pt>
    <dgm:pt modelId="{E0084B5B-0D1D-4CDC-B7E0-7BEF36195FED}" type="sibTrans" cxnId="{1208F0BD-18CA-4D72-99D6-3D1E9B9A3AB9}">
      <dgm:prSet/>
      <dgm:spPr/>
      <dgm:t>
        <a:bodyPr/>
        <a:lstStyle/>
        <a:p>
          <a:endParaRPr lang="en-US"/>
        </a:p>
      </dgm:t>
    </dgm:pt>
    <dgm:pt modelId="{2E50AE83-967E-46E0-BD10-0E362DFD39D1}">
      <dgm:prSet phldrT="[Text]"/>
      <dgm:spPr/>
      <dgm:t>
        <a:bodyPr/>
        <a:lstStyle/>
        <a:p>
          <a:r>
            <a:rPr lang="en-US" dirty="0"/>
            <a:t>Cumulative emotional and psychological wounding</a:t>
          </a:r>
        </a:p>
      </dgm:t>
    </dgm:pt>
    <dgm:pt modelId="{AF7C425A-24B0-48C5-A35E-BE83452BCE31}" type="parTrans" cxnId="{A0B64E0B-533E-4616-AFFE-E9135B8AA4EA}">
      <dgm:prSet/>
      <dgm:spPr/>
      <dgm:t>
        <a:bodyPr/>
        <a:lstStyle/>
        <a:p>
          <a:endParaRPr lang="en-US"/>
        </a:p>
      </dgm:t>
    </dgm:pt>
    <dgm:pt modelId="{0564AC95-3864-4DA2-9756-333F7691AD7D}" type="sibTrans" cxnId="{A0B64E0B-533E-4616-AFFE-E9135B8AA4EA}">
      <dgm:prSet/>
      <dgm:spPr/>
      <dgm:t>
        <a:bodyPr/>
        <a:lstStyle/>
        <a:p>
          <a:endParaRPr lang="en-US"/>
        </a:p>
      </dgm:t>
    </dgm:pt>
    <dgm:pt modelId="{CE3A4A07-0823-4269-8913-85158B9FBCFA}">
      <dgm:prSet phldrT="[Text]"/>
      <dgm:spPr/>
      <dgm:t>
        <a:bodyPr/>
        <a:lstStyle/>
        <a:p>
          <a:r>
            <a:rPr lang="en-US" dirty="0"/>
            <a:t>Depression, self-destructive behavior, anxiety</a:t>
          </a:r>
        </a:p>
      </dgm:t>
    </dgm:pt>
    <dgm:pt modelId="{4A73382B-D162-4DF7-A2E9-82C5A48E1C63}" type="parTrans" cxnId="{73FC32D3-83E4-4857-A95B-0CFE1D7B8941}">
      <dgm:prSet/>
      <dgm:spPr/>
      <dgm:t>
        <a:bodyPr/>
        <a:lstStyle/>
        <a:p>
          <a:endParaRPr lang="en-US"/>
        </a:p>
      </dgm:t>
    </dgm:pt>
    <dgm:pt modelId="{13F5EB24-FA22-4235-9204-4433EB962C55}" type="sibTrans" cxnId="{73FC32D3-83E4-4857-A95B-0CFE1D7B8941}">
      <dgm:prSet/>
      <dgm:spPr/>
      <dgm:t>
        <a:bodyPr/>
        <a:lstStyle/>
        <a:p>
          <a:endParaRPr lang="en-US"/>
        </a:p>
      </dgm:t>
    </dgm:pt>
    <dgm:pt modelId="{4BE55190-54A5-45A8-AE79-B0168044A924}">
      <dgm:prSet phldrT="[Text]"/>
      <dgm:spPr/>
      <dgm:t>
        <a:bodyPr/>
        <a:lstStyle/>
        <a:p>
          <a:r>
            <a:rPr lang="en-US" dirty="0"/>
            <a:t>Self-medicating to avoid painful feelings</a:t>
          </a:r>
        </a:p>
      </dgm:t>
    </dgm:pt>
    <dgm:pt modelId="{8DC358BF-7711-4786-A96C-D1815E0B9F4D}" type="parTrans" cxnId="{E4D6F4BB-88AF-4C1C-B907-309F84665353}">
      <dgm:prSet/>
      <dgm:spPr/>
      <dgm:t>
        <a:bodyPr/>
        <a:lstStyle/>
        <a:p>
          <a:endParaRPr lang="en-US"/>
        </a:p>
      </dgm:t>
    </dgm:pt>
    <dgm:pt modelId="{B25F4FE0-52C9-49DB-B16A-A65B56A16321}" type="sibTrans" cxnId="{E4D6F4BB-88AF-4C1C-B907-309F84665353}">
      <dgm:prSet/>
      <dgm:spPr/>
      <dgm:t>
        <a:bodyPr/>
        <a:lstStyle/>
        <a:p>
          <a:endParaRPr lang="en-US"/>
        </a:p>
      </dgm:t>
    </dgm:pt>
    <dgm:pt modelId="{1CACE48F-3AFD-4F16-AEA9-D498ECAA51FC}">
      <dgm:prSet phldrT="[Text]"/>
      <dgm:spPr/>
      <dgm:t>
        <a:bodyPr/>
        <a:lstStyle/>
        <a:p>
          <a:r>
            <a:rPr lang="en-US" dirty="0"/>
            <a:t>Pass on trauma, e.g., substance abuse to next generation</a:t>
          </a:r>
        </a:p>
      </dgm:t>
    </dgm:pt>
    <dgm:pt modelId="{52DE956A-FC90-4A8E-98CE-FB07F1E2E145}" type="parTrans" cxnId="{0524E734-08FE-4AC7-8BEA-2997533AC19B}">
      <dgm:prSet/>
      <dgm:spPr/>
      <dgm:t>
        <a:bodyPr/>
        <a:lstStyle/>
        <a:p>
          <a:endParaRPr lang="en-US"/>
        </a:p>
      </dgm:t>
    </dgm:pt>
    <dgm:pt modelId="{1B90566C-D692-46D1-BC6D-5EDD88288104}" type="sibTrans" cxnId="{0524E734-08FE-4AC7-8BEA-2997533AC19B}">
      <dgm:prSet/>
      <dgm:spPr/>
      <dgm:t>
        <a:bodyPr/>
        <a:lstStyle/>
        <a:p>
          <a:endParaRPr lang="en-US"/>
        </a:p>
      </dgm:t>
    </dgm:pt>
    <dgm:pt modelId="{56ECC3AE-4450-4F52-AEB0-6F564F0D6C76}" type="pres">
      <dgm:prSet presAssocID="{449ACA91-C5DC-486E-8981-C666E0392FB3}" presName="cycle" presStyleCnt="0">
        <dgm:presLayoutVars>
          <dgm:dir/>
          <dgm:resizeHandles val="exact"/>
        </dgm:presLayoutVars>
      </dgm:prSet>
      <dgm:spPr/>
      <dgm:t>
        <a:bodyPr/>
        <a:lstStyle/>
        <a:p>
          <a:endParaRPr lang="en-US"/>
        </a:p>
      </dgm:t>
    </dgm:pt>
    <dgm:pt modelId="{431F45B3-B9DC-4BC2-BDD3-273A7981E5D3}" type="pres">
      <dgm:prSet presAssocID="{CE91C444-A2BE-4FFD-82E2-9E7C715BCE3C}" presName="dummy" presStyleCnt="0"/>
      <dgm:spPr/>
    </dgm:pt>
    <dgm:pt modelId="{37198922-8B18-469D-AC75-62E35E3AAD66}" type="pres">
      <dgm:prSet presAssocID="{CE91C444-A2BE-4FFD-82E2-9E7C715BCE3C}" presName="node" presStyleLbl="revTx" presStyleIdx="0" presStyleCnt="5">
        <dgm:presLayoutVars>
          <dgm:bulletEnabled val="1"/>
        </dgm:presLayoutVars>
      </dgm:prSet>
      <dgm:spPr/>
      <dgm:t>
        <a:bodyPr/>
        <a:lstStyle/>
        <a:p>
          <a:endParaRPr lang="en-US"/>
        </a:p>
      </dgm:t>
    </dgm:pt>
    <dgm:pt modelId="{B94412ED-F62B-4CD7-BF77-4D45E0B7DC28}" type="pres">
      <dgm:prSet presAssocID="{E0084B5B-0D1D-4CDC-B7E0-7BEF36195FED}" presName="sibTrans" presStyleLbl="node1" presStyleIdx="0" presStyleCnt="5"/>
      <dgm:spPr/>
      <dgm:t>
        <a:bodyPr/>
        <a:lstStyle/>
        <a:p>
          <a:endParaRPr lang="en-US"/>
        </a:p>
      </dgm:t>
    </dgm:pt>
    <dgm:pt modelId="{4AC11234-0AF7-4838-9193-F44AE97A18A7}" type="pres">
      <dgm:prSet presAssocID="{2E50AE83-967E-46E0-BD10-0E362DFD39D1}" presName="dummy" presStyleCnt="0"/>
      <dgm:spPr/>
    </dgm:pt>
    <dgm:pt modelId="{DB77A849-DC81-4C58-9892-C5FED872A19A}" type="pres">
      <dgm:prSet presAssocID="{2E50AE83-967E-46E0-BD10-0E362DFD39D1}" presName="node" presStyleLbl="revTx" presStyleIdx="1" presStyleCnt="5">
        <dgm:presLayoutVars>
          <dgm:bulletEnabled val="1"/>
        </dgm:presLayoutVars>
      </dgm:prSet>
      <dgm:spPr/>
      <dgm:t>
        <a:bodyPr/>
        <a:lstStyle/>
        <a:p>
          <a:endParaRPr lang="en-US"/>
        </a:p>
      </dgm:t>
    </dgm:pt>
    <dgm:pt modelId="{54DD0220-1B0B-47A0-917A-25EB56282D7A}" type="pres">
      <dgm:prSet presAssocID="{0564AC95-3864-4DA2-9756-333F7691AD7D}" presName="sibTrans" presStyleLbl="node1" presStyleIdx="1" presStyleCnt="5"/>
      <dgm:spPr/>
      <dgm:t>
        <a:bodyPr/>
        <a:lstStyle/>
        <a:p>
          <a:endParaRPr lang="en-US"/>
        </a:p>
      </dgm:t>
    </dgm:pt>
    <dgm:pt modelId="{58D6B6EF-E925-41BF-AD1B-3353288C9A0E}" type="pres">
      <dgm:prSet presAssocID="{CE3A4A07-0823-4269-8913-85158B9FBCFA}" presName="dummy" presStyleCnt="0"/>
      <dgm:spPr/>
    </dgm:pt>
    <dgm:pt modelId="{605B6EA7-BE42-4AFB-9A3C-3055436D9A1E}" type="pres">
      <dgm:prSet presAssocID="{CE3A4A07-0823-4269-8913-85158B9FBCFA}" presName="node" presStyleLbl="revTx" presStyleIdx="2" presStyleCnt="5">
        <dgm:presLayoutVars>
          <dgm:bulletEnabled val="1"/>
        </dgm:presLayoutVars>
      </dgm:prSet>
      <dgm:spPr/>
      <dgm:t>
        <a:bodyPr/>
        <a:lstStyle/>
        <a:p>
          <a:endParaRPr lang="en-US"/>
        </a:p>
      </dgm:t>
    </dgm:pt>
    <dgm:pt modelId="{B14A44A6-62B7-4D9A-B43A-226DC84B3FE8}" type="pres">
      <dgm:prSet presAssocID="{13F5EB24-FA22-4235-9204-4433EB962C55}" presName="sibTrans" presStyleLbl="node1" presStyleIdx="2" presStyleCnt="5"/>
      <dgm:spPr/>
      <dgm:t>
        <a:bodyPr/>
        <a:lstStyle/>
        <a:p>
          <a:endParaRPr lang="en-US"/>
        </a:p>
      </dgm:t>
    </dgm:pt>
    <dgm:pt modelId="{3D713040-314B-4962-9C40-C837BCFED315}" type="pres">
      <dgm:prSet presAssocID="{4BE55190-54A5-45A8-AE79-B0168044A924}" presName="dummy" presStyleCnt="0"/>
      <dgm:spPr/>
    </dgm:pt>
    <dgm:pt modelId="{3F6CBE42-C75B-4464-9DB9-1968E6ECB03F}" type="pres">
      <dgm:prSet presAssocID="{4BE55190-54A5-45A8-AE79-B0168044A924}" presName="node" presStyleLbl="revTx" presStyleIdx="3" presStyleCnt="5">
        <dgm:presLayoutVars>
          <dgm:bulletEnabled val="1"/>
        </dgm:presLayoutVars>
      </dgm:prSet>
      <dgm:spPr/>
      <dgm:t>
        <a:bodyPr/>
        <a:lstStyle/>
        <a:p>
          <a:endParaRPr lang="en-US"/>
        </a:p>
      </dgm:t>
    </dgm:pt>
    <dgm:pt modelId="{FD258C5A-4888-4C8A-9619-67F8852581FC}" type="pres">
      <dgm:prSet presAssocID="{B25F4FE0-52C9-49DB-B16A-A65B56A16321}" presName="sibTrans" presStyleLbl="node1" presStyleIdx="3" presStyleCnt="5"/>
      <dgm:spPr/>
      <dgm:t>
        <a:bodyPr/>
        <a:lstStyle/>
        <a:p>
          <a:endParaRPr lang="en-US"/>
        </a:p>
      </dgm:t>
    </dgm:pt>
    <dgm:pt modelId="{8B07FB7A-E41B-4C64-A891-1FB49E9AAF1F}" type="pres">
      <dgm:prSet presAssocID="{1CACE48F-3AFD-4F16-AEA9-D498ECAA51FC}" presName="dummy" presStyleCnt="0"/>
      <dgm:spPr/>
    </dgm:pt>
    <dgm:pt modelId="{02A56411-533A-4752-8265-46A81B3CDEA9}" type="pres">
      <dgm:prSet presAssocID="{1CACE48F-3AFD-4F16-AEA9-D498ECAA51FC}" presName="node" presStyleLbl="revTx" presStyleIdx="4" presStyleCnt="5">
        <dgm:presLayoutVars>
          <dgm:bulletEnabled val="1"/>
        </dgm:presLayoutVars>
      </dgm:prSet>
      <dgm:spPr/>
      <dgm:t>
        <a:bodyPr/>
        <a:lstStyle/>
        <a:p>
          <a:endParaRPr lang="en-US"/>
        </a:p>
      </dgm:t>
    </dgm:pt>
    <dgm:pt modelId="{E40500E0-57DF-49E2-B272-6C5578CC3F28}" type="pres">
      <dgm:prSet presAssocID="{1B90566C-D692-46D1-BC6D-5EDD88288104}" presName="sibTrans" presStyleLbl="node1" presStyleIdx="4" presStyleCnt="5"/>
      <dgm:spPr/>
      <dgm:t>
        <a:bodyPr/>
        <a:lstStyle/>
        <a:p>
          <a:endParaRPr lang="en-US"/>
        </a:p>
      </dgm:t>
    </dgm:pt>
  </dgm:ptLst>
  <dgm:cxnLst>
    <dgm:cxn modelId="{56B52D8E-4C6F-924B-AE05-30E9EA0E3495}" type="presOf" srcId="{1CACE48F-3AFD-4F16-AEA9-D498ECAA51FC}" destId="{02A56411-533A-4752-8265-46A81B3CDEA9}" srcOrd="0" destOrd="0" presId="urn:microsoft.com/office/officeart/2005/8/layout/cycle1"/>
    <dgm:cxn modelId="{3167526C-E21C-EB4A-AA21-ACE1D1E7E725}" type="presOf" srcId="{4BE55190-54A5-45A8-AE79-B0168044A924}" destId="{3F6CBE42-C75B-4464-9DB9-1968E6ECB03F}" srcOrd="0" destOrd="0" presId="urn:microsoft.com/office/officeart/2005/8/layout/cycle1"/>
    <dgm:cxn modelId="{5C215201-E44A-CF46-B5D8-09C0A22878C3}" type="presOf" srcId="{B25F4FE0-52C9-49DB-B16A-A65B56A16321}" destId="{FD258C5A-4888-4C8A-9619-67F8852581FC}" srcOrd="0" destOrd="0" presId="urn:microsoft.com/office/officeart/2005/8/layout/cycle1"/>
    <dgm:cxn modelId="{2C18A982-BC03-884D-BF1D-0A371069904E}" type="presOf" srcId="{2E50AE83-967E-46E0-BD10-0E362DFD39D1}" destId="{DB77A849-DC81-4C58-9892-C5FED872A19A}" srcOrd="0" destOrd="0" presId="urn:microsoft.com/office/officeart/2005/8/layout/cycle1"/>
    <dgm:cxn modelId="{26B722FF-4E73-ED43-B904-78563FF4325D}" type="presOf" srcId="{1B90566C-D692-46D1-BC6D-5EDD88288104}" destId="{E40500E0-57DF-49E2-B272-6C5578CC3F28}" srcOrd="0" destOrd="0" presId="urn:microsoft.com/office/officeart/2005/8/layout/cycle1"/>
    <dgm:cxn modelId="{488FD0B3-5B38-044A-8ECA-2AC3DD529326}" type="presOf" srcId="{449ACA91-C5DC-486E-8981-C666E0392FB3}" destId="{56ECC3AE-4450-4F52-AEB0-6F564F0D6C76}" srcOrd="0" destOrd="0" presId="urn:microsoft.com/office/officeart/2005/8/layout/cycle1"/>
    <dgm:cxn modelId="{97382AE4-C592-4245-84BD-4F140F4A6D81}" type="presOf" srcId="{CE91C444-A2BE-4FFD-82E2-9E7C715BCE3C}" destId="{37198922-8B18-469D-AC75-62E35E3AAD66}" srcOrd="0" destOrd="0" presId="urn:microsoft.com/office/officeart/2005/8/layout/cycle1"/>
    <dgm:cxn modelId="{E4D6F4BB-88AF-4C1C-B907-309F84665353}" srcId="{449ACA91-C5DC-486E-8981-C666E0392FB3}" destId="{4BE55190-54A5-45A8-AE79-B0168044A924}" srcOrd="3" destOrd="0" parTransId="{8DC358BF-7711-4786-A96C-D1815E0B9F4D}" sibTransId="{B25F4FE0-52C9-49DB-B16A-A65B56A16321}"/>
    <dgm:cxn modelId="{1208F0BD-18CA-4D72-99D6-3D1E9B9A3AB9}" srcId="{449ACA91-C5DC-486E-8981-C666E0392FB3}" destId="{CE91C444-A2BE-4FFD-82E2-9E7C715BCE3C}" srcOrd="0" destOrd="0" parTransId="{9AFD9F22-523B-46B4-85F6-2F04A1BAC43E}" sibTransId="{E0084B5B-0D1D-4CDC-B7E0-7BEF36195FED}"/>
    <dgm:cxn modelId="{73FC32D3-83E4-4857-A95B-0CFE1D7B8941}" srcId="{449ACA91-C5DC-486E-8981-C666E0392FB3}" destId="{CE3A4A07-0823-4269-8913-85158B9FBCFA}" srcOrd="2" destOrd="0" parTransId="{4A73382B-D162-4DF7-A2E9-82C5A48E1C63}" sibTransId="{13F5EB24-FA22-4235-9204-4433EB962C55}"/>
    <dgm:cxn modelId="{4032AA7C-7CF6-474E-BCF8-97C5B951C6BE}" type="presOf" srcId="{E0084B5B-0D1D-4CDC-B7E0-7BEF36195FED}" destId="{B94412ED-F62B-4CD7-BF77-4D45E0B7DC28}" srcOrd="0" destOrd="0" presId="urn:microsoft.com/office/officeart/2005/8/layout/cycle1"/>
    <dgm:cxn modelId="{A0B64E0B-533E-4616-AFFE-E9135B8AA4EA}" srcId="{449ACA91-C5DC-486E-8981-C666E0392FB3}" destId="{2E50AE83-967E-46E0-BD10-0E362DFD39D1}" srcOrd="1" destOrd="0" parTransId="{AF7C425A-24B0-48C5-A35E-BE83452BCE31}" sibTransId="{0564AC95-3864-4DA2-9756-333F7691AD7D}"/>
    <dgm:cxn modelId="{0524E734-08FE-4AC7-8BEA-2997533AC19B}" srcId="{449ACA91-C5DC-486E-8981-C666E0392FB3}" destId="{1CACE48F-3AFD-4F16-AEA9-D498ECAA51FC}" srcOrd="4" destOrd="0" parTransId="{52DE956A-FC90-4A8E-98CE-FB07F1E2E145}" sibTransId="{1B90566C-D692-46D1-BC6D-5EDD88288104}"/>
    <dgm:cxn modelId="{8D53E32A-1DBA-264D-9D56-9258A1760EC6}" type="presOf" srcId="{0564AC95-3864-4DA2-9756-333F7691AD7D}" destId="{54DD0220-1B0B-47A0-917A-25EB56282D7A}" srcOrd="0" destOrd="0" presId="urn:microsoft.com/office/officeart/2005/8/layout/cycle1"/>
    <dgm:cxn modelId="{BA55AE20-4B90-D64C-9122-2D0785E3359A}" type="presOf" srcId="{CE3A4A07-0823-4269-8913-85158B9FBCFA}" destId="{605B6EA7-BE42-4AFB-9A3C-3055436D9A1E}" srcOrd="0" destOrd="0" presId="urn:microsoft.com/office/officeart/2005/8/layout/cycle1"/>
    <dgm:cxn modelId="{02AE692D-9EE5-3448-ABE8-2B396C319326}" type="presOf" srcId="{13F5EB24-FA22-4235-9204-4433EB962C55}" destId="{B14A44A6-62B7-4D9A-B43A-226DC84B3FE8}" srcOrd="0" destOrd="0" presId="urn:microsoft.com/office/officeart/2005/8/layout/cycle1"/>
    <dgm:cxn modelId="{49C908DE-2A7F-924D-82A8-BF48C31616FE}" type="presParOf" srcId="{56ECC3AE-4450-4F52-AEB0-6F564F0D6C76}" destId="{431F45B3-B9DC-4BC2-BDD3-273A7981E5D3}" srcOrd="0" destOrd="0" presId="urn:microsoft.com/office/officeart/2005/8/layout/cycle1"/>
    <dgm:cxn modelId="{2BAF7F3B-469F-5A48-8412-4707A7E6150C}" type="presParOf" srcId="{56ECC3AE-4450-4F52-AEB0-6F564F0D6C76}" destId="{37198922-8B18-469D-AC75-62E35E3AAD66}" srcOrd="1" destOrd="0" presId="urn:microsoft.com/office/officeart/2005/8/layout/cycle1"/>
    <dgm:cxn modelId="{CE547B95-FEEC-AB4F-8B15-000944B97B87}" type="presParOf" srcId="{56ECC3AE-4450-4F52-AEB0-6F564F0D6C76}" destId="{B94412ED-F62B-4CD7-BF77-4D45E0B7DC28}" srcOrd="2" destOrd="0" presId="urn:microsoft.com/office/officeart/2005/8/layout/cycle1"/>
    <dgm:cxn modelId="{4529AD87-CABF-C740-B5D5-0DC4C3227B5D}" type="presParOf" srcId="{56ECC3AE-4450-4F52-AEB0-6F564F0D6C76}" destId="{4AC11234-0AF7-4838-9193-F44AE97A18A7}" srcOrd="3" destOrd="0" presId="urn:microsoft.com/office/officeart/2005/8/layout/cycle1"/>
    <dgm:cxn modelId="{AB3C1F0A-BDD3-0746-A304-48121C31A68E}" type="presParOf" srcId="{56ECC3AE-4450-4F52-AEB0-6F564F0D6C76}" destId="{DB77A849-DC81-4C58-9892-C5FED872A19A}" srcOrd="4" destOrd="0" presId="urn:microsoft.com/office/officeart/2005/8/layout/cycle1"/>
    <dgm:cxn modelId="{105D1171-31C7-4140-9B6A-DB02BCCA0100}" type="presParOf" srcId="{56ECC3AE-4450-4F52-AEB0-6F564F0D6C76}" destId="{54DD0220-1B0B-47A0-917A-25EB56282D7A}" srcOrd="5" destOrd="0" presId="urn:microsoft.com/office/officeart/2005/8/layout/cycle1"/>
    <dgm:cxn modelId="{108BACCE-6BE9-E44C-AF7B-46C4CCCF26F9}" type="presParOf" srcId="{56ECC3AE-4450-4F52-AEB0-6F564F0D6C76}" destId="{58D6B6EF-E925-41BF-AD1B-3353288C9A0E}" srcOrd="6" destOrd="0" presId="urn:microsoft.com/office/officeart/2005/8/layout/cycle1"/>
    <dgm:cxn modelId="{3B3D0C90-669A-FC40-B7E2-7AEA5050D5F4}" type="presParOf" srcId="{56ECC3AE-4450-4F52-AEB0-6F564F0D6C76}" destId="{605B6EA7-BE42-4AFB-9A3C-3055436D9A1E}" srcOrd="7" destOrd="0" presId="urn:microsoft.com/office/officeart/2005/8/layout/cycle1"/>
    <dgm:cxn modelId="{E23BE453-FA71-6543-8C62-62F9ADF0CDBE}" type="presParOf" srcId="{56ECC3AE-4450-4F52-AEB0-6F564F0D6C76}" destId="{B14A44A6-62B7-4D9A-B43A-226DC84B3FE8}" srcOrd="8" destOrd="0" presId="urn:microsoft.com/office/officeart/2005/8/layout/cycle1"/>
    <dgm:cxn modelId="{98B7C2B3-0437-914E-8AFD-70CFBD388634}" type="presParOf" srcId="{56ECC3AE-4450-4F52-AEB0-6F564F0D6C76}" destId="{3D713040-314B-4962-9C40-C837BCFED315}" srcOrd="9" destOrd="0" presId="urn:microsoft.com/office/officeart/2005/8/layout/cycle1"/>
    <dgm:cxn modelId="{793C82CD-4E21-2849-927D-7D81239AAEC9}" type="presParOf" srcId="{56ECC3AE-4450-4F52-AEB0-6F564F0D6C76}" destId="{3F6CBE42-C75B-4464-9DB9-1968E6ECB03F}" srcOrd="10" destOrd="0" presId="urn:microsoft.com/office/officeart/2005/8/layout/cycle1"/>
    <dgm:cxn modelId="{23803BB8-093D-394B-B71E-53FD9E657EE2}" type="presParOf" srcId="{56ECC3AE-4450-4F52-AEB0-6F564F0D6C76}" destId="{FD258C5A-4888-4C8A-9619-67F8852581FC}" srcOrd="11" destOrd="0" presId="urn:microsoft.com/office/officeart/2005/8/layout/cycle1"/>
    <dgm:cxn modelId="{B7A9A08D-3530-B648-9CEE-048E97830E35}" type="presParOf" srcId="{56ECC3AE-4450-4F52-AEB0-6F564F0D6C76}" destId="{8B07FB7A-E41B-4C64-A891-1FB49E9AAF1F}" srcOrd="12" destOrd="0" presId="urn:microsoft.com/office/officeart/2005/8/layout/cycle1"/>
    <dgm:cxn modelId="{E43DBB9E-6A1E-0349-BA26-F0EF63E0D1E2}" type="presParOf" srcId="{56ECC3AE-4450-4F52-AEB0-6F564F0D6C76}" destId="{02A56411-533A-4752-8265-46A81B3CDEA9}" srcOrd="13" destOrd="0" presId="urn:microsoft.com/office/officeart/2005/8/layout/cycle1"/>
    <dgm:cxn modelId="{A7E8772E-81D1-4D4C-BDCB-0B0960A15F17}" type="presParOf" srcId="{56ECC3AE-4450-4F52-AEB0-6F564F0D6C76}" destId="{E40500E0-57DF-49E2-B272-6C5578CC3F2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98922-8B18-469D-AC75-62E35E3AAD66}">
      <dsp:nvSpPr>
        <dsp:cNvPr id="0" name=""/>
        <dsp:cNvSpPr/>
      </dsp:nvSpPr>
      <dsp:spPr>
        <a:xfrm>
          <a:off x="5591503" y="41751"/>
          <a:ext cx="1413513" cy="1413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a:t>Historical  and </a:t>
          </a:r>
          <a:r>
            <a:rPr lang="en-US" sz="1900" kern="1200" dirty="0"/>
            <a:t>current trauma of a group</a:t>
          </a:r>
        </a:p>
      </dsp:txBody>
      <dsp:txXfrm>
        <a:off x="5591503" y="41751"/>
        <a:ext cx="1413513" cy="1413513"/>
      </dsp:txXfrm>
    </dsp:sp>
    <dsp:sp modelId="{B94412ED-F62B-4CD7-BF77-4D45E0B7DC28}">
      <dsp:nvSpPr>
        <dsp:cNvPr id="0" name=""/>
        <dsp:cNvSpPr/>
      </dsp:nvSpPr>
      <dsp:spPr>
        <a:xfrm>
          <a:off x="2262782" y="422"/>
          <a:ext cx="5304235" cy="5304235"/>
        </a:xfrm>
        <a:prstGeom prst="circularArrow">
          <a:avLst>
            <a:gd name="adj1" fmla="val 5197"/>
            <a:gd name="adj2" fmla="val 335647"/>
            <a:gd name="adj3" fmla="val 21294325"/>
            <a:gd name="adj4" fmla="val 19765290"/>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77A849-DC81-4C58-9892-C5FED872A19A}">
      <dsp:nvSpPr>
        <dsp:cNvPr id="0" name=""/>
        <dsp:cNvSpPr/>
      </dsp:nvSpPr>
      <dsp:spPr>
        <a:xfrm>
          <a:off x="6446467" y="2673059"/>
          <a:ext cx="1413513" cy="1413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Cumulative emotional and psychological wounding</a:t>
          </a:r>
        </a:p>
      </dsp:txBody>
      <dsp:txXfrm>
        <a:off x="6446467" y="2673059"/>
        <a:ext cx="1413513" cy="1413513"/>
      </dsp:txXfrm>
    </dsp:sp>
    <dsp:sp modelId="{54DD0220-1B0B-47A0-917A-25EB56282D7A}">
      <dsp:nvSpPr>
        <dsp:cNvPr id="0" name=""/>
        <dsp:cNvSpPr/>
      </dsp:nvSpPr>
      <dsp:spPr>
        <a:xfrm>
          <a:off x="2262782" y="422"/>
          <a:ext cx="5304235" cy="5304235"/>
        </a:xfrm>
        <a:prstGeom prst="circularArrow">
          <a:avLst>
            <a:gd name="adj1" fmla="val 5197"/>
            <a:gd name="adj2" fmla="val 335647"/>
            <a:gd name="adj3" fmla="val 4015820"/>
            <a:gd name="adj4" fmla="val 2252402"/>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B6EA7-BE42-4AFB-9A3C-3055436D9A1E}">
      <dsp:nvSpPr>
        <dsp:cNvPr id="0" name=""/>
        <dsp:cNvSpPr/>
      </dsp:nvSpPr>
      <dsp:spPr>
        <a:xfrm>
          <a:off x="4208143" y="4299296"/>
          <a:ext cx="1413513" cy="1413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Depression, self-destructive behavior, anxiety</a:t>
          </a:r>
        </a:p>
      </dsp:txBody>
      <dsp:txXfrm>
        <a:off x="4208143" y="4299296"/>
        <a:ext cx="1413513" cy="1413513"/>
      </dsp:txXfrm>
    </dsp:sp>
    <dsp:sp modelId="{B14A44A6-62B7-4D9A-B43A-226DC84B3FE8}">
      <dsp:nvSpPr>
        <dsp:cNvPr id="0" name=""/>
        <dsp:cNvSpPr/>
      </dsp:nvSpPr>
      <dsp:spPr>
        <a:xfrm>
          <a:off x="2262782" y="422"/>
          <a:ext cx="5304235" cy="5304235"/>
        </a:xfrm>
        <a:prstGeom prst="circularArrow">
          <a:avLst>
            <a:gd name="adj1" fmla="val 5197"/>
            <a:gd name="adj2" fmla="val 335647"/>
            <a:gd name="adj3" fmla="val 8211951"/>
            <a:gd name="adj4" fmla="val 6448533"/>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CBE42-C75B-4464-9DB9-1968E6ECB03F}">
      <dsp:nvSpPr>
        <dsp:cNvPr id="0" name=""/>
        <dsp:cNvSpPr/>
      </dsp:nvSpPr>
      <dsp:spPr>
        <a:xfrm>
          <a:off x="1969819" y="2673059"/>
          <a:ext cx="1413513" cy="1413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Self-medicating to avoid painful feelings</a:t>
          </a:r>
        </a:p>
      </dsp:txBody>
      <dsp:txXfrm>
        <a:off x="1969819" y="2673059"/>
        <a:ext cx="1413513" cy="1413513"/>
      </dsp:txXfrm>
    </dsp:sp>
    <dsp:sp modelId="{FD258C5A-4888-4C8A-9619-67F8852581FC}">
      <dsp:nvSpPr>
        <dsp:cNvPr id="0" name=""/>
        <dsp:cNvSpPr/>
      </dsp:nvSpPr>
      <dsp:spPr>
        <a:xfrm>
          <a:off x="2262782" y="422"/>
          <a:ext cx="5304235" cy="5304235"/>
        </a:xfrm>
        <a:prstGeom prst="circularArrow">
          <a:avLst>
            <a:gd name="adj1" fmla="val 5197"/>
            <a:gd name="adj2" fmla="val 335647"/>
            <a:gd name="adj3" fmla="val 12299062"/>
            <a:gd name="adj4" fmla="val 10770028"/>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56411-533A-4752-8265-46A81B3CDEA9}">
      <dsp:nvSpPr>
        <dsp:cNvPr id="0" name=""/>
        <dsp:cNvSpPr/>
      </dsp:nvSpPr>
      <dsp:spPr>
        <a:xfrm>
          <a:off x="2824782" y="41751"/>
          <a:ext cx="1413513" cy="1413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Pass on trauma, e.g., substance abuse to next generation</a:t>
          </a:r>
        </a:p>
      </dsp:txBody>
      <dsp:txXfrm>
        <a:off x="2824782" y="41751"/>
        <a:ext cx="1413513" cy="1413513"/>
      </dsp:txXfrm>
    </dsp:sp>
    <dsp:sp modelId="{E40500E0-57DF-49E2-B272-6C5578CC3F28}">
      <dsp:nvSpPr>
        <dsp:cNvPr id="0" name=""/>
        <dsp:cNvSpPr/>
      </dsp:nvSpPr>
      <dsp:spPr>
        <a:xfrm>
          <a:off x="2262782" y="422"/>
          <a:ext cx="5304235" cy="5304235"/>
        </a:xfrm>
        <a:prstGeom prst="circularArrow">
          <a:avLst>
            <a:gd name="adj1" fmla="val 5197"/>
            <a:gd name="adj2" fmla="val 335647"/>
            <a:gd name="adj3" fmla="val 16866805"/>
            <a:gd name="adj4" fmla="val 15197547"/>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93" cy="466173"/>
          </a:xfrm>
          <a:prstGeom prst="rect">
            <a:avLst/>
          </a:prstGeom>
        </p:spPr>
        <p:txBody>
          <a:bodyPr vert="horz" lIns="91669" tIns="45834" rIns="91669" bIns="45834" rtlCol="0"/>
          <a:lstStyle>
            <a:lvl1pPr algn="l">
              <a:defRPr sz="1200"/>
            </a:lvl1pPr>
          </a:lstStyle>
          <a:p>
            <a:endParaRPr lang="en-US" dirty="0"/>
          </a:p>
        </p:txBody>
      </p:sp>
      <p:sp>
        <p:nvSpPr>
          <p:cNvPr id="3" name="Date Placeholder 2"/>
          <p:cNvSpPr>
            <a:spLocks noGrp="1"/>
          </p:cNvSpPr>
          <p:nvPr>
            <p:ph type="dt" sz="quarter" idx="1"/>
          </p:nvPr>
        </p:nvSpPr>
        <p:spPr>
          <a:xfrm>
            <a:off x="3970914" y="0"/>
            <a:ext cx="3037893" cy="466173"/>
          </a:xfrm>
          <a:prstGeom prst="rect">
            <a:avLst/>
          </a:prstGeom>
        </p:spPr>
        <p:txBody>
          <a:bodyPr vert="horz" lIns="91669" tIns="45834" rIns="91669" bIns="45834" rtlCol="0"/>
          <a:lstStyle>
            <a:lvl1pPr algn="r">
              <a:defRPr sz="1200"/>
            </a:lvl1pPr>
          </a:lstStyle>
          <a:p>
            <a:fld id="{4B42CCEA-07D9-4C81-A189-BF106F16FF38}" type="datetimeFigureOut">
              <a:rPr lang="en-US" smtClean="0"/>
              <a:t>10/11/2018</a:t>
            </a:fld>
            <a:endParaRPr lang="en-US" dirty="0"/>
          </a:p>
        </p:txBody>
      </p:sp>
      <p:sp>
        <p:nvSpPr>
          <p:cNvPr id="4" name="Footer Placeholder 3"/>
          <p:cNvSpPr>
            <a:spLocks noGrp="1"/>
          </p:cNvSpPr>
          <p:nvPr>
            <p:ph type="ftr" sz="quarter" idx="2"/>
          </p:nvPr>
        </p:nvSpPr>
        <p:spPr>
          <a:xfrm>
            <a:off x="0" y="8830227"/>
            <a:ext cx="3037893" cy="466173"/>
          </a:xfrm>
          <a:prstGeom prst="rect">
            <a:avLst/>
          </a:prstGeom>
        </p:spPr>
        <p:txBody>
          <a:bodyPr vert="horz" lIns="91669" tIns="45834" rIns="91669" bIns="4583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14" y="8830227"/>
            <a:ext cx="3037893" cy="466173"/>
          </a:xfrm>
          <a:prstGeom prst="rect">
            <a:avLst/>
          </a:prstGeom>
        </p:spPr>
        <p:txBody>
          <a:bodyPr vert="horz" lIns="91669" tIns="45834" rIns="91669" bIns="45834" rtlCol="0" anchor="b"/>
          <a:lstStyle>
            <a:lvl1pPr algn="r">
              <a:defRPr sz="1200"/>
            </a:lvl1pPr>
          </a:lstStyle>
          <a:p>
            <a:fld id="{B8209121-2C25-4A03-BDB2-866B2139523F}" type="slidenum">
              <a:rPr lang="en-US" smtClean="0"/>
              <a:t>‹#›</a:t>
            </a:fld>
            <a:endParaRPr lang="en-US" dirty="0"/>
          </a:p>
        </p:txBody>
      </p:sp>
    </p:spTree>
    <p:extLst>
      <p:ext uri="{BB962C8B-B14F-4D97-AF65-F5344CB8AC3E}">
        <p14:creationId xmlns:p14="http://schemas.microsoft.com/office/powerpoint/2010/main" val="2463470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93" cy="464581"/>
          </a:xfrm>
          <a:prstGeom prst="rect">
            <a:avLst/>
          </a:prstGeom>
        </p:spPr>
        <p:txBody>
          <a:bodyPr vert="horz" lIns="93172" tIns="46586" rIns="93172" bIns="46586"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14" y="0"/>
            <a:ext cx="3037893" cy="464581"/>
          </a:xfrm>
          <a:prstGeom prst="rect">
            <a:avLst/>
          </a:prstGeom>
        </p:spPr>
        <p:txBody>
          <a:bodyPr vert="horz" wrap="square" lIns="93172" tIns="46586" rIns="93172" bIns="46586" numCol="1" anchor="t" anchorCtr="0" compatLnSpc="1">
            <a:prstTxWarp prst="textNoShape">
              <a:avLst/>
            </a:prstTxWarp>
          </a:bodyPr>
          <a:lstStyle>
            <a:lvl1pPr algn="r" eaLnBrk="1" hangingPunct="1">
              <a:defRPr sz="1200"/>
            </a:lvl1pPr>
          </a:lstStyle>
          <a:p>
            <a:fld id="{DCA6970F-8A07-4EE4-A1E5-13E6F5B08771}" type="datetimeFigureOut">
              <a:rPr lang="en-US" altLang="en-US"/>
              <a:pPr/>
              <a:t>10/11/2018</a:t>
            </a:fld>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700563" y="4415115"/>
            <a:ext cx="5609275" cy="4184414"/>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227"/>
            <a:ext cx="3037893" cy="464581"/>
          </a:xfrm>
          <a:prstGeom prst="rect">
            <a:avLst/>
          </a:prstGeom>
        </p:spPr>
        <p:txBody>
          <a:bodyPr vert="horz" lIns="93172" tIns="46586" rIns="93172" bIns="46586"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14" y="8830227"/>
            <a:ext cx="3037893" cy="464581"/>
          </a:xfrm>
          <a:prstGeom prst="rect">
            <a:avLst/>
          </a:prstGeom>
        </p:spPr>
        <p:txBody>
          <a:bodyPr vert="horz" wrap="square" lIns="93172" tIns="46586" rIns="93172" bIns="46586" numCol="1" anchor="b" anchorCtr="0" compatLnSpc="1">
            <a:prstTxWarp prst="textNoShape">
              <a:avLst/>
            </a:prstTxWarp>
          </a:bodyPr>
          <a:lstStyle>
            <a:lvl1pPr algn="r" eaLnBrk="1" hangingPunct="1">
              <a:defRPr sz="1200"/>
            </a:lvl1pPr>
          </a:lstStyle>
          <a:p>
            <a:fld id="{889F4F90-261E-4040-8B97-57EC55AD6AE7}" type="slidenum">
              <a:rPr lang="en-US" altLang="en-US"/>
              <a:pPr/>
              <a:t>‹#›</a:t>
            </a:fld>
            <a:endParaRPr lang="en-US" altLang="en-US" dirty="0"/>
          </a:p>
        </p:txBody>
      </p:sp>
    </p:spTree>
    <p:extLst>
      <p:ext uri="{BB962C8B-B14F-4D97-AF65-F5344CB8AC3E}">
        <p14:creationId xmlns:p14="http://schemas.microsoft.com/office/powerpoint/2010/main" val="4199915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2 second animated, branded Core 3.0 eLearning intro (can have simple sound effect) </a:t>
            </a:r>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1991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782B089-4D01-4FEC-A30A-C8210C055142}" type="slidenum">
              <a:rPr lang="en-US" altLang="en-US" sz="1200"/>
              <a:pPr/>
              <a:t>24</a:t>
            </a:fld>
            <a:endParaRPr lang="en-US" altLang="en-US" sz="1200" dirty="0"/>
          </a:p>
        </p:txBody>
      </p:sp>
    </p:spTree>
    <p:extLst>
      <p:ext uri="{BB962C8B-B14F-4D97-AF65-F5344CB8AC3E}">
        <p14:creationId xmlns:p14="http://schemas.microsoft.com/office/powerpoint/2010/main" val="38001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0B18267-A16B-4483-A1C9-5C23FB9F36E7}" type="slidenum">
              <a:rPr lang="en-US" altLang="en-US" sz="1200"/>
              <a:pPr/>
              <a:t>25</a:t>
            </a:fld>
            <a:endParaRPr lang="en-US" altLang="en-US" sz="1200" dirty="0"/>
          </a:p>
        </p:txBody>
      </p:sp>
    </p:spTree>
    <p:extLst>
      <p:ext uri="{BB962C8B-B14F-4D97-AF65-F5344CB8AC3E}">
        <p14:creationId xmlns:p14="http://schemas.microsoft.com/office/powerpoint/2010/main" val="3929837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D35CE1D-5E7E-4351-A203-38F778490D9C}" type="slidenum">
              <a:rPr lang="en-US" altLang="en-US" sz="1200"/>
              <a:pPr/>
              <a:t>27</a:t>
            </a:fld>
            <a:endParaRPr lang="en-US" altLang="en-US" sz="1200" dirty="0"/>
          </a:p>
        </p:txBody>
      </p:sp>
    </p:spTree>
    <p:extLst>
      <p:ext uri="{BB962C8B-B14F-4D97-AF65-F5344CB8AC3E}">
        <p14:creationId xmlns:p14="http://schemas.microsoft.com/office/powerpoint/2010/main" val="196382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D35CE1D-5E7E-4351-A203-38F778490D9C}" type="slidenum">
              <a:rPr lang="en-US" altLang="en-US" sz="1200"/>
              <a:pPr/>
              <a:t>28</a:t>
            </a:fld>
            <a:endParaRPr lang="en-US" altLang="en-US" sz="1200" dirty="0"/>
          </a:p>
        </p:txBody>
      </p:sp>
    </p:spTree>
    <p:extLst>
      <p:ext uri="{BB962C8B-B14F-4D97-AF65-F5344CB8AC3E}">
        <p14:creationId xmlns:p14="http://schemas.microsoft.com/office/powerpoint/2010/main" val="196382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84AC5FC-47E5-4C26-AD12-B7AF3EC61327}" type="slidenum">
              <a:rPr lang="en-US" altLang="en-US" sz="1200"/>
              <a:pPr/>
              <a:t>30</a:t>
            </a:fld>
            <a:endParaRPr lang="en-US" altLang="en-US" sz="1200" dirty="0"/>
          </a:p>
        </p:txBody>
      </p:sp>
    </p:spTree>
    <p:extLst>
      <p:ext uri="{BB962C8B-B14F-4D97-AF65-F5344CB8AC3E}">
        <p14:creationId xmlns:p14="http://schemas.microsoft.com/office/powerpoint/2010/main" val="336190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Shape 205"/>
          <p:cNvSpPr>
            <a:spLocks noGrp="1" noRot="1" noChangeAspect="1" noTextEdit="1"/>
          </p:cNvSpPr>
          <p:nvPr>
            <p:ph type="sldImg" idx="2"/>
          </p:nvPr>
        </p:nvSpPr>
        <p:spPr bwMode="auto">
          <a:xfrm>
            <a:off x="1414463" y="1162050"/>
            <a:ext cx="4181475" cy="3136900"/>
          </a:xfrm>
          <a:custGeom>
            <a:avLst/>
            <a:gdLst>
              <a:gd name="T0" fmla="*/ 0 w 120000"/>
              <a:gd name="T1" fmla="*/ 0 h 120000"/>
              <a:gd name="T2" fmla="*/ 145153426 w 120000"/>
              <a:gd name="T3" fmla="*/ 0 h 120000"/>
              <a:gd name="T4" fmla="*/ 145153426 w 120000"/>
              <a:gd name="T5" fmla="*/ 81669528 h 120000"/>
              <a:gd name="T6" fmla="*/ 0 w 120000"/>
              <a:gd name="T7" fmla="*/ 8166952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9874" name="Shape 206"/>
          <p:cNvSpPr>
            <a:spLocks noGrp="1"/>
          </p:cNvSpPr>
          <p:nvPr>
            <p:ph type="body" idx="1"/>
          </p:nvPr>
        </p:nvSpPr>
        <p:spPr bwMode="auto">
          <a:xfrm>
            <a:off x="700563" y="4473982"/>
            <a:ext cx="5609275" cy="36609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6" tIns="46565" rIns="93156" bIns="46565" numCol="1" anchor="t" anchorCtr="0" compatLnSpc="1">
            <a:prstTxWarp prst="textNoShape">
              <a:avLst/>
            </a:prstTxWarp>
          </a:bodyPr>
          <a:lstStyle/>
          <a:p>
            <a:pPr>
              <a:spcBef>
                <a:spcPct val="0"/>
              </a:spcBef>
            </a:pPr>
            <a:r>
              <a:rPr lang="en-US" altLang="en-US" b="1" dirty="0">
                <a:solidFill>
                  <a:srgbClr val="000000"/>
                </a:solidFill>
                <a:sym typeface="Calibri" panose="020F0502020204030204" pitchFamily="34" charset="0"/>
              </a:rPr>
              <a:t>Historical Trauma Response-defined by Maria Yellow Horse Brave Heart as a constellation of features in reaction to massive group trauma.</a:t>
            </a:r>
          </a:p>
          <a:p>
            <a:pPr>
              <a:spcBef>
                <a:spcPct val="0"/>
              </a:spcBef>
            </a:pPr>
            <a:r>
              <a:rPr lang="en-US" altLang="en-US" b="1" dirty="0">
                <a:solidFill>
                  <a:srgbClr val="000000"/>
                </a:solidFill>
                <a:sym typeface="Calibri" panose="020F0502020204030204" pitchFamily="34" charset="0"/>
              </a:rPr>
              <a:t>important in terms of child welfare- how these traumas have effected child rearing in tribal communities over many generations.</a:t>
            </a:r>
          </a:p>
          <a:p>
            <a:pPr>
              <a:spcBef>
                <a:spcPct val="0"/>
              </a:spcBef>
            </a:pPr>
            <a:r>
              <a:rPr lang="en-US" altLang="en-US" b="1" dirty="0">
                <a:solidFill>
                  <a:srgbClr val="000000"/>
                </a:solidFill>
                <a:sym typeface="Calibri" panose="020F0502020204030204" pitchFamily="34" charset="0"/>
              </a:rPr>
              <a:t>For example the increased incidences of child abuse are often attributable to the parents own wounding and the learning of negative child rearing practices in boarding schools.</a:t>
            </a:r>
          </a:p>
          <a:p>
            <a:pPr>
              <a:spcBef>
                <a:spcPct val="0"/>
              </a:spcBef>
            </a:pPr>
            <a:r>
              <a:rPr lang="en-US" altLang="en-US" b="1" dirty="0">
                <a:solidFill>
                  <a:srgbClr val="000000"/>
                </a:solidFill>
                <a:sym typeface="Calibri" panose="020F0502020204030204" pitchFamily="34" charset="0"/>
              </a:rPr>
              <a:t>Parents interacting with the system, due to distrust etc.  For example, for some parents the hopelessness and sense of powerlessness can interfere with reunification if a parent believes that once a child is removed they will never come home again,  This belief would be supported as community knowledge from past historical experiences.</a:t>
            </a:r>
          </a:p>
        </p:txBody>
      </p:sp>
      <p:sp>
        <p:nvSpPr>
          <p:cNvPr id="79875" name="Shape 207"/>
          <p:cNvSpPr>
            <a:spLocks noGrp="1"/>
          </p:cNvSpPr>
          <p:nvPr>
            <p:ph type="sldNum" sz="quarter" idx="5"/>
          </p:nvPr>
        </p:nvSpPr>
        <p:spPr bwMode="auto">
          <a:xfrm>
            <a:off x="3970914" y="8830227"/>
            <a:ext cx="3037893" cy="4661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65" rIns="93156" bIns="46565"/>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SzPct val="25000"/>
            </a:pPr>
            <a:fld id="{78F6736B-96F3-42D6-88BB-70769C1F3820}" type="slidenum">
              <a:rPr lang="en-US" altLang="en-US" sz="1200">
                <a:solidFill>
                  <a:srgbClr val="000000"/>
                </a:solidFill>
              </a:rPr>
              <a:pPr>
                <a:buSzPct val="25000"/>
              </a:pPr>
              <a:t>32</a:t>
            </a:fld>
            <a:endParaRPr lang="en-US" altLang="en-US" sz="1200" dirty="0">
              <a:solidFill>
                <a:srgbClr val="000000"/>
              </a:solidFill>
            </a:endParaRPr>
          </a:p>
        </p:txBody>
      </p:sp>
    </p:spTree>
    <p:extLst>
      <p:ext uri="{BB962C8B-B14F-4D97-AF65-F5344CB8AC3E}">
        <p14:creationId xmlns:p14="http://schemas.microsoft.com/office/powerpoint/2010/main" val="2818232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Shape 212"/>
          <p:cNvSpPr>
            <a:spLocks noGrp="1"/>
          </p:cNvSpPr>
          <p:nvPr>
            <p:ph type="body" idx="1"/>
          </p:nvPr>
        </p:nvSpPr>
        <p:spPr bwMode="auto">
          <a:xfrm>
            <a:off x="700563" y="4473982"/>
            <a:ext cx="5609275" cy="36609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6" tIns="93156" rIns="93156" bIns="93156" numCol="1" anchor="t" anchorCtr="0" compatLnSpc="1">
            <a:prstTxWarp prst="textNoShape">
              <a:avLst/>
            </a:prstTxWarp>
          </a:bodyPr>
          <a:lstStyle/>
          <a:p>
            <a:pPr>
              <a:spcBef>
                <a:spcPct val="0"/>
              </a:spcBef>
            </a:pPr>
            <a:r>
              <a:rPr lang="en-US" altLang="en-US" b="1" dirty="0"/>
              <a:t>In our communities we also see resilient responses to the traumas that have occurred.</a:t>
            </a:r>
          </a:p>
          <a:p>
            <a:pPr>
              <a:spcBef>
                <a:spcPct val="0"/>
              </a:spcBef>
            </a:pPr>
            <a:r>
              <a:rPr lang="en-US" altLang="en-US" b="1" dirty="0"/>
              <a:t>Flower Dance</a:t>
            </a:r>
          </a:p>
          <a:p>
            <a:pPr>
              <a:spcBef>
                <a:spcPct val="0"/>
              </a:spcBef>
            </a:pPr>
            <a:r>
              <a:rPr lang="en-US" altLang="en-US" b="1" dirty="0"/>
              <a:t>World Renewal for the Wiyots</a:t>
            </a:r>
          </a:p>
          <a:p>
            <a:pPr>
              <a:spcBef>
                <a:spcPct val="0"/>
              </a:spcBef>
            </a:pPr>
            <a:r>
              <a:rPr lang="en-US" altLang="en-US" b="1" dirty="0"/>
              <a:t>Many local tribes have language programs and they are taught at public schools</a:t>
            </a:r>
          </a:p>
          <a:p>
            <a:pPr>
              <a:spcBef>
                <a:spcPct val="0"/>
              </a:spcBef>
            </a:pPr>
            <a:r>
              <a:rPr lang="en-US" altLang="en-US" b="1" dirty="0"/>
              <a:t>These are also important opportunities for healing from trauma and reconnecting to the community for many of those families involved with child welfare who might have been disconnected by the historically traumatic events.</a:t>
            </a:r>
          </a:p>
          <a:p>
            <a:pPr>
              <a:spcBef>
                <a:spcPct val="0"/>
              </a:spcBef>
            </a:pPr>
            <a:endParaRPr lang="en-US" altLang="en-US" b="1" dirty="0"/>
          </a:p>
          <a:p>
            <a:pPr>
              <a:spcBef>
                <a:spcPct val="0"/>
              </a:spcBef>
            </a:pPr>
            <a:r>
              <a:rPr lang="en-US" altLang="en-US" b="1" dirty="0"/>
              <a:t>-Narratives of survival/power of the people and the community</a:t>
            </a:r>
          </a:p>
          <a:p>
            <a:pPr>
              <a:spcBef>
                <a:spcPct val="0"/>
              </a:spcBef>
            </a:pPr>
            <a:r>
              <a:rPr lang="en-US" altLang="en-US" b="1" dirty="0"/>
              <a:t>-fights against termination, right to self determination, where I am from strong fights for fishing rights.</a:t>
            </a:r>
          </a:p>
          <a:p>
            <a:pPr>
              <a:spcBef>
                <a:spcPct val="0"/>
              </a:spcBef>
            </a:pPr>
            <a:r>
              <a:rPr lang="en-US" altLang="en-US" b="1" dirty="0"/>
              <a:t>-Flower dance, baby baskets</a:t>
            </a:r>
          </a:p>
          <a:p>
            <a:pPr>
              <a:spcBef>
                <a:spcPct val="0"/>
              </a:spcBef>
            </a:pPr>
            <a:r>
              <a:rPr lang="en-US" altLang="en-US" b="1" dirty="0"/>
              <a:t>UIHS for example founded as grassroots organization that provides for many of the individual and community needs where I come from.</a:t>
            </a:r>
          </a:p>
          <a:p>
            <a:pPr>
              <a:spcBef>
                <a:spcPct val="0"/>
              </a:spcBef>
            </a:pPr>
            <a:endParaRPr lang="en-US" altLang="en-US" dirty="0"/>
          </a:p>
        </p:txBody>
      </p:sp>
      <p:sp>
        <p:nvSpPr>
          <p:cNvPr id="81922" name="Shape 213"/>
          <p:cNvSpPr>
            <a:spLocks noGrp="1" noRot="1" noChangeAspect="1" noTextEdit="1"/>
          </p:cNvSpPr>
          <p:nvPr>
            <p:ph type="sldImg" idx="2"/>
          </p:nvPr>
        </p:nvSpPr>
        <p:spPr bwMode="auto">
          <a:xfrm>
            <a:off x="1414463" y="1162050"/>
            <a:ext cx="4181475" cy="3136900"/>
          </a:xfrm>
          <a:custGeom>
            <a:avLst/>
            <a:gdLst>
              <a:gd name="T0" fmla="*/ 0 w 120000"/>
              <a:gd name="T1" fmla="*/ 0 h 120000"/>
              <a:gd name="T2" fmla="*/ 145153426 w 120000"/>
              <a:gd name="T3" fmla="*/ 0 h 120000"/>
              <a:gd name="T4" fmla="*/ 145153426 w 120000"/>
              <a:gd name="T5" fmla="*/ 81669528 h 120000"/>
              <a:gd name="T6" fmla="*/ 0 w 120000"/>
              <a:gd name="T7" fmla="*/ 8166952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8272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CDA45C1-70E5-42EC-8EB1-F063CC1D1DAB}" type="slidenum">
              <a:rPr lang="en-US" altLang="en-US" sz="1200"/>
              <a:pPr/>
              <a:t>34</a:t>
            </a:fld>
            <a:endParaRPr lang="en-US" altLang="en-US" sz="1200" dirty="0"/>
          </a:p>
        </p:txBody>
      </p:sp>
    </p:spTree>
    <p:extLst>
      <p:ext uri="{BB962C8B-B14F-4D97-AF65-F5344CB8AC3E}">
        <p14:creationId xmlns:p14="http://schemas.microsoft.com/office/powerpoint/2010/main" val="55422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Cambria" panose="02040503050406030204" pitchFamily="18" charset="0"/>
            </a:endParaRPr>
          </a:p>
          <a:p>
            <a:pPr eaLnBrk="1" hangingPunct="1">
              <a:spcBef>
                <a:spcPct val="0"/>
              </a:spcBef>
            </a:pPr>
            <a:endParaRPr lang="en-US" altLang="en-US" dirty="0"/>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8412CCE-7FFE-4B12-8DC3-8D8FC6CEE8C0}" type="slidenum">
              <a:rPr lang="en-US" altLang="en-US" sz="1200"/>
              <a:pPr/>
              <a:t>35</a:t>
            </a:fld>
            <a:endParaRPr lang="en-US" altLang="en-US" sz="1200" dirty="0"/>
          </a:p>
        </p:txBody>
      </p:sp>
    </p:spTree>
    <p:extLst>
      <p:ext uri="{BB962C8B-B14F-4D97-AF65-F5344CB8AC3E}">
        <p14:creationId xmlns:p14="http://schemas.microsoft.com/office/powerpoint/2010/main" val="2153307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4157201" y="9142069"/>
            <a:ext cx="3178005" cy="47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4" tIns="46353" rIns="92704" bIns="46353" anchor="b"/>
          <a:lstStyle>
            <a:lvl1pPr defTabSz="923925">
              <a:defRPr sz="2400">
                <a:solidFill>
                  <a:schemeClr val="tx1"/>
                </a:solidFill>
                <a:latin typeface="Calibri" panose="020F0502020204030204" pitchFamily="34" charset="0"/>
                <a:ea typeface="MS PGothic" panose="020B0600070205080204" pitchFamily="34" charset="-128"/>
              </a:defRPr>
            </a:lvl1pPr>
            <a:lvl2pPr marL="742950" indent="-285750" defTabSz="923925">
              <a:defRPr sz="2400">
                <a:solidFill>
                  <a:schemeClr val="tx1"/>
                </a:solidFill>
                <a:latin typeface="Calibri" panose="020F0502020204030204" pitchFamily="34" charset="0"/>
                <a:ea typeface="MS PGothic" panose="020B0600070205080204" pitchFamily="34" charset="-128"/>
              </a:defRPr>
            </a:lvl2pPr>
            <a:lvl3pPr marL="1143000" indent="-228600" defTabSz="923925">
              <a:defRPr sz="2400">
                <a:solidFill>
                  <a:schemeClr val="tx1"/>
                </a:solidFill>
                <a:latin typeface="Calibri" panose="020F0502020204030204" pitchFamily="34" charset="0"/>
                <a:ea typeface="MS PGothic" panose="020B0600070205080204" pitchFamily="34" charset="-128"/>
              </a:defRPr>
            </a:lvl3pPr>
            <a:lvl4pPr marL="1600200" indent="-228600" defTabSz="923925">
              <a:defRPr sz="2400">
                <a:solidFill>
                  <a:schemeClr val="tx1"/>
                </a:solidFill>
                <a:latin typeface="Calibri" panose="020F0502020204030204" pitchFamily="34" charset="0"/>
                <a:ea typeface="MS PGothic" panose="020B0600070205080204" pitchFamily="34" charset="-128"/>
              </a:defRPr>
            </a:lvl4pPr>
            <a:lvl5pPr marL="2057400" indent="-228600" defTabSz="923925">
              <a:defRPr sz="2400">
                <a:solidFill>
                  <a:schemeClr val="tx1"/>
                </a:solidFill>
                <a:latin typeface="Calibri" panose="020F0502020204030204" pitchFamily="34"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fld id="{85E45A37-E93E-4D63-A58C-08E719D3EF10}" type="slidenum">
              <a:rPr lang="en-US" altLang="en-US" sz="1300">
                <a:latin typeface="Arial" panose="020B0604020202020204" pitchFamily="34" charset="0"/>
              </a:rPr>
              <a:pPr algn="r" eaLnBrk="1" hangingPunct="1"/>
              <a:t>46</a:t>
            </a:fld>
            <a:endParaRPr lang="en-US" altLang="en-US" sz="1300" dirty="0">
              <a:latin typeface="Arial" panose="020B0604020202020204" pitchFamily="34" charset="0"/>
            </a:endParaRPr>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3096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F85CBFA-2FC6-4ABD-998D-539151DF8BA7}" type="slidenum">
              <a:rPr lang="en-US" altLang="en-US" sz="1200"/>
              <a:pPr/>
              <a:t>4</a:t>
            </a:fld>
            <a:endParaRPr lang="en-US" altLang="en-US" sz="1200" dirty="0"/>
          </a:p>
        </p:txBody>
      </p:sp>
    </p:spTree>
    <p:extLst>
      <p:ext uri="{BB962C8B-B14F-4D97-AF65-F5344CB8AC3E}">
        <p14:creationId xmlns:p14="http://schemas.microsoft.com/office/powerpoint/2010/main" val="1423567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F6D72F9-D574-4BC8-8C7C-1EB472927805}" type="slidenum">
              <a:rPr lang="en-US" altLang="en-US" sz="1200">
                <a:latin typeface="Arial" panose="020B0604020202020204" pitchFamily="34" charset="0"/>
              </a:rPr>
              <a:pPr/>
              <a:t>48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93511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 </a:t>
            </a:r>
          </a:p>
          <a:p>
            <a:pPr eaLnBrk="1" hangingPunct="1">
              <a:spcBef>
                <a:spcPct val="0"/>
              </a:spcBef>
            </a:pPr>
            <a:endParaRPr lang="en-US" altLang="en-US" dirty="0"/>
          </a:p>
          <a:p>
            <a:pPr eaLnBrk="1" hangingPunct="1">
              <a:spcBef>
                <a:spcPct val="0"/>
              </a:spcBef>
            </a:pPr>
            <a:endParaRPr lang="en-US" altLang="en-US" dirty="0"/>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B30FB88-4BE0-4CD7-B5FD-869FE444287D}" type="slidenum">
              <a:rPr lang="en-US" altLang="en-US" sz="1200"/>
              <a:pPr/>
              <a:t>49</a:t>
            </a:fld>
            <a:endParaRPr lang="en-US" altLang="en-US" sz="1200" dirty="0"/>
          </a:p>
        </p:txBody>
      </p:sp>
    </p:spTree>
    <p:extLst>
      <p:ext uri="{BB962C8B-B14F-4D97-AF65-F5344CB8AC3E}">
        <p14:creationId xmlns:p14="http://schemas.microsoft.com/office/powerpoint/2010/main" val="414478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2D04EF0-F49F-466F-99AC-F63B416F91D0}" type="slidenum">
              <a:rPr lang="en-US" altLang="en-US" sz="1200">
                <a:latin typeface="Cambria" panose="02040503050406030204" pitchFamily="18" charset="0"/>
              </a:rPr>
              <a:pPr/>
              <a:t>50</a:t>
            </a:fld>
            <a:endParaRPr lang="en-US" altLang="en-US" sz="1200" dirty="0">
              <a:latin typeface="Cambria" panose="02040503050406030204" pitchFamily="18"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Cambria" panose="02040503050406030204" pitchFamily="18" charset="0"/>
            </a:endParaRPr>
          </a:p>
        </p:txBody>
      </p:sp>
    </p:spTree>
    <p:extLst>
      <p:ext uri="{BB962C8B-B14F-4D97-AF65-F5344CB8AC3E}">
        <p14:creationId xmlns:p14="http://schemas.microsoft.com/office/powerpoint/2010/main" val="356607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F24D644-00CC-474B-8EAC-A3BC922947E7}" type="slidenum">
              <a:rPr lang="en-US" altLang="en-US" sz="1200"/>
              <a:pPr/>
              <a:t>51</a:t>
            </a:fld>
            <a:endParaRPr lang="en-US" altLang="en-US" sz="1200" dirty="0"/>
          </a:p>
        </p:txBody>
      </p:sp>
    </p:spTree>
    <p:extLst>
      <p:ext uri="{BB962C8B-B14F-4D97-AF65-F5344CB8AC3E}">
        <p14:creationId xmlns:p14="http://schemas.microsoft.com/office/powerpoint/2010/main" val="476997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ko-KR" dirty="0">
              <a:latin typeface="Cambria" panose="02040503050406030204" pitchFamily="18" charset="0"/>
              <a:ea typeface="Gulim" panose="020B0600000101010101" pitchFamily="34" charset="-127"/>
            </a:endParaRPr>
          </a:p>
          <a:p>
            <a:pPr eaLnBrk="1" hangingPunct="1">
              <a:spcBef>
                <a:spcPct val="0"/>
              </a:spcBef>
            </a:pPr>
            <a:endParaRPr lang="en-US" altLang="en-US"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240D6F3-DB0E-4EC6-9BF0-ED366D8BC9C4}" type="slidenum">
              <a:rPr lang="en-US" altLang="en-US" sz="1200"/>
              <a:pPr/>
              <a:t>52</a:t>
            </a:fld>
            <a:endParaRPr lang="en-US" altLang="en-US" sz="1200" dirty="0"/>
          </a:p>
        </p:txBody>
      </p:sp>
    </p:spTree>
    <p:extLst>
      <p:ext uri="{BB962C8B-B14F-4D97-AF65-F5344CB8AC3E}">
        <p14:creationId xmlns:p14="http://schemas.microsoft.com/office/powerpoint/2010/main" val="1392264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0E838C8-CF18-4C2B-8CBC-5F70D08537E2}" type="slidenum">
              <a:rPr lang="en-US" altLang="en-US" sz="1200"/>
              <a:pPr/>
              <a:t>54</a:t>
            </a:fld>
            <a:endParaRPr lang="en-US" altLang="en-US" sz="1200" dirty="0"/>
          </a:p>
        </p:txBody>
      </p:sp>
    </p:spTree>
    <p:extLst>
      <p:ext uri="{BB962C8B-B14F-4D97-AF65-F5344CB8AC3E}">
        <p14:creationId xmlns:p14="http://schemas.microsoft.com/office/powerpoint/2010/main" val="128542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FA186AF-AFDA-47FB-B807-D9834CDB38A7}" type="slidenum">
              <a:rPr lang="en-US" altLang="en-US" sz="1200"/>
              <a:pPr/>
              <a:t>11</a:t>
            </a:fld>
            <a:endParaRPr lang="en-US" altLang="en-US" sz="1200" dirty="0"/>
          </a:p>
        </p:txBody>
      </p:sp>
    </p:spTree>
    <p:extLst>
      <p:ext uri="{BB962C8B-B14F-4D97-AF65-F5344CB8AC3E}">
        <p14:creationId xmlns:p14="http://schemas.microsoft.com/office/powerpoint/2010/main" val="237548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41E06E3-1420-413F-BB30-DBE6EF85F957}" type="slidenum">
              <a:rPr lang="en-US" altLang="en-US" sz="1200"/>
              <a:pPr/>
              <a:t>12</a:t>
            </a:fld>
            <a:endParaRPr lang="en-US" altLang="en-US" sz="1200" dirty="0"/>
          </a:p>
        </p:txBody>
      </p:sp>
    </p:spTree>
    <p:extLst>
      <p:ext uri="{BB962C8B-B14F-4D97-AF65-F5344CB8AC3E}">
        <p14:creationId xmlns:p14="http://schemas.microsoft.com/office/powerpoint/2010/main" val="327744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(12:47 minutes)</a:t>
            </a:r>
          </a:p>
          <a:p>
            <a:pPr eaLnBrk="1" hangingPunct="1">
              <a:spcBef>
                <a:spcPct val="0"/>
              </a:spcBef>
            </a:pPr>
            <a:r>
              <a:rPr lang="en-US" altLang="en-US" dirty="0"/>
              <a:t>While they are watching the video, ask Trainee</a:t>
            </a:r>
            <a:r>
              <a:rPr lang="ja-JP" altLang="en-US" dirty="0"/>
              <a:t>’</a:t>
            </a:r>
            <a:r>
              <a:rPr lang="en-US" altLang="ja-JP" dirty="0"/>
              <a:t>s to note Trauma</a:t>
            </a:r>
            <a:r>
              <a:rPr lang="ja-JP" altLang="en-US" dirty="0"/>
              <a:t>’</a:t>
            </a:r>
            <a:r>
              <a:rPr lang="en-US" altLang="ja-JP" dirty="0"/>
              <a:t>s experienced prior to removal, during removal and things that the SW could have done to minimize system trauma.</a:t>
            </a:r>
          </a:p>
          <a:p>
            <a:r>
              <a:rPr lang="en-US" altLang="en-US" u="sng" dirty="0"/>
              <a:t>Note: Learning Objectives </a:t>
            </a:r>
            <a:r>
              <a:rPr lang="en-US" altLang="ko-KR" u="sng" dirty="0">
                <a:latin typeface="Cambria" panose="02040503050406030204" pitchFamily="18" charset="0"/>
                <a:ea typeface="Gulim" panose="020B0600000101010101" pitchFamily="34" charset="-127"/>
              </a:rPr>
              <a:t>K5. </a:t>
            </a:r>
            <a:r>
              <a:rPr lang="en-US" altLang="ko-KR" dirty="0">
                <a:latin typeface="Cambria" panose="02040503050406030204" pitchFamily="18" charset="0"/>
                <a:ea typeface="Gulim" panose="020B0600000101010101" pitchFamily="34" charset="-127"/>
              </a:rPr>
              <a:t>The trainee will be able to describe how child traumatic stress is exacerbated by ongoing stressors in a child’s environment and within the child welfare system, and V2. The trainee will value working to prevent or mitigate the impact of traumatic stress by using trauma informed responses.</a:t>
            </a:r>
          </a:p>
          <a:p>
            <a:endParaRPr lang="en-US" altLang="ko-KR" dirty="0">
              <a:latin typeface="Cambria" panose="02040503050406030204" pitchFamily="18" charset="0"/>
              <a:ea typeface="Gulim" panose="020B0600000101010101" pitchFamily="34" charset="-127"/>
            </a:endParaRPr>
          </a:p>
          <a:p>
            <a:pPr eaLnBrk="1" hangingPunct="1">
              <a:spcBef>
                <a:spcPct val="0"/>
              </a:spcBef>
            </a:pPr>
            <a:endParaRPr lang="en-US" altLang="en-US"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5605480-9AA9-4D95-A367-136E2E642CA7}" type="slidenum">
              <a:rPr lang="en-US" altLang="en-US" sz="1200"/>
              <a:pPr/>
              <a:t>13</a:t>
            </a:fld>
            <a:endParaRPr lang="en-US" altLang="en-US" sz="1200" dirty="0"/>
          </a:p>
        </p:txBody>
      </p:sp>
    </p:spTree>
    <p:extLst>
      <p:ext uri="{BB962C8B-B14F-4D97-AF65-F5344CB8AC3E}">
        <p14:creationId xmlns:p14="http://schemas.microsoft.com/office/powerpoint/2010/main" val="51362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Consult with your Supervisor or  Mental Health Staff.  Know how the referral system in your agency works.  Look online for information.</a:t>
            </a:r>
          </a:p>
          <a:p>
            <a:r>
              <a:rPr lang="en-US" altLang="ko-KR" dirty="0">
                <a:latin typeface="Cambria" panose="02040503050406030204" pitchFamily="18" charset="0"/>
                <a:ea typeface="Gulim" panose="020B0600000101010101" pitchFamily="34" charset="-127"/>
              </a:rPr>
              <a:t>K6. The trainee will be able to identify three things social workers can do to minimize and heal trauma </a:t>
            </a:r>
          </a:p>
          <a:p>
            <a:r>
              <a:rPr lang="en-US" altLang="ko-KR" dirty="0">
                <a:latin typeface="Cambria" panose="02040503050406030204" pitchFamily="18" charset="0"/>
                <a:ea typeface="Gulim" panose="020B0600000101010101" pitchFamily="34" charset="-127"/>
              </a:rPr>
              <a:t>S2. Using a case example, the trainee will be able to demonstrate three things social workers can do to minimize and heal trauma.</a:t>
            </a:r>
            <a:endParaRPr lang="en-US" altLang="en-US" dirty="0">
              <a:latin typeface="Cambria" panose="02040503050406030204" pitchFamily="18" charset="0"/>
            </a:endParaRPr>
          </a:p>
          <a:p>
            <a:pPr eaLnBrk="1" hangingPunct="1">
              <a:spcBef>
                <a:spcPct val="0"/>
              </a:spcBef>
            </a:pPr>
            <a:r>
              <a:rPr lang="en-US" altLang="ko-KR" dirty="0">
                <a:latin typeface="Cambria" panose="02040503050406030204" pitchFamily="18" charset="0"/>
                <a:ea typeface="Gulim" panose="020B0600000101010101" pitchFamily="34" charset="-127"/>
              </a:rPr>
              <a:t>V2. The trainee will value working to prevent or mitigate the impact of traumatic stress by using trauma informed responses</a:t>
            </a:r>
            <a:endParaRPr lang="en-US" altLang="en-US" dirty="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4341476-E92A-4C81-B733-AE362511B76A}" type="slidenum">
              <a:rPr lang="en-US" altLang="en-US" sz="1200"/>
              <a:pPr/>
              <a:t>16</a:t>
            </a:fld>
            <a:endParaRPr lang="en-US" altLang="en-US" sz="1200" dirty="0"/>
          </a:p>
        </p:txBody>
      </p:sp>
    </p:spTree>
    <p:extLst>
      <p:ext uri="{BB962C8B-B14F-4D97-AF65-F5344CB8AC3E}">
        <p14:creationId xmlns:p14="http://schemas.microsoft.com/office/powerpoint/2010/main" val="372288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a:latin typeface="Cambria" panose="02040503050406030204" pitchFamily="18" charset="0"/>
                <a:ea typeface="Gulim" panose="020B0600000101010101" pitchFamily="34" charset="-127"/>
              </a:rPr>
              <a:t>K6. The trainee will be able to identify three things social workers can do to minimize and heal trauma </a:t>
            </a:r>
          </a:p>
          <a:p>
            <a:r>
              <a:rPr lang="en-US" altLang="ko-KR" dirty="0">
                <a:latin typeface="Cambria" panose="02040503050406030204" pitchFamily="18" charset="0"/>
                <a:ea typeface="Gulim" panose="020B0600000101010101" pitchFamily="34" charset="-127"/>
              </a:rPr>
              <a:t>S2. Using a case example, the trainee will be able to demonstrate three things social workers can do to minimize and heal trauma.</a:t>
            </a:r>
            <a:endParaRPr lang="en-US" altLang="en-US" dirty="0">
              <a:latin typeface="Cambria" panose="02040503050406030204" pitchFamily="18" charset="0"/>
            </a:endParaRPr>
          </a:p>
          <a:p>
            <a:pPr eaLnBrk="1" hangingPunct="1">
              <a:spcBef>
                <a:spcPct val="0"/>
              </a:spcBef>
            </a:pPr>
            <a:r>
              <a:rPr lang="en-US" altLang="ko-KR" dirty="0">
                <a:solidFill>
                  <a:srgbClr val="000000"/>
                </a:solidFill>
                <a:latin typeface="Cambria" panose="02040503050406030204" pitchFamily="18" charset="0"/>
                <a:ea typeface="Gulim" panose="020B0600000101010101" pitchFamily="34" charset="-127"/>
              </a:rPr>
              <a:t>V1. The trainee will value referring children with a trauma history for a thorough trauma assessment and specific trauma related mental health services.</a:t>
            </a:r>
            <a:r>
              <a:rPr lang="en-US" altLang="ko-KR" dirty="0">
                <a:solidFill>
                  <a:srgbClr val="FF0000"/>
                </a:solidFill>
                <a:latin typeface="Cambria" panose="02040503050406030204" pitchFamily="18" charset="0"/>
                <a:ea typeface="Gulim" panose="020B0600000101010101" pitchFamily="34" charset="-127"/>
              </a:rPr>
              <a:t> </a:t>
            </a:r>
          </a:p>
          <a:p>
            <a:pPr eaLnBrk="1" hangingPunct="1">
              <a:spcBef>
                <a:spcPct val="0"/>
              </a:spcBef>
            </a:pPr>
            <a:r>
              <a:rPr lang="en-US" altLang="ko-KR" dirty="0">
                <a:latin typeface="Cambria" panose="02040503050406030204" pitchFamily="18" charset="0"/>
                <a:ea typeface="Gulim" panose="020B0600000101010101" pitchFamily="34" charset="-127"/>
              </a:rPr>
              <a:t>V2. The trainee will value working to prevent or mitigate the impact of traumatic stress by using trauma informed responses</a:t>
            </a:r>
          </a:p>
          <a:p>
            <a:r>
              <a:rPr lang="en-US" altLang="ko-KR" dirty="0">
                <a:solidFill>
                  <a:srgbClr val="000000"/>
                </a:solidFill>
                <a:latin typeface="Cambria" panose="02040503050406030204" pitchFamily="18" charset="0"/>
                <a:ea typeface="Gulim" panose="020B0600000101010101" pitchFamily="34" charset="-127"/>
              </a:rPr>
              <a:t>V3. The trainee will value the different roles for social workers and mental health providers in providing trauma informed services.</a:t>
            </a:r>
            <a:endParaRPr lang="en-US" altLang="en-US" dirty="0">
              <a:solidFill>
                <a:srgbClr val="000000"/>
              </a:solidFill>
              <a:latin typeface="Cambria" panose="02040503050406030204" pitchFamily="18" charset="0"/>
            </a:endParaRPr>
          </a:p>
          <a:p>
            <a:pPr eaLnBrk="1" hangingPunct="1">
              <a:spcBef>
                <a:spcPct val="0"/>
              </a:spcBef>
            </a:pPr>
            <a:endParaRPr lang="en-US" altLang="en-US"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9F043CB-FC4D-408A-BA6D-C0616F3B78A1}" type="slidenum">
              <a:rPr lang="en-US" altLang="en-US" sz="1200"/>
              <a:pPr/>
              <a:t>17</a:t>
            </a:fld>
            <a:endParaRPr lang="en-US" altLang="en-US" sz="1200" dirty="0"/>
          </a:p>
        </p:txBody>
      </p:sp>
    </p:spTree>
    <p:extLst>
      <p:ext uri="{BB962C8B-B14F-4D97-AF65-F5344CB8AC3E}">
        <p14:creationId xmlns:p14="http://schemas.microsoft.com/office/powerpoint/2010/main" val="184364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20C52CC-A82B-4438-909B-C666E4CFF21D}" type="slidenum">
              <a:rPr lang="en-US" altLang="en-US" sz="1200"/>
              <a:pPr/>
              <a:t>20</a:t>
            </a:fld>
            <a:endParaRPr lang="en-US" altLang="en-US" sz="1200" dirty="0"/>
          </a:p>
        </p:txBody>
      </p:sp>
    </p:spTree>
    <p:extLst>
      <p:ext uri="{BB962C8B-B14F-4D97-AF65-F5344CB8AC3E}">
        <p14:creationId xmlns:p14="http://schemas.microsoft.com/office/powerpoint/2010/main" val="102558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4807" indent="-286464">
              <a:defRPr sz="2400">
                <a:solidFill>
                  <a:schemeClr val="tx1"/>
                </a:solidFill>
                <a:latin typeface="Calibri" panose="020F0502020204030204" pitchFamily="34" charset="0"/>
                <a:ea typeface="MS PGothic" panose="020B0600070205080204" pitchFamily="34" charset="-128"/>
              </a:defRPr>
            </a:lvl2pPr>
            <a:lvl3pPr marL="1145858" indent="-229172">
              <a:defRPr sz="2400">
                <a:solidFill>
                  <a:schemeClr val="tx1"/>
                </a:solidFill>
                <a:latin typeface="Calibri" panose="020F0502020204030204" pitchFamily="34" charset="0"/>
                <a:ea typeface="MS PGothic" panose="020B0600070205080204" pitchFamily="34" charset="-128"/>
              </a:defRPr>
            </a:lvl3pPr>
            <a:lvl4pPr marL="1604201" indent="-229172">
              <a:defRPr sz="2400">
                <a:solidFill>
                  <a:schemeClr val="tx1"/>
                </a:solidFill>
                <a:latin typeface="Calibri" panose="020F0502020204030204" pitchFamily="34" charset="0"/>
                <a:ea typeface="MS PGothic" panose="020B0600070205080204" pitchFamily="34" charset="-128"/>
              </a:defRPr>
            </a:lvl4pPr>
            <a:lvl5pPr marL="2062544" indent="-229172">
              <a:defRPr sz="2400">
                <a:solidFill>
                  <a:schemeClr val="tx1"/>
                </a:solidFill>
                <a:latin typeface="Calibri" panose="020F0502020204030204" pitchFamily="34" charset="0"/>
                <a:ea typeface="MS PGothic" panose="020B0600070205080204" pitchFamily="34" charset="-128"/>
              </a:defRPr>
            </a:lvl5pPr>
            <a:lvl6pPr marL="2520887"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9230"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37573"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95916" indent="-22917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46C9B83-671D-466B-953A-51307A9A6F19}" type="slidenum">
              <a:rPr lang="en-US" altLang="en-US" sz="1200"/>
              <a:pPr/>
              <a:t>22</a:t>
            </a:fld>
            <a:endParaRPr lang="en-US" altLang="en-US" sz="1200" dirty="0"/>
          </a:p>
        </p:txBody>
      </p:sp>
    </p:spTree>
    <p:extLst>
      <p:ext uri="{BB962C8B-B14F-4D97-AF65-F5344CB8AC3E}">
        <p14:creationId xmlns:p14="http://schemas.microsoft.com/office/powerpoint/2010/main" val="358764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AD46435-2EDF-2240-B0C7-79B9F0A0B72E}" type="datetime1">
              <a:rPr lang="en-US" altLang="en-US" smtClean="0"/>
              <a:t>10/11/2018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34863BC-21CE-4E92-97D8-4FA41133DF37}" type="slidenum">
              <a:rPr lang="en-US" altLang="en-US"/>
              <a:pPr/>
              <a:t>‹#›</a:t>
            </a:fld>
            <a:endParaRPr lang="en-US" altLang="en-US" dirty="0"/>
          </a:p>
        </p:txBody>
      </p:sp>
    </p:spTree>
    <p:extLst>
      <p:ext uri="{BB962C8B-B14F-4D97-AF65-F5344CB8AC3E}">
        <p14:creationId xmlns:p14="http://schemas.microsoft.com/office/powerpoint/2010/main" val="37327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9883E7-7C67-C04D-AEC0-E240C34CA129}" type="datetime1">
              <a:rPr lang="en-US" altLang="en-US" smtClean="0"/>
              <a:t>10/11/2018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CFF5AD7-0F7C-4DC0-8F4C-B02235B61FCB}" type="slidenum">
              <a:rPr lang="en-US" altLang="en-US"/>
              <a:pPr/>
              <a:t>‹#›</a:t>
            </a:fld>
            <a:endParaRPr lang="en-US" altLang="en-US" dirty="0"/>
          </a:p>
        </p:txBody>
      </p:sp>
    </p:spTree>
    <p:extLst>
      <p:ext uri="{BB962C8B-B14F-4D97-AF65-F5344CB8AC3E}">
        <p14:creationId xmlns:p14="http://schemas.microsoft.com/office/powerpoint/2010/main" val="61518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50812B6-118A-D44A-967F-236BAD78F096}" type="datetime1">
              <a:rPr lang="en-US" altLang="en-US" smtClean="0"/>
              <a:t>10/11/2018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1C40961-815C-4268-9DB8-4C6ECE2D0A8D}" type="slidenum">
              <a:rPr lang="en-US" altLang="en-US"/>
              <a:pPr/>
              <a:t>‹#›</a:t>
            </a:fld>
            <a:endParaRPr lang="en-US" altLang="en-US" dirty="0"/>
          </a:p>
        </p:txBody>
      </p:sp>
    </p:spTree>
    <p:extLst>
      <p:ext uri="{BB962C8B-B14F-4D97-AF65-F5344CB8AC3E}">
        <p14:creationId xmlns:p14="http://schemas.microsoft.com/office/powerpoint/2010/main" val="3483778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Block Arc 1"/>
          <p:cNvSpPr/>
          <p:nvPr userDrawn="1"/>
        </p:nvSpPr>
        <p:spPr>
          <a:xfrm>
            <a:off x="2663825" y="1408113"/>
            <a:ext cx="5645150" cy="5645150"/>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 name="Block Arc 2"/>
          <p:cNvSpPr/>
          <p:nvPr userDrawn="1"/>
        </p:nvSpPr>
        <p:spPr>
          <a:xfrm>
            <a:off x="1749425" y="-195263"/>
            <a:ext cx="5645150" cy="5645151"/>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 name="Block Arc 3"/>
          <p:cNvSpPr/>
          <p:nvPr userDrawn="1"/>
        </p:nvSpPr>
        <p:spPr>
          <a:xfrm>
            <a:off x="835025" y="1408113"/>
            <a:ext cx="5645150" cy="5645150"/>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 name="Group 9"/>
          <p:cNvGrpSpPr>
            <a:grpSpLocks/>
          </p:cNvGrpSpPr>
          <p:nvPr userDrawn="1"/>
        </p:nvGrpSpPr>
        <p:grpSpPr bwMode="auto">
          <a:xfrm>
            <a:off x="3254375" y="2363788"/>
            <a:ext cx="2689225" cy="2593975"/>
            <a:chOff x="3224727" y="2369656"/>
            <a:chExt cx="2689573" cy="2594595"/>
          </a:xfrm>
        </p:grpSpPr>
        <p:sp>
          <p:nvSpPr>
            <p:cNvPr id="6" name="Oval 5"/>
            <p:cNvSpPr/>
            <p:nvPr/>
          </p:nvSpPr>
          <p:spPr>
            <a:xfrm>
              <a:off x="3235841" y="2369656"/>
              <a:ext cx="2595898"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7"/>
            <p:cNvSpPr/>
            <p:nvPr/>
          </p:nvSpPr>
          <p:spPr>
            <a:xfrm>
              <a:off x="3224727" y="2515741"/>
              <a:ext cx="2689573" cy="1834000"/>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1600160" eaLnBrk="1" fontAlgn="auto" hangingPunct="1">
                <a:lnSpc>
                  <a:spcPct val="90000"/>
                </a:lnSpc>
                <a:spcBef>
                  <a:spcPts val="0"/>
                </a:spcBef>
                <a:spcAft>
                  <a:spcPct val="35000"/>
                </a:spcAft>
                <a:defRPr/>
              </a:pPr>
              <a:r>
                <a:rPr lang="en-US" sz="2400" dirty="0">
                  <a:solidFill>
                    <a:prstClr val="white"/>
                  </a:solidFill>
                </a:rPr>
                <a:t>CC 3.0</a:t>
              </a:r>
            </a:p>
            <a:p>
              <a:pPr algn="ctr" defTabSz="1600160" eaLnBrk="1" fontAlgn="auto" hangingPunct="1">
                <a:lnSpc>
                  <a:spcPct val="90000"/>
                </a:lnSpc>
                <a:spcBef>
                  <a:spcPts val="0"/>
                </a:spcBef>
                <a:spcAft>
                  <a:spcPct val="35000"/>
                </a:spcAft>
                <a:defRPr/>
              </a:pPr>
              <a:r>
                <a:rPr lang="en-US" altLang="en-US" sz="4800" b="1" dirty="0">
                  <a:solidFill>
                    <a:srgbClr val="009999"/>
                  </a:solidFill>
                  <a:effectLst>
                    <a:outerShdw blurRad="38100" dist="38100" dir="2700000" algn="tl">
                      <a:srgbClr val="000000"/>
                    </a:outerShdw>
                  </a:effectLst>
                  <a:ea typeface="+mj-ea"/>
                  <a:cs typeface="+mj-cs"/>
                </a:rPr>
                <a:t>Teaming</a:t>
              </a:r>
              <a:endParaRPr lang="en-US" sz="4000" dirty="0">
                <a:solidFill>
                  <a:prstClr val="white"/>
                </a:solidFill>
              </a:endParaRPr>
            </a:p>
          </p:txBody>
        </p:sp>
      </p:grpSp>
      <p:grpSp>
        <p:nvGrpSpPr>
          <p:cNvPr id="8" name="Group 12"/>
          <p:cNvGrpSpPr>
            <a:grpSpLocks/>
          </p:cNvGrpSpPr>
          <p:nvPr userDrawn="1"/>
        </p:nvGrpSpPr>
        <p:grpSpPr bwMode="auto">
          <a:xfrm>
            <a:off x="3663950" y="722313"/>
            <a:ext cx="1816100" cy="1816100"/>
            <a:chOff x="3634583" y="728412"/>
            <a:chExt cx="1816216" cy="1816216"/>
          </a:xfrm>
        </p:grpSpPr>
        <p:sp>
          <p:nvSpPr>
            <p:cNvPr id="9" name="Oval 8"/>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Oval 9"/>
            <p:cNvSpPr/>
            <p:nvPr/>
          </p:nvSpPr>
          <p:spPr>
            <a:xfrm>
              <a:off x="3901300" y="995129"/>
              <a:ext cx="1282782" cy="1282782"/>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876" eaLnBrk="1" fontAlgn="auto" hangingPunct="1">
                <a:lnSpc>
                  <a:spcPct val="90000"/>
                </a:lnSpc>
                <a:spcBef>
                  <a:spcPts val="0"/>
                </a:spcBef>
                <a:spcAft>
                  <a:spcPct val="35000"/>
                </a:spcAft>
                <a:defRPr/>
              </a:pPr>
              <a:r>
                <a:rPr lang="en-US" sz="2200" dirty="0">
                  <a:solidFill>
                    <a:prstClr val="white"/>
                  </a:solidFill>
                </a:rPr>
                <a:t>Online Learning</a:t>
              </a:r>
            </a:p>
          </p:txBody>
        </p:sp>
      </p:grpSp>
      <p:grpSp>
        <p:nvGrpSpPr>
          <p:cNvPr id="11" name="Group 10"/>
          <p:cNvGrpSpPr>
            <a:grpSpLocks/>
          </p:cNvGrpSpPr>
          <p:nvPr userDrawn="1"/>
        </p:nvGrpSpPr>
        <p:grpSpPr bwMode="auto">
          <a:xfrm>
            <a:off x="5464175" y="3806825"/>
            <a:ext cx="1816100" cy="1816100"/>
            <a:chOff x="5434434" y="3813870"/>
            <a:chExt cx="1816216" cy="1816216"/>
          </a:xfrm>
        </p:grpSpPr>
        <p:sp>
          <p:nvSpPr>
            <p:cNvPr id="12" name="Oval 11"/>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1"/>
            <p:cNvSpPr/>
            <p:nvPr/>
          </p:nvSpPr>
          <p:spPr>
            <a:xfrm>
              <a:off x="5701151" y="4080587"/>
              <a:ext cx="1282782" cy="1282782"/>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876" eaLnBrk="1" fontAlgn="auto" hangingPunct="1">
                <a:lnSpc>
                  <a:spcPct val="90000"/>
                </a:lnSpc>
                <a:spcBef>
                  <a:spcPts val="0"/>
                </a:spcBef>
                <a:spcAft>
                  <a:spcPct val="35000"/>
                </a:spcAft>
                <a:defRPr/>
              </a:pPr>
              <a:r>
                <a:rPr lang="en-US" sz="2200" dirty="0">
                  <a:solidFill>
                    <a:prstClr val="white"/>
                  </a:solidFill>
                </a:rPr>
                <a:t>Classroom Skill Building</a:t>
              </a:r>
            </a:p>
          </p:txBody>
        </p:sp>
      </p:grpSp>
      <p:grpSp>
        <p:nvGrpSpPr>
          <p:cNvPr id="14" name="Group 18"/>
          <p:cNvGrpSpPr>
            <a:grpSpLocks/>
          </p:cNvGrpSpPr>
          <p:nvPr userDrawn="1"/>
        </p:nvGrpSpPr>
        <p:grpSpPr bwMode="auto">
          <a:xfrm>
            <a:off x="1863725" y="3806825"/>
            <a:ext cx="1816100" cy="1816100"/>
            <a:chOff x="1834748" y="3813856"/>
            <a:chExt cx="1816216" cy="1816216"/>
          </a:xfrm>
        </p:grpSpPr>
        <p:sp>
          <p:nvSpPr>
            <p:cNvPr id="15" name="Oval 14"/>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13"/>
            <p:cNvSpPr/>
            <p:nvPr/>
          </p:nvSpPr>
          <p:spPr>
            <a:xfrm>
              <a:off x="2101465" y="4080573"/>
              <a:ext cx="1282782" cy="1282782"/>
            </a:xfrm>
            <a:prstGeom prst="rect">
              <a:avLst/>
            </a:prstGeom>
          </p:spPr>
          <p:style>
            <a:lnRef idx="0">
              <a:scrgbClr r="0" g="0" b="0"/>
            </a:lnRef>
            <a:fillRef idx="0">
              <a:scrgbClr r="0" g="0" b="0"/>
            </a:fillRef>
            <a:effectRef idx="0">
              <a:scrgbClr r="0" g="0" b="0"/>
            </a:effectRef>
            <a:fontRef idx="minor">
              <a:schemeClr val="lt1"/>
            </a:fontRef>
          </p:style>
          <p:txBody>
            <a:bodyPr lIns="27940" tIns="27940" rIns="27940" bIns="27940" spcCol="1270" anchor="ctr"/>
            <a:lstStyle/>
            <a:p>
              <a:pPr algn="ctr" defTabSz="977876" eaLnBrk="1" fontAlgn="auto" hangingPunct="1">
                <a:lnSpc>
                  <a:spcPct val="90000"/>
                </a:lnSpc>
                <a:spcBef>
                  <a:spcPts val="0"/>
                </a:spcBef>
                <a:spcAft>
                  <a:spcPct val="35000"/>
                </a:spcAft>
                <a:defRPr/>
              </a:pPr>
              <a:r>
                <a:rPr lang="en-US" sz="2200" dirty="0">
                  <a:solidFill>
                    <a:prstClr val="white"/>
                  </a:solidFill>
                </a:rPr>
                <a:t>Field Activities</a:t>
              </a:r>
            </a:p>
          </p:txBody>
        </p:sp>
      </p:grpSp>
      <p:pic>
        <p:nvPicPr>
          <p:cNvPr id="17" name="Picture 2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4575" y="5791200"/>
            <a:ext cx="1346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50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F32E71A-11BD-6944-B812-AB54F6B79C92}" type="datetime1">
              <a:rPr lang="en-US" altLang="en-US" smtClean="0"/>
              <a:t>10/11/2018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E207DB3E-22B2-4226-85A9-B8A6A3884E6A}" type="slidenum">
              <a:rPr lang="en-US" altLang="en-US"/>
              <a:pPr/>
              <a:t>‹#›</a:t>
            </a:fld>
            <a:endParaRPr lang="en-US" altLang="en-US" dirty="0"/>
          </a:p>
        </p:txBody>
      </p:sp>
    </p:spTree>
    <p:extLst>
      <p:ext uri="{BB962C8B-B14F-4D97-AF65-F5344CB8AC3E}">
        <p14:creationId xmlns:p14="http://schemas.microsoft.com/office/powerpoint/2010/main" val="4167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22C97A7-F325-EF4D-8CD1-954DC33D3886}" type="datetime1">
              <a:rPr lang="en-US" altLang="en-US" smtClean="0"/>
              <a:t>10/11/2018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B4D2352-8821-4FA2-9A7C-5AF382BC2E78}" type="slidenum">
              <a:rPr lang="en-US" altLang="en-US"/>
              <a:pPr/>
              <a:t>‹#›</a:t>
            </a:fld>
            <a:endParaRPr lang="en-US" altLang="en-US" dirty="0"/>
          </a:p>
        </p:txBody>
      </p:sp>
    </p:spTree>
    <p:extLst>
      <p:ext uri="{BB962C8B-B14F-4D97-AF65-F5344CB8AC3E}">
        <p14:creationId xmlns:p14="http://schemas.microsoft.com/office/powerpoint/2010/main" val="173052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6334F09-2DC5-424D-B4BA-A8F3E912F857}" type="datetime1">
              <a:rPr lang="en-US" altLang="en-US" smtClean="0"/>
              <a:t>10/11/2018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C4B3B260-A05D-4603-AFBE-C36AFF88ECB8}" type="slidenum">
              <a:rPr lang="en-US" altLang="en-US"/>
              <a:pPr/>
              <a:t>‹#›</a:t>
            </a:fld>
            <a:endParaRPr lang="en-US" altLang="en-US" dirty="0"/>
          </a:p>
        </p:txBody>
      </p:sp>
    </p:spTree>
    <p:extLst>
      <p:ext uri="{BB962C8B-B14F-4D97-AF65-F5344CB8AC3E}">
        <p14:creationId xmlns:p14="http://schemas.microsoft.com/office/powerpoint/2010/main" val="216088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764C804-45D9-A94E-885F-57712777F922}" type="datetime1">
              <a:rPr lang="en-US" altLang="en-US" smtClean="0"/>
              <a:t>10/11/2018</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065826B5-40BF-451E-8DBE-0A3084A281E8}" type="slidenum">
              <a:rPr lang="en-US" altLang="en-US"/>
              <a:pPr/>
              <a:t>‹#›</a:t>
            </a:fld>
            <a:endParaRPr lang="en-US" altLang="en-US" dirty="0"/>
          </a:p>
        </p:txBody>
      </p:sp>
    </p:spTree>
    <p:extLst>
      <p:ext uri="{BB962C8B-B14F-4D97-AF65-F5344CB8AC3E}">
        <p14:creationId xmlns:p14="http://schemas.microsoft.com/office/powerpoint/2010/main" val="157001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C6E3BCFB-1AF5-E74D-B0D8-AD5502959749}" type="datetime1">
              <a:rPr lang="en-US" altLang="en-US" smtClean="0"/>
              <a:t>10/11/2018</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75AE939C-4C53-4D25-BA03-719C3FBC56CE}" type="slidenum">
              <a:rPr lang="en-US" altLang="en-US"/>
              <a:pPr/>
              <a:t>‹#›</a:t>
            </a:fld>
            <a:endParaRPr lang="en-US" altLang="en-US" dirty="0"/>
          </a:p>
        </p:txBody>
      </p:sp>
    </p:spTree>
    <p:extLst>
      <p:ext uri="{BB962C8B-B14F-4D97-AF65-F5344CB8AC3E}">
        <p14:creationId xmlns:p14="http://schemas.microsoft.com/office/powerpoint/2010/main" val="186623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226DA9D-8212-224C-AC5B-F4DE40770B2C}" type="datetime1">
              <a:rPr lang="en-US" altLang="en-US" smtClean="0"/>
              <a:t>10/11/2018</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0CCF396D-88B6-478E-8864-89518D9A281F}" type="slidenum">
              <a:rPr lang="en-US" altLang="en-US"/>
              <a:pPr/>
              <a:t>‹#›</a:t>
            </a:fld>
            <a:endParaRPr lang="en-US" altLang="en-US" dirty="0"/>
          </a:p>
        </p:txBody>
      </p:sp>
    </p:spTree>
    <p:extLst>
      <p:ext uri="{BB962C8B-B14F-4D97-AF65-F5344CB8AC3E}">
        <p14:creationId xmlns:p14="http://schemas.microsoft.com/office/powerpoint/2010/main" val="220360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0BD6ADD-4C35-064C-A924-E11B7BA18A1D}" type="datetime1">
              <a:rPr lang="en-US" altLang="en-US" smtClean="0"/>
              <a:t>10/11/2018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BD81F6E5-4B8A-4FD5-B561-8F6EFA9D784A}" type="slidenum">
              <a:rPr lang="en-US" altLang="en-US"/>
              <a:pPr/>
              <a:t>‹#›</a:t>
            </a:fld>
            <a:endParaRPr lang="en-US" altLang="en-US" dirty="0"/>
          </a:p>
        </p:txBody>
      </p:sp>
    </p:spTree>
    <p:extLst>
      <p:ext uri="{BB962C8B-B14F-4D97-AF65-F5344CB8AC3E}">
        <p14:creationId xmlns:p14="http://schemas.microsoft.com/office/powerpoint/2010/main" val="208460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FD6448-19BD-D14A-8D61-8AEB974001B7}" type="datetime1">
              <a:rPr lang="en-US" altLang="en-US" smtClean="0"/>
              <a:t>10/11/2018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36B0F7BE-9458-455C-9F33-D8D69B633A6B}" type="slidenum">
              <a:rPr lang="en-US" altLang="en-US"/>
              <a:pPr/>
              <a:t>‹#›</a:t>
            </a:fld>
            <a:endParaRPr lang="en-US" altLang="en-US" dirty="0"/>
          </a:p>
        </p:txBody>
      </p:sp>
    </p:spTree>
    <p:extLst>
      <p:ext uri="{BB962C8B-B14F-4D97-AF65-F5344CB8AC3E}">
        <p14:creationId xmlns:p14="http://schemas.microsoft.com/office/powerpoint/2010/main" val="86000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7609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BAECF17B-7FE5-D147-B18D-0D7535B467AD}" type="datetime1">
              <a:rPr lang="en-US" altLang="en-US" smtClean="0"/>
              <a:t>10/11/2018</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MS PGothic" charset="0"/>
                <a:cs typeface="MS PGothic"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FADEBB61-5610-49ED-B81E-ACD9586EB100}" type="slidenum">
              <a:rPr lang="en-US" altLang="en-US"/>
              <a:pPr/>
              <a:t>‹#›</a:t>
            </a:fld>
            <a:endParaRPr lang="en-US" altLang="en-US" dirty="0"/>
          </a:p>
        </p:txBody>
      </p:sp>
    </p:spTree>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youtu.be/5MDxFKxbqTw"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youtu.be/84bE1M6Usz0?list=PLoEqrtSDwqBf4O1mxQ60Vi4vEXA06Lqmn"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fontAlgn="auto">
                <a:lnSpc>
                  <a:spcPct val="90000"/>
                </a:lnSpc>
                <a:spcAft>
                  <a:spcPct val="35000"/>
                </a:spcAft>
              </a:pPr>
              <a:r>
                <a:rPr lang="en-US" sz="36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5449390"/>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Field Activities</a:t>
              </a:r>
            </a:p>
          </p:txBody>
        </p:sp>
      </p:grpSp>
    </p:spTree>
    <p:extLst>
      <p:ext uri="{BB962C8B-B14F-4D97-AF65-F5344CB8AC3E}">
        <p14:creationId xmlns:p14="http://schemas.microsoft.com/office/powerpoint/2010/main" val="30882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sz="2400" b="1" dirty="0" err="1"/>
              <a:t>V1</a:t>
            </a:r>
            <a:r>
              <a:rPr lang="en-US" sz="2400" b="1" dirty="0"/>
              <a:t>.</a:t>
            </a:r>
            <a:r>
              <a:rPr lang="en-US" sz="2400" dirty="0"/>
              <a:t> The trainee will value referring children with a trauma history for a thorough trauma assessment and specific trauma-related mental health services. </a:t>
            </a:r>
          </a:p>
          <a:p>
            <a:endParaRPr lang="en-US" sz="2400" dirty="0"/>
          </a:p>
          <a:p>
            <a:r>
              <a:rPr lang="en-US" sz="2400" b="1" dirty="0" err="1"/>
              <a:t>V2</a:t>
            </a:r>
            <a:r>
              <a:rPr lang="en-US" sz="2400" b="1" dirty="0"/>
              <a:t>.</a:t>
            </a:r>
            <a:r>
              <a:rPr lang="en-US" sz="2400" dirty="0"/>
              <a:t> The trainee will value working to prevent or mitigate the impact of traumatic stress by using trauma-informed responses.</a:t>
            </a:r>
          </a:p>
          <a:p>
            <a:endParaRPr lang="en-US" sz="2400" dirty="0"/>
          </a:p>
          <a:p>
            <a:r>
              <a:rPr lang="en-US" sz="2400" b="1" dirty="0" err="1"/>
              <a:t>V3</a:t>
            </a:r>
            <a:r>
              <a:rPr lang="en-US" sz="2400" b="1" dirty="0"/>
              <a:t>.</a:t>
            </a:r>
            <a:r>
              <a:rPr lang="en-US" sz="2400" dirty="0"/>
              <a:t> The trainee will value the different roles for social workers and mental health providers in providing trauma-informed services.</a:t>
            </a:r>
          </a:p>
          <a:p>
            <a:endParaRPr lang="en-US" dirty="0"/>
          </a:p>
        </p:txBody>
      </p:sp>
    </p:spTree>
    <p:extLst>
      <p:ext uri="{BB962C8B-B14F-4D97-AF65-F5344CB8AC3E}">
        <p14:creationId xmlns:p14="http://schemas.microsoft.com/office/powerpoint/2010/main" val="2889738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57200" y="304800"/>
            <a:ext cx="8153400" cy="1281112"/>
          </a:xfrm>
        </p:spPr>
        <p:txBody>
          <a:bodyPr>
            <a:noAutofit/>
          </a:bodyPr>
          <a:lstStyle/>
          <a:p>
            <a:pPr eaLnBrk="1" hangingPunct="1"/>
            <a:r>
              <a:rPr lang="en-US" altLang="ko-KR" dirty="0">
                <a:ea typeface="Malgun Gothic" panose="020B0503020000020004" pitchFamily="34" charset="-127"/>
              </a:rPr>
              <a:t>Activity: </a:t>
            </a:r>
            <a:br>
              <a:rPr lang="en-US" altLang="ko-KR" dirty="0">
                <a:ea typeface="Malgun Gothic" panose="020B0503020000020004" pitchFamily="34" charset="-127"/>
              </a:rPr>
            </a:br>
            <a:r>
              <a:rPr lang="en-US" altLang="ko-KR" dirty="0">
                <a:ea typeface="Malgun Gothic" panose="020B0503020000020004" pitchFamily="34" charset="-127"/>
              </a:rPr>
              <a:t>Stress and Associated Feelings</a:t>
            </a:r>
            <a:endParaRPr lang="en-US" altLang="en-US" dirty="0"/>
          </a:p>
        </p:txBody>
      </p:sp>
      <p:sp>
        <p:nvSpPr>
          <p:cNvPr id="20482" name="Rectangle 3"/>
          <p:cNvSpPr>
            <a:spLocks noGrp="1" noChangeArrowheads="1"/>
          </p:cNvSpPr>
          <p:nvPr>
            <p:ph sz="half" idx="1"/>
          </p:nvPr>
        </p:nvSpPr>
        <p:spPr>
          <a:xfrm>
            <a:off x="457200" y="1869367"/>
            <a:ext cx="3581400" cy="4525963"/>
          </a:xfrm>
        </p:spPr>
        <p:txBody>
          <a:bodyPr rtlCol="0">
            <a:normAutofit fontScale="62500" lnSpcReduction="20000"/>
          </a:bodyPr>
          <a:lstStyle/>
          <a:p>
            <a:pPr eaLnBrk="1" fontAlgn="auto" hangingPunct="1">
              <a:spcAft>
                <a:spcPts val="0"/>
              </a:spcAft>
              <a:buFont typeface="Arial" charset="0"/>
              <a:buChar char="•"/>
              <a:defRPr/>
            </a:pPr>
            <a:r>
              <a:rPr lang="en-US" sz="2900" b="1" dirty="0">
                <a:solidFill>
                  <a:schemeClr val="tx1">
                    <a:lumMod val="75000"/>
                    <a:lumOff val="25000"/>
                  </a:schemeClr>
                </a:solidFill>
                <a:ea typeface="+mn-ea"/>
                <a:cs typeface="+mn-cs"/>
              </a:rPr>
              <a:t>Very Hot </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Very uncomfortable</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Extremely stressed out and anxious</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Need to get out of here now</a:t>
            </a:r>
          </a:p>
          <a:p>
            <a:pPr eaLnBrk="1" fontAlgn="auto" hangingPunct="1">
              <a:spcAft>
                <a:spcPts val="0"/>
              </a:spcAft>
              <a:buFont typeface="Arial" charset="0"/>
              <a:buChar char="•"/>
              <a:defRPr/>
            </a:pPr>
            <a:r>
              <a:rPr lang="en-US" sz="2900" b="1" dirty="0">
                <a:solidFill>
                  <a:schemeClr val="tx1">
                    <a:lumMod val="75000"/>
                    <a:lumOff val="25000"/>
                  </a:schemeClr>
                </a:solidFill>
                <a:ea typeface="+mn-ea"/>
                <a:cs typeface="+mn-cs"/>
              </a:rPr>
              <a:t>Hot</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Moderately uncomfortable</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Stressed and anxious</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Distracted and edgy</a:t>
            </a:r>
          </a:p>
          <a:p>
            <a:pPr eaLnBrk="1" fontAlgn="auto" hangingPunct="1">
              <a:spcAft>
                <a:spcPts val="0"/>
              </a:spcAft>
              <a:buFont typeface="Arial" charset="0"/>
              <a:buChar char="•"/>
              <a:defRPr/>
            </a:pPr>
            <a:r>
              <a:rPr lang="en-US" sz="2900" b="1" dirty="0">
                <a:solidFill>
                  <a:schemeClr val="tx1">
                    <a:lumMod val="75000"/>
                    <a:lumOff val="25000"/>
                  </a:schemeClr>
                </a:solidFill>
                <a:ea typeface="+mn-ea"/>
                <a:cs typeface="+mn-cs"/>
              </a:rPr>
              <a:t>Warm</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Mildly uncomfortable</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Slightly stressed and anxious</a:t>
            </a:r>
          </a:p>
          <a:p>
            <a:pPr lvl="1" eaLnBrk="1" fontAlgn="auto" hangingPunct="1">
              <a:spcAft>
                <a:spcPts val="0"/>
              </a:spcAft>
              <a:buFont typeface="Arial" charset="0"/>
              <a:buChar char="–"/>
              <a:defRPr/>
            </a:pPr>
            <a:r>
              <a:rPr lang="en-US" sz="2900" b="1" dirty="0">
                <a:solidFill>
                  <a:schemeClr val="tx1">
                    <a:lumMod val="75000"/>
                    <a:lumOff val="25000"/>
                  </a:schemeClr>
                </a:solidFill>
                <a:ea typeface="+mn-ea"/>
              </a:rPr>
              <a:t>Losing my focus</a:t>
            </a:r>
          </a:p>
          <a:p>
            <a:pPr lvl="1" eaLnBrk="1" fontAlgn="auto" hangingPunct="1">
              <a:spcAft>
                <a:spcPts val="0"/>
              </a:spcAft>
              <a:buFont typeface="Arial" charset="0"/>
              <a:buChar char="–"/>
              <a:defRPr/>
            </a:pPr>
            <a:endParaRPr lang="en-US" dirty="0">
              <a:solidFill>
                <a:schemeClr val="tx1">
                  <a:lumMod val="75000"/>
                  <a:lumOff val="25000"/>
                </a:schemeClr>
              </a:solidFill>
              <a:ea typeface="+mn-ea"/>
            </a:endParaRPr>
          </a:p>
          <a:p>
            <a:pPr eaLnBrk="1" fontAlgn="auto" hangingPunct="1">
              <a:spcAft>
                <a:spcPts val="0"/>
              </a:spcAft>
              <a:buFont typeface="Arial" charset="0"/>
              <a:buChar char="•"/>
              <a:defRPr/>
            </a:pPr>
            <a:endParaRPr lang="en-US" dirty="0">
              <a:solidFill>
                <a:schemeClr val="tx1">
                  <a:lumMod val="75000"/>
                  <a:lumOff val="25000"/>
                </a:schemeClr>
              </a:solidFill>
              <a:ea typeface="+mn-ea"/>
              <a:cs typeface="+mn-cs"/>
            </a:endParaRPr>
          </a:p>
        </p:txBody>
      </p:sp>
      <p:sp>
        <p:nvSpPr>
          <p:cNvPr id="4" name="Content Placeholder 3"/>
          <p:cNvSpPr>
            <a:spLocks noGrp="1"/>
          </p:cNvSpPr>
          <p:nvPr>
            <p:ph sz="half" idx="2"/>
          </p:nvPr>
        </p:nvSpPr>
        <p:spPr>
          <a:xfrm>
            <a:off x="5791200" y="1833562"/>
            <a:ext cx="2895600" cy="4525963"/>
          </a:xfrm>
        </p:spPr>
        <p:txBody>
          <a:bodyPr rtlCol="0">
            <a:noAutofit/>
          </a:bodyPr>
          <a:lstStyle/>
          <a:p>
            <a:pPr eaLnBrk="1" fontAlgn="auto" hangingPunct="1">
              <a:spcAft>
                <a:spcPts val="0"/>
              </a:spcAft>
              <a:buFont typeface="Arial" charset="0"/>
              <a:buChar char="•"/>
              <a:defRPr/>
            </a:pPr>
            <a:r>
              <a:rPr lang="en-US" sz="1800" b="1" dirty="0">
                <a:solidFill>
                  <a:schemeClr val="tx1">
                    <a:lumMod val="75000"/>
                    <a:lumOff val="25000"/>
                  </a:schemeClr>
                </a:solidFill>
                <a:ea typeface="+mn-ea"/>
                <a:cs typeface="+mn-cs"/>
              </a:rPr>
              <a:t>Just Right</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Comfortable</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Not stressed or anxious</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Focused and engaged</a:t>
            </a:r>
          </a:p>
          <a:p>
            <a:pPr eaLnBrk="1" fontAlgn="auto" hangingPunct="1">
              <a:spcAft>
                <a:spcPts val="0"/>
              </a:spcAft>
              <a:buFont typeface="Arial" charset="0"/>
              <a:buChar char="•"/>
              <a:defRPr/>
            </a:pPr>
            <a:r>
              <a:rPr lang="en-US" sz="1800" b="1" dirty="0">
                <a:solidFill>
                  <a:schemeClr val="tx1">
                    <a:lumMod val="75000"/>
                    <a:lumOff val="25000"/>
                  </a:schemeClr>
                </a:solidFill>
                <a:ea typeface="+mn-ea"/>
                <a:cs typeface="+mn-cs"/>
              </a:rPr>
              <a:t>Cool </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A little bored</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Losing my focus</a:t>
            </a:r>
          </a:p>
          <a:p>
            <a:pPr eaLnBrk="1" fontAlgn="auto" hangingPunct="1">
              <a:spcAft>
                <a:spcPts val="0"/>
              </a:spcAft>
              <a:buFont typeface="Arial" charset="0"/>
              <a:buChar char="•"/>
              <a:defRPr/>
            </a:pPr>
            <a:r>
              <a:rPr lang="en-US" sz="1800" b="1" dirty="0">
                <a:solidFill>
                  <a:schemeClr val="tx1">
                    <a:lumMod val="75000"/>
                    <a:lumOff val="25000"/>
                  </a:schemeClr>
                </a:solidFill>
                <a:ea typeface="+mn-ea"/>
                <a:cs typeface="+mn-cs"/>
              </a:rPr>
              <a:t>Ice cold</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Totally bored</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Not focused or engaged</a:t>
            </a:r>
          </a:p>
          <a:p>
            <a:pPr lvl="1" eaLnBrk="1" fontAlgn="auto" hangingPunct="1">
              <a:spcAft>
                <a:spcPts val="0"/>
              </a:spcAft>
              <a:buFont typeface="Arial" charset="0"/>
              <a:buChar char="–"/>
              <a:defRPr/>
            </a:pPr>
            <a:r>
              <a:rPr lang="en-US" sz="1800" b="1" dirty="0">
                <a:solidFill>
                  <a:schemeClr val="tx1">
                    <a:lumMod val="75000"/>
                    <a:lumOff val="25000"/>
                  </a:schemeClr>
                </a:solidFill>
                <a:ea typeface="+mn-ea"/>
              </a:rPr>
              <a:t>Planning my escape</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33562"/>
            <a:ext cx="14097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143000" y="609600"/>
            <a:ext cx="6858000" cy="1281113"/>
          </a:xfrm>
        </p:spPr>
        <p:txBody>
          <a:bodyPr/>
          <a:lstStyle/>
          <a:p>
            <a:pPr eaLnBrk="1" hangingPunct="1"/>
            <a:r>
              <a:rPr lang="en-US" altLang="en-US" dirty="0"/>
              <a:t>Activity: Matching Game</a:t>
            </a:r>
          </a:p>
        </p:txBody>
      </p:sp>
      <p:pic>
        <p:nvPicPr>
          <p:cNvPr id="2457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3908" b="13908"/>
          <a:stretch>
            <a:fillRect/>
          </a:stretch>
        </p:blipFill>
        <p:spPr>
          <a:xfrm>
            <a:off x="1447800" y="2057400"/>
            <a:ext cx="6172200" cy="3394075"/>
          </a:xfrm>
        </p:spPr>
      </p:pic>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defRPr/>
            </a:pPr>
            <a:r>
              <a:rPr lang="en-US" dirty="0">
                <a:latin typeface="+mn-lt"/>
                <a:ea typeface="ＭＳ Ｐゴシック" charset="0"/>
              </a:rPr>
              <a:t>Video: </a:t>
            </a:r>
            <a:r>
              <a:rPr lang="en-US" i="1" dirty="0" err="1">
                <a:latin typeface="+mn-lt"/>
                <a:ea typeface="ＭＳ Ｐゴシック" charset="0"/>
              </a:rPr>
              <a:t>ReMoved</a:t>
            </a:r>
            <a:endParaRPr lang="en-US" i="1" dirty="0">
              <a:latin typeface="+mn-lt"/>
              <a:ea typeface="ＭＳ Ｐゴシック" charset="0"/>
            </a:endParaRPr>
          </a:p>
        </p:txBody>
      </p:sp>
      <p:sp>
        <p:nvSpPr>
          <p:cNvPr id="3" name="Content Placeholder 2"/>
          <p:cNvSpPr>
            <a:spLocks noGrp="1"/>
          </p:cNvSpPr>
          <p:nvPr>
            <p:ph idx="1"/>
          </p:nvPr>
        </p:nvSpPr>
        <p:spPr/>
        <p:txBody>
          <a:bodyPr/>
          <a:lstStyle/>
          <a:p>
            <a:endParaRPr lang="en-US" dirty="0"/>
          </a:p>
        </p:txBody>
      </p:sp>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f-you-can-help-others-if-you-cannot-do-that-at-least-do-not-harm-them-db00203ee0dddc0dba818487d48397f1-t.jpg"/>
          <p:cNvPicPr>
            <a:picLocks noGrp="1" noChangeAspect="1"/>
          </p:cNvPicPr>
          <p:nvPr>
            <p:ph sz="half" idx="1"/>
          </p:nvPr>
        </p:nvPicPr>
        <p:blipFill>
          <a:blip r:embed="rId2">
            <a:extLst>
              <a:ext uri="{28A0092B-C50C-407E-A947-70E740481C1C}">
                <a14:useLocalDpi xmlns:a14="http://schemas.microsoft.com/office/drawing/2010/main" val="0"/>
              </a:ext>
            </a:extLst>
          </a:blip>
          <a:srcRect t="-60593" b="-60593"/>
          <a:stretch>
            <a:fillRect/>
          </a:stretch>
        </p:blipFill>
        <p:spPr>
          <a:xfrm>
            <a:off x="990600" y="-2057400"/>
            <a:ext cx="7162800" cy="8027180"/>
          </a:xfrm>
        </p:spPr>
      </p:pic>
      <p:sp>
        <p:nvSpPr>
          <p:cNvPr id="5" name="Content Placeholder 4"/>
          <p:cNvSpPr>
            <a:spLocks noGrp="1"/>
          </p:cNvSpPr>
          <p:nvPr>
            <p:ph sz="half" idx="2"/>
          </p:nvPr>
        </p:nvSpPr>
        <p:spPr>
          <a:xfrm>
            <a:off x="609600" y="3886200"/>
            <a:ext cx="8153400" cy="2133600"/>
          </a:xfrm>
        </p:spPr>
        <p:txBody>
          <a:bodyPr/>
          <a:lstStyle/>
          <a:p>
            <a:pPr marL="0" indent="0" algn="ctr">
              <a:buNone/>
            </a:pPr>
            <a:r>
              <a:rPr lang="en-US" dirty="0"/>
              <a:t>Investigation</a:t>
            </a:r>
          </a:p>
          <a:p>
            <a:pPr marL="0" indent="0" algn="ctr">
              <a:buNone/>
            </a:pPr>
            <a:r>
              <a:rPr lang="en-US" dirty="0"/>
              <a:t>Removal</a:t>
            </a:r>
          </a:p>
          <a:p>
            <a:pPr marL="0" indent="0" algn="ctr">
              <a:buNone/>
            </a:pPr>
            <a:r>
              <a:rPr lang="en-US" dirty="0"/>
              <a:t>Placement / Placement Changes</a:t>
            </a:r>
          </a:p>
          <a:p>
            <a:pPr marL="0" indent="0" algn="ctr">
              <a:buNone/>
            </a:pPr>
            <a:r>
              <a:rPr lang="en-US" dirty="0"/>
              <a:t>Transition Home or to a Permanent Plan</a:t>
            </a:r>
          </a:p>
          <a:p>
            <a:pPr marL="0" indent="0" algn="ctr">
              <a:buNone/>
            </a:pPr>
            <a:r>
              <a:rPr lang="en-US" dirty="0"/>
              <a:t>Case Closure</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14</a:t>
            </a:fld>
            <a:endParaRPr lang="en-US" dirty="0"/>
          </a:p>
        </p:txBody>
      </p:sp>
    </p:spTree>
    <p:extLst>
      <p:ext uri="{BB962C8B-B14F-4D97-AF65-F5344CB8AC3E}">
        <p14:creationId xmlns:p14="http://schemas.microsoft.com/office/powerpoint/2010/main" val="210601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066800" y="914400"/>
            <a:ext cx="7467600" cy="1281113"/>
          </a:xfrm>
        </p:spPr>
        <p:txBody>
          <a:bodyPr rtlCol="0">
            <a:normAutofit fontScale="90000"/>
          </a:bodyPr>
          <a:lstStyle/>
          <a:p>
            <a:pPr eaLnBrk="1" fontAlgn="auto" hangingPunct="1">
              <a:spcAft>
                <a:spcPts val="0"/>
              </a:spcAft>
              <a:defRPr/>
            </a:pPr>
            <a:r>
              <a:rPr lang="en-US" sz="4000" dirty="0">
                <a:ea typeface="+mj-ea"/>
                <a:cs typeface="+mj-cs"/>
              </a:rPr>
              <a:t>How can social workers help children and families AND minimize any possible harm as a result of the agency’s involvement? </a:t>
            </a:r>
          </a:p>
        </p:txBody>
      </p:sp>
      <p:sp>
        <p:nvSpPr>
          <p:cNvPr id="51202" name="Content Placeholder 2"/>
          <p:cNvSpPr>
            <a:spLocks noGrp="1"/>
          </p:cNvSpPr>
          <p:nvPr>
            <p:ph idx="1"/>
          </p:nvPr>
        </p:nvSpPr>
        <p:spPr>
          <a:xfrm>
            <a:off x="457200" y="2895600"/>
            <a:ext cx="5715000" cy="4419600"/>
          </a:xfrm>
        </p:spPr>
        <p:txBody>
          <a:bodyPr/>
          <a:lstStyle/>
          <a:p>
            <a:pPr marL="514350" indent="-457200" eaLnBrk="1" hangingPunct="1">
              <a:lnSpc>
                <a:spcPct val="115000"/>
              </a:lnSpc>
              <a:spcBef>
                <a:spcPts val="600"/>
              </a:spcBef>
              <a:spcAft>
                <a:spcPts val="600"/>
              </a:spcAft>
              <a:defRPr/>
            </a:pPr>
            <a:r>
              <a:rPr lang="en-US" sz="2800" dirty="0">
                <a:latin typeface="+mj-lt"/>
                <a:ea typeface="ＭＳ Ｐゴシック" charset="0"/>
              </a:rPr>
              <a:t>Investigation</a:t>
            </a:r>
            <a:endParaRPr lang="en-US" sz="2800" dirty="0">
              <a:latin typeface="+mj-lt"/>
              <a:ea typeface="ＭＳ Ｐゴシック" charset="0"/>
              <a:cs typeface="Calibri" charset="0"/>
            </a:endParaRPr>
          </a:p>
          <a:p>
            <a:pPr marL="514350" indent="-457200" eaLnBrk="1" hangingPunct="1">
              <a:lnSpc>
                <a:spcPct val="115000"/>
              </a:lnSpc>
              <a:spcBef>
                <a:spcPts val="600"/>
              </a:spcBef>
              <a:spcAft>
                <a:spcPts val="600"/>
              </a:spcAft>
              <a:defRPr/>
            </a:pPr>
            <a:r>
              <a:rPr lang="en-US" sz="2800" dirty="0">
                <a:latin typeface="+mj-lt"/>
                <a:ea typeface="ＭＳ Ｐゴシック" charset="0"/>
              </a:rPr>
              <a:t>Removal</a:t>
            </a:r>
          </a:p>
          <a:p>
            <a:pPr marL="514350" indent="-457200" eaLnBrk="1" hangingPunct="1">
              <a:lnSpc>
                <a:spcPct val="115000"/>
              </a:lnSpc>
              <a:spcBef>
                <a:spcPts val="600"/>
              </a:spcBef>
              <a:spcAft>
                <a:spcPts val="600"/>
              </a:spcAft>
              <a:defRPr/>
            </a:pPr>
            <a:r>
              <a:rPr lang="en-US" sz="2800" dirty="0">
                <a:latin typeface="+mj-lt"/>
                <a:ea typeface="ＭＳ Ｐゴシック" charset="0"/>
              </a:rPr>
              <a:t>Placement/placement changes</a:t>
            </a:r>
          </a:p>
          <a:p>
            <a:pPr marL="514350" indent="-457200" eaLnBrk="1" hangingPunct="1">
              <a:lnSpc>
                <a:spcPct val="115000"/>
              </a:lnSpc>
              <a:spcBef>
                <a:spcPts val="600"/>
              </a:spcBef>
              <a:spcAft>
                <a:spcPts val="600"/>
              </a:spcAft>
              <a:defRPr/>
            </a:pPr>
            <a:r>
              <a:rPr lang="en-US" sz="2800" dirty="0">
                <a:latin typeface="+mj-lt"/>
                <a:ea typeface="ＭＳ Ｐゴシック" charset="0"/>
              </a:rPr>
              <a:t>Transition home or to permanent plan</a:t>
            </a:r>
          </a:p>
          <a:p>
            <a:pPr marL="514350" indent="-457200" eaLnBrk="1" hangingPunct="1">
              <a:spcBef>
                <a:spcPts val="600"/>
              </a:spcBef>
              <a:defRPr/>
            </a:pPr>
            <a:r>
              <a:rPr lang="en-US" sz="2800" dirty="0">
                <a:latin typeface="+mj-lt"/>
                <a:ea typeface="ＭＳ Ｐゴシック" charset="0"/>
              </a:rPr>
              <a:t>Case closure</a:t>
            </a:r>
          </a:p>
        </p:txBody>
      </p:sp>
      <p:pic>
        <p:nvPicPr>
          <p:cNvPr id="5120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124200"/>
            <a:ext cx="27543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990600" y="304800"/>
            <a:ext cx="7391400" cy="1281113"/>
          </a:xfrm>
        </p:spPr>
        <p:txBody>
          <a:bodyPr rtlCol="0">
            <a:normAutofit/>
          </a:bodyPr>
          <a:lstStyle/>
          <a:p>
            <a:pPr eaLnBrk="1" fontAlgn="auto" hangingPunct="1">
              <a:spcAft>
                <a:spcPts val="0"/>
              </a:spcAft>
              <a:defRPr/>
            </a:pPr>
            <a:r>
              <a:rPr lang="en-US" sz="4000" dirty="0">
                <a:ea typeface="+mj-ea"/>
                <a:cs typeface="+mj-cs"/>
              </a:rPr>
              <a:t>How can a social worker help?</a:t>
            </a:r>
          </a:p>
        </p:txBody>
      </p:sp>
      <p:sp>
        <p:nvSpPr>
          <p:cNvPr id="57346" name="Content Placeholder 2"/>
          <p:cNvSpPr>
            <a:spLocks noGrp="1"/>
          </p:cNvSpPr>
          <p:nvPr>
            <p:ph idx="1"/>
          </p:nvPr>
        </p:nvSpPr>
        <p:spPr>
          <a:xfrm>
            <a:off x="457200" y="1600200"/>
            <a:ext cx="8305800" cy="4159250"/>
          </a:xfrm>
        </p:spPr>
        <p:txBody>
          <a:bodyPr rtlCol="0">
            <a:noAutofit/>
          </a:bodyPr>
          <a:lstStyle/>
          <a:p>
            <a:pPr marL="341313" indent="-341313" defTabSz="912813" eaLnBrk="1" fontAlgn="auto" hangingPunct="1">
              <a:spcBef>
                <a:spcPts val="600"/>
              </a:spcBef>
              <a:spcAft>
                <a:spcPts val="0"/>
              </a:spcAft>
              <a:defRPr/>
            </a:pPr>
            <a:r>
              <a:rPr lang="en-US" dirty="0">
                <a:latin typeface="+mj-lt"/>
                <a:ea typeface="+mn-ea"/>
                <a:cs typeface="+mn-cs"/>
              </a:rPr>
              <a:t>Let child know they can talk about experiences or fears if they want to.</a:t>
            </a:r>
          </a:p>
          <a:p>
            <a:pPr marL="341313" indent="-341313" defTabSz="912813" eaLnBrk="1" fontAlgn="auto" hangingPunct="1">
              <a:spcBef>
                <a:spcPts val="600"/>
              </a:spcBef>
              <a:spcAft>
                <a:spcPts val="0"/>
              </a:spcAft>
              <a:defRPr/>
            </a:pPr>
            <a:r>
              <a:rPr lang="en-US" dirty="0">
                <a:latin typeface="+mj-lt"/>
                <a:ea typeface="+mn-ea"/>
                <a:cs typeface="+mn-cs"/>
              </a:rPr>
              <a:t>Listen carefully when they do talk.</a:t>
            </a:r>
          </a:p>
          <a:p>
            <a:pPr marL="341313" indent="-341313" defTabSz="912813" eaLnBrk="1" fontAlgn="auto" hangingPunct="1">
              <a:spcBef>
                <a:spcPts val="600"/>
              </a:spcBef>
              <a:spcAft>
                <a:spcPts val="0"/>
              </a:spcAft>
              <a:defRPr/>
            </a:pPr>
            <a:r>
              <a:rPr lang="en-US" dirty="0">
                <a:latin typeface="+mj-lt"/>
                <a:ea typeface="+mn-ea"/>
                <a:cs typeface="+mn-cs"/>
              </a:rPr>
              <a:t>Notice behaviors.</a:t>
            </a:r>
          </a:p>
          <a:p>
            <a:pPr marL="341313" indent="-341313" defTabSz="912813" eaLnBrk="1" fontAlgn="auto" hangingPunct="1">
              <a:spcBef>
                <a:spcPts val="600"/>
              </a:spcBef>
              <a:spcAft>
                <a:spcPts val="0"/>
              </a:spcAft>
              <a:defRPr/>
            </a:pPr>
            <a:r>
              <a:rPr lang="en-US" dirty="0">
                <a:latin typeface="+mj-lt"/>
                <a:ea typeface="+mn-ea"/>
                <a:cs typeface="+mn-cs"/>
              </a:rPr>
              <a:t>Give the child choices and some sense of control.</a:t>
            </a:r>
          </a:p>
          <a:p>
            <a:pPr marL="341313" indent="-341313" defTabSz="912813" eaLnBrk="1" fontAlgn="auto" hangingPunct="1">
              <a:spcBef>
                <a:spcPts val="600"/>
              </a:spcBef>
              <a:spcAft>
                <a:spcPts val="0"/>
              </a:spcAft>
              <a:defRPr/>
            </a:pPr>
            <a:r>
              <a:rPr lang="en-US" dirty="0">
                <a:latin typeface="+mj-lt"/>
                <a:ea typeface="+mn-ea"/>
                <a:cs typeface="+mn-cs"/>
              </a:rPr>
              <a:t>If you have any questions, ask for help from Supervisor.  </a:t>
            </a:r>
          </a:p>
          <a:p>
            <a:pPr defTabSz="912813" eaLnBrk="1" fontAlgn="auto" hangingPunct="1">
              <a:spcBef>
                <a:spcPts val="600"/>
              </a:spcBef>
              <a:spcAft>
                <a:spcPts val="0"/>
              </a:spcAft>
              <a:defRPr/>
            </a:pPr>
            <a:r>
              <a:rPr lang="en-US" dirty="0">
                <a:latin typeface="+mj-lt"/>
                <a:ea typeface="+mn-ea"/>
                <a:cs typeface="+mn-cs"/>
              </a:rPr>
              <a:t>Know where to refer.</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990600" y="381000"/>
            <a:ext cx="7696200" cy="1433513"/>
          </a:xfrm>
        </p:spPr>
        <p:txBody>
          <a:bodyPr/>
          <a:lstStyle/>
          <a:p>
            <a:pPr eaLnBrk="1" hangingPunct="1"/>
            <a:r>
              <a:rPr lang="en-US" altLang="en-US" dirty="0"/>
              <a:t>Services to Consider When Trauma Is Identified</a:t>
            </a:r>
          </a:p>
        </p:txBody>
      </p:sp>
      <p:sp>
        <p:nvSpPr>
          <p:cNvPr id="73731" name="Content Placeholder 2"/>
          <p:cNvSpPr>
            <a:spLocks noGrp="1"/>
          </p:cNvSpPr>
          <p:nvPr>
            <p:ph idx="1"/>
          </p:nvPr>
        </p:nvSpPr>
        <p:spPr>
          <a:xfrm>
            <a:off x="533400" y="1981200"/>
            <a:ext cx="8153400" cy="4038600"/>
          </a:xfrm>
        </p:spPr>
        <p:txBody>
          <a:bodyPr rtlCol="0">
            <a:normAutofit/>
          </a:bodyPr>
          <a:lstStyle/>
          <a:p>
            <a:pPr marL="0" indent="0" eaLnBrk="1" fontAlgn="auto" hangingPunct="1">
              <a:spcAft>
                <a:spcPts val="0"/>
              </a:spcAft>
              <a:buFont typeface="Arial" charset="0"/>
              <a:buNone/>
              <a:defRPr/>
            </a:pPr>
            <a:r>
              <a:rPr lang="en-US" dirty="0">
                <a:solidFill>
                  <a:schemeClr val="tx1">
                    <a:lumMod val="75000"/>
                    <a:lumOff val="25000"/>
                  </a:schemeClr>
                </a:solidFill>
                <a:ea typeface="+mn-ea"/>
                <a:cs typeface="+mn-cs"/>
              </a:rPr>
              <a:t>The social worker can make referrals for services to:</a:t>
            </a:r>
          </a:p>
          <a:p>
            <a:pPr eaLnBrk="1" fontAlgn="auto" hangingPunct="1">
              <a:spcAft>
                <a:spcPts val="0"/>
              </a:spcAft>
              <a:buFont typeface="Arial" charset="0"/>
              <a:buChar char="•"/>
              <a:defRPr/>
            </a:pPr>
            <a:r>
              <a:rPr lang="en-US" dirty="0">
                <a:solidFill>
                  <a:schemeClr val="tx1">
                    <a:lumMod val="75000"/>
                    <a:lumOff val="25000"/>
                  </a:schemeClr>
                </a:solidFill>
                <a:ea typeface="+mn-ea"/>
                <a:cs typeface="+mn-cs"/>
              </a:rPr>
              <a:t>Behavioral Health Services</a:t>
            </a:r>
          </a:p>
          <a:p>
            <a:pPr eaLnBrk="1" fontAlgn="auto" hangingPunct="1">
              <a:spcAft>
                <a:spcPts val="0"/>
              </a:spcAft>
              <a:buFont typeface="Arial" charset="0"/>
              <a:buChar char="•"/>
              <a:defRPr/>
            </a:pPr>
            <a:r>
              <a:rPr lang="en-US" dirty="0">
                <a:solidFill>
                  <a:schemeClr val="tx1">
                    <a:lumMod val="75000"/>
                    <a:lumOff val="25000"/>
                  </a:schemeClr>
                </a:solidFill>
                <a:ea typeface="+mn-ea"/>
                <a:cs typeface="+mn-cs"/>
              </a:rPr>
              <a:t>Trauma-Focused Therapy</a:t>
            </a:r>
          </a:p>
          <a:p>
            <a:pPr eaLnBrk="1" fontAlgn="auto" hangingPunct="1">
              <a:spcAft>
                <a:spcPts val="0"/>
              </a:spcAft>
              <a:buFont typeface="Arial" charset="0"/>
              <a:buChar char="•"/>
              <a:defRPr/>
            </a:pPr>
            <a:r>
              <a:rPr lang="en-US" dirty="0">
                <a:solidFill>
                  <a:schemeClr val="tx1">
                    <a:lumMod val="75000"/>
                    <a:lumOff val="25000"/>
                  </a:schemeClr>
                </a:solidFill>
                <a:ea typeface="+mn-ea"/>
                <a:cs typeface="+mn-cs"/>
              </a:rPr>
              <a:t>Public Health Nurse or Physician</a:t>
            </a:r>
          </a:p>
          <a:p>
            <a:pPr eaLnBrk="1" fontAlgn="auto" hangingPunct="1">
              <a:spcAft>
                <a:spcPts val="0"/>
              </a:spcAft>
              <a:buFont typeface="Arial" charset="0"/>
              <a:buChar char="•"/>
              <a:defRPr/>
            </a:pPr>
            <a:r>
              <a:rPr lang="en-US" dirty="0">
                <a:solidFill>
                  <a:schemeClr val="tx1">
                    <a:lumMod val="75000"/>
                    <a:lumOff val="25000"/>
                  </a:schemeClr>
                </a:solidFill>
                <a:ea typeface="+mn-ea"/>
                <a:cs typeface="+mn-cs"/>
              </a:rPr>
              <a:t>Special Activities</a:t>
            </a:r>
          </a:p>
          <a:p>
            <a:pPr eaLnBrk="1" fontAlgn="auto" hangingPunct="1">
              <a:spcAft>
                <a:spcPts val="0"/>
              </a:spcAft>
              <a:buFont typeface="Arial" charset="0"/>
              <a:buChar char="•"/>
              <a:defRPr/>
            </a:pPr>
            <a:r>
              <a:rPr lang="en-US" dirty="0">
                <a:solidFill>
                  <a:schemeClr val="tx1">
                    <a:lumMod val="75000"/>
                    <a:lumOff val="25000"/>
                  </a:schemeClr>
                </a:solidFill>
                <a:ea typeface="+mn-ea"/>
                <a:cs typeface="+mn-cs"/>
              </a:rPr>
              <a:t>Educational Staff or Programs</a:t>
            </a:r>
          </a:p>
          <a:p>
            <a:pPr marL="0" indent="0" eaLnBrk="1" fontAlgn="auto" hangingPunct="1">
              <a:spcAft>
                <a:spcPts val="0"/>
              </a:spcAft>
              <a:buFont typeface="Arial" charset="0"/>
              <a:buNone/>
              <a:defRPr/>
            </a:pPr>
            <a:endParaRPr lang="en-US" sz="3600" dirty="0">
              <a:solidFill>
                <a:schemeClr val="tx1">
                  <a:lumMod val="75000"/>
                  <a:lumOff val="25000"/>
                </a:schemeClr>
              </a:solidFill>
              <a:ea typeface="+mn-ea"/>
              <a:cs typeface="+mn-cs"/>
            </a:endParaRPr>
          </a:p>
          <a:p>
            <a:pPr eaLnBrk="1" fontAlgn="auto" hangingPunct="1">
              <a:spcAft>
                <a:spcPts val="0"/>
              </a:spcAft>
              <a:buFont typeface="Arial" charset="0"/>
              <a:buChar char="•"/>
              <a:defRPr/>
            </a:pPr>
            <a:endParaRPr lang="en-US" sz="3600" dirty="0">
              <a:solidFill>
                <a:schemeClr val="tx1">
                  <a:lumMod val="75000"/>
                  <a:lumOff val="25000"/>
                </a:schemeClr>
              </a:solidFill>
              <a:ea typeface="+mn-ea"/>
              <a:cs typeface="+mn-cs"/>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for </a:t>
            </a:r>
            <a:r>
              <a:rPr lang="en-US" sz="4000" dirty="0"/>
              <a:t>F</a:t>
            </a:r>
            <a:r>
              <a:rPr lang="en-US" dirty="0"/>
              <a:t>un!</a:t>
            </a:r>
          </a:p>
        </p:txBody>
      </p:sp>
      <p:sp>
        <p:nvSpPr>
          <p:cNvPr id="3" name="Content Placeholder 2"/>
          <p:cNvSpPr>
            <a:spLocks noGrp="1"/>
          </p:cNvSpPr>
          <p:nvPr>
            <p:ph idx="1"/>
          </p:nvPr>
        </p:nvSpPr>
        <p:spPr/>
        <p:txBody>
          <a:bodyPr/>
          <a:lstStyle/>
          <a:p>
            <a:pPr marL="0" lvl="2" indent="0" algn="ctr">
              <a:buNone/>
            </a:pPr>
            <a:r>
              <a:rPr lang="en-US" u="sng" dirty="0">
                <a:hlinkClick r:id="rId2"/>
              </a:rPr>
              <a:t>https://youtu.be/5MDxFKxbqTw</a:t>
            </a:r>
            <a:endParaRPr lang="en-US" dirty="0"/>
          </a:p>
          <a:p>
            <a:pPr marL="342900" lvl="2" indent="-342900"/>
            <a:endParaRPr lang="en-US" dirty="0"/>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18</a:t>
            </a:fld>
            <a:endParaRPr lang="en-US" dirty="0"/>
          </a:p>
        </p:txBody>
      </p:sp>
    </p:spTree>
    <p:extLst>
      <p:ext uri="{BB962C8B-B14F-4D97-AF65-F5344CB8AC3E}">
        <p14:creationId xmlns:p14="http://schemas.microsoft.com/office/powerpoint/2010/main" val="343630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Childhood Experiences</a:t>
            </a:r>
          </a:p>
        </p:txBody>
      </p:sp>
      <p:sp>
        <p:nvSpPr>
          <p:cNvPr id="3" name="Content Placeholder 2"/>
          <p:cNvSpPr>
            <a:spLocks noGrp="1"/>
          </p:cNvSpPr>
          <p:nvPr>
            <p:ph idx="1"/>
          </p:nvPr>
        </p:nvSpPr>
        <p:spPr/>
        <p:txBody>
          <a:bodyPr/>
          <a:lstStyle/>
          <a:p>
            <a:r>
              <a:rPr lang="en-US" dirty="0"/>
              <a:t>https://www.ted.com/talks/nadine_burke_harris_how_childhood_trauma_affects_health_across_a_lifetime?language=en</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19</a:t>
            </a:fld>
            <a:endParaRPr lang="en-US" dirty="0"/>
          </a:p>
        </p:txBody>
      </p:sp>
    </p:spTree>
    <p:extLst>
      <p:ext uri="{BB962C8B-B14F-4D97-AF65-F5344CB8AC3E}">
        <p14:creationId xmlns:p14="http://schemas.microsoft.com/office/powerpoint/2010/main" val="332682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sz="4400" b="1" dirty="0"/>
              <a:t>Trauma-Informed Practice</a:t>
            </a:r>
          </a:p>
          <a:p>
            <a:pPr marL="0" indent="0">
              <a:buNone/>
            </a:pPr>
            <a:endParaRPr lang="en-US" sz="3600" b="1" dirty="0"/>
          </a:p>
          <a:p>
            <a:pPr marL="0" indent="0">
              <a:buNone/>
            </a:pPr>
            <a:r>
              <a:rPr lang="en-US" sz="3600" b="1" dirty="0"/>
              <a:t>California Common Core</a:t>
            </a:r>
          </a:p>
          <a:p>
            <a:pPr marL="0" indent="0">
              <a:buNone/>
            </a:pPr>
            <a:r>
              <a:rPr lang="en-US" sz="2800" dirty="0"/>
              <a:t>December 31, 2018</a:t>
            </a:r>
          </a:p>
          <a:p>
            <a:pPr marL="0" indent="0">
              <a:buNone/>
            </a:pPr>
            <a:endParaRPr lang="en-US" sz="2400" dirty="0"/>
          </a:p>
          <a:p>
            <a:pPr marL="0" indent="0">
              <a:buNone/>
            </a:pPr>
            <a:endParaRPr lang="en-US" sz="2400" dirty="0"/>
          </a:p>
          <a:p>
            <a:pPr marL="0" indent="0">
              <a:buNone/>
            </a:pPr>
            <a:endParaRPr lang="en-US" sz="2400" dirty="0"/>
          </a:p>
          <a:p>
            <a:pPr marL="0" indent="0" algn="r">
              <a:buNone/>
            </a:pPr>
            <a:endParaRPr lang="en-US" sz="24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029200"/>
            <a:ext cx="16271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a:t>
            </a:fld>
            <a:endParaRPr lang="en-US" dirty="0"/>
          </a:p>
        </p:txBody>
      </p:sp>
    </p:spTree>
    <p:extLst>
      <p:ext uri="{BB962C8B-B14F-4D97-AF65-F5344CB8AC3E}">
        <p14:creationId xmlns:p14="http://schemas.microsoft.com/office/powerpoint/2010/main" val="378708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381000"/>
            <a:ext cx="8229600" cy="1143000"/>
          </a:xfrm>
        </p:spPr>
        <p:txBody>
          <a:bodyPr/>
          <a:lstStyle/>
          <a:p>
            <a:pPr eaLnBrk="1" hangingPunct="1">
              <a:defRPr/>
            </a:pPr>
            <a:r>
              <a:rPr lang="en-US" dirty="0">
                <a:latin typeface="+mn-lt"/>
                <a:ea typeface="ＭＳ Ｐゴシック" charset="0"/>
              </a:rPr>
              <a:t>How can Birth/Resource Parents support children with ACEs?</a:t>
            </a:r>
          </a:p>
        </p:txBody>
      </p:sp>
      <p:sp>
        <p:nvSpPr>
          <p:cNvPr id="61442" name="Content Placeholder 2"/>
          <p:cNvSpPr>
            <a:spLocks noGrp="1"/>
          </p:cNvSpPr>
          <p:nvPr>
            <p:ph sz="half" idx="1"/>
          </p:nvPr>
        </p:nvSpPr>
        <p:spPr>
          <a:xfrm>
            <a:off x="457200" y="1858962"/>
            <a:ext cx="4038600" cy="4525963"/>
          </a:xfrm>
        </p:spPr>
        <p:txBody>
          <a:bodyPr/>
          <a:lstStyle/>
          <a:p>
            <a:pPr algn="ctr" eaLnBrk="1" hangingPunct="1">
              <a:lnSpc>
                <a:spcPct val="70000"/>
              </a:lnSpc>
              <a:spcAft>
                <a:spcPts val="600"/>
              </a:spcAft>
            </a:pPr>
            <a:r>
              <a:rPr lang="en-US" altLang="en-US" sz="2400" u="sng" dirty="0"/>
              <a:t>DOs</a:t>
            </a:r>
          </a:p>
          <a:p>
            <a:pPr eaLnBrk="1" hangingPunct="1">
              <a:spcBef>
                <a:spcPts val="600"/>
              </a:spcBef>
            </a:pPr>
            <a:r>
              <a:rPr lang="en-US" altLang="en-US" sz="2000" dirty="0"/>
              <a:t>Be nurturing/comforting </a:t>
            </a:r>
          </a:p>
          <a:p>
            <a:pPr eaLnBrk="1" hangingPunct="1">
              <a:spcBef>
                <a:spcPts val="600"/>
              </a:spcBef>
            </a:pPr>
            <a:r>
              <a:rPr lang="en-US" altLang="en-US" sz="2000" dirty="0"/>
              <a:t>Be flexible</a:t>
            </a:r>
          </a:p>
          <a:p>
            <a:pPr eaLnBrk="1" hangingPunct="1">
              <a:spcBef>
                <a:spcPts val="600"/>
              </a:spcBef>
            </a:pPr>
            <a:r>
              <a:rPr lang="en-US" altLang="en-US" sz="2000" dirty="0"/>
              <a:t>Be honest – even if it’s difficult</a:t>
            </a:r>
          </a:p>
          <a:p>
            <a:pPr eaLnBrk="1" hangingPunct="1">
              <a:spcBef>
                <a:spcPts val="600"/>
              </a:spcBef>
            </a:pPr>
            <a:r>
              <a:rPr lang="en-US" altLang="en-US" sz="2000" dirty="0"/>
              <a:t>Be patient – the effects of trauma can be long-lasting with a long process for recovery</a:t>
            </a:r>
          </a:p>
          <a:p>
            <a:pPr eaLnBrk="1" hangingPunct="1">
              <a:spcBef>
                <a:spcPts val="600"/>
              </a:spcBef>
            </a:pPr>
            <a:r>
              <a:rPr lang="en-US" altLang="en-US" sz="2000" dirty="0"/>
              <a:t>Provide a consistent pattern for the child’s  day</a:t>
            </a:r>
          </a:p>
          <a:p>
            <a:pPr eaLnBrk="1" hangingPunct="1">
              <a:spcBef>
                <a:spcPts val="600"/>
              </a:spcBef>
            </a:pPr>
            <a:r>
              <a:rPr lang="en-US" altLang="en-US" sz="2000" dirty="0"/>
              <a:t>Discuss behavioral expectations/discipline</a:t>
            </a:r>
          </a:p>
          <a:p>
            <a:pPr eaLnBrk="1" hangingPunct="1">
              <a:spcBef>
                <a:spcPts val="600"/>
              </a:spcBef>
            </a:pPr>
            <a:r>
              <a:rPr lang="en-US" altLang="en-US" sz="2000" dirty="0"/>
              <a:t>Talk and share info with the SW and MH clinician  </a:t>
            </a:r>
          </a:p>
          <a:p>
            <a:pPr marL="0" indent="0" eaLnBrk="1" hangingPunct="1">
              <a:lnSpc>
                <a:spcPct val="70000"/>
              </a:lnSpc>
            </a:pPr>
            <a:endParaRPr lang="en-US" altLang="en-US" u="sng" dirty="0"/>
          </a:p>
        </p:txBody>
      </p:sp>
      <p:sp>
        <p:nvSpPr>
          <p:cNvPr id="2" name="Content Placeholder 1"/>
          <p:cNvSpPr>
            <a:spLocks noGrp="1"/>
          </p:cNvSpPr>
          <p:nvPr>
            <p:ph sz="half" idx="2"/>
          </p:nvPr>
        </p:nvSpPr>
        <p:spPr>
          <a:xfrm>
            <a:off x="4724400" y="1858962"/>
            <a:ext cx="4038600" cy="4525963"/>
          </a:xfrm>
        </p:spPr>
        <p:txBody>
          <a:bodyPr/>
          <a:lstStyle/>
          <a:p>
            <a:pPr marL="0" indent="0" algn="ctr">
              <a:spcAft>
                <a:spcPts val="600"/>
              </a:spcAft>
              <a:buFont typeface="Arial" panose="020B0604020202020204" pitchFamily="34" charset="0"/>
              <a:buNone/>
            </a:pPr>
            <a:r>
              <a:rPr lang="en-US" altLang="en-US" sz="2400" u="sng" dirty="0"/>
              <a:t>DON’</a:t>
            </a:r>
            <a:r>
              <a:rPr lang="en-US" altLang="ja-JP" sz="2400" u="sng" dirty="0"/>
              <a:t>Ts</a:t>
            </a:r>
          </a:p>
          <a:p>
            <a:pPr>
              <a:spcBef>
                <a:spcPts val="600"/>
              </a:spcBef>
            </a:pPr>
            <a:r>
              <a:rPr lang="en-US" altLang="en-US" sz="2000" dirty="0"/>
              <a:t>Don’</a:t>
            </a:r>
            <a:r>
              <a:rPr lang="en-US" altLang="ja-JP" sz="2000" dirty="0"/>
              <a:t>t be afraid to talk about the trauma if the child wants to, and listen if they do – follow the child’s cues</a:t>
            </a:r>
          </a:p>
          <a:p>
            <a:pPr>
              <a:spcBef>
                <a:spcPts val="600"/>
              </a:spcBef>
            </a:pPr>
            <a:r>
              <a:rPr lang="en-US" altLang="ja-JP" sz="2000" dirty="0"/>
              <a:t>Don’t over-react</a:t>
            </a:r>
          </a:p>
          <a:p>
            <a:pPr>
              <a:spcBef>
                <a:spcPts val="600"/>
              </a:spcBef>
            </a:pPr>
            <a:r>
              <a:rPr lang="en-US" altLang="ja-JP" sz="2000" dirty="0"/>
              <a:t>Don’t underestimate how important it is for children to know their caregivers are “in control”</a:t>
            </a:r>
          </a:p>
          <a:p>
            <a:pPr>
              <a:spcBef>
                <a:spcPts val="600"/>
              </a:spcBef>
            </a:pPr>
            <a:r>
              <a:rPr lang="en-US" altLang="ja-JP" sz="2000" dirty="0"/>
              <a:t>Don’t be afraid to ask for help</a:t>
            </a:r>
          </a:p>
          <a:p>
            <a:pPr marL="0" indent="0"/>
            <a:endParaRPr lang="en-US" altLang="ja-JP" sz="3200" dirty="0">
              <a:latin typeface="Century Gothic" panose="020B0502020202020204" pitchFamily="34" charset="0"/>
            </a:endParaRPr>
          </a:p>
          <a:p>
            <a:pPr marL="0" indent="0"/>
            <a:endParaRPr lang="en-US" altLang="en-US" dirty="0"/>
          </a:p>
        </p:txBody>
      </p:sp>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en-US" altLang="en-US" dirty="0"/>
              <a:t>Parents’ Trauma History</a:t>
            </a:r>
          </a:p>
        </p:txBody>
      </p:sp>
      <p:sp>
        <p:nvSpPr>
          <p:cNvPr id="63490" name="Content Placeholder 2"/>
          <p:cNvSpPr>
            <a:spLocks noGrp="1"/>
          </p:cNvSpPr>
          <p:nvPr>
            <p:ph idx="1"/>
          </p:nvPr>
        </p:nvSpPr>
        <p:spPr>
          <a:xfrm>
            <a:off x="457200" y="1371600"/>
            <a:ext cx="8229600" cy="4754563"/>
          </a:xfrm>
        </p:spPr>
        <p:txBody>
          <a:bodyPr/>
          <a:lstStyle/>
          <a:p>
            <a:pPr eaLnBrk="1" hangingPunct="1"/>
            <a:r>
              <a:rPr lang="en-US" altLang="en-US" dirty="0"/>
              <a:t>Many parents of children in foster care have histories of adult and/or childhood trauma</a:t>
            </a:r>
          </a:p>
          <a:p>
            <a:pPr eaLnBrk="1" hangingPunct="1"/>
            <a:r>
              <a:rPr lang="en-US" altLang="en-US" dirty="0"/>
              <a:t>What this means…</a:t>
            </a:r>
          </a:p>
          <a:p>
            <a:pPr lvl="1" eaLnBrk="1" hangingPunct="1"/>
            <a:r>
              <a:rPr lang="en-US" altLang="en-US" sz="3200" dirty="0"/>
              <a:t>Parents’ past or present trauma can make it difficult for them to work </a:t>
            </a:r>
            <a:br>
              <a:rPr lang="en-US" altLang="en-US" sz="3200" dirty="0"/>
            </a:br>
            <a:r>
              <a:rPr lang="en-US" altLang="en-US" sz="3200" dirty="0"/>
              <a:t>effectively with case </a:t>
            </a:r>
            <a:br>
              <a:rPr lang="en-US" altLang="en-US" sz="3200" dirty="0"/>
            </a:br>
            <a:r>
              <a:rPr lang="en-US" altLang="en-US" sz="3200" dirty="0"/>
              <a:t>workers and resource </a:t>
            </a:r>
            <a:br>
              <a:rPr lang="en-US" altLang="en-US" sz="3200" dirty="0"/>
            </a:br>
            <a:r>
              <a:rPr lang="en-US" altLang="en-US" sz="3200" dirty="0"/>
              <a:t>parents towards </a:t>
            </a:r>
            <a:br>
              <a:rPr lang="en-US" altLang="en-US" sz="3200" dirty="0"/>
            </a:br>
            <a:r>
              <a:rPr lang="en-US" altLang="en-US" sz="3200" dirty="0"/>
              <a:t>reunification with their </a:t>
            </a:r>
            <a:br>
              <a:rPr lang="en-US" altLang="en-US" sz="3200" dirty="0"/>
            </a:br>
            <a:r>
              <a:rPr lang="en-US" altLang="en-US" sz="3200" dirty="0"/>
              <a:t>children.</a:t>
            </a:r>
          </a:p>
          <a:p>
            <a:pPr eaLnBrk="1" hangingPunct="1"/>
            <a:endParaRPr lang="en-US" altLang="en-US" dirty="0">
              <a:latin typeface="Century Gothic" panose="020B0502020202020204" pitchFamily="34" charset="0"/>
            </a:endParaRPr>
          </a:p>
        </p:txBody>
      </p:sp>
      <p:pic>
        <p:nvPicPr>
          <p:cNvPr id="6349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733800"/>
            <a:ext cx="2770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381000" y="304801"/>
            <a:ext cx="8229600" cy="1143000"/>
          </a:xfrm>
        </p:spPr>
        <p:txBody>
          <a:bodyPr rtlCol="0">
            <a:noAutofit/>
          </a:bodyPr>
          <a:lstStyle/>
          <a:p>
            <a:pPr defTabSz="912813" eaLnBrk="1" fontAlgn="auto" hangingPunct="1">
              <a:spcAft>
                <a:spcPts val="0"/>
              </a:spcAft>
              <a:defRPr/>
            </a:pPr>
            <a:r>
              <a:rPr lang="en-US" dirty="0">
                <a:ea typeface="+mj-ea"/>
                <a:cs typeface="+mj-cs"/>
              </a:rPr>
              <a:t>How Trauma Can Affect </a:t>
            </a:r>
            <a:br>
              <a:rPr lang="en-US" dirty="0">
                <a:ea typeface="+mj-ea"/>
                <a:cs typeface="+mj-cs"/>
              </a:rPr>
            </a:br>
            <a:r>
              <a:rPr lang="en-US" dirty="0">
                <a:ea typeface="+mj-ea"/>
                <a:cs typeface="+mj-cs"/>
              </a:rPr>
              <a:t>Birth Parents</a:t>
            </a:r>
          </a:p>
        </p:txBody>
      </p:sp>
      <p:sp>
        <p:nvSpPr>
          <p:cNvPr id="64514" name="Content Placeholder 2"/>
          <p:cNvSpPr>
            <a:spLocks noGrp="1"/>
          </p:cNvSpPr>
          <p:nvPr>
            <p:ph idx="1"/>
          </p:nvPr>
        </p:nvSpPr>
        <p:spPr>
          <a:xfrm>
            <a:off x="457200" y="1600200"/>
            <a:ext cx="7924800" cy="4572000"/>
          </a:xfrm>
        </p:spPr>
        <p:txBody>
          <a:bodyPr/>
          <a:lstStyle/>
          <a:p>
            <a:pPr eaLnBrk="1" hangingPunct="1"/>
            <a:r>
              <a:rPr lang="en-US" altLang="en-US" sz="2600" dirty="0"/>
              <a:t>Compromise parents</a:t>
            </a:r>
            <a:r>
              <a:rPr lang="ja-JP" altLang="en-US" sz="2600" dirty="0">
                <a:ea typeface="Meiryo" panose="020B0604030504040204" pitchFamily="34" charset="-128"/>
                <a:cs typeface="Meiryo" panose="020B0604030504040204" pitchFamily="34" charset="-128"/>
              </a:rPr>
              <a:t>’</a:t>
            </a:r>
            <a:r>
              <a:rPr lang="en-US" altLang="ja-JP" sz="2600" dirty="0">
                <a:ea typeface="Meiryo" panose="020B0604030504040204" pitchFamily="34" charset="-128"/>
                <a:cs typeface="Meiryo" panose="020B0604030504040204" pitchFamily="34" charset="-128"/>
              </a:rPr>
              <a:t> ability to make judgments about safety</a:t>
            </a:r>
          </a:p>
          <a:p>
            <a:pPr eaLnBrk="1" hangingPunct="1"/>
            <a:r>
              <a:rPr lang="en-US" altLang="en-US" sz="2600" dirty="0"/>
              <a:t>Harder for parents to form and </a:t>
            </a:r>
            <a:br>
              <a:rPr lang="en-US" altLang="en-US" sz="2600" dirty="0"/>
            </a:br>
            <a:r>
              <a:rPr lang="en-US" altLang="en-US" sz="2600" dirty="0"/>
              <a:t>maintain secure and trusting </a:t>
            </a:r>
            <a:br>
              <a:rPr lang="en-US" altLang="en-US" sz="2600" dirty="0"/>
            </a:br>
            <a:r>
              <a:rPr lang="en-US" altLang="en-US" sz="2600" dirty="0"/>
              <a:t>relationships</a:t>
            </a:r>
          </a:p>
          <a:p>
            <a:pPr eaLnBrk="1" hangingPunct="1"/>
            <a:r>
              <a:rPr lang="en-US" altLang="en-US" sz="2600" dirty="0"/>
              <a:t>Impair their capacity to regulate </a:t>
            </a:r>
            <a:br>
              <a:rPr lang="en-US" altLang="en-US" sz="2600" dirty="0"/>
            </a:br>
            <a:r>
              <a:rPr lang="en-US" altLang="en-US" sz="2600" dirty="0"/>
              <a:t>emotions</a:t>
            </a:r>
          </a:p>
          <a:p>
            <a:pPr eaLnBrk="1" hangingPunct="1"/>
            <a:r>
              <a:rPr lang="en-US" altLang="en-US" sz="2600" dirty="0"/>
              <a:t>Low self-esteem and lack of coping</a:t>
            </a:r>
            <a:br>
              <a:rPr lang="en-US" altLang="en-US" sz="2600" dirty="0"/>
            </a:br>
            <a:r>
              <a:rPr lang="en-US" altLang="en-US" sz="2600" dirty="0"/>
              <a:t>strategies can impair a parent</a:t>
            </a:r>
            <a:r>
              <a:rPr lang="ja-JP" altLang="en-US" sz="2600" dirty="0">
                <a:ea typeface="Meiryo" panose="020B0604030504040204" pitchFamily="34" charset="-128"/>
                <a:cs typeface="Meiryo" panose="020B0604030504040204" pitchFamily="34" charset="-128"/>
              </a:rPr>
              <a:t>’</a:t>
            </a:r>
            <a:r>
              <a:rPr lang="en-US" altLang="ja-JP" sz="2600" dirty="0">
                <a:ea typeface="Meiryo" panose="020B0604030504040204" pitchFamily="34" charset="-128"/>
                <a:cs typeface="Meiryo" panose="020B0604030504040204" pitchFamily="34" charset="-128"/>
              </a:rPr>
              <a:t>s </a:t>
            </a:r>
            <a:br>
              <a:rPr lang="en-US" altLang="ja-JP" sz="2600" dirty="0">
                <a:ea typeface="Meiryo" panose="020B0604030504040204" pitchFamily="34" charset="-128"/>
                <a:cs typeface="Meiryo" panose="020B0604030504040204" pitchFamily="34" charset="-128"/>
              </a:rPr>
            </a:br>
            <a:r>
              <a:rPr lang="en-US" altLang="ja-JP" sz="2600" dirty="0">
                <a:ea typeface="Meiryo" panose="020B0604030504040204" pitchFamily="34" charset="-128"/>
                <a:cs typeface="Meiryo" panose="020B0604030504040204" pitchFamily="34" charset="-128"/>
              </a:rPr>
              <a:t>decision-making ability</a:t>
            </a:r>
          </a:p>
          <a:p>
            <a:pPr eaLnBrk="1" hangingPunct="1"/>
            <a:r>
              <a:rPr lang="en-US" altLang="en-US" sz="2600" dirty="0"/>
              <a:t>Make the parent more vulnerable to other life stressors</a:t>
            </a:r>
          </a:p>
          <a:p>
            <a:pPr eaLnBrk="1" hangingPunct="1">
              <a:lnSpc>
                <a:spcPct val="90000"/>
              </a:lnSpc>
            </a:pPr>
            <a:endParaRPr lang="en-US" altLang="en-US" sz="3000" dirty="0">
              <a:latin typeface="Century Gothic" panose="020B0502020202020204" pitchFamily="34" charset="0"/>
            </a:endParaRPr>
          </a:p>
        </p:txBody>
      </p:sp>
      <p:pic>
        <p:nvPicPr>
          <p:cNvPr id="6451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743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422399" y="304800"/>
            <a:ext cx="6589713" cy="1281112"/>
          </a:xfrm>
        </p:spPr>
        <p:txBody>
          <a:bodyPr/>
          <a:lstStyle/>
          <a:p>
            <a:pPr eaLnBrk="1" hangingPunct="1"/>
            <a:r>
              <a:rPr lang="en-US" altLang="en-US" dirty="0"/>
              <a:t>Activity</a:t>
            </a:r>
          </a:p>
        </p:txBody>
      </p:sp>
      <p:sp>
        <p:nvSpPr>
          <p:cNvPr id="66562" name="Content Placeholder 2"/>
          <p:cNvSpPr>
            <a:spLocks noGrp="1"/>
          </p:cNvSpPr>
          <p:nvPr>
            <p:ph idx="1"/>
          </p:nvPr>
        </p:nvSpPr>
        <p:spPr>
          <a:xfrm>
            <a:off x="457200" y="1600200"/>
            <a:ext cx="8305800" cy="3778250"/>
          </a:xfrm>
        </p:spPr>
        <p:txBody>
          <a:bodyPr/>
          <a:lstStyle/>
          <a:p>
            <a:pPr eaLnBrk="1" hangingPunct="1"/>
            <a:r>
              <a:rPr lang="en-US" altLang="en-US" dirty="0"/>
              <a:t>Review “How Can Trauma Affect Parents?” in </a:t>
            </a:r>
            <a:r>
              <a:rPr lang="en-US" altLang="en-US" i="1" dirty="0"/>
              <a:t>Birth Parents with Trauma Histories and the Child Welfare System: A Guide for Child Welfare Staff.</a:t>
            </a:r>
          </a:p>
        </p:txBody>
      </p:sp>
      <p:pic>
        <p:nvPicPr>
          <p:cNvPr id="6656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886200"/>
            <a:ext cx="2576513"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304800"/>
            <a:ext cx="8305800" cy="1281113"/>
          </a:xfrm>
        </p:spPr>
        <p:txBody>
          <a:bodyPr/>
          <a:lstStyle/>
          <a:p>
            <a:pPr eaLnBrk="1" hangingPunct="1"/>
            <a:r>
              <a:rPr lang="en-US" altLang="en-US" dirty="0"/>
              <a:t>How can social workers </a:t>
            </a:r>
            <a:br>
              <a:rPr lang="en-US" altLang="en-US" dirty="0"/>
            </a:br>
            <a:r>
              <a:rPr lang="en-US" altLang="en-US" dirty="0"/>
              <a:t>help parents heal</a:t>
            </a:r>
          </a:p>
        </p:txBody>
      </p:sp>
      <p:sp>
        <p:nvSpPr>
          <p:cNvPr id="67586" name="Content Placeholder 2"/>
          <p:cNvSpPr>
            <a:spLocks noGrp="1"/>
          </p:cNvSpPr>
          <p:nvPr>
            <p:ph idx="1"/>
          </p:nvPr>
        </p:nvSpPr>
        <p:spPr>
          <a:xfrm>
            <a:off x="457200" y="1828800"/>
            <a:ext cx="8305800" cy="4572000"/>
          </a:xfrm>
        </p:spPr>
        <p:txBody>
          <a:bodyPr/>
          <a:lstStyle/>
          <a:p>
            <a:pPr eaLnBrk="1" hangingPunct="1"/>
            <a:r>
              <a:rPr lang="en-US" altLang="en-US" sz="2800" dirty="0"/>
              <a:t>Understand parent’s anger, fear, resentment, or avoidance as reactions to past trauma</a:t>
            </a:r>
          </a:p>
          <a:p>
            <a:pPr eaLnBrk="1" hangingPunct="1"/>
            <a:r>
              <a:rPr lang="en-US" altLang="en-US" sz="2800" dirty="0"/>
              <a:t>Assess parent</a:t>
            </a:r>
            <a:r>
              <a:rPr lang="ja-JP" altLang="en-US" sz="2800" dirty="0">
                <a:ea typeface="Meiryo" panose="020B0604030504040204" pitchFamily="34" charset="-128"/>
                <a:cs typeface="Meiryo" panose="020B0604030504040204" pitchFamily="34" charset="-128"/>
              </a:rPr>
              <a:t>’</a:t>
            </a:r>
            <a:r>
              <a:rPr lang="en-US" altLang="ja-JP" sz="2800" dirty="0">
                <a:ea typeface="Meiryo" panose="020B0604030504040204" pitchFamily="34" charset="-128"/>
                <a:cs typeface="Meiryo" panose="020B0604030504040204" pitchFamily="34" charset="-128"/>
              </a:rPr>
              <a:t>s trauma history  </a:t>
            </a:r>
          </a:p>
          <a:p>
            <a:pPr eaLnBrk="1" hangingPunct="1"/>
            <a:r>
              <a:rPr lang="en-US" altLang="en-US" sz="2800" dirty="0"/>
              <a:t>Understand that traumatized parents are not bad and do not judge or blame them</a:t>
            </a:r>
          </a:p>
          <a:p>
            <a:pPr eaLnBrk="1" hangingPunct="1"/>
            <a:r>
              <a:rPr lang="en-US" altLang="en-US" sz="2800" dirty="0"/>
              <a:t>Build on parent’s</a:t>
            </a:r>
            <a:r>
              <a:rPr lang="en-US" altLang="ja-JP" sz="2800" dirty="0">
                <a:ea typeface="Meiryo" panose="020B0604030504040204" pitchFamily="34" charset="-128"/>
                <a:cs typeface="Meiryo" panose="020B0604030504040204" pitchFamily="34" charset="-128"/>
              </a:rPr>
              <a:t> desires to care for their child</a:t>
            </a:r>
          </a:p>
          <a:p>
            <a:pPr eaLnBrk="1" hangingPunct="1"/>
            <a:r>
              <a:rPr lang="en-US" altLang="en-US" sz="2800" dirty="0"/>
              <a:t>Help parents understand impact of their</a:t>
            </a:r>
            <a:br>
              <a:rPr lang="en-US" altLang="en-US" sz="2800" dirty="0"/>
            </a:br>
            <a:r>
              <a:rPr lang="en-US" altLang="en-US" sz="2800" dirty="0"/>
              <a:t>own past trauma </a:t>
            </a:r>
          </a:p>
          <a:p>
            <a:pPr eaLnBrk="1" hangingPunct="1"/>
            <a:r>
              <a:rPr lang="en-US" altLang="en-US" sz="2800" dirty="0"/>
              <a:t>Refer parents to trauma-informed services </a:t>
            </a:r>
          </a:p>
        </p:txBody>
      </p:sp>
      <p:pic>
        <p:nvPicPr>
          <p:cNvPr id="6758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333" y="3947711"/>
            <a:ext cx="177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8600" y="144463"/>
            <a:ext cx="8229600" cy="1143000"/>
          </a:xfrm>
        </p:spPr>
        <p:txBody>
          <a:bodyPr/>
          <a:lstStyle/>
          <a:p>
            <a:pPr eaLnBrk="1" hangingPunct="1"/>
            <a:r>
              <a:rPr lang="en-US" altLang="en-US" dirty="0"/>
              <a:t>Cultural Trauma</a:t>
            </a:r>
          </a:p>
        </p:txBody>
      </p:sp>
      <p:sp>
        <p:nvSpPr>
          <p:cNvPr id="74754" name="Rectangle 3"/>
          <p:cNvSpPr>
            <a:spLocks noGrp="1" noChangeArrowheads="1"/>
          </p:cNvSpPr>
          <p:nvPr>
            <p:ph idx="1"/>
          </p:nvPr>
        </p:nvSpPr>
        <p:spPr>
          <a:xfrm>
            <a:off x="457200" y="1295400"/>
            <a:ext cx="8229600" cy="3562350"/>
          </a:xfrm>
        </p:spPr>
        <p:txBody>
          <a:bodyPr>
            <a:noAutofit/>
          </a:bodyPr>
          <a:lstStyle/>
          <a:p>
            <a:pPr marL="565150" indent="-457200" eaLnBrk="1" hangingPunct="1">
              <a:spcBef>
                <a:spcPts val="600"/>
              </a:spcBef>
            </a:pPr>
            <a:r>
              <a:rPr lang="en-US" altLang="en-US" dirty="0"/>
              <a:t>Social and cultural realities strongly influence children’s risk for—and experience of—trauma. </a:t>
            </a:r>
          </a:p>
          <a:p>
            <a:pPr marL="565150" indent="-457200" eaLnBrk="1" hangingPunct="1">
              <a:spcBef>
                <a:spcPts val="600"/>
              </a:spcBef>
            </a:pPr>
            <a:r>
              <a:rPr lang="en-US" altLang="en-US" dirty="0"/>
              <a:t>Children and adolescents from minority backgrounds are at increased risk for trauma exposure and subsequent development of PTSD.</a:t>
            </a:r>
          </a:p>
          <a:p>
            <a:pPr marL="565150" indent="-457200" eaLnBrk="1" hangingPunct="1">
              <a:spcBef>
                <a:spcPts val="600"/>
              </a:spcBef>
            </a:pPr>
            <a:r>
              <a:rPr lang="en-US" altLang="en-US" dirty="0"/>
              <a:t>In addition, children’s, families’, and communities’ responses to trauma vary by group. </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tLang="en-US" dirty="0"/>
              <a:t>The Influence of Culture</a:t>
            </a:r>
          </a:p>
        </p:txBody>
      </p:sp>
      <p:sp>
        <p:nvSpPr>
          <p:cNvPr id="3" name="Content Placeholder 2"/>
          <p:cNvSpPr>
            <a:spLocks noGrp="1"/>
          </p:cNvSpPr>
          <p:nvPr>
            <p:ph idx="1"/>
          </p:nvPr>
        </p:nvSpPr>
        <p:spPr>
          <a:xfrm>
            <a:off x="685800" y="1722438"/>
            <a:ext cx="8229600" cy="5135562"/>
          </a:xfrm>
        </p:spPr>
        <p:txBody>
          <a:bodyPr rtlCol="0">
            <a:normAutofit/>
          </a:bodyPr>
          <a:lstStyle/>
          <a:p>
            <a:pPr marL="566928" indent="-457200" eaLnBrk="1" fontAlgn="auto" hangingPunct="1">
              <a:spcBef>
                <a:spcPts val="600"/>
              </a:spcBef>
              <a:spcAft>
                <a:spcPts val="600"/>
              </a:spcAft>
              <a:defRPr/>
            </a:pPr>
            <a:r>
              <a:rPr lang="en-US" dirty="0">
                <a:solidFill>
                  <a:schemeClr val="tx1">
                    <a:lumMod val="75000"/>
                    <a:lumOff val="25000"/>
                  </a:schemeClr>
                </a:solidFill>
                <a:ea typeface="+mn-ea"/>
                <a:cs typeface="+mn-cs"/>
              </a:rPr>
              <a:t>Variance of trauma responses</a:t>
            </a:r>
          </a:p>
          <a:p>
            <a:pPr marL="566928" indent="-457200" eaLnBrk="1" fontAlgn="auto" hangingPunct="1">
              <a:spcBef>
                <a:spcPts val="600"/>
              </a:spcBef>
              <a:spcAft>
                <a:spcPts val="600"/>
              </a:spcAft>
              <a:defRPr/>
            </a:pPr>
            <a:r>
              <a:rPr lang="en-US" dirty="0">
                <a:solidFill>
                  <a:schemeClr val="tx1">
                    <a:lumMod val="75000"/>
                    <a:lumOff val="25000"/>
                  </a:schemeClr>
                </a:solidFill>
                <a:ea typeface="+mn-ea"/>
                <a:cs typeface="+mn-cs"/>
              </a:rPr>
              <a:t>Strong cultural identity and community/ family connections </a:t>
            </a:r>
          </a:p>
          <a:p>
            <a:pPr marL="566928" indent="-457200" eaLnBrk="1" fontAlgn="auto" hangingPunct="1">
              <a:spcBef>
                <a:spcPts val="600"/>
              </a:spcBef>
              <a:spcAft>
                <a:spcPts val="600"/>
              </a:spcAft>
              <a:defRPr/>
            </a:pPr>
            <a:r>
              <a:rPr lang="en-US" dirty="0">
                <a:solidFill>
                  <a:schemeClr val="tx1">
                    <a:lumMod val="75000"/>
                    <a:lumOff val="25000"/>
                  </a:schemeClr>
                </a:solidFill>
                <a:ea typeface="+mn-ea"/>
                <a:cs typeface="+mn-cs"/>
              </a:rPr>
              <a:t>Shame</a:t>
            </a:r>
          </a:p>
          <a:p>
            <a:pPr eaLnBrk="1" fontAlgn="auto" hangingPunct="1">
              <a:spcAft>
                <a:spcPts val="0"/>
              </a:spcAft>
              <a:buFont typeface="Wingdings 3" charset="2"/>
              <a:buChar char=""/>
              <a:defRPr/>
            </a:pPr>
            <a:endParaRPr lang="en-US" sz="2400" dirty="0">
              <a:solidFill>
                <a:schemeClr val="tx1">
                  <a:lumMod val="75000"/>
                  <a:lumOff val="25000"/>
                </a:schemeClr>
              </a:solidFill>
              <a:ea typeface="+mn-ea"/>
              <a:cs typeface="+mn-cs"/>
            </a:endParaRPr>
          </a:p>
        </p:txBody>
      </p:sp>
      <p:pic>
        <p:nvPicPr>
          <p:cNvPr id="716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05200"/>
            <a:ext cx="3089275" cy="27686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457201" y="609599"/>
            <a:ext cx="8229600" cy="1371601"/>
          </a:xfrm>
        </p:spPr>
        <p:txBody>
          <a:bodyPr rtlCol="0">
            <a:normAutofit/>
          </a:bodyPr>
          <a:lstStyle/>
          <a:p>
            <a:pPr eaLnBrk="1" fontAlgn="auto" hangingPunct="1">
              <a:spcAft>
                <a:spcPts val="0"/>
              </a:spcAft>
              <a:defRPr/>
            </a:pPr>
            <a:r>
              <a:rPr lang="en-US" altLang="en-US" dirty="0">
                <a:solidFill>
                  <a:schemeClr val="tx1">
                    <a:lumMod val="85000"/>
                    <a:lumOff val="15000"/>
                  </a:schemeClr>
                </a:solidFill>
                <a:ea typeface="+mj-ea"/>
                <a:cs typeface="+mj-cs"/>
              </a:rPr>
              <a:t>Eight Components of Shame</a:t>
            </a:r>
            <a:br>
              <a:rPr lang="en-US" altLang="en-US" dirty="0">
                <a:solidFill>
                  <a:schemeClr val="tx1">
                    <a:lumMod val="85000"/>
                    <a:lumOff val="15000"/>
                  </a:schemeClr>
                </a:solidFill>
                <a:ea typeface="+mj-ea"/>
                <a:cs typeface="+mj-cs"/>
              </a:rPr>
            </a:br>
            <a:r>
              <a:rPr lang="en-US" altLang="en-US" sz="3100" dirty="0">
                <a:solidFill>
                  <a:schemeClr val="tx1">
                    <a:lumMod val="85000"/>
                    <a:lumOff val="15000"/>
                  </a:schemeClr>
                </a:solidFill>
                <a:ea typeface="+mj-ea"/>
                <a:cs typeface="+mj-cs"/>
              </a:rPr>
              <a:t>Lisa Aronson </a:t>
            </a:r>
            <a:r>
              <a:rPr lang="en-US" altLang="en-US" sz="3100" dirty="0" err="1">
                <a:solidFill>
                  <a:schemeClr val="tx1">
                    <a:lumMod val="85000"/>
                    <a:lumOff val="15000"/>
                  </a:schemeClr>
                </a:solidFill>
                <a:ea typeface="+mj-ea"/>
                <a:cs typeface="+mj-cs"/>
              </a:rPr>
              <a:t>Fontes</a:t>
            </a:r>
            <a:endParaRPr lang="en-US" altLang="en-US" sz="3100" dirty="0">
              <a:solidFill>
                <a:schemeClr val="tx1">
                  <a:lumMod val="85000"/>
                  <a:lumOff val="15000"/>
                </a:schemeClr>
              </a:solidFill>
              <a:ea typeface="+mj-ea"/>
              <a:cs typeface="+mj-cs"/>
            </a:endParaRPr>
          </a:p>
        </p:txBody>
      </p:sp>
      <p:sp>
        <p:nvSpPr>
          <p:cNvPr id="3"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27</a:t>
            </a:fld>
            <a:endParaRPr lang="en-US" dirty="0"/>
          </a:p>
        </p:txBody>
      </p:sp>
      <p:sp>
        <p:nvSpPr>
          <p:cNvPr id="4" name="TextBox 3"/>
          <p:cNvSpPr txBox="1"/>
          <p:nvPr/>
        </p:nvSpPr>
        <p:spPr>
          <a:xfrm>
            <a:off x="762000" y="2286000"/>
            <a:ext cx="8000999" cy="4308872"/>
          </a:xfrm>
          <a:prstGeom prst="rect">
            <a:avLst/>
          </a:prstGeom>
          <a:noFill/>
        </p:spPr>
        <p:txBody>
          <a:bodyPr wrap="square" rtlCol="0">
            <a:spAutoFit/>
          </a:bodyPr>
          <a:lstStyle/>
          <a:p>
            <a:pPr marL="342900" indent="-342900">
              <a:buFont typeface="+mj-lt"/>
              <a:buAutoNum type="arabicPeriod"/>
            </a:pPr>
            <a:r>
              <a:rPr lang="en-US" sz="3200" dirty="0"/>
              <a:t> Responsibility for the abuse</a:t>
            </a:r>
          </a:p>
          <a:p>
            <a:pPr marL="342900" indent="-342900">
              <a:buFont typeface="+mj-lt"/>
              <a:buAutoNum type="arabicPeriod"/>
            </a:pPr>
            <a:r>
              <a:rPr lang="en-US" sz="3200" dirty="0"/>
              <a:t> Failure to protect</a:t>
            </a:r>
          </a:p>
          <a:p>
            <a:pPr marL="342900" indent="-342900">
              <a:buFont typeface="+mj-lt"/>
              <a:buAutoNum type="arabicPeriod"/>
            </a:pPr>
            <a:r>
              <a:rPr lang="en-US" sz="3200" dirty="0"/>
              <a:t> Fate</a:t>
            </a:r>
          </a:p>
          <a:p>
            <a:pPr marL="342900" indent="-342900">
              <a:buFont typeface="+mj-lt"/>
              <a:buAutoNum type="arabicPeriod"/>
            </a:pPr>
            <a:r>
              <a:rPr lang="en-US" sz="3200" dirty="0"/>
              <a:t> Damaged goods</a:t>
            </a:r>
          </a:p>
          <a:p>
            <a:pPr marL="342900" indent="-342900">
              <a:buFont typeface="+mj-lt"/>
              <a:buAutoNum type="arabicPeriod"/>
            </a:pPr>
            <a:r>
              <a:rPr lang="en-US" sz="3200" dirty="0"/>
              <a:t> Virginity</a:t>
            </a:r>
          </a:p>
          <a:p>
            <a:pPr marL="342900" indent="-342900">
              <a:buFont typeface="+mj-lt"/>
              <a:buAutoNum type="arabicPeriod"/>
            </a:pPr>
            <a:r>
              <a:rPr lang="en-US" sz="3200" dirty="0"/>
              <a:t> Predictions of a shameful future</a:t>
            </a:r>
          </a:p>
          <a:p>
            <a:pPr marL="342900" indent="-342900">
              <a:buFont typeface="+mj-lt"/>
              <a:buAutoNum type="arabicPeriod"/>
            </a:pPr>
            <a:r>
              <a:rPr lang="en-US" sz="3200" dirty="0"/>
              <a:t> </a:t>
            </a:r>
            <a:r>
              <a:rPr lang="en-US" sz="3200" dirty="0" err="1"/>
              <a:t>Revictimization</a:t>
            </a:r>
            <a:endParaRPr lang="en-US" sz="3200" dirty="0"/>
          </a:p>
          <a:p>
            <a:pPr marL="342900" indent="-342900">
              <a:buFont typeface="+mj-lt"/>
              <a:buAutoNum type="arabicPeriod"/>
            </a:pPr>
            <a:r>
              <a:rPr lang="en-US" sz="3200" dirty="0"/>
              <a:t> Layers of shame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86975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457201" y="304800"/>
            <a:ext cx="8229600" cy="1774825"/>
          </a:xfrm>
        </p:spPr>
        <p:txBody>
          <a:bodyPr rtlCol="0">
            <a:normAutofit/>
          </a:bodyPr>
          <a:lstStyle/>
          <a:p>
            <a:pPr eaLnBrk="1" fontAlgn="auto" hangingPunct="1">
              <a:spcAft>
                <a:spcPts val="0"/>
              </a:spcAft>
              <a:defRPr/>
            </a:pPr>
            <a:r>
              <a:rPr lang="en-US" altLang="en-US" dirty="0">
                <a:solidFill>
                  <a:schemeClr val="tx1">
                    <a:lumMod val="85000"/>
                    <a:lumOff val="15000"/>
                  </a:schemeClr>
                </a:solidFill>
                <a:ea typeface="+mj-ea"/>
                <a:cs typeface="+mj-cs"/>
              </a:rPr>
              <a:t>Video: </a:t>
            </a:r>
            <a:r>
              <a:rPr lang="en-US" altLang="en-US" i="1" dirty="0">
                <a:solidFill>
                  <a:schemeClr val="tx1">
                    <a:lumMod val="85000"/>
                    <a:lumOff val="15000"/>
                  </a:schemeClr>
                </a:solidFill>
                <a:ea typeface="+mj-ea"/>
                <a:cs typeface="+mj-cs"/>
              </a:rPr>
              <a:t>Importance of Culture</a:t>
            </a:r>
            <a:r>
              <a:rPr lang="en-US" altLang="en-US" dirty="0">
                <a:solidFill>
                  <a:schemeClr val="tx1">
                    <a:lumMod val="85000"/>
                    <a:lumOff val="15000"/>
                  </a:schemeClr>
                </a:solidFill>
                <a:ea typeface="+mj-ea"/>
                <a:cs typeface="+mj-cs"/>
              </a:rPr>
              <a:t/>
            </a:r>
            <a:br>
              <a:rPr lang="en-US" altLang="en-US" dirty="0">
                <a:solidFill>
                  <a:schemeClr val="tx1">
                    <a:lumMod val="85000"/>
                    <a:lumOff val="15000"/>
                  </a:schemeClr>
                </a:solidFill>
                <a:ea typeface="+mj-ea"/>
                <a:cs typeface="+mj-cs"/>
              </a:rPr>
            </a:br>
            <a:endParaRPr lang="en-US" altLang="en-US" dirty="0">
              <a:solidFill>
                <a:schemeClr val="tx1">
                  <a:lumMod val="85000"/>
                  <a:lumOff val="15000"/>
                </a:schemeClr>
              </a:solidFill>
              <a:ea typeface="+mj-ea"/>
              <a:cs typeface="+mj-cs"/>
            </a:endParaRPr>
          </a:p>
        </p:txBody>
      </p:sp>
      <p:sp>
        <p:nvSpPr>
          <p:cNvPr id="3"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28</a:t>
            </a:fld>
            <a:endParaRPr lang="en-US" dirty="0"/>
          </a:p>
        </p:txBody>
      </p:sp>
      <p:sp>
        <p:nvSpPr>
          <p:cNvPr id="2" name="Rectangle 1"/>
          <p:cNvSpPr/>
          <p:nvPr/>
        </p:nvSpPr>
        <p:spPr>
          <a:xfrm>
            <a:off x="457200" y="1828800"/>
            <a:ext cx="8229600" cy="523220"/>
          </a:xfrm>
          <a:prstGeom prst="rect">
            <a:avLst/>
          </a:prstGeom>
        </p:spPr>
        <p:txBody>
          <a:bodyPr wrap="square">
            <a:spAutoFit/>
          </a:bodyPr>
          <a:lstStyle/>
          <a:p>
            <a:pPr algn="ctr"/>
            <a:r>
              <a:rPr lang="en-US" altLang="en-US" sz="2800" dirty="0">
                <a:solidFill>
                  <a:schemeClr val="tx1">
                    <a:lumMod val="85000"/>
                    <a:lumOff val="15000"/>
                  </a:schemeClr>
                </a:solidFill>
              </a:rPr>
              <a:t>Georgetown University Center for Human Development</a:t>
            </a:r>
            <a:endParaRPr 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altLang="en-US" dirty="0"/>
              <a:t>Cultural Trauma Activity</a:t>
            </a:r>
          </a:p>
        </p:txBody>
      </p:sp>
      <p:sp>
        <p:nvSpPr>
          <p:cNvPr id="74755" name="TextBox 4"/>
          <p:cNvSpPr txBox="1">
            <a:spLocks noChangeArrowheads="1"/>
          </p:cNvSpPr>
          <p:nvPr/>
        </p:nvSpPr>
        <p:spPr bwMode="auto">
          <a:xfrm>
            <a:off x="608529" y="1519237"/>
            <a:ext cx="7848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457200" indent="-457200">
              <a:buFont typeface="Arial" pitchFamily="34" charset="0"/>
              <a:buChar char="•"/>
              <a:defRPr/>
            </a:pPr>
            <a:r>
              <a:rPr lang="en-US" sz="3200" dirty="0">
                <a:latin typeface="+mn-lt"/>
              </a:rPr>
              <a:t>Discuss and chart in your table groups what factors may contribute to Cultural Trauma and  what types of trauma responses you may see.</a:t>
            </a:r>
          </a:p>
        </p:txBody>
      </p:sp>
      <p:pic>
        <p:nvPicPr>
          <p:cNvPr id="747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81400"/>
            <a:ext cx="3683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pPr marL="0" indent="0" algn="ctr">
              <a:buNone/>
            </a:pPr>
            <a:r>
              <a:rPr lang="en-US" dirty="0"/>
              <a:t>You have been exiled to a deserted island for a year. In addition to the essentials, you may take one movie, one book, and a luxury item to carry with you (but not a boat to leave the island!).</a:t>
            </a:r>
          </a:p>
          <a:p>
            <a:pPr marL="0" indent="0" algn="ctr">
              <a:buNone/>
            </a:pPr>
            <a:endParaRPr lang="en-US" dirty="0"/>
          </a:p>
          <a:p>
            <a:pPr marL="0" indent="0" algn="ctr">
              <a:buNone/>
            </a:pPr>
            <a:r>
              <a:rPr lang="en-US" dirty="0"/>
              <a:t>What would you take with you and why?</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a:t>
            </a:fld>
            <a:endParaRPr lang="en-US" dirty="0"/>
          </a:p>
        </p:txBody>
      </p:sp>
    </p:spTree>
    <p:extLst>
      <p:ext uri="{BB962C8B-B14F-4D97-AF65-F5344CB8AC3E}">
        <p14:creationId xmlns:p14="http://schemas.microsoft.com/office/powerpoint/2010/main" val="179543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371600" y="152400"/>
            <a:ext cx="6589713" cy="1281113"/>
          </a:xfrm>
        </p:spPr>
        <p:txBody>
          <a:bodyPr>
            <a:normAutofit/>
          </a:bodyPr>
          <a:lstStyle/>
          <a:p>
            <a:pPr eaLnBrk="1" hangingPunct="1"/>
            <a:r>
              <a:rPr lang="en-US" altLang="en-US" dirty="0">
                <a:effectLst>
                  <a:outerShdw blurRad="38100" dist="38100" dir="2700000" algn="tl">
                    <a:srgbClr val="000000"/>
                  </a:outerShdw>
                </a:effectLst>
              </a:rPr>
              <a:t>Historical Trauma</a:t>
            </a:r>
          </a:p>
        </p:txBody>
      </p:sp>
      <p:sp>
        <p:nvSpPr>
          <p:cNvPr id="57347" name="Rectangle 3"/>
          <p:cNvSpPr>
            <a:spLocks noGrp="1" noChangeArrowheads="1"/>
          </p:cNvSpPr>
          <p:nvPr>
            <p:ph idx="1"/>
          </p:nvPr>
        </p:nvSpPr>
        <p:spPr>
          <a:xfrm>
            <a:off x="381000" y="1600200"/>
            <a:ext cx="8153400" cy="4311650"/>
          </a:xfrm>
        </p:spPr>
        <p:txBody>
          <a:bodyPr rtlCol="0">
            <a:normAutofit fontScale="92500" lnSpcReduction="20000"/>
          </a:bodyPr>
          <a:lstStyle/>
          <a:p>
            <a:pPr defTabSz="914377" eaLnBrk="1" fontAlgn="auto" hangingPunct="1">
              <a:spcAft>
                <a:spcPts val="0"/>
              </a:spcAft>
              <a:defRPr/>
            </a:pPr>
            <a:r>
              <a:rPr lang="en-US" altLang="en-US" dirty="0">
                <a:solidFill>
                  <a:schemeClr val="tx1">
                    <a:lumMod val="75000"/>
                    <a:lumOff val="25000"/>
                  </a:schemeClr>
                </a:solidFill>
                <a:ea typeface="+mn-ea"/>
                <a:cs typeface="+mn-cs"/>
              </a:rPr>
              <a:t>Historical Unresolved Grief </a:t>
            </a:r>
          </a:p>
          <a:p>
            <a:pPr defTabSz="914377" eaLnBrk="1" fontAlgn="auto" hangingPunct="1">
              <a:spcAft>
                <a:spcPts val="0"/>
              </a:spcAft>
              <a:defRPr/>
            </a:pPr>
            <a:r>
              <a:rPr lang="en-US" altLang="en-US" dirty="0">
                <a:solidFill>
                  <a:schemeClr val="tx1">
                    <a:lumMod val="75000"/>
                    <a:lumOff val="25000"/>
                  </a:schemeClr>
                </a:solidFill>
                <a:ea typeface="+mn-ea"/>
                <a:cs typeface="+mn-cs"/>
              </a:rPr>
              <a:t>Disenfranchised Grief</a:t>
            </a:r>
          </a:p>
          <a:p>
            <a:pPr defTabSz="914377" eaLnBrk="1" fontAlgn="auto" hangingPunct="1">
              <a:spcAft>
                <a:spcPts val="0"/>
              </a:spcAft>
              <a:defRPr/>
            </a:pPr>
            <a:r>
              <a:rPr lang="en-US" altLang="en-US" dirty="0">
                <a:solidFill>
                  <a:schemeClr val="tx1">
                    <a:lumMod val="75000"/>
                    <a:lumOff val="25000"/>
                  </a:schemeClr>
                </a:solidFill>
                <a:ea typeface="+mn-ea"/>
                <a:cs typeface="+mn-cs"/>
              </a:rPr>
              <a:t>Internalized Oppression</a:t>
            </a:r>
          </a:p>
          <a:p>
            <a:pPr defTabSz="914377" eaLnBrk="1" fontAlgn="auto" hangingPunct="1">
              <a:spcAft>
                <a:spcPts val="0"/>
              </a:spcAft>
              <a:defRPr/>
            </a:pPr>
            <a:r>
              <a:rPr lang="en-US" altLang="ko-KR" dirty="0">
                <a:solidFill>
                  <a:schemeClr val="tx1">
                    <a:lumMod val="75000"/>
                    <a:lumOff val="25000"/>
                  </a:schemeClr>
                </a:solidFill>
                <a:ea typeface="+mn-ea"/>
                <a:cs typeface="+mn-cs"/>
              </a:rPr>
              <a:t>Multigenerational Trauma</a:t>
            </a:r>
          </a:p>
          <a:p>
            <a:pPr marL="342891" indent="-342891" defTabSz="914377" eaLnBrk="1" fontAlgn="auto" hangingPunct="1">
              <a:spcAft>
                <a:spcPts val="0"/>
              </a:spcAft>
              <a:buFont typeface="Wingdings 3" charset="2"/>
              <a:buChar char=""/>
              <a:defRPr/>
            </a:pPr>
            <a:r>
              <a:rPr lang="en-US" altLang="ko-KR" sz="2600" dirty="0">
                <a:solidFill>
                  <a:schemeClr val="tx1">
                    <a:lumMod val="75000"/>
                    <a:lumOff val="25000"/>
                  </a:schemeClr>
                </a:solidFill>
                <a:ea typeface="+mn-ea"/>
                <a:cs typeface="+mn-cs"/>
              </a:rPr>
              <a:t/>
            </a:r>
            <a:br>
              <a:rPr lang="en-US" altLang="ko-KR" sz="2600" dirty="0">
                <a:solidFill>
                  <a:schemeClr val="tx1">
                    <a:lumMod val="75000"/>
                    <a:lumOff val="25000"/>
                  </a:schemeClr>
                </a:solidFill>
                <a:ea typeface="+mn-ea"/>
                <a:cs typeface="+mn-cs"/>
              </a:rPr>
            </a:br>
            <a:endParaRPr lang="en-US" altLang="ko-KR" sz="2600" dirty="0">
              <a:solidFill>
                <a:schemeClr val="tx1">
                  <a:lumMod val="75000"/>
                  <a:lumOff val="25000"/>
                </a:schemeClr>
              </a:solidFill>
              <a:ea typeface="+mn-ea"/>
              <a:cs typeface="+mn-cs"/>
            </a:endParaRPr>
          </a:p>
          <a:p>
            <a:pPr marL="914400" indent="-461963" defTabSz="914377" eaLnBrk="1" fontAlgn="auto" hangingPunct="1">
              <a:lnSpc>
                <a:spcPct val="110000"/>
              </a:lnSpc>
              <a:spcBef>
                <a:spcPts val="600"/>
              </a:spcBef>
              <a:spcAft>
                <a:spcPts val="600"/>
              </a:spcAft>
              <a:buFont typeface="Wingdings" panose="05000000000000000000" pitchFamily="2" charset="2"/>
              <a:buChar char="Ø"/>
              <a:defRPr/>
            </a:pPr>
            <a:r>
              <a:rPr lang="en-US" dirty="0">
                <a:solidFill>
                  <a:schemeClr val="tx1">
                    <a:lumMod val="75000"/>
                    <a:lumOff val="25000"/>
                  </a:schemeClr>
                </a:solidFill>
                <a:ea typeface="+mn-ea"/>
                <a:cs typeface="+mn-cs"/>
              </a:rPr>
              <a:t>The population of Native Americans in North America decreased by 95% between the time Columbus came to America in 1492 and the establishment of the United States in 1776.</a:t>
            </a:r>
          </a:p>
          <a:p>
            <a:pPr marL="342891" indent="-342891" defTabSz="914377" eaLnBrk="1" fontAlgn="auto" hangingPunct="1">
              <a:spcAft>
                <a:spcPts val="0"/>
              </a:spcAft>
              <a:buFont typeface="Wingdings 3" charset="2"/>
              <a:buChar char=""/>
              <a:defRPr/>
            </a:pPr>
            <a:endParaRPr lang="en-US" altLang="en-US" dirty="0">
              <a:solidFill>
                <a:schemeClr val="tx1">
                  <a:lumMod val="75000"/>
                  <a:lumOff val="25000"/>
                </a:schemeClr>
              </a:solidFill>
              <a:ea typeface="+mn-ea"/>
              <a:cs typeface="+mn-cs"/>
            </a:endParaRPr>
          </a:p>
        </p:txBody>
      </p:sp>
      <p:pic>
        <p:nvPicPr>
          <p:cNvPr id="7578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676400"/>
            <a:ext cx="25765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228600"/>
            <a:ext cx="8229600" cy="1143000"/>
          </a:xfrm>
        </p:spPr>
        <p:txBody>
          <a:bodyPr/>
          <a:lstStyle/>
          <a:p>
            <a:r>
              <a:rPr lang="en-US" altLang="en-US" dirty="0"/>
              <a:t>Historical Trauma Response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1055928"/>
              </p:ext>
            </p:extLst>
          </p:nvPr>
        </p:nvGraphicFramePr>
        <p:xfrm>
          <a:off x="-228600" y="1143000"/>
          <a:ext cx="98298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hape 198"/>
          <p:cNvSpPr>
            <a:spLocks noGrp="1"/>
          </p:cNvSpPr>
          <p:nvPr>
            <p:ph type="title"/>
          </p:nvPr>
        </p:nvSpPr>
        <p:spPr>
          <a:xfrm>
            <a:off x="0" y="274638"/>
            <a:ext cx="9144000" cy="1143000"/>
          </a:xfrm>
        </p:spPr>
        <p:txBody>
          <a:bodyPr lIns="91425" tIns="45700" rIns="91425" bIns="45700"/>
          <a:lstStyle/>
          <a:p>
            <a:pPr>
              <a:buSzPct val="25000"/>
            </a:pPr>
            <a:r>
              <a:rPr lang="en-US" altLang="en-US" sz="4000" dirty="0">
                <a:cs typeface="Arial" panose="020B0604020202020204" pitchFamily="34" charset="0"/>
                <a:sym typeface="Arial" panose="020B0604020202020204" pitchFamily="34" charset="0"/>
              </a:rPr>
              <a:t>Negative Effects of </a:t>
            </a:r>
            <a:br>
              <a:rPr lang="en-US" altLang="en-US" sz="4000" dirty="0">
                <a:cs typeface="Arial" panose="020B0604020202020204" pitchFamily="34" charset="0"/>
                <a:sym typeface="Arial" panose="020B0604020202020204" pitchFamily="34" charset="0"/>
              </a:rPr>
            </a:br>
            <a:r>
              <a:rPr lang="en-US" altLang="en-US" sz="4000" dirty="0">
                <a:cs typeface="Arial" panose="020B0604020202020204" pitchFamily="34" charset="0"/>
                <a:sym typeface="Arial" panose="020B0604020202020204" pitchFamily="34" charset="0"/>
              </a:rPr>
              <a:t>Cultural/Historical Trauma</a:t>
            </a:r>
          </a:p>
        </p:txBody>
      </p:sp>
      <p:sp>
        <p:nvSpPr>
          <p:cNvPr id="78850" name="Shape 199"/>
          <p:cNvSpPr>
            <a:spLocks noGrp="1"/>
          </p:cNvSpPr>
          <p:nvPr>
            <p:ph type="body" idx="1"/>
          </p:nvPr>
        </p:nvSpPr>
        <p:spPr>
          <a:xfrm>
            <a:off x="1066799" y="2387600"/>
            <a:ext cx="1885950" cy="4267200"/>
          </a:xfrm>
        </p:spPr>
        <p:txBody>
          <a:bodyPr lIns="91425" tIns="45700" rIns="91425" bIns="45700"/>
          <a:lstStyle/>
          <a:p>
            <a:pPr marL="0" indent="0" algn="ctr">
              <a:spcBef>
                <a:spcPct val="0"/>
              </a:spcBef>
              <a:buClr>
                <a:srgbClr val="1F497D"/>
              </a:buClr>
              <a:buSzPct val="25000"/>
              <a:buFont typeface="Arial" panose="020B0604020202020204" pitchFamily="34" charset="0"/>
              <a:buNone/>
            </a:pPr>
            <a:r>
              <a:rPr lang="en-US" altLang="en-US" dirty="0">
                <a:cs typeface="Arial" panose="020B0604020202020204" pitchFamily="34" charset="0"/>
                <a:sym typeface="Arial" panose="020B0604020202020204" pitchFamily="34" charset="0"/>
              </a:rPr>
              <a:t>Individual</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-Lack of belief in a just world/lack of trust</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-Depression</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-Self-hatred</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-Self destructive behaviors</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-Survivor guilt</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-Disassociation</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-Hopelessness/ loss of meaning</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-PTSD</a:t>
            </a:r>
          </a:p>
          <a:p>
            <a:pPr marL="0" indent="0">
              <a:spcBef>
                <a:spcPts val="363"/>
              </a:spcBef>
              <a:buClr>
                <a:srgbClr val="1F497D"/>
              </a:buClr>
              <a:buFont typeface="Arial" panose="020B0604020202020204" pitchFamily="34" charset="0"/>
              <a:buNone/>
            </a:pPr>
            <a:endParaRPr lang="en-US" altLang="en-US" sz="1800" dirty="0">
              <a:cs typeface="Arial" panose="020B0604020202020204" pitchFamily="34" charset="0"/>
              <a:sym typeface="Arial" panose="020B0604020202020204" pitchFamily="34" charset="0"/>
            </a:endParaRPr>
          </a:p>
        </p:txBody>
      </p:sp>
      <p:sp>
        <p:nvSpPr>
          <p:cNvPr id="78851" name="Shape 200"/>
          <p:cNvSpPr>
            <a:spLocks noGrp="1"/>
          </p:cNvSpPr>
          <p:nvPr>
            <p:ph type="body" idx="2"/>
          </p:nvPr>
        </p:nvSpPr>
        <p:spPr>
          <a:xfrm>
            <a:off x="6248399" y="2159000"/>
            <a:ext cx="1828800" cy="4495800"/>
          </a:xfrm>
        </p:spPr>
        <p:txBody>
          <a:bodyPr lIns="91425" tIns="45700" rIns="91425" bIns="45700"/>
          <a:lstStyle/>
          <a:p>
            <a:pPr marL="0" indent="0" algn="ctr">
              <a:spcBef>
                <a:spcPct val="0"/>
              </a:spcBef>
              <a:buClr>
                <a:srgbClr val="1F497D"/>
              </a:buClr>
              <a:buSzPct val="25000"/>
              <a:buFont typeface="Arial" panose="020B0604020202020204" pitchFamily="34" charset="0"/>
              <a:buNone/>
            </a:pPr>
            <a:r>
              <a:rPr lang="en-US" altLang="en-US" dirty="0">
                <a:cs typeface="Arial" panose="020B0604020202020204" pitchFamily="34" charset="0"/>
                <a:sym typeface="Arial" panose="020B0604020202020204" pitchFamily="34" charset="0"/>
              </a:rPr>
              <a:t>Family</a:t>
            </a:r>
          </a:p>
          <a:p>
            <a:pPr marL="0" indent="0" algn="ctr">
              <a:spcBef>
                <a:spcPct val="0"/>
              </a:spcBef>
              <a:buClr>
                <a:srgbClr val="1F497D"/>
              </a:buClr>
              <a:buSzPct val="25000"/>
              <a:buFont typeface="Arial" panose="020B0604020202020204" pitchFamily="34" charset="0"/>
              <a:buNone/>
            </a:pPr>
            <a:r>
              <a:rPr lang="en-US" altLang="en-US" dirty="0">
                <a:cs typeface="Arial" panose="020B0604020202020204" pitchFamily="34" charset="0"/>
                <a:sym typeface="Arial" panose="020B0604020202020204" pitchFamily="34" charset="0"/>
              </a:rPr>
              <a:t>-</a:t>
            </a:r>
            <a:r>
              <a:rPr lang="en-US" altLang="en-US" sz="1800" dirty="0">
                <a:cs typeface="Arial" panose="020B0604020202020204" pitchFamily="34" charset="0"/>
                <a:sym typeface="Arial" panose="020B0604020202020204" pitchFamily="34" charset="0"/>
              </a:rPr>
              <a:t>Impaired family communication</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-Loss of extended family relationships</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-Loss of traditional child rearing practices and knowledge</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-Increased rates of child abuse</a:t>
            </a:r>
          </a:p>
          <a:p>
            <a:pPr marL="0" indent="0" algn="ctr">
              <a:spcBef>
                <a:spcPts val="363"/>
              </a:spcBef>
              <a:buClr>
                <a:srgbClr val="1F497D"/>
              </a:buClr>
              <a:buSzPct val="25000"/>
              <a:buFont typeface="Arial" panose="020B0604020202020204" pitchFamily="34" charset="0"/>
              <a:buNone/>
            </a:pPr>
            <a:r>
              <a:rPr lang="en-US" altLang="en-US" sz="1800" dirty="0">
                <a:cs typeface="Arial" panose="020B0604020202020204" pitchFamily="34" charset="0"/>
                <a:sym typeface="Arial" panose="020B0604020202020204" pitchFamily="34" charset="0"/>
              </a:rPr>
              <a:t>-Increased rates of domestic violence</a:t>
            </a:r>
          </a:p>
        </p:txBody>
      </p:sp>
      <p:sp>
        <p:nvSpPr>
          <p:cNvPr id="201" name="Shape 201"/>
          <p:cNvSpPr txBox="1"/>
          <p:nvPr/>
        </p:nvSpPr>
        <p:spPr>
          <a:xfrm>
            <a:off x="3552824" y="1295400"/>
            <a:ext cx="2009775" cy="5664200"/>
          </a:xfrm>
          <a:prstGeom prst="rect">
            <a:avLst/>
          </a:prstGeom>
          <a:noFill/>
          <a:ln>
            <a:noFill/>
          </a:ln>
        </p:spPr>
        <p:txBody>
          <a:bodyPr lIns="91425" tIns="45700" rIns="91425" bIns="45700"/>
          <a:lstStyle/>
          <a:p>
            <a:pPr algn="ctr">
              <a:buClr>
                <a:srgbClr val="1F497D"/>
              </a:buClr>
              <a:buSzPct val="25000"/>
              <a:buFont typeface="Arial"/>
              <a:buNone/>
              <a:defRPr/>
            </a:pPr>
            <a:r>
              <a:rPr lang="en-US" sz="2800" kern="0" dirty="0">
                <a:solidFill>
                  <a:srgbClr val="FFFFFF"/>
                </a:solidFill>
                <a:latin typeface="Arial"/>
                <a:ea typeface="Arial"/>
                <a:cs typeface="Arial"/>
                <a:sym typeface="Arial"/>
                <a:rtl val="0"/>
              </a:rPr>
              <a:t/>
            </a:r>
            <a:br>
              <a:rPr lang="en-US" sz="2800" kern="0" dirty="0">
                <a:solidFill>
                  <a:srgbClr val="FFFFFF"/>
                </a:solidFill>
                <a:latin typeface="Arial"/>
                <a:ea typeface="Arial"/>
                <a:cs typeface="Arial"/>
                <a:sym typeface="Arial"/>
                <a:rtl val="0"/>
              </a:rPr>
            </a:br>
            <a:r>
              <a:rPr lang="en-US" sz="2800" kern="0" dirty="0">
                <a:solidFill>
                  <a:srgbClr val="FFFFFF"/>
                </a:solidFill>
                <a:latin typeface="Arial"/>
                <a:ea typeface="Arial"/>
                <a:cs typeface="Arial"/>
                <a:sym typeface="Arial"/>
                <a:rtl val="0"/>
              </a:rPr>
              <a:t>Community</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-Loss of tradition</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-Loss of resources and knowledge for self-sufficiency</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-Loss of cultural practices</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-Loss of rites of passage</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-High rates of substance abuse</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-High rates of violence</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-High rates of physical illness</a:t>
            </a:r>
          </a:p>
          <a:p>
            <a:pPr algn="ctr">
              <a:spcBef>
                <a:spcPts val="360"/>
              </a:spcBef>
              <a:buClr>
                <a:srgbClr val="1F497D"/>
              </a:buClr>
              <a:buSzPct val="25000"/>
              <a:defRPr/>
            </a:pPr>
            <a:r>
              <a:rPr lang="en-US" sz="1600" kern="0" dirty="0">
                <a:solidFill>
                  <a:srgbClr val="FFFFFF"/>
                </a:solidFill>
                <a:latin typeface="+mn-lt"/>
                <a:ea typeface="Arial"/>
                <a:cs typeface="Arial"/>
                <a:sym typeface="Arial"/>
                <a:rtl val="0"/>
              </a:rPr>
              <a:t>-Distrust of larger society and those within the community</a:t>
            </a:r>
          </a:p>
          <a:p>
            <a:pPr algn="ctr">
              <a:spcBef>
                <a:spcPts val="560"/>
              </a:spcBef>
              <a:buClr>
                <a:srgbClr val="1F497D"/>
              </a:buClr>
              <a:defRPr/>
            </a:pPr>
            <a:endParaRPr sz="2800" kern="0" dirty="0">
              <a:solidFill>
                <a:srgbClr val="1F497D"/>
              </a:solidFill>
              <a:latin typeface="Arial"/>
              <a:ea typeface="Arial"/>
              <a:cs typeface="Arial"/>
              <a:sym typeface="Arial"/>
              <a:rtl val="0"/>
            </a:endParaRPr>
          </a:p>
        </p:txBody>
      </p:sp>
      <p:cxnSp>
        <p:nvCxnSpPr>
          <p:cNvPr id="78853" name="Shape 203"/>
          <p:cNvCxnSpPr>
            <a:cxnSpLocks noChangeShapeType="1"/>
          </p:cNvCxnSpPr>
          <p:nvPr/>
        </p:nvCxnSpPr>
        <p:spPr bwMode="auto">
          <a:xfrm flipH="1" flipV="1">
            <a:off x="5562600" y="2031694"/>
            <a:ext cx="1066800" cy="482906"/>
          </a:xfrm>
          <a:prstGeom prst="straightConnector1">
            <a:avLst/>
          </a:prstGeom>
          <a:noFill/>
          <a:ln w="25400">
            <a:solidFill>
              <a:schemeClr val="accent1"/>
            </a:solidFill>
            <a:round/>
            <a:headEnd type="triangle" w="lg" len="lg"/>
            <a:tailEnd type="triangle" w="lg" len="lg"/>
          </a:ln>
          <a:extLst>
            <a:ext uri="{909E8E84-426E-40DD-AFC4-6F175D3DCCD1}">
              <a14:hiddenFill xmlns:a14="http://schemas.microsoft.com/office/drawing/2010/main">
                <a:noFill/>
              </a14:hiddenFill>
            </a:ext>
          </a:extLst>
        </p:spPr>
      </p:cxnSp>
      <p:cxnSp>
        <p:nvCxnSpPr>
          <p:cNvPr id="78854" name="Shape 203"/>
          <p:cNvCxnSpPr>
            <a:cxnSpLocks noChangeShapeType="1"/>
          </p:cNvCxnSpPr>
          <p:nvPr/>
        </p:nvCxnSpPr>
        <p:spPr bwMode="auto">
          <a:xfrm flipH="1">
            <a:off x="2737556" y="2057400"/>
            <a:ext cx="777875" cy="668337"/>
          </a:xfrm>
          <a:prstGeom prst="straightConnector1">
            <a:avLst/>
          </a:prstGeom>
          <a:noFill/>
          <a:ln w="25400">
            <a:solidFill>
              <a:schemeClr val="accent1"/>
            </a:solidFill>
            <a:round/>
            <a:headEnd type="triangle" w="lg" len="lg"/>
            <a:tailEnd type="triangle" w="lg" len="lg"/>
          </a:ln>
          <a:extLst>
            <a:ext uri="{909E8E84-426E-40DD-AFC4-6F175D3DCCD1}">
              <a14:hiddenFill xmlns:a14="http://schemas.microsoft.com/office/drawing/2010/main">
                <a:noFill/>
              </a14:hiddenFill>
            </a:ext>
          </a:extLst>
        </p:spPr>
      </p:cxnSp>
      <p:sp>
        <p:nvSpPr>
          <p:cNvPr id="8"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32</a:t>
            </a:fld>
            <a:endParaRPr lang="en-US" dirty="0"/>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hape 209"/>
          <p:cNvSpPr>
            <a:spLocks noGrp="1"/>
          </p:cNvSpPr>
          <p:nvPr>
            <p:ph type="title"/>
          </p:nvPr>
        </p:nvSpPr>
        <p:spPr>
          <a:xfrm>
            <a:off x="457200" y="274638"/>
            <a:ext cx="8305800" cy="1143000"/>
          </a:xfrm>
        </p:spPr>
        <p:txBody>
          <a:bodyPr lIns="91425" tIns="45700" rIns="91425" bIns="45700"/>
          <a:lstStyle/>
          <a:p>
            <a:pPr>
              <a:buSzPct val="25000"/>
            </a:pPr>
            <a:r>
              <a:rPr lang="en-US" altLang="en-US" dirty="0">
                <a:solidFill>
                  <a:srgbClr val="FFFFFF"/>
                </a:solidFill>
                <a:cs typeface="Arial" panose="020B0604020202020204" pitchFamily="34" charset="0"/>
                <a:sym typeface="Arial" panose="020B0604020202020204" pitchFamily="34" charset="0"/>
              </a:rPr>
              <a:t>Native Resiliency:</a:t>
            </a:r>
            <a:br>
              <a:rPr lang="en-US" altLang="en-US" dirty="0">
                <a:solidFill>
                  <a:srgbClr val="FFFFFF"/>
                </a:solidFill>
                <a:cs typeface="Arial" panose="020B0604020202020204" pitchFamily="34" charset="0"/>
                <a:sym typeface="Arial" panose="020B0604020202020204" pitchFamily="34" charset="0"/>
              </a:rPr>
            </a:br>
            <a:r>
              <a:rPr lang="en-US" altLang="en-US" dirty="0">
                <a:solidFill>
                  <a:srgbClr val="FFFFFF"/>
                </a:solidFill>
                <a:cs typeface="Arial" panose="020B0604020202020204" pitchFamily="34" charset="0"/>
                <a:sym typeface="Arial" panose="020B0604020202020204" pitchFamily="34" charset="0"/>
              </a:rPr>
              <a:t>Other Responses To Trauma</a:t>
            </a:r>
          </a:p>
        </p:txBody>
      </p:sp>
      <p:sp>
        <p:nvSpPr>
          <p:cNvPr id="210" name="Shape 210"/>
          <p:cNvSpPr txBox="1">
            <a:spLocks noGrp="1"/>
          </p:cNvSpPr>
          <p:nvPr>
            <p:ph type="body" idx="1"/>
          </p:nvPr>
        </p:nvSpPr>
        <p:spPr>
          <a:xfrm>
            <a:off x="457200" y="1676400"/>
            <a:ext cx="8229600" cy="4678363"/>
          </a:xfrm>
        </p:spPr>
        <p:txBody>
          <a:bodyPr lIns="91425" tIns="45700" rIns="91425" bIns="45700">
            <a:noAutofit/>
          </a:bodyPr>
          <a:lstStyle/>
          <a:p>
            <a:pPr>
              <a:spcBef>
                <a:spcPts val="0"/>
              </a:spcBef>
              <a:spcAft>
                <a:spcPts val="0"/>
              </a:spcAft>
              <a:buClr>
                <a:schemeClr val="tx1">
                  <a:lumMod val="95000"/>
                </a:schemeClr>
              </a:buClr>
              <a:buSzPct val="100000"/>
              <a:defRPr/>
            </a:pPr>
            <a:r>
              <a:rPr lang="en-US" dirty="0">
                <a:ea typeface="Arial"/>
                <a:sym typeface="Arial"/>
              </a:rPr>
              <a:t>Revitalization of cultural practices and languages</a:t>
            </a:r>
          </a:p>
          <a:p>
            <a:pPr>
              <a:spcBef>
                <a:spcPts val="560"/>
              </a:spcBef>
              <a:spcAft>
                <a:spcPts val="0"/>
              </a:spcAft>
              <a:buClr>
                <a:schemeClr val="tx1">
                  <a:lumMod val="95000"/>
                </a:schemeClr>
              </a:buClr>
              <a:buSzPct val="100000"/>
              <a:defRPr/>
            </a:pPr>
            <a:r>
              <a:rPr lang="en-US" dirty="0">
                <a:ea typeface="Arial"/>
                <a:sym typeface="Arial"/>
              </a:rPr>
              <a:t>Belief in self, community, and family resiliency due to survival</a:t>
            </a:r>
          </a:p>
          <a:p>
            <a:pPr>
              <a:spcBef>
                <a:spcPts val="560"/>
              </a:spcBef>
              <a:spcAft>
                <a:spcPts val="0"/>
              </a:spcAft>
              <a:buClr>
                <a:schemeClr val="tx1">
                  <a:lumMod val="95000"/>
                </a:schemeClr>
              </a:buClr>
              <a:buSzPct val="100000"/>
              <a:defRPr/>
            </a:pPr>
            <a:r>
              <a:rPr lang="en-US" dirty="0">
                <a:ea typeface="Arial"/>
                <a:sym typeface="Arial"/>
              </a:rPr>
              <a:t>Politicization and resistance</a:t>
            </a:r>
          </a:p>
          <a:p>
            <a:pPr>
              <a:spcBef>
                <a:spcPts val="560"/>
              </a:spcBef>
              <a:spcAft>
                <a:spcPts val="0"/>
              </a:spcAft>
              <a:buClr>
                <a:schemeClr val="tx1">
                  <a:lumMod val="95000"/>
                </a:schemeClr>
              </a:buClr>
              <a:buSzPct val="100000"/>
              <a:defRPr/>
            </a:pPr>
            <a:r>
              <a:rPr lang="en-US" dirty="0">
                <a:ea typeface="Arial"/>
                <a:sym typeface="Arial"/>
              </a:rPr>
              <a:t>Return to traditional kinship networks</a:t>
            </a:r>
          </a:p>
          <a:p>
            <a:pPr>
              <a:spcBef>
                <a:spcPts val="560"/>
              </a:spcBef>
              <a:spcAft>
                <a:spcPts val="0"/>
              </a:spcAft>
              <a:buClr>
                <a:schemeClr val="tx1">
                  <a:lumMod val="95000"/>
                </a:schemeClr>
              </a:buClr>
              <a:buSzPct val="100000"/>
              <a:defRPr/>
            </a:pPr>
            <a:r>
              <a:rPr lang="en-US" dirty="0">
                <a:ea typeface="Arial"/>
                <a:sym typeface="Arial"/>
              </a:rPr>
              <a:t>Return to traditional child rearing practices and rites of passage</a:t>
            </a:r>
          </a:p>
          <a:p>
            <a:pPr>
              <a:spcBef>
                <a:spcPts val="560"/>
              </a:spcBef>
              <a:spcAft>
                <a:spcPts val="0"/>
              </a:spcAft>
              <a:buClr>
                <a:schemeClr val="tx1">
                  <a:lumMod val="95000"/>
                </a:schemeClr>
              </a:buClr>
              <a:buSzPct val="100000"/>
              <a:defRPr/>
            </a:pPr>
            <a:r>
              <a:rPr lang="en-US" dirty="0">
                <a:ea typeface="Arial"/>
                <a:sym typeface="Arial"/>
              </a:rPr>
              <a:t>Founding of organizations and services to help families and communities</a:t>
            </a:r>
          </a:p>
          <a:p>
            <a:pPr indent="-165100">
              <a:spcBef>
                <a:spcPts val="560"/>
              </a:spcBef>
              <a:spcAft>
                <a:spcPts val="0"/>
              </a:spcAft>
              <a:buClr>
                <a:srgbClr val="1F497D"/>
              </a:buClr>
              <a:buFont typeface="Arial" charset="0"/>
              <a:buNone/>
              <a:defRPr/>
            </a:pPr>
            <a:endParaRPr dirty="0">
              <a:ea typeface="Arial"/>
              <a:sym typeface="Arial"/>
            </a:endParaRPr>
          </a:p>
          <a:p>
            <a:pPr indent="-165100">
              <a:spcBef>
                <a:spcPts val="560"/>
              </a:spcBef>
              <a:spcAft>
                <a:spcPts val="0"/>
              </a:spcAft>
              <a:buClr>
                <a:srgbClr val="1F497D"/>
              </a:buClr>
              <a:buFont typeface="Arial" charset="0"/>
              <a:buNone/>
              <a:defRPr/>
            </a:pPr>
            <a:endParaRPr dirty="0">
              <a:ea typeface="Arial"/>
              <a:sym typeface="Arial"/>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33</a:t>
            </a:fld>
            <a:endParaRPr lang="en-US" dirty="0"/>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381000" y="347663"/>
            <a:ext cx="8562975" cy="1281112"/>
          </a:xfrm>
        </p:spPr>
        <p:txBody>
          <a:bodyPr rtlCol="0">
            <a:normAutofit/>
          </a:bodyPr>
          <a:lstStyle/>
          <a:p>
            <a:pPr eaLnBrk="1" fontAlgn="auto" hangingPunct="1">
              <a:spcAft>
                <a:spcPts val="0"/>
              </a:spcAft>
              <a:defRPr/>
            </a:pPr>
            <a:r>
              <a:rPr lang="en-US" dirty="0">
                <a:ea typeface="+mj-ea"/>
                <a:cs typeface="+mj-cs"/>
              </a:rPr>
              <a:t>Video: </a:t>
            </a:r>
            <a:r>
              <a:rPr lang="en-US" i="1" dirty="0">
                <a:ea typeface="+mj-ea"/>
                <a:cs typeface="+mj-cs"/>
              </a:rPr>
              <a:t>Case Study – Historical Loss</a:t>
            </a:r>
          </a:p>
        </p:txBody>
      </p:sp>
      <p:sp>
        <p:nvSpPr>
          <p:cNvPr id="82947" name="AutoShape 2" descr="Image result for modern native american girl"/>
          <p:cNvSpPr>
            <a:spLocks noChangeAspect="1" noChangeArrowheads="1"/>
          </p:cNvSpPr>
          <p:nvPr/>
        </p:nvSpPr>
        <p:spPr bwMode="auto">
          <a:xfrm>
            <a:off x="115888" y="-144463"/>
            <a:ext cx="1974850" cy="26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dirty="0"/>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1066800" y="304800"/>
            <a:ext cx="7315200" cy="1281113"/>
          </a:xfrm>
        </p:spPr>
        <p:txBody>
          <a:bodyPr/>
          <a:lstStyle/>
          <a:p>
            <a:pPr eaLnBrk="1" hangingPunct="1"/>
            <a:r>
              <a:rPr lang="en-US" altLang="en-US" dirty="0"/>
              <a:t>Activity: What can you do?</a:t>
            </a:r>
          </a:p>
        </p:txBody>
      </p:sp>
      <p:sp>
        <p:nvSpPr>
          <p:cNvPr id="84994" name="Content Placeholder 2"/>
          <p:cNvSpPr>
            <a:spLocks noGrp="1"/>
          </p:cNvSpPr>
          <p:nvPr>
            <p:ph idx="1"/>
          </p:nvPr>
        </p:nvSpPr>
        <p:spPr>
          <a:xfrm>
            <a:off x="457200" y="1619250"/>
            <a:ext cx="4953000" cy="4419600"/>
          </a:xfrm>
        </p:spPr>
        <p:txBody>
          <a:bodyPr/>
          <a:lstStyle/>
          <a:p>
            <a:pPr eaLnBrk="1" hangingPunct="1"/>
            <a:r>
              <a:rPr lang="en-US" altLang="en-US" dirty="0"/>
              <a:t>What are some ways that social workers can discuss traumatic events and safety concerns with families while taking into consideration the family’s culture? </a:t>
            </a:r>
          </a:p>
        </p:txBody>
      </p:sp>
      <p:pic>
        <p:nvPicPr>
          <p:cNvPr id="8499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2860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228600" y="304800"/>
            <a:ext cx="8610600" cy="2438400"/>
          </a:xfrm>
        </p:spPr>
        <p:txBody>
          <a:bodyPr/>
          <a:lstStyle/>
          <a:p>
            <a:pPr eaLnBrk="1" hangingPunct="1"/>
            <a:r>
              <a:rPr lang="en-US" altLang="en-US" sz="4000" i="1" dirty="0"/>
              <a:t>Pathways to Mental Health Services </a:t>
            </a:r>
            <a:br>
              <a:rPr lang="en-US" altLang="en-US" sz="4000" i="1" dirty="0"/>
            </a:br>
            <a:r>
              <a:rPr lang="en-US" altLang="en-US" sz="3200" i="1" dirty="0"/>
              <a:t>(formerly known as “Katie A.”)</a:t>
            </a:r>
            <a:br>
              <a:rPr lang="en-US" altLang="en-US" sz="3200" i="1" dirty="0"/>
            </a:br>
            <a:endParaRPr lang="en-US" altLang="en-US" sz="3200" i="1" dirty="0"/>
          </a:p>
        </p:txBody>
      </p:sp>
      <p:sp>
        <p:nvSpPr>
          <p:cNvPr id="3" name="Content Placeholder 2"/>
          <p:cNvSpPr>
            <a:spLocks noGrp="1"/>
          </p:cNvSpPr>
          <p:nvPr>
            <p:ph idx="1"/>
          </p:nvPr>
        </p:nvSpPr>
        <p:spPr>
          <a:xfrm>
            <a:off x="457201" y="2286000"/>
            <a:ext cx="8077200" cy="3352800"/>
          </a:xfrm>
        </p:spPr>
        <p:txBody>
          <a:bodyPr rtlCol="0">
            <a:noAutofit/>
          </a:bodyPr>
          <a:lstStyle/>
          <a:p>
            <a:pPr marL="461963" indent="-461963" eaLnBrk="1" fontAlgn="auto" hangingPunct="1">
              <a:lnSpc>
                <a:spcPct val="120000"/>
              </a:lnSpc>
              <a:spcBef>
                <a:spcPts val="600"/>
              </a:spcBef>
              <a:spcAft>
                <a:spcPts val="0"/>
              </a:spcAft>
              <a:defRPr/>
            </a:pPr>
            <a:r>
              <a:rPr lang="en-US" altLang="en-US" sz="2800" b="1" dirty="0">
                <a:solidFill>
                  <a:schemeClr val="tx1">
                    <a:lumMod val="75000"/>
                    <a:lumOff val="25000"/>
                  </a:schemeClr>
                </a:solidFill>
                <a:ea typeface="+mn-ea"/>
                <a:cs typeface="+mn-cs"/>
              </a:rPr>
              <a:t>What is it?:</a:t>
            </a:r>
            <a:r>
              <a:rPr lang="en-US" altLang="en-US" sz="2800" dirty="0">
                <a:solidFill>
                  <a:schemeClr val="tx1">
                    <a:lumMod val="75000"/>
                    <a:lumOff val="25000"/>
                  </a:schemeClr>
                </a:solidFill>
                <a:ea typeface="+mn-ea"/>
                <a:cs typeface="+mn-cs"/>
              </a:rPr>
              <a:t> </a:t>
            </a:r>
          </a:p>
          <a:p>
            <a:pPr marL="914400" lvl="1" indent="-461963" eaLnBrk="1" fontAlgn="auto" hangingPunct="1">
              <a:spcBef>
                <a:spcPts val="600"/>
              </a:spcBef>
              <a:spcAft>
                <a:spcPts val="0"/>
              </a:spcAft>
              <a:buFont typeface="Calibri" pitchFamily="34" charset="0"/>
              <a:buChar char="–"/>
              <a:defRPr/>
            </a:pPr>
            <a:r>
              <a:rPr lang="en-US" altLang="en-US" dirty="0">
                <a:solidFill>
                  <a:schemeClr val="tx1">
                    <a:lumMod val="75000"/>
                    <a:lumOff val="25000"/>
                  </a:schemeClr>
                </a:solidFill>
                <a:ea typeface="+mn-ea"/>
              </a:rPr>
              <a:t>Class-action lawsuit in California that further delineates and holds accountable the roles of Child Welfare Workers and Behavioral Health clinicians in supporting the mental/behavioral health needs of children and youth</a:t>
            </a:r>
          </a:p>
          <a:p>
            <a:pPr eaLnBrk="1" fontAlgn="auto" hangingPunct="1">
              <a:spcAft>
                <a:spcPts val="0"/>
              </a:spcAft>
              <a:buFont typeface="Wingdings 3" charset="2"/>
              <a:buChar char=""/>
              <a:defRPr/>
            </a:pPr>
            <a:endParaRPr lang="en-US" sz="2800" dirty="0">
              <a:solidFill>
                <a:schemeClr val="tx1">
                  <a:lumMod val="75000"/>
                  <a:lumOff val="25000"/>
                </a:schemeClr>
              </a:solidFill>
              <a:ea typeface="+mn-ea"/>
              <a:cs typeface="+mn-cs"/>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162800" cy="1371600"/>
          </a:xfrm>
        </p:spPr>
        <p:txBody>
          <a:bodyPr rtlCol="0">
            <a:normAutofit fontScale="90000"/>
          </a:bodyPr>
          <a:lstStyle/>
          <a:p>
            <a:pPr eaLnBrk="1" fontAlgn="auto" hangingPunct="1">
              <a:spcAft>
                <a:spcPts val="0"/>
              </a:spcAft>
              <a:defRPr/>
            </a:pPr>
            <a:r>
              <a:rPr lang="en-US" dirty="0">
                <a:ea typeface="+mj-ea"/>
                <a:cs typeface="+mj-cs"/>
              </a:rPr>
              <a:t>Katie A. Settlement Agreement</a:t>
            </a:r>
            <a:endParaRPr lang="en-US" sz="3200" dirty="0">
              <a:ea typeface="+mj-ea"/>
              <a:cs typeface="+mj-cs"/>
            </a:endParaRPr>
          </a:p>
        </p:txBody>
      </p:sp>
      <p:sp>
        <p:nvSpPr>
          <p:cNvPr id="88066" name="Content Placeholder 2"/>
          <p:cNvSpPr>
            <a:spLocks noGrp="1"/>
          </p:cNvSpPr>
          <p:nvPr>
            <p:ph idx="1"/>
          </p:nvPr>
        </p:nvSpPr>
        <p:spPr>
          <a:xfrm>
            <a:off x="457200" y="1447800"/>
            <a:ext cx="8224838" cy="5410200"/>
          </a:xfrm>
        </p:spPr>
        <p:txBody>
          <a:bodyPr/>
          <a:lstStyle/>
          <a:p>
            <a:pPr marL="0" indent="0" eaLnBrk="1" hangingPunct="1">
              <a:spcBef>
                <a:spcPts val="600"/>
              </a:spcBef>
              <a:buNone/>
            </a:pPr>
            <a:r>
              <a:rPr lang="en-US" altLang="en-US" sz="2800" dirty="0"/>
              <a:t>A child or youth is a “class” member, and eligible for services, if:</a:t>
            </a:r>
          </a:p>
          <a:p>
            <a:pPr marL="461963" indent="-461963" eaLnBrk="1" hangingPunct="1">
              <a:spcBef>
                <a:spcPts val="600"/>
              </a:spcBef>
            </a:pPr>
            <a:r>
              <a:rPr lang="en-US" altLang="en-US" sz="2800" dirty="0"/>
              <a:t>the youth is in foster care or is at imminent risk of foster care placement,</a:t>
            </a:r>
          </a:p>
          <a:p>
            <a:pPr marL="461963" indent="-461963" eaLnBrk="1" hangingPunct="1">
              <a:spcBef>
                <a:spcPts val="600"/>
              </a:spcBef>
            </a:pPr>
            <a:r>
              <a:rPr lang="en-US" altLang="en-US" sz="2800" dirty="0"/>
              <a:t>the youth has a mental illness or condition, and</a:t>
            </a:r>
          </a:p>
          <a:p>
            <a:pPr marL="461963" indent="-461963" eaLnBrk="1" hangingPunct="1">
              <a:spcBef>
                <a:spcPts val="600"/>
              </a:spcBef>
            </a:pPr>
            <a:r>
              <a:rPr lang="en-US" altLang="en-US" sz="2800" dirty="0"/>
              <a:t>the youth needs individualized behavioral health services (e.g., professional assessment, behavioral support and case management services, family support, crisis support, therapeutic foster care, and other medically necessary services </a:t>
            </a:r>
            <a:r>
              <a:rPr lang="en-US" altLang="en-US" sz="2800" u="sng" dirty="0"/>
              <a:t>in the home or in a home-like setting</a:t>
            </a:r>
            <a:r>
              <a:rPr lang="en-US" altLang="en-US" sz="2800" dirty="0"/>
              <a:t>).</a:t>
            </a:r>
          </a:p>
          <a:p>
            <a:pPr marL="461963" indent="-461963" eaLnBrk="1" hangingPunct="1">
              <a:spcBef>
                <a:spcPts val="600"/>
              </a:spcBef>
            </a:pPr>
            <a:endParaRPr lang="en-US" altLang="en-US" sz="2800" dirty="0"/>
          </a:p>
          <a:p>
            <a:pPr eaLnBrk="1" hangingPunct="1">
              <a:lnSpc>
                <a:spcPct val="90000"/>
              </a:lnSpc>
            </a:pPr>
            <a:endParaRPr lang="en-US" altLang="en-US" sz="2600" dirty="0">
              <a:latin typeface="Century Gothic" panose="020B0502020202020204" pitchFamily="34" charset="0"/>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162800" cy="1371600"/>
          </a:xfrm>
        </p:spPr>
        <p:txBody>
          <a:bodyPr rtlCol="0">
            <a:normAutofit/>
          </a:bodyPr>
          <a:lstStyle/>
          <a:p>
            <a:pPr eaLnBrk="1" fontAlgn="auto" hangingPunct="1">
              <a:spcAft>
                <a:spcPts val="0"/>
              </a:spcAft>
              <a:defRPr/>
            </a:pPr>
            <a:r>
              <a:rPr lang="en-US" sz="4000" dirty="0">
                <a:solidFill>
                  <a:schemeClr val="tx1">
                    <a:lumMod val="85000"/>
                    <a:lumOff val="15000"/>
                  </a:schemeClr>
                </a:solidFill>
                <a:ea typeface="+mj-ea"/>
                <a:cs typeface="+mj-cs"/>
              </a:rPr>
              <a:t>Implications for </a:t>
            </a:r>
            <a:br>
              <a:rPr lang="en-US" sz="4000" dirty="0">
                <a:solidFill>
                  <a:schemeClr val="tx1">
                    <a:lumMod val="85000"/>
                    <a:lumOff val="15000"/>
                  </a:schemeClr>
                </a:solidFill>
                <a:ea typeface="+mj-ea"/>
                <a:cs typeface="+mj-cs"/>
              </a:rPr>
            </a:br>
            <a:r>
              <a:rPr lang="en-US" sz="4000" dirty="0">
                <a:solidFill>
                  <a:schemeClr val="tx1">
                    <a:lumMod val="85000"/>
                    <a:lumOff val="15000"/>
                  </a:schemeClr>
                </a:solidFill>
                <a:ea typeface="+mj-ea"/>
                <a:cs typeface="+mj-cs"/>
              </a:rPr>
              <a:t>Child Welfare Practice</a:t>
            </a:r>
          </a:p>
        </p:txBody>
      </p:sp>
      <p:sp>
        <p:nvSpPr>
          <p:cNvPr id="88066" name="Content Placeholder 2"/>
          <p:cNvSpPr>
            <a:spLocks noGrp="1"/>
          </p:cNvSpPr>
          <p:nvPr>
            <p:ph idx="1"/>
          </p:nvPr>
        </p:nvSpPr>
        <p:spPr>
          <a:xfrm>
            <a:off x="457200" y="2362200"/>
            <a:ext cx="8224838" cy="4495800"/>
          </a:xfrm>
        </p:spPr>
        <p:txBody>
          <a:bodyPr/>
          <a:lstStyle/>
          <a:p>
            <a:pPr marL="461963" indent="-461963" eaLnBrk="1" hangingPunct="1">
              <a:spcBef>
                <a:spcPts val="600"/>
              </a:spcBef>
            </a:pPr>
            <a:r>
              <a:rPr lang="en-US" altLang="en-US" dirty="0"/>
              <a:t>Utilization of Child and Family Teams for planning and monitoring mental/behavioral health services</a:t>
            </a:r>
          </a:p>
          <a:p>
            <a:pPr marL="461963" indent="-461963" eaLnBrk="1" hangingPunct="1">
              <a:spcBef>
                <a:spcPts val="600"/>
              </a:spcBef>
            </a:pPr>
            <a:r>
              <a:rPr lang="en-US" altLang="en-US" dirty="0"/>
              <a:t>Intersects with the mandate for Child and Family Teams under the Continuum of Care Reform</a:t>
            </a:r>
          </a:p>
          <a:p>
            <a:pPr marL="461963" indent="-461963" eaLnBrk="1" hangingPunct="1">
              <a:spcBef>
                <a:spcPts val="600"/>
              </a:spcBef>
            </a:pPr>
            <a:endParaRPr lang="en-US" altLang="en-US" sz="2800" dirty="0"/>
          </a:p>
          <a:p>
            <a:pPr marL="461963" indent="-461963" eaLnBrk="1" hangingPunct="1">
              <a:spcBef>
                <a:spcPts val="600"/>
              </a:spcBef>
            </a:pPr>
            <a:endParaRPr lang="en-US" altLang="en-US" sz="1800" b="1" dirty="0"/>
          </a:p>
          <a:p>
            <a:pPr eaLnBrk="1" hangingPunct="1">
              <a:lnSpc>
                <a:spcPct val="90000"/>
              </a:lnSpc>
            </a:pPr>
            <a:endParaRPr lang="en-US" altLang="en-US" sz="2600" dirty="0">
              <a:latin typeface="Century Gothic" panose="020B0502020202020204" pitchFamily="34" charset="0"/>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38</a:t>
            </a:fld>
            <a:endParaRPr lang="en-US" dirty="0"/>
          </a:p>
        </p:txBody>
      </p:sp>
    </p:spTree>
    <p:extLst>
      <p:ext uri="{BB962C8B-B14F-4D97-AF65-F5344CB8AC3E}">
        <p14:creationId xmlns:p14="http://schemas.microsoft.com/office/powerpoint/2010/main" val="2594156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4000" dirty="0"/>
              <a:t>Pathways to Mental Health Services:</a:t>
            </a:r>
            <a:br>
              <a:rPr lang="en-US" sz="4000" dirty="0"/>
            </a:br>
            <a:r>
              <a:rPr lang="en-US" sz="4000" dirty="0"/>
              <a:t>Screening</a:t>
            </a:r>
          </a:p>
        </p:txBody>
      </p:sp>
      <p:sp>
        <p:nvSpPr>
          <p:cNvPr id="3" name="Content Placeholder 2"/>
          <p:cNvSpPr>
            <a:spLocks noGrp="1"/>
          </p:cNvSpPr>
          <p:nvPr>
            <p:ph idx="1"/>
          </p:nvPr>
        </p:nvSpPr>
        <p:spPr>
          <a:xfrm>
            <a:off x="457200" y="2362200"/>
            <a:ext cx="8229600" cy="3763963"/>
          </a:xfrm>
        </p:spPr>
        <p:txBody>
          <a:bodyPr/>
          <a:lstStyle/>
          <a:p>
            <a:pPr marL="461963" indent="-461963" eaLnBrk="1" hangingPunct="1">
              <a:spcBef>
                <a:spcPts val="600"/>
              </a:spcBef>
            </a:pPr>
            <a:r>
              <a:rPr lang="en-US" altLang="en-US" dirty="0"/>
              <a:t>MUST </a:t>
            </a:r>
            <a:r>
              <a:rPr lang="en-US" altLang="en-US" b="1" i="1" u="sng" dirty="0"/>
              <a:t>SCREEN</a:t>
            </a:r>
            <a:r>
              <a:rPr lang="en-US" altLang="en-US" dirty="0"/>
              <a:t> children and youth for behavioral health needs at intake and every year thereafter.  </a:t>
            </a:r>
          </a:p>
          <a:p>
            <a:pPr marL="461963" indent="-461963" eaLnBrk="1" hangingPunct="1">
              <a:spcBef>
                <a:spcPts val="600"/>
              </a:spcBef>
            </a:pPr>
            <a:endParaRPr lang="en-US" altLang="en-US" dirty="0"/>
          </a:p>
          <a:p>
            <a:pPr marL="461963" indent="-461963" eaLnBrk="1" hangingPunct="1">
              <a:spcBef>
                <a:spcPts val="600"/>
              </a:spcBef>
            </a:pPr>
            <a:r>
              <a:rPr lang="en-US" altLang="en-US" dirty="0"/>
              <a:t>How is this handled in your county? </a:t>
            </a:r>
          </a:p>
        </p:txBody>
      </p:sp>
    </p:spTree>
    <p:extLst>
      <p:ext uri="{BB962C8B-B14F-4D97-AF65-F5344CB8AC3E}">
        <p14:creationId xmlns:p14="http://schemas.microsoft.com/office/powerpoint/2010/main" val="2299415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381000" y="228600"/>
            <a:ext cx="8229600" cy="1143000"/>
          </a:xfrm>
        </p:spPr>
        <p:txBody>
          <a:bodyPr/>
          <a:lstStyle/>
          <a:p>
            <a:pPr eaLnBrk="1" hangingPunct="1"/>
            <a:r>
              <a:rPr lang="en-US" altLang="en-US" dirty="0"/>
              <a:t>Today’</a:t>
            </a:r>
            <a:r>
              <a:rPr lang="en-US" altLang="ja-JP" dirty="0">
                <a:ea typeface="Meiryo" panose="020B0604030504040204" pitchFamily="34" charset="-128"/>
                <a:cs typeface="Meiryo" panose="020B0604030504040204" pitchFamily="34" charset="-128"/>
              </a:rPr>
              <a:t>s Agenda</a:t>
            </a:r>
            <a:endParaRPr lang="en-US" altLang="en-US" dirty="0"/>
          </a:p>
        </p:txBody>
      </p:sp>
      <p:sp>
        <p:nvSpPr>
          <p:cNvPr id="16386" name="Rectangle 3"/>
          <p:cNvSpPr>
            <a:spLocks noGrp="1" noChangeArrowheads="1"/>
          </p:cNvSpPr>
          <p:nvPr>
            <p:ph idx="1"/>
          </p:nvPr>
        </p:nvSpPr>
        <p:spPr>
          <a:xfrm>
            <a:off x="457200" y="1752600"/>
            <a:ext cx="8229600" cy="4419600"/>
          </a:xfrm>
        </p:spPr>
        <p:txBody>
          <a:bodyPr/>
          <a:lstStyle/>
          <a:p>
            <a:pPr eaLnBrk="1" hangingPunct="1">
              <a:lnSpc>
                <a:spcPct val="90000"/>
              </a:lnSpc>
            </a:pPr>
            <a:r>
              <a:rPr lang="en-US" altLang="ko-KR" sz="2800" dirty="0">
                <a:ea typeface="Malgun Gothic" panose="020B0503020000020004" pitchFamily="34" charset="-127"/>
              </a:rPr>
              <a:t>Review Learning Objectives</a:t>
            </a:r>
          </a:p>
          <a:p>
            <a:pPr eaLnBrk="1" hangingPunct="1">
              <a:lnSpc>
                <a:spcPct val="90000"/>
              </a:lnSpc>
            </a:pPr>
            <a:r>
              <a:rPr lang="en-US" altLang="ko-KR" sz="2800" dirty="0">
                <a:ea typeface="Malgun Gothic" panose="020B0503020000020004" pitchFamily="34" charset="-127"/>
              </a:rPr>
              <a:t>Adverse Childhood Experiences</a:t>
            </a:r>
          </a:p>
          <a:p>
            <a:pPr eaLnBrk="1" hangingPunct="1">
              <a:lnSpc>
                <a:spcPct val="90000"/>
              </a:lnSpc>
            </a:pPr>
            <a:r>
              <a:rPr lang="en-US" altLang="ko-KR" sz="2800" dirty="0">
                <a:ea typeface="Malgun Gothic" panose="020B0503020000020004" pitchFamily="34" charset="-127"/>
              </a:rPr>
              <a:t>Historical Trauma and Culture</a:t>
            </a:r>
          </a:p>
          <a:p>
            <a:pPr eaLnBrk="1" hangingPunct="1">
              <a:lnSpc>
                <a:spcPct val="90000"/>
              </a:lnSpc>
            </a:pPr>
            <a:r>
              <a:rPr lang="en-US" altLang="ko-KR" sz="2800" dirty="0">
                <a:ea typeface="Malgun Gothic" panose="020B0503020000020004" pitchFamily="34" charset="-127"/>
              </a:rPr>
              <a:t>Child Welfare’s Response to Trauma</a:t>
            </a:r>
          </a:p>
          <a:p>
            <a:pPr eaLnBrk="1" hangingPunct="1">
              <a:lnSpc>
                <a:spcPct val="90000"/>
              </a:lnSpc>
            </a:pPr>
            <a:r>
              <a:rPr lang="en-US" altLang="ko-KR" sz="2800" dirty="0">
                <a:ea typeface="Malgun Gothic" panose="020B0503020000020004" pitchFamily="34" charset="-127"/>
              </a:rPr>
              <a:t>Self-Care</a:t>
            </a:r>
          </a:p>
          <a:p>
            <a:pPr eaLnBrk="1" hangingPunct="1">
              <a:lnSpc>
                <a:spcPct val="90000"/>
              </a:lnSpc>
            </a:pPr>
            <a:r>
              <a:rPr lang="en-US" altLang="ko-KR" sz="2800" dirty="0">
                <a:ea typeface="Malgun Gothic" panose="020B0503020000020004" pitchFamily="34" charset="-127"/>
              </a:rPr>
              <a:t>Evaluation Post-Test </a:t>
            </a:r>
          </a:p>
        </p:txBody>
      </p:sp>
      <p:pic>
        <p:nvPicPr>
          <p:cNvPr id="1638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143000"/>
            <a:ext cx="23034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828800"/>
          </a:xfrm>
        </p:spPr>
        <p:txBody>
          <a:bodyPr rtlCol="0">
            <a:normAutofit/>
          </a:bodyPr>
          <a:lstStyle/>
          <a:p>
            <a:pPr eaLnBrk="1" fontAlgn="auto" hangingPunct="1">
              <a:spcAft>
                <a:spcPts val="0"/>
              </a:spcAft>
              <a:defRPr/>
            </a:pPr>
            <a:r>
              <a:rPr lang="en-US" sz="4000" dirty="0">
                <a:solidFill>
                  <a:schemeClr val="tx1">
                    <a:lumMod val="85000"/>
                    <a:lumOff val="15000"/>
                  </a:schemeClr>
                </a:solidFill>
                <a:ea typeface="+mj-ea"/>
                <a:cs typeface="+mj-cs"/>
              </a:rPr>
              <a:t>Pathways to Mental Health Services:</a:t>
            </a:r>
            <a:br>
              <a:rPr lang="en-US" sz="4000" dirty="0">
                <a:solidFill>
                  <a:schemeClr val="tx1">
                    <a:lumMod val="85000"/>
                    <a:lumOff val="15000"/>
                  </a:schemeClr>
                </a:solidFill>
                <a:ea typeface="+mj-ea"/>
                <a:cs typeface="+mj-cs"/>
              </a:rPr>
            </a:br>
            <a:r>
              <a:rPr lang="en-US" sz="4000" dirty="0">
                <a:solidFill>
                  <a:schemeClr val="tx1">
                    <a:lumMod val="85000"/>
                    <a:lumOff val="15000"/>
                  </a:schemeClr>
                </a:solidFill>
                <a:ea typeface="+mj-ea"/>
                <a:cs typeface="+mj-cs"/>
              </a:rPr>
              <a:t>Assessment</a:t>
            </a:r>
          </a:p>
        </p:txBody>
      </p:sp>
      <p:sp>
        <p:nvSpPr>
          <p:cNvPr id="88066" name="Content Placeholder 2"/>
          <p:cNvSpPr>
            <a:spLocks noGrp="1"/>
          </p:cNvSpPr>
          <p:nvPr>
            <p:ph idx="1"/>
          </p:nvPr>
        </p:nvSpPr>
        <p:spPr>
          <a:xfrm>
            <a:off x="457200" y="2362200"/>
            <a:ext cx="8224838" cy="4343400"/>
          </a:xfrm>
        </p:spPr>
        <p:txBody>
          <a:bodyPr/>
          <a:lstStyle/>
          <a:p>
            <a:pPr marL="461963" indent="-461963" eaLnBrk="1" hangingPunct="1">
              <a:spcBef>
                <a:spcPts val="600"/>
              </a:spcBef>
            </a:pPr>
            <a:r>
              <a:rPr lang="en-US" altLang="en-US" b="1" i="1" u="sng" dirty="0"/>
              <a:t>REFER</a:t>
            </a:r>
            <a:r>
              <a:rPr lang="en-US" altLang="en-US" dirty="0"/>
              <a:t> children/youth to trauma-informed and evidence-based behavioral health services available in their communities.</a:t>
            </a:r>
          </a:p>
          <a:p>
            <a:pPr marL="461963" indent="-461963" eaLnBrk="1" hangingPunct="1">
              <a:spcBef>
                <a:spcPts val="600"/>
              </a:spcBef>
            </a:pPr>
            <a:endParaRPr lang="en-US" altLang="en-US" dirty="0"/>
          </a:p>
          <a:p>
            <a:pPr marL="461963" indent="-461963" eaLnBrk="1" hangingPunct="1">
              <a:spcBef>
                <a:spcPts val="600"/>
              </a:spcBef>
            </a:pPr>
            <a:r>
              <a:rPr lang="en-US" altLang="en-US" dirty="0"/>
              <a:t>The behavioral health clinician will conduct a comprehensive mental health assessment.</a:t>
            </a:r>
          </a:p>
          <a:p>
            <a:pPr eaLnBrk="1" hangingPunct="1">
              <a:lnSpc>
                <a:spcPct val="90000"/>
              </a:lnSpc>
              <a:buFont typeface="Wingdings 3" panose="05040102010807070707" pitchFamily="18" charset="2"/>
              <a:buNone/>
            </a:pPr>
            <a:r>
              <a:rPr lang="en-US" altLang="en-US" sz="800" b="1" dirty="0"/>
              <a:t>		</a:t>
            </a:r>
          </a:p>
          <a:p>
            <a:pPr eaLnBrk="1" hangingPunct="1">
              <a:lnSpc>
                <a:spcPct val="90000"/>
              </a:lnSpc>
              <a:buFont typeface="Wingdings 3" panose="05040102010807070707" pitchFamily="18" charset="2"/>
              <a:buNone/>
            </a:pPr>
            <a:r>
              <a:rPr lang="en-US" altLang="en-US" sz="800" b="1" dirty="0"/>
              <a:t>	</a:t>
            </a:r>
            <a:endParaRPr lang="en-US" altLang="en-US" sz="2600" dirty="0">
              <a:latin typeface="Century Gothic" panose="020B0502020202020204" pitchFamily="34" charset="0"/>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40</a:t>
            </a:fld>
            <a:endParaRPr lang="en-US" dirty="0"/>
          </a:p>
        </p:txBody>
      </p:sp>
    </p:spTree>
    <p:extLst>
      <p:ext uri="{BB962C8B-B14F-4D97-AF65-F5344CB8AC3E}">
        <p14:creationId xmlns:p14="http://schemas.microsoft.com/office/powerpoint/2010/main" val="2594156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1143000"/>
          </a:xfrm>
        </p:spPr>
        <p:txBody>
          <a:bodyPr rtlCol="0">
            <a:noAutofit/>
          </a:bodyPr>
          <a:lstStyle/>
          <a:p>
            <a:pPr eaLnBrk="1" fontAlgn="auto" hangingPunct="1">
              <a:spcAft>
                <a:spcPts val="0"/>
              </a:spcAft>
              <a:defRPr/>
            </a:pPr>
            <a:r>
              <a:rPr lang="en-US" sz="4000" dirty="0">
                <a:solidFill>
                  <a:schemeClr val="tx1">
                    <a:lumMod val="85000"/>
                    <a:lumOff val="15000"/>
                  </a:schemeClr>
                </a:solidFill>
              </a:rPr>
              <a:t>Pathways to Mental Health Services:</a:t>
            </a:r>
            <a:br>
              <a:rPr lang="en-US" sz="4000" dirty="0">
                <a:solidFill>
                  <a:schemeClr val="tx1">
                    <a:lumMod val="85000"/>
                    <a:lumOff val="15000"/>
                  </a:schemeClr>
                </a:solidFill>
              </a:rPr>
            </a:br>
            <a:r>
              <a:rPr lang="en-US" sz="4000" dirty="0">
                <a:solidFill>
                  <a:schemeClr val="tx1">
                    <a:lumMod val="85000"/>
                    <a:lumOff val="15000"/>
                  </a:schemeClr>
                </a:solidFill>
              </a:rPr>
              <a:t>Collaboration</a:t>
            </a:r>
            <a:endParaRPr lang="en-US" sz="4000" dirty="0">
              <a:solidFill>
                <a:schemeClr val="tx1">
                  <a:lumMod val="85000"/>
                  <a:lumOff val="15000"/>
                </a:schemeClr>
              </a:solidFill>
              <a:ea typeface="+mj-ea"/>
              <a:cs typeface="+mj-cs"/>
            </a:endParaRPr>
          </a:p>
        </p:txBody>
      </p:sp>
      <p:sp>
        <p:nvSpPr>
          <p:cNvPr id="88066" name="Content Placeholder 2"/>
          <p:cNvSpPr>
            <a:spLocks noGrp="1"/>
          </p:cNvSpPr>
          <p:nvPr>
            <p:ph idx="1"/>
          </p:nvPr>
        </p:nvSpPr>
        <p:spPr>
          <a:xfrm>
            <a:off x="457200" y="2286000"/>
            <a:ext cx="8224838" cy="2971800"/>
          </a:xfrm>
        </p:spPr>
        <p:txBody>
          <a:bodyPr/>
          <a:lstStyle/>
          <a:p>
            <a:pPr eaLnBrk="1" hangingPunct="1">
              <a:spcBef>
                <a:spcPts val="600"/>
              </a:spcBef>
            </a:pPr>
            <a:r>
              <a:rPr lang="en-US" altLang="en-US" sz="2800" dirty="0"/>
              <a:t>MUST </a:t>
            </a:r>
            <a:r>
              <a:rPr lang="en-US" altLang="en-US" sz="2800" b="1" i="1" u="sng" dirty="0"/>
              <a:t>COLLABORATE</a:t>
            </a:r>
            <a:r>
              <a:rPr lang="en-US" altLang="en-US" sz="2800" dirty="0"/>
              <a:t> through </a:t>
            </a:r>
            <a:r>
              <a:rPr lang="en-US" altLang="en-US" sz="2800" b="1" dirty="0"/>
              <a:t>CHILD AND FAMILY TEAMS (</a:t>
            </a:r>
            <a:r>
              <a:rPr lang="en-US" altLang="en-US" sz="2800" b="1" dirty="0" err="1"/>
              <a:t>CFTs</a:t>
            </a:r>
            <a:r>
              <a:rPr lang="en-US" altLang="en-US" sz="2800" b="1" dirty="0"/>
              <a:t>).</a:t>
            </a:r>
          </a:p>
          <a:p>
            <a:pPr eaLnBrk="1" hangingPunct="1">
              <a:spcBef>
                <a:spcPts val="600"/>
              </a:spcBef>
            </a:pPr>
            <a:endParaRPr lang="en-US" altLang="en-US" sz="2800" dirty="0"/>
          </a:p>
          <a:p>
            <a:pPr eaLnBrk="1" hangingPunct="1">
              <a:spcBef>
                <a:spcPts val="600"/>
              </a:spcBef>
            </a:pPr>
            <a:r>
              <a:rPr lang="en-US" altLang="en-US" sz="2800" dirty="0"/>
              <a:t>The </a:t>
            </a:r>
            <a:r>
              <a:rPr lang="en-US" altLang="en-US" sz="2800" dirty="0" err="1"/>
              <a:t>CFT</a:t>
            </a:r>
            <a:r>
              <a:rPr lang="en-US" altLang="en-US" sz="2800" dirty="0"/>
              <a:t> is comprised of the youth, family, child welfare social worker and behavioral health clinician, care and service providers, and natural supports as identified by the family.</a:t>
            </a:r>
          </a:p>
          <a:p>
            <a:pPr marL="461963" indent="-461963" eaLnBrk="1" hangingPunct="1">
              <a:spcBef>
                <a:spcPts val="600"/>
              </a:spcBef>
              <a:buFont typeface="Wingdings" panose="05000000000000000000" pitchFamily="2" charset="2"/>
              <a:buChar char="ü"/>
            </a:pPr>
            <a:endParaRPr lang="en-US" altLang="en-US" sz="2800" dirty="0"/>
          </a:p>
          <a:p>
            <a:pPr marL="0" indent="0" eaLnBrk="1" hangingPunct="1">
              <a:spcBef>
                <a:spcPts val="600"/>
              </a:spcBef>
              <a:buNone/>
            </a:pPr>
            <a:endParaRPr lang="en-US" altLang="en-US" sz="1800" b="1" dirty="0"/>
          </a:p>
          <a:p>
            <a:pPr eaLnBrk="1" hangingPunct="1">
              <a:lnSpc>
                <a:spcPct val="90000"/>
              </a:lnSpc>
            </a:pPr>
            <a:endParaRPr lang="en-US" altLang="en-US" sz="2600" dirty="0">
              <a:latin typeface="Century Gothic" panose="020B0502020202020204" pitchFamily="34" charset="0"/>
            </a:endParaRP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41</a:t>
            </a:fld>
            <a:endParaRPr lang="en-US" dirty="0"/>
          </a:p>
        </p:txBody>
      </p:sp>
    </p:spTree>
    <p:extLst>
      <p:ext uri="{BB962C8B-B14F-4D97-AF65-F5344CB8AC3E}">
        <p14:creationId xmlns:p14="http://schemas.microsoft.com/office/powerpoint/2010/main" val="1295025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lstStyle/>
          <a:p>
            <a:r>
              <a:rPr lang="en-US" sz="4000" dirty="0">
                <a:solidFill>
                  <a:schemeClr val="tx1">
                    <a:lumMod val="85000"/>
                    <a:lumOff val="15000"/>
                  </a:schemeClr>
                </a:solidFill>
              </a:rPr>
              <a:t>Pathways to Mental Health Services:</a:t>
            </a:r>
            <a:br>
              <a:rPr lang="en-US" sz="4000" dirty="0">
                <a:solidFill>
                  <a:schemeClr val="tx1">
                    <a:lumMod val="85000"/>
                    <a:lumOff val="15000"/>
                  </a:schemeClr>
                </a:solidFill>
              </a:rPr>
            </a:br>
            <a:r>
              <a:rPr lang="en-US" sz="4000" dirty="0">
                <a:solidFill>
                  <a:schemeClr val="tx1">
                    <a:lumMod val="85000"/>
                    <a:lumOff val="15000"/>
                  </a:schemeClr>
                </a:solidFill>
              </a:rPr>
              <a:t>Service Planning </a:t>
            </a:r>
            <a:br>
              <a:rPr lang="en-US" sz="4000" dirty="0">
                <a:solidFill>
                  <a:schemeClr val="tx1">
                    <a:lumMod val="85000"/>
                    <a:lumOff val="15000"/>
                  </a:schemeClr>
                </a:solidFill>
              </a:rPr>
            </a:br>
            <a:r>
              <a:rPr lang="en-US" sz="4000" dirty="0">
                <a:solidFill>
                  <a:schemeClr val="tx1">
                    <a:lumMod val="85000"/>
                    <a:lumOff val="15000"/>
                  </a:schemeClr>
                </a:solidFill>
              </a:rPr>
              <a:t>in Child &amp; Family Teams</a:t>
            </a:r>
            <a:endParaRPr lang="en-US" sz="4000" dirty="0"/>
          </a:p>
        </p:txBody>
      </p:sp>
      <p:sp>
        <p:nvSpPr>
          <p:cNvPr id="3" name="Content Placeholder 2"/>
          <p:cNvSpPr>
            <a:spLocks noGrp="1"/>
          </p:cNvSpPr>
          <p:nvPr>
            <p:ph idx="1"/>
          </p:nvPr>
        </p:nvSpPr>
        <p:spPr>
          <a:xfrm>
            <a:off x="457200" y="2667000"/>
            <a:ext cx="8229600" cy="3886200"/>
          </a:xfrm>
        </p:spPr>
        <p:txBody>
          <a:bodyPr/>
          <a:lstStyle/>
          <a:p>
            <a:r>
              <a:rPr lang="en-US" altLang="en-US" sz="2800" dirty="0"/>
              <a:t>Team members work together to articulate strengths and needs and to develop a service plan with identified goals, resources, and natural supports.</a:t>
            </a:r>
          </a:p>
          <a:p>
            <a:r>
              <a:rPr lang="en-US" altLang="en-US" sz="2800" dirty="0"/>
              <a:t>All team members participate in the individualized care plan and are responsible for supporting the child/youth and family in attaining their goals.</a:t>
            </a:r>
          </a:p>
          <a:p>
            <a:r>
              <a:rPr lang="en-US" altLang="en-US" sz="2800" dirty="0"/>
              <a:t>Families and youth are empowered as full partners, and their preferences are prioritized.</a:t>
            </a:r>
          </a:p>
          <a:p>
            <a:pPr marL="0" indent="0">
              <a:buNone/>
            </a:pPr>
            <a:endParaRPr lang="en-US" altLang="en-US" sz="2800" dirty="0"/>
          </a:p>
          <a:p>
            <a:endParaRPr lang="en-US" altLang="en-US" sz="2800" dirty="0"/>
          </a:p>
          <a:p>
            <a:endParaRPr lang="en-US" altLang="en-US" sz="2800" dirty="0"/>
          </a:p>
          <a:p>
            <a:endParaRPr lang="en-US" dirty="0"/>
          </a:p>
        </p:txBody>
      </p:sp>
    </p:spTree>
    <p:extLst>
      <p:ext uri="{BB962C8B-B14F-4D97-AF65-F5344CB8AC3E}">
        <p14:creationId xmlns:p14="http://schemas.microsoft.com/office/powerpoint/2010/main" val="3952072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288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Pathways to Mental Health Services:</a:t>
            </a:r>
            <a:r>
              <a:rPr lang="en-US" dirty="0">
                <a:solidFill>
                  <a:schemeClr val="tx1">
                    <a:lumMod val="85000"/>
                    <a:lumOff val="15000"/>
                  </a:schemeClr>
                </a:solidFill>
                <a:ea typeface="+mj-ea"/>
                <a:cs typeface="+mj-cs"/>
              </a:rPr>
              <a:t/>
            </a:r>
            <a:br>
              <a:rPr lang="en-US" dirty="0">
                <a:solidFill>
                  <a:schemeClr val="tx1">
                    <a:lumMod val="85000"/>
                    <a:lumOff val="15000"/>
                  </a:schemeClr>
                </a:solidFill>
                <a:ea typeface="+mj-ea"/>
                <a:cs typeface="+mj-cs"/>
              </a:rPr>
            </a:br>
            <a:r>
              <a:rPr lang="en-US" dirty="0">
                <a:solidFill>
                  <a:schemeClr val="tx1">
                    <a:lumMod val="85000"/>
                    <a:lumOff val="15000"/>
                  </a:schemeClr>
                </a:solidFill>
                <a:ea typeface="+mj-ea"/>
                <a:cs typeface="+mj-cs"/>
              </a:rPr>
              <a:t>Monitoring &amp; Adapting</a:t>
            </a:r>
            <a:endParaRPr lang="en-US" sz="3200" dirty="0">
              <a:solidFill>
                <a:schemeClr val="tx1">
                  <a:lumMod val="85000"/>
                  <a:lumOff val="15000"/>
                </a:schemeClr>
              </a:solidFill>
              <a:ea typeface="+mj-ea"/>
              <a:cs typeface="+mj-cs"/>
            </a:endParaRPr>
          </a:p>
        </p:txBody>
      </p:sp>
      <p:sp>
        <p:nvSpPr>
          <p:cNvPr id="88066" name="Content Placeholder 2"/>
          <p:cNvSpPr>
            <a:spLocks noGrp="1"/>
          </p:cNvSpPr>
          <p:nvPr>
            <p:ph idx="1"/>
          </p:nvPr>
        </p:nvSpPr>
        <p:spPr>
          <a:xfrm>
            <a:off x="457200" y="2590800"/>
            <a:ext cx="8224838" cy="4267200"/>
          </a:xfrm>
        </p:spPr>
        <p:txBody>
          <a:bodyPr/>
          <a:lstStyle/>
          <a:p>
            <a:pPr marL="461963" indent="-461963" eaLnBrk="1" hangingPunct="1">
              <a:spcBef>
                <a:spcPts val="600"/>
              </a:spcBef>
            </a:pPr>
            <a:r>
              <a:rPr lang="en-US" altLang="en-US" b="1" i="1" u="sng" dirty="0"/>
              <a:t>MONITOR</a:t>
            </a:r>
            <a:r>
              <a:rPr lang="en-US" altLang="en-US" b="1" i="1" dirty="0"/>
              <a:t> </a:t>
            </a:r>
            <a:r>
              <a:rPr lang="en-US" altLang="en-US" dirty="0"/>
              <a:t>services.  Collectively, team members monitor the progress of the care plan, and make adjustments as needed to meet goals.</a:t>
            </a:r>
          </a:p>
          <a:p>
            <a:pPr marL="461963" indent="-461963" eaLnBrk="1" hangingPunct="1">
              <a:spcBef>
                <a:spcPts val="600"/>
              </a:spcBef>
            </a:pPr>
            <a:endParaRPr lang="en-US" altLang="en-US" sz="2800" dirty="0"/>
          </a:p>
          <a:p>
            <a:pPr eaLnBrk="1" hangingPunct="1">
              <a:lnSpc>
                <a:spcPct val="90000"/>
              </a:lnSpc>
              <a:buFont typeface="Wingdings 3" panose="05040102010807070707" pitchFamily="18" charset="2"/>
              <a:buNone/>
            </a:pPr>
            <a:r>
              <a:rPr lang="en-US" altLang="en-US" sz="800" b="1" dirty="0"/>
              <a:t>		</a:t>
            </a:r>
          </a:p>
          <a:p>
            <a:pPr eaLnBrk="1" hangingPunct="1">
              <a:lnSpc>
                <a:spcPct val="90000"/>
              </a:lnSpc>
              <a:buFont typeface="Wingdings 3" panose="05040102010807070707" pitchFamily="18" charset="2"/>
              <a:buNone/>
            </a:pPr>
            <a:r>
              <a:rPr lang="en-US" altLang="en-US" sz="800" b="1" dirty="0"/>
              <a:t>	</a:t>
            </a:r>
            <a:endParaRPr lang="en-US" altLang="en-US" sz="2600" dirty="0">
              <a:latin typeface="Century Gothic" panose="020B0502020202020204" pitchFamily="34" charset="0"/>
            </a:endParaRPr>
          </a:p>
          <a:p>
            <a:pPr marL="461963" indent="-461963" eaLnBrk="1" hangingPunct="1">
              <a:spcBef>
                <a:spcPts val="600"/>
              </a:spcBef>
            </a:pPr>
            <a:r>
              <a:rPr lang="en-US" altLang="en-US" sz="2800" dirty="0"/>
              <a:t> </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43</a:t>
            </a:fld>
            <a:endParaRPr lang="en-US" dirty="0"/>
          </a:p>
        </p:txBody>
      </p:sp>
    </p:spTree>
    <p:extLst>
      <p:ext uri="{BB962C8B-B14F-4D97-AF65-F5344CB8AC3E}">
        <p14:creationId xmlns:p14="http://schemas.microsoft.com/office/powerpoint/2010/main" val="2594156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828800"/>
          </a:xfrm>
        </p:spPr>
        <p:txBody>
          <a:bodyPr/>
          <a:lstStyle/>
          <a:p>
            <a:r>
              <a:rPr lang="en-US" sz="4000" dirty="0">
                <a:solidFill>
                  <a:schemeClr val="tx1">
                    <a:lumMod val="85000"/>
                    <a:lumOff val="15000"/>
                  </a:schemeClr>
                </a:solidFill>
              </a:rPr>
              <a:t>Pathways to Mental Health Services:</a:t>
            </a:r>
            <a:br>
              <a:rPr lang="en-US" sz="4000" dirty="0">
                <a:solidFill>
                  <a:schemeClr val="tx1">
                    <a:lumMod val="85000"/>
                    <a:lumOff val="15000"/>
                  </a:schemeClr>
                </a:solidFill>
              </a:rPr>
            </a:br>
            <a:r>
              <a:rPr lang="en-US" sz="4000" dirty="0">
                <a:solidFill>
                  <a:schemeClr val="tx1">
                    <a:lumMod val="85000"/>
                    <a:lumOff val="15000"/>
                  </a:schemeClr>
                </a:solidFill>
              </a:rPr>
              <a:t>Transition</a:t>
            </a:r>
            <a:endParaRPr lang="en-US" sz="4000" dirty="0"/>
          </a:p>
        </p:txBody>
      </p:sp>
      <p:sp>
        <p:nvSpPr>
          <p:cNvPr id="3" name="Content Placeholder 2"/>
          <p:cNvSpPr>
            <a:spLocks noGrp="1"/>
          </p:cNvSpPr>
          <p:nvPr>
            <p:ph idx="1"/>
          </p:nvPr>
        </p:nvSpPr>
        <p:spPr>
          <a:xfrm>
            <a:off x="457200" y="2286001"/>
            <a:ext cx="8229600" cy="3048000"/>
          </a:xfrm>
        </p:spPr>
        <p:txBody>
          <a:bodyPr/>
          <a:lstStyle/>
          <a:p>
            <a:r>
              <a:rPr lang="en-US" dirty="0"/>
              <a:t>As developmental functioning and well-being are improved, the team plans for a transition from formal services to reliance on informal, community supports</a:t>
            </a:r>
          </a:p>
          <a:p>
            <a:endParaRPr lang="en-US" dirty="0"/>
          </a:p>
          <a:p>
            <a:pPr>
              <a:buFont typeface="Wingdings" panose="05000000000000000000" pitchFamily="2" charset="2"/>
              <a:buChar char="ü"/>
            </a:pPr>
            <a:r>
              <a:rPr lang="en-US" altLang="en-US" i="1" dirty="0"/>
              <a:t>Check with your supervisor for more county-specific details!</a:t>
            </a:r>
            <a:endParaRPr lang="en-US" altLang="en-US" sz="900" i="1" dirty="0"/>
          </a:p>
          <a:p>
            <a:endParaRPr lang="en-US" dirty="0"/>
          </a:p>
        </p:txBody>
      </p:sp>
    </p:spTree>
    <p:extLst>
      <p:ext uri="{BB962C8B-B14F-4D97-AF65-F5344CB8AC3E}">
        <p14:creationId xmlns:p14="http://schemas.microsoft.com/office/powerpoint/2010/main" val="915967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sz="4000" dirty="0"/>
              <a:t>Additional Services for </a:t>
            </a:r>
            <a:br>
              <a:rPr lang="en-US" sz="4000" dirty="0"/>
            </a:br>
            <a:r>
              <a:rPr lang="en-US" sz="4000" dirty="0"/>
              <a:t>Intensive Mental Health Needs</a:t>
            </a:r>
          </a:p>
        </p:txBody>
      </p:sp>
      <p:sp>
        <p:nvSpPr>
          <p:cNvPr id="3" name="Content Placeholder 2"/>
          <p:cNvSpPr>
            <a:spLocks noGrp="1"/>
          </p:cNvSpPr>
          <p:nvPr>
            <p:ph idx="1"/>
          </p:nvPr>
        </p:nvSpPr>
        <p:spPr>
          <a:xfrm>
            <a:off x="457200" y="2286000"/>
            <a:ext cx="8229600" cy="3840163"/>
          </a:xfrm>
        </p:spPr>
        <p:txBody>
          <a:bodyPr/>
          <a:lstStyle/>
          <a:p>
            <a:pPr marL="461963" indent="-461963" eaLnBrk="1" hangingPunct="1">
              <a:spcBef>
                <a:spcPts val="600"/>
              </a:spcBef>
            </a:pPr>
            <a:r>
              <a:rPr lang="en-US" altLang="en-US" dirty="0"/>
              <a:t>The following </a:t>
            </a:r>
            <a:r>
              <a:rPr lang="en-US" altLang="en-US" dirty="0" err="1"/>
              <a:t>Medi</a:t>
            </a:r>
            <a:r>
              <a:rPr lang="en-US" altLang="en-US" dirty="0"/>
              <a:t>-Cal Specialty Mental Health Services (</a:t>
            </a:r>
            <a:r>
              <a:rPr lang="en-US" altLang="en-US" dirty="0" err="1"/>
              <a:t>SMHS</a:t>
            </a:r>
            <a:r>
              <a:rPr lang="en-US" altLang="en-US" dirty="0"/>
              <a:t>) are available for children/youth with intensive mental health needs:</a:t>
            </a:r>
          </a:p>
          <a:p>
            <a:pPr marL="862013" lvl="1" indent="-461963" eaLnBrk="1" hangingPunct="1">
              <a:spcBef>
                <a:spcPts val="600"/>
              </a:spcBef>
            </a:pPr>
            <a:r>
              <a:rPr lang="en-US" altLang="en-US" dirty="0"/>
              <a:t>Intensive Care Coordination  (ICC)</a:t>
            </a:r>
          </a:p>
          <a:p>
            <a:pPr marL="862013" lvl="1" indent="-461963" eaLnBrk="1" hangingPunct="1">
              <a:spcBef>
                <a:spcPts val="600"/>
              </a:spcBef>
            </a:pPr>
            <a:r>
              <a:rPr lang="en-US" altLang="en-US" dirty="0"/>
              <a:t>Intensive Home-Based Services (</a:t>
            </a:r>
            <a:r>
              <a:rPr lang="en-US" altLang="en-US" dirty="0" err="1"/>
              <a:t>IHBS</a:t>
            </a:r>
            <a:r>
              <a:rPr lang="en-US" altLang="en-US" dirty="0"/>
              <a:t>)</a:t>
            </a:r>
          </a:p>
          <a:p>
            <a:pPr marL="862013" lvl="1" indent="-461963" eaLnBrk="1" hangingPunct="1">
              <a:spcBef>
                <a:spcPts val="600"/>
              </a:spcBef>
            </a:pPr>
            <a:r>
              <a:rPr lang="en-US" altLang="en-US" dirty="0"/>
              <a:t>Therapeutic Foster Care  (</a:t>
            </a:r>
            <a:r>
              <a:rPr lang="en-US" altLang="en-US" dirty="0" err="1"/>
              <a:t>TFC</a:t>
            </a:r>
            <a:r>
              <a:rPr lang="en-US" altLang="en-US" dirty="0"/>
              <a:t>)</a:t>
            </a:r>
          </a:p>
          <a:p>
            <a:pPr marL="0" indent="0">
              <a:buNone/>
            </a:pPr>
            <a:endParaRPr lang="en-US" dirty="0"/>
          </a:p>
        </p:txBody>
      </p:sp>
    </p:spTree>
    <p:extLst>
      <p:ext uri="{BB962C8B-B14F-4D97-AF65-F5344CB8AC3E}">
        <p14:creationId xmlns:p14="http://schemas.microsoft.com/office/powerpoint/2010/main" val="273791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457200" y="609600"/>
            <a:ext cx="8229600" cy="1143000"/>
          </a:xfrm>
        </p:spPr>
        <p:txBody>
          <a:bodyPr/>
          <a:lstStyle/>
          <a:p>
            <a:pPr eaLnBrk="1" hangingPunct="1"/>
            <a:r>
              <a:rPr lang="en-US" altLang="en-US" dirty="0"/>
              <a:t>Essential Elements of </a:t>
            </a:r>
            <a:br>
              <a:rPr lang="en-US" altLang="en-US" dirty="0"/>
            </a:br>
            <a:r>
              <a:rPr lang="en-US" altLang="en-US" dirty="0"/>
              <a:t>Trauma-Informed </a:t>
            </a:r>
            <a:br>
              <a:rPr lang="en-US" altLang="en-US" dirty="0"/>
            </a:br>
            <a:r>
              <a:rPr lang="en-US" altLang="en-US" dirty="0"/>
              <a:t>Child Welfare Practice</a:t>
            </a:r>
          </a:p>
        </p:txBody>
      </p:sp>
      <p:sp>
        <p:nvSpPr>
          <p:cNvPr id="83970" name="Rectangle 3"/>
          <p:cNvSpPr>
            <a:spLocks noGrp="1" noChangeArrowheads="1"/>
          </p:cNvSpPr>
          <p:nvPr>
            <p:ph type="body" idx="4294967295"/>
          </p:nvPr>
        </p:nvSpPr>
        <p:spPr>
          <a:xfrm>
            <a:off x="457200" y="2438400"/>
            <a:ext cx="8229600" cy="4191000"/>
          </a:xfrm>
        </p:spPr>
        <p:txBody>
          <a:bodyPr/>
          <a:lstStyle/>
          <a:p>
            <a:pPr marL="457200" indent="-457200" eaLnBrk="1" hangingPunct="1">
              <a:spcBef>
                <a:spcPts val="600"/>
              </a:spcBef>
              <a:buFontTx/>
              <a:buAutoNum type="arabicPeriod"/>
            </a:pPr>
            <a:r>
              <a:rPr lang="en-US" altLang="en-US" sz="2800" dirty="0"/>
              <a:t>Maximize the child’s sense of safety.</a:t>
            </a:r>
          </a:p>
          <a:p>
            <a:pPr marL="457200" indent="-457200" eaLnBrk="1" hangingPunct="1">
              <a:spcBef>
                <a:spcPts val="600"/>
              </a:spcBef>
              <a:buFontTx/>
              <a:buAutoNum type="arabicPeriod"/>
            </a:pPr>
            <a:r>
              <a:rPr lang="en-US" altLang="en-US" sz="2800" dirty="0"/>
              <a:t>Assist children in reducing overwhelming emotion.</a:t>
            </a:r>
          </a:p>
          <a:p>
            <a:pPr marL="457200" indent="-457200" eaLnBrk="1" hangingPunct="1">
              <a:spcBef>
                <a:spcPts val="600"/>
              </a:spcBef>
              <a:buFontTx/>
              <a:buAutoNum type="arabicPeriod"/>
            </a:pPr>
            <a:r>
              <a:rPr lang="en-US" altLang="en-US" sz="2800" dirty="0"/>
              <a:t>Help children make new meaning of their trauma history and current experiences.</a:t>
            </a:r>
          </a:p>
          <a:p>
            <a:pPr marL="457200" indent="-457200" eaLnBrk="1" hangingPunct="1">
              <a:spcBef>
                <a:spcPts val="600"/>
              </a:spcBef>
              <a:buFontTx/>
              <a:buAutoNum type="arabicPeriod"/>
            </a:pPr>
            <a:r>
              <a:rPr lang="en-US" altLang="en-US" sz="2800" dirty="0"/>
              <a:t>Address the impact of trauma and </a:t>
            </a:r>
            <a:br>
              <a:rPr lang="en-US" altLang="en-US" sz="2800" dirty="0"/>
            </a:br>
            <a:r>
              <a:rPr lang="en-US" altLang="en-US" sz="2800" dirty="0"/>
              <a:t>subsequent changes in the child’s behavior, </a:t>
            </a:r>
            <a:br>
              <a:rPr lang="en-US" altLang="en-US" sz="2800" dirty="0"/>
            </a:br>
            <a:r>
              <a:rPr lang="en-US" altLang="en-US" sz="2800" dirty="0"/>
              <a:t>development, and relationships. </a:t>
            </a:r>
          </a:p>
          <a:p>
            <a:pPr marL="457200" indent="-457200" eaLnBrk="1" hangingPunct="1">
              <a:spcBef>
                <a:spcPts val="600"/>
              </a:spcBef>
              <a:buFontTx/>
              <a:buAutoNum type="arabicPeriod"/>
            </a:pPr>
            <a:r>
              <a:rPr lang="en-US" altLang="en-US" sz="2800" dirty="0"/>
              <a:t>Coordinate services with other agencies. </a:t>
            </a:r>
          </a:p>
          <a:p>
            <a:pPr marL="457200" indent="-457200" eaLnBrk="1" hangingPunct="1">
              <a:buFont typeface="Arial" panose="020B0604020202020204" pitchFamily="34" charset="0"/>
              <a:buNone/>
            </a:pPr>
            <a:endParaRPr lang="en-US" altLang="en-US" dirty="0">
              <a:latin typeface="Century Gothic" panose="020B0502020202020204" pitchFamily="34" charset="0"/>
            </a:endParaRPr>
          </a:p>
        </p:txBody>
      </p:sp>
      <p:pic>
        <p:nvPicPr>
          <p:cNvPr id="8909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572000"/>
            <a:ext cx="19192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8600" y="228600"/>
            <a:ext cx="8686800" cy="1143000"/>
          </a:xfrm>
          <a:prstGeom prst="rect">
            <a:avLst/>
          </a:prstGeom>
        </p:spPr>
        <p:txBody>
          <a:bodyPr/>
          <a:lstStyle>
            <a:lvl1pPr algn="ctr" rtl="0" eaLnBrk="0" fontAlgn="base" hangingPunct="0">
              <a:spcBef>
                <a:spcPct val="0"/>
              </a:spcBef>
              <a:spcAft>
                <a:spcPct val="0"/>
              </a:spcAft>
              <a:defRPr sz="3500" kern="1200" cap="all">
                <a:solidFill>
                  <a:srgbClr val="6B7D72"/>
                </a:solidFill>
                <a:latin typeface="+mj-lt"/>
                <a:ea typeface="+mj-ea"/>
                <a:cs typeface="+mj-cs"/>
              </a:defRPr>
            </a:lvl1pPr>
            <a:lvl2pPr algn="ctr" rtl="0" eaLnBrk="0" fontAlgn="base" hangingPunct="0">
              <a:spcBef>
                <a:spcPct val="0"/>
              </a:spcBef>
              <a:spcAft>
                <a:spcPct val="0"/>
              </a:spcAft>
              <a:defRPr sz="3500">
                <a:solidFill>
                  <a:srgbClr val="6B7D72"/>
                </a:solidFill>
                <a:latin typeface="Book Antiqua" pitchFamily="18" charset="0"/>
              </a:defRPr>
            </a:lvl2pPr>
            <a:lvl3pPr algn="ctr" rtl="0" eaLnBrk="0" fontAlgn="base" hangingPunct="0">
              <a:spcBef>
                <a:spcPct val="0"/>
              </a:spcBef>
              <a:spcAft>
                <a:spcPct val="0"/>
              </a:spcAft>
              <a:defRPr sz="3500">
                <a:solidFill>
                  <a:srgbClr val="6B7D72"/>
                </a:solidFill>
                <a:latin typeface="Book Antiqua" pitchFamily="18" charset="0"/>
              </a:defRPr>
            </a:lvl3pPr>
            <a:lvl4pPr algn="ctr" rtl="0" eaLnBrk="0" fontAlgn="base" hangingPunct="0">
              <a:spcBef>
                <a:spcPct val="0"/>
              </a:spcBef>
              <a:spcAft>
                <a:spcPct val="0"/>
              </a:spcAft>
              <a:defRPr sz="3500">
                <a:solidFill>
                  <a:srgbClr val="6B7D72"/>
                </a:solidFill>
                <a:latin typeface="Book Antiqua" pitchFamily="18" charset="0"/>
              </a:defRPr>
            </a:lvl4pPr>
            <a:lvl5pPr algn="ctr" rtl="0" eaLnBrk="0" fontAlgn="base" hangingPunct="0">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a:lstStyle>
          <a:p>
            <a:pPr eaLnBrk="1" hangingPunct="1">
              <a:defRPr/>
            </a:pPr>
            <a:r>
              <a:rPr lang="en-US" sz="3400" cap="none" dirty="0">
                <a:solidFill>
                  <a:prstClr val="white"/>
                </a:solidFill>
                <a:ea typeface="ＭＳ Ｐゴシック" charset="0"/>
                <a:cs typeface="ＭＳ Ｐゴシック" charset="0"/>
              </a:rPr>
              <a:t>Essential Elements of </a:t>
            </a:r>
          </a:p>
          <a:p>
            <a:pPr eaLnBrk="1" hangingPunct="1">
              <a:defRPr/>
            </a:pPr>
            <a:r>
              <a:rPr lang="en-US" sz="3400" cap="none" dirty="0">
                <a:solidFill>
                  <a:prstClr val="white"/>
                </a:solidFill>
                <a:ea typeface="ＭＳ Ｐゴシック" charset="0"/>
                <a:cs typeface="ＭＳ Ｐゴシック" charset="0"/>
              </a:rPr>
              <a:t>Trauma-Informed Child Welfare Practice </a:t>
            </a:r>
            <a:r>
              <a:rPr lang="en-US" sz="3200" i="1" cap="none" dirty="0">
                <a:solidFill>
                  <a:prstClr val="white"/>
                </a:solidFill>
                <a:ea typeface="ＭＳ Ｐゴシック" charset="0"/>
                <a:cs typeface="ＭＳ Ｐゴシック" charset="0"/>
              </a:rPr>
              <a:t>(cont’d)</a:t>
            </a:r>
            <a:endParaRPr lang="en-US" sz="3200" i="1" dirty="0">
              <a:solidFill>
                <a:schemeClr val="tx1"/>
              </a:solidFill>
            </a:endParaRPr>
          </a:p>
        </p:txBody>
      </p:sp>
      <p:sp>
        <p:nvSpPr>
          <p:cNvPr id="86019" name="Rectangle 3"/>
          <p:cNvSpPr txBox="1">
            <a:spLocks noChangeArrowheads="1"/>
          </p:cNvSpPr>
          <p:nvPr/>
        </p:nvSpPr>
        <p:spPr bwMode="auto">
          <a:xfrm>
            <a:off x="457200" y="16002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600"/>
              </a:spcBef>
              <a:buClr>
                <a:schemeClr val="tx1"/>
              </a:buClr>
              <a:buFont typeface="Calibri" panose="020F0502020204030204" pitchFamily="34" charset="0"/>
              <a:buAutoNum type="arabicPeriod" startAt="6"/>
            </a:pPr>
            <a:r>
              <a:rPr lang="en-US" altLang="en-US" sz="2800" dirty="0"/>
              <a:t>Utilize comprehensive assessment of the child’s trauma experiences and their impact on the child’s development and behavior to guide services.</a:t>
            </a:r>
          </a:p>
          <a:p>
            <a:pPr eaLnBrk="1" hangingPunct="1">
              <a:spcBef>
                <a:spcPts val="600"/>
              </a:spcBef>
              <a:buClr>
                <a:schemeClr val="tx1"/>
              </a:buClr>
              <a:buFont typeface="Calibri" panose="020F0502020204030204" pitchFamily="34" charset="0"/>
              <a:buAutoNum type="arabicPeriod" startAt="6"/>
            </a:pPr>
            <a:r>
              <a:rPr lang="en-US" altLang="en-US" sz="2800" dirty="0"/>
              <a:t>Support and promote positive and stable relationships in the life of the child.</a:t>
            </a:r>
          </a:p>
          <a:p>
            <a:pPr eaLnBrk="1" hangingPunct="1">
              <a:spcBef>
                <a:spcPts val="600"/>
              </a:spcBef>
              <a:buClr>
                <a:schemeClr val="tx1"/>
              </a:buClr>
              <a:buFont typeface="Calibri" panose="020F0502020204030204" pitchFamily="34" charset="0"/>
              <a:buAutoNum type="arabicPeriod" startAt="6"/>
            </a:pPr>
            <a:r>
              <a:rPr lang="en-US" altLang="en-US" sz="2800" dirty="0"/>
              <a:t>Provide support and guidance to child’s family and caregivers. </a:t>
            </a:r>
          </a:p>
          <a:p>
            <a:pPr eaLnBrk="1" hangingPunct="1">
              <a:spcBef>
                <a:spcPts val="600"/>
              </a:spcBef>
              <a:buClr>
                <a:schemeClr val="tx1"/>
              </a:buClr>
              <a:buFont typeface="Calibri" panose="020F0502020204030204" pitchFamily="34" charset="0"/>
              <a:buAutoNum type="arabicPeriod" startAt="6"/>
            </a:pPr>
            <a:r>
              <a:rPr lang="en-US" altLang="en-US" sz="2800" dirty="0"/>
              <a:t>Manage professional and personal stress.</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2"/>
          <p:cNvSpPr>
            <a:spLocks noGrp="1"/>
          </p:cNvSpPr>
          <p:nvPr>
            <p:ph type="title"/>
          </p:nvPr>
        </p:nvSpPr>
        <p:spPr>
          <a:xfrm>
            <a:off x="457200" y="304800"/>
            <a:ext cx="8382000" cy="1054100"/>
          </a:xfrm>
        </p:spPr>
        <p:txBody>
          <a:bodyPr/>
          <a:lstStyle/>
          <a:p>
            <a:pPr eaLnBrk="1" hangingPunct="1"/>
            <a:r>
              <a:rPr lang="en-US" altLang="en-US" i="1" dirty="0"/>
              <a:t>Quote</a:t>
            </a:r>
          </a:p>
        </p:txBody>
      </p:sp>
      <p:sp>
        <p:nvSpPr>
          <p:cNvPr id="93186" name="Content Placeholder 1"/>
          <p:cNvSpPr>
            <a:spLocks noGrp="1"/>
          </p:cNvSpPr>
          <p:nvPr>
            <p:ph idx="1"/>
          </p:nvPr>
        </p:nvSpPr>
        <p:spPr>
          <a:xfrm>
            <a:off x="457200" y="1524001"/>
            <a:ext cx="8331200" cy="5105400"/>
          </a:xfrm>
        </p:spPr>
        <p:txBody>
          <a:bodyPr>
            <a:normAutofit/>
          </a:bodyPr>
          <a:lstStyle/>
          <a:p>
            <a:pPr marL="44450" indent="0" algn="ctr" eaLnBrk="1" hangingPunct="1">
              <a:buFont typeface="Wingdings 2" panose="05020102010507070707" pitchFamily="18" charset="2"/>
              <a:buNone/>
            </a:pPr>
            <a:r>
              <a:rPr lang="en-US" altLang="en-US" dirty="0"/>
              <a:t>“The expectation that we can be immersed in suffering and loss daily and not be touched by it is as unrealistic as expecting to be able to walk through water without getting wet.”</a:t>
            </a:r>
          </a:p>
          <a:p>
            <a:pPr marL="44450" indent="0" eaLnBrk="1" hangingPunct="1"/>
            <a:endParaRPr lang="en-US" altLang="en-US" sz="2800" dirty="0"/>
          </a:p>
          <a:p>
            <a:pPr marL="44450" indent="0" algn="r" eaLnBrk="1" hangingPunct="1">
              <a:buFont typeface="Wingdings 2" panose="05020102010507070707" pitchFamily="18" charset="2"/>
              <a:buNone/>
            </a:pPr>
            <a:r>
              <a:rPr lang="en-US" altLang="en-US" sz="2800" dirty="0"/>
              <a:t>- </a:t>
            </a:r>
            <a:r>
              <a:rPr lang="en-US" altLang="en-US" sz="2400" i="1" dirty="0"/>
              <a:t>Rachel Remen, Kitchen Table Wisdom</a:t>
            </a:r>
          </a:p>
          <a:p>
            <a:pPr marL="44450" indent="0" eaLnBrk="1" hangingPunct="1">
              <a:buFont typeface="Wingdings 2" panose="05020102010507070707" pitchFamily="18" charset="2"/>
              <a:buNone/>
            </a:pPr>
            <a:endParaRPr lang="en-US" altLang="en-US" sz="2800" i="1" dirty="0">
              <a:latin typeface="Century Gothic" panose="020B0502020202020204" pitchFamily="34" charset="0"/>
            </a:endParaRPr>
          </a:p>
        </p:txBody>
      </p:sp>
      <p:pic>
        <p:nvPicPr>
          <p:cNvPr id="9216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876800"/>
            <a:ext cx="2122488"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990600" y="228600"/>
            <a:ext cx="7467600" cy="1281113"/>
          </a:xfrm>
        </p:spPr>
        <p:txBody>
          <a:bodyPr/>
          <a:lstStyle/>
          <a:p>
            <a:pPr eaLnBrk="1" hangingPunct="1"/>
            <a:r>
              <a:rPr lang="en-US" altLang="en-US" dirty="0"/>
              <a:t>Secondary Traumatic Stress</a:t>
            </a:r>
          </a:p>
        </p:txBody>
      </p:sp>
      <p:sp>
        <p:nvSpPr>
          <p:cNvPr id="3" name="Content Placeholder 2"/>
          <p:cNvSpPr>
            <a:spLocks noGrp="1"/>
          </p:cNvSpPr>
          <p:nvPr>
            <p:ph sz="half" idx="1"/>
          </p:nvPr>
        </p:nvSpPr>
        <p:spPr>
          <a:xfrm>
            <a:off x="457200" y="1600200"/>
            <a:ext cx="8229600" cy="3429000"/>
          </a:xfrm>
        </p:spPr>
        <p:txBody>
          <a:bodyPr rtlCol="0">
            <a:normAutofit fontScale="92500" lnSpcReduction="10000"/>
          </a:bodyPr>
          <a:lstStyle/>
          <a:p>
            <a:pPr marL="0" indent="0" defTabSz="914377" eaLnBrk="1" fontAlgn="auto" hangingPunct="1">
              <a:spcAft>
                <a:spcPts val="0"/>
              </a:spcAft>
              <a:buFont typeface="Arial" panose="020B0604020202020204" pitchFamily="34" charset="0"/>
              <a:buNone/>
              <a:defRPr/>
            </a:pPr>
            <a:r>
              <a:rPr lang="en-US" dirty="0">
                <a:solidFill>
                  <a:schemeClr val="tx1">
                    <a:lumMod val="75000"/>
                    <a:lumOff val="25000"/>
                  </a:schemeClr>
                </a:solidFill>
                <a:ea typeface="+mn-ea"/>
                <a:cs typeface="+mn-cs"/>
              </a:rPr>
              <a:t>Distress that results when an individual hears about the firsthand trauma experiences of another. Symptoms mimic those of  PTSD:</a:t>
            </a:r>
          </a:p>
          <a:p>
            <a:pPr marL="914400" indent="-461963" defTabSz="914377" eaLnBrk="1" fontAlgn="auto" hangingPunct="1">
              <a:lnSpc>
                <a:spcPct val="110000"/>
              </a:lnSpc>
              <a:spcBef>
                <a:spcPts val="600"/>
              </a:spcBef>
              <a:spcAft>
                <a:spcPts val="0"/>
              </a:spcAft>
              <a:defRPr/>
            </a:pPr>
            <a:r>
              <a:rPr lang="en-US" sz="2600" dirty="0">
                <a:solidFill>
                  <a:schemeClr val="tx1">
                    <a:lumMod val="75000"/>
                    <a:lumOff val="25000"/>
                  </a:schemeClr>
                </a:solidFill>
                <a:ea typeface="+mn-ea"/>
                <a:cs typeface="+mn-cs"/>
              </a:rPr>
              <a:t>Re-experiencing personal trauma; </a:t>
            </a:r>
          </a:p>
          <a:p>
            <a:pPr marL="914400" indent="-461963" defTabSz="914377" eaLnBrk="1" fontAlgn="auto" hangingPunct="1">
              <a:lnSpc>
                <a:spcPct val="110000"/>
              </a:lnSpc>
              <a:spcBef>
                <a:spcPts val="600"/>
              </a:spcBef>
              <a:spcAft>
                <a:spcPts val="0"/>
              </a:spcAft>
              <a:defRPr/>
            </a:pPr>
            <a:r>
              <a:rPr lang="en-US" sz="2600" dirty="0">
                <a:solidFill>
                  <a:schemeClr val="tx1">
                    <a:lumMod val="75000"/>
                    <a:lumOff val="25000"/>
                  </a:schemeClr>
                </a:solidFill>
                <a:ea typeface="+mn-ea"/>
                <a:cs typeface="+mn-cs"/>
              </a:rPr>
              <a:t>Changes in memory/perception; </a:t>
            </a:r>
          </a:p>
          <a:p>
            <a:pPr marL="914400" indent="-461963" defTabSz="914377" eaLnBrk="1" fontAlgn="auto" hangingPunct="1">
              <a:lnSpc>
                <a:spcPct val="110000"/>
              </a:lnSpc>
              <a:spcBef>
                <a:spcPts val="600"/>
              </a:spcBef>
              <a:spcAft>
                <a:spcPts val="0"/>
              </a:spcAft>
              <a:defRPr/>
            </a:pPr>
            <a:r>
              <a:rPr lang="en-US" sz="2600" dirty="0">
                <a:solidFill>
                  <a:schemeClr val="tx1">
                    <a:lumMod val="75000"/>
                    <a:lumOff val="25000"/>
                  </a:schemeClr>
                </a:solidFill>
                <a:ea typeface="+mn-ea"/>
                <a:cs typeface="+mn-cs"/>
              </a:rPr>
              <a:t>Depletion of personal resources;</a:t>
            </a:r>
          </a:p>
          <a:p>
            <a:pPr marL="914400" indent="-461963" defTabSz="914377" eaLnBrk="1" fontAlgn="auto" hangingPunct="1">
              <a:lnSpc>
                <a:spcPct val="110000"/>
              </a:lnSpc>
              <a:spcBef>
                <a:spcPts val="600"/>
              </a:spcBef>
              <a:spcAft>
                <a:spcPts val="0"/>
              </a:spcAft>
              <a:defRPr/>
            </a:pPr>
            <a:r>
              <a:rPr lang="en-US" sz="2600" dirty="0">
                <a:solidFill>
                  <a:schemeClr val="tx1">
                    <a:lumMod val="75000"/>
                    <a:lumOff val="25000"/>
                  </a:schemeClr>
                </a:solidFill>
                <a:ea typeface="+mn-ea"/>
                <a:cs typeface="+mn-cs"/>
              </a:rPr>
              <a:t>Disruption in perception of safety, </a:t>
            </a:r>
            <a:br>
              <a:rPr lang="en-US" sz="2600" dirty="0">
                <a:solidFill>
                  <a:schemeClr val="tx1">
                    <a:lumMod val="75000"/>
                    <a:lumOff val="25000"/>
                  </a:schemeClr>
                </a:solidFill>
                <a:ea typeface="+mn-ea"/>
                <a:cs typeface="+mn-cs"/>
              </a:rPr>
            </a:br>
            <a:r>
              <a:rPr lang="en-US" sz="2600" dirty="0">
                <a:solidFill>
                  <a:schemeClr val="tx1">
                    <a:lumMod val="75000"/>
                    <a:lumOff val="25000"/>
                  </a:schemeClr>
                </a:solidFill>
                <a:ea typeface="+mn-ea"/>
                <a:cs typeface="+mn-cs"/>
              </a:rPr>
              <a:t>trust, independence.</a:t>
            </a:r>
          </a:p>
        </p:txBody>
      </p:sp>
      <p:pic>
        <p:nvPicPr>
          <p:cNvPr id="942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4191000"/>
            <a:ext cx="2646363" cy="204470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tLang="en-US" dirty="0"/>
              <a:t>Goals for Today</a:t>
            </a:r>
          </a:p>
        </p:txBody>
      </p:sp>
      <p:sp>
        <p:nvSpPr>
          <p:cNvPr id="24578" name="Content Placeholder 2"/>
          <p:cNvSpPr>
            <a:spLocks noGrp="1"/>
          </p:cNvSpPr>
          <p:nvPr>
            <p:ph idx="1"/>
          </p:nvPr>
        </p:nvSpPr>
        <p:spPr>
          <a:xfrm>
            <a:off x="457200" y="1600200"/>
            <a:ext cx="8077200" cy="4419600"/>
          </a:xfrm>
        </p:spPr>
        <p:txBody>
          <a:bodyPr rtlCol="0">
            <a:noAutofit/>
          </a:bodyPr>
          <a:lstStyle/>
          <a:p>
            <a:pPr eaLnBrk="1" fontAlgn="auto" hangingPunct="1">
              <a:spcAft>
                <a:spcPts val="600"/>
              </a:spcAft>
              <a:defRPr/>
            </a:pPr>
            <a:r>
              <a:rPr lang="en-US" dirty="0">
                <a:latin typeface="+mj-lt"/>
                <a:ea typeface="+mn-ea"/>
                <a:cs typeface="+mn-cs"/>
              </a:rPr>
              <a:t>Understand how trauma impacts children and adults.</a:t>
            </a:r>
          </a:p>
          <a:p>
            <a:pPr eaLnBrk="1" fontAlgn="auto" hangingPunct="1">
              <a:spcAft>
                <a:spcPts val="600"/>
              </a:spcAft>
              <a:defRPr/>
            </a:pPr>
            <a:r>
              <a:rPr lang="en-US" dirty="0">
                <a:latin typeface="+mj-lt"/>
                <a:ea typeface="+mn-ea"/>
                <a:cs typeface="+mn-cs"/>
              </a:rPr>
              <a:t>Develop strategies for how to help children and families heal from trauma.</a:t>
            </a:r>
          </a:p>
          <a:p>
            <a:pPr eaLnBrk="1" fontAlgn="auto" hangingPunct="1">
              <a:spcAft>
                <a:spcPts val="600"/>
              </a:spcAft>
              <a:defRPr/>
            </a:pPr>
            <a:r>
              <a:rPr lang="en-US" dirty="0">
                <a:latin typeface="+mj-lt"/>
                <a:ea typeface="+mn-ea"/>
                <a:cs typeface="+mn-cs"/>
              </a:rPr>
              <a:t>Understand how trauma impacts professionals.</a:t>
            </a:r>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533400" y="228600"/>
            <a:ext cx="8362950" cy="1281113"/>
          </a:xfrm>
        </p:spPr>
        <p:txBody>
          <a:bodyPr rtlCol="0">
            <a:noAutofit/>
          </a:bodyPr>
          <a:lstStyle/>
          <a:p>
            <a:pPr defTabSz="912813" eaLnBrk="1" fontAlgn="auto" hangingPunct="1">
              <a:spcAft>
                <a:spcPts val="0"/>
              </a:spcAft>
              <a:defRPr/>
            </a:pPr>
            <a:r>
              <a:rPr lang="en-US" dirty="0">
                <a:ea typeface="+mj-ea"/>
                <a:cs typeface="+mj-cs"/>
              </a:rPr>
              <a:t>Sources of Secondary </a:t>
            </a:r>
            <a:br>
              <a:rPr lang="en-US" dirty="0">
                <a:ea typeface="+mj-ea"/>
                <a:cs typeface="+mj-cs"/>
              </a:rPr>
            </a:br>
            <a:r>
              <a:rPr lang="en-US" dirty="0">
                <a:ea typeface="+mj-ea"/>
                <a:cs typeface="+mj-cs"/>
              </a:rPr>
              <a:t>Traumatic Stress</a:t>
            </a:r>
          </a:p>
        </p:txBody>
      </p:sp>
      <p:sp>
        <p:nvSpPr>
          <p:cNvPr id="96258" name="Rectangle 3"/>
          <p:cNvSpPr>
            <a:spLocks noGrp="1" noChangeArrowheads="1"/>
          </p:cNvSpPr>
          <p:nvPr>
            <p:ph idx="1"/>
          </p:nvPr>
        </p:nvSpPr>
        <p:spPr>
          <a:xfrm>
            <a:off x="457200" y="1752600"/>
            <a:ext cx="5867400" cy="4865687"/>
          </a:xfrm>
        </p:spPr>
        <p:txBody>
          <a:bodyPr/>
          <a:lstStyle/>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Child or family member death on an active or recently closed case</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Investigating abuse and neglect</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Working in violent communities</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Working with families with extensive abuse histories</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Removing a child under distressing circumstances</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System frustrations</a:t>
            </a:r>
            <a:endParaRPr lang="en-US" altLang="ko-KR" sz="2400" dirty="0">
              <a:ea typeface="Meiryo" panose="020B0604030504040204" pitchFamily="34" charset="-128"/>
              <a:cs typeface="Meiryo" panose="020B0604030504040204" pitchFamily="34" charset="-128"/>
            </a:endParaRPr>
          </a:p>
          <a:p>
            <a:pPr marL="461963" indent="-461963" defTabSz="912813" eaLnBrk="1" hangingPunct="1">
              <a:spcBef>
                <a:spcPts val="600"/>
              </a:spcBef>
            </a:pPr>
            <a:r>
              <a:rPr lang="en-US" altLang="ja-JP" sz="2400" dirty="0">
                <a:ea typeface="Meiryo" panose="020B0604030504040204" pitchFamily="34" charset="-128"/>
                <a:cs typeface="Meiryo" panose="020B0604030504040204" pitchFamily="34" charset="-128"/>
              </a:rPr>
              <a:t>Verbal or physical assault by parents or community members</a:t>
            </a:r>
            <a:endParaRPr lang="en-US" altLang="en-US" sz="2400" dirty="0"/>
          </a:p>
        </p:txBody>
      </p:sp>
      <p:pic>
        <p:nvPicPr>
          <p:cNvPr id="962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0"/>
            <a:ext cx="23383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685800" y="338138"/>
            <a:ext cx="7970838" cy="1281112"/>
          </a:xfrm>
        </p:spPr>
        <p:txBody>
          <a:bodyPr/>
          <a:lstStyle/>
          <a:p>
            <a:pPr defTabSz="912813" eaLnBrk="1" hangingPunct="1"/>
            <a:r>
              <a:rPr lang="en-US" altLang="en-US" dirty="0"/>
              <a:t>Compassion Fatigue Self-Test</a:t>
            </a:r>
            <a:r>
              <a:rPr lang="en-US" altLang="en-US"/>
              <a:t>: </a:t>
            </a:r>
            <a:br>
              <a:rPr lang="en-US" altLang="en-US"/>
            </a:br>
            <a:r>
              <a:rPr lang="en-US" altLang="en-US"/>
              <a:t>An </a:t>
            </a:r>
            <a:r>
              <a:rPr lang="en-US" altLang="en-US" dirty="0"/>
              <a:t>Assessment</a:t>
            </a:r>
          </a:p>
        </p:txBody>
      </p:sp>
      <p:sp>
        <p:nvSpPr>
          <p:cNvPr id="98306" name="Rectangle 4"/>
          <p:cNvSpPr>
            <a:spLocks noGrp="1" noChangeArrowheads="1"/>
          </p:cNvSpPr>
          <p:nvPr>
            <p:ph sz="half" idx="1"/>
          </p:nvPr>
        </p:nvSpPr>
        <p:spPr>
          <a:xfrm>
            <a:off x="457200" y="1828800"/>
            <a:ext cx="4876800" cy="4603750"/>
          </a:xfrm>
        </p:spPr>
        <p:txBody>
          <a:bodyPr/>
          <a:lstStyle/>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Cynicism and anger</a:t>
            </a:r>
            <a:endParaRPr lang="en-US" altLang="ko-KR" sz="3200" dirty="0">
              <a:ea typeface="Malgun Gothic" panose="020B0503020000020004" pitchFamily="34" charset="-127"/>
            </a:endParaRP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Anxiety, fearfulness</a:t>
            </a: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Emotional detachment </a:t>
            </a:r>
            <a:endParaRPr lang="en-US" altLang="ko-KR" sz="3200" dirty="0">
              <a:ea typeface="Malgun Gothic" panose="020B0503020000020004" pitchFamily="34" charset="-127"/>
            </a:endParaRP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Hopelessness and guilt</a:t>
            </a: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Sleep disturbance </a:t>
            </a:r>
            <a:endParaRPr lang="en-US" altLang="ko-KR" sz="3200" dirty="0">
              <a:ea typeface="Malgun Gothic" panose="020B0503020000020004" pitchFamily="34" charset="-127"/>
            </a:endParaRP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Social withdrawal</a:t>
            </a:r>
            <a:endParaRPr lang="en-US" altLang="ko-KR" sz="3200" dirty="0">
              <a:ea typeface="Malgun Gothic" panose="020B0503020000020004" pitchFamily="34" charset="-127"/>
            </a:endParaRPr>
          </a:p>
          <a:p>
            <a:pPr marL="461963" indent="-461963" eaLnBrk="1" hangingPunct="1">
              <a:spcBef>
                <a:spcPts val="600"/>
              </a:spcBef>
            </a:pPr>
            <a:r>
              <a:rPr lang="en-US" altLang="ja-JP" sz="3200" dirty="0">
                <a:ea typeface="Meiryo" panose="020B0604030504040204" pitchFamily="34" charset="-128"/>
                <a:cs typeface="Meiryo" panose="020B0604030504040204" pitchFamily="34" charset="-128"/>
              </a:rPr>
              <a:t>Diminished self-care</a:t>
            </a:r>
            <a:endParaRPr lang="en-US" altLang="ko-KR" sz="3200" dirty="0">
              <a:ea typeface="Malgun Gothic" panose="020B0503020000020004" pitchFamily="34" charset="-127"/>
            </a:endParaRPr>
          </a:p>
          <a:p>
            <a:pPr marL="461963" indent="-461963" eaLnBrk="1" hangingPunct="1">
              <a:spcBef>
                <a:spcPts val="600"/>
              </a:spcBef>
            </a:pPr>
            <a:r>
              <a:rPr lang="en-US" altLang="ko-KR" sz="3200" dirty="0">
                <a:ea typeface="Malgun Gothic" panose="020B0503020000020004" pitchFamily="34" charset="-127"/>
              </a:rPr>
              <a:t>Physical ailments</a:t>
            </a:r>
          </a:p>
          <a:p>
            <a:pPr eaLnBrk="1" hangingPunct="1"/>
            <a:endParaRPr lang="en-US" altLang="ko-KR" sz="3200" dirty="0">
              <a:latin typeface="Century Gothic" panose="020B0502020202020204" pitchFamily="34" charset="0"/>
              <a:ea typeface="Malgun Gothic" panose="020B0503020000020004" pitchFamily="34" charset="-127"/>
            </a:endParaRPr>
          </a:p>
          <a:p>
            <a:pPr eaLnBrk="1" hangingPunct="1"/>
            <a:endParaRPr lang="en-US" altLang="ko-KR" sz="3200" dirty="0">
              <a:latin typeface="Century Gothic" panose="020B0502020202020204" pitchFamily="34" charset="0"/>
              <a:ea typeface="Malgun Gothic" panose="020B0503020000020004" pitchFamily="34" charset="-127"/>
            </a:endParaRPr>
          </a:p>
          <a:p>
            <a:pPr eaLnBrk="1" hangingPunct="1"/>
            <a:endParaRPr lang="en-US" altLang="en-US" sz="3200" dirty="0">
              <a:latin typeface="Century Gothic" panose="020B0502020202020204" pitchFamily="34" charset="0"/>
            </a:endParaRPr>
          </a:p>
        </p:txBody>
      </p:sp>
      <p:pic>
        <p:nvPicPr>
          <p:cNvPr id="983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3667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tLang="ko-KR" dirty="0">
                <a:ea typeface="Malgun Gothic" panose="020B0503020000020004" pitchFamily="34" charset="-127"/>
              </a:rPr>
              <a:t>Coping</a:t>
            </a:r>
            <a:endParaRPr lang="en-US" altLang="en-US" dirty="0"/>
          </a:p>
        </p:txBody>
      </p:sp>
      <p:sp>
        <p:nvSpPr>
          <p:cNvPr id="100354" name="Rectangle 3"/>
          <p:cNvSpPr>
            <a:spLocks noGrp="1" noChangeArrowheads="1"/>
          </p:cNvSpPr>
          <p:nvPr>
            <p:ph idx="1"/>
          </p:nvPr>
        </p:nvSpPr>
        <p:spPr>
          <a:xfrm>
            <a:off x="457200" y="1371600"/>
            <a:ext cx="8229600" cy="4159250"/>
          </a:xfrm>
        </p:spPr>
        <p:txBody>
          <a:bodyPr/>
          <a:lstStyle/>
          <a:p>
            <a:pPr marL="461963" indent="-461963" eaLnBrk="1" hangingPunct="1">
              <a:spcBef>
                <a:spcPts val="600"/>
              </a:spcBef>
            </a:pPr>
            <a:r>
              <a:rPr lang="en-US" altLang="ko-KR" sz="2800" dirty="0">
                <a:ea typeface="Malgun Gothic" panose="020B0503020000020004" pitchFamily="34" charset="-127"/>
              </a:rPr>
              <a:t>Understand and accept one’s vulnerability </a:t>
            </a:r>
          </a:p>
          <a:p>
            <a:pPr marL="461963" indent="-461963" eaLnBrk="1" hangingPunct="1">
              <a:spcBef>
                <a:spcPts val="600"/>
              </a:spcBef>
            </a:pPr>
            <a:r>
              <a:rPr lang="en-US" altLang="ko-KR" sz="2800" dirty="0">
                <a:ea typeface="Malgun Gothic" panose="020B0503020000020004" pitchFamily="34" charset="-127"/>
              </a:rPr>
              <a:t>Learn to balance the needs of the client, the agency, and oneself</a:t>
            </a:r>
          </a:p>
          <a:p>
            <a:pPr marL="461963" indent="-461963" eaLnBrk="1" hangingPunct="1">
              <a:spcBef>
                <a:spcPts val="600"/>
              </a:spcBef>
            </a:pPr>
            <a:r>
              <a:rPr lang="en-US" altLang="ko-KR" sz="2800" dirty="0">
                <a:ea typeface="Malgun Gothic" panose="020B0503020000020004" pitchFamily="34" charset="-127"/>
              </a:rPr>
              <a:t>Utilize supervision to recognize and address </a:t>
            </a:r>
          </a:p>
          <a:p>
            <a:pPr marL="461963" indent="-461963" eaLnBrk="1" hangingPunct="1">
              <a:spcBef>
                <a:spcPts val="600"/>
              </a:spcBef>
            </a:pPr>
            <a:r>
              <a:rPr lang="en-US" altLang="ko-KR" sz="2800" dirty="0">
                <a:ea typeface="Malgun Gothic" panose="020B0503020000020004" pitchFamily="34" charset="-127"/>
              </a:rPr>
              <a:t>Recognize when one’s self-care system is not working</a:t>
            </a:r>
          </a:p>
          <a:p>
            <a:pPr marL="461963" indent="-461963" eaLnBrk="1" hangingPunct="1">
              <a:spcBef>
                <a:spcPts val="600"/>
              </a:spcBef>
            </a:pPr>
            <a:r>
              <a:rPr lang="en-US" altLang="ko-KR" sz="2800" dirty="0">
                <a:ea typeface="Malgun Gothic" panose="020B0503020000020004" pitchFamily="34" charset="-127"/>
              </a:rPr>
              <a:t>Recognize negative and positive </a:t>
            </a:r>
            <a:br>
              <a:rPr lang="en-US" altLang="ko-KR" sz="2800" dirty="0">
                <a:ea typeface="Malgun Gothic" panose="020B0503020000020004" pitchFamily="34" charset="-127"/>
              </a:rPr>
            </a:br>
            <a:r>
              <a:rPr lang="en-US" altLang="ko-KR" sz="2800" dirty="0">
                <a:ea typeface="Malgun Gothic" panose="020B0503020000020004" pitchFamily="34" charset="-127"/>
              </a:rPr>
              <a:t>coping behaviors</a:t>
            </a:r>
          </a:p>
          <a:p>
            <a:pPr marL="461963" indent="-461963" eaLnBrk="1" hangingPunct="1">
              <a:spcBef>
                <a:spcPts val="600"/>
              </a:spcBef>
            </a:pPr>
            <a:r>
              <a:rPr lang="en-US" altLang="ko-KR" sz="2800" dirty="0">
                <a:ea typeface="Malgun Gothic" panose="020B0503020000020004" pitchFamily="34" charset="-127"/>
              </a:rPr>
              <a:t>Consider offering and asking for </a:t>
            </a:r>
            <a:br>
              <a:rPr lang="en-US" altLang="ko-KR" sz="2800" dirty="0">
                <a:ea typeface="Malgun Gothic" panose="020B0503020000020004" pitchFamily="34" charset="-127"/>
              </a:rPr>
            </a:br>
            <a:r>
              <a:rPr lang="en-US" altLang="ko-KR" sz="2800" dirty="0">
                <a:ea typeface="Malgun Gothic" panose="020B0503020000020004" pitchFamily="34" charset="-127"/>
              </a:rPr>
              <a:t>peer support</a:t>
            </a:r>
          </a:p>
        </p:txBody>
      </p:sp>
      <p:sp>
        <p:nvSpPr>
          <p:cNvPr id="100356" name="TextBox 1"/>
          <p:cNvSpPr txBox="1">
            <a:spLocks noChangeArrowheads="1"/>
          </p:cNvSpPr>
          <p:nvPr/>
        </p:nvSpPr>
        <p:spPr bwMode="auto">
          <a:xfrm>
            <a:off x="-1016000" y="2365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dirty="0"/>
          </a:p>
        </p:txBody>
      </p:sp>
      <p:pic>
        <p:nvPicPr>
          <p:cNvPr id="1003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38600"/>
            <a:ext cx="2768600" cy="1800225"/>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Frontline: Social Work Short Film</a:t>
            </a:r>
            <a:br>
              <a:rPr lang="en-US" i="1" dirty="0"/>
            </a:br>
            <a:r>
              <a:rPr lang="en-US" sz="3200" i="1" dirty="0"/>
              <a:t>(3:07)</a:t>
            </a:r>
          </a:p>
        </p:txBody>
      </p:sp>
      <p:sp>
        <p:nvSpPr>
          <p:cNvPr id="3" name="Content Placeholder 2"/>
          <p:cNvSpPr>
            <a:spLocks noGrp="1"/>
          </p:cNvSpPr>
          <p:nvPr>
            <p:ph idx="1"/>
          </p:nvPr>
        </p:nvSpPr>
        <p:spPr/>
        <p:txBody>
          <a:bodyPr/>
          <a:lstStyle/>
          <a:p>
            <a:pPr marL="0" indent="0">
              <a:buNone/>
            </a:pPr>
            <a:r>
              <a:rPr lang="en-US" u="sng" dirty="0">
                <a:hlinkClick r:id="rId2"/>
              </a:rPr>
              <a:t>https://youtu.be/84bE1M6Usz0?list=PLoEqrtSDwqBf4O1mxQ60Vi4vEXA06Lqmn</a:t>
            </a:r>
            <a:endParaRPr lang="en-US" dirty="0"/>
          </a:p>
        </p:txBody>
      </p:sp>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53</a:t>
            </a:fld>
            <a:endParaRPr lang="en-US" dirty="0"/>
          </a:p>
        </p:txBody>
      </p:sp>
    </p:spTree>
    <p:extLst>
      <p:ext uri="{BB962C8B-B14F-4D97-AF65-F5344CB8AC3E}">
        <p14:creationId xmlns:p14="http://schemas.microsoft.com/office/powerpoint/2010/main" val="1597216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hangingPunct="1"/>
            <a:r>
              <a:rPr lang="en-US" altLang="en-US" dirty="0"/>
              <a:t>Trauma Training Post-Test</a:t>
            </a:r>
          </a:p>
        </p:txBody>
      </p:sp>
      <p:pic>
        <p:nvPicPr>
          <p:cNvPr id="10240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8752" b="8752"/>
          <a:stretch>
            <a:fillRect/>
          </a:stretch>
        </p:blipFill>
        <p:spPr>
          <a:xfrm>
            <a:off x="1752600" y="2057400"/>
            <a:ext cx="5873750" cy="3230563"/>
          </a:xfrm>
        </p:spPr>
      </p:pic>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1447800" y="512763"/>
            <a:ext cx="6589713" cy="1281112"/>
          </a:xfrm>
        </p:spPr>
        <p:txBody>
          <a:bodyPr/>
          <a:lstStyle/>
          <a:p>
            <a:pPr eaLnBrk="1" hangingPunct="1"/>
            <a:r>
              <a:rPr lang="en-US" altLang="en-US" dirty="0"/>
              <a:t>Wrap-up</a:t>
            </a:r>
          </a:p>
        </p:txBody>
      </p:sp>
      <p:pic>
        <p:nvPicPr>
          <p:cNvPr id="10445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752600"/>
            <a:ext cx="6781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55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a:spcAft>
                <a:spcPts val="600"/>
              </a:spcAft>
            </a:pPr>
            <a:r>
              <a:rPr lang="en-US" dirty="0"/>
              <a:t>Review the Learning Objectives</a:t>
            </a:r>
          </a:p>
          <a:p>
            <a:pPr>
              <a:spcAft>
                <a:spcPts val="600"/>
              </a:spcAft>
            </a:pPr>
            <a:r>
              <a:rPr lang="en-US" dirty="0"/>
              <a:t>Identify and </a:t>
            </a:r>
            <a:r>
              <a:rPr lang="en-US" u="sng" dirty="0"/>
              <a:t>underline</a:t>
            </a:r>
            <a:r>
              <a:rPr lang="en-US" dirty="0"/>
              <a:t> one Learning Objective that you feel you already understand well. </a:t>
            </a:r>
          </a:p>
          <a:p>
            <a:pPr>
              <a:spcAft>
                <a:spcPts val="600"/>
              </a:spcAft>
            </a:pPr>
            <a:r>
              <a:rPr lang="en-US" dirty="0"/>
              <a:t>Identify and circle one Learning Objective that you want to prioritize today.</a:t>
            </a:r>
          </a:p>
        </p:txBody>
      </p:sp>
      <p:sp>
        <p:nvSpPr>
          <p:cNvPr id="5" name="Oval 4"/>
          <p:cNvSpPr/>
          <p:nvPr/>
        </p:nvSpPr>
        <p:spPr>
          <a:xfrm>
            <a:off x="2895600" y="3733800"/>
            <a:ext cx="990600" cy="60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3"/>
          <p:cNvSpPr>
            <a:spLocks noGrp="1"/>
          </p:cNvSpPr>
          <p:nvPr>
            <p:ph type="sldNum" sz="quarter" idx="12"/>
          </p:nvPr>
        </p:nvSpPr>
        <p:spPr>
          <a:xfrm>
            <a:off x="6791344" y="6492875"/>
            <a:ext cx="2133600" cy="365125"/>
          </a:xfrm>
        </p:spPr>
        <p:txBody>
          <a:bodyPr/>
          <a:lstStyle/>
          <a:p>
            <a:fld id="{22E357DE-2CFF-4E4A-B892-1FAFF8444DB6}" type="slidenum">
              <a:rPr lang="en-US" smtClean="0"/>
              <a:t>6</a:t>
            </a:fld>
            <a:endParaRPr lang="en-US" dirty="0"/>
          </a:p>
        </p:txBody>
      </p:sp>
    </p:spTree>
    <p:extLst>
      <p:ext uri="{BB962C8B-B14F-4D97-AF65-F5344CB8AC3E}">
        <p14:creationId xmlns:p14="http://schemas.microsoft.com/office/powerpoint/2010/main" val="127461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57200" y="1600200"/>
            <a:ext cx="8229600" cy="4800600"/>
          </a:xfrm>
        </p:spPr>
        <p:txBody>
          <a:bodyPr/>
          <a:lstStyle/>
          <a:p>
            <a:r>
              <a:rPr lang="en-US" sz="2400" b="1" dirty="0" err="1"/>
              <a:t>K1</a:t>
            </a:r>
            <a:r>
              <a:rPr lang="en-US" sz="2400" b="1" dirty="0"/>
              <a:t>.</a:t>
            </a:r>
            <a:r>
              <a:rPr lang="en-US" sz="2400" dirty="0"/>
              <a:t> The trainee will be able to describe the relationship between a person’s culture, experiences of individual, familial and/or historic trauma, and his or her behaviors or responses.</a:t>
            </a:r>
          </a:p>
          <a:p>
            <a:endParaRPr lang="en-US" sz="2400" dirty="0"/>
          </a:p>
          <a:p>
            <a:r>
              <a:rPr lang="en-US" sz="2400" b="1" dirty="0"/>
              <a:t>K2.</a:t>
            </a:r>
            <a:r>
              <a:rPr lang="en-US" sz="2400" dirty="0"/>
              <a:t> The trainee will be able to identify behaviors of children and parents in response to trauma or trauma triggers and ways to support positive adjustment.</a:t>
            </a:r>
          </a:p>
          <a:p>
            <a:endParaRPr lang="en-US" sz="2400" dirty="0"/>
          </a:p>
          <a:p>
            <a:r>
              <a:rPr lang="en-US" sz="2400" b="1" dirty="0" err="1"/>
              <a:t>K3</a:t>
            </a:r>
            <a:r>
              <a:rPr lang="en-US" sz="2400" b="1" dirty="0"/>
              <a:t>.</a:t>
            </a:r>
            <a:r>
              <a:rPr lang="en-US" sz="2400" dirty="0"/>
              <a:t> The trainee will be able to describe how child traumatic stress is exacerbated by ongoing stressors in a child’s environment and within the child welfare system.</a:t>
            </a:r>
          </a:p>
          <a:p>
            <a:pPr marL="0" indent="0">
              <a:buNone/>
            </a:pPr>
            <a:endParaRPr lang="en-US" sz="2400" dirty="0"/>
          </a:p>
        </p:txBody>
      </p:sp>
    </p:spTree>
    <p:extLst>
      <p:ext uri="{BB962C8B-B14F-4D97-AF65-F5344CB8AC3E}">
        <p14:creationId xmlns:p14="http://schemas.microsoft.com/office/powerpoint/2010/main" val="235412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sz="2400" b="1" dirty="0" err="1"/>
              <a:t>K4</a:t>
            </a:r>
            <a:r>
              <a:rPr lang="en-US" sz="2400" b="1" dirty="0"/>
              <a:t>.</a:t>
            </a:r>
            <a:r>
              <a:rPr lang="en-US" sz="2400" dirty="0"/>
              <a:t> The trainee will be able to identify three things social workers can do to mitigate the impact of and heal trauma for children and families.  </a:t>
            </a:r>
          </a:p>
          <a:p>
            <a:endParaRPr lang="en-US" sz="2400" dirty="0"/>
          </a:p>
          <a:p>
            <a:r>
              <a:rPr lang="en-US" sz="2400" b="1" dirty="0" err="1"/>
              <a:t>K5</a:t>
            </a:r>
            <a:r>
              <a:rPr lang="en-US" sz="2400" b="1" dirty="0"/>
              <a:t>.</a:t>
            </a:r>
            <a:r>
              <a:rPr lang="en-US" sz="2400" dirty="0"/>
              <a:t> The trainee will be able to describe the effect of personal trauma history and secondary traumatic stress on social workers and their responses to families and children.</a:t>
            </a:r>
          </a:p>
          <a:p>
            <a:endParaRPr lang="en-US" dirty="0"/>
          </a:p>
        </p:txBody>
      </p:sp>
    </p:spTree>
    <p:extLst>
      <p:ext uri="{BB962C8B-B14F-4D97-AF65-F5344CB8AC3E}">
        <p14:creationId xmlns:p14="http://schemas.microsoft.com/office/powerpoint/2010/main" val="223686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sz="2400" b="1" dirty="0" err="1"/>
              <a:t>S1</a:t>
            </a:r>
            <a:r>
              <a:rPr lang="en-US" sz="2400" b="1" dirty="0"/>
              <a:t>.</a:t>
            </a:r>
            <a:r>
              <a:rPr lang="en-US" sz="2400" dirty="0"/>
              <a:t> Using a case example, the trainee will be able to recognize, identify, and assess symptoms of traumatic stress within a developmental and cultural context.</a:t>
            </a:r>
          </a:p>
          <a:p>
            <a:endParaRPr lang="en-US" sz="2400" dirty="0"/>
          </a:p>
          <a:p>
            <a:r>
              <a:rPr lang="en-US" sz="2400" b="1" dirty="0" err="1"/>
              <a:t>S2</a:t>
            </a:r>
            <a:r>
              <a:rPr lang="en-US" sz="2400" b="1" dirty="0"/>
              <a:t>.</a:t>
            </a:r>
            <a:r>
              <a:rPr lang="en-US" sz="2400" dirty="0"/>
              <a:t> Using a case example, the trainee will be able to demonstrate three things social workers can do to mitigate the impact of and heal trauma for children and families.</a:t>
            </a:r>
          </a:p>
        </p:txBody>
      </p:sp>
    </p:spTree>
    <p:extLst>
      <p:ext uri="{BB962C8B-B14F-4D97-AF65-F5344CB8AC3E}">
        <p14:creationId xmlns:p14="http://schemas.microsoft.com/office/powerpoint/2010/main" val="3976716478"/>
      </p:ext>
    </p:extLst>
  </p:cSld>
  <p:clrMapOvr>
    <a:masterClrMapping/>
  </p:clrMapOvr>
</p:sld>
</file>

<file path=ppt/theme/theme1.xml><?xml version="1.0" encoding="utf-8"?>
<a:theme xmlns:a="http://schemas.openxmlformats.org/drawingml/2006/main" name="cc3.0_ppt_format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cc3.0_ppt_format_v2.pptx</Template>
  <TotalTime>9715</TotalTime>
  <Words>2608</Words>
  <Application>Microsoft Office PowerPoint</Application>
  <PresentationFormat>On-screen Show (4:3)</PresentationFormat>
  <Paragraphs>404</Paragraphs>
  <Slides>55</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Malgun Gothic</vt:lpstr>
      <vt:lpstr>Malgun Gothic</vt:lpstr>
      <vt:lpstr>MS PGothic</vt:lpstr>
      <vt:lpstr>MS PGothic</vt:lpstr>
      <vt:lpstr>Arial</vt:lpstr>
      <vt:lpstr>Calibri</vt:lpstr>
      <vt:lpstr>Cambria</vt:lpstr>
      <vt:lpstr>Century Gothic</vt:lpstr>
      <vt:lpstr>Gulim</vt:lpstr>
      <vt:lpstr>Meiryo</vt:lpstr>
      <vt:lpstr>Wingdings</vt:lpstr>
      <vt:lpstr>Wingdings 2</vt:lpstr>
      <vt:lpstr>Wingdings 3</vt:lpstr>
      <vt:lpstr>cc3.0_ppt_format_v2</vt:lpstr>
      <vt:lpstr>PowerPoint Presentation</vt:lpstr>
      <vt:lpstr>PowerPoint Presentation</vt:lpstr>
      <vt:lpstr>Introductions</vt:lpstr>
      <vt:lpstr>Today’s Agenda</vt:lpstr>
      <vt:lpstr>Goals for Today</vt:lpstr>
      <vt:lpstr>Learning Objectives</vt:lpstr>
      <vt:lpstr>Learning Objectives</vt:lpstr>
      <vt:lpstr>Learning Objectives</vt:lpstr>
      <vt:lpstr>Learning Objectives</vt:lpstr>
      <vt:lpstr>Learning Objectives</vt:lpstr>
      <vt:lpstr>Activity:  Stress and Associated Feelings</vt:lpstr>
      <vt:lpstr>Activity: Matching Game</vt:lpstr>
      <vt:lpstr>Video: ReMoved</vt:lpstr>
      <vt:lpstr>PowerPoint Presentation</vt:lpstr>
      <vt:lpstr>How can social workers help children and families AND minimize any possible harm as a result of the agency’s involvement? </vt:lpstr>
      <vt:lpstr>How can a social worker help?</vt:lpstr>
      <vt:lpstr>Services to Consider When Trauma Is Identified</vt:lpstr>
      <vt:lpstr>Just for Fun!</vt:lpstr>
      <vt:lpstr>Adverse Childhood Experiences</vt:lpstr>
      <vt:lpstr>How can Birth/Resource Parents support children with ACEs?</vt:lpstr>
      <vt:lpstr>Parents’ Trauma History</vt:lpstr>
      <vt:lpstr>How Trauma Can Affect  Birth Parents</vt:lpstr>
      <vt:lpstr>Activity</vt:lpstr>
      <vt:lpstr>How can social workers  help parents heal</vt:lpstr>
      <vt:lpstr>Cultural Trauma</vt:lpstr>
      <vt:lpstr>The Influence of Culture</vt:lpstr>
      <vt:lpstr>Eight Components of Shame Lisa Aronson Fontes</vt:lpstr>
      <vt:lpstr>Video: Importance of Culture </vt:lpstr>
      <vt:lpstr>Cultural Trauma Activity</vt:lpstr>
      <vt:lpstr>Historical Trauma</vt:lpstr>
      <vt:lpstr>Historical Trauma Response</vt:lpstr>
      <vt:lpstr>Negative Effects of  Cultural/Historical Trauma</vt:lpstr>
      <vt:lpstr>Native Resiliency: Other Responses To Trauma</vt:lpstr>
      <vt:lpstr>Video: Case Study – Historical Loss</vt:lpstr>
      <vt:lpstr>Activity: What can you do?</vt:lpstr>
      <vt:lpstr>Pathways to Mental Health Services  (formerly known as “Katie A.”) </vt:lpstr>
      <vt:lpstr>Katie A. Settlement Agreement</vt:lpstr>
      <vt:lpstr>Implications for  Child Welfare Practice</vt:lpstr>
      <vt:lpstr>Pathways to Mental Health Services: Screening</vt:lpstr>
      <vt:lpstr>Pathways to Mental Health Services: Assessment</vt:lpstr>
      <vt:lpstr>Pathways to Mental Health Services: Collaboration</vt:lpstr>
      <vt:lpstr>Pathways to Mental Health Services: Service Planning  in Child &amp; Family Teams</vt:lpstr>
      <vt:lpstr>Pathways to Mental Health Services: Monitoring &amp; Adapting</vt:lpstr>
      <vt:lpstr>Pathways to Mental Health Services: Transition</vt:lpstr>
      <vt:lpstr>Additional Services for  Intensive Mental Health Needs</vt:lpstr>
      <vt:lpstr>Essential Elements of  Trauma-Informed  Child Welfare Practice</vt:lpstr>
      <vt:lpstr>PowerPoint Presentation</vt:lpstr>
      <vt:lpstr>Quote</vt:lpstr>
      <vt:lpstr>Secondary Traumatic Stress</vt:lpstr>
      <vt:lpstr>Sources of Secondary  Traumatic Stress</vt:lpstr>
      <vt:lpstr>Compassion Fatigue Self-Test:  An Assessment</vt:lpstr>
      <vt:lpstr>Coping</vt:lpstr>
      <vt:lpstr>Frontline: Social Work Short Film (3:07)</vt:lpstr>
      <vt:lpstr>Trauma Training Post-Test</vt:lpstr>
      <vt:lpstr>Wrap-up</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Aday</dc:creator>
  <cp:lastModifiedBy>Phyllis Jeroslow</cp:lastModifiedBy>
  <cp:revision>272</cp:revision>
  <cp:lastPrinted>2015-10-19T22:19:01Z</cp:lastPrinted>
  <dcterms:created xsi:type="dcterms:W3CDTF">2015-05-12T16:55:16Z</dcterms:created>
  <dcterms:modified xsi:type="dcterms:W3CDTF">2018-10-11T19:11:52Z</dcterms:modified>
</cp:coreProperties>
</file>