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1"/>
  </p:notesMasterIdLst>
  <p:handoutMasterIdLst>
    <p:handoutMasterId r:id="rId52"/>
  </p:handoutMasterIdLst>
  <p:sldIdLst>
    <p:sldId id="275" r:id="rId2"/>
    <p:sldId id="256" r:id="rId3"/>
    <p:sldId id="472" r:id="rId4"/>
    <p:sldId id="473" r:id="rId5"/>
    <p:sldId id="278" r:id="rId6"/>
    <p:sldId id="404" r:id="rId7"/>
    <p:sldId id="401" r:id="rId8"/>
    <p:sldId id="403" r:id="rId9"/>
    <p:sldId id="405" r:id="rId10"/>
    <p:sldId id="283" r:id="rId11"/>
    <p:sldId id="285" r:id="rId12"/>
    <p:sldId id="284" r:id="rId13"/>
    <p:sldId id="289" r:id="rId14"/>
    <p:sldId id="399" r:id="rId15"/>
    <p:sldId id="400" r:id="rId16"/>
    <p:sldId id="292" r:id="rId17"/>
    <p:sldId id="449" r:id="rId18"/>
    <p:sldId id="290" r:id="rId19"/>
    <p:sldId id="409" r:id="rId20"/>
    <p:sldId id="411" r:id="rId21"/>
    <p:sldId id="295" r:id="rId22"/>
    <p:sldId id="448" r:id="rId23"/>
    <p:sldId id="297" r:id="rId24"/>
    <p:sldId id="296" r:id="rId25"/>
    <p:sldId id="438" r:id="rId26"/>
    <p:sldId id="318" r:id="rId27"/>
    <p:sldId id="450" r:id="rId28"/>
    <p:sldId id="452" r:id="rId29"/>
    <p:sldId id="474" r:id="rId30"/>
    <p:sldId id="453" r:id="rId31"/>
    <p:sldId id="475" r:id="rId32"/>
    <p:sldId id="467" r:id="rId33"/>
    <p:sldId id="469" r:id="rId34"/>
    <p:sldId id="462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3" r:id="rId44"/>
    <p:sldId id="464" r:id="rId45"/>
    <p:sldId id="465" r:id="rId46"/>
    <p:sldId id="468" r:id="rId47"/>
    <p:sldId id="466" r:id="rId48"/>
    <p:sldId id="470" r:id="rId49"/>
    <p:sldId id="471" r:id="rId5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29" autoAdjust="0"/>
    <p:restoredTop sz="77890" autoAdjust="0"/>
  </p:normalViewPr>
  <p:slideViewPr>
    <p:cSldViewPr>
      <p:cViewPr varScale="1">
        <p:scale>
          <a:sx n="93" d="100"/>
          <a:sy n="93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C55F1-6334-A747-8D7D-488CD5B1EE1D}" type="doc">
      <dgm:prSet loTypeId="urn:microsoft.com/office/officeart/2005/8/layout/cycle5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EDB1CBA-7661-7340-BB40-9C3C807706D6}">
      <dgm:prSet phldrT="[Text]"/>
      <dgm:spPr/>
      <dgm:t>
        <a:bodyPr/>
        <a:lstStyle/>
        <a:p>
          <a:r>
            <a:rPr lang="en-US" b="1" dirty="0" err="1">
              <a:solidFill>
                <a:srgbClr val="000000"/>
              </a:solidFill>
            </a:rPr>
            <a:t>Precontemplation</a:t>
          </a:r>
          <a:endParaRPr lang="en-US" b="1" dirty="0">
            <a:solidFill>
              <a:srgbClr val="000000"/>
            </a:solidFill>
          </a:endParaRPr>
        </a:p>
      </dgm:t>
    </dgm:pt>
    <dgm:pt modelId="{DC52104F-D687-2545-A0AE-997EE5AABCA0}" type="parTrans" cxnId="{07F6460D-34AD-2A41-84F3-130AA5BE1C65}">
      <dgm:prSet/>
      <dgm:spPr/>
      <dgm:t>
        <a:bodyPr/>
        <a:lstStyle/>
        <a:p>
          <a:endParaRPr lang="en-US"/>
        </a:p>
      </dgm:t>
    </dgm:pt>
    <dgm:pt modelId="{73641BD7-9B9C-2540-8870-B29B40046572}" type="sibTrans" cxnId="{07F6460D-34AD-2A41-84F3-130AA5BE1C65}">
      <dgm:prSet/>
      <dgm:spPr/>
      <dgm:t>
        <a:bodyPr/>
        <a:lstStyle/>
        <a:p>
          <a:endParaRPr lang="en-US"/>
        </a:p>
      </dgm:t>
    </dgm:pt>
    <dgm:pt modelId="{336DF808-EB4C-E34E-AD44-93AA5ECEAAA0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Contemplation</a:t>
          </a:r>
        </a:p>
      </dgm:t>
    </dgm:pt>
    <dgm:pt modelId="{EF4C16F4-647C-5848-BD74-26796EF45C38}" type="parTrans" cxnId="{BD04BF1C-0444-2E4F-A49D-488E6CA6A481}">
      <dgm:prSet/>
      <dgm:spPr/>
      <dgm:t>
        <a:bodyPr/>
        <a:lstStyle/>
        <a:p>
          <a:endParaRPr lang="en-US"/>
        </a:p>
      </dgm:t>
    </dgm:pt>
    <dgm:pt modelId="{92E929F5-70E3-2244-8974-45413FD79B7A}" type="sibTrans" cxnId="{BD04BF1C-0444-2E4F-A49D-488E6CA6A481}">
      <dgm:prSet/>
      <dgm:spPr/>
      <dgm:t>
        <a:bodyPr/>
        <a:lstStyle/>
        <a:p>
          <a:endParaRPr lang="en-US"/>
        </a:p>
      </dgm:t>
    </dgm:pt>
    <dgm:pt modelId="{B60DF423-BACF-3B4E-8B24-5AA5CE9762F2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Decision </a:t>
          </a:r>
          <a:r>
            <a:rPr lang="en-US" b="1">
              <a:solidFill>
                <a:srgbClr val="000000"/>
              </a:solidFill>
            </a:rPr>
            <a:t>to Change/ Preparation</a:t>
          </a:r>
          <a:endParaRPr lang="en-US" b="1" dirty="0">
            <a:solidFill>
              <a:srgbClr val="000000"/>
            </a:solidFill>
          </a:endParaRPr>
        </a:p>
      </dgm:t>
    </dgm:pt>
    <dgm:pt modelId="{09D25C4A-1096-6D4F-B559-74D4DD6ACADD}" type="parTrans" cxnId="{2DAE4DF8-5FD9-7349-B265-05E91E36F978}">
      <dgm:prSet/>
      <dgm:spPr/>
      <dgm:t>
        <a:bodyPr/>
        <a:lstStyle/>
        <a:p>
          <a:endParaRPr lang="en-US"/>
        </a:p>
      </dgm:t>
    </dgm:pt>
    <dgm:pt modelId="{CBE08678-AF1F-FD4D-B338-4289048AC63C}" type="sibTrans" cxnId="{2DAE4DF8-5FD9-7349-B265-05E91E36F978}">
      <dgm:prSet/>
      <dgm:spPr/>
      <dgm:t>
        <a:bodyPr/>
        <a:lstStyle/>
        <a:p>
          <a:endParaRPr lang="en-US"/>
        </a:p>
      </dgm:t>
    </dgm:pt>
    <dgm:pt modelId="{BF6AF88A-9BC9-7140-81DF-539E1AE1D617}">
      <dgm:prSet phldrT="[Text]"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Action</a:t>
          </a:r>
        </a:p>
      </dgm:t>
    </dgm:pt>
    <dgm:pt modelId="{11FB6E55-98D0-1F41-A930-5B18F4A97FA4}" type="parTrans" cxnId="{643EB62B-95FE-EE4F-A82C-FFBBB8E32DE3}">
      <dgm:prSet/>
      <dgm:spPr/>
      <dgm:t>
        <a:bodyPr/>
        <a:lstStyle/>
        <a:p>
          <a:endParaRPr lang="en-US"/>
        </a:p>
      </dgm:t>
    </dgm:pt>
    <dgm:pt modelId="{49AF90AD-4447-9441-9372-E3452D977222}" type="sibTrans" cxnId="{643EB62B-95FE-EE4F-A82C-FFBBB8E32DE3}">
      <dgm:prSet/>
      <dgm:spPr/>
      <dgm:t>
        <a:bodyPr/>
        <a:lstStyle/>
        <a:p>
          <a:endParaRPr lang="en-US"/>
        </a:p>
      </dgm:t>
    </dgm:pt>
    <dgm:pt modelId="{D6225F33-41FC-C34F-8520-E36F7E8DD6ED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Maintenance</a:t>
          </a:r>
        </a:p>
      </dgm:t>
    </dgm:pt>
    <dgm:pt modelId="{9588FEBA-5694-414F-B0FA-A337333839F0}" type="parTrans" cxnId="{9CF37234-A148-9942-BF70-1C2F84FD9F4D}">
      <dgm:prSet/>
      <dgm:spPr/>
      <dgm:t>
        <a:bodyPr/>
        <a:lstStyle/>
        <a:p>
          <a:endParaRPr lang="en-US"/>
        </a:p>
      </dgm:t>
    </dgm:pt>
    <dgm:pt modelId="{DF12946D-6414-4243-9E0B-7F6B3256865D}" type="sibTrans" cxnId="{9CF37234-A148-9942-BF70-1C2F84FD9F4D}">
      <dgm:prSet/>
      <dgm:spPr/>
      <dgm:t>
        <a:bodyPr/>
        <a:lstStyle/>
        <a:p>
          <a:endParaRPr lang="en-US"/>
        </a:p>
      </dgm:t>
    </dgm:pt>
    <dgm:pt modelId="{D537F8BA-DE52-544A-B773-0F77FCC73DCC}" type="pres">
      <dgm:prSet presAssocID="{D21C55F1-6334-A747-8D7D-488CD5B1EE1D}" presName="cycle" presStyleCnt="0">
        <dgm:presLayoutVars>
          <dgm:dir/>
          <dgm:resizeHandles val="exact"/>
        </dgm:presLayoutVars>
      </dgm:prSet>
      <dgm:spPr/>
    </dgm:pt>
    <dgm:pt modelId="{177AFD47-7D96-C345-98E6-7BDBD2A75D03}" type="pres">
      <dgm:prSet presAssocID="{DEDB1CBA-7661-7340-BB40-9C3C807706D6}" presName="node" presStyleLbl="node1" presStyleIdx="0" presStyleCnt="5">
        <dgm:presLayoutVars>
          <dgm:bulletEnabled val="1"/>
        </dgm:presLayoutVars>
      </dgm:prSet>
      <dgm:spPr/>
    </dgm:pt>
    <dgm:pt modelId="{94B9C648-FE5C-CE40-83DF-F20E351FA9CB}" type="pres">
      <dgm:prSet presAssocID="{DEDB1CBA-7661-7340-BB40-9C3C807706D6}" presName="spNode" presStyleCnt="0"/>
      <dgm:spPr/>
    </dgm:pt>
    <dgm:pt modelId="{E8E788B9-9FA9-BB4C-A3A2-B6B7D49B1D3A}" type="pres">
      <dgm:prSet presAssocID="{73641BD7-9B9C-2540-8870-B29B40046572}" presName="sibTrans" presStyleLbl="sibTrans1D1" presStyleIdx="0" presStyleCnt="5"/>
      <dgm:spPr/>
    </dgm:pt>
    <dgm:pt modelId="{D7E44240-B4EF-A24F-91DF-DBDB4F75EBF7}" type="pres">
      <dgm:prSet presAssocID="{336DF808-EB4C-E34E-AD44-93AA5ECEAAA0}" presName="node" presStyleLbl="node1" presStyleIdx="1" presStyleCnt="5">
        <dgm:presLayoutVars>
          <dgm:bulletEnabled val="1"/>
        </dgm:presLayoutVars>
      </dgm:prSet>
      <dgm:spPr/>
    </dgm:pt>
    <dgm:pt modelId="{F71CEFA5-546B-BB4B-AB9B-4447C2299130}" type="pres">
      <dgm:prSet presAssocID="{336DF808-EB4C-E34E-AD44-93AA5ECEAAA0}" presName="spNode" presStyleCnt="0"/>
      <dgm:spPr/>
    </dgm:pt>
    <dgm:pt modelId="{6B6A69B7-EDC9-4E4B-A75A-CC4F9A0EB12C}" type="pres">
      <dgm:prSet presAssocID="{92E929F5-70E3-2244-8974-45413FD79B7A}" presName="sibTrans" presStyleLbl="sibTrans1D1" presStyleIdx="1" presStyleCnt="5"/>
      <dgm:spPr/>
    </dgm:pt>
    <dgm:pt modelId="{E0946A33-2D2F-AB46-884C-56176B211C5A}" type="pres">
      <dgm:prSet presAssocID="{B60DF423-BACF-3B4E-8B24-5AA5CE9762F2}" presName="node" presStyleLbl="node1" presStyleIdx="2" presStyleCnt="5" custRadScaleRad="99436" custRadScaleInc="-39182">
        <dgm:presLayoutVars>
          <dgm:bulletEnabled val="1"/>
        </dgm:presLayoutVars>
      </dgm:prSet>
      <dgm:spPr/>
    </dgm:pt>
    <dgm:pt modelId="{46E8FB02-1FD1-EA4A-800B-A694FA59745D}" type="pres">
      <dgm:prSet presAssocID="{B60DF423-BACF-3B4E-8B24-5AA5CE9762F2}" presName="spNode" presStyleCnt="0"/>
      <dgm:spPr/>
    </dgm:pt>
    <dgm:pt modelId="{D34EB8E2-0167-6E46-9441-8F4C4EAFBD0F}" type="pres">
      <dgm:prSet presAssocID="{CBE08678-AF1F-FD4D-B338-4289048AC63C}" presName="sibTrans" presStyleLbl="sibTrans1D1" presStyleIdx="2" presStyleCnt="5"/>
      <dgm:spPr/>
    </dgm:pt>
    <dgm:pt modelId="{B45BCB47-62AA-6E4D-B35B-4B812D270DE6}" type="pres">
      <dgm:prSet presAssocID="{BF6AF88A-9BC9-7140-81DF-539E1AE1D617}" presName="node" presStyleLbl="node1" presStyleIdx="3" presStyleCnt="5" custRadScaleRad="100294" custRadScaleInc="29643">
        <dgm:presLayoutVars>
          <dgm:bulletEnabled val="1"/>
        </dgm:presLayoutVars>
      </dgm:prSet>
      <dgm:spPr/>
    </dgm:pt>
    <dgm:pt modelId="{5F4C2CD2-5023-DD46-A135-F37DC57D4C4D}" type="pres">
      <dgm:prSet presAssocID="{BF6AF88A-9BC9-7140-81DF-539E1AE1D617}" presName="spNode" presStyleCnt="0"/>
      <dgm:spPr/>
    </dgm:pt>
    <dgm:pt modelId="{ED88C3F8-756F-BE44-B83F-383883624F2A}" type="pres">
      <dgm:prSet presAssocID="{49AF90AD-4447-9441-9372-E3452D977222}" presName="sibTrans" presStyleLbl="sibTrans1D1" presStyleIdx="3" presStyleCnt="5"/>
      <dgm:spPr/>
    </dgm:pt>
    <dgm:pt modelId="{2A121E3F-EFB7-1F41-B813-5AC6116969F4}" type="pres">
      <dgm:prSet presAssocID="{D6225F33-41FC-C34F-8520-E36F7E8DD6ED}" presName="node" presStyleLbl="node1" presStyleIdx="4" presStyleCnt="5">
        <dgm:presLayoutVars>
          <dgm:bulletEnabled val="1"/>
        </dgm:presLayoutVars>
      </dgm:prSet>
      <dgm:spPr/>
    </dgm:pt>
    <dgm:pt modelId="{E1A902BE-DD0C-EA43-83B2-2E5AB704411F}" type="pres">
      <dgm:prSet presAssocID="{D6225F33-41FC-C34F-8520-E36F7E8DD6ED}" presName="spNode" presStyleCnt="0"/>
      <dgm:spPr/>
    </dgm:pt>
    <dgm:pt modelId="{C52B780A-F8D2-5D49-904C-4025B933361A}" type="pres">
      <dgm:prSet presAssocID="{DF12946D-6414-4243-9E0B-7F6B3256865D}" presName="sibTrans" presStyleLbl="sibTrans1D1" presStyleIdx="4" presStyleCnt="5"/>
      <dgm:spPr/>
    </dgm:pt>
  </dgm:ptLst>
  <dgm:cxnLst>
    <dgm:cxn modelId="{07F6460D-34AD-2A41-84F3-130AA5BE1C65}" srcId="{D21C55F1-6334-A747-8D7D-488CD5B1EE1D}" destId="{DEDB1CBA-7661-7340-BB40-9C3C807706D6}" srcOrd="0" destOrd="0" parTransId="{DC52104F-D687-2545-A0AE-997EE5AABCA0}" sibTransId="{73641BD7-9B9C-2540-8870-B29B40046572}"/>
    <dgm:cxn modelId="{C6444D0E-7FA7-9A48-93E0-94046DEB54D2}" type="presOf" srcId="{DEDB1CBA-7661-7340-BB40-9C3C807706D6}" destId="{177AFD47-7D96-C345-98E6-7BDBD2A75D03}" srcOrd="0" destOrd="0" presId="urn:microsoft.com/office/officeart/2005/8/layout/cycle5"/>
    <dgm:cxn modelId="{BD04BF1C-0444-2E4F-A49D-488E6CA6A481}" srcId="{D21C55F1-6334-A747-8D7D-488CD5B1EE1D}" destId="{336DF808-EB4C-E34E-AD44-93AA5ECEAAA0}" srcOrd="1" destOrd="0" parTransId="{EF4C16F4-647C-5848-BD74-26796EF45C38}" sibTransId="{92E929F5-70E3-2244-8974-45413FD79B7A}"/>
    <dgm:cxn modelId="{643EB62B-95FE-EE4F-A82C-FFBBB8E32DE3}" srcId="{D21C55F1-6334-A747-8D7D-488CD5B1EE1D}" destId="{BF6AF88A-9BC9-7140-81DF-539E1AE1D617}" srcOrd="3" destOrd="0" parTransId="{11FB6E55-98D0-1F41-A930-5B18F4A97FA4}" sibTransId="{49AF90AD-4447-9441-9372-E3452D977222}"/>
    <dgm:cxn modelId="{9CF37234-A148-9942-BF70-1C2F84FD9F4D}" srcId="{D21C55F1-6334-A747-8D7D-488CD5B1EE1D}" destId="{D6225F33-41FC-C34F-8520-E36F7E8DD6ED}" srcOrd="4" destOrd="0" parTransId="{9588FEBA-5694-414F-B0FA-A337333839F0}" sibTransId="{DF12946D-6414-4243-9E0B-7F6B3256865D}"/>
    <dgm:cxn modelId="{DCDD7D82-5CDF-DE42-AC93-5FD0CBF8FAD6}" type="presOf" srcId="{73641BD7-9B9C-2540-8870-B29B40046572}" destId="{E8E788B9-9FA9-BB4C-A3A2-B6B7D49B1D3A}" srcOrd="0" destOrd="0" presId="urn:microsoft.com/office/officeart/2005/8/layout/cycle5"/>
    <dgm:cxn modelId="{B0CF2395-9E5C-CB40-979D-1A61045557C4}" type="presOf" srcId="{CBE08678-AF1F-FD4D-B338-4289048AC63C}" destId="{D34EB8E2-0167-6E46-9441-8F4C4EAFBD0F}" srcOrd="0" destOrd="0" presId="urn:microsoft.com/office/officeart/2005/8/layout/cycle5"/>
    <dgm:cxn modelId="{98837696-1567-4748-BCC1-B43DE9B818F3}" type="presOf" srcId="{B60DF423-BACF-3B4E-8B24-5AA5CE9762F2}" destId="{E0946A33-2D2F-AB46-884C-56176B211C5A}" srcOrd="0" destOrd="0" presId="urn:microsoft.com/office/officeart/2005/8/layout/cycle5"/>
    <dgm:cxn modelId="{EDB8B796-4858-8A4F-B06E-F96BEA18D956}" type="presOf" srcId="{49AF90AD-4447-9441-9372-E3452D977222}" destId="{ED88C3F8-756F-BE44-B83F-383883624F2A}" srcOrd="0" destOrd="0" presId="urn:microsoft.com/office/officeart/2005/8/layout/cycle5"/>
    <dgm:cxn modelId="{52B5E4A0-CF58-BF4A-BD50-5A2CBD8C897B}" type="presOf" srcId="{92E929F5-70E3-2244-8974-45413FD79B7A}" destId="{6B6A69B7-EDC9-4E4B-A75A-CC4F9A0EB12C}" srcOrd="0" destOrd="0" presId="urn:microsoft.com/office/officeart/2005/8/layout/cycle5"/>
    <dgm:cxn modelId="{3A0558B6-7333-E147-ACC4-573EDE1E5031}" type="presOf" srcId="{336DF808-EB4C-E34E-AD44-93AA5ECEAAA0}" destId="{D7E44240-B4EF-A24F-91DF-DBDB4F75EBF7}" srcOrd="0" destOrd="0" presId="urn:microsoft.com/office/officeart/2005/8/layout/cycle5"/>
    <dgm:cxn modelId="{A5AD74C0-5377-E840-ACC3-11D9BA2DA5C0}" type="presOf" srcId="{D21C55F1-6334-A747-8D7D-488CD5B1EE1D}" destId="{D537F8BA-DE52-544A-B773-0F77FCC73DCC}" srcOrd="0" destOrd="0" presId="urn:microsoft.com/office/officeart/2005/8/layout/cycle5"/>
    <dgm:cxn modelId="{0F7C5BD6-8F7F-1045-AB96-ECD57AF5E50A}" type="presOf" srcId="{D6225F33-41FC-C34F-8520-E36F7E8DD6ED}" destId="{2A121E3F-EFB7-1F41-B813-5AC6116969F4}" srcOrd="0" destOrd="0" presId="urn:microsoft.com/office/officeart/2005/8/layout/cycle5"/>
    <dgm:cxn modelId="{440017E3-AAF7-D146-9863-20DECD0668E4}" type="presOf" srcId="{DF12946D-6414-4243-9E0B-7F6B3256865D}" destId="{C52B780A-F8D2-5D49-904C-4025B933361A}" srcOrd="0" destOrd="0" presId="urn:microsoft.com/office/officeart/2005/8/layout/cycle5"/>
    <dgm:cxn modelId="{2DAE4DF8-5FD9-7349-B265-05E91E36F978}" srcId="{D21C55F1-6334-A747-8D7D-488CD5B1EE1D}" destId="{B60DF423-BACF-3B4E-8B24-5AA5CE9762F2}" srcOrd="2" destOrd="0" parTransId="{09D25C4A-1096-6D4F-B559-74D4DD6ACADD}" sibTransId="{CBE08678-AF1F-FD4D-B338-4289048AC63C}"/>
    <dgm:cxn modelId="{14DC70FA-5B0E-394B-AE6B-A77524B3EAED}" type="presOf" srcId="{BF6AF88A-9BC9-7140-81DF-539E1AE1D617}" destId="{B45BCB47-62AA-6E4D-B35B-4B812D270DE6}" srcOrd="0" destOrd="0" presId="urn:microsoft.com/office/officeart/2005/8/layout/cycle5"/>
    <dgm:cxn modelId="{31D38DC0-8712-5149-9A2B-D7232347EC5C}" type="presParOf" srcId="{D537F8BA-DE52-544A-B773-0F77FCC73DCC}" destId="{177AFD47-7D96-C345-98E6-7BDBD2A75D03}" srcOrd="0" destOrd="0" presId="urn:microsoft.com/office/officeart/2005/8/layout/cycle5"/>
    <dgm:cxn modelId="{8756BAF3-2FC6-8D4E-A957-7146B5798F0F}" type="presParOf" srcId="{D537F8BA-DE52-544A-B773-0F77FCC73DCC}" destId="{94B9C648-FE5C-CE40-83DF-F20E351FA9CB}" srcOrd="1" destOrd="0" presId="urn:microsoft.com/office/officeart/2005/8/layout/cycle5"/>
    <dgm:cxn modelId="{DA1A61A4-6551-9A44-9F90-BDC81A76FBA5}" type="presParOf" srcId="{D537F8BA-DE52-544A-B773-0F77FCC73DCC}" destId="{E8E788B9-9FA9-BB4C-A3A2-B6B7D49B1D3A}" srcOrd="2" destOrd="0" presId="urn:microsoft.com/office/officeart/2005/8/layout/cycle5"/>
    <dgm:cxn modelId="{B8F5757E-54EA-8447-B4AE-A0B1BC49E535}" type="presParOf" srcId="{D537F8BA-DE52-544A-B773-0F77FCC73DCC}" destId="{D7E44240-B4EF-A24F-91DF-DBDB4F75EBF7}" srcOrd="3" destOrd="0" presId="urn:microsoft.com/office/officeart/2005/8/layout/cycle5"/>
    <dgm:cxn modelId="{64E5692C-BDB2-B141-BD46-4910F1181560}" type="presParOf" srcId="{D537F8BA-DE52-544A-B773-0F77FCC73DCC}" destId="{F71CEFA5-546B-BB4B-AB9B-4447C2299130}" srcOrd="4" destOrd="0" presId="urn:microsoft.com/office/officeart/2005/8/layout/cycle5"/>
    <dgm:cxn modelId="{C4224F52-2AC8-944F-ADFC-11831199F406}" type="presParOf" srcId="{D537F8BA-DE52-544A-B773-0F77FCC73DCC}" destId="{6B6A69B7-EDC9-4E4B-A75A-CC4F9A0EB12C}" srcOrd="5" destOrd="0" presId="urn:microsoft.com/office/officeart/2005/8/layout/cycle5"/>
    <dgm:cxn modelId="{D529552F-1F94-8743-B3BE-455B07C8D3DD}" type="presParOf" srcId="{D537F8BA-DE52-544A-B773-0F77FCC73DCC}" destId="{E0946A33-2D2F-AB46-884C-56176B211C5A}" srcOrd="6" destOrd="0" presId="urn:microsoft.com/office/officeart/2005/8/layout/cycle5"/>
    <dgm:cxn modelId="{B0033E75-39DA-434C-9B46-728B0488E830}" type="presParOf" srcId="{D537F8BA-DE52-544A-B773-0F77FCC73DCC}" destId="{46E8FB02-1FD1-EA4A-800B-A694FA59745D}" srcOrd="7" destOrd="0" presId="urn:microsoft.com/office/officeart/2005/8/layout/cycle5"/>
    <dgm:cxn modelId="{05A3B653-EE94-B84D-8B12-5DBF6B10705E}" type="presParOf" srcId="{D537F8BA-DE52-544A-B773-0F77FCC73DCC}" destId="{D34EB8E2-0167-6E46-9441-8F4C4EAFBD0F}" srcOrd="8" destOrd="0" presId="urn:microsoft.com/office/officeart/2005/8/layout/cycle5"/>
    <dgm:cxn modelId="{AA403A63-2DEE-AB49-9335-996BD4ED4EFE}" type="presParOf" srcId="{D537F8BA-DE52-544A-B773-0F77FCC73DCC}" destId="{B45BCB47-62AA-6E4D-B35B-4B812D270DE6}" srcOrd="9" destOrd="0" presId="urn:microsoft.com/office/officeart/2005/8/layout/cycle5"/>
    <dgm:cxn modelId="{370EB1CA-4592-CD44-B155-FB45D686E452}" type="presParOf" srcId="{D537F8BA-DE52-544A-B773-0F77FCC73DCC}" destId="{5F4C2CD2-5023-DD46-A135-F37DC57D4C4D}" srcOrd="10" destOrd="0" presId="urn:microsoft.com/office/officeart/2005/8/layout/cycle5"/>
    <dgm:cxn modelId="{D69BFD72-5D06-C244-B628-BF22D6107F7D}" type="presParOf" srcId="{D537F8BA-DE52-544A-B773-0F77FCC73DCC}" destId="{ED88C3F8-756F-BE44-B83F-383883624F2A}" srcOrd="11" destOrd="0" presId="urn:microsoft.com/office/officeart/2005/8/layout/cycle5"/>
    <dgm:cxn modelId="{AD7340F4-E39B-BD4E-95F0-1F9C6DB1F96A}" type="presParOf" srcId="{D537F8BA-DE52-544A-B773-0F77FCC73DCC}" destId="{2A121E3F-EFB7-1F41-B813-5AC6116969F4}" srcOrd="12" destOrd="0" presId="urn:microsoft.com/office/officeart/2005/8/layout/cycle5"/>
    <dgm:cxn modelId="{30EA9A3F-2ED4-1F44-9BDB-4EE6F6B14C69}" type="presParOf" srcId="{D537F8BA-DE52-544A-B773-0F77FCC73DCC}" destId="{E1A902BE-DD0C-EA43-83B2-2E5AB704411F}" srcOrd="13" destOrd="0" presId="urn:microsoft.com/office/officeart/2005/8/layout/cycle5"/>
    <dgm:cxn modelId="{9C9A3AFB-46E3-C94E-B3D1-49BBE2A7942A}" type="presParOf" srcId="{D537F8BA-DE52-544A-B773-0F77FCC73DCC}" destId="{C52B780A-F8D2-5D49-904C-4025B933361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AFD47-7D96-C345-98E6-7BDBD2A75D03}">
      <dsp:nvSpPr>
        <dsp:cNvPr id="0" name=""/>
        <dsp:cNvSpPr/>
      </dsp:nvSpPr>
      <dsp:spPr>
        <a:xfrm>
          <a:off x="3480234" y="2840"/>
          <a:ext cx="1726331" cy="1122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solidFill>
                <a:srgbClr val="000000"/>
              </a:solidFill>
            </a:rPr>
            <a:t>Precontemplation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3535011" y="57617"/>
        <a:ext cx="1616777" cy="1012561"/>
      </dsp:txXfrm>
    </dsp:sp>
    <dsp:sp modelId="{E8E788B9-9FA9-BB4C-A3A2-B6B7D49B1D3A}">
      <dsp:nvSpPr>
        <dsp:cNvPr id="0" name=""/>
        <dsp:cNvSpPr/>
      </dsp:nvSpPr>
      <dsp:spPr>
        <a:xfrm>
          <a:off x="2101449" y="563898"/>
          <a:ext cx="4483900" cy="4483900"/>
        </a:xfrm>
        <a:custGeom>
          <a:avLst/>
          <a:gdLst/>
          <a:ahLst/>
          <a:cxnLst/>
          <a:rect l="0" t="0" r="0" b="0"/>
          <a:pathLst>
            <a:path>
              <a:moveTo>
                <a:pt x="3336406" y="285293"/>
              </a:moveTo>
              <a:arcTo wR="2241950" hR="2241950" stAng="17953229" swAng="121186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44240-B4EF-A24F-91DF-DBDB4F75EBF7}">
      <dsp:nvSpPr>
        <dsp:cNvPr id="0" name=""/>
        <dsp:cNvSpPr/>
      </dsp:nvSpPr>
      <dsp:spPr>
        <a:xfrm>
          <a:off x="5612455" y="1551990"/>
          <a:ext cx="1726331" cy="1122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/>
              </a:solidFill>
            </a:rPr>
            <a:t>Contemplation</a:t>
          </a:r>
        </a:p>
      </dsp:txBody>
      <dsp:txXfrm>
        <a:off x="5667232" y="1606767"/>
        <a:ext cx="1616777" cy="1012561"/>
      </dsp:txXfrm>
    </dsp:sp>
    <dsp:sp modelId="{6B6A69B7-EDC9-4E4B-A75A-CC4F9A0EB12C}">
      <dsp:nvSpPr>
        <dsp:cNvPr id="0" name=""/>
        <dsp:cNvSpPr/>
      </dsp:nvSpPr>
      <dsp:spPr>
        <a:xfrm>
          <a:off x="2100109" y="538719"/>
          <a:ext cx="4483900" cy="4483900"/>
        </a:xfrm>
        <a:custGeom>
          <a:avLst/>
          <a:gdLst/>
          <a:ahLst/>
          <a:cxnLst/>
          <a:rect l="0" t="0" r="0" b="0"/>
          <a:pathLst>
            <a:path>
              <a:moveTo>
                <a:pt x="4480365" y="2367799"/>
              </a:moveTo>
              <a:arcTo wR="2241950" hR="2241950" stAng="21793075" swAng="1090221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46A33-2D2F-AB46-884C-56176B211C5A}">
      <dsp:nvSpPr>
        <dsp:cNvPr id="0" name=""/>
        <dsp:cNvSpPr/>
      </dsp:nvSpPr>
      <dsp:spPr>
        <a:xfrm>
          <a:off x="5067658" y="3810003"/>
          <a:ext cx="1726331" cy="1122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/>
              </a:solidFill>
            </a:rPr>
            <a:t>Decision </a:t>
          </a:r>
          <a:r>
            <a:rPr lang="en-US" sz="1500" b="1" kern="1200">
              <a:solidFill>
                <a:srgbClr val="000000"/>
              </a:solidFill>
            </a:rPr>
            <a:t>to Change/ Preparation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5122435" y="3864780"/>
        <a:ext cx="1616777" cy="1012561"/>
      </dsp:txXfrm>
    </dsp:sp>
    <dsp:sp modelId="{D34EB8E2-0167-6E46-9441-8F4C4EAFBD0F}">
      <dsp:nvSpPr>
        <dsp:cNvPr id="0" name=""/>
        <dsp:cNvSpPr/>
      </dsp:nvSpPr>
      <dsp:spPr>
        <a:xfrm>
          <a:off x="2070572" y="561325"/>
          <a:ext cx="4483900" cy="4483900"/>
        </a:xfrm>
        <a:custGeom>
          <a:avLst/>
          <a:gdLst/>
          <a:ahLst/>
          <a:cxnLst/>
          <a:rect l="0" t="0" r="0" b="0"/>
          <a:pathLst>
            <a:path>
              <a:moveTo>
                <a:pt x="2728570" y="4430452"/>
              </a:moveTo>
              <a:arcTo wR="2241950" hR="2241950" stAng="4647843" swAng="132289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BCB47-62AA-6E4D-B35B-4B812D270DE6}">
      <dsp:nvSpPr>
        <dsp:cNvPr id="0" name=""/>
        <dsp:cNvSpPr/>
      </dsp:nvSpPr>
      <dsp:spPr>
        <a:xfrm>
          <a:off x="1943454" y="3886207"/>
          <a:ext cx="1726331" cy="1122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rgbClr val="000000"/>
              </a:solidFill>
            </a:rPr>
            <a:t>Action</a:t>
          </a:r>
        </a:p>
      </dsp:txBody>
      <dsp:txXfrm>
        <a:off x="1998231" y="3940984"/>
        <a:ext cx="1616777" cy="1012561"/>
      </dsp:txXfrm>
    </dsp:sp>
    <dsp:sp modelId="{ED88C3F8-756F-BE44-B83F-383883624F2A}">
      <dsp:nvSpPr>
        <dsp:cNvPr id="0" name=""/>
        <dsp:cNvSpPr/>
      </dsp:nvSpPr>
      <dsp:spPr>
        <a:xfrm>
          <a:off x="2100686" y="576275"/>
          <a:ext cx="4483900" cy="4483900"/>
        </a:xfrm>
        <a:custGeom>
          <a:avLst/>
          <a:gdLst/>
          <a:ahLst/>
          <a:cxnLst/>
          <a:rect l="0" t="0" r="0" b="0"/>
          <a:pathLst>
            <a:path>
              <a:moveTo>
                <a:pt x="164796" y="3085616"/>
              </a:moveTo>
              <a:arcTo wR="2241950" hR="2241950" stAng="9473685" swAng="116688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21E3F-EFB7-1F41-B813-5AC6116969F4}">
      <dsp:nvSpPr>
        <dsp:cNvPr id="0" name=""/>
        <dsp:cNvSpPr/>
      </dsp:nvSpPr>
      <dsp:spPr>
        <a:xfrm>
          <a:off x="1348012" y="1551990"/>
          <a:ext cx="1726331" cy="11221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Maintenance</a:t>
          </a:r>
        </a:p>
      </dsp:txBody>
      <dsp:txXfrm>
        <a:off x="1402789" y="1606767"/>
        <a:ext cx="1616777" cy="1012561"/>
      </dsp:txXfrm>
    </dsp:sp>
    <dsp:sp modelId="{C52B780A-F8D2-5D49-904C-4025B933361A}">
      <dsp:nvSpPr>
        <dsp:cNvPr id="0" name=""/>
        <dsp:cNvSpPr/>
      </dsp:nvSpPr>
      <dsp:spPr>
        <a:xfrm>
          <a:off x="2101449" y="563898"/>
          <a:ext cx="4483900" cy="4483900"/>
        </a:xfrm>
        <a:custGeom>
          <a:avLst/>
          <a:gdLst/>
          <a:ahLst/>
          <a:cxnLst/>
          <a:rect l="0" t="0" r="0" b="0"/>
          <a:pathLst>
            <a:path>
              <a:moveTo>
                <a:pt x="539236" y="783489"/>
              </a:moveTo>
              <a:arcTo wR="2241950" hR="2241950" stAng="13234905" swAng="121186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96" cy="465216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08" y="0"/>
            <a:ext cx="3043396" cy="465216"/>
          </a:xfrm>
          <a:prstGeom prst="rect">
            <a:avLst/>
          </a:prstGeom>
        </p:spPr>
        <p:txBody>
          <a:bodyPr vert="horz" lIns="91807" tIns="45903" rIns="91807" bIns="45903" rtlCol="0"/>
          <a:lstStyle>
            <a:lvl1pPr algn="r">
              <a:defRPr sz="1200"/>
            </a:lvl1pPr>
          </a:lstStyle>
          <a:p>
            <a:fld id="{3ED0C31A-4257-4A15-B05E-4028694BAE6C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290"/>
            <a:ext cx="3043396" cy="465216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08" y="8842290"/>
            <a:ext cx="3043396" cy="465216"/>
          </a:xfrm>
          <a:prstGeom prst="rect">
            <a:avLst/>
          </a:prstGeom>
        </p:spPr>
        <p:txBody>
          <a:bodyPr vert="horz" lIns="91807" tIns="45903" rIns="91807" bIns="45903" rtlCol="0" anchor="b"/>
          <a:lstStyle>
            <a:lvl1pPr algn="r">
              <a:defRPr sz="1200"/>
            </a:lvl1pPr>
          </a:lstStyle>
          <a:p>
            <a:fld id="{FC905B02-843E-4CF9-977F-F56436E3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7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57E86B95-D604-4ADE-A05D-25178E100B06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4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F1A6BB06-A46A-49D2-915E-60669DF2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Sample:</a:t>
            </a:r>
            <a:r>
              <a:rPr lang="en-US" baseline="0" dirty="0"/>
              <a:t> 2 second animated, branded Core 3.0 eLearning intro (can have simple sound effect) dun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457F5-D67F-42E4-8D6D-51EEC0FC940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2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2312" y="4421824"/>
            <a:ext cx="5618479" cy="4189094"/>
          </a:xfrm>
          <a:prstGeom prst="rect">
            <a:avLst/>
          </a:prstGeom>
        </p:spPr>
        <p:txBody>
          <a:bodyPr lIns="91562" tIns="91562" rIns="91562" bIns="91562" anchor="t" anchorCtr="0">
            <a:noAutofit/>
          </a:bodyPr>
          <a:lstStyle/>
          <a:p>
            <a:endParaRPr dirty="0"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80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https://www.youtube.com/watch?v=oO80XyBDrl0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1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1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2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5924" indent="-286894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7577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6607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65638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24668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3699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2729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1760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2F8A83-CB39-4B7A-8D4B-53956075D652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813300" cy="3609975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733" y="4569314"/>
            <a:ext cx="5869863" cy="4331926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96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5924" indent="-286894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7577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6607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65638" indent="-229516" defTabSz="967471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24668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83699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42729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01760" indent="-229516" defTabSz="9674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DFAEC25-EF30-474B-93DC-342804052A89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2313"/>
            <a:ext cx="4813300" cy="3609975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733" y="4569314"/>
            <a:ext cx="5869863" cy="4331926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9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1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19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061">
              <a:defRPr/>
            </a:pPr>
            <a:r>
              <a:rPr lang="en-US" u="sng" dirty="0"/>
              <a:t>https://www.youtube.com/watch?v=IjDpQfSPB4A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6BB06-A46A-49D2-915E-60669DF2ED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02B-1CE0-42E5-A090-AD1D7410830F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9D0FB-4033-40FB-B02B-C20D8D2A312A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4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B068-8750-42BB-A024-88DFCFA5322F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89FF-5489-4A7C-B2F4-07973B21A1E6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5492-1051-4B95-9FCF-6C916CD76233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5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C1A0-DE19-43C9-B7E2-C97D42C29E4F}" type="datetime1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3A21-5E79-47BD-9DEE-36ED5DF13521}" type="datetime1">
              <a:rPr lang="en-US" smtClean="0"/>
              <a:t>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1847-C172-4FF1-BC2C-6BBB7DD76A01}" type="datetime1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5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7FC2-6C1C-472E-8A25-E5A0CBEA2749}" type="datetime1">
              <a:rPr lang="en-US" smtClean="0"/>
              <a:t>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35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9F01-EDAF-487D-A41F-7C6160F5588E}" type="datetime1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10D-A124-470C-913A-58156C668124}" type="datetime1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A29AA-314A-43F3-8480-5BC307BBD51A}" type="datetime1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357DE-2CFF-4E4A-B892-1FAFF844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4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DpQfSPB4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lock Arc 18"/>
          <p:cNvSpPr/>
          <p:nvPr/>
        </p:nvSpPr>
        <p:spPr>
          <a:xfrm>
            <a:off x="2663913" y="1408606"/>
            <a:ext cx="5645338" cy="5645338"/>
          </a:xfrm>
          <a:prstGeom prst="blockArc">
            <a:avLst>
              <a:gd name="adj1" fmla="val 10193080"/>
              <a:gd name="adj2" fmla="val 1503768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Block Arc 19"/>
          <p:cNvSpPr/>
          <p:nvPr/>
        </p:nvSpPr>
        <p:spPr>
          <a:xfrm>
            <a:off x="1749338" y="-195948"/>
            <a:ext cx="5645338" cy="5645338"/>
          </a:xfrm>
          <a:prstGeom prst="blockArc">
            <a:avLst>
              <a:gd name="adj1" fmla="val 2955016"/>
              <a:gd name="adj2" fmla="val 7845011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Block Arc 20"/>
          <p:cNvSpPr/>
          <p:nvPr/>
        </p:nvSpPr>
        <p:spPr>
          <a:xfrm>
            <a:off x="834748" y="1408611"/>
            <a:ext cx="5645338" cy="5645338"/>
          </a:xfrm>
          <a:prstGeom prst="blockArc">
            <a:avLst>
              <a:gd name="adj1" fmla="val 17362297"/>
              <a:gd name="adj2" fmla="val 606930"/>
              <a:gd name="adj3" fmla="val 4633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>
            <a:off x="3265902" y="2363229"/>
            <a:ext cx="2594595" cy="2594595"/>
            <a:chOff x="3236602" y="2369656"/>
            <a:chExt cx="2594595" cy="2594595"/>
          </a:xfrm>
        </p:grpSpPr>
        <p:sp>
          <p:nvSpPr>
            <p:cNvPr id="32" name="Oval 31"/>
            <p:cNvSpPr/>
            <p:nvPr/>
          </p:nvSpPr>
          <p:spPr>
            <a:xfrm>
              <a:off x="3236602" y="2369656"/>
              <a:ext cx="2594595" cy="259459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7"/>
            <p:cNvSpPr/>
            <p:nvPr/>
          </p:nvSpPr>
          <p:spPr>
            <a:xfrm>
              <a:off x="3660063" y="2749627"/>
              <a:ext cx="1834655" cy="1834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3600" dirty="0">
                  <a:solidFill>
                    <a:prstClr val="white"/>
                  </a:solidFill>
                </a:rPr>
                <a:t>Common Core 3.0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63883" y="721985"/>
            <a:ext cx="1816216" cy="1816216"/>
            <a:chOff x="3634583" y="728412"/>
            <a:chExt cx="1816216" cy="1816216"/>
          </a:xfrm>
        </p:grpSpPr>
        <p:sp>
          <p:nvSpPr>
            <p:cNvPr id="30" name="Oval 29"/>
            <p:cNvSpPr/>
            <p:nvPr/>
          </p:nvSpPr>
          <p:spPr>
            <a:xfrm>
              <a:off x="3634583" y="728412"/>
              <a:ext cx="1816216" cy="181621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9"/>
            <p:cNvSpPr/>
            <p:nvPr/>
          </p:nvSpPr>
          <p:spPr>
            <a:xfrm>
              <a:off x="3900562" y="994391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Online Learning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63734" y="3807443"/>
            <a:ext cx="1816216" cy="1816216"/>
            <a:chOff x="5434434" y="3813870"/>
            <a:chExt cx="1816216" cy="1816216"/>
          </a:xfrm>
        </p:grpSpPr>
        <p:sp>
          <p:nvSpPr>
            <p:cNvPr id="28" name="Oval 27"/>
            <p:cNvSpPr/>
            <p:nvPr/>
          </p:nvSpPr>
          <p:spPr>
            <a:xfrm>
              <a:off x="5434434" y="3813870"/>
              <a:ext cx="1816216" cy="18162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11"/>
            <p:cNvSpPr/>
            <p:nvPr/>
          </p:nvSpPr>
          <p:spPr>
            <a:xfrm>
              <a:off x="5700413" y="4079849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Classroom Skill Building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449390"/>
            <a:ext cx="1346032" cy="69841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4048" y="3807429"/>
            <a:ext cx="1816216" cy="1816216"/>
            <a:chOff x="1834748" y="3813856"/>
            <a:chExt cx="1816216" cy="1816216"/>
          </a:xfrm>
        </p:grpSpPr>
        <p:sp>
          <p:nvSpPr>
            <p:cNvPr id="26" name="Oval 25"/>
            <p:cNvSpPr/>
            <p:nvPr/>
          </p:nvSpPr>
          <p:spPr>
            <a:xfrm>
              <a:off x="1834748" y="3813856"/>
              <a:ext cx="1816216" cy="181621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13"/>
            <p:cNvSpPr/>
            <p:nvPr/>
          </p:nvSpPr>
          <p:spPr>
            <a:xfrm>
              <a:off x="2100727" y="4079835"/>
              <a:ext cx="1284258" cy="1284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en-US" sz="2200" dirty="0">
                  <a:solidFill>
                    <a:prstClr val="white"/>
                  </a:solidFill>
                </a:rPr>
                <a:t>Field Activities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98C9D34-8542-4631-AB4D-BC1E68543D4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Strength-based Practice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457200" indent="-457200" eaLnBrk="1" hangingPunct="1"/>
            <a:r>
              <a:rPr lang="en-US" altLang="en-US" sz="3000" dirty="0"/>
              <a:t>Identify family strengths and resources that can be used in providing services and supporting a family.</a:t>
            </a:r>
          </a:p>
          <a:p>
            <a:pPr marL="457200" indent="-457200" eaLnBrk="1" hangingPunct="1"/>
            <a:r>
              <a:rPr lang="en-US" altLang="en-US" sz="3000" dirty="0"/>
              <a:t>Use family strengths as benchmarks to assess the status of a family over the course of time.</a:t>
            </a:r>
          </a:p>
          <a:p>
            <a:pPr marL="457200" indent="-457200" eaLnBrk="1" hangingPunct="1"/>
            <a:r>
              <a:rPr lang="en-US" altLang="en-US" sz="3000" dirty="0"/>
              <a:t>Use community-wide strengths to develop resources in the community.</a:t>
            </a:r>
          </a:p>
          <a:p>
            <a:pPr marL="457200" indent="-457200" eaLnBrk="1" hangingPunct="1"/>
            <a:r>
              <a:rPr lang="en-US" altLang="en-US" sz="3000" dirty="0"/>
              <a:t>“The goal of strength-based practice is to activate an individual’s sense of responsibility for his or her actions…through a focus on potential rather than pathology.”  (Clark, 2001). </a:t>
            </a:r>
          </a:p>
        </p:txBody>
      </p:sp>
    </p:spTree>
    <p:extLst>
      <p:ext uri="{BB962C8B-B14F-4D97-AF65-F5344CB8AC3E}">
        <p14:creationId xmlns:p14="http://schemas.microsoft.com/office/powerpoint/2010/main" val="160868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20A6F8-DF01-4B43-B1AF-84096C92B41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Building on Strengths</a:t>
            </a: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/>
              <a:t>All families have strengths.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/>
              <a:t>When families and their resources are involved in decision-making, outcomes can improve.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/>
              <a:t>The family’s culture is a source of strength. 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en-US" dirty="0"/>
              <a:t>Building on functional strengths already present in families results in more lasting changes in the family after the child welfare intervention is over. </a:t>
            </a:r>
          </a:p>
        </p:txBody>
      </p:sp>
    </p:spTree>
    <p:extLst>
      <p:ext uri="{BB962C8B-B14F-4D97-AF65-F5344CB8AC3E}">
        <p14:creationId xmlns:p14="http://schemas.microsoft.com/office/powerpoint/2010/main" val="402887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8734B97-F3DB-4C99-839F-91D429E53B7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Benefits of Focusing on Strengths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512763" lvl="1" indent="-331788" eaLnBrk="1" hangingPunct="1">
              <a:buFont typeface="Wingdings" panose="05000000000000000000" pitchFamily="2" charset="2"/>
              <a:buNone/>
            </a:pPr>
            <a:r>
              <a:rPr lang="en-US" altLang="en-US" sz="3200" dirty="0"/>
              <a:t>A strengths-based approach helps families: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altLang="en-US" sz="3200" dirty="0"/>
              <a:t>Feel the social worker is interested in their success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altLang="en-US" sz="3200" dirty="0"/>
              <a:t>Think the relationship they are developing with the social worker is important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altLang="en-US" sz="3200" dirty="0"/>
              <a:t>Feel more optimistic</a:t>
            </a:r>
          </a:p>
          <a:p>
            <a:pPr marL="914400" lvl="1" indent="-457200" eaLnBrk="1" hangingPunct="1">
              <a:buFont typeface="Arial" pitchFamily="34" charset="0"/>
              <a:buChar char="•"/>
            </a:pPr>
            <a:r>
              <a:rPr lang="en-US" altLang="en-US" sz="3200" dirty="0"/>
              <a:t>Feel more able to make positive changes in their lives</a:t>
            </a:r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914400" y="6165056"/>
            <a:ext cx="3140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(from </a:t>
            </a:r>
            <a:r>
              <a:rPr lang="en-US" altLang="en-US" dirty="0" err="1"/>
              <a:t>Redko</a:t>
            </a:r>
            <a:r>
              <a:rPr lang="en-US" altLang="en-US" dirty="0"/>
              <a:t> et al., 2007)</a:t>
            </a:r>
          </a:p>
        </p:txBody>
      </p:sp>
    </p:spTree>
    <p:extLst>
      <p:ext uri="{BB962C8B-B14F-4D97-AF65-F5344CB8AC3E}">
        <p14:creationId xmlns:p14="http://schemas.microsoft.com/office/powerpoint/2010/main" val="88280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4312"/>
            <a:ext cx="482365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9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Casework Components: </a:t>
            </a:r>
            <a:br>
              <a:rPr lang="en-US" dirty="0"/>
            </a:br>
            <a:r>
              <a:rPr lang="en-US" dirty="0"/>
              <a:t>Practice Behaviors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Using your assigned Casework Component review the practice behaviors associated with the component:</a:t>
            </a:r>
          </a:p>
          <a:p>
            <a:pPr lvl="1"/>
            <a:r>
              <a:rPr lang="en-US" sz="3200" dirty="0"/>
              <a:t>Identify the CPM practice behaviors associated with assessment and support for families where substance use disorders, intimate partner violence, and/or behavioral health issues are present.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Task for Activity: Design a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61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There are 4 rules:</a:t>
            </a:r>
          </a:p>
          <a:p>
            <a:pPr marL="742950" indent="-742950" fontAlgn="base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group can only use the page of chart paper.</a:t>
            </a:r>
          </a:p>
          <a:p>
            <a:pPr marL="742950" indent="-742950" fontAlgn="base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Only pictures can be used (graphics, symbols, icons, or diagrams are okay; no letters, words, or numbers).</a:t>
            </a:r>
          </a:p>
          <a:p>
            <a:pPr marL="742950" indent="-742950" fontAlgn="base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All team members must participate.</a:t>
            </a:r>
          </a:p>
          <a:p>
            <a:pPr marL="742950" indent="-742950" fontAlgn="base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The group will have 10 minutes to make their poster.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4"/>
            <a:ext cx="8229600" cy="1704976"/>
          </a:xfrm>
        </p:spPr>
        <p:txBody>
          <a:bodyPr>
            <a:normAutofit/>
          </a:bodyPr>
          <a:lstStyle/>
          <a:p>
            <a:r>
              <a:rPr lang="en-US" dirty="0"/>
              <a:t>Intersection of Key Issues:</a:t>
            </a:r>
            <a:br>
              <a:rPr lang="en-US" dirty="0"/>
            </a:br>
            <a:r>
              <a:rPr lang="en-US" dirty="0"/>
              <a:t>What to Consider…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163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4000" dirty="0"/>
              <a:t>Substance Use Disorder</a:t>
            </a:r>
          </a:p>
          <a:p>
            <a:pPr marL="457200" indent="-457200"/>
            <a:r>
              <a:rPr lang="en-US" sz="4000" dirty="0"/>
              <a:t>Intimate Partner Violence</a:t>
            </a:r>
          </a:p>
          <a:p>
            <a:pPr marL="457200" indent="-457200"/>
            <a:r>
              <a:rPr lang="en-US" sz="4000" dirty="0"/>
              <a:t>Behavioral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Substance Use Disorders </a:t>
            </a:r>
            <a:br>
              <a:rPr lang="en-US" dirty="0"/>
            </a:br>
            <a:r>
              <a:rPr lang="en-US" dirty="0"/>
              <a:t>Key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Substance abuse is an issue that affects all of us.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There is always an underlying reason.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Most individuals with serious substance use issues begin using in adolescence. Chronic use can cause fundamental and permanent changes in the brain.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Primary classifications: Uppers, Downers, and All </a:t>
            </a:r>
            <a:r>
              <a:rPr lang="en-US" sz="2600" dirty="0" err="1"/>
              <a:t>Arounders</a:t>
            </a: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/>
              <a:t>There is a continuum: Mild – Moderate – Severe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Impact on children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Formal and informal treatment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/>
              <a:t>Intimate Partner Violence </a:t>
            </a:r>
            <a:br>
              <a:rPr lang="en-US" sz="4900" dirty="0"/>
            </a:br>
            <a:r>
              <a:rPr lang="en-US" sz="4900" dirty="0"/>
              <a:t>Key Concepts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025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Safety first for adult survivors and children</a:t>
            </a:r>
          </a:p>
          <a:p>
            <a:pPr lvl="0"/>
            <a:r>
              <a:rPr lang="en-US" dirty="0"/>
              <a:t>Hold the person who batters accountable</a:t>
            </a:r>
          </a:p>
          <a:p>
            <a:pPr lvl="0"/>
            <a:r>
              <a:rPr lang="en-US" dirty="0"/>
              <a:t>Child being a witness is a traumatic and serious event</a:t>
            </a:r>
          </a:p>
          <a:p>
            <a:pPr lvl="0"/>
            <a:r>
              <a:rPr lang="en-US" dirty="0"/>
              <a:t>IPV is a learned behavior</a:t>
            </a:r>
          </a:p>
          <a:p>
            <a:pPr lvl="0"/>
            <a:r>
              <a:rPr lang="en-US" dirty="0"/>
              <a:t>Family violence is an equal opportunity </a:t>
            </a:r>
          </a:p>
          <a:p>
            <a:r>
              <a:rPr lang="en-US" dirty="0"/>
              <a:t>It’s about power and control</a:t>
            </a:r>
          </a:p>
          <a:p>
            <a:r>
              <a:rPr lang="en-US" dirty="0"/>
              <a:t>Acknowledge survivor’s right to choice</a:t>
            </a:r>
          </a:p>
          <a:p>
            <a:pPr lvl="0"/>
            <a:r>
              <a:rPr lang="en-US" dirty="0"/>
              <a:t>Advocate</a:t>
            </a:r>
          </a:p>
          <a:p>
            <a:pPr lvl="0"/>
            <a:r>
              <a:rPr lang="en-US" dirty="0"/>
              <a:t>Safety Planning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Dating Violence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Symptoms of depression and anxiety</a:t>
            </a:r>
          </a:p>
          <a:p>
            <a:pPr lvl="0"/>
            <a:r>
              <a:rPr lang="en-US" dirty="0"/>
              <a:t>Engagement in unhealthy behaviors, such as tobacco and drug use, and alcohol</a:t>
            </a:r>
          </a:p>
          <a:p>
            <a:pPr lvl="0"/>
            <a:r>
              <a:rPr lang="en-US" dirty="0"/>
              <a:t>Involvement in antisocial behaviors</a:t>
            </a:r>
          </a:p>
          <a:p>
            <a:pPr lvl="0"/>
            <a:r>
              <a:rPr lang="en-US" dirty="0"/>
              <a:t>Thoughts about suicide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0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15400" cy="3276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Key Issues in Child Welfare Practice:</a:t>
            </a:r>
            <a:br>
              <a:rPr lang="en-US" sz="4000" b="1" dirty="0"/>
            </a:br>
            <a:r>
              <a:rPr lang="en-US" sz="4000" b="1" dirty="0"/>
              <a:t>Social Worker as Practitioner</a:t>
            </a:r>
            <a:br>
              <a:rPr lang="en-US" b="1" dirty="0"/>
            </a:br>
            <a:r>
              <a:rPr lang="en-US" sz="4000" b="1" dirty="0"/>
              <a:t>Day 1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California Common Core</a:t>
            </a:r>
            <a:br>
              <a:rPr lang="en-US" b="1" dirty="0"/>
            </a:br>
            <a:r>
              <a:rPr lang="en-US" sz="2800" dirty="0"/>
              <a:t>December 31, 2108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271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Teen Dating Violence Key Concepts</a:t>
            </a:r>
          </a:p>
        </p:txBody>
      </p:sp>
      <p:pic>
        <p:nvPicPr>
          <p:cNvPr id="4" name="Content Placeholder 3" descr="Description YouTube icon block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70" y="1600200"/>
            <a:ext cx="4520860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Behavioral Health impacts everyone!</a:t>
            </a:r>
          </a:p>
          <a:p>
            <a:pPr marL="457200" lvl="0" indent="-457200"/>
            <a:r>
              <a:rPr lang="en-US" dirty="0"/>
              <a:t>Co-occurring:  4% of those with behavioral health diagnoses also have addictive disorders (9.2 million adults) </a:t>
            </a:r>
          </a:p>
          <a:p>
            <a:pPr marL="457200" indent="-457200"/>
            <a:r>
              <a:rPr lang="en-US" dirty="0"/>
              <a:t>Children, teens, and adults are affected  </a:t>
            </a:r>
          </a:p>
          <a:p>
            <a:pPr marL="457200" indent="-457200"/>
            <a:r>
              <a:rPr lang="en-US" dirty="0"/>
              <a:t>Use of psychotropic medication</a:t>
            </a:r>
          </a:p>
          <a:p>
            <a:pPr marL="457200" indent="-457200"/>
            <a:r>
              <a:rPr lang="en-US" dirty="0"/>
              <a:t>Parenting with a disorder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Psychotropic Medication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PROS	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174875"/>
            <a:ext cx="4268788" cy="3951288"/>
          </a:xfrm>
        </p:spPr>
        <p:txBody>
          <a:bodyPr/>
          <a:lstStyle/>
          <a:p>
            <a:r>
              <a:rPr lang="en-US" dirty="0"/>
              <a:t>Psychotropic medications are drugs that target the brain and affect a person’s mind, emotions, moods, and behaviors. Studies have found them to be effective for specific conditions. 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/>
          <a:p>
            <a:r>
              <a:rPr lang="en-US" dirty="0"/>
              <a:t>There are potential serious side effects to many psychotropic medications</a:t>
            </a:r>
          </a:p>
          <a:p>
            <a:r>
              <a:rPr lang="en-US" dirty="0"/>
              <a:t>Monitoring of medications is not always well coordinated across all individuals involved in youth’s treatment.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Julie, Charles, Kathy, and Joey</a:t>
            </a:r>
          </a:p>
        </p:txBody>
      </p:sp>
      <p:pic>
        <p:nvPicPr>
          <p:cNvPr id="4" name="Content Placeholder 3" descr="family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4421"/>
            <a:ext cx="6858000" cy="295192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9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How do these issues intersect with each other?</a:t>
            </a:r>
          </a:p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How will you be able to identify the core issue(s) for each parent?  </a:t>
            </a:r>
          </a:p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What is the impact on the child(</a:t>
            </a:r>
            <a:r>
              <a:rPr lang="en-US" sz="3200" dirty="0" err="1"/>
              <a:t>ren</a:t>
            </a:r>
            <a:r>
              <a:rPr lang="en-US" sz="3200" dirty="0"/>
              <a:t>)?</a:t>
            </a:r>
          </a:p>
          <a:p>
            <a:pPr marL="457200" lvl="1" indent="-457200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/>
              <a:t>How is the caregiver’s action impacting the child’s safety?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Characteristics of a Case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Collaborative</a:t>
            </a:r>
          </a:p>
          <a:p>
            <a:r>
              <a:rPr lang="en-US" dirty="0"/>
              <a:t>Developmentally appropriate</a:t>
            </a:r>
          </a:p>
          <a:p>
            <a:r>
              <a:rPr lang="en-US" dirty="0"/>
              <a:t>Includes youth and family voice</a:t>
            </a:r>
          </a:p>
          <a:p>
            <a:r>
              <a:rPr lang="en-US" dirty="0"/>
              <a:t>Incorporate formal and informal supports and services</a:t>
            </a:r>
          </a:p>
          <a:p>
            <a:r>
              <a:rPr lang="en-US" dirty="0"/>
              <a:t>Least restrictive setting and modalities</a:t>
            </a:r>
          </a:p>
          <a:p>
            <a:r>
              <a:rPr lang="en-US" dirty="0"/>
              <a:t>Strength based, child centered, family focused, culturally relevant and trauma informed</a:t>
            </a:r>
          </a:p>
        </p:txBody>
      </p:sp>
    </p:spTree>
    <p:extLst>
      <p:ext uri="{BB962C8B-B14F-4D97-AF65-F5344CB8AC3E}">
        <p14:creationId xmlns:p14="http://schemas.microsoft.com/office/powerpoint/2010/main" val="160609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Share 3 specific new ideas, tools, or strategies that I might use in my work.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Share 2 specific things I learned or was reminded about my own challenges with bias.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Share 1 lingering question about the concepts or content from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you tomorrow at 9:00am!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/>
              <a:t>Preview of </a:t>
            </a:r>
            <a:br>
              <a:rPr lang="en-US" sz="4800" b="1" dirty="0"/>
            </a:br>
            <a:r>
              <a:rPr lang="en-US" sz="4800" b="1" dirty="0"/>
              <a:t>Day 2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Stages of Change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Role of the Social Worker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/>
              <a:t>“If there’s breath, there’s hope.”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Content Placeholder 6" descr="9 oclock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1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915400" cy="3276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Key Issues in Child Welfare Practice: </a:t>
            </a:r>
            <a:br>
              <a:rPr lang="en-US" sz="4000" b="1" dirty="0"/>
            </a:br>
            <a:r>
              <a:rPr lang="en-US" sz="4000" b="1" dirty="0"/>
              <a:t>Social Worker as Practitioner</a:t>
            </a:r>
            <a:br>
              <a:rPr lang="en-US" b="1" dirty="0"/>
            </a:br>
            <a:r>
              <a:rPr lang="en-US" sz="4000" b="1" dirty="0"/>
              <a:t>Day 2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California Common Core</a:t>
            </a:r>
            <a:br>
              <a:rPr lang="en-US" b="1" dirty="0"/>
            </a:br>
            <a:r>
              <a:rPr lang="en-US" sz="2800" dirty="0"/>
              <a:t>December 31, 2108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67062"/>
            <a:ext cx="162718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back activity</a:t>
            </a:r>
          </a:p>
          <a:p>
            <a:r>
              <a:rPr lang="en-US" dirty="0"/>
              <a:t>Stages of Change</a:t>
            </a:r>
          </a:p>
          <a:p>
            <a:r>
              <a:rPr lang="en-US" dirty="0"/>
              <a:t>Role of the Social Worker</a:t>
            </a:r>
          </a:p>
          <a:p>
            <a:r>
              <a:rPr lang="en-US" dirty="0"/>
              <a:t>Where there is breath, there is hope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Role of the Practitioner</a:t>
            </a:r>
          </a:p>
          <a:p>
            <a:r>
              <a:rPr lang="en-US" dirty="0"/>
              <a:t>Intersection of Key Issues</a:t>
            </a:r>
          </a:p>
          <a:p>
            <a:r>
              <a:rPr lang="en-US" dirty="0"/>
              <a:t>Key Issues Facing Youth</a:t>
            </a:r>
          </a:p>
          <a:p>
            <a:r>
              <a:rPr lang="en-US" dirty="0"/>
              <a:t>Motivation and Stages of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/>
              <a:t>Activity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4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650" b="1" dirty="0">
                <a:latin typeface="Playfair Display"/>
                <a:ea typeface="Playfair Display"/>
                <a:cs typeface="Playfair Display"/>
                <a:sym typeface="Playfair Display"/>
              </a:rPr>
              <a:t>Commonality</a:t>
            </a:r>
            <a:endParaRPr lang="en-US"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ctr" rtl="0">
              <a:lnSpc>
                <a:spcPct val="130000"/>
              </a:lnSpc>
              <a:spcBef>
                <a:spcPts val="2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i="1" dirty="0">
                <a:latin typeface="Arial"/>
                <a:ea typeface="Arial"/>
                <a:cs typeface="Arial"/>
                <a:sym typeface="Arial"/>
              </a:rPr>
              <a:t>noun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com·mon·al·i·ty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\ˌ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kä-mə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-ˈ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na-lə-tē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\</a:t>
            </a:r>
          </a:p>
          <a:p>
            <a:pPr marL="0" lvl="0" indent="-69850" rtl="0">
              <a:lnSpc>
                <a:spcPct val="122720"/>
              </a:lnSpc>
              <a:spcBef>
                <a:spcPts val="2800"/>
              </a:spcBef>
              <a:spcAft>
                <a:spcPts val="15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>
                <a:latin typeface="Arial"/>
                <a:ea typeface="Arial"/>
                <a:cs typeface="Arial"/>
                <a:sym typeface="Arial"/>
              </a:rPr>
              <a:t>Simple Definition of </a:t>
            </a:r>
            <a:r>
              <a:rPr lang="en-US" b="1" cap="small" dirty="0">
                <a:latin typeface="Arial"/>
                <a:ea typeface="Arial"/>
                <a:cs typeface="Arial"/>
                <a:sym typeface="Arial"/>
              </a:rPr>
              <a:t>commonality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chemeClr val="lt1"/>
              </a:buClr>
              <a:buSzPct val="1000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the fact of sharing features or qualities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 shared feature or quality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endParaRPr sz="950" dirty="0">
              <a:latin typeface="Arial"/>
              <a:ea typeface="Arial"/>
              <a:cs typeface="Arial"/>
              <a:sym typeface="Arial"/>
            </a:endParaRP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US" sz="950" dirty="0">
                <a:latin typeface="Arial"/>
                <a:ea typeface="Arial"/>
                <a:cs typeface="Arial"/>
                <a:sym typeface="Arial"/>
              </a:rPr>
              <a:t>Source: Merriam-Webster's Learner's Dictionary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47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609600"/>
            <a:ext cx="7924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“If there is a fundamental challenge within these stories, it is simply to change our lurking suspicion that some lives matter less than other lives.” </a:t>
            </a:r>
          </a:p>
          <a:p>
            <a:pPr algn="r">
              <a:spcBef>
                <a:spcPts val="1200"/>
              </a:spcBef>
            </a:pPr>
            <a:r>
              <a:rPr lang="en-US" sz="2800" dirty="0"/>
              <a:t>― </a:t>
            </a:r>
            <a:r>
              <a:rPr lang="en-US" sz="2800" i="1" dirty="0"/>
              <a:t>Gregory J. Boyle, Tattoos on the Heart: </a:t>
            </a:r>
            <a:br>
              <a:rPr lang="en-US" sz="2800" i="1" dirty="0"/>
            </a:br>
            <a:r>
              <a:rPr lang="en-US" sz="2800" i="1" dirty="0"/>
              <a:t>The Power of Boundless Compassion</a:t>
            </a:r>
          </a:p>
        </p:txBody>
      </p:sp>
    </p:spTree>
    <p:extLst>
      <p:ext uri="{BB962C8B-B14F-4D97-AF65-F5344CB8AC3E}">
        <p14:creationId xmlns:p14="http://schemas.microsoft.com/office/powerpoint/2010/main" val="3692210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Adverse Childhood Experiences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32</a:t>
            </a:fld>
            <a:endParaRPr lang="en-US"/>
          </a:p>
        </p:txBody>
      </p:sp>
      <p:pic>
        <p:nvPicPr>
          <p:cNvPr id="10" name="Content Placeholder 9" descr="pyrami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2" r="-10122"/>
          <a:stretch>
            <a:fillRect/>
          </a:stretch>
        </p:blipFill>
        <p:spPr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5662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Healing </a:t>
            </a:r>
            <a:r>
              <a:rPr lang="en-US" dirty="0" err="1"/>
              <a:t>Neen</a:t>
            </a:r>
            <a:endParaRPr lang="en-US" dirty="0"/>
          </a:p>
        </p:txBody>
      </p:sp>
      <p:pic>
        <p:nvPicPr>
          <p:cNvPr id="5" name="Content Placeholder 4" descr="person-thinking-clipart-thinking-h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393" r="-6539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“Where there is breath, there is hope.”</a:t>
            </a:r>
            <a:br>
              <a:rPr lang="en-US" sz="900" dirty="0"/>
            </a:br>
            <a:br>
              <a:rPr lang="en-US" sz="900" dirty="0"/>
            </a:br>
            <a:r>
              <a:rPr lang="en-US" sz="4000" i="1" dirty="0"/>
              <a:t>―Tonier Cain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2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Good Intentions!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4000"/>
              </a:lnSpc>
            </a:pPr>
            <a:r>
              <a:rPr lang="en-US" dirty="0"/>
              <a:t>Most parents want to be good parents and, when adequately supported, they have the strength and capacity to care for their children and keep them safe.</a:t>
            </a:r>
          </a:p>
          <a:p>
            <a:pPr marL="457200" indent="-457200">
              <a:lnSpc>
                <a:spcPct val="114000"/>
              </a:lnSpc>
            </a:pPr>
            <a:r>
              <a:rPr lang="en-US" dirty="0"/>
              <a:t>Parents want what is best for their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8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8074"/>
            <a:ext cx="7239000" cy="1162050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0" dirty="0"/>
              <a:t>Building the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254119"/>
            <a:ext cx="4800600" cy="522237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What can you do to demonstrate:</a:t>
            </a:r>
          </a:p>
          <a:p>
            <a:pPr lvl="1"/>
            <a:r>
              <a:rPr lang="en-US" dirty="0"/>
              <a:t>Empathy?</a:t>
            </a:r>
          </a:p>
          <a:p>
            <a:pPr lvl="1"/>
            <a:r>
              <a:rPr lang="en-US" dirty="0"/>
              <a:t>Respect?</a:t>
            </a:r>
          </a:p>
          <a:p>
            <a:pPr lvl="1"/>
            <a:r>
              <a:rPr lang="en-US" dirty="0"/>
              <a:t>Genuineness?</a:t>
            </a:r>
          </a:p>
          <a:p>
            <a:pPr marL="57150" indent="0">
              <a:buNone/>
            </a:pPr>
            <a:endParaRPr lang="en-US" sz="900" dirty="0"/>
          </a:p>
          <a:p>
            <a:pPr marL="57150" indent="0">
              <a:buNone/>
            </a:pPr>
            <a:r>
              <a:rPr lang="en-US" dirty="0"/>
              <a:t>Think about how this may be different for parents, youth, and children.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284537"/>
            <a:ext cx="3008313" cy="4691063"/>
          </a:xfrm>
        </p:spPr>
        <p:txBody>
          <a:bodyPr/>
          <a:lstStyle/>
          <a:p>
            <a:r>
              <a:rPr lang="en-US" sz="2800" dirty="0"/>
              <a:t>“Here is what we seek: a compassion that can stand in awe at what the [families we work with] have to carry rather than stand in judgment at how they carry it.”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4068" y="5638800"/>
            <a:ext cx="306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Child Protective Services: </a:t>
            </a:r>
          </a:p>
          <a:p>
            <a:pPr algn="r"/>
            <a:r>
              <a:rPr lang="en-US" dirty="0"/>
              <a:t>A Guide for Caseworkers, 2003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294526"/>
            <a:ext cx="249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― Gregory J. Boyle, </a:t>
            </a:r>
          </a:p>
          <a:p>
            <a:pPr algn="r"/>
            <a:r>
              <a:rPr lang="en-US" dirty="0"/>
              <a:t>Tattoos on the Heart: </a:t>
            </a:r>
          </a:p>
          <a:p>
            <a:pPr algn="r"/>
            <a:r>
              <a:rPr lang="en-US" dirty="0"/>
              <a:t>The Power of Boundless </a:t>
            </a:r>
          </a:p>
          <a:p>
            <a:pPr algn="r"/>
            <a:r>
              <a:rPr lang="en-US" dirty="0"/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1002143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Build Rapport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Be open-minded</a:t>
            </a:r>
          </a:p>
          <a:p>
            <a:pPr marL="457200" indent="-457200"/>
            <a:r>
              <a:rPr lang="en-US" dirty="0"/>
              <a:t>Find out what is important to the family</a:t>
            </a:r>
          </a:p>
          <a:p>
            <a:pPr marL="457200" indent="-457200"/>
            <a:r>
              <a:rPr lang="en-US" dirty="0"/>
              <a:t>Use mirroring</a:t>
            </a:r>
          </a:p>
          <a:p>
            <a:pPr marL="457200" indent="-457200"/>
            <a:r>
              <a:rPr lang="en-US" dirty="0"/>
              <a:t>Listen to the family’s explanation of the situation without correcting or arguing</a:t>
            </a:r>
          </a:p>
          <a:p>
            <a:pPr marL="457200" indent="-457200"/>
            <a:r>
              <a:rPr lang="en-US" dirty="0"/>
              <a:t>Ask questions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248400"/>
            <a:ext cx="548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Protective Services: A Guide for Caseworkers, 2003</a:t>
            </a:r>
          </a:p>
        </p:txBody>
      </p:sp>
    </p:spTree>
    <p:extLst>
      <p:ext uri="{BB962C8B-B14F-4D97-AF65-F5344CB8AC3E}">
        <p14:creationId xmlns:p14="http://schemas.microsoft.com/office/powerpoint/2010/main" val="874958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Build Rapport </a:t>
            </a:r>
            <a:r>
              <a:rPr lang="en-US" sz="3600" i="1" dirty="0"/>
              <a:t>(cont’d)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Clarify expectations and purposes</a:t>
            </a:r>
          </a:p>
          <a:p>
            <a:pPr marL="457200" indent="-457200"/>
            <a:r>
              <a:rPr lang="en-US" dirty="0"/>
              <a:t>Clarify commitment and obligations to the working relationship</a:t>
            </a:r>
          </a:p>
          <a:p>
            <a:pPr marL="457200" indent="-457200"/>
            <a:r>
              <a:rPr lang="en-US" dirty="0"/>
              <a:t>Acknowledge difficult feelings, and encourage open and honest discussion of feelings</a:t>
            </a:r>
          </a:p>
          <a:p>
            <a:pPr marL="457200" indent="-457200"/>
            <a:r>
              <a:rPr lang="en-US" dirty="0"/>
              <a:t>Be consistent, persistent, and follow through</a:t>
            </a:r>
          </a:p>
          <a:p>
            <a:pPr marL="457200" indent="-457200"/>
            <a:r>
              <a:rPr lang="en-US" dirty="0"/>
              <a:t>Promote participatory decision-making (team meetings)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248400"/>
            <a:ext cx="548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Protective Services: A Guide for Caseworkers, 2003</a:t>
            </a:r>
          </a:p>
        </p:txBody>
      </p:sp>
    </p:spTree>
    <p:extLst>
      <p:ext uri="{BB962C8B-B14F-4D97-AF65-F5344CB8AC3E}">
        <p14:creationId xmlns:p14="http://schemas.microsoft.com/office/powerpoint/2010/main" val="3612860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766"/>
            <a:ext cx="8229600" cy="1143000"/>
          </a:xfrm>
        </p:spPr>
        <p:txBody>
          <a:bodyPr/>
          <a:lstStyle/>
          <a:p>
            <a:r>
              <a:rPr lang="en-US" dirty="0"/>
              <a:t>Stages of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514629"/>
              </p:ext>
            </p:extLst>
          </p:nvPr>
        </p:nvGraphicFramePr>
        <p:xfrm>
          <a:off x="37740" y="10668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6248400"/>
            <a:ext cx="548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Protective Services: A Guide for Caseworkers, 2003</a:t>
            </a:r>
          </a:p>
        </p:txBody>
      </p:sp>
    </p:spTree>
    <p:extLst>
      <p:ext uri="{BB962C8B-B14F-4D97-AF65-F5344CB8AC3E}">
        <p14:creationId xmlns:p14="http://schemas.microsoft.com/office/powerpoint/2010/main" val="203779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9395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Group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33400"/>
            <a:ext cx="4800600" cy="55927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Be collaborative</a:t>
            </a:r>
          </a:p>
          <a:p>
            <a:r>
              <a:rPr lang="en-US" dirty="0"/>
              <a:t>Ask lots of questions – let us know what you think</a:t>
            </a:r>
          </a:p>
          <a:p>
            <a:r>
              <a:rPr lang="en-US" dirty="0"/>
              <a:t>Be open to trying new things</a:t>
            </a:r>
          </a:p>
          <a:p>
            <a:r>
              <a:rPr lang="en-US" dirty="0"/>
              <a:t>Be willing to make mistakes</a:t>
            </a:r>
          </a:p>
          <a:p>
            <a:r>
              <a:rPr lang="en-US" dirty="0"/>
              <a:t>Maintain confidentiality</a:t>
            </a:r>
          </a:p>
          <a:p>
            <a:r>
              <a:rPr lang="en-US" dirty="0"/>
              <a:t>Be responsible for your own learning</a:t>
            </a:r>
          </a:p>
          <a:p>
            <a:endParaRPr lang="en-US" dirty="0"/>
          </a:p>
        </p:txBody>
      </p:sp>
      <p:pic>
        <p:nvPicPr>
          <p:cNvPr id="5" name="Picture 2" descr="C:\Users\Owner\AppData\Local\Microsoft\Windows\Temporary Internet Files\Content.IE5\87PSJEBN\clip-art0020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2" y="2676378"/>
            <a:ext cx="2963863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62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Walk-about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one way that YOU can support a parent or youth in each stage of change.</a:t>
            </a:r>
          </a:p>
          <a:p>
            <a:r>
              <a:rPr lang="en-US" dirty="0"/>
              <a:t>Be Specific!</a:t>
            </a:r>
          </a:p>
          <a:p>
            <a:r>
              <a:rPr lang="en-US" dirty="0"/>
              <a:t>Visit each chart and write your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2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relapse?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Lapse vs. relapse</a:t>
            </a:r>
          </a:p>
          <a:p>
            <a:pPr marL="457200" indent="-457200"/>
            <a:r>
              <a:rPr lang="en-US" sz="2600" dirty="0"/>
              <a:t>Relapse can be an opportunity to enhance recovery</a:t>
            </a:r>
          </a:p>
          <a:p>
            <a:pPr marL="457200" indent="-457200"/>
            <a:r>
              <a:rPr lang="en-US" sz="2600" dirty="0"/>
              <a:t>Try a trauma-informed response vs. punitive response</a:t>
            </a:r>
          </a:p>
          <a:p>
            <a:pPr marL="914400" lvl="1" indent="-457200"/>
            <a:r>
              <a:rPr lang="en-US" sz="2600" dirty="0"/>
              <a:t>What happened?</a:t>
            </a:r>
          </a:p>
          <a:p>
            <a:pPr marL="914400" lvl="1" indent="-457200"/>
            <a:r>
              <a:rPr lang="en-US" sz="2600" dirty="0"/>
              <a:t>What were you thinking of at the time?</a:t>
            </a:r>
          </a:p>
          <a:p>
            <a:pPr marL="914400" lvl="1" indent="-457200"/>
            <a:r>
              <a:rPr lang="en-US" sz="2600" dirty="0"/>
              <a:t>What have you thought about since?</a:t>
            </a:r>
          </a:p>
          <a:p>
            <a:pPr marL="914400" lvl="1" indent="-457200"/>
            <a:r>
              <a:rPr lang="en-US" sz="2600" dirty="0"/>
              <a:t>Who has been affected by what you have done? In what way?</a:t>
            </a:r>
          </a:p>
          <a:p>
            <a:pPr marL="914400" lvl="1" indent="-457200"/>
            <a:r>
              <a:rPr lang="en-US" sz="2600" dirty="0"/>
              <a:t>What do you think you need to do to make things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0960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www.iirp.edu</a:t>
            </a:r>
            <a:r>
              <a:rPr lang="en-US" dirty="0"/>
              <a:t>/news/1976-time-to-think-using-restorative-questions</a:t>
            </a:r>
          </a:p>
        </p:txBody>
      </p:sp>
    </p:spTree>
    <p:extLst>
      <p:ext uri="{BB962C8B-B14F-4D97-AF65-F5344CB8AC3E}">
        <p14:creationId xmlns:p14="http://schemas.microsoft.com/office/powerpoint/2010/main" val="3344618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Social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0" indent="-457200">
              <a:buNone/>
            </a:pPr>
            <a:r>
              <a:rPr lang="en-US" sz="3000" dirty="0"/>
              <a:t>Key take-</a:t>
            </a:r>
            <a:r>
              <a:rPr lang="en-US" sz="3000" dirty="0" err="1"/>
              <a:t>aways</a:t>
            </a:r>
            <a:r>
              <a:rPr lang="en-US" sz="3000" dirty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dirty="0"/>
              <a:t>You are not expected to be an expert – consult with your supervisor or other agency/community partner who has expertise in substance use disorder, intimate partner violence, and/or behavioral health disorders.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dirty="0"/>
              <a:t>You can’t create a plan with just the people you are worried about.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dirty="0"/>
              <a:t>Safety is paramount.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5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are some resources available to you in your county?</a:t>
            </a:r>
          </a:p>
        </p:txBody>
      </p:sp>
      <p:pic>
        <p:nvPicPr>
          <p:cNvPr id="5" name="Content Placeholder 4" descr="Brainstorming-300x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457200" y="19050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23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In-Home Safety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700" dirty="0"/>
              <a:t>Indicators of possible substance use: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/>
              <a:t>A report of substance use is included in the CPS call or report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/>
              <a:t>Drug paraphernalia (e.g., a syringe kit, charred spoons, a large number of liquor or beer bottles)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/>
              <a:t>The scent of alcohol or drugs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/>
              <a:t>A child or other family member reports alcohol or drug use by a parent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700" dirty="0"/>
              <a:t>A parent appears to be under the influence of a substance, admits to having a substance use disorder, or shows other signs of addiction or abuse (e.g., needle marks)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57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Worker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/>
              <a:t>Review General Home Visit </a:t>
            </a:r>
            <a:br>
              <a:rPr lang="en-US" sz="3600" dirty="0"/>
            </a:br>
            <a:r>
              <a:rPr lang="en-US" sz="3600" dirty="0"/>
              <a:t>Safety Tips</a:t>
            </a:r>
          </a:p>
          <a:p>
            <a:endParaRPr lang="en-US" dirty="0"/>
          </a:p>
        </p:txBody>
      </p:sp>
      <p:pic>
        <p:nvPicPr>
          <p:cNvPr id="7" name="Content Placeholder 6" descr="doorbel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24" r="-1692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2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do Intimate Partner Violence, Substance Use Disorders, and </a:t>
            </a:r>
            <a:br>
              <a:rPr lang="en-US" sz="3600" dirty="0"/>
            </a:br>
            <a:r>
              <a:rPr lang="en-US" sz="3600" dirty="0"/>
              <a:t>Behavioral Health intersect?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When IPV is experienced, it is related with depression, suicidality, generalized anxiety disorder, and PTSD.</a:t>
            </a:r>
          </a:p>
          <a:p>
            <a:r>
              <a:rPr lang="en-US" dirty="0"/>
              <a:t>IPV is associated with increased substance use, and increased substance use is associated with an increased risk of IPV.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It is recommended that interventions for IPV, substance use disorder, and behavioral health be integrated and trauma informed.</a:t>
            </a:r>
          </a:p>
          <a:p>
            <a:r>
              <a:rPr lang="en-US" dirty="0"/>
              <a:t>Development of strong social networks have been reported to be helpful.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3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</a:t>
            </a:r>
          </a:p>
        </p:txBody>
      </p:sp>
      <p:pic>
        <p:nvPicPr>
          <p:cNvPr id="7" name="Content Placeholder 6" descr="magnifying_glass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06" r="-3900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4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Learning</a:t>
            </a:r>
          </a:p>
        </p:txBody>
      </p:sp>
      <p:pic>
        <p:nvPicPr>
          <p:cNvPr id="5" name="Content Placeholder 4" descr="ho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r="59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attending the training!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Thank 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5715000" cy="35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some of the key concepts from the e-Learning modules</a:t>
            </a:r>
          </a:p>
          <a:p>
            <a:endParaRPr lang="en-US" dirty="0"/>
          </a:p>
          <a:p>
            <a:r>
              <a:rPr lang="en-US" dirty="0"/>
              <a:t>In your group, read the card prompt and discuss the answers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Pendulum Activity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4000" dirty="0"/>
              <a:t>Reflect on what assumptions, feelings, and possible biases may be present based on your response to each statement. </a:t>
            </a:r>
          </a:p>
          <a:p>
            <a:pPr fontAlgn="base"/>
            <a:endParaRPr lang="en-US" sz="4000" dirty="0"/>
          </a:p>
          <a:p>
            <a:pPr fontAlgn="base"/>
            <a:r>
              <a:rPr lang="en-US" sz="4000" dirty="0"/>
              <a:t>What are some ways that this could impact your work with families?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7</a:t>
            </a:fld>
            <a:endParaRPr lang="en-US"/>
          </a:p>
        </p:txBody>
      </p:sp>
      <p:sp>
        <p:nvSpPr>
          <p:cNvPr id="5" name="AutoShape 2" descr="http://www.socialresearchmethods.net/kb/Assets/images/quesint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9F867-414A-4620-8F78-CF9C91985E6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7585" name="Rectang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i="1" dirty="0"/>
              <a:t>Common Errors in Child Welfare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534400" cy="4983163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Making a decision with insufficient information</a:t>
            </a:r>
          </a:p>
          <a:p>
            <a:pPr marL="457200" indent="-457200"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Remembering either the very first information or the most recent</a:t>
            </a:r>
          </a:p>
          <a:p>
            <a:pPr marL="457200" indent="-457200"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Selectively remembering information</a:t>
            </a:r>
          </a:p>
          <a:p>
            <a:pPr marL="457200" indent="-457200"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Being reluctant to change one’s own mind </a:t>
            </a:r>
          </a:p>
          <a:p>
            <a:pPr marL="457200" indent="-457200" eaLnBrk="1" hangingPunct="1">
              <a:lnSpc>
                <a:spcPct val="114000"/>
              </a:lnSpc>
              <a:spcAft>
                <a:spcPts val="600"/>
              </a:spcAft>
            </a:pPr>
            <a:r>
              <a:rPr lang="en-US" dirty="0"/>
              <a:t>Focusing in on one explanation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92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avoid these errors?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WE can…</a:t>
            </a:r>
          </a:p>
          <a:p>
            <a:pPr marL="914400" indent="-457200"/>
            <a:r>
              <a:rPr lang="en-US" dirty="0"/>
              <a:t>Gather information</a:t>
            </a:r>
          </a:p>
          <a:p>
            <a:pPr marL="914400" indent="-457200"/>
            <a:r>
              <a:rPr lang="en-US" dirty="0"/>
              <a:t>Consider alternative explanations</a:t>
            </a:r>
          </a:p>
          <a:p>
            <a:pPr marL="914400" indent="-457200"/>
            <a:r>
              <a:rPr lang="en-US" dirty="0"/>
              <a:t>Utilize family team meetings</a:t>
            </a:r>
          </a:p>
          <a:p>
            <a:pPr marL="914400" indent="-457200"/>
            <a:r>
              <a:rPr lang="en-US" dirty="0"/>
              <a:t>Utilize assessment tools</a:t>
            </a:r>
          </a:p>
          <a:p>
            <a:pPr marL="914400" indent="-457200"/>
            <a:r>
              <a:rPr lang="en-US" dirty="0"/>
              <a:t>Use trauma-informed practices</a:t>
            </a:r>
          </a:p>
          <a:p>
            <a:pPr marL="914400" indent="-457200"/>
            <a:r>
              <a:rPr lang="en-US" dirty="0"/>
              <a:t>Examine own feelings and biases</a:t>
            </a:r>
          </a:p>
          <a:p>
            <a:pPr marL="914400" indent="-457200"/>
            <a:r>
              <a:rPr lang="en-US" dirty="0"/>
              <a:t>Consult with your supervisors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357DE-2CFF-4E4A-B892-1FAFF8444D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8395</TotalTime>
  <Words>1794</Words>
  <Application>Microsoft Macintosh PowerPoint</Application>
  <PresentationFormat>On-screen Show (4:3)</PresentationFormat>
  <Paragraphs>288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Playfair Display</vt:lpstr>
      <vt:lpstr>Times New Roman</vt:lpstr>
      <vt:lpstr>Verdana</vt:lpstr>
      <vt:lpstr>Wingdings</vt:lpstr>
      <vt:lpstr>Office Theme</vt:lpstr>
      <vt:lpstr>PowerPoint Presentation</vt:lpstr>
      <vt:lpstr>Key Issues in Child Welfare Practice: Social Worker as Practitioner Day 1   California Common Core December 31, 2108</vt:lpstr>
      <vt:lpstr>Overview of the Day</vt:lpstr>
      <vt:lpstr>Group Agreements</vt:lpstr>
      <vt:lpstr>Recall Activity</vt:lpstr>
      <vt:lpstr>Pendulum Activity</vt:lpstr>
      <vt:lpstr>Activity</vt:lpstr>
      <vt:lpstr>Common Errors in Child Welfare </vt:lpstr>
      <vt:lpstr>How do we avoid these errors?</vt:lpstr>
      <vt:lpstr>Strength-based Practice</vt:lpstr>
      <vt:lpstr>Building on Strengths</vt:lpstr>
      <vt:lpstr>Benefits of Focusing on Strengths</vt:lpstr>
      <vt:lpstr>PowerPoint Presentation</vt:lpstr>
      <vt:lpstr>Casework Components:  Practice Behaviors Activity </vt:lpstr>
      <vt:lpstr>Task for Activity: Design a Poster</vt:lpstr>
      <vt:lpstr>Intersection of Key Issues: What to Consider…</vt:lpstr>
      <vt:lpstr>Substance Use Disorders  Key Concepts </vt:lpstr>
      <vt:lpstr> Intimate Partner Violence  Key Concepts </vt:lpstr>
      <vt:lpstr>Effects of Dating Violence</vt:lpstr>
      <vt:lpstr>Teen Dating Violence Key Concepts</vt:lpstr>
      <vt:lpstr>Behavioral Health Key Concepts</vt:lpstr>
      <vt:lpstr>Role of Psychotropic Medication</vt:lpstr>
      <vt:lpstr>Meet Julie, Charles, Kathy, and Joey</vt:lpstr>
      <vt:lpstr>Now what?</vt:lpstr>
      <vt:lpstr>Characteristics of a Case Plan</vt:lpstr>
      <vt:lpstr>Closing</vt:lpstr>
      <vt:lpstr>See you tomorrow at 9:00am!</vt:lpstr>
      <vt:lpstr>Key Issues in Child Welfare Practice:  Social Worker as Practitioner Day 2   California Common Core December 31, 2108</vt:lpstr>
      <vt:lpstr>Overview of Day 2</vt:lpstr>
      <vt:lpstr>Activity</vt:lpstr>
      <vt:lpstr>PowerPoint Presentation</vt:lpstr>
      <vt:lpstr>Adverse Childhood Experiences</vt:lpstr>
      <vt:lpstr>Healing Neen</vt:lpstr>
      <vt:lpstr>“Where there is breath, there is hope.”  ―Tonier Cain</vt:lpstr>
      <vt:lpstr>Assume Good Intentions!</vt:lpstr>
      <vt:lpstr>Building the Relationship</vt:lpstr>
      <vt:lpstr>Ways to Build Rapport</vt:lpstr>
      <vt:lpstr>Ways to Build Rapport (cont’d)</vt:lpstr>
      <vt:lpstr>Stages of Change</vt:lpstr>
      <vt:lpstr>Walk-about Activity</vt:lpstr>
      <vt:lpstr>What about relapse?</vt:lpstr>
      <vt:lpstr>The Role of the Social Worker</vt:lpstr>
      <vt:lpstr>What are some resources available to you in your county?</vt:lpstr>
      <vt:lpstr>In-Home Safety Assessment</vt:lpstr>
      <vt:lpstr>Social Worker Safety </vt:lpstr>
      <vt:lpstr>How do Intimate Partner Violence, Substance Use Disorders, and  Behavioral Health intersect?</vt:lpstr>
      <vt:lpstr>Let’s Practice</vt:lpstr>
      <vt:lpstr>Transfer of Learning</vt:lpstr>
      <vt:lpstr>Wrap Up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S. Connelly</dc:creator>
  <cp:lastModifiedBy>Microsoft Office User</cp:lastModifiedBy>
  <cp:revision>252</cp:revision>
  <cp:lastPrinted>2016-12-20T21:27:39Z</cp:lastPrinted>
  <dcterms:created xsi:type="dcterms:W3CDTF">2013-07-19T18:41:24Z</dcterms:created>
  <dcterms:modified xsi:type="dcterms:W3CDTF">2019-01-15T19:25:00Z</dcterms:modified>
</cp:coreProperties>
</file>