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76" r:id="rId3"/>
    <p:sldId id="294" r:id="rId4"/>
    <p:sldId id="277" r:id="rId5"/>
    <p:sldId id="272" r:id="rId6"/>
    <p:sldId id="273" r:id="rId7"/>
    <p:sldId id="291" r:id="rId8"/>
    <p:sldId id="274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75" r:id="rId19"/>
    <p:sldId id="28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9E1E437-FE5B-4BC4-9000-DC6C9AA92FF5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Content contained is licensed under a Creative Commons Attribution-ShareAlike 3.0 Unported License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FF597E-7172-402C-BBB9-FF049C225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72274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D96BFB9-892A-4F94-BB19-E0145BF40771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Content contained is licensed under a Creative Commons Attribution-ShareAlike 3.0 Unported License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B56B1D1-AAE5-4680-86CE-D52E90C34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62354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power point will present information about connecting the standards to instructional methods for the content area subjects.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Content contained is licensed under a Creative Commons Attribution-ShareAlike 3.0 Unported License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5171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statistics and the ones on the next slide illustrate</a:t>
            </a:r>
            <a:r>
              <a:rPr lang="en-US" baseline="0" dirty="0" smtClean="0"/>
              <a:t> the need to improve student achievement at the secondary level.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Content contained is licensed under a Creative Commons Attribution-ShareAlike 3.0 Unported License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8471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r>
              <a:rPr lang="en-US" baseline="0" dirty="0" smtClean="0"/>
              <a:t> should reflect upon the answers to these questions </a:t>
            </a:r>
            <a:r>
              <a:rPr lang="en-US" baseline="0" smtClean="0"/>
              <a:t>and engage </a:t>
            </a:r>
            <a:r>
              <a:rPr lang="en-US" baseline="0" dirty="0" smtClean="0"/>
              <a:t>in a discussion about them.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Content contained is licensed under a Creative Commons Attribution-ShareAlike 3.0 Unported License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421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6 shifts reflect</a:t>
            </a:r>
            <a:r>
              <a:rPr lang="en-US" baseline="0" dirty="0" smtClean="0"/>
              <a:t> the major changes  which are promoted by the </a:t>
            </a:r>
            <a:r>
              <a:rPr lang="en-US" dirty="0" smtClean="0"/>
              <a:t>in the ELA Common Core Standards.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Content contained is licensed under a Creative Commons Attribution-ShareAlike 3.0 Unported License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1469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represent</a:t>
            </a:r>
            <a:r>
              <a:rPr lang="en-US" baseline="0" dirty="0" smtClean="0"/>
              <a:t> the reading habits of proficient readers and achieving the tasks in the standards enables students to develop these good reading habits.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Content contained is licensed under a Creative Commons Attribution-ShareAlike 3.0 Unported License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602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following</a:t>
            </a:r>
            <a:r>
              <a:rPr lang="en-US" dirty="0" smtClean="0"/>
              <a:t>  slides (slide# 9-16) portray strategies</a:t>
            </a:r>
            <a:r>
              <a:rPr lang="en-US" baseline="0" dirty="0" smtClean="0"/>
              <a:t> which are</a:t>
            </a:r>
            <a:r>
              <a:rPr lang="en-US" dirty="0" smtClean="0"/>
              <a:t> connected to various</a:t>
            </a:r>
            <a:r>
              <a:rPr lang="en-US" baseline="0" dirty="0" smtClean="0"/>
              <a:t> standards</a:t>
            </a:r>
            <a:r>
              <a:rPr lang="en-US" dirty="0" smtClean="0"/>
              <a:t> and which can be implemented in Content Area</a:t>
            </a:r>
            <a:r>
              <a:rPr lang="en-US" baseline="0" dirty="0" smtClean="0"/>
              <a:t> Subjects.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Content contained is licensed under a Creative Commons Attribution-ShareAlike 3.0 Unported License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3677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next couple</a:t>
            </a:r>
            <a:r>
              <a:rPr lang="en-US" baseline="0" dirty="0" smtClean="0"/>
              <a:t> of slides explain the term “close reading” which is synonymous with critical reading.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Content contained is licensed under a Creative Commons Attribution-ShareAlike 3.0 Unported License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166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an</a:t>
            </a:r>
            <a:r>
              <a:rPr lang="en-US" baseline="0" dirty="0" smtClean="0"/>
              <a:t> excellent demonstration of what is meant by close reading at the secondary level.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Content contained is licensed under a Creative Commons Attribution-ShareAlike 3.0 Unported License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1969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</a:t>
            </a:r>
            <a:r>
              <a:rPr lang="en-US" baseline="0" dirty="0" smtClean="0"/>
              <a:t> good resources for strategies which can be used in the Content </a:t>
            </a:r>
            <a:r>
              <a:rPr lang="en-US" baseline="0" smtClean="0"/>
              <a:t>Areas Subjects.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Content contained is licensed under a Creative Commons Attribution-ShareAlike 3.0 Unported License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636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57E4-724A-413D-AFF2-5AE26D2B4CDE}" type="datetime1">
              <a:rPr lang="en-US" smtClean="0"/>
              <a:pPr>
                <a:defRPr/>
              </a:pPr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96925-7421-4568-8A71-728EF3E05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143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133600"/>
            <a:ext cx="82296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D8675-4F59-435D-8D1A-106953866940}" type="datetime1">
              <a:rPr lang="en-US" smtClean="0"/>
              <a:pPr>
                <a:defRPr/>
              </a:pPr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F99BE-BC22-4F52-A800-DEC082CF6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965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761AA-85A9-4C4D-B595-A6B45343F06F}" type="datetime1">
              <a:rPr lang="en-US" smtClean="0"/>
              <a:pPr>
                <a:defRPr/>
              </a:pPr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3A5D-9DA9-4B25-8899-A6CF4EEA6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29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8A95E-17A8-4376-95C0-B74A5217BC1F}" type="datetime1">
              <a:rPr lang="en-US" smtClean="0"/>
              <a:pPr>
                <a:defRPr/>
              </a:pPr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AFF38-68CC-40E3-8880-D64CDCEAF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68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5FFAD-42F8-4BB2-9343-6A55B6582962}" type="datetime1">
              <a:rPr lang="en-US" smtClean="0"/>
              <a:pPr>
                <a:defRPr/>
              </a:pPr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4938A-9AC4-45D2-A17F-375E3990D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619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B2158-8940-488B-97E3-81DADD4B58F6}" type="datetime1">
              <a:rPr lang="en-US" smtClean="0"/>
              <a:pPr>
                <a:defRPr/>
              </a:pPr>
              <a:t>8/27/2012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19B02-ABF1-4484-AD96-15C93C0D3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64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599"/>
            <a:ext cx="4040188" cy="3230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57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599"/>
            <a:ext cx="4041775" cy="3230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C10A8-1DB3-461B-AE8D-55A2E06D43BA}" type="datetime1">
              <a:rPr lang="en-US" smtClean="0"/>
              <a:pPr>
                <a:defRPr/>
              </a:pPr>
              <a:t>8/27/2012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C5EE-3F5B-46A8-9F11-EE74ADF14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359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80057-1BC3-4FF3-88BD-D23DB283BDBC}" type="datetime1">
              <a:rPr lang="en-US" smtClean="0"/>
              <a:pPr>
                <a:defRPr/>
              </a:pPr>
              <a:t>8/27/2012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B9B9D-6C26-413D-A3D1-F5A235141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739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A4CE-723A-4EFB-B347-3DFE9DBEB0E0}" type="datetime1">
              <a:rPr lang="en-US" smtClean="0"/>
              <a:pPr>
                <a:defRPr/>
              </a:pPr>
              <a:t>8/27/2012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B0313-2AE3-47FB-A464-51C575209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44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008313" cy="4144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B6F7B-FAF0-44AE-9946-8EC52E55E37D}" type="datetime1">
              <a:rPr lang="en-US" smtClean="0"/>
              <a:pPr>
                <a:defRPr/>
              </a:pPr>
              <a:t>8/27/2012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EC444-FC2E-49E5-A22E-D70935CA3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470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F1B25-2AD7-4BDE-8563-34E0AD9E64F6}" type="datetime1">
              <a:rPr lang="en-US" smtClean="0"/>
              <a:pPr>
                <a:defRPr/>
              </a:pPr>
              <a:t>8/27/2012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C0D1-4502-4368-882D-5F7FAC386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011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9800"/>
            <a:ext cx="8229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750" y="6400800"/>
            <a:ext cx="88265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FD635A-F4E3-466B-82B2-5509046F6AD8}" type="datetime1">
              <a:rPr lang="en-US" smtClean="0"/>
              <a:pPr>
                <a:defRPr/>
              </a:pPr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400800"/>
            <a:ext cx="73152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00800"/>
            <a:ext cx="906463" cy="428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616C50-FA49-4EE9-BCF5-906A18B20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o_ntaYbL7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be.net/common_core/pdf/ela-teach-strat-6-12.pdf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9600" y="990601"/>
            <a:ext cx="7848600" cy="1981199"/>
          </a:xfrm>
        </p:spPr>
        <p:txBody>
          <a:bodyPr/>
          <a:lstStyle/>
          <a:p>
            <a:pPr>
              <a:defRPr/>
            </a:pPr>
            <a:r>
              <a:rPr lang="en-US" sz="4400" b="1" dirty="0"/>
              <a:t>Content Area Literacy for Science, SS &amp; Technical Subjects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2057400"/>
          </a:xfrm>
        </p:spPr>
        <p:txBody>
          <a:bodyPr/>
          <a:lstStyle/>
          <a:p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Presented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 </a:t>
            </a:r>
          </a:p>
          <a:p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English Language Arts Content Area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Specialist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Amy Robinson, </a:t>
            </a:r>
            <a:r>
              <a:rPr lang="en-US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Ed.D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arobinson@dupage.k12.il.us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Illinois State Board of Education/SSOS English Language Arts Content Specialists Team/Summer Regional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 on Making Inferences  RI 6.1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my inference?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information did I use to make this inference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good was my thinking? 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I need to change my thinking? 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( </a:t>
            </a:r>
            <a:r>
              <a:rPr lang="en-US" dirty="0" err="1"/>
              <a:t>Marzano</a:t>
            </a:r>
            <a:r>
              <a:rPr lang="en-US" dirty="0"/>
              <a:t>, 2010).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2851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Think </a:t>
            </a:r>
            <a:r>
              <a:rPr lang="en-US" b="1" dirty="0" err="1" smtClean="0"/>
              <a:t>Alouds</a:t>
            </a:r>
            <a:r>
              <a:rPr lang="en-US" b="1" dirty="0" smtClean="0"/>
              <a:t>  7.1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eachers </a:t>
            </a:r>
            <a:r>
              <a:rPr lang="en-US" dirty="0"/>
              <a:t>verbalize their </a:t>
            </a:r>
            <a:r>
              <a:rPr lang="en-US" dirty="0" smtClean="0"/>
              <a:t>thought processes </a:t>
            </a:r>
            <a:r>
              <a:rPr lang="en-US" dirty="0"/>
              <a:t>while </a:t>
            </a:r>
            <a:r>
              <a:rPr lang="en-US" dirty="0" smtClean="0"/>
              <a:t>reading </a:t>
            </a:r>
            <a:r>
              <a:rPr lang="en-US" dirty="0"/>
              <a:t>a selection orally.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V</a:t>
            </a:r>
            <a:r>
              <a:rPr lang="en-US" dirty="0" smtClean="0"/>
              <a:t>erbalizations </a:t>
            </a:r>
            <a:r>
              <a:rPr lang="en-US" dirty="0"/>
              <a:t>include describing things </a:t>
            </a:r>
            <a:r>
              <a:rPr lang="en-US" dirty="0" smtClean="0"/>
              <a:t>they are </a:t>
            </a:r>
            <a:r>
              <a:rPr lang="en-US" dirty="0"/>
              <a:t>doing as they read to monitor their comprehension.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(</a:t>
            </a:r>
            <a:r>
              <a:rPr lang="en-US" dirty="0"/>
              <a:t>Davey, 1983).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1594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Semantic Feature </a:t>
            </a:r>
            <a:r>
              <a:rPr lang="en-US" b="1" dirty="0" smtClean="0"/>
              <a:t>Analysis RI 7.4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technique uses a matrix to help students </a:t>
            </a:r>
            <a:r>
              <a:rPr lang="en-US" dirty="0" smtClean="0"/>
              <a:t>discover </a:t>
            </a:r>
            <a:r>
              <a:rPr lang="en-US" dirty="0"/>
              <a:t>how one set of </a:t>
            </a:r>
            <a:r>
              <a:rPr lang="en-US" dirty="0" smtClean="0"/>
              <a:t>concepts </a:t>
            </a:r>
            <a:r>
              <a:rPr lang="en-US" dirty="0"/>
              <a:t>is related to </a:t>
            </a:r>
            <a:r>
              <a:rPr lang="en-US" dirty="0" smtClean="0"/>
              <a:t>another set. </a:t>
            </a:r>
          </a:p>
          <a:p>
            <a:r>
              <a:rPr lang="en-US" dirty="0" smtClean="0"/>
              <a:t>Introduce </a:t>
            </a:r>
            <a:r>
              <a:rPr lang="en-US" dirty="0"/>
              <a:t>a Semantic </a:t>
            </a:r>
            <a:r>
              <a:rPr lang="en-US" dirty="0" smtClean="0"/>
              <a:t>Feature </a:t>
            </a:r>
            <a:r>
              <a:rPr lang="en-US" dirty="0"/>
              <a:t>Analysis graphic organizer as a tool for recording reading observations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Lenski</a:t>
            </a:r>
            <a:r>
              <a:rPr lang="en-US" dirty="0"/>
              <a:t>, Wham and Johns, 1999).</a:t>
            </a:r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1299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 </a:t>
            </a:r>
            <a:r>
              <a:rPr lang="en-US" b="1" dirty="0" smtClean="0"/>
              <a:t>Web  RI 8.9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Teachers distribute </a:t>
            </a:r>
            <a:r>
              <a:rPr lang="en-US" dirty="0"/>
              <a:t>a selected reading that elicits clearly defined opposing viewpoints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 discussion web graphic organizer can be used by the student/small group to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identify </a:t>
            </a:r>
            <a:r>
              <a:rPr lang="en-US" dirty="0"/>
              <a:t>the main question of the text.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8249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 Web  RI </a:t>
            </a:r>
            <a:r>
              <a:rPr lang="en-US" b="1" dirty="0" smtClean="0"/>
              <a:t>8.9 con.-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student/small group will note the </a:t>
            </a:r>
          </a:p>
          <a:p>
            <a:pPr marL="0" indent="0">
              <a:buNone/>
            </a:pPr>
            <a:r>
              <a:rPr lang="en-US" dirty="0" smtClean="0"/>
              <a:t>    pros/cons </a:t>
            </a:r>
            <a:r>
              <a:rPr lang="en-US" dirty="0"/>
              <a:t>of the </a:t>
            </a:r>
            <a:r>
              <a:rPr lang="en-US" dirty="0" smtClean="0"/>
              <a:t>reading</a:t>
            </a:r>
            <a:r>
              <a:rPr lang="en-US" dirty="0"/>
              <a:t> as well as their </a:t>
            </a:r>
            <a:r>
              <a:rPr lang="en-US" dirty="0" smtClean="0"/>
              <a:t>           	final conclusion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group will also place their conclusion on an index card.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Illinois State Board of Education/SSOS English Language Arts Content Specialists Team/</a:t>
            </a:r>
            <a:r>
              <a:rPr lang="en-US" dirty="0" err="1" smtClean="0"/>
              <a:t>SummerRegional</a:t>
            </a:r>
            <a:r>
              <a:rPr lang="en-US" dirty="0" smtClean="0"/>
              <a:t>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0304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 Web  RI 8.9 con.-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 the cards and tally the responses. Share the results with the </a:t>
            </a:r>
            <a:r>
              <a:rPr lang="en-US" dirty="0" smtClean="0"/>
              <a:t>class.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Alvermann</a:t>
            </a:r>
            <a:r>
              <a:rPr lang="en-US" dirty="0"/>
              <a:t>, 1991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6782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Close </a:t>
            </a:r>
            <a:r>
              <a:rPr lang="en-US" b="1" dirty="0" smtClean="0"/>
              <a:t>Reading  RI  9-10.1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</a:t>
            </a:r>
            <a:r>
              <a:rPr lang="en-US" dirty="0"/>
              <a:t>conduct a close read of a text such as Patrick Henry’s </a:t>
            </a:r>
            <a:r>
              <a:rPr lang="en-US" dirty="0" smtClean="0"/>
              <a:t>“</a:t>
            </a:r>
            <a:r>
              <a:rPr lang="en-US" dirty="0"/>
              <a:t>Speech to the Second Virginia Convention”.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After </a:t>
            </a:r>
            <a:r>
              <a:rPr lang="en-US" dirty="0"/>
              <a:t>reading the text each </a:t>
            </a:r>
            <a:r>
              <a:rPr lang="en-US" dirty="0" smtClean="0"/>
              <a:t>student </a:t>
            </a:r>
            <a:r>
              <a:rPr lang="en-US" dirty="0"/>
              <a:t>obtains a citation table for recording data as they conduct a second </a:t>
            </a:r>
            <a:r>
              <a:rPr lang="en-US" dirty="0" smtClean="0"/>
              <a:t>read.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65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Close Reading  RI  </a:t>
            </a:r>
            <a:r>
              <a:rPr lang="en-US" b="1" dirty="0" smtClean="0"/>
              <a:t>9-10.1 (con.-)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Within </a:t>
            </a:r>
            <a:r>
              <a:rPr lang="en-US" dirty="0"/>
              <a:t>the table, students write specific phrases or sentences from the </a:t>
            </a:r>
          </a:p>
          <a:p>
            <a:pPr marL="0" indent="0">
              <a:buNone/>
            </a:pPr>
            <a:r>
              <a:rPr lang="en-US" dirty="0" smtClean="0"/>
              <a:t>   text </a:t>
            </a:r>
            <a:r>
              <a:rPr lang="en-US" dirty="0"/>
              <a:t>and articulate the significance of each.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2952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David Coleman’s Demonstration Lesson on </a:t>
            </a:r>
            <a:r>
              <a:rPr lang="en-US" sz="3200" i="1" dirty="0"/>
              <a:t>A</a:t>
            </a:r>
            <a:r>
              <a:rPr lang="en-US" sz="3200" i="1" dirty="0" smtClean="0"/>
              <a:t> Letter from Birmingham Jail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 smtClean="0">
              <a:hlinkClick r:id="rId3"/>
            </a:endParaRPr>
          </a:p>
          <a:p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://www.youtube.com/</a:t>
            </a:r>
            <a:r>
              <a:rPr lang="en-US" dirty="0">
                <a:hlinkClick r:id="rId3"/>
              </a:rPr>
              <a:t>watch</a:t>
            </a:r>
            <a:r>
              <a:rPr lang="en-US" u="sng" dirty="0">
                <a:hlinkClick r:id="rId3"/>
              </a:rPr>
              <a:t>?v=Ho_ntaYbL7o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8288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www.isbe.net/common_core/pdf/ela-teach-strat-6-12.pdfe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Buehl</a:t>
            </a:r>
            <a:r>
              <a:rPr lang="en-US" dirty="0" smtClean="0"/>
              <a:t>, D. (2011). </a:t>
            </a:r>
            <a:r>
              <a:rPr lang="en-US" i="1" dirty="0" smtClean="0"/>
              <a:t>Developing Readers in the </a:t>
            </a:r>
            <a:r>
              <a:rPr lang="en-US" i="1" dirty="0"/>
              <a:t>Academic </a:t>
            </a:r>
            <a:r>
              <a:rPr lang="en-US" i="1" dirty="0" smtClean="0"/>
              <a:t>Disciplines. </a:t>
            </a:r>
            <a:r>
              <a:rPr lang="en-US" dirty="0" smtClean="0"/>
              <a:t>Newark, DE: International Reading Association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297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third of college freshmen must take and</a:t>
            </a:r>
          </a:p>
          <a:p>
            <a:pPr marL="0" indent="0">
              <a:buNone/>
            </a:pPr>
            <a:r>
              <a:rPr lang="en-US" dirty="0" smtClean="0"/>
              <a:t> pay for remedial courses in math and/or </a:t>
            </a:r>
          </a:p>
          <a:p>
            <a:pPr marL="0" indent="0">
              <a:buNone/>
            </a:pPr>
            <a:r>
              <a:rPr lang="en-US" dirty="0" smtClean="0"/>
              <a:t>English at two and four year colleges before</a:t>
            </a:r>
          </a:p>
          <a:p>
            <a:pPr marL="0" indent="0">
              <a:buNone/>
            </a:pPr>
            <a:r>
              <a:rPr lang="en-US" dirty="0" smtClean="0"/>
              <a:t> they can even begin their chosen course of</a:t>
            </a:r>
          </a:p>
          <a:p>
            <a:pPr marL="0" indent="0">
              <a:buNone/>
            </a:pPr>
            <a:r>
              <a:rPr lang="en-US" dirty="0" smtClean="0"/>
              <a:t> study.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620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Between the Lines by ACT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2005 ACT Scores, only </a:t>
            </a:r>
            <a:r>
              <a:rPr lang="en-US" dirty="0"/>
              <a:t>51% of our high school students </a:t>
            </a:r>
            <a:r>
              <a:rPr lang="en-US" dirty="0" smtClean="0"/>
              <a:t>were </a:t>
            </a:r>
            <a:r>
              <a:rPr lang="en-US" dirty="0"/>
              <a:t>ready for college level </a:t>
            </a:r>
            <a:r>
              <a:rPr lang="en-US" dirty="0" smtClean="0"/>
              <a:t>reading.</a:t>
            </a:r>
          </a:p>
          <a:p>
            <a:endParaRPr lang="en-US" dirty="0" smtClean="0"/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and 10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  <a:r>
              <a:rPr lang="en-US" dirty="0"/>
              <a:t>reading levels </a:t>
            </a:r>
            <a:r>
              <a:rPr lang="en-US" dirty="0" smtClean="0"/>
              <a:t>showed students </a:t>
            </a:r>
            <a:r>
              <a:rPr lang="en-US" dirty="0"/>
              <a:t>were on track for being college ready in reading, but then </a:t>
            </a:r>
            <a:r>
              <a:rPr lang="en-US" b="1" dirty="0"/>
              <a:t>declined.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25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to Ponder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role does the textbook play?</a:t>
            </a:r>
          </a:p>
          <a:p>
            <a:endParaRPr lang="en-US" dirty="0"/>
          </a:p>
          <a:p>
            <a:r>
              <a:rPr lang="en-US" dirty="0" smtClean="0"/>
              <a:t>How do history teachers/scientists make meaning from texts?</a:t>
            </a:r>
          </a:p>
          <a:p>
            <a:endParaRPr lang="en-US" dirty="0"/>
          </a:p>
          <a:p>
            <a:r>
              <a:rPr lang="en-US" dirty="0" smtClean="0"/>
              <a:t>What is the role of reading, writing, speaking and listening in your discipline?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072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 Shifts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Balance </a:t>
            </a:r>
            <a:r>
              <a:rPr lang="en-US" b="1" dirty="0"/>
              <a:t>Literary and Informational Text; Rise in</a:t>
            </a:r>
            <a:r>
              <a:rPr lang="en-US" b="1" i="1" dirty="0"/>
              <a:t> Informational </a:t>
            </a:r>
            <a:r>
              <a:rPr lang="en-US" b="1" i="1" dirty="0" smtClean="0"/>
              <a:t>Texts</a:t>
            </a:r>
          </a:p>
          <a:p>
            <a:pPr lvl="0"/>
            <a:endParaRPr lang="en-US" dirty="0"/>
          </a:p>
          <a:p>
            <a:pPr lvl="0"/>
            <a:r>
              <a:rPr lang="en-US" b="1" dirty="0"/>
              <a:t>Content Area Literacy – Shared </a:t>
            </a:r>
            <a:r>
              <a:rPr lang="en-US" b="1" dirty="0" smtClean="0"/>
              <a:t>Responsibility</a:t>
            </a:r>
          </a:p>
          <a:p>
            <a:pPr lvl="0"/>
            <a:endParaRPr lang="en-US" dirty="0"/>
          </a:p>
          <a:p>
            <a:pPr lvl="0"/>
            <a:r>
              <a:rPr lang="en-US" b="1" dirty="0"/>
              <a:t>Increase Complexity of Texts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5055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 Shifts (con.-)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Focus on</a:t>
            </a:r>
            <a:r>
              <a:rPr lang="en-US" b="1" i="1" dirty="0"/>
              <a:t> Text-Based Questions – connect to Speaking and </a:t>
            </a:r>
            <a:r>
              <a:rPr lang="en-US" b="1" i="1" dirty="0" smtClean="0"/>
              <a:t>Listening</a:t>
            </a:r>
          </a:p>
          <a:p>
            <a:pPr lvl="0"/>
            <a:endParaRPr lang="en-US" dirty="0"/>
          </a:p>
          <a:p>
            <a:pPr lvl="0"/>
            <a:r>
              <a:rPr lang="en-US" b="1" dirty="0"/>
              <a:t>Target</a:t>
            </a:r>
            <a:r>
              <a:rPr lang="en-US" b="1" i="1" dirty="0"/>
              <a:t> Writing </a:t>
            </a:r>
            <a:r>
              <a:rPr lang="en-US" b="1" i="1" dirty="0" smtClean="0"/>
              <a:t>Arguments</a:t>
            </a:r>
          </a:p>
          <a:p>
            <a:pPr lvl="0"/>
            <a:endParaRPr lang="en-US" dirty="0"/>
          </a:p>
          <a:p>
            <a:pPr lvl="0"/>
            <a:r>
              <a:rPr lang="en-US" b="1" dirty="0"/>
              <a:t>Academic Vocabulary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7672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proficient readers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connections to prior knowledge</a:t>
            </a:r>
          </a:p>
          <a:p>
            <a:r>
              <a:rPr lang="en-US" dirty="0" smtClean="0"/>
              <a:t>Generate questions</a:t>
            </a:r>
          </a:p>
          <a:p>
            <a:r>
              <a:rPr lang="en-US" dirty="0"/>
              <a:t>Create </a:t>
            </a:r>
            <a:r>
              <a:rPr lang="en-US" dirty="0" smtClean="0"/>
              <a:t>mental images</a:t>
            </a:r>
          </a:p>
          <a:p>
            <a:r>
              <a:rPr lang="en-US" dirty="0" smtClean="0"/>
              <a:t>Make inferences</a:t>
            </a:r>
          </a:p>
          <a:p>
            <a:r>
              <a:rPr lang="en-US" dirty="0" smtClean="0"/>
              <a:t>Determine Importance </a:t>
            </a:r>
          </a:p>
          <a:p>
            <a:r>
              <a:rPr lang="en-US" dirty="0" smtClean="0"/>
              <a:t>Synthesize, evaluate</a:t>
            </a:r>
            <a:r>
              <a:rPr lang="en-US" smtClean="0"/>
              <a:t>, summarize</a:t>
            </a:r>
            <a:endParaRPr lang="en-US" dirty="0" smtClean="0"/>
          </a:p>
          <a:p>
            <a:r>
              <a:rPr lang="en-US" dirty="0" smtClean="0"/>
              <a:t>Monitor reading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7072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Two-Column </a:t>
            </a:r>
            <a:r>
              <a:rPr lang="en-US" b="1" dirty="0" smtClean="0"/>
              <a:t>Notes  RI 6.1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tudents divide </a:t>
            </a:r>
            <a:r>
              <a:rPr lang="en-US" dirty="0"/>
              <a:t>a sheet of notebook paper in half.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listening or reading, students </a:t>
            </a:r>
            <a:r>
              <a:rPr lang="en-US" dirty="0" smtClean="0"/>
              <a:t>record </a:t>
            </a:r>
            <a:r>
              <a:rPr lang="en-US" dirty="0"/>
              <a:t>evidence </a:t>
            </a:r>
            <a:r>
              <a:rPr lang="en-US" dirty="0" smtClean="0"/>
              <a:t>in </a:t>
            </a:r>
            <a:r>
              <a:rPr lang="en-US" dirty="0"/>
              <a:t>the right column. 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067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Two-Column </a:t>
            </a:r>
            <a:r>
              <a:rPr lang="en-US" b="1" dirty="0" smtClean="0"/>
              <a:t>Notes con.-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left column, students can make </a:t>
            </a:r>
          </a:p>
          <a:p>
            <a:r>
              <a:rPr lang="en-US" dirty="0"/>
              <a:t>inferences, ask questions, or draw pictures to clarify their </a:t>
            </a:r>
            <a:r>
              <a:rPr lang="en-US" dirty="0" smtClean="0"/>
              <a:t>evidence.</a:t>
            </a:r>
          </a:p>
          <a:p>
            <a:endParaRPr lang="en-US" dirty="0"/>
          </a:p>
          <a:p>
            <a:r>
              <a:rPr lang="en-US" dirty="0" smtClean="0"/>
              <a:t>See </a:t>
            </a:r>
            <a:r>
              <a:rPr lang="en-US" dirty="0" err="1" smtClean="0"/>
              <a:t>freeology</a:t>
            </a:r>
            <a:r>
              <a:rPr lang="en-US" dirty="0" smtClean="0"/>
              <a:t> </a:t>
            </a:r>
            <a:r>
              <a:rPr lang="en-US" dirty="0"/>
              <a:t>and reading lady graphic organizers (</a:t>
            </a:r>
            <a:r>
              <a:rPr lang="en-US" dirty="0" err="1"/>
              <a:t>Sanda</a:t>
            </a:r>
            <a:r>
              <a:rPr lang="en-US" dirty="0"/>
              <a:t>, Havens, &amp; </a:t>
            </a:r>
            <a:r>
              <a:rPr lang="en-US" dirty="0" err="1"/>
              <a:t>Maycumber</a:t>
            </a:r>
            <a:r>
              <a:rPr lang="en-US" dirty="0"/>
              <a:t>, 1988).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Illinois State Board of Education/SSOS English Language Arts Content Specialists Team/Summer Regional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733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BE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SB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ISBEtemplate</Template>
  <TotalTime>1861</TotalTime>
  <Words>1138</Words>
  <Application>Microsoft Office PowerPoint</Application>
  <PresentationFormat>On-screen Show (4:3)</PresentationFormat>
  <Paragraphs>148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ISBEtemplate</vt:lpstr>
      <vt:lpstr>Content Area Literacy for Science, SS &amp; Technical Subjects</vt:lpstr>
      <vt:lpstr>Statistics</vt:lpstr>
      <vt:lpstr>Reading Between the Lines by ACT  </vt:lpstr>
      <vt:lpstr>Questions to Ponder</vt:lpstr>
      <vt:lpstr>6 Shifts </vt:lpstr>
      <vt:lpstr>6 Shifts (con.-)</vt:lpstr>
      <vt:lpstr>What do proficient readers do?</vt:lpstr>
      <vt:lpstr>Two-Column Notes  RI 6.1</vt:lpstr>
      <vt:lpstr>Two-Column Notes con.-</vt:lpstr>
      <vt:lpstr>Discussion on Making Inferences  RI 6.1</vt:lpstr>
      <vt:lpstr>Think Alouds  7.1</vt:lpstr>
      <vt:lpstr>Semantic Feature Analysis RI 7.4</vt:lpstr>
      <vt:lpstr>Discussion Web  RI 8.9</vt:lpstr>
      <vt:lpstr>Discussion Web  RI 8.9 con.-</vt:lpstr>
      <vt:lpstr>Discussion Web  RI 8.9 con.-</vt:lpstr>
      <vt:lpstr>Close Reading  RI  9-10.1</vt:lpstr>
      <vt:lpstr>Close Reading  RI  9-10.1 (con.-) </vt:lpstr>
      <vt:lpstr>David Coleman’s Demonstration Lesson on A Letter from Birmingham Jail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ISBE PowerPoints</dc:title>
  <dc:creator>Amy Robinson</dc:creator>
  <cp:lastModifiedBy>eiwersen</cp:lastModifiedBy>
  <cp:revision>57</cp:revision>
  <dcterms:created xsi:type="dcterms:W3CDTF">2012-06-07T06:31:08Z</dcterms:created>
  <dcterms:modified xsi:type="dcterms:W3CDTF">2012-08-27T19:32:40Z</dcterms:modified>
</cp:coreProperties>
</file>