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56" r:id="rId1"/>
  </p:sldMasterIdLst>
  <p:notesMasterIdLst>
    <p:notesMasterId r:id="rId54"/>
  </p:notesMasterIdLst>
  <p:handoutMasterIdLst>
    <p:handoutMasterId r:id="rId55"/>
  </p:handoutMasterIdLst>
  <p:sldIdLst>
    <p:sldId id="275" r:id="rId2"/>
    <p:sldId id="256" r:id="rId3"/>
    <p:sldId id="322" r:id="rId4"/>
    <p:sldId id="280" r:id="rId5"/>
    <p:sldId id="318" r:id="rId6"/>
    <p:sldId id="290" r:id="rId7"/>
    <p:sldId id="323" r:id="rId8"/>
    <p:sldId id="507" r:id="rId9"/>
    <p:sldId id="448" r:id="rId10"/>
    <p:sldId id="509" r:id="rId11"/>
    <p:sldId id="371" r:id="rId12"/>
    <p:sldId id="438" r:id="rId13"/>
    <p:sldId id="429" r:id="rId14"/>
    <p:sldId id="376" r:id="rId15"/>
    <p:sldId id="343" r:id="rId16"/>
    <p:sldId id="408" r:id="rId17"/>
    <p:sldId id="498" r:id="rId18"/>
    <p:sldId id="514" r:id="rId19"/>
    <p:sldId id="512" r:id="rId20"/>
    <p:sldId id="461" r:id="rId21"/>
    <p:sldId id="458" r:id="rId22"/>
    <p:sldId id="496" r:id="rId23"/>
    <p:sldId id="370" r:id="rId24"/>
    <p:sldId id="466" r:id="rId25"/>
    <p:sldId id="508" r:id="rId26"/>
    <p:sldId id="505" r:id="rId27"/>
    <p:sldId id="386" r:id="rId28"/>
    <p:sldId id="499" r:id="rId29"/>
    <p:sldId id="486" r:id="rId30"/>
    <p:sldId id="400" r:id="rId31"/>
    <p:sldId id="506" r:id="rId32"/>
    <p:sldId id="468" r:id="rId33"/>
    <p:sldId id="503" r:id="rId34"/>
    <p:sldId id="490" r:id="rId35"/>
    <p:sldId id="501" r:id="rId36"/>
    <p:sldId id="504" r:id="rId37"/>
    <p:sldId id="510" r:id="rId38"/>
    <p:sldId id="492" r:id="rId39"/>
    <p:sldId id="511" r:id="rId40"/>
    <p:sldId id="493" r:id="rId41"/>
    <p:sldId id="489" r:id="rId42"/>
    <p:sldId id="495" r:id="rId43"/>
    <p:sldId id="500" r:id="rId44"/>
    <p:sldId id="451" r:id="rId45"/>
    <p:sldId id="487" r:id="rId46"/>
    <p:sldId id="513" r:id="rId47"/>
    <p:sldId id="488" r:id="rId48"/>
    <p:sldId id="485" r:id="rId49"/>
    <p:sldId id="479" r:id="rId50"/>
    <p:sldId id="515" r:id="rId51"/>
    <p:sldId id="483" r:id="rId52"/>
    <p:sldId id="481" r:id="rId53"/>
  </p:sldIdLst>
  <p:sldSz cx="9144000" cy="6858000" type="screen4x3"/>
  <p:notesSz cx="6989763" cy="927576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278"/>
    <p:restoredTop sz="65110" autoAdjust="0"/>
  </p:normalViewPr>
  <p:slideViewPr>
    <p:cSldViewPr>
      <p:cViewPr varScale="1">
        <p:scale>
          <a:sx n="45" d="100"/>
          <a:sy n="45" d="100"/>
        </p:scale>
        <p:origin x="1376" y="5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A246D73-8619-40D4-8E77-0591BA432BE2}" type="doc">
      <dgm:prSet loTypeId="urn:microsoft.com/office/officeart/2005/8/layout/process5" loCatId="process" qsTypeId="urn:microsoft.com/office/officeart/2005/8/quickstyle/simple1" qsCatId="simple" csTypeId="urn:microsoft.com/office/officeart/2005/8/colors/colorful2" csCatId="colorful" phldr="1"/>
      <dgm:spPr/>
      <dgm:t>
        <a:bodyPr/>
        <a:lstStyle/>
        <a:p>
          <a:endParaRPr lang="en-US"/>
        </a:p>
      </dgm:t>
    </dgm:pt>
    <dgm:pt modelId="{18449EFC-406F-404E-87A7-E728925D185B}">
      <dgm:prSet custT="1"/>
      <dgm:spPr/>
      <dgm:t>
        <a:bodyPr/>
        <a:lstStyle/>
        <a:p>
          <a:pPr rtl="0"/>
          <a:r>
            <a:rPr lang="en-US" sz="2800" dirty="0"/>
            <a:t>Assess child &amp; family</a:t>
          </a:r>
        </a:p>
      </dgm:t>
    </dgm:pt>
    <dgm:pt modelId="{6A07DBC2-D3A6-4E0B-97F4-B0197807792A}" type="parTrans" cxnId="{0F597EC0-4EAC-40FC-8DDD-C4F01F49FD25}">
      <dgm:prSet/>
      <dgm:spPr/>
      <dgm:t>
        <a:bodyPr/>
        <a:lstStyle/>
        <a:p>
          <a:endParaRPr lang="en-US" sz="2800"/>
        </a:p>
      </dgm:t>
    </dgm:pt>
    <dgm:pt modelId="{85B5C839-7BA7-4C92-9680-7E5D6D801CD4}" type="sibTrans" cxnId="{0F597EC0-4EAC-40FC-8DDD-C4F01F49FD25}">
      <dgm:prSet custT="1"/>
      <dgm:spPr/>
      <dgm:t>
        <a:bodyPr/>
        <a:lstStyle/>
        <a:p>
          <a:endParaRPr lang="en-US" sz="2800" dirty="0">
            <a:solidFill>
              <a:schemeClr val="bg1"/>
            </a:solidFill>
          </a:endParaRPr>
        </a:p>
      </dgm:t>
    </dgm:pt>
    <dgm:pt modelId="{C25AFAB7-6AA7-46BF-98C9-6576249B07AA}">
      <dgm:prSet custT="1"/>
      <dgm:spPr/>
      <dgm:t>
        <a:bodyPr/>
        <a:lstStyle/>
        <a:p>
          <a:pPr rtl="0"/>
          <a:r>
            <a:rPr lang="en-US" sz="2800" dirty="0"/>
            <a:t>Develop  case plan</a:t>
          </a:r>
        </a:p>
      </dgm:t>
    </dgm:pt>
    <dgm:pt modelId="{9C7579F3-5D83-4EAC-8206-94E282F9085E}" type="parTrans" cxnId="{D4A3B9CB-710D-446D-94B4-EB57520F3DBA}">
      <dgm:prSet/>
      <dgm:spPr/>
      <dgm:t>
        <a:bodyPr/>
        <a:lstStyle/>
        <a:p>
          <a:endParaRPr lang="en-US" sz="2800"/>
        </a:p>
      </dgm:t>
    </dgm:pt>
    <dgm:pt modelId="{D783494F-4E2A-43AC-B784-138E6396C9F4}" type="sibTrans" cxnId="{D4A3B9CB-710D-446D-94B4-EB57520F3DBA}">
      <dgm:prSet custT="1"/>
      <dgm:spPr/>
      <dgm:t>
        <a:bodyPr/>
        <a:lstStyle/>
        <a:p>
          <a:endParaRPr lang="en-US" sz="2800" dirty="0">
            <a:solidFill>
              <a:schemeClr val="bg1"/>
            </a:solidFill>
          </a:endParaRPr>
        </a:p>
      </dgm:t>
    </dgm:pt>
    <dgm:pt modelId="{9DAF9C67-31A5-4DAA-9D42-55CF32DDD853}">
      <dgm:prSet custT="1"/>
      <dgm:spPr/>
      <dgm:t>
        <a:bodyPr/>
        <a:lstStyle/>
        <a:p>
          <a:pPr rtl="0"/>
          <a:r>
            <a:rPr lang="en-US" sz="2800" dirty="0"/>
            <a:t>Implement case plan</a:t>
          </a:r>
        </a:p>
      </dgm:t>
    </dgm:pt>
    <dgm:pt modelId="{AFAE2D55-FC10-4052-96D9-9C8C49B67364}" type="parTrans" cxnId="{F5D8DB55-1DF5-498C-955E-B42005306179}">
      <dgm:prSet/>
      <dgm:spPr/>
      <dgm:t>
        <a:bodyPr/>
        <a:lstStyle/>
        <a:p>
          <a:endParaRPr lang="en-US" sz="2800"/>
        </a:p>
      </dgm:t>
    </dgm:pt>
    <dgm:pt modelId="{67CD09D2-B7C1-458C-ABC1-75B50EF9AF65}" type="sibTrans" cxnId="{F5D8DB55-1DF5-498C-955E-B42005306179}">
      <dgm:prSet custT="1"/>
      <dgm:spPr/>
      <dgm:t>
        <a:bodyPr/>
        <a:lstStyle/>
        <a:p>
          <a:endParaRPr lang="en-US" sz="2800" dirty="0">
            <a:solidFill>
              <a:schemeClr val="bg1"/>
            </a:solidFill>
          </a:endParaRPr>
        </a:p>
      </dgm:t>
    </dgm:pt>
    <dgm:pt modelId="{1EC0C86A-2909-437D-B6A8-7C0680E74098}">
      <dgm:prSet custT="1"/>
      <dgm:spPr/>
      <dgm:t>
        <a:bodyPr/>
        <a:lstStyle/>
        <a:p>
          <a:pPr rtl="0"/>
          <a:r>
            <a:rPr lang="en-US" sz="2800" dirty="0"/>
            <a:t>Support child, parents, caregivers</a:t>
          </a:r>
        </a:p>
      </dgm:t>
    </dgm:pt>
    <dgm:pt modelId="{FEDB041D-9B3E-4343-91B8-B641719344D3}" type="parTrans" cxnId="{BBAD6225-678C-4C21-839F-9288174059EF}">
      <dgm:prSet/>
      <dgm:spPr/>
      <dgm:t>
        <a:bodyPr/>
        <a:lstStyle/>
        <a:p>
          <a:endParaRPr lang="en-US" sz="2800"/>
        </a:p>
      </dgm:t>
    </dgm:pt>
    <dgm:pt modelId="{5122765E-5408-4050-A391-7CA4950A6933}" type="sibTrans" cxnId="{BBAD6225-678C-4C21-839F-9288174059EF}">
      <dgm:prSet custT="1"/>
      <dgm:spPr/>
      <dgm:t>
        <a:bodyPr/>
        <a:lstStyle/>
        <a:p>
          <a:endParaRPr lang="en-US" sz="2800" dirty="0">
            <a:solidFill>
              <a:schemeClr val="bg1"/>
            </a:solidFill>
          </a:endParaRPr>
        </a:p>
      </dgm:t>
    </dgm:pt>
    <dgm:pt modelId="{2F058D57-FF09-4DE2-AC66-C83DF87E558C}">
      <dgm:prSet custT="1"/>
      <dgm:spPr/>
      <dgm:t>
        <a:bodyPr/>
        <a:lstStyle/>
        <a:p>
          <a:pPr rtl="0"/>
          <a:r>
            <a:rPr lang="en-US" sz="2800" dirty="0"/>
            <a:t>Assess services/ progress w/ case plan</a:t>
          </a:r>
        </a:p>
      </dgm:t>
    </dgm:pt>
    <dgm:pt modelId="{FC2B92DF-1B05-47A1-8EFC-290B4CDDC9C1}" type="parTrans" cxnId="{6D263641-9ED3-40EE-BA5E-FA35502E627F}">
      <dgm:prSet/>
      <dgm:spPr/>
      <dgm:t>
        <a:bodyPr/>
        <a:lstStyle/>
        <a:p>
          <a:endParaRPr lang="en-US" sz="2800"/>
        </a:p>
      </dgm:t>
    </dgm:pt>
    <dgm:pt modelId="{398499F4-E38B-41EF-B9E2-4E854C66A9C1}" type="sibTrans" cxnId="{6D263641-9ED3-40EE-BA5E-FA35502E627F}">
      <dgm:prSet custT="1"/>
      <dgm:spPr/>
      <dgm:t>
        <a:bodyPr/>
        <a:lstStyle/>
        <a:p>
          <a:endParaRPr lang="en-US" sz="2800" dirty="0">
            <a:solidFill>
              <a:schemeClr val="bg1"/>
            </a:solidFill>
          </a:endParaRPr>
        </a:p>
      </dgm:t>
    </dgm:pt>
    <dgm:pt modelId="{804D03B8-58D1-4F23-80E8-172F5D788C61}">
      <dgm:prSet custT="1"/>
      <dgm:spPr/>
      <dgm:t>
        <a:bodyPr/>
        <a:lstStyle/>
        <a:p>
          <a:pPr rtl="0"/>
          <a:r>
            <a:rPr lang="en-US" sz="2800" dirty="0"/>
            <a:t>Prepare for judicial review &amp; permanency</a:t>
          </a:r>
        </a:p>
      </dgm:t>
    </dgm:pt>
    <dgm:pt modelId="{AE31B2C8-DAA0-4A85-B023-C9B42A8C977C}" type="parTrans" cxnId="{419FF5D1-561F-4A56-A684-F116D03CCFB8}">
      <dgm:prSet/>
      <dgm:spPr/>
      <dgm:t>
        <a:bodyPr/>
        <a:lstStyle/>
        <a:p>
          <a:endParaRPr lang="en-US" sz="2800"/>
        </a:p>
      </dgm:t>
    </dgm:pt>
    <dgm:pt modelId="{821BDD74-20A7-4D1D-B243-2B7826F164D1}" type="sibTrans" cxnId="{419FF5D1-561F-4A56-A684-F116D03CCFB8}">
      <dgm:prSet/>
      <dgm:spPr/>
      <dgm:t>
        <a:bodyPr/>
        <a:lstStyle/>
        <a:p>
          <a:endParaRPr lang="en-US" sz="2800"/>
        </a:p>
      </dgm:t>
    </dgm:pt>
    <dgm:pt modelId="{62154423-5AF4-4CE3-B12D-0C03D9E057B0}" type="pres">
      <dgm:prSet presAssocID="{DA246D73-8619-40D4-8E77-0591BA432BE2}" presName="diagram" presStyleCnt="0">
        <dgm:presLayoutVars>
          <dgm:dir/>
          <dgm:resizeHandles val="exact"/>
        </dgm:presLayoutVars>
      </dgm:prSet>
      <dgm:spPr/>
      <dgm:t>
        <a:bodyPr/>
        <a:lstStyle/>
        <a:p>
          <a:endParaRPr lang="en-US"/>
        </a:p>
      </dgm:t>
    </dgm:pt>
    <dgm:pt modelId="{2D5B1D99-45F0-4A33-99D3-4AC3B254E158}" type="pres">
      <dgm:prSet presAssocID="{18449EFC-406F-404E-87A7-E728925D185B}" presName="node" presStyleLbl="node1" presStyleIdx="0" presStyleCnt="6" custScaleY="123166">
        <dgm:presLayoutVars>
          <dgm:bulletEnabled val="1"/>
        </dgm:presLayoutVars>
      </dgm:prSet>
      <dgm:spPr/>
      <dgm:t>
        <a:bodyPr/>
        <a:lstStyle/>
        <a:p>
          <a:endParaRPr lang="en-US"/>
        </a:p>
      </dgm:t>
    </dgm:pt>
    <dgm:pt modelId="{B9FD5956-C686-4B26-AC8D-78FE2155BD29}" type="pres">
      <dgm:prSet presAssocID="{85B5C839-7BA7-4C92-9680-7E5D6D801CD4}" presName="sibTrans" presStyleLbl="sibTrans2D1" presStyleIdx="0" presStyleCnt="5"/>
      <dgm:spPr/>
      <dgm:t>
        <a:bodyPr/>
        <a:lstStyle/>
        <a:p>
          <a:endParaRPr lang="en-US"/>
        </a:p>
      </dgm:t>
    </dgm:pt>
    <dgm:pt modelId="{53658A49-9D4E-4662-891F-881711BB17CC}" type="pres">
      <dgm:prSet presAssocID="{85B5C839-7BA7-4C92-9680-7E5D6D801CD4}" presName="connectorText" presStyleLbl="sibTrans2D1" presStyleIdx="0" presStyleCnt="5"/>
      <dgm:spPr/>
      <dgm:t>
        <a:bodyPr/>
        <a:lstStyle/>
        <a:p>
          <a:endParaRPr lang="en-US"/>
        </a:p>
      </dgm:t>
    </dgm:pt>
    <dgm:pt modelId="{35341733-60B6-4DFC-BCA4-8546D02D3618}" type="pres">
      <dgm:prSet presAssocID="{C25AFAB7-6AA7-46BF-98C9-6576249B07AA}" presName="node" presStyleLbl="node1" presStyleIdx="1" presStyleCnt="6" custScaleY="123166">
        <dgm:presLayoutVars>
          <dgm:bulletEnabled val="1"/>
        </dgm:presLayoutVars>
      </dgm:prSet>
      <dgm:spPr/>
      <dgm:t>
        <a:bodyPr/>
        <a:lstStyle/>
        <a:p>
          <a:endParaRPr lang="en-US"/>
        </a:p>
      </dgm:t>
    </dgm:pt>
    <dgm:pt modelId="{C438508C-2518-47A2-97F0-4275CA09127A}" type="pres">
      <dgm:prSet presAssocID="{D783494F-4E2A-43AC-B784-138E6396C9F4}" presName="sibTrans" presStyleLbl="sibTrans2D1" presStyleIdx="1" presStyleCnt="5"/>
      <dgm:spPr/>
      <dgm:t>
        <a:bodyPr/>
        <a:lstStyle/>
        <a:p>
          <a:endParaRPr lang="en-US"/>
        </a:p>
      </dgm:t>
    </dgm:pt>
    <dgm:pt modelId="{D996EF6E-C461-432F-8AEE-31F7E4FE8721}" type="pres">
      <dgm:prSet presAssocID="{D783494F-4E2A-43AC-B784-138E6396C9F4}" presName="connectorText" presStyleLbl="sibTrans2D1" presStyleIdx="1" presStyleCnt="5"/>
      <dgm:spPr/>
      <dgm:t>
        <a:bodyPr/>
        <a:lstStyle/>
        <a:p>
          <a:endParaRPr lang="en-US"/>
        </a:p>
      </dgm:t>
    </dgm:pt>
    <dgm:pt modelId="{CB66D380-1551-4CFE-B26E-5CCA20FC8ED5}" type="pres">
      <dgm:prSet presAssocID="{9DAF9C67-31A5-4DAA-9D42-55CF32DDD853}" presName="node" presStyleLbl="node1" presStyleIdx="2" presStyleCnt="6" custScaleY="123166">
        <dgm:presLayoutVars>
          <dgm:bulletEnabled val="1"/>
        </dgm:presLayoutVars>
      </dgm:prSet>
      <dgm:spPr/>
      <dgm:t>
        <a:bodyPr/>
        <a:lstStyle/>
        <a:p>
          <a:endParaRPr lang="en-US"/>
        </a:p>
      </dgm:t>
    </dgm:pt>
    <dgm:pt modelId="{FF7FE093-1E22-40A4-83A7-D328D74FDDF8}" type="pres">
      <dgm:prSet presAssocID="{67CD09D2-B7C1-458C-ABC1-75B50EF9AF65}" presName="sibTrans" presStyleLbl="sibTrans2D1" presStyleIdx="2" presStyleCnt="5"/>
      <dgm:spPr/>
      <dgm:t>
        <a:bodyPr/>
        <a:lstStyle/>
        <a:p>
          <a:endParaRPr lang="en-US"/>
        </a:p>
      </dgm:t>
    </dgm:pt>
    <dgm:pt modelId="{8B93D080-16B8-45D9-BD20-96A1672D43BC}" type="pres">
      <dgm:prSet presAssocID="{67CD09D2-B7C1-458C-ABC1-75B50EF9AF65}" presName="connectorText" presStyleLbl="sibTrans2D1" presStyleIdx="2" presStyleCnt="5"/>
      <dgm:spPr/>
      <dgm:t>
        <a:bodyPr/>
        <a:lstStyle/>
        <a:p>
          <a:endParaRPr lang="en-US"/>
        </a:p>
      </dgm:t>
    </dgm:pt>
    <dgm:pt modelId="{54A92F8D-5D6C-46E8-912E-9D2520380013}" type="pres">
      <dgm:prSet presAssocID="{1EC0C86A-2909-437D-B6A8-7C0680E74098}" presName="node" presStyleLbl="node1" presStyleIdx="3" presStyleCnt="6" custScaleY="133687">
        <dgm:presLayoutVars>
          <dgm:bulletEnabled val="1"/>
        </dgm:presLayoutVars>
      </dgm:prSet>
      <dgm:spPr/>
      <dgm:t>
        <a:bodyPr/>
        <a:lstStyle/>
        <a:p>
          <a:endParaRPr lang="en-US"/>
        </a:p>
      </dgm:t>
    </dgm:pt>
    <dgm:pt modelId="{00F87C12-9170-4519-8841-CD9651D4DAFB}" type="pres">
      <dgm:prSet presAssocID="{5122765E-5408-4050-A391-7CA4950A6933}" presName="sibTrans" presStyleLbl="sibTrans2D1" presStyleIdx="3" presStyleCnt="5"/>
      <dgm:spPr/>
      <dgm:t>
        <a:bodyPr/>
        <a:lstStyle/>
        <a:p>
          <a:endParaRPr lang="en-US"/>
        </a:p>
      </dgm:t>
    </dgm:pt>
    <dgm:pt modelId="{4D038492-8127-4FF2-86A2-D738BBABA45C}" type="pres">
      <dgm:prSet presAssocID="{5122765E-5408-4050-A391-7CA4950A6933}" presName="connectorText" presStyleLbl="sibTrans2D1" presStyleIdx="3" presStyleCnt="5"/>
      <dgm:spPr/>
      <dgm:t>
        <a:bodyPr/>
        <a:lstStyle/>
        <a:p>
          <a:endParaRPr lang="en-US"/>
        </a:p>
      </dgm:t>
    </dgm:pt>
    <dgm:pt modelId="{FA78EA10-D0E3-4AA9-943D-B04A904FBD36}" type="pres">
      <dgm:prSet presAssocID="{2F058D57-FF09-4DE2-AC66-C83DF87E558C}" presName="node" presStyleLbl="node1" presStyleIdx="4" presStyleCnt="6" custScaleY="135813">
        <dgm:presLayoutVars>
          <dgm:bulletEnabled val="1"/>
        </dgm:presLayoutVars>
      </dgm:prSet>
      <dgm:spPr/>
      <dgm:t>
        <a:bodyPr/>
        <a:lstStyle/>
        <a:p>
          <a:endParaRPr lang="en-US"/>
        </a:p>
      </dgm:t>
    </dgm:pt>
    <dgm:pt modelId="{D52D181B-E0F1-4D42-A388-BA7CEA934753}" type="pres">
      <dgm:prSet presAssocID="{398499F4-E38B-41EF-B9E2-4E854C66A9C1}" presName="sibTrans" presStyleLbl="sibTrans2D1" presStyleIdx="4" presStyleCnt="5"/>
      <dgm:spPr/>
      <dgm:t>
        <a:bodyPr/>
        <a:lstStyle/>
        <a:p>
          <a:endParaRPr lang="en-US"/>
        </a:p>
      </dgm:t>
    </dgm:pt>
    <dgm:pt modelId="{DF2DB602-54E8-4052-BF7E-F2080E26B858}" type="pres">
      <dgm:prSet presAssocID="{398499F4-E38B-41EF-B9E2-4E854C66A9C1}" presName="connectorText" presStyleLbl="sibTrans2D1" presStyleIdx="4" presStyleCnt="5"/>
      <dgm:spPr/>
      <dgm:t>
        <a:bodyPr/>
        <a:lstStyle/>
        <a:p>
          <a:endParaRPr lang="en-US"/>
        </a:p>
      </dgm:t>
    </dgm:pt>
    <dgm:pt modelId="{2C24094D-459C-4CC8-A4DA-56BCFC95BC82}" type="pres">
      <dgm:prSet presAssocID="{804D03B8-58D1-4F23-80E8-172F5D788C61}" presName="node" presStyleLbl="node1" presStyleIdx="5" presStyleCnt="6" custScaleX="101835" custScaleY="135813">
        <dgm:presLayoutVars>
          <dgm:bulletEnabled val="1"/>
        </dgm:presLayoutVars>
      </dgm:prSet>
      <dgm:spPr/>
      <dgm:t>
        <a:bodyPr/>
        <a:lstStyle/>
        <a:p>
          <a:endParaRPr lang="en-US"/>
        </a:p>
      </dgm:t>
    </dgm:pt>
  </dgm:ptLst>
  <dgm:cxnLst>
    <dgm:cxn modelId="{FFDB733E-B9F3-D24A-9265-CACAF0D0610D}" type="presOf" srcId="{85B5C839-7BA7-4C92-9680-7E5D6D801CD4}" destId="{B9FD5956-C686-4B26-AC8D-78FE2155BD29}" srcOrd="0" destOrd="0" presId="urn:microsoft.com/office/officeart/2005/8/layout/process5"/>
    <dgm:cxn modelId="{EE5FCFB1-8B0D-E749-A5F8-E287CC661D0C}" type="presOf" srcId="{D783494F-4E2A-43AC-B784-138E6396C9F4}" destId="{D996EF6E-C461-432F-8AEE-31F7E4FE8721}" srcOrd="1" destOrd="0" presId="urn:microsoft.com/office/officeart/2005/8/layout/process5"/>
    <dgm:cxn modelId="{05EDD34C-2635-7740-95EC-94ECEF4674DB}" type="presOf" srcId="{85B5C839-7BA7-4C92-9680-7E5D6D801CD4}" destId="{53658A49-9D4E-4662-891F-881711BB17CC}" srcOrd="1" destOrd="0" presId="urn:microsoft.com/office/officeart/2005/8/layout/process5"/>
    <dgm:cxn modelId="{0F597EC0-4EAC-40FC-8DDD-C4F01F49FD25}" srcId="{DA246D73-8619-40D4-8E77-0591BA432BE2}" destId="{18449EFC-406F-404E-87A7-E728925D185B}" srcOrd="0" destOrd="0" parTransId="{6A07DBC2-D3A6-4E0B-97F4-B0197807792A}" sibTransId="{85B5C839-7BA7-4C92-9680-7E5D6D801CD4}"/>
    <dgm:cxn modelId="{DBEDC2D1-82B7-4F4C-90B3-4E6EED5E06D7}" type="presOf" srcId="{67CD09D2-B7C1-458C-ABC1-75B50EF9AF65}" destId="{FF7FE093-1E22-40A4-83A7-D328D74FDDF8}" srcOrd="0" destOrd="0" presId="urn:microsoft.com/office/officeart/2005/8/layout/process5"/>
    <dgm:cxn modelId="{419FF5D1-561F-4A56-A684-F116D03CCFB8}" srcId="{DA246D73-8619-40D4-8E77-0591BA432BE2}" destId="{804D03B8-58D1-4F23-80E8-172F5D788C61}" srcOrd="5" destOrd="0" parTransId="{AE31B2C8-DAA0-4A85-B023-C9B42A8C977C}" sibTransId="{821BDD74-20A7-4D1D-B243-2B7826F164D1}"/>
    <dgm:cxn modelId="{78C446C4-AC9C-C14C-BA07-802CCC54A295}" type="presOf" srcId="{DA246D73-8619-40D4-8E77-0591BA432BE2}" destId="{62154423-5AF4-4CE3-B12D-0C03D9E057B0}" srcOrd="0" destOrd="0" presId="urn:microsoft.com/office/officeart/2005/8/layout/process5"/>
    <dgm:cxn modelId="{716C6EE5-EABD-654E-BE5C-69E5D982D79F}" type="presOf" srcId="{5122765E-5408-4050-A391-7CA4950A6933}" destId="{00F87C12-9170-4519-8841-CD9651D4DAFB}" srcOrd="0" destOrd="0" presId="urn:microsoft.com/office/officeart/2005/8/layout/process5"/>
    <dgm:cxn modelId="{6D263641-9ED3-40EE-BA5E-FA35502E627F}" srcId="{DA246D73-8619-40D4-8E77-0591BA432BE2}" destId="{2F058D57-FF09-4DE2-AC66-C83DF87E558C}" srcOrd="4" destOrd="0" parTransId="{FC2B92DF-1B05-47A1-8EFC-290B4CDDC9C1}" sibTransId="{398499F4-E38B-41EF-B9E2-4E854C66A9C1}"/>
    <dgm:cxn modelId="{2CC3BC03-8A2F-5F45-A0E0-75F5EFA1C2A1}" type="presOf" srcId="{1EC0C86A-2909-437D-B6A8-7C0680E74098}" destId="{54A92F8D-5D6C-46E8-912E-9D2520380013}" srcOrd="0" destOrd="0" presId="urn:microsoft.com/office/officeart/2005/8/layout/process5"/>
    <dgm:cxn modelId="{F5D8DB55-1DF5-498C-955E-B42005306179}" srcId="{DA246D73-8619-40D4-8E77-0591BA432BE2}" destId="{9DAF9C67-31A5-4DAA-9D42-55CF32DDD853}" srcOrd="2" destOrd="0" parTransId="{AFAE2D55-FC10-4052-96D9-9C8C49B67364}" sibTransId="{67CD09D2-B7C1-458C-ABC1-75B50EF9AF65}"/>
    <dgm:cxn modelId="{8664BF79-47B8-7F4B-8870-E4ADC87413E1}" type="presOf" srcId="{398499F4-E38B-41EF-B9E2-4E854C66A9C1}" destId="{DF2DB602-54E8-4052-BF7E-F2080E26B858}" srcOrd="1" destOrd="0" presId="urn:microsoft.com/office/officeart/2005/8/layout/process5"/>
    <dgm:cxn modelId="{EA1F56AC-F0C7-154E-B051-A30F77D60A1B}" type="presOf" srcId="{67CD09D2-B7C1-458C-ABC1-75B50EF9AF65}" destId="{8B93D080-16B8-45D9-BD20-96A1672D43BC}" srcOrd="1" destOrd="0" presId="urn:microsoft.com/office/officeart/2005/8/layout/process5"/>
    <dgm:cxn modelId="{569A0767-47CC-EF4E-B12A-A6AB81CF1988}" type="presOf" srcId="{D783494F-4E2A-43AC-B784-138E6396C9F4}" destId="{C438508C-2518-47A2-97F0-4275CA09127A}" srcOrd="0" destOrd="0" presId="urn:microsoft.com/office/officeart/2005/8/layout/process5"/>
    <dgm:cxn modelId="{00A5893F-580A-6B44-8C0D-C38F9E5B8A1B}" type="presOf" srcId="{C25AFAB7-6AA7-46BF-98C9-6576249B07AA}" destId="{35341733-60B6-4DFC-BCA4-8546D02D3618}" srcOrd="0" destOrd="0" presId="urn:microsoft.com/office/officeart/2005/8/layout/process5"/>
    <dgm:cxn modelId="{027410FB-55F2-8D40-BCA3-11D5E12235EA}" type="presOf" srcId="{18449EFC-406F-404E-87A7-E728925D185B}" destId="{2D5B1D99-45F0-4A33-99D3-4AC3B254E158}" srcOrd="0" destOrd="0" presId="urn:microsoft.com/office/officeart/2005/8/layout/process5"/>
    <dgm:cxn modelId="{3578FD56-1D45-7044-8951-F38C82BCE8CE}" type="presOf" srcId="{804D03B8-58D1-4F23-80E8-172F5D788C61}" destId="{2C24094D-459C-4CC8-A4DA-56BCFC95BC82}" srcOrd="0" destOrd="0" presId="urn:microsoft.com/office/officeart/2005/8/layout/process5"/>
    <dgm:cxn modelId="{C8CC9C04-0F71-DE45-9049-98AC8BA0F7EE}" type="presOf" srcId="{398499F4-E38B-41EF-B9E2-4E854C66A9C1}" destId="{D52D181B-E0F1-4D42-A388-BA7CEA934753}" srcOrd="0" destOrd="0" presId="urn:microsoft.com/office/officeart/2005/8/layout/process5"/>
    <dgm:cxn modelId="{BBAD6225-678C-4C21-839F-9288174059EF}" srcId="{DA246D73-8619-40D4-8E77-0591BA432BE2}" destId="{1EC0C86A-2909-437D-B6A8-7C0680E74098}" srcOrd="3" destOrd="0" parTransId="{FEDB041D-9B3E-4343-91B8-B641719344D3}" sibTransId="{5122765E-5408-4050-A391-7CA4950A6933}"/>
    <dgm:cxn modelId="{D4A3B9CB-710D-446D-94B4-EB57520F3DBA}" srcId="{DA246D73-8619-40D4-8E77-0591BA432BE2}" destId="{C25AFAB7-6AA7-46BF-98C9-6576249B07AA}" srcOrd="1" destOrd="0" parTransId="{9C7579F3-5D83-4EAC-8206-94E282F9085E}" sibTransId="{D783494F-4E2A-43AC-B784-138E6396C9F4}"/>
    <dgm:cxn modelId="{9DF35797-0A37-C245-9462-3248E27109DF}" type="presOf" srcId="{9DAF9C67-31A5-4DAA-9D42-55CF32DDD853}" destId="{CB66D380-1551-4CFE-B26E-5CCA20FC8ED5}" srcOrd="0" destOrd="0" presId="urn:microsoft.com/office/officeart/2005/8/layout/process5"/>
    <dgm:cxn modelId="{8CCC85DD-7E3F-264A-94E9-72F2CB6D8CED}" type="presOf" srcId="{5122765E-5408-4050-A391-7CA4950A6933}" destId="{4D038492-8127-4FF2-86A2-D738BBABA45C}" srcOrd="1" destOrd="0" presId="urn:microsoft.com/office/officeart/2005/8/layout/process5"/>
    <dgm:cxn modelId="{85DCA655-1AA1-7C47-9611-CF4B47C95345}" type="presOf" srcId="{2F058D57-FF09-4DE2-AC66-C83DF87E558C}" destId="{FA78EA10-D0E3-4AA9-943D-B04A904FBD36}" srcOrd="0" destOrd="0" presId="urn:microsoft.com/office/officeart/2005/8/layout/process5"/>
    <dgm:cxn modelId="{774D6E03-9171-454D-BBE9-5313986149C7}" type="presParOf" srcId="{62154423-5AF4-4CE3-B12D-0C03D9E057B0}" destId="{2D5B1D99-45F0-4A33-99D3-4AC3B254E158}" srcOrd="0" destOrd="0" presId="urn:microsoft.com/office/officeart/2005/8/layout/process5"/>
    <dgm:cxn modelId="{6E537068-15B7-4440-8A84-69A3C7B3F931}" type="presParOf" srcId="{62154423-5AF4-4CE3-B12D-0C03D9E057B0}" destId="{B9FD5956-C686-4B26-AC8D-78FE2155BD29}" srcOrd="1" destOrd="0" presId="urn:microsoft.com/office/officeart/2005/8/layout/process5"/>
    <dgm:cxn modelId="{03531CE7-2264-5942-A7ED-A6FFAA8CC19F}" type="presParOf" srcId="{B9FD5956-C686-4B26-AC8D-78FE2155BD29}" destId="{53658A49-9D4E-4662-891F-881711BB17CC}" srcOrd="0" destOrd="0" presId="urn:microsoft.com/office/officeart/2005/8/layout/process5"/>
    <dgm:cxn modelId="{6A004606-1299-E748-BD6E-684E3CB65DD9}" type="presParOf" srcId="{62154423-5AF4-4CE3-B12D-0C03D9E057B0}" destId="{35341733-60B6-4DFC-BCA4-8546D02D3618}" srcOrd="2" destOrd="0" presId="urn:microsoft.com/office/officeart/2005/8/layout/process5"/>
    <dgm:cxn modelId="{875D34C9-E2C6-F149-B96A-0D5E1E416B86}" type="presParOf" srcId="{62154423-5AF4-4CE3-B12D-0C03D9E057B0}" destId="{C438508C-2518-47A2-97F0-4275CA09127A}" srcOrd="3" destOrd="0" presId="urn:microsoft.com/office/officeart/2005/8/layout/process5"/>
    <dgm:cxn modelId="{622B8EC5-024B-6B4E-822D-527556276463}" type="presParOf" srcId="{C438508C-2518-47A2-97F0-4275CA09127A}" destId="{D996EF6E-C461-432F-8AEE-31F7E4FE8721}" srcOrd="0" destOrd="0" presId="urn:microsoft.com/office/officeart/2005/8/layout/process5"/>
    <dgm:cxn modelId="{5BD1F8C4-6E25-AB46-B45E-1F50503BD22A}" type="presParOf" srcId="{62154423-5AF4-4CE3-B12D-0C03D9E057B0}" destId="{CB66D380-1551-4CFE-B26E-5CCA20FC8ED5}" srcOrd="4" destOrd="0" presId="urn:microsoft.com/office/officeart/2005/8/layout/process5"/>
    <dgm:cxn modelId="{3A26DDE7-E604-CE4D-8C73-A9862D76B33C}" type="presParOf" srcId="{62154423-5AF4-4CE3-B12D-0C03D9E057B0}" destId="{FF7FE093-1E22-40A4-83A7-D328D74FDDF8}" srcOrd="5" destOrd="0" presId="urn:microsoft.com/office/officeart/2005/8/layout/process5"/>
    <dgm:cxn modelId="{F31F3447-2571-0448-9D68-3B47E3CC75E6}" type="presParOf" srcId="{FF7FE093-1E22-40A4-83A7-D328D74FDDF8}" destId="{8B93D080-16B8-45D9-BD20-96A1672D43BC}" srcOrd="0" destOrd="0" presId="urn:microsoft.com/office/officeart/2005/8/layout/process5"/>
    <dgm:cxn modelId="{DB3DFF26-D249-A547-A2CF-7D96BF4F8428}" type="presParOf" srcId="{62154423-5AF4-4CE3-B12D-0C03D9E057B0}" destId="{54A92F8D-5D6C-46E8-912E-9D2520380013}" srcOrd="6" destOrd="0" presId="urn:microsoft.com/office/officeart/2005/8/layout/process5"/>
    <dgm:cxn modelId="{5C2081B5-B22C-4946-B0FA-54A222F50760}" type="presParOf" srcId="{62154423-5AF4-4CE3-B12D-0C03D9E057B0}" destId="{00F87C12-9170-4519-8841-CD9651D4DAFB}" srcOrd="7" destOrd="0" presId="urn:microsoft.com/office/officeart/2005/8/layout/process5"/>
    <dgm:cxn modelId="{26FCAA23-EF1F-3D4E-8B42-7405A0138121}" type="presParOf" srcId="{00F87C12-9170-4519-8841-CD9651D4DAFB}" destId="{4D038492-8127-4FF2-86A2-D738BBABA45C}" srcOrd="0" destOrd="0" presId="urn:microsoft.com/office/officeart/2005/8/layout/process5"/>
    <dgm:cxn modelId="{8D264833-513B-E144-8215-189CD2BC1F7F}" type="presParOf" srcId="{62154423-5AF4-4CE3-B12D-0C03D9E057B0}" destId="{FA78EA10-D0E3-4AA9-943D-B04A904FBD36}" srcOrd="8" destOrd="0" presId="urn:microsoft.com/office/officeart/2005/8/layout/process5"/>
    <dgm:cxn modelId="{9D16DF9D-B3EF-7B48-88D0-E04F2BB09972}" type="presParOf" srcId="{62154423-5AF4-4CE3-B12D-0C03D9E057B0}" destId="{D52D181B-E0F1-4D42-A388-BA7CEA934753}" srcOrd="9" destOrd="0" presId="urn:microsoft.com/office/officeart/2005/8/layout/process5"/>
    <dgm:cxn modelId="{5F39C9CE-EA94-3242-A0D4-9646A8080311}" type="presParOf" srcId="{D52D181B-E0F1-4D42-A388-BA7CEA934753}" destId="{DF2DB602-54E8-4052-BF7E-F2080E26B858}" srcOrd="0" destOrd="0" presId="urn:microsoft.com/office/officeart/2005/8/layout/process5"/>
    <dgm:cxn modelId="{32CE9CD6-E024-0045-9827-CD991404798C}" type="presParOf" srcId="{62154423-5AF4-4CE3-B12D-0C03D9E057B0}" destId="{2C24094D-459C-4CC8-A4DA-56BCFC95BC82}"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B576C008-9365-1C49-A132-E16B9DC17214}" type="doc">
      <dgm:prSet loTypeId="urn:microsoft.com/office/officeart/2005/8/layout/hProcess9" loCatId="process" qsTypeId="urn:microsoft.com/office/officeart/2005/8/quickstyle/simple4" qsCatId="simple" csTypeId="urn:microsoft.com/office/officeart/2005/8/colors/colorful2" csCatId="colorful" phldr="1"/>
      <dgm:spPr/>
      <dgm:t>
        <a:bodyPr/>
        <a:lstStyle/>
        <a:p>
          <a:endParaRPr lang="en-US"/>
        </a:p>
      </dgm:t>
    </dgm:pt>
    <dgm:pt modelId="{9C4D49D3-EA58-8F48-B0FA-5B84F4943351}">
      <dgm:prSet/>
      <dgm:spPr/>
      <dgm:t>
        <a:bodyPr/>
        <a:lstStyle/>
        <a:p>
          <a:pPr rtl="0"/>
          <a:r>
            <a:rPr lang="en-US" dirty="0" smtClean="0"/>
            <a:t>Review the Family Team Meeting Agenda</a:t>
          </a:r>
          <a:endParaRPr lang="en-US" dirty="0"/>
        </a:p>
      </dgm:t>
    </dgm:pt>
    <dgm:pt modelId="{1943EAFB-7C42-D847-ABB0-772E789FDB4C}" type="parTrans" cxnId="{00E9A2FB-F174-5942-A1F7-B894A434359C}">
      <dgm:prSet/>
      <dgm:spPr/>
      <dgm:t>
        <a:bodyPr/>
        <a:lstStyle/>
        <a:p>
          <a:endParaRPr lang="en-US"/>
        </a:p>
      </dgm:t>
    </dgm:pt>
    <dgm:pt modelId="{B84734E5-A859-854E-BD40-7FCB99334D95}" type="sibTrans" cxnId="{00E9A2FB-F174-5942-A1F7-B894A434359C}">
      <dgm:prSet/>
      <dgm:spPr/>
      <dgm:t>
        <a:bodyPr/>
        <a:lstStyle/>
        <a:p>
          <a:endParaRPr lang="en-US"/>
        </a:p>
      </dgm:t>
    </dgm:pt>
    <dgm:pt modelId="{8143C3C4-2003-9141-A5CF-9DCAF57A4BF0}">
      <dgm:prSet/>
      <dgm:spPr/>
      <dgm:t>
        <a:bodyPr/>
        <a:lstStyle/>
        <a:p>
          <a:pPr rtl="0"/>
          <a:r>
            <a:rPr lang="en-US" dirty="0" smtClean="0"/>
            <a:t>Review the Facilitators’ Communication Skills</a:t>
          </a:r>
          <a:endParaRPr lang="en-US" dirty="0"/>
        </a:p>
      </dgm:t>
    </dgm:pt>
    <dgm:pt modelId="{E7F0BF5D-1F14-C844-85F2-A74C13112ED0}" type="parTrans" cxnId="{685C9B6E-6A9A-5944-8799-10E46FD4EBB8}">
      <dgm:prSet/>
      <dgm:spPr/>
      <dgm:t>
        <a:bodyPr/>
        <a:lstStyle/>
        <a:p>
          <a:endParaRPr lang="en-US"/>
        </a:p>
      </dgm:t>
    </dgm:pt>
    <dgm:pt modelId="{3085176F-FEC8-E049-9B41-7538FB120447}" type="sibTrans" cxnId="{685C9B6E-6A9A-5944-8799-10E46FD4EBB8}">
      <dgm:prSet/>
      <dgm:spPr/>
      <dgm:t>
        <a:bodyPr/>
        <a:lstStyle/>
        <a:p>
          <a:endParaRPr lang="en-US"/>
        </a:p>
      </dgm:t>
    </dgm:pt>
    <dgm:pt modelId="{AE0DC0C3-BC80-5743-BF3C-EDA1C21D3AAF}" type="pres">
      <dgm:prSet presAssocID="{B576C008-9365-1C49-A132-E16B9DC17214}" presName="CompostProcess" presStyleCnt="0">
        <dgm:presLayoutVars>
          <dgm:dir/>
          <dgm:resizeHandles val="exact"/>
        </dgm:presLayoutVars>
      </dgm:prSet>
      <dgm:spPr/>
      <dgm:t>
        <a:bodyPr/>
        <a:lstStyle/>
        <a:p>
          <a:endParaRPr lang="en-US"/>
        </a:p>
      </dgm:t>
    </dgm:pt>
    <dgm:pt modelId="{99668A54-68FC-6F46-953C-50F9E3D20002}" type="pres">
      <dgm:prSet presAssocID="{B576C008-9365-1C49-A132-E16B9DC17214}" presName="arrow" presStyleLbl="bgShp" presStyleIdx="0" presStyleCnt="1"/>
      <dgm:spPr/>
    </dgm:pt>
    <dgm:pt modelId="{F6FBC61B-6CC2-A942-8C3C-89F6A6A76F0F}" type="pres">
      <dgm:prSet presAssocID="{B576C008-9365-1C49-A132-E16B9DC17214}" presName="linearProcess" presStyleCnt="0"/>
      <dgm:spPr/>
    </dgm:pt>
    <dgm:pt modelId="{7D8C03DF-C84E-4446-8C55-6D2CB54CEA9C}" type="pres">
      <dgm:prSet presAssocID="{9C4D49D3-EA58-8F48-B0FA-5B84F4943351}" presName="textNode" presStyleLbl="node1" presStyleIdx="0" presStyleCnt="2">
        <dgm:presLayoutVars>
          <dgm:bulletEnabled val="1"/>
        </dgm:presLayoutVars>
      </dgm:prSet>
      <dgm:spPr/>
      <dgm:t>
        <a:bodyPr/>
        <a:lstStyle/>
        <a:p>
          <a:endParaRPr lang="en-US"/>
        </a:p>
      </dgm:t>
    </dgm:pt>
    <dgm:pt modelId="{B7F1B04A-5F80-7B4C-9C71-B35B9DCA59D0}" type="pres">
      <dgm:prSet presAssocID="{B84734E5-A859-854E-BD40-7FCB99334D95}" presName="sibTrans" presStyleCnt="0"/>
      <dgm:spPr/>
    </dgm:pt>
    <dgm:pt modelId="{DA721036-2241-7C4D-82ED-B5D825F39A37}" type="pres">
      <dgm:prSet presAssocID="{8143C3C4-2003-9141-A5CF-9DCAF57A4BF0}" presName="textNode" presStyleLbl="node1" presStyleIdx="1" presStyleCnt="2">
        <dgm:presLayoutVars>
          <dgm:bulletEnabled val="1"/>
        </dgm:presLayoutVars>
      </dgm:prSet>
      <dgm:spPr/>
      <dgm:t>
        <a:bodyPr/>
        <a:lstStyle/>
        <a:p>
          <a:endParaRPr lang="en-US"/>
        </a:p>
      </dgm:t>
    </dgm:pt>
  </dgm:ptLst>
  <dgm:cxnLst>
    <dgm:cxn modelId="{00E9A2FB-F174-5942-A1F7-B894A434359C}" srcId="{B576C008-9365-1C49-A132-E16B9DC17214}" destId="{9C4D49D3-EA58-8F48-B0FA-5B84F4943351}" srcOrd="0" destOrd="0" parTransId="{1943EAFB-7C42-D847-ABB0-772E789FDB4C}" sibTransId="{B84734E5-A859-854E-BD40-7FCB99334D95}"/>
    <dgm:cxn modelId="{97351152-9D23-794A-949E-00828492C263}" type="presOf" srcId="{9C4D49D3-EA58-8F48-B0FA-5B84F4943351}" destId="{7D8C03DF-C84E-4446-8C55-6D2CB54CEA9C}" srcOrd="0" destOrd="0" presId="urn:microsoft.com/office/officeart/2005/8/layout/hProcess9"/>
    <dgm:cxn modelId="{91E7C17F-00A3-9D43-83DD-2AFAA1596ED5}" type="presOf" srcId="{8143C3C4-2003-9141-A5CF-9DCAF57A4BF0}" destId="{DA721036-2241-7C4D-82ED-B5D825F39A37}" srcOrd="0" destOrd="0" presId="urn:microsoft.com/office/officeart/2005/8/layout/hProcess9"/>
    <dgm:cxn modelId="{685C9B6E-6A9A-5944-8799-10E46FD4EBB8}" srcId="{B576C008-9365-1C49-A132-E16B9DC17214}" destId="{8143C3C4-2003-9141-A5CF-9DCAF57A4BF0}" srcOrd="1" destOrd="0" parTransId="{E7F0BF5D-1F14-C844-85F2-A74C13112ED0}" sibTransId="{3085176F-FEC8-E049-9B41-7538FB120447}"/>
    <dgm:cxn modelId="{604EF29C-AFF3-004C-A98C-DF945A861793}" type="presOf" srcId="{B576C008-9365-1C49-A132-E16B9DC17214}" destId="{AE0DC0C3-BC80-5743-BF3C-EDA1C21D3AAF}" srcOrd="0" destOrd="0" presId="urn:microsoft.com/office/officeart/2005/8/layout/hProcess9"/>
    <dgm:cxn modelId="{51F3CA43-51A8-E443-9E0A-D1206F40D220}" type="presParOf" srcId="{AE0DC0C3-BC80-5743-BF3C-EDA1C21D3AAF}" destId="{99668A54-68FC-6F46-953C-50F9E3D20002}" srcOrd="0" destOrd="0" presId="urn:microsoft.com/office/officeart/2005/8/layout/hProcess9"/>
    <dgm:cxn modelId="{6DC13E3D-DAFB-5044-9686-E12197ED2132}" type="presParOf" srcId="{AE0DC0C3-BC80-5743-BF3C-EDA1C21D3AAF}" destId="{F6FBC61B-6CC2-A942-8C3C-89F6A6A76F0F}" srcOrd="1" destOrd="0" presId="urn:microsoft.com/office/officeart/2005/8/layout/hProcess9"/>
    <dgm:cxn modelId="{2B82DA7C-83E6-A442-BB20-AC9CA2EDC079}" type="presParOf" srcId="{F6FBC61B-6CC2-A942-8C3C-89F6A6A76F0F}" destId="{7D8C03DF-C84E-4446-8C55-6D2CB54CEA9C}" srcOrd="0" destOrd="0" presId="urn:microsoft.com/office/officeart/2005/8/layout/hProcess9"/>
    <dgm:cxn modelId="{9C5D753B-BC63-7A46-A2A1-CBB6C756B14C}" type="presParOf" srcId="{F6FBC61B-6CC2-A942-8C3C-89F6A6A76F0F}" destId="{B7F1B04A-5F80-7B4C-9C71-B35B9DCA59D0}" srcOrd="1" destOrd="0" presId="urn:microsoft.com/office/officeart/2005/8/layout/hProcess9"/>
    <dgm:cxn modelId="{5B75D947-2557-8F48-96AA-C44E307FC57D}" type="presParOf" srcId="{F6FBC61B-6CC2-A942-8C3C-89F6A6A76F0F}" destId="{DA721036-2241-7C4D-82ED-B5D825F39A37}" srcOrd="2"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C0B6DD1-CB71-8C49-BEF6-ADD49F36A5F3}" type="doc">
      <dgm:prSet loTypeId="urn:microsoft.com/office/officeart/2005/8/layout/process1" loCatId="process" qsTypeId="urn:microsoft.com/office/officeart/2005/8/quickstyle/simple4" qsCatId="simple" csTypeId="urn:microsoft.com/office/officeart/2005/8/colors/colorful3" csCatId="colorful" phldr="1"/>
      <dgm:spPr/>
      <dgm:t>
        <a:bodyPr/>
        <a:lstStyle/>
        <a:p>
          <a:endParaRPr lang="en-US"/>
        </a:p>
      </dgm:t>
    </dgm:pt>
    <dgm:pt modelId="{9C893400-4FB2-164C-A754-EB13BE73DE51}">
      <dgm:prSet/>
      <dgm:spPr/>
      <dgm:t>
        <a:bodyPr/>
        <a:lstStyle/>
        <a:p>
          <a:pPr rtl="0"/>
          <a:r>
            <a:rPr lang="en-US" dirty="0" smtClean="0"/>
            <a:t>Family Team Meeting:</a:t>
          </a:r>
        </a:p>
        <a:p>
          <a:pPr rtl="0"/>
          <a:r>
            <a:rPr lang="en-US" dirty="0" smtClean="0"/>
            <a:t>In collaboration with the parents, develop and discuss a behaviorally specific visitation and family time plan </a:t>
          </a:r>
          <a:endParaRPr lang="en-US" dirty="0"/>
        </a:p>
      </dgm:t>
    </dgm:pt>
    <dgm:pt modelId="{91337667-D640-2C48-8EC8-E27FA009A4B0}" type="parTrans" cxnId="{3E813B49-9E6F-0C4B-8173-BEB495B46C04}">
      <dgm:prSet/>
      <dgm:spPr/>
      <dgm:t>
        <a:bodyPr/>
        <a:lstStyle/>
        <a:p>
          <a:endParaRPr lang="en-US"/>
        </a:p>
      </dgm:t>
    </dgm:pt>
    <dgm:pt modelId="{84329C02-F307-794F-8C0A-39283FCF2E92}" type="sibTrans" cxnId="{3E813B49-9E6F-0C4B-8173-BEB495B46C04}">
      <dgm:prSet/>
      <dgm:spPr/>
      <dgm:t>
        <a:bodyPr/>
        <a:lstStyle/>
        <a:p>
          <a:endParaRPr lang="en-US"/>
        </a:p>
      </dgm:t>
    </dgm:pt>
    <dgm:pt modelId="{D5DDF13F-D8F4-E449-8525-9EF20F146FFD}" type="pres">
      <dgm:prSet presAssocID="{CC0B6DD1-CB71-8C49-BEF6-ADD49F36A5F3}" presName="Name0" presStyleCnt="0">
        <dgm:presLayoutVars>
          <dgm:dir/>
          <dgm:resizeHandles val="exact"/>
        </dgm:presLayoutVars>
      </dgm:prSet>
      <dgm:spPr/>
      <dgm:t>
        <a:bodyPr/>
        <a:lstStyle/>
        <a:p>
          <a:endParaRPr lang="en-US"/>
        </a:p>
      </dgm:t>
    </dgm:pt>
    <dgm:pt modelId="{CDD3A50E-0384-AC48-9DFD-EC99BF7B7FDC}" type="pres">
      <dgm:prSet presAssocID="{9C893400-4FB2-164C-A754-EB13BE73DE51}" presName="node" presStyleLbl="node1" presStyleIdx="0" presStyleCnt="1">
        <dgm:presLayoutVars>
          <dgm:bulletEnabled val="1"/>
        </dgm:presLayoutVars>
      </dgm:prSet>
      <dgm:spPr/>
      <dgm:t>
        <a:bodyPr/>
        <a:lstStyle/>
        <a:p>
          <a:endParaRPr lang="en-US"/>
        </a:p>
      </dgm:t>
    </dgm:pt>
  </dgm:ptLst>
  <dgm:cxnLst>
    <dgm:cxn modelId="{3224DFD3-82CC-1544-990B-737576F2CEE7}" type="presOf" srcId="{9C893400-4FB2-164C-A754-EB13BE73DE51}" destId="{CDD3A50E-0384-AC48-9DFD-EC99BF7B7FDC}" srcOrd="0" destOrd="0" presId="urn:microsoft.com/office/officeart/2005/8/layout/process1"/>
    <dgm:cxn modelId="{85B66280-1032-9243-8349-65D8C24D5BE4}" type="presOf" srcId="{CC0B6DD1-CB71-8C49-BEF6-ADD49F36A5F3}" destId="{D5DDF13F-D8F4-E449-8525-9EF20F146FFD}" srcOrd="0" destOrd="0" presId="urn:microsoft.com/office/officeart/2005/8/layout/process1"/>
    <dgm:cxn modelId="{3E813B49-9E6F-0C4B-8173-BEB495B46C04}" srcId="{CC0B6DD1-CB71-8C49-BEF6-ADD49F36A5F3}" destId="{9C893400-4FB2-164C-A754-EB13BE73DE51}" srcOrd="0" destOrd="0" parTransId="{91337667-D640-2C48-8EC8-E27FA009A4B0}" sibTransId="{84329C02-F307-794F-8C0A-39283FCF2E92}"/>
    <dgm:cxn modelId="{C349067C-A475-D944-BC72-3368C351AF92}" type="presParOf" srcId="{D5DDF13F-D8F4-E449-8525-9EF20F146FFD}" destId="{CDD3A50E-0384-AC48-9DFD-EC99BF7B7FDC}" srcOrd="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CBEC006-00D4-CB40-9F22-19BB9A87E412}" type="doc">
      <dgm:prSet loTypeId="urn:microsoft.com/office/officeart/2005/8/layout/cycle1" loCatId="process" qsTypeId="urn:microsoft.com/office/officeart/2005/8/quickstyle/simple4" qsCatId="simple" csTypeId="urn:microsoft.com/office/officeart/2005/8/colors/accent1_2" csCatId="accent1"/>
      <dgm:spPr/>
      <dgm:t>
        <a:bodyPr/>
        <a:lstStyle/>
        <a:p>
          <a:endParaRPr lang="en-US"/>
        </a:p>
      </dgm:t>
    </dgm:pt>
    <dgm:pt modelId="{43D620DF-FDAD-EF43-A980-B48D5C3E8C9F}">
      <dgm:prSet/>
      <dgm:spPr/>
      <dgm:t>
        <a:bodyPr/>
        <a:lstStyle/>
        <a:p>
          <a:pPr rtl="0"/>
          <a:r>
            <a:rPr lang="en-US" dirty="0" smtClean="0"/>
            <a:t>Learn</a:t>
          </a:r>
          <a:endParaRPr lang="en-US" dirty="0"/>
        </a:p>
      </dgm:t>
    </dgm:pt>
    <dgm:pt modelId="{FF854571-DD37-C047-AE37-413D800EDD0B}" type="parTrans" cxnId="{3997C730-D29D-7249-B3C8-49FFD77F386F}">
      <dgm:prSet/>
      <dgm:spPr/>
      <dgm:t>
        <a:bodyPr/>
        <a:lstStyle/>
        <a:p>
          <a:endParaRPr lang="en-US"/>
        </a:p>
      </dgm:t>
    </dgm:pt>
    <dgm:pt modelId="{5D0FF942-3B6D-4E4A-9173-8384F3F389F9}" type="sibTrans" cxnId="{3997C730-D29D-7249-B3C8-49FFD77F386F}">
      <dgm:prSet/>
      <dgm:spPr/>
      <dgm:t>
        <a:bodyPr/>
        <a:lstStyle/>
        <a:p>
          <a:endParaRPr lang="en-US"/>
        </a:p>
      </dgm:t>
    </dgm:pt>
    <dgm:pt modelId="{1DF81342-E451-C14D-8AA9-6DC8D4C13BA2}">
      <dgm:prSet/>
      <dgm:spPr/>
      <dgm:t>
        <a:bodyPr/>
        <a:lstStyle/>
        <a:p>
          <a:pPr rtl="0"/>
          <a:r>
            <a:rPr lang="en-US" dirty="0" smtClean="0"/>
            <a:t>Do</a:t>
          </a:r>
          <a:endParaRPr lang="en-US" dirty="0"/>
        </a:p>
      </dgm:t>
    </dgm:pt>
    <dgm:pt modelId="{73726CFE-D083-DA46-9C3D-A029821F13AE}" type="parTrans" cxnId="{6E8DB248-DA84-2E4C-ABE2-7D009B6F61C1}">
      <dgm:prSet/>
      <dgm:spPr/>
      <dgm:t>
        <a:bodyPr/>
        <a:lstStyle/>
        <a:p>
          <a:endParaRPr lang="en-US"/>
        </a:p>
      </dgm:t>
    </dgm:pt>
    <dgm:pt modelId="{9B4188A0-15EE-D845-A300-CC8C985FC357}" type="sibTrans" cxnId="{6E8DB248-DA84-2E4C-ABE2-7D009B6F61C1}">
      <dgm:prSet/>
      <dgm:spPr/>
      <dgm:t>
        <a:bodyPr/>
        <a:lstStyle/>
        <a:p>
          <a:endParaRPr lang="en-US"/>
        </a:p>
      </dgm:t>
    </dgm:pt>
    <dgm:pt modelId="{8BCBAC1A-A7ED-9F44-92D8-36DD2B531A98}">
      <dgm:prSet/>
      <dgm:spPr/>
      <dgm:t>
        <a:bodyPr/>
        <a:lstStyle/>
        <a:p>
          <a:pPr rtl="0"/>
          <a:r>
            <a:rPr lang="en-US" dirty="0" smtClean="0"/>
            <a:t>Adjust </a:t>
          </a:r>
          <a:endParaRPr lang="en-US" dirty="0"/>
        </a:p>
      </dgm:t>
    </dgm:pt>
    <dgm:pt modelId="{E1235A66-AC02-4143-9633-75E4493CCD0C}" type="parTrans" cxnId="{66A906E6-EA42-034F-A376-40ACB08A5C2D}">
      <dgm:prSet/>
      <dgm:spPr/>
      <dgm:t>
        <a:bodyPr/>
        <a:lstStyle/>
        <a:p>
          <a:endParaRPr lang="en-US"/>
        </a:p>
      </dgm:t>
    </dgm:pt>
    <dgm:pt modelId="{66EBF067-D93E-F445-A366-070D65975897}" type="sibTrans" cxnId="{66A906E6-EA42-034F-A376-40ACB08A5C2D}">
      <dgm:prSet/>
      <dgm:spPr/>
      <dgm:t>
        <a:bodyPr/>
        <a:lstStyle/>
        <a:p>
          <a:endParaRPr lang="en-US"/>
        </a:p>
      </dgm:t>
    </dgm:pt>
    <dgm:pt modelId="{5C76CC89-A2A4-6943-AE8B-C3737E1FB920}" type="pres">
      <dgm:prSet presAssocID="{8CBEC006-00D4-CB40-9F22-19BB9A87E412}" presName="cycle" presStyleCnt="0">
        <dgm:presLayoutVars>
          <dgm:dir/>
          <dgm:resizeHandles val="exact"/>
        </dgm:presLayoutVars>
      </dgm:prSet>
      <dgm:spPr/>
      <dgm:t>
        <a:bodyPr/>
        <a:lstStyle/>
        <a:p>
          <a:endParaRPr lang="en-US"/>
        </a:p>
      </dgm:t>
    </dgm:pt>
    <dgm:pt modelId="{44740063-8FEB-424C-B1D7-A2DA21E30316}" type="pres">
      <dgm:prSet presAssocID="{43D620DF-FDAD-EF43-A980-B48D5C3E8C9F}" presName="dummy" presStyleCnt="0"/>
      <dgm:spPr/>
    </dgm:pt>
    <dgm:pt modelId="{8CBB4165-5569-6C4A-881F-70336E7195CC}" type="pres">
      <dgm:prSet presAssocID="{43D620DF-FDAD-EF43-A980-B48D5C3E8C9F}" presName="node" presStyleLbl="revTx" presStyleIdx="0" presStyleCnt="3">
        <dgm:presLayoutVars>
          <dgm:bulletEnabled val="1"/>
        </dgm:presLayoutVars>
      </dgm:prSet>
      <dgm:spPr/>
      <dgm:t>
        <a:bodyPr/>
        <a:lstStyle/>
        <a:p>
          <a:endParaRPr lang="en-US"/>
        </a:p>
      </dgm:t>
    </dgm:pt>
    <dgm:pt modelId="{32D2BB30-A4ED-8842-BC1B-B503269E341D}" type="pres">
      <dgm:prSet presAssocID="{5D0FF942-3B6D-4E4A-9173-8384F3F389F9}" presName="sibTrans" presStyleLbl="node1" presStyleIdx="0" presStyleCnt="3"/>
      <dgm:spPr/>
      <dgm:t>
        <a:bodyPr/>
        <a:lstStyle/>
        <a:p>
          <a:endParaRPr lang="en-US"/>
        </a:p>
      </dgm:t>
    </dgm:pt>
    <dgm:pt modelId="{AAD26286-C113-5F45-97C3-E6B425028651}" type="pres">
      <dgm:prSet presAssocID="{1DF81342-E451-C14D-8AA9-6DC8D4C13BA2}" presName="dummy" presStyleCnt="0"/>
      <dgm:spPr/>
    </dgm:pt>
    <dgm:pt modelId="{D85233EF-46FB-BC40-9617-CC2F1320FD45}" type="pres">
      <dgm:prSet presAssocID="{1DF81342-E451-C14D-8AA9-6DC8D4C13BA2}" presName="node" presStyleLbl="revTx" presStyleIdx="1" presStyleCnt="3">
        <dgm:presLayoutVars>
          <dgm:bulletEnabled val="1"/>
        </dgm:presLayoutVars>
      </dgm:prSet>
      <dgm:spPr/>
      <dgm:t>
        <a:bodyPr/>
        <a:lstStyle/>
        <a:p>
          <a:endParaRPr lang="en-US"/>
        </a:p>
      </dgm:t>
    </dgm:pt>
    <dgm:pt modelId="{F0F78685-0F01-1E49-B44A-A1519470FB64}" type="pres">
      <dgm:prSet presAssocID="{9B4188A0-15EE-D845-A300-CC8C985FC357}" presName="sibTrans" presStyleLbl="node1" presStyleIdx="1" presStyleCnt="3"/>
      <dgm:spPr/>
      <dgm:t>
        <a:bodyPr/>
        <a:lstStyle/>
        <a:p>
          <a:endParaRPr lang="en-US"/>
        </a:p>
      </dgm:t>
    </dgm:pt>
    <dgm:pt modelId="{89CFDB91-1541-F743-8B7E-4C4BD57083C7}" type="pres">
      <dgm:prSet presAssocID="{8BCBAC1A-A7ED-9F44-92D8-36DD2B531A98}" presName="dummy" presStyleCnt="0"/>
      <dgm:spPr/>
    </dgm:pt>
    <dgm:pt modelId="{EAF02E05-5BB7-694C-9C56-612A17D27B51}" type="pres">
      <dgm:prSet presAssocID="{8BCBAC1A-A7ED-9F44-92D8-36DD2B531A98}" presName="node" presStyleLbl="revTx" presStyleIdx="2" presStyleCnt="3">
        <dgm:presLayoutVars>
          <dgm:bulletEnabled val="1"/>
        </dgm:presLayoutVars>
      </dgm:prSet>
      <dgm:spPr/>
      <dgm:t>
        <a:bodyPr/>
        <a:lstStyle/>
        <a:p>
          <a:endParaRPr lang="en-US"/>
        </a:p>
      </dgm:t>
    </dgm:pt>
    <dgm:pt modelId="{D8B5BCCA-50CF-1B4A-8741-B7BA88D7E1AA}" type="pres">
      <dgm:prSet presAssocID="{66EBF067-D93E-F445-A366-070D65975897}" presName="sibTrans" presStyleLbl="node1" presStyleIdx="2" presStyleCnt="3"/>
      <dgm:spPr/>
      <dgm:t>
        <a:bodyPr/>
        <a:lstStyle/>
        <a:p>
          <a:endParaRPr lang="en-US"/>
        </a:p>
      </dgm:t>
    </dgm:pt>
  </dgm:ptLst>
  <dgm:cxnLst>
    <dgm:cxn modelId="{89355771-5464-594D-9416-FC94D2EBE538}" type="presOf" srcId="{8BCBAC1A-A7ED-9F44-92D8-36DD2B531A98}" destId="{EAF02E05-5BB7-694C-9C56-612A17D27B51}" srcOrd="0" destOrd="0" presId="urn:microsoft.com/office/officeart/2005/8/layout/cycle1"/>
    <dgm:cxn modelId="{6E8DB248-DA84-2E4C-ABE2-7D009B6F61C1}" srcId="{8CBEC006-00D4-CB40-9F22-19BB9A87E412}" destId="{1DF81342-E451-C14D-8AA9-6DC8D4C13BA2}" srcOrd="1" destOrd="0" parTransId="{73726CFE-D083-DA46-9C3D-A029821F13AE}" sibTransId="{9B4188A0-15EE-D845-A300-CC8C985FC357}"/>
    <dgm:cxn modelId="{3997C730-D29D-7249-B3C8-49FFD77F386F}" srcId="{8CBEC006-00D4-CB40-9F22-19BB9A87E412}" destId="{43D620DF-FDAD-EF43-A980-B48D5C3E8C9F}" srcOrd="0" destOrd="0" parTransId="{FF854571-DD37-C047-AE37-413D800EDD0B}" sibTransId="{5D0FF942-3B6D-4E4A-9173-8384F3F389F9}"/>
    <dgm:cxn modelId="{50368A22-0D9D-9E45-8915-48FCD02C6844}" type="presOf" srcId="{8CBEC006-00D4-CB40-9F22-19BB9A87E412}" destId="{5C76CC89-A2A4-6943-AE8B-C3737E1FB920}" srcOrd="0" destOrd="0" presId="urn:microsoft.com/office/officeart/2005/8/layout/cycle1"/>
    <dgm:cxn modelId="{49F440EC-16A8-E041-B5B7-B68A42DE0FDE}" type="presOf" srcId="{43D620DF-FDAD-EF43-A980-B48D5C3E8C9F}" destId="{8CBB4165-5569-6C4A-881F-70336E7195CC}" srcOrd="0" destOrd="0" presId="urn:microsoft.com/office/officeart/2005/8/layout/cycle1"/>
    <dgm:cxn modelId="{47C8E074-B72F-4B44-A28E-54FD54DE0DCE}" type="presOf" srcId="{5D0FF942-3B6D-4E4A-9173-8384F3F389F9}" destId="{32D2BB30-A4ED-8842-BC1B-B503269E341D}" srcOrd="0" destOrd="0" presId="urn:microsoft.com/office/officeart/2005/8/layout/cycle1"/>
    <dgm:cxn modelId="{0435589E-62CE-7946-94AD-0E421C661E2E}" type="presOf" srcId="{66EBF067-D93E-F445-A366-070D65975897}" destId="{D8B5BCCA-50CF-1B4A-8741-B7BA88D7E1AA}" srcOrd="0" destOrd="0" presId="urn:microsoft.com/office/officeart/2005/8/layout/cycle1"/>
    <dgm:cxn modelId="{C852F0C2-E5CD-4A47-A430-0388BC26DCD7}" type="presOf" srcId="{9B4188A0-15EE-D845-A300-CC8C985FC357}" destId="{F0F78685-0F01-1E49-B44A-A1519470FB64}" srcOrd="0" destOrd="0" presId="urn:microsoft.com/office/officeart/2005/8/layout/cycle1"/>
    <dgm:cxn modelId="{DBA9B55F-D21E-CB4B-8057-4DA40DD1D5F2}" type="presOf" srcId="{1DF81342-E451-C14D-8AA9-6DC8D4C13BA2}" destId="{D85233EF-46FB-BC40-9617-CC2F1320FD45}" srcOrd="0" destOrd="0" presId="urn:microsoft.com/office/officeart/2005/8/layout/cycle1"/>
    <dgm:cxn modelId="{66A906E6-EA42-034F-A376-40ACB08A5C2D}" srcId="{8CBEC006-00D4-CB40-9F22-19BB9A87E412}" destId="{8BCBAC1A-A7ED-9F44-92D8-36DD2B531A98}" srcOrd="2" destOrd="0" parTransId="{E1235A66-AC02-4143-9633-75E4493CCD0C}" sibTransId="{66EBF067-D93E-F445-A366-070D65975897}"/>
    <dgm:cxn modelId="{8B26EC15-1FA6-DB4A-B331-B2202B4163AE}" type="presParOf" srcId="{5C76CC89-A2A4-6943-AE8B-C3737E1FB920}" destId="{44740063-8FEB-424C-B1D7-A2DA21E30316}" srcOrd="0" destOrd="0" presId="urn:microsoft.com/office/officeart/2005/8/layout/cycle1"/>
    <dgm:cxn modelId="{F6B2C94C-122E-ED42-9216-904A20604B35}" type="presParOf" srcId="{5C76CC89-A2A4-6943-AE8B-C3737E1FB920}" destId="{8CBB4165-5569-6C4A-881F-70336E7195CC}" srcOrd="1" destOrd="0" presId="urn:microsoft.com/office/officeart/2005/8/layout/cycle1"/>
    <dgm:cxn modelId="{A7C29A5D-4F2B-C640-9C6E-D8F950938F93}" type="presParOf" srcId="{5C76CC89-A2A4-6943-AE8B-C3737E1FB920}" destId="{32D2BB30-A4ED-8842-BC1B-B503269E341D}" srcOrd="2" destOrd="0" presId="urn:microsoft.com/office/officeart/2005/8/layout/cycle1"/>
    <dgm:cxn modelId="{1AE1EE4E-257A-3D47-9C06-D9B522A1E47D}" type="presParOf" srcId="{5C76CC89-A2A4-6943-AE8B-C3737E1FB920}" destId="{AAD26286-C113-5F45-97C3-E6B425028651}" srcOrd="3" destOrd="0" presId="urn:microsoft.com/office/officeart/2005/8/layout/cycle1"/>
    <dgm:cxn modelId="{323ED0CF-D38E-154A-8181-817269102855}" type="presParOf" srcId="{5C76CC89-A2A4-6943-AE8B-C3737E1FB920}" destId="{D85233EF-46FB-BC40-9617-CC2F1320FD45}" srcOrd="4" destOrd="0" presId="urn:microsoft.com/office/officeart/2005/8/layout/cycle1"/>
    <dgm:cxn modelId="{5C24D9C1-005F-A84A-8A2E-6B0C01122453}" type="presParOf" srcId="{5C76CC89-A2A4-6943-AE8B-C3737E1FB920}" destId="{F0F78685-0F01-1E49-B44A-A1519470FB64}" srcOrd="5" destOrd="0" presId="urn:microsoft.com/office/officeart/2005/8/layout/cycle1"/>
    <dgm:cxn modelId="{78988505-F88E-5E48-BB63-CD09FC7641BF}" type="presParOf" srcId="{5C76CC89-A2A4-6943-AE8B-C3737E1FB920}" destId="{89CFDB91-1541-F743-8B7E-4C4BD57083C7}" srcOrd="6" destOrd="0" presId="urn:microsoft.com/office/officeart/2005/8/layout/cycle1"/>
    <dgm:cxn modelId="{B5B4FBEF-BFD9-A04A-9351-F17439DA74FB}" type="presParOf" srcId="{5C76CC89-A2A4-6943-AE8B-C3737E1FB920}" destId="{EAF02E05-5BB7-694C-9C56-612A17D27B51}" srcOrd="7" destOrd="0" presId="urn:microsoft.com/office/officeart/2005/8/layout/cycle1"/>
    <dgm:cxn modelId="{17EC100D-A5BE-FE4C-8323-9540FB06DF98}" type="presParOf" srcId="{5C76CC89-A2A4-6943-AE8B-C3737E1FB920}" destId="{D8B5BCCA-50CF-1B4A-8741-B7BA88D7E1AA}" srcOrd="8" destOrd="0" presId="urn:microsoft.com/office/officeart/2005/8/layout/cycle1"/>
  </dgm:cxnLst>
  <dgm:bg>
    <a:solidFill>
      <a:schemeClr val="accent5">
        <a:lumMod val="60000"/>
        <a:lumOff val="40000"/>
      </a:schemeClr>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2ED362-CF44-4DC0-8730-01B50DEAB72F}" type="doc">
      <dgm:prSet loTypeId="urn:microsoft.com/office/officeart/2005/8/layout/cycle3" loCatId="cycle" qsTypeId="urn:microsoft.com/office/officeart/2005/8/quickstyle/simple1" qsCatId="simple" csTypeId="urn:microsoft.com/office/officeart/2005/8/colors/colorful1" csCatId="colorful" phldr="1"/>
      <dgm:spPr/>
      <dgm:t>
        <a:bodyPr/>
        <a:lstStyle/>
        <a:p>
          <a:endParaRPr lang="en-US"/>
        </a:p>
      </dgm:t>
    </dgm:pt>
    <dgm:pt modelId="{5233BC6F-49D4-497D-B312-3621F9A903D2}">
      <dgm:prSet custT="1"/>
      <dgm:spPr/>
      <dgm:t>
        <a:bodyPr/>
        <a:lstStyle/>
        <a:p>
          <a:pPr rtl="0"/>
          <a:r>
            <a:rPr lang="en-US" sz="2400" dirty="0"/>
            <a:t>Is there progress toward child’s safety &amp; well-being?</a:t>
          </a:r>
        </a:p>
      </dgm:t>
    </dgm:pt>
    <dgm:pt modelId="{30A61061-C855-4D60-AB38-E9E8AFA14263}" type="parTrans" cxnId="{9904B79D-D632-4A7B-B884-217C92084F50}">
      <dgm:prSet/>
      <dgm:spPr/>
      <dgm:t>
        <a:bodyPr/>
        <a:lstStyle/>
        <a:p>
          <a:endParaRPr lang="en-US"/>
        </a:p>
      </dgm:t>
    </dgm:pt>
    <dgm:pt modelId="{77366F43-9EDA-4E7C-8DC8-F605E4D26958}" type="sibTrans" cxnId="{9904B79D-D632-4A7B-B884-217C92084F50}">
      <dgm:prSet/>
      <dgm:spPr/>
      <dgm:t>
        <a:bodyPr/>
        <a:lstStyle/>
        <a:p>
          <a:endParaRPr lang="en-US"/>
        </a:p>
      </dgm:t>
    </dgm:pt>
    <dgm:pt modelId="{4032BE2D-6F3B-4932-A142-0D85B57C7AB3}">
      <dgm:prSet custT="1"/>
      <dgm:spPr/>
      <dgm:t>
        <a:bodyPr/>
        <a:lstStyle/>
        <a:p>
          <a:pPr rtl="0"/>
          <a:r>
            <a:rPr lang="en-US" sz="2400" dirty="0"/>
            <a:t>Is the case plan leading toward change? </a:t>
          </a:r>
        </a:p>
      </dgm:t>
    </dgm:pt>
    <dgm:pt modelId="{6D7DA770-68F4-4123-B2CC-05A1E013593C}" type="parTrans" cxnId="{FDDF0DA9-E07E-4091-BA68-E58D8F6E9414}">
      <dgm:prSet/>
      <dgm:spPr/>
      <dgm:t>
        <a:bodyPr/>
        <a:lstStyle/>
        <a:p>
          <a:endParaRPr lang="en-US"/>
        </a:p>
      </dgm:t>
    </dgm:pt>
    <dgm:pt modelId="{78F7C6EF-EE6C-4476-BEA7-7B756130DF22}" type="sibTrans" cxnId="{FDDF0DA9-E07E-4091-BA68-E58D8F6E9414}">
      <dgm:prSet/>
      <dgm:spPr/>
      <dgm:t>
        <a:bodyPr/>
        <a:lstStyle/>
        <a:p>
          <a:endParaRPr lang="en-US"/>
        </a:p>
      </dgm:t>
    </dgm:pt>
    <dgm:pt modelId="{441CA7C8-141E-40A4-A045-DF7A4EA256C5}">
      <dgm:prSet custT="1"/>
      <dgm:spPr/>
      <dgm:t>
        <a:bodyPr/>
        <a:lstStyle/>
        <a:p>
          <a:pPr rtl="0"/>
          <a:r>
            <a:rPr lang="en-US" sz="2400" dirty="0"/>
            <a:t>Are case plan objectives (outcomes) being met?</a:t>
          </a:r>
        </a:p>
      </dgm:t>
    </dgm:pt>
    <dgm:pt modelId="{F3437D92-5F99-4D91-950D-557A1A5413CF}" type="parTrans" cxnId="{81BB3297-2CB5-4733-9A4E-40E5B918CBE6}">
      <dgm:prSet/>
      <dgm:spPr/>
      <dgm:t>
        <a:bodyPr/>
        <a:lstStyle/>
        <a:p>
          <a:endParaRPr lang="en-US"/>
        </a:p>
      </dgm:t>
    </dgm:pt>
    <dgm:pt modelId="{EADCD0F7-76A9-465B-8DD0-24A05129ABF3}" type="sibTrans" cxnId="{81BB3297-2CB5-4733-9A4E-40E5B918CBE6}">
      <dgm:prSet/>
      <dgm:spPr/>
      <dgm:t>
        <a:bodyPr/>
        <a:lstStyle/>
        <a:p>
          <a:endParaRPr lang="en-US"/>
        </a:p>
      </dgm:t>
    </dgm:pt>
    <dgm:pt modelId="{3C7C5329-2E1F-4FE3-AB9D-E35EB4F1E480}">
      <dgm:prSet custT="1"/>
      <dgm:spPr/>
      <dgm:t>
        <a:bodyPr/>
        <a:lstStyle/>
        <a:p>
          <a:pPr rtl="0"/>
          <a:r>
            <a:rPr lang="en-US" sz="2400" dirty="0"/>
            <a:t>Is the permanency goal still appropriate? </a:t>
          </a:r>
        </a:p>
      </dgm:t>
    </dgm:pt>
    <dgm:pt modelId="{DBBD125B-3E17-416B-AB39-65A6FC07ECCF}" type="parTrans" cxnId="{4EAB25AD-0593-4DEA-9670-D70DC6B9BD6F}">
      <dgm:prSet/>
      <dgm:spPr/>
      <dgm:t>
        <a:bodyPr/>
        <a:lstStyle/>
        <a:p>
          <a:endParaRPr lang="en-US"/>
        </a:p>
      </dgm:t>
    </dgm:pt>
    <dgm:pt modelId="{B2FC1C3A-1054-4629-89FF-4D25A56D9627}" type="sibTrans" cxnId="{4EAB25AD-0593-4DEA-9670-D70DC6B9BD6F}">
      <dgm:prSet/>
      <dgm:spPr/>
      <dgm:t>
        <a:bodyPr/>
        <a:lstStyle/>
        <a:p>
          <a:endParaRPr lang="en-US"/>
        </a:p>
      </dgm:t>
    </dgm:pt>
    <dgm:pt modelId="{B87AAF94-8E2D-49DC-A0F9-593BA8922114}">
      <dgm:prSet custT="1"/>
      <dgm:spPr/>
      <dgm:t>
        <a:bodyPr/>
        <a:lstStyle/>
        <a:p>
          <a:pPr rtl="0"/>
          <a:r>
            <a:rPr lang="en-US" sz="2400" dirty="0"/>
            <a:t>Has the case plan been implemented? </a:t>
          </a:r>
        </a:p>
      </dgm:t>
    </dgm:pt>
    <dgm:pt modelId="{2177F256-4FDA-4D49-A06E-F60706F5F27B}" type="parTrans" cxnId="{52E1DEA7-053F-40B3-8C5B-07CECCB33669}">
      <dgm:prSet/>
      <dgm:spPr/>
      <dgm:t>
        <a:bodyPr/>
        <a:lstStyle/>
        <a:p>
          <a:endParaRPr lang="en-US"/>
        </a:p>
      </dgm:t>
    </dgm:pt>
    <dgm:pt modelId="{4A9413AE-8F46-46A5-B31B-CB0DD6EC9835}" type="sibTrans" cxnId="{52E1DEA7-053F-40B3-8C5B-07CECCB33669}">
      <dgm:prSet/>
      <dgm:spPr/>
      <dgm:t>
        <a:bodyPr/>
        <a:lstStyle/>
        <a:p>
          <a:endParaRPr lang="en-US"/>
        </a:p>
      </dgm:t>
    </dgm:pt>
    <dgm:pt modelId="{9821E82F-7C20-497B-B32C-57EBB70AB28A}" type="pres">
      <dgm:prSet presAssocID="{FF2ED362-CF44-4DC0-8730-01B50DEAB72F}" presName="Name0" presStyleCnt="0">
        <dgm:presLayoutVars>
          <dgm:dir/>
          <dgm:resizeHandles val="exact"/>
        </dgm:presLayoutVars>
      </dgm:prSet>
      <dgm:spPr/>
      <dgm:t>
        <a:bodyPr/>
        <a:lstStyle/>
        <a:p>
          <a:endParaRPr lang="en-US"/>
        </a:p>
      </dgm:t>
    </dgm:pt>
    <dgm:pt modelId="{AAF36363-9268-4F55-A857-90EA694BD1BC}" type="pres">
      <dgm:prSet presAssocID="{FF2ED362-CF44-4DC0-8730-01B50DEAB72F}" presName="cycle" presStyleCnt="0"/>
      <dgm:spPr/>
    </dgm:pt>
    <dgm:pt modelId="{5B1C5DF6-C322-4076-8AEF-3F81DC52A400}" type="pres">
      <dgm:prSet presAssocID="{B87AAF94-8E2D-49DC-A0F9-593BA8922114}" presName="nodeFirstNode" presStyleLbl="node1" presStyleIdx="0" presStyleCnt="5" custScaleX="141729" custScaleY="131350">
        <dgm:presLayoutVars>
          <dgm:bulletEnabled val="1"/>
        </dgm:presLayoutVars>
      </dgm:prSet>
      <dgm:spPr/>
      <dgm:t>
        <a:bodyPr/>
        <a:lstStyle/>
        <a:p>
          <a:endParaRPr lang="en-US"/>
        </a:p>
      </dgm:t>
    </dgm:pt>
    <dgm:pt modelId="{703050E3-60F8-4E5F-BD52-62D9E5073A34}" type="pres">
      <dgm:prSet presAssocID="{4A9413AE-8F46-46A5-B31B-CB0DD6EC9835}" presName="sibTransFirstNode" presStyleLbl="bgShp" presStyleIdx="0" presStyleCnt="1" custScaleX="130765"/>
      <dgm:spPr/>
      <dgm:t>
        <a:bodyPr/>
        <a:lstStyle/>
        <a:p>
          <a:endParaRPr lang="en-US"/>
        </a:p>
      </dgm:t>
    </dgm:pt>
    <dgm:pt modelId="{4ABE05A2-3236-46F0-B5EE-6329560F4ED6}" type="pres">
      <dgm:prSet presAssocID="{5233BC6F-49D4-497D-B312-3621F9A903D2}" presName="nodeFollowingNodes" presStyleLbl="node1" presStyleIdx="1" presStyleCnt="5" custScaleX="151750" custRadScaleRad="117318" custRadScaleInc="4456">
        <dgm:presLayoutVars>
          <dgm:bulletEnabled val="1"/>
        </dgm:presLayoutVars>
      </dgm:prSet>
      <dgm:spPr/>
      <dgm:t>
        <a:bodyPr/>
        <a:lstStyle/>
        <a:p>
          <a:endParaRPr lang="en-US"/>
        </a:p>
      </dgm:t>
    </dgm:pt>
    <dgm:pt modelId="{683A7256-D647-4844-8084-B5E4A0EA845C}" type="pres">
      <dgm:prSet presAssocID="{4032BE2D-6F3B-4932-A142-0D85B57C7AB3}" presName="nodeFollowingNodes" presStyleLbl="node1" presStyleIdx="2" presStyleCnt="5" custScaleX="152773" custRadScaleRad="125311" custRadScaleInc="-48589">
        <dgm:presLayoutVars>
          <dgm:bulletEnabled val="1"/>
        </dgm:presLayoutVars>
      </dgm:prSet>
      <dgm:spPr/>
      <dgm:t>
        <a:bodyPr/>
        <a:lstStyle/>
        <a:p>
          <a:endParaRPr lang="en-US"/>
        </a:p>
      </dgm:t>
    </dgm:pt>
    <dgm:pt modelId="{067D1083-886D-4C21-945D-BC2064A4BB53}" type="pres">
      <dgm:prSet presAssocID="{441CA7C8-141E-40A4-A045-DF7A4EA256C5}" presName="nodeFollowingNodes" presStyleLbl="node1" presStyleIdx="3" presStyleCnt="5" custScaleX="159304" custRadScaleRad="114823" custRadScaleInc="44039">
        <dgm:presLayoutVars>
          <dgm:bulletEnabled val="1"/>
        </dgm:presLayoutVars>
      </dgm:prSet>
      <dgm:spPr/>
      <dgm:t>
        <a:bodyPr/>
        <a:lstStyle/>
        <a:p>
          <a:endParaRPr lang="en-US"/>
        </a:p>
      </dgm:t>
    </dgm:pt>
    <dgm:pt modelId="{D98BA8FE-0DEC-4F3B-A0B4-E1AE8CF4178D}" type="pres">
      <dgm:prSet presAssocID="{3C7C5329-2E1F-4FE3-AB9D-E35EB4F1E480}" presName="nodeFollowingNodes" presStyleLbl="node1" presStyleIdx="4" presStyleCnt="5" custScaleX="144676" custRadScaleRad="127399" custRadScaleInc="-6521">
        <dgm:presLayoutVars>
          <dgm:bulletEnabled val="1"/>
        </dgm:presLayoutVars>
      </dgm:prSet>
      <dgm:spPr/>
      <dgm:t>
        <a:bodyPr/>
        <a:lstStyle/>
        <a:p>
          <a:endParaRPr lang="en-US"/>
        </a:p>
      </dgm:t>
    </dgm:pt>
  </dgm:ptLst>
  <dgm:cxnLst>
    <dgm:cxn modelId="{FDDF0DA9-E07E-4091-BA68-E58D8F6E9414}" srcId="{FF2ED362-CF44-4DC0-8730-01B50DEAB72F}" destId="{4032BE2D-6F3B-4932-A142-0D85B57C7AB3}" srcOrd="2" destOrd="0" parTransId="{6D7DA770-68F4-4123-B2CC-05A1E013593C}" sibTransId="{78F7C6EF-EE6C-4476-BEA7-7B756130DF22}"/>
    <dgm:cxn modelId="{9904B79D-D632-4A7B-B884-217C92084F50}" srcId="{FF2ED362-CF44-4DC0-8730-01B50DEAB72F}" destId="{5233BC6F-49D4-497D-B312-3621F9A903D2}" srcOrd="1" destOrd="0" parTransId="{30A61061-C855-4D60-AB38-E9E8AFA14263}" sibTransId="{77366F43-9EDA-4E7C-8DC8-F605E4D26958}"/>
    <dgm:cxn modelId="{2E85FAD7-3318-B64A-8E3D-82C1C219A19F}" type="presOf" srcId="{4A9413AE-8F46-46A5-B31B-CB0DD6EC9835}" destId="{703050E3-60F8-4E5F-BD52-62D9E5073A34}" srcOrd="0" destOrd="0" presId="urn:microsoft.com/office/officeart/2005/8/layout/cycle3"/>
    <dgm:cxn modelId="{52E1DEA7-053F-40B3-8C5B-07CECCB33669}" srcId="{FF2ED362-CF44-4DC0-8730-01B50DEAB72F}" destId="{B87AAF94-8E2D-49DC-A0F9-593BA8922114}" srcOrd="0" destOrd="0" parTransId="{2177F256-4FDA-4D49-A06E-F60706F5F27B}" sibTransId="{4A9413AE-8F46-46A5-B31B-CB0DD6EC9835}"/>
    <dgm:cxn modelId="{41B0DE10-9880-9B45-AE56-1313858CF3A1}" type="presOf" srcId="{B87AAF94-8E2D-49DC-A0F9-593BA8922114}" destId="{5B1C5DF6-C322-4076-8AEF-3F81DC52A400}" srcOrd="0" destOrd="0" presId="urn:microsoft.com/office/officeart/2005/8/layout/cycle3"/>
    <dgm:cxn modelId="{C63F6D11-D744-5C43-9878-1C02C7E3D335}" type="presOf" srcId="{FF2ED362-CF44-4DC0-8730-01B50DEAB72F}" destId="{9821E82F-7C20-497B-B32C-57EBB70AB28A}" srcOrd="0" destOrd="0" presId="urn:microsoft.com/office/officeart/2005/8/layout/cycle3"/>
    <dgm:cxn modelId="{0DB2C165-DA90-7A46-B755-5D3C1012CE68}" type="presOf" srcId="{5233BC6F-49D4-497D-B312-3621F9A903D2}" destId="{4ABE05A2-3236-46F0-B5EE-6329560F4ED6}" srcOrd="0" destOrd="0" presId="urn:microsoft.com/office/officeart/2005/8/layout/cycle3"/>
    <dgm:cxn modelId="{C0D54548-7780-934C-BAAF-2ABF13E18E25}" type="presOf" srcId="{3C7C5329-2E1F-4FE3-AB9D-E35EB4F1E480}" destId="{D98BA8FE-0DEC-4F3B-A0B4-E1AE8CF4178D}" srcOrd="0" destOrd="0" presId="urn:microsoft.com/office/officeart/2005/8/layout/cycle3"/>
    <dgm:cxn modelId="{81BB3297-2CB5-4733-9A4E-40E5B918CBE6}" srcId="{FF2ED362-CF44-4DC0-8730-01B50DEAB72F}" destId="{441CA7C8-141E-40A4-A045-DF7A4EA256C5}" srcOrd="3" destOrd="0" parTransId="{F3437D92-5F99-4D91-950D-557A1A5413CF}" sibTransId="{EADCD0F7-76A9-465B-8DD0-24A05129ABF3}"/>
    <dgm:cxn modelId="{7401631D-9E8A-1345-92ED-BA6F4ABEF7A0}" type="presOf" srcId="{4032BE2D-6F3B-4932-A142-0D85B57C7AB3}" destId="{683A7256-D647-4844-8084-B5E4A0EA845C}" srcOrd="0" destOrd="0" presId="urn:microsoft.com/office/officeart/2005/8/layout/cycle3"/>
    <dgm:cxn modelId="{94C699D1-CDD0-DB45-8195-1595ADCAF286}" type="presOf" srcId="{441CA7C8-141E-40A4-A045-DF7A4EA256C5}" destId="{067D1083-886D-4C21-945D-BC2064A4BB53}" srcOrd="0" destOrd="0" presId="urn:microsoft.com/office/officeart/2005/8/layout/cycle3"/>
    <dgm:cxn modelId="{4EAB25AD-0593-4DEA-9670-D70DC6B9BD6F}" srcId="{FF2ED362-CF44-4DC0-8730-01B50DEAB72F}" destId="{3C7C5329-2E1F-4FE3-AB9D-E35EB4F1E480}" srcOrd="4" destOrd="0" parTransId="{DBBD125B-3E17-416B-AB39-65A6FC07ECCF}" sibTransId="{B2FC1C3A-1054-4629-89FF-4D25A56D9627}"/>
    <dgm:cxn modelId="{130DADB2-97DF-3644-8E3B-F4B6EDE4D59D}" type="presParOf" srcId="{9821E82F-7C20-497B-B32C-57EBB70AB28A}" destId="{AAF36363-9268-4F55-A857-90EA694BD1BC}" srcOrd="0" destOrd="0" presId="urn:microsoft.com/office/officeart/2005/8/layout/cycle3"/>
    <dgm:cxn modelId="{7F103796-DAB2-3449-A902-85402340993A}" type="presParOf" srcId="{AAF36363-9268-4F55-A857-90EA694BD1BC}" destId="{5B1C5DF6-C322-4076-8AEF-3F81DC52A400}" srcOrd="0" destOrd="0" presId="urn:microsoft.com/office/officeart/2005/8/layout/cycle3"/>
    <dgm:cxn modelId="{E9961D25-FDDF-E841-B780-C5E010337A57}" type="presParOf" srcId="{AAF36363-9268-4F55-A857-90EA694BD1BC}" destId="{703050E3-60F8-4E5F-BD52-62D9E5073A34}" srcOrd="1" destOrd="0" presId="urn:microsoft.com/office/officeart/2005/8/layout/cycle3"/>
    <dgm:cxn modelId="{A629C644-10A8-E74E-8E73-A551F30450A2}" type="presParOf" srcId="{AAF36363-9268-4F55-A857-90EA694BD1BC}" destId="{4ABE05A2-3236-46F0-B5EE-6329560F4ED6}" srcOrd="2" destOrd="0" presId="urn:microsoft.com/office/officeart/2005/8/layout/cycle3"/>
    <dgm:cxn modelId="{EBD6AEF8-5163-D14D-AC90-4883F0CAF817}" type="presParOf" srcId="{AAF36363-9268-4F55-A857-90EA694BD1BC}" destId="{683A7256-D647-4844-8084-B5E4A0EA845C}" srcOrd="3" destOrd="0" presId="urn:microsoft.com/office/officeart/2005/8/layout/cycle3"/>
    <dgm:cxn modelId="{7D319FCE-5D51-564B-981F-FEB4900EE036}" type="presParOf" srcId="{AAF36363-9268-4F55-A857-90EA694BD1BC}" destId="{067D1083-886D-4C21-945D-BC2064A4BB53}" srcOrd="4" destOrd="0" presId="urn:microsoft.com/office/officeart/2005/8/layout/cycle3"/>
    <dgm:cxn modelId="{F0F219EE-98C4-3E43-AE1B-ED307CAAF1AF}" type="presParOf" srcId="{AAF36363-9268-4F55-A857-90EA694BD1BC}" destId="{D98BA8FE-0DEC-4F3B-A0B4-E1AE8CF4178D}" srcOrd="5"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07696CF-ED99-4540-84CC-C6CAE316042C}" type="doc">
      <dgm:prSet loTypeId="urn:microsoft.com/office/officeart/2005/8/layout/venn1" loCatId="relationship" qsTypeId="urn:microsoft.com/office/officeart/2005/8/quickstyle/simple4" qsCatId="simple" csTypeId="urn:microsoft.com/office/officeart/2005/8/colors/colorful1" csCatId="colorful" phldr="1"/>
      <dgm:spPr/>
      <dgm:t>
        <a:bodyPr/>
        <a:lstStyle/>
        <a:p>
          <a:endParaRPr lang="en-US"/>
        </a:p>
      </dgm:t>
    </dgm:pt>
    <dgm:pt modelId="{BDEC7BDE-0A35-FE49-AC4D-07237BDC23D2}">
      <dgm:prSet/>
      <dgm:spPr/>
      <dgm:t>
        <a:bodyPr/>
        <a:lstStyle/>
        <a:p>
          <a:pPr rtl="0"/>
          <a:r>
            <a:rPr lang="en-US" dirty="0" smtClean="0"/>
            <a:t>Parental Engagement</a:t>
          </a:r>
          <a:endParaRPr lang="en-US" dirty="0"/>
        </a:p>
      </dgm:t>
    </dgm:pt>
    <dgm:pt modelId="{6B9DE3F5-84AA-6B4D-B81E-42816535D6CF}" type="parTrans" cxnId="{B852C815-1CE5-5C4A-9440-A4944E4276B1}">
      <dgm:prSet/>
      <dgm:spPr/>
      <dgm:t>
        <a:bodyPr/>
        <a:lstStyle/>
        <a:p>
          <a:endParaRPr lang="en-US"/>
        </a:p>
      </dgm:t>
    </dgm:pt>
    <dgm:pt modelId="{5021568C-FCF7-534E-B756-E4FE03C4D26D}" type="sibTrans" cxnId="{B852C815-1CE5-5C4A-9440-A4944E4276B1}">
      <dgm:prSet/>
      <dgm:spPr/>
      <dgm:t>
        <a:bodyPr/>
        <a:lstStyle/>
        <a:p>
          <a:endParaRPr lang="en-US"/>
        </a:p>
      </dgm:t>
    </dgm:pt>
    <dgm:pt modelId="{D3AC330E-8625-474A-A838-22A0114B00BA}">
      <dgm:prSet/>
      <dgm:spPr/>
      <dgm:t>
        <a:bodyPr/>
        <a:lstStyle/>
        <a:p>
          <a:pPr rtl="0"/>
          <a:r>
            <a:rPr lang="en-US" dirty="0" smtClean="0"/>
            <a:t>Taking initiative</a:t>
          </a:r>
          <a:endParaRPr lang="en-US" dirty="0"/>
        </a:p>
      </dgm:t>
    </dgm:pt>
    <dgm:pt modelId="{64296CB8-8FBC-CC44-9345-FD635719D3CC}" type="parTrans" cxnId="{DD69CE4C-0B7A-4E43-84EA-AFE9B614E868}">
      <dgm:prSet/>
      <dgm:spPr/>
      <dgm:t>
        <a:bodyPr/>
        <a:lstStyle/>
        <a:p>
          <a:endParaRPr lang="en-US"/>
        </a:p>
      </dgm:t>
    </dgm:pt>
    <dgm:pt modelId="{46988DDF-627C-8446-97D3-D888ED81BC79}" type="sibTrans" cxnId="{DD69CE4C-0B7A-4E43-84EA-AFE9B614E868}">
      <dgm:prSet/>
      <dgm:spPr/>
      <dgm:t>
        <a:bodyPr/>
        <a:lstStyle/>
        <a:p>
          <a:endParaRPr lang="en-US"/>
        </a:p>
      </dgm:t>
    </dgm:pt>
    <dgm:pt modelId="{7E341A04-2A68-E847-A447-FFD6660D2FB2}">
      <dgm:prSet/>
      <dgm:spPr/>
      <dgm:t>
        <a:bodyPr/>
        <a:lstStyle/>
        <a:p>
          <a:pPr rtl="0"/>
          <a:r>
            <a:rPr lang="en-US" dirty="0" smtClean="0"/>
            <a:t>Acknowledging risk</a:t>
          </a:r>
          <a:endParaRPr lang="en-US" dirty="0"/>
        </a:p>
      </dgm:t>
    </dgm:pt>
    <dgm:pt modelId="{C6B31D2D-B0DB-AA44-B855-03DF5C7AAAC6}" type="parTrans" cxnId="{7E529626-4C9F-CD4A-8535-6B4E448A6EC9}">
      <dgm:prSet/>
      <dgm:spPr/>
      <dgm:t>
        <a:bodyPr/>
        <a:lstStyle/>
        <a:p>
          <a:endParaRPr lang="en-US"/>
        </a:p>
      </dgm:t>
    </dgm:pt>
    <dgm:pt modelId="{CA2BEED9-964E-7146-98FC-FCA4A9A99A8F}" type="sibTrans" cxnId="{7E529626-4C9F-CD4A-8535-6B4E448A6EC9}">
      <dgm:prSet/>
      <dgm:spPr/>
      <dgm:t>
        <a:bodyPr/>
        <a:lstStyle/>
        <a:p>
          <a:endParaRPr lang="en-US"/>
        </a:p>
      </dgm:t>
    </dgm:pt>
    <dgm:pt modelId="{FE53E3E3-93D5-F245-B102-798382812D9C}">
      <dgm:prSet/>
      <dgm:spPr/>
      <dgm:t>
        <a:bodyPr/>
        <a:lstStyle/>
        <a:p>
          <a:pPr rtl="0"/>
          <a:r>
            <a:rPr lang="en-US" dirty="0" smtClean="0"/>
            <a:t>Willingness </a:t>
          </a:r>
          <a:endParaRPr lang="en-US" dirty="0"/>
        </a:p>
      </dgm:t>
    </dgm:pt>
    <dgm:pt modelId="{2AD94FAA-BD56-0E44-AE02-0CF90764B64F}" type="parTrans" cxnId="{92DBA8D3-4C10-A142-A92C-4C32C5623832}">
      <dgm:prSet/>
      <dgm:spPr/>
      <dgm:t>
        <a:bodyPr/>
        <a:lstStyle/>
        <a:p>
          <a:endParaRPr lang="en-US"/>
        </a:p>
      </dgm:t>
    </dgm:pt>
    <dgm:pt modelId="{BBEB5E9A-CE0E-C74E-90E3-D585C5D14B95}" type="sibTrans" cxnId="{92DBA8D3-4C10-A142-A92C-4C32C5623832}">
      <dgm:prSet/>
      <dgm:spPr/>
      <dgm:t>
        <a:bodyPr/>
        <a:lstStyle/>
        <a:p>
          <a:endParaRPr lang="en-US"/>
        </a:p>
      </dgm:t>
    </dgm:pt>
    <dgm:pt modelId="{62D37FB6-E594-6E4D-9424-66D8EA0F7240}">
      <dgm:prSet/>
      <dgm:spPr/>
      <dgm:t>
        <a:bodyPr/>
        <a:lstStyle/>
        <a:p>
          <a:pPr algn="l" rtl="0"/>
          <a:r>
            <a:rPr lang="en-US" dirty="0" smtClean="0"/>
            <a:t>Social Worker Engagement:</a:t>
          </a:r>
        </a:p>
      </dgm:t>
    </dgm:pt>
    <dgm:pt modelId="{FA973060-CAE2-8948-8702-592C3BF237AA}" type="parTrans" cxnId="{A473B9D2-36D0-1E4F-AFB5-9A2A0CCD93BE}">
      <dgm:prSet/>
      <dgm:spPr/>
      <dgm:t>
        <a:bodyPr/>
        <a:lstStyle/>
        <a:p>
          <a:endParaRPr lang="en-US"/>
        </a:p>
      </dgm:t>
    </dgm:pt>
    <dgm:pt modelId="{EFC5490C-497F-BA4C-8842-7922FBFE2704}" type="sibTrans" cxnId="{A473B9D2-36D0-1E4F-AFB5-9A2A0CCD93BE}">
      <dgm:prSet/>
      <dgm:spPr/>
      <dgm:t>
        <a:bodyPr/>
        <a:lstStyle/>
        <a:p>
          <a:endParaRPr lang="en-US"/>
        </a:p>
      </dgm:t>
    </dgm:pt>
    <dgm:pt modelId="{48834EB1-6C80-3140-BA66-D5D1F42F096A}">
      <dgm:prSet/>
      <dgm:spPr/>
      <dgm:t>
        <a:bodyPr/>
        <a:lstStyle/>
        <a:p>
          <a:pPr algn="l" rtl="0"/>
          <a:r>
            <a:rPr lang="en-US" dirty="0" smtClean="0"/>
            <a:t>Engagement strategies (SFQs)</a:t>
          </a:r>
        </a:p>
      </dgm:t>
    </dgm:pt>
    <dgm:pt modelId="{16C709F4-7626-1B4B-B27D-08918685CA66}" type="parTrans" cxnId="{F2A7A061-8C9E-244A-A337-75D4609AF06C}">
      <dgm:prSet/>
      <dgm:spPr/>
      <dgm:t>
        <a:bodyPr/>
        <a:lstStyle/>
        <a:p>
          <a:endParaRPr lang="en-US"/>
        </a:p>
      </dgm:t>
    </dgm:pt>
    <dgm:pt modelId="{28C27651-2E27-8249-B903-C4DEC3ABBEFB}" type="sibTrans" cxnId="{F2A7A061-8C9E-244A-A337-75D4609AF06C}">
      <dgm:prSet/>
      <dgm:spPr/>
      <dgm:t>
        <a:bodyPr/>
        <a:lstStyle/>
        <a:p>
          <a:endParaRPr lang="en-US"/>
        </a:p>
      </dgm:t>
    </dgm:pt>
    <dgm:pt modelId="{505266E9-4605-E84B-AC82-68381A7A7877}">
      <dgm:prSet/>
      <dgm:spPr/>
      <dgm:t>
        <a:bodyPr/>
        <a:lstStyle/>
        <a:p>
          <a:pPr algn="l" rtl="0"/>
          <a:r>
            <a:rPr lang="en-US" dirty="0" smtClean="0"/>
            <a:t>Cultural humility</a:t>
          </a:r>
        </a:p>
      </dgm:t>
    </dgm:pt>
    <dgm:pt modelId="{9D1C6E98-D316-9449-B913-50F7D1E599D6}" type="parTrans" cxnId="{36CDF645-DBBE-3745-BCC6-77DE413038F3}">
      <dgm:prSet/>
      <dgm:spPr/>
      <dgm:t>
        <a:bodyPr/>
        <a:lstStyle/>
        <a:p>
          <a:endParaRPr lang="en-US"/>
        </a:p>
      </dgm:t>
    </dgm:pt>
    <dgm:pt modelId="{BF562B66-15E3-2147-952B-F44390F5E4F7}" type="sibTrans" cxnId="{36CDF645-DBBE-3745-BCC6-77DE413038F3}">
      <dgm:prSet/>
      <dgm:spPr/>
      <dgm:t>
        <a:bodyPr/>
        <a:lstStyle/>
        <a:p>
          <a:endParaRPr lang="en-US"/>
        </a:p>
      </dgm:t>
    </dgm:pt>
    <dgm:pt modelId="{6E4DD98D-7C2D-4544-8AED-2EC1D3CA2410}">
      <dgm:prSet/>
      <dgm:spPr/>
      <dgm:t>
        <a:bodyPr/>
        <a:lstStyle/>
        <a:p>
          <a:pPr algn="l" rtl="0"/>
          <a:r>
            <a:rPr lang="en-US" dirty="0" smtClean="0"/>
            <a:t>Transparency</a:t>
          </a:r>
        </a:p>
      </dgm:t>
    </dgm:pt>
    <dgm:pt modelId="{9479274F-B7D8-AB4F-9873-DA338A610E5F}" type="parTrans" cxnId="{E2D54011-E86A-434A-AF1D-8695997D8185}">
      <dgm:prSet/>
      <dgm:spPr/>
      <dgm:t>
        <a:bodyPr/>
        <a:lstStyle/>
        <a:p>
          <a:endParaRPr lang="en-US"/>
        </a:p>
      </dgm:t>
    </dgm:pt>
    <dgm:pt modelId="{5A19D3C9-01F0-D04F-81E0-EE5070EE79B1}" type="sibTrans" cxnId="{E2D54011-E86A-434A-AF1D-8695997D8185}">
      <dgm:prSet/>
      <dgm:spPr/>
      <dgm:t>
        <a:bodyPr/>
        <a:lstStyle/>
        <a:p>
          <a:endParaRPr lang="en-US"/>
        </a:p>
      </dgm:t>
    </dgm:pt>
    <dgm:pt modelId="{81671316-3CCE-FB49-93CC-9739F6F3C6A7}">
      <dgm:prSet/>
      <dgm:spPr/>
      <dgm:t>
        <a:bodyPr/>
        <a:lstStyle/>
        <a:p>
          <a:pPr algn="l" rtl="0"/>
          <a:r>
            <a:rPr lang="en-US" dirty="0" smtClean="0"/>
            <a:t>Trauma-Lens</a:t>
          </a:r>
        </a:p>
      </dgm:t>
    </dgm:pt>
    <dgm:pt modelId="{2F958A66-D850-C742-936B-192FA0FD3041}" type="parTrans" cxnId="{95560486-6EC2-3C40-B861-DF20E192F5F5}">
      <dgm:prSet/>
      <dgm:spPr/>
      <dgm:t>
        <a:bodyPr/>
        <a:lstStyle/>
        <a:p>
          <a:endParaRPr lang="en-US"/>
        </a:p>
      </dgm:t>
    </dgm:pt>
    <dgm:pt modelId="{DEA92289-C554-0C47-9391-25F338D3A0F8}" type="sibTrans" cxnId="{95560486-6EC2-3C40-B861-DF20E192F5F5}">
      <dgm:prSet/>
      <dgm:spPr/>
      <dgm:t>
        <a:bodyPr/>
        <a:lstStyle/>
        <a:p>
          <a:endParaRPr lang="en-US"/>
        </a:p>
      </dgm:t>
    </dgm:pt>
    <dgm:pt modelId="{297ED8F7-1700-0D43-8092-F6AD67418442}" type="pres">
      <dgm:prSet presAssocID="{407696CF-ED99-4540-84CC-C6CAE316042C}" presName="compositeShape" presStyleCnt="0">
        <dgm:presLayoutVars>
          <dgm:chMax val="7"/>
          <dgm:dir/>
          <dgm:resizeHandles val="exact"/>
        </dgm:presLayoutVars>
      </dgm:prSet>
      <dgm:spPr/>
      <dgm:t>
        <a:bodyPr/>
        <a:lstStyle/>
        <a:p>
          <a:endParaRPr lang="en-US"/>
        </a:p>
      </dgm:t>
    </dgm:pt>
    <dgm:pt modelId="{FE7153F4-8BCB-A940-8654-5ED06327805E}" type="pres">
      <dgm:prSet presAssocID="{BDEC7BDE-0A35-FE49-AC4D-07237BDC23D2}" presName="circ1" presStyleLbl="vennNode1" presStyleIdx="0" presStyleCnt="2"/>
      <dgm:spPr/>
      <dgm:t>
        <a:bodyPr/>
        <a:lstStyle/>
        <a:p>
          <a:endParaRPr lang="en-US"/>
        </a:p>
      </dgm:t>
    </dgm:pt>
    <dgm:pt modelId="{655B7ECB-B1C4-AB4C-A2FB-4B1D0AEFA36D}" type="pres">
      <dgm:prSet presAssocID="{BDEC7BDE-0A35-FE49-AC4D-07237BDC23D2}" presName="circ1Tx" presStyleLbl="revTx" presStyleIdx="0" presStyleCnt="0">
        <dgm:presLayoutVars>
          <dgm:chMax val="0"/>
          <dgm:chPref val="0"/>
          <dgm:bulletEnabled val="1"/>
        </dgm:presLayoutVars>
      </dgm:prSet>
      <dgm:spPr/>
      <dgm:t>
        <a:bodyPr/>
        <a:lstStyle/>
        <a:p>
          <a:endParaRPr lang="en-US"/>
        </a:p>
      </dgm:t>
    </dgm:pt>
    <dgm:pt modelId="{C77EBBA9-7730-584E-A11F-84E4F51FBE37}" type="pres">
      <dgm:prSet presAssocID="{62D37FB6-E594-6E4D-9424-66D8EA0F7240}" presName="circ2" presStyleLbl="vennNode1" presStyleIdx="1" presStyleCnt="2"/>
      <dgm:spPr/>
      <dgm:t>
        <a:bodyPr/>
        <a:lstStyle/>
        <a:p>
          <a:endParaRPr lang="en-US"/>
        </a:p>
      </dgm:t>
    </dgm:pt>
    <dgm:pt modelId="{0B85AEA5-53DE-3E46-9C3B-0AF31FBDBD3F}" type="pres">
      <dgm:prSet presAssocID="{62D37FB6-E594-6E4D-9424-66D8EA0F7240}" presName="circ2Tx" presStyleLbl="revTx" presStyleIdx="0" presStyleCnt="0">
        <dgm:presLayoutVars>
          <dgm:chMax val="0"/>
          <dgm:chPref val="0"/>
          <dgm:bulletEnabled val="1"/>
        </dgm:presLayoutVars>
      </dgm:prSet>
      <dgm:spPr/>
      <dgm:t>
        <a:bodyPr/>
        <a:lstStyle/>
        <a:p>
          <a:endParaRPr lang="en-US"/>
        </a:p>
      </dgm:t>
    </dgm:pt>
  </dgm:ptLst>
  <dgm:cxnLst>
    <dgm:cxn modelId="{D8A45D0D-DCA0-324A-9E45-5AC5408A0181}" type="presOf" srcId="{62D37FB6-E594-6E4D-9424-66D8EA0F7240}" destId="{C77EBBA9-7730-584E-A11F-84E4F51FBE37}" srcOrd="1" destOrd="0" presId="urn:microsoft.com/office/officeart/2005/8/layout/venn1"/>
    <dgm:cxn modelId="{7E529626-4C9F-CD4A-8535-6B4E448A6EC9}" srcId="{BDEC7BDE-0A35-FE49-AC4D-07237BDC23D2}" destId="{7E341A04-2A68-E847-A447-FFD6660D2FB2}" srcOrd="1" destOrd="0" parTransId="{C6B31D2D-B0DB-AA44-B855-03DF5C7AAAC6}" sibTransId="{CA2BEED9-964E-7146-98FC-FCA4A9A99A8F}"/>
    <dgm:cxn modelId="{48577983-DC18-9A49-904D-7DC2403A2B3B}" type="presOf" srcId="{48834EB1-6C80-3140-BA66-D5D1F42F096A}" destId="{C77EBBA9-7730-584E-A11F-84E4F51FBE37}" srcOrd="1" destOrd="1" presId="urn:microsoft.com/office/officeart/2005/8/layout/venn1"/>
    <dgm:cxn modelId="{22D530FC-BDAC-5B49-BB99-BD00B9996EB7}" type="presOf" srcId="{BDEC7BDE-0A35-FE49-AC4D-07237BDC23D2}" destId="{FE7153F4-8BCB-A940-8654-5ED06327805E}" srcOrd="1" destOrd="0" presId="urn:microsoft.com/office/officeart/2005/8/layout/venn1"/>
    <dgm:cxn modelId="{E2D54011-E86A-434A-AF1D-8695997D8185}" srcId="{62D37FB6-E594-6E4D-9424-66D8EA0F7240}" destId="{6E4DD98D-7C2D-4544-8AED-2EC1D3CA2410}" srcOrd="2" destOrd="0" parTransId="{9479274F-B7D8-AB4F-9873-DA338A610E5F}" sibTransId="{5A19D3C9-01F0-D04F-81E0-EE5070EE79B1}"/>
    <dgm:cxn modelId="{36CDF645-DBBE-3745-BCC6-77DE413038F3}" srcId="{62D37FB6-E594-6E4D-9424-66D8EA0F7240}" destId="{505266E9-4605-E84B-AC82-68381A7A7877}" srcOrd="1" destOrd="0" parTransId="{9D1C6E98-D316-9449-B913-50F7D1E599D6}" sibTransId="{BF562B66-15E3-2147-952B-F44390F5E4F7}"/>
    <dgm:cxn modelId="{04A42740-F152-E144-B7F2-0AE1C69AF67B}" type="presOf" srcId="{FE53E3E3-93D5-F245-B102-798382812D9C}" destId="{655B7ECB-B1C4-AB4C-A2FB-4B1D0AEFA36D}" srcOrd="0" destOrd="3" presId="urn:microsoft.com/office/officeart/2005/8/layout/venn1"/>
    <dgm:cxn modelId="{95560486-6EC2-3C40-B861-DF20E192F5F5}" srcId="{62D37FB6-E594-6E4D-9424-66D8EA0F7240}" destId="{81671316-3CCE-FB49-93CC-9739F6F3C6A7}" srcOrd="3" destOrd="0" parTransId="{2F958A66-D850-C742-936B-192FA0FD3041}" sibTransId="{DEA92289-C554-0C47-9391-25F338D3A0F8}"/>
    <dgm:cxn modelId="{99C7769E-2BDF-F044-98F4-2E9D8D303374}" type="presOf" srcId="{81671316-3CCE-FB49-93CC-9739F6F3C6A7}" destId="{C77EBBA9-7730-584E-A11F-84E4F51FBE37}" srcOrd="0" destOrd="4" presId="urn:microsoft.com/office/officeart/2005/8/layout/venn1"/>
    <dgm:cxn modelId="{4593C976-B3BE-F742-803C-BA8BF42D9D66}" type="presOf" srcId="{7E341A04-2A68-E847-A447-FFD6660D2FB2}" destId="{655B7ECB-B1C4-AB4C-A2FB-4B1D0AEFA36D}" srcOrd="0" destOrd="2" presId="urn:microsoft.com/office/officeart/2005/8/layout/venn1"/>
    <dgm:cxn modelId="{1B5F1613-E147-A146-959B-A98C0FB34CF1}" type="presOf" srcId="{505266E9-4605-E84B-AC82-68381A7A7877}" destId="{C77EBBA9-7730-584E-A11F-84E4F51FBE37}" srcOrd="0" destOrd="2" presId="urn:microsoft.com/office/officeart/2005/8/layout/venn1"/>
    <dgm:cxn modelId="{92DBA8D3-4C10-A142-A92C-4C32C5623832}" srcId="{BDEC7BDE-0A35-FE49-AC4D-07237BDC23D2}" destId="{FE53E3E3-93D5-F245-B102-798382812D9C}" srcOrd="2" destOrd="0" parTransId="{2AD94FAA-BD56-0E44-AE02-0CF90764B64F}" sibTransId="{BBEB5E9A-CE0E-C74E-90E3-D585C5D14B95}"/>
    <dgm:cxn modelId="{F2A7A061-8C9E-244A-A337-75D4609AF06C}" srcId="{62D37FB6-E594-6E4D-9424-66D8EA0F7240}" destId="{48834EB1-6C80-3140-BA66-D5D1F42F096A}" srcOrd="0" destOrd="0" parTransId="{16C709F4-7626-1B4B-B27D-08918685CA66}" sibTransId="{28C27651-2E27-8249-B903-C4DEC3ABBEFB}"/>
    <dgm:cxn modelId="{2AAB5B99-FFEF-4A4C-876B-A7B9B017FE42}" type="presOf" srcId="{505266E9-4605-E84B-AC82-68381A7A7877}" destId="{0B85AEA5-53DE-3E46-9C3B-0AF31FBDBD3F}" srcOrd="1" destOrd="2" presId="urn:microsoft.com/office/officeart/2005/8/layout/venn1"/>
    <dgm:cxn modelId="{209DAF54-B550-FE40-B8AB-89142F42C325}" type="presOf" srcId="{407696CF-ED99-4540-84CC-C6CAE316042C}" destId="{297ED8F7-1700-0D43-8092-F6AD67418442}" srcOrd="0" destOrd="0" presId="urn:microsoft.com/office/officeart/2005/8/layout/venn1"/>
    <dgm:cxn modelId="{F0B9D752-AC42-9344-A9D9-F379E60B9F4A}" type="presOf" srcId="{FE53E3E3-93D5-F245-B102-798382812D9C}" destId="{FE7153F4-8BCB-A940-8654-5ED06327805E}" srcOrd="1" destOrd="3" presId="urn:microsoft.com/office/officeart/2005/8/layout/venn1"/>
    <dgm:cxn modelId="{A473B9D2-36D0-1E4F-AFB5-9A2A0CCD93BE}" srcId="{407696CF-ED99-4540-84CC-C6CAE316042C}" destId="{62D37FB6-E594-6E4D-9424-66D8EA0F7240}" srcOrd="1" destOrd="0" parTransId="{FA973060-CAE2-8948-8702-592C3BF237AA}" sibTransId="{EFC5490C-497F-BA4C-8842-7922FBFE2704}"/>
    <dgm:cxn modelId="{DD83F522-AD8A-E847-8BF0-A2139CE89778}" type="presOf" srcId="{6E4DD98D-7C2D-4544-8AED-2EC1D3CA2410}" destId="{0B85AEA5-53DE-3E46-9C3B-0AF31FBDBD3F}" srcOrd="1" destOrd="3" presId="urn:microsoft.com/office/officeart/2005/8/layout/venn1"/>
    <dgm:cxn modelId="{D3168D8D-4DFB-A941-A8A2-ECC381A83308}" type="presOf" srcId="{D3AC330E-8625-474A-A838-22A0114B00BA}" destId="{655B7ECB-B1C4-AB4C-A2FB-4B1D0AEFA36D}" srcOrd="0" destOrd="1" presId="urn:microsoft.com/office/officeart/2005/8/layout/venn1"/>
    <dgm:cxn modelId="{6226178D-5301-E047-9BEB-CBE6ED83A47C}" type="presOf" srcId="{6E4DD98D-7C2D-4544-8AED-2EC1D3CA2410}" destId="{C77EBBA9-7730-584E-A11F-84E4F51FBE37}" srcOrd="0" destOrd="3" presId="urn:microsoft.com/office/officeart/2005/8/layout/venn1"/>
    <dgm:cxn modelId="{B852C815-1CE5-5C4A-9440-A4944E4276B1}" srcId="{407696CF-ED99-4540-84CC-C6CAE316042C}" destId="{BDEC7BDE-0A35-FE49-AC4D-07237BDC23D2}" srcOrd="0" destOrd="0" parTransId="{6B9DE3F5-84AA-6B4D-B81E-42816535D6CF}" sibTransId="{5021568C-FCF7-534E-B756-E4FE03C4D26D}"/>
    <dgm:cxn modelId="{8F50D018-236D-6441-BD28-133741F2033E}" type="presOf" srcId="{BDEC7BDE-0A35-FE49-AC4D-07237BDC23D2}" destId="{655B7ECB-B1C4-AB4C-A2FB-4B1D0AEFA36D}" srcOrd="0" destOrd="0" presId="urn:microsoft.com/office/officeart/2005/8/layout/venn1"/>
    <dgm:cxn modelId="{6BEAE873-E3C9-D34C-9257-1EC32B08A4CB}" type="presOf" srcId="{7E341A04-2A68-E847-A447-FFD6660D2FB2}" destId="{FE7153F4-8BCB-A940-8654-5ED06327805E}" srcOrd="1" destOrd="2" presId="urn:microsoft.com/office/officeart/2005/8/layout/venn1"/>
    <dgm:cxn modelId="{2CF02A19-95B5-E047-8A84-0A1D52200B7C}" type="presOf" srcId="{81671316-3CCE-FB49-93CC-9739F6F3C6A7}" destId="{0B85AEA5-53DE-3E46-9C3B-0AF31FBDBD3F}" srcOrd="1" destOrd="4" presId="urn:microsoft.com/office/officeart/2005/8/layout/venn1"/>
    <dgm:cxn modelId="{C476FD85-A67D-454D-A12B-172E839C80E0}" type="presOf" srcId="{48834EB1-6C80-3140-BA66-D5D1F42F096A}" destId="{0B85AEA5-53DE-3E46-9C3B-0AF31FBDBD3F}" srcOrd="0" destOrd="1" presId="urn:microsoft.com/office/officeart/2005/8/layout/venn1"/>
    <dgm:cxn modelId="{DD69CE4C-0B7A-4E43-84EA-AFE9B614E868}" srcId="{BDEC7BDE-0A35-FE49-AC4D-07237BDC23D2}" destId="{D3AC330E-8625-474A-A838-22A0114B00BA}" srcOrd="0" destOrd="0" parTransId="{64296CB8-8FBC-CC44-9345-FD635719D3CC}" sibTransId="{46988DDF-627C-8446-97D3-D888ED81BC79}"/>
    <dgm:cxn modelId="{6FA80E6F-6DD9-C74E-A1EE-43F717DDF8AF}" type="presOf" srcId="{D3AC330E-8625-474A-A838-22A0114B00BA}" destId="{FE7153F4-8BCB-A940-8654-5ED06327805E}" srcOrd="1" destOrd="1" presId="urn:microsoft.com/office/officeart/2005/8/layout/venn1"/>
    <dgm:cxn modelId="{3E44FED7-766F-1F4F-8B7C-94211FEDC89C}" type="presOf" srcId="{62D37FB6-E594-6E4D-9424-66D8EA0F7240}" destId="{0B85AEA5-53DE-3E46-9C3B-0AF31FBDBD3F}" srcOrd="0" destOrd="0" presId="urn:microsoft.com/office/officeart/2005/8/layout/venn1"/>
    <dgm:cxn modelId="{657BB6B6-EFA9-6648-A290-1E265043FE0A}" type="presParOf" srcId="{297ED8F7-1700-0D43-8092-F6AD67418442}" destId="{FE7153F4-8BCB-A940-8654-5ED06327805E}" srcOrd="0" destOrd="0" presId="urn:microsoft.com/office/officeart/2005/8/layout/venn1"/>
    <dgm:cxn modelId="{E3A3209D-AF19-AD4D-AFF4-79EA48EE2B24}" type="presParOf" srcId="{297ED8F7-1700-0D43-8092-F6AD67418442}" destId="{655B7ECB-B1C4-AB4C-A2FB-4B1D0AEFA36D}" srcOrd="1" destOrd="0" presId="urn:microsoft.com/office/officeart/2005/8/layout/venn1"/>
    <dgm:cxn modelId="{4445F47E-1E19-0048-BC98-2B91AF676A52}" type="presParOf" srcId="{297ED8F7-1700-0D43-8092-F6AD67418442}" destId="{C77EBBA9-7730-584E-A11F-84E4F51FBE37}" srcOrd="2" destOrd="0" presId="urn:microsoft.com/office/officeart/2005/8/layout/venn1"/>
    <dgm:cxn modelId="{B906F233-F21C-5C41-B9C1-D2E309695982}" type="presParOf" srcId="{297ED8F7-1700-0D43-8092-F6AD67418442}" destId="{0B85AEA5-53DE-3E46-9C3B-0AF31FBDBD3F}"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693CBE4-B28E-EF40-BC16-02E01B6B0623}" type="doc">
      <dgm:prSet loTypeId="urn:microsoft.com/office/officeart/2005/8/layout/venn2" loCatId="list" qsTypeId="urn:microsoft.com/office/officeart/2005/8/quickstyle/simple2" qsCatId="simple" csTypeId="urn:microsoft.com/office/officeart/2005/8/colors/colorful1" csCatId="colorful" phldr="1"/>
      <dgm:spPr/>
      <dgm:t>
        <a:bodyPr/>
        <a:lstStyle/>
        <a:p>
          <a:endParaRPr lang="en-US"/>
        </a:p>
      </dgm:t>
    </dgm:pt>
    <dgm:pt modelId="{F64188B1-1F6E-9244-8767-6F92C1A3765F}">
      <dgm:prSet/>
      <dgm:spPr/>
      <dgm:t>
        <a:bodyPr/>
        <a:lstStyle/>
        <a:p>
          <a:pPr rtl="0"/>
          <a:r>
            <a:rPr lang="en-US" dirty="0" smtClean="0"/>
            <a:t>Structural</a:t>
          </a:r>
          <a:endParaRPr lang="en-US" dirty="0"/>
        </a:p>
      </dgm:t>
    </dgm:pt>
    <dgm:pt modelId="{4D97CF5B-10E9-304F-9700-9E00A4C405C9}" type="parTrans" cxnId="{EDF0DE06-A766-0347-BBB7-002E2AD55381}">
      <dgm:prSet/>
      <dgm:spPr/>
      <dgm:t>
        <a:bodyPr/>
        <a:lstStyle/>
        <a:p>
          <a:endParaRPr lang="en-US"/>
        </a:p>
      </dgm:t>
    </dgm:pt>
    <dgm:pt modelId="{70F210D1-8851-B643-B059-A25A9C670DB2}" type="sibTrans" cxnId="{EDF0DE06-A766-0347-BBB7-002E2AD55381}">
      <dgm:prSet/>
      <dgm:spPr/>
      <dgm:t>
        <a:bodyPr/>
        <a:lstStyle/>
        <a:p>
          <a:endParaRPr lang="en-US"/>
        </a:p>
      </dgm:t>
    </dgm:pt>
    <dgm:pt modelId="{6B20FFFD-0280-0F41-8FAD-1C6086678BA9}">
      <dgm:prSet/>
      <dgm:spPr/>
      <dgm:t>
        <a:bodyPr/>
        <a:lstStyle/>
        <a:p>
          <a:pPr rtl="0"/>
          <a:r>
            <a:rPr lang="en-US" dirty="0" smtClean="0"/>
            <a:t>Cultural</a:t>
          </a:r>
          <a:endParaRPr lang="en-US" dirty="0"/>
        </a:p>
      </dgm:t>
    </dgm:pt>
    <dgm:pt modelId="{AD830AFD-EA52-AF48-91D2-E82AE030C957}" type="parTrans" cxnId="{EBA3DC3F-EDDF-6449-9335-C50F8B8F1BE3}">
      <dgm:prSet/>
      <dgm:spPr/>
      <dgm:t>
        <a:bodyPr/>
        <a:lstStyle/>
        <a:p>
          <a:endParaRPr lang="en-US"/>
        </a:p>
      </dgm:t>
    </dgm:pt>
    <dgm:pt modelId="{979C8957-69A4-4849-B98B-786A4E8A5049}" type="sibTrans" cxnId="{EBA3DC3F-EDDF-6449-9335-C50F8B8F1BE3}">
      <dgm:prSet/>
      <dgm:spPr/>
      <dgm:t>
        <a:bodyPr/>
        <a:lstStyle/>
        <a:p>
          <a:endParaRPr lang="en-US"/>
        </a:p>
      </dgm:t>
    </dgm:pt>
    <dgm:pt modelId="{C7632C71-64F5-6044-BE50-9A321BC7C6F0}">
      <dgm:prSet/>
      <dgm:spPr/>
      <dgm:t>
        <a:bodyPr/>
        <a:lstStyle/>
        <a:p>
          <a:pPr rtl="0"/>
          <a:r>
            <a:rPr lang="en-US" dirty="0" smtClean="0"/>
            <a:t>Organizational</a:t>
          </a:r>
          <a:endParaRPr lang="en-US" dirty="0"/>
        </a:p>
      </dgm:t>
    </dgm:pt>
    <dgm:pt modelId="{FD52FC2E-29C4-A342-86B6-07B021571D62}" type="parTrans" cxnId="{87270BF0-B156-C341-B166-277218D48343}">
      <dgm:prSet/>
      <dgm:spPr/>
      <dgm:t>
        <a:bodyPr/>
        <a:lstStyle/>
        <a:p>
          <a:endParaRPr lang="en-US"/>
        </a:p>
      </dgm:t>
    </dgm:pt>
    <dgm:pt modelId="{D36D6815-90B8-F24A-9159-C9BD4417888F}" type="sibTrans" cxnId="{87270BF0-B156-C341-B166-277218D48343}">
      <dgm:prSet/>
      <dgm:spPr/>
      <dgm:t>
        <a:bodyPr/>
        <a:lstStyle/>
        <a:p>
          <a:endParaRPr lang="en-US"/>
        </a:p>
      </dgm:t>
    </dgm:pt>
    <dgm:pt modelId="{89442CC1-412E-D247-8D64-9ED02AB8A4E2}">
      <dgm:prSet/>
      <dgm:spPr/>
      <dgm:t>
        <a:bodyPr/>
        <a:lstStyle/>
        <a:p>
          <a:pPr rtl="0"/>
          <a:r>
            <a:rPr lang="en-US" dirty="0" smtClean="0"/>
            <a:t>Transactional</a:t>
          </a:r>
          <a:endParaRPr lang="en-US" dirty="0"/>
        </a:p>
      </dgm:t>
    </dgm:pt>
    <dgm:pt modelId="{23C3CD9C-8B7E-3B4B-BC2A-533712844E98}" type="parTrans" cxnId="{ECC7E253-EFEC-934B-BC15-FCBC8E3B33AD}">
      <dgm:prSet/>
      <dgm:spPr/>
      <dgm:t>
        <a:bodyPr/>
        <a:lstStyle/>
        <a:p>
          <a:endParaRPr lang="en-US"/>
        </a:p>
      </dgm:t>
    </dgm:pt>
    <dgm:pt modelId="{BAB57368-D15D-4844-A0C9-146C6C78A753}" type="sibTrans" cxnId="{ECC7E253-EFEC-934B-BC15-FCBC8E3B33AD}">
      <dgm:prSet/>
      <dgm:spPr/>
      <dgm:t>
        <a:bodyPr/>
        <a:lstStyle/>
        <a:p>
          <a:endParaRPr lang="en-US"/>
        </a:p>
      </dgm:t>
    </dgm:pt>
    <dgm:pt modelId="{CE01F266-EC88-BE40-B89F-E313CDAA310D}">
      <dgm:prSet/>
      <dgm:spPr/>
      <dgm:t>
        <a:bodyPr/>
        <a:lstStyle/>
        <a:p>
          <a:pPr rtl="0"/>
          <a:r>
            <a:rPr lang="en-US" dirty="0" smtClean="0"/>
            <a:t>Internal</a:t>
          </a:r>
          <a:endParaRPr lang="en-US" dirty="0"/>
        </a:p>
      </dgm:t>
    </dgm:pt>
    <dgm:pt modelId="{2581749F-4A7B-E549-B563-22D975B2F5D8}" type="parTrans" cxnId="{C8305DF2-E23F-1345-A63A-C8547202F704}">
      <dgm:prSet/>
      <dgm:spPr/>
      <dgm:t>
        <a:bodyPr/>
        <a:lstStyle/>
        <a:p>
          <a:endParaRPr lang="en-US"/>
        </a:p>
      </dgm:t>
    </dgm:pt>
    <dgm:pt modelId="{3CDC39A7-3D62-A447-A776-DFD5EA561AC2}" type="sibTrans" cxnId="{C8305DF2-E23F-1345-A63A-C8547202F704}">
      <dgm:prSet/>
      <dgm:spPr/>
      <dgm:t>
        <a:bodyPr/>
        <a:lstStyle/>
        <a:p>
          <a:endParaRPr lang="en-US"/>
        </a:p>
      </dgm:t>
    </dgm:pt>
    <dgm:pt modelId="{844C5EE3-7B7D-B643-A407-C6806416CA06}" type="pres">
      <dgm:prSet presAssocID="{F693CBE4-B28E-EF40-BC16-02E01B6B0623}" presName="Name0" presStyleCnt="0">
        <dgm:presLayoutVars>
          <dgm:chMax val="7"/>
          <dgm:resizeHandles val="exact"/>
        </dgm:presLayoutVars>
      </dgm:prSet>
      <dgm:spPr/>
      <dgm:t>
        <a:bodyPr/>
        <a:lstStyle/>
        <a:p>
          <a:endParaRPr lang="en-US"/>
        </a:p>
      </dgm:t>
    </dgm:pt>
    <dgm:pt modelId="{409DBCB6-B731-A14D-BB31-3A43DEC3BD30}" type="pres">
      <dgm:prSet presAssocID="{F693CBE4-B28E-EF40-BC16-02E01B6B0623}" presName="comp1" presStyleCnt="0"/>
      <dgm:spPr/>
    </dgm:pt>
    <dgm:pt modelId="{D6C99F64-2F04-D44C-8078-4FE738E7ACD7}" type="pres">
      <dgm:prSet presAssocID="{F693CBE4-B28E-EF40-BC16-02E01B6B0623}" presName="circle1" presStyleLbl="node1" presStyleIdx="0" presStyleCnt="5"/>
      <dgm:spPr/>
      <dgm:t>
        <a:bodyPr/>
        <a:lstStyle/>
        <a:p>
          <a:endParaRPr lang="en-US"/>
        </a:p>
      </dgm:t>
    </dgm:pt>
    <dgm:pt modelId="{C673213D-313C-1B47-898F-BC9404B8C261}" type="pres">
      <dgm:prSet presAssocID="{F693CBE4-B28E-EF40-BC16-02E01B6B0623}" presName="c1text" presStyleLbl="node1" presStyleIdx="0" presStyleCnt="5">
        <dgm:presLayoutVars>
          <dgm:bulletEnabled val="1"/>
        </dgm:presLayoutVars>
      </dgm:prSet>
      <dgm:spPr/>
      <dgm:t>
        <a:bodyPr/>
        <a:lstStyle/>
        <a:p>
          <a:endParaRPr lang="en-US"/>
        </a:p>
      </dgm:t>
    </dgm:pt>
    <dgm:pt modelId="{43B619A5-95FE-6D47-8341-DB5B9355E009}" type="pres">
      <dgm:prSet presAssocID="{F693CBE4-B28E-EF40-BC16-02E01B6B0623}" presName="comp2" presStyleCnt="0"/>
      <dgm:spPr/>
    </dgm:pt>
    <dgm:pt modelId="{77D0727B-099E-3648-9722-14B51690F5DC}" type="pres">
      <dgm:prSet presAssocID="{F693CBE4-B28E-EF40-BC16-02E01B6B0623}" presName="circle2" presStyleLbl="node1" presStyleIdx="1" presStyleCnt="5"/>
      <dgm:spPr/>
      <dgm:t>
        <a:bodyPr/>
        <a:lstStyle/>
        <a:p>
          <a:endParaRPr lang="en-US"/>
        </a:p>
      </dgm:t>
    </dgm:pt>
    <dgm:pt modelId="{3F065048-19C1-3741-8DF1-6D8760DE9456}" type="pres">
      <dgm:prSet presAssocID="{F693CBE4-B28E-EF40-BC16-02E01B6B0623}" presName="c2text" presStyleLbl="node1" presStyleIdx="1" presStyleCnt="5">
        <dgm:presLayoutVars>
          <dgm:bulletEnabled val="1"/>
        </dgm:presLayoutVars>
      </dgm:prSet>
      <dgm:spPr/>
      <dgm:t>
        <a:bodyPr/>
        <a:lstStyle/>
        <a:p>
          <a:endParaRPr lang="en-US"/>
        </a:p>
      </dgm:t>
    </dgm:pt>
    <dgm:pt modelId="{36155DFE-1250-934A-A56E-089A88341093}" type="pres">
      <dgm:prSet presAssocID="{F693CBE4-B28E-EF40-BC16-02E01B6B0623}" presName="comp3" presStyleCnt="0"/>
      <dgm:spPr/>
    </dgm:pt>
    <dgm:pt modelId="{DB2A8207-E697-B34C-A13E-D922A00E61A3}" type="pres">
      <dgm:prSet presAssocID="{F693CBE4-B28E-EF40-BC16-02E01B6B0623}" presName="circle3" presStyleLbl="node1" presStyleIdx="2" presStyleCnt="5"/>
      <dgm:spPr/>
      <dgm:t>
        <a:bodyPr/>
        <a:lstStyle/>
        <a:p>
          <a:endParaRPr lang="en-US"/>
        </a:p>
      </dgm:t>
    </dgm:pt>
    <dgm:pt modelId="{BCCBAEF4-4BE6-2E4A-B540-A4D3D2FCD315}" type="pres">
      <dgm:prSet presAssocID="{F693CBE4-B28E-EF40-BC16-02E01B6B0623}" presName="c3text" presStyleLbl="node1" presStyleIdx="2" presStyleCnt="5">
        <dgm:presLayoutVars>
          <dgm:bulletEnabled val="1"/>
        </dgm:presLayoutVars>
      </dgm:prSet>
      <dgm:spPr/>
      <dgm:t>
        <a:bodyPr/>
        <a:lstStyle/>
        <a:p>
          <a:endParaRPr lang="en-US"/>
        </a:p>
      </dgm:t>
    </dgm:pt>
    <dgm:pt modelId="{A6BC0457-3CC9-BD43-9B8A-9E60389D6FB0}" type="pres">
      <dgm:prSet presAssocID="{F693CBE4-B28E-EF40-BC16-02E01B6B0623}" presName="comp4" presStyleCnt="0"/>
      <dgm:spPr/>
    </dgm:pt>
    <dgm:pt modelId="{83EFA639-5B30-0140-8D5E-E3774EAC52B5}" type="pres">
      <dgm:prSet presAssocID="{F693CBE4-B28E-EF40-BC16-02E01B6B0623}" presName="circle4" presStyleLbl="node1" presStyleIdx="3" presStyleCnt="5"/>
      <dgm:spPr/>
      <dgm:t>
        <a:bodyPr/>
        <a:lstStyle/>
        <a:p>
          <a:endParaRPr lang="en-US"/>
        </a:p>
      </dgm:t>
    </dgm:pt>
    <dgm:pt modelId="{1CDFE4F1-CED8-A243-B987-0D54A4DB0B7C}" type="pres">
      <dgm:prSet presAssocID="{F693CBE4-B28E-EF40-BC16-02E01B6B0623}" presName="c4text" presStyleLbl="node1" presStyleIdx="3" presStyleCnt="5">
        <dgm:presLayoutVars>
          <dgm:bulletEnabled val="1"/>
        </dgm:presLayoutVars>
      </dgm:prSet>
      <dgm:spPr/>
      <dgm:t>
        <a:bodyPr/>
        <a:lstStyle/>
        <a:p>
          <a:endParaRPr lang="en-US"/>
        </a:p>
      </dgm:t>
    </dgm:pt>
    <dgm:pt modelId="{681956D4-F12C-894E-9CDC-50B7E465E3C6}" type="pres">
      <dgm:prSet presAssocID="{F693CBE4-B28E-EF40-BC16-02E01B6B0623}" presName="comp5" presStyleCnt="0"/>
      <dgm:spPr/>
    </dgm:pt>
    <dgm:pt modelId="{2DDF2913-4BD2-8A40-BF7E-0A5BFF31C725}" type="pres">
      <dgm:prSet presAssocID="{F693CBE4-B28E-EF40-BC16-02E01B6B0623}" presName="circle5" presStyleLbl="node1" presStyleIdx="4" presStyleCnt="5"/>
      <dgm:spPr/>
      <dgm:t>
        <a:bodyPr/>
        <a:lstStyle/>
        <a:p>
          <a:endParaRPr lang="en-US"/>
        </a:p>
      </dgm:t>
    </dgm:pt>
    <dgm:pt modelId="{52F222B6-62FA-3645-B221-7355D3D20108}" type="pres">
      <dgm:prSet presAssocID="{F693CBE4-B28E-EF40-BC16-02E01B6B0623}" presName="c5text" presStyleLbl="node1" presStyleIdx="4" presStyleCnt="5">
        <dgm:presLayoutVars>
          <dgm:bulletEnabled val="1"/>
        </dgm:presLayoutVars>
      </dgm:prSet>
      <dgm:spPr/>
      <dgm:t>
        <a:bodyPr/>
        <a:lstStyle/>
        <a:p>
          <a:endParaRPr lang="en-US"/>
        </a:p>
      </dgm:t>
    </dgm:pt>
  </dgm:ptLst>
  <dgm:cxnLst>
    <dgm:cxn modelId="{ECC7E253-EFEC-934B-BC15-FCBC8E3B33AD}" srcId="{F693CBE4-B28E-EF40-BC16-02E01B6B0623}" destId="{89442CC1-412E-D247-8D64-9ED02AB8A4E2}" srcOrd="3" destOrd="0" parTransId="{23C3CD9C-8B7E-3B4B-BC2A-533712844E98}" sibTransId="{BAB57368-D15D-4844-A0C9-146C6C78A753}"/>
    <dgm:cxn modelId="{26618536-0911-3146-9412-8F916C93D3B4}" type="presOf" srcId="{CE01F266-EC88-BE40-B89F-E313CDAA310D}" destId="{2DDF2913-4BD2-8A40-BF7E-0A5BFF31C725}" srcOrd="0" destOrd="0" presId="urn:microsoft.com/office/officeart/2005/8/layout/venn2"/>
    <dgm:cxn modelId="{EDF0DE06-A766-0347-BBB7-002E2AD55381}" srcId="{F693CBE4-B28E-EF40-BC16-02E01B6B0623}" destId="{F64188B1-1F6E-9244-8767-6F92C1A3765F}" srcOrd="0" destOrd="0" parTransId="{4D97CF5B-10E9-304F-9700-9E00A4C405C9}" sibTransId="{70F210D1-8851-B643-B059-A25A9C670DB2}"/>
    <dgm:cxn modelId="{2D25BB74-D252-7947-A383-C1796777C400}" type="presOf" srcId="{89442CC1-412E-D247-8D64-9ED02AB8A4E2}" destId="{83EFA639-5B30-0140-8D5E-E3774EAC52B5}" srcOrd="0" destOrd="0" presId="urn:microsoft.com/office/officeart/2005/8/layout/venn2"/>
    <dgm:cxn modelId="{1C5E184F-DAC6-3049-AC9A-3E4630CB78DC}" type="presOf" srcId="{C7632C71-64F5-6044-BE50-9A321BC7C6F0}" destId="{BCCBAEF4-4BE6-2E4A-B540-A4D3D2FCD315}" srcOrd="1" destOrd="0" presId="urn:microsoft.com/office/officeart/2005/8/layout/venn2"/>
    <dgm:cxn modelId="{5DF0810F-D32D-D04B-80D4-BD756A36C86B}" type="presOf" srcId="{F693CBE4-B28E-EF40-BC16-02E01B6B0623}" destId="{844C5EE3-7B7D-B643-A407-C6806416CA06}" srcOrd="0" destOrd="0" presId="urn:microsoft.com/office/officeart/2005/8/layout/venn2"/>
    <dgm:cxn modelId="{4029F6A8-8960-5C4F-AFAF-B2F35D0DC5DF}" type="presOf" srcId="{89442CC1-412E-D247-8D64-9ED02AB8A4E2}" destId="{1CDFE4F1-CED8-A243-B987-0D54A4DB0B7C}" srcOrd="1" destOrd="0" presId="urn:microsoft.com/office/officeart/2005/8/layout/venn2"/>
    <dgm:cxn modelId="{50BB43B1-4129-EA49-9A2C-6915B327752A}" type="presOf" srcId="{F64188B1-1F6E-9244-8767-6F92C1A3765F}" destId="{C673213D-313C-1B47-898F-BC9404B8C261}" srcOrd="1" destOrd="0" presId="urn:microsoft.com/office/officeart/2005/8/layout/venn2"/>
    <dgm:cxn modelId="{25BF1AD1-A977-604D-8235-25E5C9D8C7F5}" type="presOf" srcId="{6B20FFFD-0280-0F41-8FAD-1C6086678BA9}" destId="{3F065048-19C1-3741-8DF1-6D8760DE9456}" srcOrd="1" destOrd="0" presId="urn:microsoft.com/office/officeart/2005/8/layout/venn2"/>
    <dgm:cxn modelId="{C8305DF2-E23F-1345-A63A-C8547202F704}" srcId="{F693CBE4-B28E-EF40-BC16-02E01B6B0623}" destId="{CE01F266-EC88-BE40-B89F-E313CDAA310D}" srcOrd="4" destOrd="0" parTransId="{2581749F-4A7B-E549-B563-22D975B2F5D8}" sibTransId="{3CDC39A7-3D62-A447-A776-DFD5EA561AC2}"/>
    <dgm:cxn modelId="{87270BF0-B156-C341-B166-277218D48343}" srcId="{F693CBE4-B28E-EF40-BC16-02E01B6B0623}" destId="{C7632C71-64F5-6044-BE50-9A321BC7C6F0}" srcOrd="2" destOrd="0" parTransId="{FD52FC2E-29C4-A342-86B6-07B021571D62}" sibTransId="{D36D6815-90B8-F24A-9159-C9BD4417888F}"/>
    <dgm:cxn modelId="{2852EC91-900B-6544-88CE-2BD6C3203344}" type="presOf" srcId="{C7632C71-64F5-6044-BE50-9A321BC7C6F0}" destId="{DB2A8207-E697-B34C-A13E-D922A00E61A3}" srcOrd="0" destOrd="0" presId="urn:microsoft.com/office/officeart/2005/8/layout/venn2"/>
    <dgm:cxn modelId="{EBA3DC3F-EDDF-6449-9335-C50F8B8F1BE3}" srcId="{F693CBE4-B28E-EF40-BC16-02E01B6B0623}" destId="{6B20FFFD-0280-0F41-8FAD-1C6086678BA9}" srcOrd="1" destOrd="0" parTransId="{AD830AFD-EA52-AF48-91D2-E82AE030C957}" sibTransId="{979C8957-69A4-4849-B98B-786A4E8A5049}"/>
    <dgm:cxn modelId="{29C22404-E168-DF43-9ADE-5F95EAC8394A}" type="presOf" srcId="{6B20FFFD-0280-0F41-8FAD-1C6086678BA9}" destId="{77D0727B-099E-3648-9722-14B51690F5DC}" srcOrd="0" destOrd="0" presId="urn:microsoft.com/office/officeart/2005/8/layout/venn2"/>
    <dgm:cxn modelId="{4B61B563-EB4B-A248-BB99-3F3662EBCBAA}" type="presOf" srcId="{F64188B1-1F6E-9244-8767-6F92C1A3765F}" destId="{D6C99F64-2F04-D44C-8078-4FE738E7ACD7}" srcOrd="0" destOrd="0" presId="urn:microsoft.com/office/officeart/2005/8/layout/venn2"/>
    <dgm:cxn modelId="{A237C7E2-0A02-9947-9441-3517955BC907}" type="presOf" srcId="{CE01F266-EC88-BE40-B89F-E313CDAA310D}" destId="{52F222B6-62FA-3645-B221-7355D3D20108}" srcOrd="1" destOrd="0" presId="urn:microsoft.com/office/officeart/2005/8/layout/venn2"/>
    <dgm:cxn modelId="{B4047DD8-BBE7-A640-8653-751A27CF8129}" type="presParOf" srcId="{844C5EE3-7B7D-B643-A407-C6806416CA06}" destId="{409DBCB6-B731-A14D-BB31-3A43DEC3BD30}" srcOrd="0" destOrd="0" presId="urn:microsoft.com/office/officeart/2005/8/layout/venn2"/>
    <dgm:cxn modelId="{516F5AEB-669B-164E-A68A-59967CE3F258}" type="presParOf" srcId="{409DBCB6-B731-A14D-BB31-3A43DEC3BD30}" destId="{D6C99F64-2F04-D44C-8078-4FE738E7ACD7}" srcOrd="0" destOrd="0" presId="urn:microsoft.com/office/officeart/2005/8/layout/venn2"/>
    <dgm:cxn modelId="{9EB3554B-0A44-3A45-97ED-6FF9D90DF56C}" type="presParOf" srcId="{409DBCB6-B731-A14D-BB31-3A43DEC3BD30}" destId="{C673213D-313C-1B47-898F-BC9404B8C261}" srcOrd="1" destOrd="0" presId="urn:microsoft.com/office/officeart/2005/8/layout/venn2"/>
    <dgm:cxn modelId="{F3F0AACE-C6A4-0A49-970D-41D516F7404A}" type="presParOf" srcId="{844C5EE3-7B7D-B643-A407-C6806416CA06}" destId="{43B619A5-95FE-6D47-8341-DB5B9355E009}" srcOrd="1" destOrd="0" presId="urn:microsoft.com/office/officeart/2005/8/layout/venn2"/>
    <dgm:cxn modelId="{4C4723CA-0F82-5146-A95C-99BA239951AF}" type="presParOf" srcId="{43B619A5-95FE-6D47-8341-DB5B9355E009}" destId="{77D0727B-099E-3648-9722-14B51690F5DC}" srcOrd="0" destOrd="0" presId="urn:microsoft.com/office/officeart/2005/8/layout/venn2"/>
    <dgm:cxn modelId="{981A68DC-F5FB-5E4C-85AF-A7A7929D17D0}" type="presParOf" srcId="{43B619A5-95FE-6D47-8341-DB5B9355E009}" destId="{3F065048-19C1-3741-8DF1-6D8760DE9456}" srcOrd="1" destOrd="0" presId="urn:microsoft.com/office/officeart/2005/8/layout/venn2"/>
    <dgm:cxn modelId="{134F4F07-D34A-364A-A3A1-2AEA2E0842B7}" type="presParOf" srcId="{844C5EE3-7B7D-B643-A407-C6806416CA06}" destId="{36155DFE-1250-934A-A56E-089A88341093}" srcOrd="2" destOrd="0" presId="urn:microsoft.com/office/officeart/2005/8/layout/venn2"/>
    <dgm:cxn modelId="{2222BD31-ACB5-BE40-937E-B63AE067268E}" type="presParOf" srcId="{36155DFE-1250-934A-A56E-089A88341093}" destId="{DB2A8207-E697-B34C-A13E-D922A00E61A3}" srcOrd="0" destOrd="0" presId="urn:microsoft.com/office/officeart/2005/8/layout/venn2"/>
    <dgm:cxn modelId="{BD14C753-B3BE-B54A-B21A-7962F83C0356}" type="presParOf" srcId="{36155DFE-1250-934A-A56E-089A88341093}" destId="{BCCBAEF4-4BE6-2E4A-B540-A4D3D2FCD315}" srcOrd="1" destOrd="0" presId="urn:microsoft.com/office/officeart/2005/8/layout/venn2"/>
    <dgm:cxn modelId="{D7F03593-4BE3-A94A-B09D-146A5883AD47}" type="presParOf" srcId="{844C5EE3-7B7D-B643-A407-C6806416CA06}" destId="{A6BC0457-3CC9-BD43-9B8A-9E60389D6FB0}" srcOrd="3" destOrd="0" presId="urn:microsoft.com/office/officeart/2005/8/layout/venn2"/>
    <dgm:cxn modelId="{A8CC2C5C-43A0-554F-87BA-53C8551D110F}" type="presParOf" srcId="{A6BC0457-3CC9-BD43-9B8A-9E60389D6FB0}" destId="{83EFA639-5B30-0140-8D5E-E3774EAC52B5}" srcOrd="0" destOrd="0" presId="urn:microsoft.com/office/officeart/2005/8/layout/venn2"/>
    <dgm:cxn modelId="{6CF1E46B-0BF2-C04E-8E42-839E35E4E595}" type="presParOf" srcId="{A6BC0457-3CC9-BD43-9B8A-9E60389D6FB0}" destId="{1CDFE4F1-CED8-A243-B987-0D54A4DB0B7C}" srcOrd="1" destOrd="0" presId="urn:microsoft.com/office/officeart/2005/8/layout/venn2"/>
    <dgm:cxn modelId="{6B317FCD-DA78-C047-8958-D3D31FD6E69D}" type="presParOf" srcId="{844C5EE3-7B7D-B643-A407-C6806416CA06}" destId="{681956D4-F12C-894E-9CDC-50B7E465E3C6}" srcOrd="4" destOrd="0" presId="urn:microsoft.com/office/officeart/2005/8/layout/venn2"/>
    <dgm:cxn modelId="{F4AB1599-CF10-3E4E-8CAD-0C7D91A20314}" type="presParOf" srcId="{681956D4-F12C-894E-9CDC-50B7E465E3C6}" destId="{2DDF2913-4BD2-8A40-BF7E-0A5BFF31C725}" srcOrd="0" destOrd="0" presId="urn:microsoft.com/office/officeart/2005/8/layout/venn2"/>
    <dgm:cxn modelId="{EA65D53E-B2B3-CD43-8EB8-D50D3AF57F0B}" type="presParOf" srcId="{681956D4-F12C-894E-9CDC-50B7E465E3C6}" destId="{52F222B6-62FA-3645-B221-7355D3D20108}" srcOrd="1" destOrd="0" presId="urn:microsoft.com/office/officeart/2005/8/layout/ven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8E4137C-DE1A-D949-95A8-3DB5CEA2EA52}" type="doc">
      <dgm:prSet loTypeId="urn:microsoft.com/office/officeart/2005/8/layout/venn1" loCatId="" qsTypeId="urn:microsoft.com/office/officeart/2005/8/quickstyle/simple4" qsCatId="simple" csTypeId="urn:microsoft.com/office/officeart/2005/8/colors/accent1_2" csCatId="accent1" phldr="1"/>
      <dgm:spPr/>
    </dgm:pt>
    <dgm:pt modelId="{B93F9E7A-1717-0B48-9A5D-614B7DB0213C}">
      <dgm:prSet phldrT="[Text]"/>
      <dgm:spPr/>
      <dgm:t>
        <a:bodyPr/>
        <a:lstStyle/>
        <a:p>
          <a:r>
            <a:rPr lang="en-US" dirty="0" smtClean="0"/>
            <a:t>Sharing Decision Making</a:t>
          </a:r>
          <a:endParaRPr lang="en-US" dirty="0"/>
        </a:p>
      </dgm:t>
    </dgm:pt>
    <dgm:pt modelId="{E6F23494-E43E-F146-AE8D-E011C8B4ED0F}" type="parTrans" cxnId="{C0288137-B60E-504E-BF9B-3475DB2692B3}">
      <dgm:prSet/>
      <dgm:spPr/>
      <dgm:t>
        <a:bodyPr/>
        <a:lstStyle/>
        <a:p>
          <a:endParaRPr lang="en-US"/>
        </a:p>
      </dgm:t>
    </dgm:pt>
    <dgm:pt modelId="{7C64E279-1E92-904F-BF46-C0C1827E465D}" type="sibTrans" cxnId="{C0288137-B60E-504E-BF9B-3475DB2692B3}">
      <dgm:prSet/>
      <dgm:spPr/>
      <dgm:t>
        <a:bodyPr/>
        <a:lstStyle/>
        <a:p>
          <a:endParaRPr lang="en-US"/>
        </a:p>
      </dgm:t>
    </dgm:pt>
    <dgm:pt modelId="{6F379A3B-3D95-B44D-B336-0B2FBF4BBCC8}">
      <dgm:prSet phldrT="[Text]"/>
      <dgm:spPr/>
      <dgm:t>
        <a:bodyPr/>
        <a:lstStyle/>
        <a:p>
          <a:r>
            <a:rPr lang="en-US" dirty="0" smtClean="0"/>
            <a:t>Cultural Responsiveness</a:t>
          </a:r>
          <a:endParaRPr lang="en-US" dirty="0"/>
        </a:p>
      </dgm:t>
    </dgm:pt>
    <dgm:pt modelId="{FB38923B-E568-624F-BF7F-F34460FFFCF9}" type="parTrans" cxnId="{8465F4AC-D372-EE43-9B93-E9671F9C1953}">
      <dgm:prSet/>
      <dgm:spPr/>
      <dgm:t>
        <a:bodyPr/>
        <a:lstStyle/>
        <a:p>
          <a:endParaRPr lang="en-US"/>
        </a:p>
      </dgm:t>
    </dgm:pt>
    <dgm:pt modelId="{D2536AD0-A96C-8145-B9BD-AA17524967AA}" type="sibTrans" cxnId="{8465F4AC-D372-EE43-9B93-E9671F9C1953}">
      <dgm:prSet/>
      <dgm:spPr/>
      <dgm:t>
        <a:bodyPr/>
        <a:lstStyle/>
        <a:p>
          <a:endParaRPr lang="en-US"/>
        </a:p>
      </dgm:t>
    </dgm:pt>
    <dgm:pt modelId="{535DC4AA-966D-AC4B-9AA2-6F1645A9C6C6}" type="pres">
      <dgm:prSet presAssocID="{08E4137C-DE1A-D949-95A8-3DB5CEA2EA52}" presName="compositeShape" presStyleCnt="0">
        <dgm:presLayoutVars>
          <dgm:chMax val="7"/>
          <dgm:dir/>
          <dgm:resizeHandles val="exact"/>
        </dgm:presLayoutVars>
      </dgm:prSet>
      <dgm:spPr/>
    </dgm:pt>
    <dgm:pt modelId="{3765CA16-6614-084B-8BDD-7057ABD249C2}" type="pres">
      <dgm:prSet presAssocID="{B93F9E7A-1717-0B48-9A5D-614B7DB0213C}" presName="circ1" presStyleLbl="vennNode1" presStyleIdx="0" presStyleCnt="2"/>
      <dgm:spPr/>
      <dgm:t>
        <a:bodyPr/>
        <a:lstStyle/>
        <a:p>
          <a:endParaRPr lang="en-US"/>
        </a:p>
      </dgm:t>
    </dgm:pt>
    <dgm:pt modelId="{80E86B1E-B23F-E549-9908-E035B10352C9}" type="pres">
      <dgm:prSet presAssocID="{B93F9E7A-1717-0B48-9A5D-614B7DB0213C}" presName="circ1Tx" presStyleLbl="revTx" presStyleIdx="0" presStyleCnt="0">
        <dgm:presLayoutVars>
          <dgm:chMax val="0"/>
          <dgm:chPref val="0"/>
          <dgm:bulletEnabled val="1"/>
        </dgm:presLayoutVars>
      </dgm:prSet>
      <dgm:spPr/>
      <dgm:t>
        <a:bodyPr/>
        <a:lstStyle/>
        <a:p>
          <a:endParaRPr lang="en-US"/>
        </a:p>
      </dgm:t>
    </dgm:pt>
    <dgm:pt modelId="{FB05932D-F44D-CF48-82C1-8DC915A8FDB1}" type="pres">
      <dgm:prSet presAssocID="{6F379A3B-3D95-B44D-B336-0B2FBF4BBCC8}" presName="circ2" presStyleLbl="vennNode1" presStyleIdx="1" presStyleCnt="2"/>
      <dgm:spPr/>
      <dgm:t>
        <a:bodyPr/>
        <a:lstStyle/>
        <a:p>
          <a:endParaRPr lang="en-US"/>
        </a:p>
      </dgm:t>
    </dgm:pt>
    <dgm:pt modelId="{F1DBDDBB-AC1D-EC44-8D42-8694FFC7B647}" type="pres">
      <dgm:prSet presAssocID="{6F379A3B-3D95-B44D-B336-0B2FBF4BBCC8}" presName="circ2Tx" presStyleLbl="revTx" presStyleIdx="0" presStyleCnt="0">
        <dgm:presLayoutVars>
          <dgm:chMax val="0"/>
          <dgm:chPref val="0"/>
          <dgm:bulletEnabled val="1"/>
        </dgm:presLayoutVars>
      </dgm:prSet>
      <dgm:spPr/>
      <dgm:t>
        <a:bodyPr/>
        <a:lstStyle/>
        <a:p>
          <a:endParaRPr lang="en-US"/>
        </a:p>
      </dgm:t>
    </dgm:pt>
  </dgm:ptLst>
  <dgm:cxnLst>
    <dgm:cxn modelId="{147758C4-3103-2C4E-BE5A-5B3FB3AB17D8}" type="presOf" srcId="{6F379A3B-3D95-B44D-B336-0B2FBF4BBCC8}" destId="{F1DBDDBB-AC1D-EC44-8D42-8694FFC7B647}" srcOrd="1" destOrd="0" presId="urn:microsoft.com/office/officeart/2005/8/layout/venn1"/>
    <dgm:cxn modelId="{545D8F77-9F0B-5D44-9F85-33DAEC117799}" type="presOf" srcId="{6F379A3B-3D95-B44D-B336-0B2FBF4BBCC8}" destId="{FB05932D-F44D-CF48-82C1-8DC915A8FDB1}" srcOrd="0" destOrd="0" presId="urn:microsoft.com/office/officeart/2005/8/layout/venn1"/>
    <dgm:cxn modelId="{3B383910-9319-0D40-ABC7-F142E48ED807}" type="presOf" srcId="{B93F9E7A-1717-0B48-9A5D-614B7DB0213C}" destId="{80E86B1E-B23F-E549-9908-E035B10352C9}" srcOrd="1" destOrd="0" presId="urn:microsoft.com/office/officeart/2005/8/layout/venn1"/>
    <dgm:cxn modelId="{C0288137-B60E-504E-BF9B-3475DB2692B3}" srcId="{08E4137C-DE1A-D949-95A8-3DB5CEA2EA52}" destId="{B93F9E7A-1717-0B48-9A5D-614B7DB0213C}" srcOrd="0" destOrd="0" parTransId="{E6F23494-E43E-F146-AE8D-E011C8B4ED0F}" sibTransId="{7C64E279-1E92-904F-BF46-C0C1827E465D}"/>
    <dgm:cxn modelId="{2B016581-E6CC-964C-9185-B7EB83E0C172}" type="presOf" srcId="{08E4137C-DE1A-D949-95A8-3DB5CEA2EA52}" destId="{535DC4AA-966D-AC4B-9AA2-6F1645A9C6C6}" srcOrd="0" destOrd="0" presId="urn:microsoft.com/office/officeart/2005/8/layout/venn1"/>
    <dgm:cxn modelId="{8465F4AC-D372-EE43-9B93-E9671F9C1953}" srcId="{08E4137C-DE1A-D949-95A8-3DB5CEA2EA52}" destId="{6F379A3B-3D95-B44D-B336-0B2FBF4BBCC8}" srcOrd="1" destOrd="0" parTransId="{FB38923B-E568-624F-BF7F-F34460FFFCF9}" sibTransId="{D2536AD0-A96C-8145-B9BD-AA17524967AA}"/>
    <dgm:cxn modelId="{A99B1080-82AC-5A4F-9193-30D893993152}" type="presOf" srcId="{B93F9E7A-1717-0B48-9A5D-614B7DB0213C}" destId="{3765CA16-6614-084B-8BDD-7057ABD249C2}" srcOrd="0" destOrd="0" presId="urn:microsoft.com/office/officeart/2005/8/layout/venn1"/>
    <dgm:cxn modelId="{064C89A4-F831-554E-BAE9-2CA0ED9D9FF4}" type="presParOf" srcId="{535DC4AA-966D-AC4B-9AA2-6F1645A9C6C6}" destId="{3765CA16-6614-084B-8BDD-7057ABD249C2}" srcOrd="0" destOrd="0" presId="urn:microsoft.com/office/officeart/2005/8/layout/venn1"/>
    <dgm:cxn modelId="{0823A125-099E-6A49-AF1F-B02E266561AC}" type="presParOf" srcId="{535DC4AA-966D-AC4B-9AA2-6F1645A9C6C6}" destId="{80E86B1E-B23F-E549-9908-E035B10352C9}" srcOrd="1" destOrd="0" presId="urn:microsoft.com/office/officeart/2005/8/layout/venn1"/>
    <dgm:cxn modelId="{A7F3606F-6545-2147-9062-72A2C5135CE2}" type="presParOf" srcId="{535DC4AA-966D-AC4B-9AA2-6F1645A9C6C6}" destId="{FB05932D-F44D-CF48-82C1-8DC915A8FDB1}" srcOrd="2" destOrd="0" presId="urn:microsoft.com/office/officeart/2005/8/layout/venn1"/>
    <dgm:cxn modelId="{D3F3FF36-FB39-2E4C-8DBF-8C5BFFC62AAE}" type="presParOf" srcId="{535DC4AA-966D-AC4B-9AA2-6F1645A9C6C6}" destId="{F1DBDDBB-AC1D-EC44-8D42-8694FFC7B647}" srcOrd="3"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76C008-9365-1C49-A132-E16B9DC17214}" type="doc">
      <dgm:prSet loTypeId="urn:microsoft.com/office/officeart/2005/8/layout/hProcess9" loCatId="process" qsTypeId="urn:microsoft.com/office/officeart/2005/8/quickstyle/simple4" qsCatId="simple" csTypeId="urn:microsoft.com/office/officeart/2005/8/colors/colorful2" csCatId="colorful" phldr="1"/>
      <dgm:spPr/>
      <dgm:t>
        <a:bodyPr/>
        <a:lstStyle/>
        <a:p>
          <a:endParaRPr lang="en-US"/>
        </a:p>
      </dgm:t>
    </dgm:pt>
    <dgm:pt modelId="{84E8AEDE-D98E-0F4E-9118-1162135B2A02}">
      <dgm:prSet/>
      <dgm:spPr/>
      <dgm:t>
        <a:bodyPr/>
        <a:lstStyle/>
        <a:p>
          <a:pPr rtl="0"/>
          <a:r>
            <a:rPr lang="en-US" dirty="0" smtClean="0"/>
            <a:t>Read the Polk-Hernandez Case Vignette (Part II) and 6-month plan</a:t>
          </a:r>
          <a:endParaRPr lang="en-US" dirty="0"/>
        </a:p>
      </dgm:t>
    </dgm:pt>
    <dgm:pt modelId="{A1541FEC-C783-444A-B62F-8AC931F83679}" type="parTrans" cxnId="{7294574B-E0C4-814B-AED2-ADA1133336F9}">
      <dgm:prSet/>
      <dgm:spPr/>
      <dgm:t>
        <a:bodyPr/>
        <a:lstStyle/>
        <a:p>
          <a:endParaRPr lang="en-US"/>
        </a:p>
      </dgm:t>
    </dgm:pt>
    <dgm:pt modelId="{544EDE6B-FAC9-D94C-9B08-1F0FA4DBB4A8}" type="sibTrans" cxnId="{7294574B-E0C4-814B-AED2-ADA1133336F9}">
      <dgm:prSet/>
      <dgm:spPr/>
      <dgm:t>
        <a:bodyPr/>
        <a:lstStyle/>
        <a:p>
          <a:endParaRPr lang="en-US"/>
        </a:p>
      </dgm:t>
    </dgm:pt>
    <dgm:pt modelId="{AE0DC0C3-BC80-5743-BF3C-EDA1C21D3AAF}" type="pres">
      <dgm:prSet presAssocID="{B576C008-9365-1C49-A132-E16B9DC17214}" presName="CompostProcess" presStyleCnt="0">
        <dgm:presLayoutVars>
          <dgm:dir/>
          <dgm:resizeHandles val="exact"/>
        </dgm:presLayoutVars>
      </dgm:prSet>
      <dgm:spPr/>
      <dgm:t>
        <a:bodyPr/>
        <a:lstStyle/>
        <a:p>
          <a:endParaRPr lang="en-US"/>
        </a:p>
      </dgm:t>
    </dgm:pt>
    <dgm:pt modelId="{99668A54-68FC-6F46-953C-50F9E3D20002}" type="pres">
      <dgm:prSet presAssocID="{B576C008-9365-1C49-A132-E16B9DC17214}" presName="arrow" presStyleLbl="bgShp" presStyleIdx="0" presStyleCnt="1"/>
      <dgm:spPr/>
    </dgm:pt>
    <dgm:pt modelId="{F6FBC61B-6CC2-A942-8C3C-89F6A6A76F0F}" type="pres">
      <dgm:prSet presAssocID="{B576C008-9365-1C49-A132-E16B9DC17214}" presName="linearProcess" presStyleCnt="0"/>
      <dgm:spPr/>
    </dgm:pt>
    <dgm:pt modelId="{3BFDEEF9-40C8-A34F-839C-575FED6893FD}" type="pres">
      <dgm:prSet presAssocID="{84E8AEDE-D98E-0F4E-9118-1162135B2A02}" presName="textNode" presStyleLbl="node1" presStyleIdx="0" presStyleCnt="1">
        <dgm:presLayoutVars>
          <dgm:bulletEnabled val="1"/>
        </dgm:presLayoutVars>
      </dgm:prSet>
      <dgm:spPr/>
      <dgm:t>
        <a:bodyPr/>
        <a:lstStyle/>
        <a:p>
          <a:endParaRPr lang="en-US"/>
        </a:p>
      </dgm:t>
    </dgm:pt>
  </dgm:ptLst>
  <dgm:cxnLst>
    <dgm:cxn modelId="{7294574B-E0C4-814B-AED2-ADA1133336F9}" srcId="{B576C008-9365-1C49-A132-E16B9DC17214}" destId="{84E8AEDE-D98E-0F4E-9118-1162135B2A02}" srcOrd="0" destOrd="0" parTransId="{A1541FEC-C783-444A-B62F-8AC931F83679}" sibTransId="{544EDE6B-FAC9-D94C-9B08-1F0FA4DBB4A8}"/>
    <dgm:cxn modelId="{0EF81AA6-A2C5-B74D-A89B-2B1A07BF317E}" type="presOf" srcId="{84E8AEDE-D98E-0F4E-9118-1162135B2A02}" destId="{3BFDEEF9-40C8-A34F-839C-575FED6893FD}" srcOrd="0" destOrd="0" presId="urn:microsoft.com/office/officeart/2005/8/layout/hProcess9"/>
    <dgm:cxn modelId="{A9AE82B4-E70C-A64D-966F-812D4FEC9658}" type="presOf" srcId="{B576C008-9365-1C49-A132-E16B9DC17214}" destId="{AE0DC0C3-BC80-5743-BF3C-EDA1C21D3AAF}" srcOrd="0" destOrd="0" presId="urn:microsoft.com/office/officeart/2005/8/layout/hProcess9"/>
    <dgm:cxn modelId="{38E42C0C-9877-FC4D-8094-B4470B14AB61}" type="presParOf" srcId="{AE0DC0C3-BC80-5743-BF3C-EDA1C21D3AAF}" destId="{99668A54-68FC-6F46-953C-50F9E3D20002}" srcOrd="0" destOrd="0" presId="urn:microsoft.com/office/officeart/2005/8/layout/hProcess9"/>
    <dgm:cxn modelId="{061B66FE-4680-3E41-9ABA-6A83B3B5F450}" type="presParOf" srcId="{AE0DC0C3-BC80-5743-BF3C-EDA1C21D3AAF}" destId="{F6FBC61B-6CC2-A942-8C3C-89F6A6A76F0F}" srcOrd="1" destOrd="0" presId="urn:microsoft.com/office/officeart/2005/8/layout/hProcess9"/>
    <dgm:cxn modelId="{ECCFAB61-57C1-D748-97A0-AD33E69BAEC2}" type="presParOf" srcId="{F6FBC61B-6CC2-A942-8C3C-89F6A6A76F0F}" destId="{3BFDEEF9-40C8-A34F-839C-575FED6893FD}" srcOrd="0"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1B61A47-F664-2F44-8F1D-AE40568EB506}" type="doc">
      <dgm:prSet loTypeId="urn:microsoft.com/office/officeart/2005/8/layout/radial1" loCatId="" qsTypeId="urn:microsoft.com/office/officeart/2005/8/quickstyle/simple4" qsCatId="simple" csTypeId="urn:microsoft.com/office/officeart/2005/8/colors/accent1_2" csCatId="accent1" phldr="1"/>
      <dgm:spPr/>
      <dgm:t>
        <a:bodyPr/>
        <a:lstStyle/>
        <a:p>
          <a:endParaRPr lang="en-US"/>
        </a:p>
      </dgm:t>
    </dgm:pt>
    <dgm:pt modelId="{792F9C36-2FFC-564E-B9C0-8F745A126088}">
      <dgm:prSet phldrT="[Text]"/>
      <dgm:spPr/>
      <dgm:t>
        <a:bodyPr/>
        <a:lstStyle/>
        <a:p>
          <a:r>
            <a:rPr lang="en-US" dirty="0" smtClean="0"/>
            <a:t>Polk/Hernandez</a:t>
          </a:r>
          <a:endParaRPr lang="en-US" dirty="0"/>
        </a:p>
      </dgm:t>
    </dgm:pt>
    <dgm:pt modelId="{20DD88B7-B873-1346-9647-23D69F6F27AE}" type="parTrans" cxnId="{CD0E54F7-E16B-3D4F-B7DB-8D333A73F397}">
      <dgm:prSet/>
      <dgm:spPr/>
      <dgm:t>
        <a:bodyPr/>
        <a:lstStyle/>
        <a:p>
          <a:endParaRPr lang="en-US"/>
        </a:p>
      </dgm:t>
    </dgm:pt>
    <dgm:pt modelId="{3BD847A3-140B-9F4C-B211-4A8BB399AA6E}" type="sibTrans" cxnId="{CD0E54F7-E16B-3D4F-B7DB-8D333A73F397}">
      <dgm:prSet/>
      <dgm:spPr/>
      <dgm:t>
        <a:bodyPr/>
        <a:lstStyle/>
        <a:p>
          <a:endParaRPr lang="en-US"/>
        </a:p>
      </dgm:t>
    </dgm:pt>
    <dgm:pt modelId="{37CBA5B2-47FD-1940-97DD-433D17F7AB4D}">
      <dgm:prSet phldrT="[Text]"/>
      <dgm:spPr/>
      <dgm:t>
        <a:bodyPr/>
        <a:lstStyle/>
        <a:p>
          <a:r>
            <a:rPr lang="en-US" dirty="0" smtClean="0"/>
            <a:t>Family/kin</a:t>
          </a:r>
        </a:p>
        <a:p>
          <a:r>
            <a:rPr lang="en-US" dirty="0" smtClean="0"/>
            <a:t>Aunt Leann Uncle</a:t>
          </a:r>
          <a:r>
            <a:rPr lang="en-US" baseline="0" dirty="0" smtClean="0"/>
            <a:t> Sal</a:t>
          </a:r>
        </a:p>
      </dgm:t>
    </dgm:pt>
    <dgm:pt modelId="{0556967C-405B-E840-BAD3-D2394784E4E0}" type="parTrans" cxnId="{4A86D643-C329-C647-B91A-F7B25E2E19E1}">
      <dgm:prSet/>
      <dgm:spPr/>
      <dgm:t>
        <a:bodyPr/>
        <a:lstStyle/>
        <a:p>
          <a:endParaRPr lang="en-US" dirty="0"/>
        </a:p>
      </dgm:t>
    </dgm:pt>
    <dgm:pt modelId="{6745EDAA-7B71-3247-B96B-AE02E2D39C95}" type="sibTrans" cxnId="{4A86D643-C329-C647-B91A-F7B25E2E19E1}">
      <dgm:prSet/>
      <dgm:spPr/>
      <dgm:t>
        <a:bodyPr/>
        <a:lstStyle/>
        <a:p>
          <a:endParaRPr lang="en-US"/>
        </a:p>
      </dgm:t>
    </dgm:pt>
    <dgm:pt modelId="{970AD5F4-AED6-4E40-B0F6-045E064FCD3C}">
      <dgm:prSet phldrT="[Text]" phldr="1"/>
      <dgm:spPr/>
      <dgm:t>
        <a:bodyPr/>
        <a:lstStyle/>
        <a:p>
          <a:endParaRPr lang="en-US"/>
        </a:p>
      </dgm:t>
    </dgm:pt>
    <dgm:pt modelId="{D8B4E328-67EF-1A47-99A5-DE0BF52DCB24}" type="parTrans" cxnId="{BA304DA6-290F-B348-9F26-ED84AD0334DA}">
      <dgm:prSet/>
      <dgm:spPr/>
      <dgm:t>
        <a:bodyPr/>
        <a:lstStyle/>
        <a:p>
          <a:endParaRPr lang="en-US"/>
        </a:p>
      </dgm:t>
    </dgm:pt>
    <dgm:pt modelId="{CA3FFE53-EBE0-F843-B7B7-938E7CC6F97A}" type="sibTrans" cxnId="{BA304DA6-290F-B348-9F26-ED84AD0334DA}">
      <dgm:prSet/>
      <dgm:spPr/>
      <dgm:t>
        <a:bodyPr/>
        <a:lstStyle/>
        <a:p>
          <a:endParaRPr lang="en-US"/>
        </a:p>
      </dgm:t>
    </dgm:pt>
    <dgm:pt modelId="{ACB8C19B-B184-3A4B-A59D-64D4DE7C17FE}">
      <dgm:prSet phldrT="[Text]" phldr="1"/>
      <dgm:spPr/>
      <dgm:t>
        <a:bodyPr/>
        <a:lstStyle/>
        <a:p>
          <a:endParaRPr lang="en-US"/>
        </a:p>
      </dgm:t>
    </dgm:pt>
    <dgm:pt modelId="{CAB3AB79-1CA6-C841-8619-546EECFF16E4}" type="parTrans" cxnId="{3E109829-AC4F-7045-8FF6-083CE79A97AE}">
      <dgm:prSet/>
      <dgm:spPr/>
      <dgm:t>
        <a:bodyPr/>
        <a:lstStyle/>
        <a:p>
          <a:endParaRPr lang="en-US"/>
        </a:p>
      </dgm:t>
    </dgm:pt>
    <dgm:pt modelId="{E1DA9154-7F71-A641-932E-23BCB45765C3}" type="sibTrans" cxnId="{3E109829-AC4F-7045-8FF6-083CE79A97AE}">
      <dgm:prSet/>
      <dgm:spPr/>
      <dgm:t>
        <a:bodyPr/>
        <a:lstStyle/>
        <a:p>
          <a:endParaRPr lang="en-US"/>
        </a:p>
      </dgm:t>
    </dgm:pt>
    <dgm:pt modelId="{9608D096-F845-244E-93B1-C1FD92B72538}">
      <dgm:prSet phldrT="[Text]" phldr="1"/>
      <dgm:spPr/>
      <dgm:t>
        <a:bodyPr/>
        <a:lstStyle/>
        <a:p>
          <a:endParaRPr lang="en-US"/>
        </a:p>
      </dgm:t>
    </dgm:pt>
    <dgm:pt modelId="{3E5CC4CD-2F2D-1741-B083-B65E217D93CD}" type="parTrans" cxnId="{677A0DEA-5EB1-EE46-B379-D9AABFF279F0}">
      <dgm:prSet/>
      <dgm:spPr/>
      <dgm:t>
        <a:bodyPr/>
        <a:lstStyle/>
        <a:p>
          <a:endParaRPr lang="en-US"/>
        </a:p>
      </dgm:t>
    </dgm:pt>
    <dgm:pt modelId="{70196860-1CEC-8D42-9190-B0698D919F98}" type="sibTrans" cxnId="{677A0DEA-5EB1-EE46-B379-D9AABFF279F0}">
      <dgm:prSet/>
      <dgm:spPr/>
      <dgm:t>
        <a:bodyPr/>
        <a:lstStyle/>
        <a:p>
          <a:endParaRPr lang="en-US"/>
        </a:p>
      </dgm:t>
    </dgm:pt>
    <dgm:pt modelId="{000ED3E8-20E1-CE46-854E-9A0847F2F054}">
      <dgm:prSet phldrT="[Text]"/>
      <dgm:spPr/>
      <dgm:t>
        <a:bodyPr/>
        <a:lstStyle/>
        <a:p>
          <a:endParaRPr lang="en-US"/>
        </a:p>
      </dgm:t>
    </dgm:pt>
    <dgm:pt modelId="{2D7332C4-DAB7-6043-82D3-DADFB164FCA6}" type="parTrans" cxnId="{F3991D95-1B50-A84D-83B3-B2976571156E}">
      <dgm:prSet/>
      <dgm:spPr/>
      <dgm:t>
        <a:bodyPr/>
        <a:lstStyle/>
        <a:p>
          <a:endParaRPr lang="en-US"/>
        </a:p>
      </dgm:t>
    </dgm:pt>
    <dgm:pt modelId="{3BD99B8B-32F0-5648-B406-C654DE5501D0}" type="sibTrans" cxnId="{F3991D95-1B50-A84D-83B3-B2976571156E}">
      <dgm:prSet/>
      <dgm:spPr/>
      <dgm:t>
        <a:bodyPr/>
        <a:lstStyle/>
        <a:p>
          <a:endParaRPr lang="en-US"/>
        </a:p>
      </dgm:t>
    </dgm:pt>
    <dgm:pt modelId="{44413F20-A8C2-6649-BDED-56B3C4ACD436}">
      <dgm:prSet phldrT="[Text]"/>
      <dgm:spPr/>
      <dgm:t>
        <a:bodyPr/>
        <a:lstStyle/>
        <a:p>
          <a:endParaRPr lang="en-US"/>
        </a:p>
      </dgm:t>
    </dgm:pt>
    <dgm:pt modelId="{DCBEC04C-B9AE-5D45-A840-3915B84EB686}" type="parTrans" cxnId="{F8257D98-3255-ED44-B6C1-8B6E0C6D3A76}">
      <dgm:prSet/>
      <dgm:spPr/>
      <dgm:t>
        <a:bodyPr/>
        <a:lstStyle/>
        <a:p>
          <a:endParaRPr lang="en-US"/>
        </a:p>
      </dgm:t>
    </dgm:pt>
    <dgm:pt modelId="{F0F00996-269B-D04D-B75A-F36CDFDE855F}" type="sibTrans" cxnId="{F8257D98-3255-ED44-B6C1-8B6E0C6D3A76}">
      <dgm:prSet/>
      <dgm:spPr/>
      <dgm:t>
        <a:bodyPr/>
        <a:lstStyle/>
        <a:p>
          <a:endParaRPr lang="en-US"/>
        </a:p>
      </dgm:t>
    </dgm:pt>
    <dgm:pt modelId="{2FFAFDF0-8981-BE42-AF04-A9CD3C57A162}">
      <dgm:prSet phldrT="[Text]"/>
      <dgm:spPr/>
      <dgm:t>
        <a:bodyPr/>
        <a:lstStyle/>
        <a:p>
          <a:endParaRPr lang="en-US"/>
        </a:p>
      </dgm:t>
    </dgm:pt>
    <dgm:pt modelId="{2F4B869E-B3DA-A346-9C15-67C463256BB8}" type="parTrans" cxnId="{270BBC98-5F12-7645-8607-340553FBE426}">
      <dgm:prSet/>
      <dgm:spPr/>
      <dgm:t>
        <a:bodyPr/>
        <a:lstStyle/>
        <a:p>
          <a:endParaRPr lang="en-US"/>
        </a:p>
      </dgm:t>
    </dgm:pt>
    <dgm:pt modelId="{21CA7CB1-076D-8844-AF52-D6E3A97C1E42}" type="sibTrans" cxnId="{270BBC98-5F12-7645-8607-340553FBE426}">
      <dgm:prSet/>
      <dgm:spPr/>
      <dgm:t>
        <a:bodyPr/>
        <a:lstStyle/>
        <a:p>
          <a:endParaRPr lang="en-US"/>
        </a:p>
      </dgm:t>
    </dgm:pt>
    <dgm:pt modelId="{99B315EA-3E06-444A-AB42-252988883768}">
      <dgm:prSet phldrT="[Text]"/>
      <dgm:spPr/>
      <dgm:t>
        <a:bodyPr/>
        <a:lstStyle/>
        <a:p>
          <a:r>
            <a:rPr lang="en-US" dirty="0" smtClean="0"/>
            <a:t>Neighborhood (Samantha best</a:t>
          </a:r>
          <a:r>
            <a:rPr lang="en-US" baseline="0" dirty="0" smtClean="0"/>
            <a:t> friend parent)</a:t>
          </a:r>
          <a:endParaRPr lang="en-US" dirty="0"/>
        </a:p>
      </dgm:t>
    </dgm:pt>
    <dgm:pt modelId="{370285EB-0EF5-6A4F-A952-E1681571DCDE}" type="parTrans" cxnId="{B517F7CE-6A22-A14E-83D7-50C32734047D}">
      <dgm:prSet/>
      <dgm:spPr/>
      <dgm:t>
        <a:bodyPr/>
        <a:lstStyle/>
        <a:p>
          <a:endParaRPr lang="en-US" dirty="0"/>
        </a:p>
      </dgm:t>
    </dgm:pt>
    <dgm:pt modelId="{5224F033-37AD-1442-9922-4753645EEEF1}" type="sibTrans" cxnId="{B517F7CE-6A22-A14E-83D7-50C32734047D}">
      <dgm:prSet/>
      <dgm:spPr/>
      <dgm:t>
        <a:bodyPr/>
        <a:lstStyle/>
        <a:p>
          <a:endParaRPr lang="en-US"/>
        </a:p>
      </dgm:t>
    </dgm:pt>
    <dgm:pt modelId="{0B96D294-3E91-8548-84D8-858069447189}">
      <dgm:prSet phldrT="[Text]"/>
      <dgm:spPr/>
      <dgm:t>
        <a:bodyPr/>
        <a:lstStyle/>
        <a:p>
          <a:r>
            <a:rPr lang="en-US" dirty="0" smtClean="0"/>
            <a:t>Organizations (Social Worker, Parenting</a:t>
          </a:r>
          <a:r>
            <a:rPr lang="en-US" baseline="0" dirty="0" smtClean="0"/>
            <a:t> Programs</a:t>
          </a:r>
          <a:r>
            <a:rPr lang="en-US" dirty="0" smtClean="0"/>
            <a:t>)</a:t>
          </a:r>
          <a:endParaRPr lang="en-US" dirty="0"/>
        </a:p>
      </dgm:t>
    </dgm:pt>
    <dgm:pt modelId="{23DC97E6-38B8-C340-A4E5-C14DE43C70DF}" type="parTrans" cxnId="{5909FFF6-B954-254B-B2E8-10BD67647870}">
      <dgm:prSet/>
      <dgm:spPr/>
      <dgm:t>
        <a:bodyPr/>
        <a:lstStyle/>
        <a:p>
          <a:endParaRPr lang="en-US" dirty="0"/>
        </a:p>
      </dgm:t>
    </dgm:pt>
    <dgm:pt modelId="{14655218-91CB-194A-B0D3-EF6A3E1002B4}" type="sibTrans" cxnId="{5909FFF6-B954-254B-B2E8-10BD67647870}">
      <dgm:prSet/>
      <dgm:spPr/>
      <dgm:t>
        <a:bodyPr/>
        <a:lstStyle/>
        <a:p>
          <a:endParaRPr lang="en-US"/>
        </a:p>
      </dgm:t>
    </dgm:pt>
    <dgm:pt modelId="{3B37779A-D7E4-1042-B608-C56D50251475}">
      <dgm:prSet phldrT="[Text]"/>
      <dgm:spPr/>
      <dgm:t>
        <a:bodyPr/>
        <a:lstStyle/>
        <a:p>
          <a:endParaRPr lang="en-US"/>
        </a:p>
      </dgm:t>
    </dgm:pt>
    <dgm:pt modelId="{204BC3E7-4BFE-BC4D-B660-9B48B6706E0F}" type="parTrans" cxnId="{41CDF414-CDA7-0341-939F-285DFB9BDBE7}">
      <dgm:prSet/>
      <dgm:spPr/>
      <dgm:t>
        <a:bodyPr/>
        <a:lstStyle/>
        <a:p>
          <a:endParaRPr lang="en-US"/>
        </a:p>
      </dgm:t>
    </dgm:pt>
    <dgm:pt modelId="{0F2C23C9-1DF0-EA4E-BB65-3748CB57DB04}" type="sibTrans" cxnId="{41CDF414-CDA7-0341-939F-285DFB9BDBE7}">
      <dgm:prSet/>
      <dgm:spPr/>
      <dgm:t>
        <a:bodyPr/>
        <a:lstStyle/>
        <a:p>
          <a:endParaRPr lang="en-US"/>
        </a:p>
      </dgm:t>
    </dgm:pt>
    <dgm:pt modelId="{E6CE0ED3-1C37-C844-AADB-73668B27D4F8}">
      <dgm:prSet phldrT="[Text]"/>
      <dgm:spPr/>
      <dgm:t>
        <a:bodyPr/>
        <a:lstStyle/>
        <a:p>
          <a:r>
            <a:rPr lang="en-US" dirty="0"/>
            <a:t>Employment</a:t>
          </a:r>
        </a:p>
      </dgm:t>
    </dgm:pt>
    <dgm:pt modelId="{AB5B4F3D-6EAF-4641-8400-F73878A1C8EA}" type="parTrans" cxnId="{D0AB563C-3796-8641-AB5C-A97CBE20250E}">
      <dgm:prSet/>
      <dgm:spPr/>
      <dgm:t>
        <a:bodyPr/>
        <a:lstStyle/>
        <a:p>
          <a:endParaRPr lang="en-US" dirty="0"/>
        </a:p>
      </dgm:t>
    </dgm:pt>
    <dgm:pt modelId="{C6BBFE64-B614-344F-ABBB-0FCE14F3605C}" type="sibTrans" cxnId="{D0AB563C-3796-8641-AB5C-A97CBE20250E}">
      <dgm:prSet/>
      <dgm:spPr/>
      <dgm:t>
        <a:bodyPr/>
        <a:lstStyle/>
        <a:p>
          <a:endParaRPr lang="en-US"/>
        </a:p>
      </dgm:t>
    </dgm:pt>
    <dgm:pt modelId="{4A6D8489-2644-4044-8C9A-A5821171A425}">
      <dgm:prSet phldrT="[Text]"/>
      <dgm:spPr/>
      <dgm:t>
        <a:bodyPr/>
        <a:lstStyle/>
        <a:p>
          <a:r>
            <a:rPr lang="en-US" dirty="0"/>
            <a:t>Activities</a:t>
          </a:r>
        </a:p>
      </dgm:t>
    </dgm:pt>
    <dgm:pt modelId="{A441EEFB-C5DB-0147-B2FB-0243800343CB}" type="parTrans" cxnId="{CA95C1B5-9AB1-B34B-B265-3640DC1C52F9}">
      <dgm:prSet/>
      <dgm:spPr/>
      <dgm:t>
        <a:bodyPr/>
        <a:lstStyle/>
        <a:p>
          <a:endParaRPr lang="en-US" dirty="0"/>
        </a:p>
      </dgm:t>
    </dgm:pt>
    <dgm:pt modelId="{24750D66-4E50-2747-90A4-7DEA6925292F}" type="sibTrans" cxnId="{CA95C1B5-9AB1-B34B-B265-3640DC1C52F9}">
      <dgm:prSet/>
      <dgm:spPr/>
      <dgm:t>
        <a:bodyPr/>
        <a:lstStyle/>
        <a:p>
          <a:endParaRPr lang="en-US"/>
        </a:p>
      </dgm:t>
    </dgm:pt>
    <dgm:pt modelId="{8E5A3407-59A9-EF44-92C4-68EE585E3323}">
      <dgm:prSet phldrT="[Text]"/>
      <dgm:spPr/>
      <dgm:t>
        <a:bodyPr/>
        <a:lstStyle/>
        <a:p>
          <a:r>
            <a:rPr lang="en-US" dirty="0"/>
            <a:t>Other</a:t>
          </a:r>
        </a:p>
      </dgm:t>
    </dgm:pt>
    <dgm:pt modelId="{C424B5E9-82C5-F043-8B8A-2D4E4E79D289}" type="parTrans" cxnId="{E5CCAB42-6A1E-E745-9CB1-C665BDF097C4}">
      <dgm:prSet/>
      <dgm:spPr/>
      <dgm:t>
        <a:bodyPr/>
        <a:lstStyle/>
        <a:p>
          <a:endParaRPr lang="en-US" dirty="0"/>
        </a:p>
      </dgm:t>
    </dgm:pt>
    <dgm:pt modelId="{2EC2FF08-540B-A946-A81F-9447B203D646}" type="sibTrans" cxnId="{E5CCAB42-6A1E-E745-9CB1-C665BDF097C4}">
      <dgm:prSet/>
      <dgm:spPr/>
      <dgm:t>
        <a:bodyPr/>
        <a:lstStyle/>
        <a:p>
          <a:endParaRPr lang="en-US"/>
        </a:p>
      </dgm:t>
    </dgm:pt>
    <dgm:pt modelId="{E105B1E4-9C9E-E540-9826-3C5A964F9255}">
      <dgm:prSet phldrT="[Text]"/>
      <dgm:spPr/>
      <dgm:t>
        <a:bodyPr/>
        <a:lstStyle/>
        <a:p>
          <a:r>
            <a:rPr lang="en-US" dirty="0"/>
            <a:t>Friends</a:t>
          </a:r>
        </a:p>
      </dgm:t>
    </dgm:pt>
    <dgm:pt modelId="{7AD185EF-F57E-7042-9943-2F369B0D0FE4}" type="parTrans" cxnId="{52D4416F-5845-C749-B1B6-6DC51CF66361}">
      <dgm:prSet/>
      <dgm:spPr/>
      <dgm:t>
        <a:bodyPr/>
        <a:lstStyle/>
        <a:p>
          <a:endParaRPr lang="en-US" dirty="0"/>
        </a:p>
      </dgm:t>
    </dgm:pt>
    <dgm:pt modelId="{052517A8-A577-1A45-BA9E-10CA9C7F93BB}" type="sibTrans" cxnId="{52D4416F-5845-C749-B1B6-6DC51CF66361}">
      <dgm:prSet/>
      <dgm:spPr/>
      <dgm:t>
        <a:bodyPr/>
        <a:lstStyle/>
        <a:p>
          <a:endParaRPr lang="en-US"/>
        </a:p>
      </dgm:t>
    </dgm:pt>
    <dgm:pt modelId="{4CA8E8E1-4E0A-F141-BF79-175F628D3F93}">
      <dgm:prSet phldrT="[Text]"/>
      <dgm:spPr/>
      <dgm:t>
        <a:bodyPr/>
        <a:lstStyle/>
        <a:p>
          <a:r>
            <a:rPr lang="en-US" dirty="0" smtClean="0"/>
            <a:t>Samantha &amp; Willy (School)</a:t>
          </a:r>
          <a:endParaRPr lang="en-US" dirty="0"/>
        </a:p>
      </dgm:t>
    </dgm:pt>
    <dgm:pt modelId="{3386E472-F6AA-4744-9343-395C4A07426E}" type="parTrans" cxnId="{5D9E3A78-CE6F-9042-895E-8B14861419BC}">
      <dgm:prSet/>
      <dgm:spPr/>
      <dgm:t>
        <a:bodyPr/>
        <a:lstStyle/>
        <a:p>
          <a:endParaRPr lang="en-US" dirty="0"/>
        </a:p>
      </dgm:t>
    </dgm:pt>
    <dgm:pt modelId="{7731E1AF-2B68-AA49-9611-0817F4BE46F8}" type="sibTrans" cxnId="{5D9E3A78-CE6F-9042-895E-8B14861419BC}">
      <dgm:prSet/>
      <dgm:spPr/>
      <dgm:t>
        <a:bodyPr/>
        <a:lstStyle/>
        <a:p>
          <a:endParaRPr lang="en-US"/>
        </a:p>
      </dgm:t>
    </dgm:pt>
    <dgm:pt modelId="{42905340-79FA-DB48-B108-A7B99202151A}">
      <dgm:prSet phldrT="[Text]"/>
      <dgm:spPr/>
      <dgm:t>
        <a:bodyPr/>
        <a:lstStyle/>
        <a:p>
          <a:r>
            <a:rPr lang="en-US" dirty="0" smtClean="0"/>
            <a:t>Pastor John (Faith Community)</a:t>
          </a:r>
          <a:endParaRPr lang="en-US" dirty="0"/>
        </a:p>
      </dgm:t>
    </dgm:pt>
    <dgm:pt modelId="{4FC7103A-2805-DF43-8DD6-6F6901047932}" type="parTrans" cxnId="{67D0315F-1F92-5640-8E18-0E04BE081748}">
      <dgm:prSet/>
      <dgm:spPr/>
      <dgm:t>
        <a:bodyPr/>
        <a:lstStyle/>
        <a:p>
          <a:endParaRPr lang="en-US" dirty="0"/>
        </a:p>
      </dgm:t>
    </dgm:pt>
    <dgm:pt modelId="{6BE6FA9D-406A-6B4C-8759-4CA4A33D5577}" type="sibTrans" cxnId="{67D0315F-1F92-5640-8E18-0E04BE081748}">
      <dgm:prSet/>
      <dgm:spPr/>
      <dgm:t>
        <a:bodyPr/>
        <a:lstStyle/>
        <a:p>
          <a:endParaRPr lang="en-US"/>
        </a:p>
      </dgm:t>
    </dgm:pt>
    <dgm:pt modelId="{86F5AB19-10F8-B94C-8902-D725DAB09FE4}" type="pres">
      <dgm:prSet presAssocID="{61B61A47-F664-2F44-8F1D-AE40568EB506}" presName="cycle" presStyleCnt="0">
        <dgm:presLayoutVars>
          <dgm:chMax val="1"/>
          <dgm:dir/>
          <dgm:animLvl val="ctr"/>
          <dgm:resizeHandles val="exact"/>
        </dgm:presLayoutVars>
      </dgm:prSet>
      <dgm:spPr/>
      <dgm:t>
        <a:bodyPr/>
        <a:lstStyle/>
        <a:p>
          <a:endParaRPr lang="en-US"/>
        </a:p>
      </dgm:t>
    </dgm:pt>
    <dgm:pt modelId="{253433FC-CE33-2048-9952-526C7CCAF106}" type="pres">
      <dgm:prSet presAssocID="{792F9C36-2FFC-564E-B9C0-8F745A126088}" presName="centerShape" presStyleLbl="node0" presStyleIdx="0" presStyleCnt="1"/>
      <dgm:spPr/>
      <dgm:t>
        <a:bodyPr/>
        <a:lstStyle/>
        <a:p>
          <a:endParaRPr lang="en-US"/>
        </a:p>
      </dgm:t>
    </dgm:pt>
    <dgm:pt modelId="{33DE40CB-4ABA-764B-B9E1-2CAA36200E9C}" type="pres">
      <dgm:prSet presAssocID="{0556967C-405B-E840-BAD3-D2394784E4E0}" presName="Name9" presStyleLbl="parChTrans1D2" presStyleIdx="0" presStyleCnt="9"/>
      <dgm:spPr/>
      <dgm:t>
        <a:bodyPr/>
        <a:lstStyle/>
        <a:p>
          <a:endParaRPr lang="en-US"/>
        </a:p>
      </dgm:t>
    </dgm:pt>
    <dgm:pt modelId="{FFAFA68D-6EDB-A544-933D-CE6A95A52FAE}" type="pres">
      <dgm:prSet presAssocID="{0556967C-405B-E840-BAD3-D2394784E4E0}" presName="connTx" presStyleLbl="parChTrans1D2" presStyleIdx="0" presStyleCnt="9"/>
      <dgm:spPr/>
      <dgm:t>
        <a:bodyPr/>
        <a:lstStyle/>
        <a:p>
          <a:endParaRPr lang="en-US"/>
        </a:p>
      </dgm:t>
    </dgm:pt>
    <dgm:pt modelId="{A5A6DE0E-C7F6-C846-A9A2-62C7924FA8D4}" type="pres">
      <dgm:prSet presAssocID="{37CBA5B2-47FD-1940-97DD-433D17F7AB4D}" presName="node" presStyleLbl="node1" presStyleIdx="0" presStyleCnt="9">
        <dgm:presLayoutVars>
          <dgm:bulletEnabled val="1"/>
        </dgm:presLayoutVars>
      </dgm:prSet>
      <dgm:spPr/>
      <dgm:t>
        <a:bodyPr/>
        <a:lstStyle/>
        <a:p>
          <a:endParaRPr lang="en-US"/>
        </a:p>
      </dgm:t>
    </dgm:pt>
    <dgm:pt modelId="{6394C429-AB15-A447-9819-C7FDF7C30033}" type="pres">
      <dgm:prSet presAssocID="{370285EB-0EF5-6A4F-A952-E1681571DCDE}" presName="Name9" presStyleLbl="parChTrans1D2" presStyleIdx="1" presStyleCnt="9"/>
      <dgm:spPr/>
      <dgm:t>
        <a:bodyPr/>
        <a:lstStyle/>
        <a:p>
          <a:endParaRPr lang="en-US"/>
        </a:p>
      </dgm:t>
    </dgm:pt>
    <dgm:pt modelId="{07432480-6199-6B45-BE33-5A954EFE25C0}" type="pres">
      <dgm:prSet presAssocID="{370285EB-0EF5-6A4F-A952-E1681571DCDE}" presName="connTx" presStyleLbl="parChTrans1D2" presStyleIdx="1" presStyleCnt="9"/>
      <dgm:spPr/>
      <dgm:t>
        <a:bodyPr/>
        <a:lstStyle/>
        <a:p>
          <a:endParaRPr lang="en-US"/>
        </a:p>
      </dgm:t>
    </dgm:pt>
    <dgm:pt modelId="{633FBADE-63A3-B24C-8615-CA508F49920E}" type="pres">
      <dgm:prSet presAssocID="{99B315EA-3E06-444A-AB42-252988883768}" presName="node" presStyleLbl="node1" presStyleIdx="1" presStyleCnt="9">
        <dgm:presLayoutVars>
          <dgm:bulletEnabled val="1"/>
        </dgm:presLayoutVars>
      </dgm:prSet>
      <dgm:spPr/>
      <dgm:t>
        <a:bodyPr/>
        <a:lstStyle/>
        <a:p>
          <a:endParaRPr lang="en-US"/>
        </a:p>
      </dgm:t>
    </dgm:pt>
    <dgm:pt modelId="{7BB4BA45-2AF4-B048-B18F-DB21DA0A961B}" type="pres">
      <dgm:prSet presAssocID="{23DC97E6-38B8-C340-A4E5-C14DE43C70DF}" presName="Name9" presStyleLbl="parChTrans1D2" presStyleIdx="2" presStyleCnt="9"/>
      <dgm:spPr/>
      <dgm:t>
        <a:bodyPr/>
        <a:lstStyle/>
        <a:p>
          <a:endParaRPr lang="en-US"/>
        </a:p>
      </dgm:t>
    </dgm:pt>
    <dgm:pt modelId="{A428DAD8-D12B-CF46-9EFB-FE61F124576F}" type="pres">
      <dgm:prSet presAssocID="{23DC97E6-38B8-C340-A4E5-C14DE43C70DF}" presName="connTx" presStyleLbl="parChTrans1D2" presStyleIdx="2" presStyleCnt="9"/>
      <dgm:spPr/>
      <dgm:t>
        <a:bodyPr/>
        <a:lstStyle/>
        <a:p>
          <a:endParaRPr lang="en-US"/>
        </a:p>
      </dgm:t>
    </dgm:pt>
    <dgm:pt modelId="{E1A65C71-A529-4E4C-B452-D26C5F27E8C5}" type="pres">
      <dgm:prSet presAssocID="{0B96D294-3E91-8548-84D8-858069447189}" presName="node" presStyleLbl="node1" presStyleIdx="2" presStyleCnt="9">
        <dgm:presLayoutVars>
          <dgm:bulletEnabled val="1"/>
        </dgm:presLayoutVars>
      </dgm:prSet>
      <dgm:spPr/>
      <dgm:t>
        <a:bodyPr/>
        <a:lstStyle/>
        <a:p>
          <a:endParaRPr lang="en-US"/>
        </a:p>
      </dgm:t>
    </dgm:pt>
    <dgm:pt modelId="{CBE48F32-F73A-6B45-B766-DC14B093830B}" type="pres">
      <dgm:prSet presAssocID="{AB5B4F3D-6EAF-4641-8400-F73878A1C8EA}" presName="Name9" presStyleLbl="parChTrans1D2" presStyleIdx="3" presStyleCnt="9"/>
      <dgm:spPr/>
      <dgm:t>
        <a:bodyPr/>
        <a:lstStyle/>
        <a:p>
          <a:endParaRPr lang="en-US"/>
        </a:p>
      </dgm:t>
    </dgm:pt>
    <dgm:pt modelId="{658F09AC-DD9C-1E4F-99A5-0A68914449B8}" type="pres">
      <dgm:prSet presAssocID="{AB5B4F3D-6EAF-4641-8400-F73878A1C8EA}" presName="connTx" presStyleLbl="parChTrans1D2" presStyleIdx="3" presStyleCnt="9"/>
      <dgm:spPr/>
      <dgm:t>
        <a:bodyPr/>
        <a:lstStyle/>
        <a:p>
          <a:endParaRPr lang="en-US"/>
        </a:p>
      </dgm:t>
    </dgm:pt>
    <dgm:pt modelId="{4F7AF9F8-D960-6D4E-A9DE-CB3530433887}" type="pres">
      <dgm:prSet presAssocID="{E6CE0ED3-1C37-C844-AADB-73668B27D4F8}" presName="node" presStyleLbl="node1" presStyleIdx="3" presStyleCnt="9">
        <dgm:presLayoutVars>
          <dgm:bulletEnabled val="1"/>
        </dgm:presLayoutVars>
      </dgm:prSet>
      <dgm:spPr/>
      <dgm:t>
        <a:bodyPr/>
        <a:lstStyle/>
        <a:p>
          <a:endParaRPr lang="en-US"/>
        </a:p>
      </dgm:t>
    </dgm:pt>
    <dgm:pt modelId="{44DC8310-20BD-3B4D-B38C-EDF6FAF38BBF}" type="pres">
      <dgm:prSet presAssocID="{A441EEFB-C5DB-0147-B2FB-0243800343CB}" presName="Name9" presStyleLbl="parChTrans1D2" presStyleIdx="4" presStyleCnt="9"/>
      <dgm:spPr/>
      <dgm:t>
        <a:bodyPr/>
        <a:lstStyle/>
        <a:p>
          <a:endParaRPr lang="en-US"/>
        </a:p>
      </dgm:t>
    </dgm:pt>
    <dgm:pt modelId="{64EC3D04-F871-1549-BB5D-9DADF030A4B2}" type="pres">
      <dgm:prSet presAssocID="{A441EEFB-C5DB-0147-B2FB-0243800343CB}" presName="connTx" presStyleLbl="parChTrans1D2" presStyleIdx="4" presStyleCnt="9"/>
      <dgm:spPr/>
      <dgm:t>
        <a:bodyPr/>
        <a:lstStyle/>
        <a:p>
          <a:endParaRPr lang="en-US"/>
        </a:p>
      </dgm:t>
    </dgm:pt>
    <dgm:pt modelId="{0EE54997-30F4-654C-9D32-4FA736412D3D}" type="pres">
      <dgm:prSet presAssocID="{4A6D8489-2644-4044-8C9A-A5821171A425}" presName="node" presStyleLbl="node1" presStyleIdx="4" presStyleCnt="9">
        <dgm:presLayoutVars>
          <dgm:bulletEnabled val="1"/>
        </dgm:presLayoutVars>
      </dgm:prSet>
      <dgm:spPr/>
      <dgm:t>
        <a:bodyPr/>
        <a:lstStyle/>
        <a:p>
          <a:endParaRPr lang="en-US"/>
        </a:p>
      </dgm:t>
    </dgm:pt>
    <dgm:pt modelId="{3D02824C-955B-B74B-ABFE-F8FB2EDD923C}" type="pres">
      <dgm:prSet presAssocID="{C424B5E9-82C5-F043-8B8A-2D4E4E79D289}" presName="Name9" presStyleLbl="parChTrans1D2" presStyleIdx="5" presStyleCnt="9"/>
      <dgm:spPr/>
      <dgm:t>
        <a:bodyPr/>
        <a:lstStyle/>
        <a:p>
          <a:endParaRPr lang="en-US"/>
        </a:p>
      </dgm:t>
    </dgm:pt>
    <dgm:pt modelId="{849D3C42-DE34-C242-A4A0-1B6C78E34C4D}" type="pres">
      <dgm:prSet presAssocID="{C424B5E9-82C5-F043-8B8A-2D4E4E79D289}" presName="connTx" presStyleLbl="parChTrans1D2" presStyleIdx="5" presStyleCnt="9"/>
      <dgm:spPr/>
      <dgm:t>
        <a:bodyPr/>
        <a:lstStyle/>
        <a:p>
          <a:endParaRPr lang="en-US"/>
        </a:p>
      </dgm:t>
    </dgm:pt>
    <dgm:pt modelId="{CD3CBF64-E46C-EF4E-B0D1-98E17C7B1BFF}" type="pres">
      <dgm:prSet presAssocID="{8E5A3407-59A9-EF44-92C4-68EE585E3323}" presName="node" presStyleLbl="node1" presStyleIdx="5" presStyleCnt="9">
        <dgm:presLayoutVars>
          <dgm:bulletEnabled val="1"/>
        </dgm:presLayoutVars>
      </dgm:prSet>
      <dgm:spPr/>
      <dgm:t>
        <a:bodyPr/>
        <a:lstStyle/>
        <a:p>
          <a:endParaRPr lang="en-US"/>
        </a:p>
      </dgm:t>
    </dgm:pt>
    <dgm:pt modelId="{F39CB67A-2560-A043-BD68-5459E9D09623}" type="pres">
      <dgm:prSet presAssocID="{7AD185EF-F57E-7042-9943-2F369B0D0FE4}" presName="Name9" presStyleLbl="parChTrans1D2" presStyleIdx="6" presStyleCnt="9"/>
      <dgm:spPr/>
      <dgm:t>
        <a:bodyPr/>
        <a:lstStyle/>
        <a:p>
          <a:endParaRPr lang="en-US"/>
        </a:p>
      </dgm:t>
    </dgm:pt>
    <dgm:pt modelId="{D14D4F74-54C1-964D-BD07-34B22C5280AB}" type="pres">
      <dgm:prSet presAssocID="{7AD185EF-F57E-7042-9943-2F369B0D0FE4}" presName="connTx" presStyleLbl="parChTrans1D2" presStyleIdx="6" presStyleCnt="9"/>
      <dgm:spPr/>
      <dgm:t>
        <a:bodyPr/>
        <a:lstStyle/>
        <a:p>
          <a:endParaRPr lang="en-US"/>
        </a:p>
      </dgm:t>
    </dgm:pt>
    <dgm:pt modelId="{249753E3-7DD9-2C4E-B1D5-56A87EFB8683}" type="pres">
      <dgm:prSet presAssocID="{E105B1E4-9C9E-E540-9826-3C5A964F9255}" presName="node" presStyleLbl="node1" presStyleIdx="6" presStyleCnt="9">
        <dgm:presLayoutVars>
          <dgm:bulletEnabled val="1"/>
        </dgm:presLayoutVars>
      </dgm:prSet>
      <dgm:spPr/>
      <dgm:t>
        <a:bodyPr/>
        <a:lstStyle/>
        <a:p>
          <a:endParaRPr lang="en-US"/>
        </a:p>
      </dgm:t>
    </dgm:pt>
    <dgm:pt modelId="{A0D7F9FC-7D91-4445-BDEE-6E3127092EFC}" type="pres">
      <dgm:prSet presAssocID="{4FC7103A-2805-DF43-8DD6-6F6901047932}" presName="Name9" presStyleLbl="parChTrans1D2" presStyleIdx="7" presStyleCnt="9"/>
      <dgm:spPr/>
      <dgm:t>
        <a:bodyPr/>
        <a:lstStyle/>
        <a:p>
          <a:endParaRPr lang="en-US"/>
        </a:p>
      </dgm:t>
    </dgm:pt>
    <dgm:pt modelId="{4C6E36EB-0A77-E142-8587-A1B7051C8FE6}" type="pres">
      <dgm:prSet presAssocID="{4FC7103A-2805-DF43-8DD6-6F6901047932}" presName="connTx" presStyleLbl="parChTrans1D2" presStyleIdx="7" presStyleCnt="9"/>
      <dgm:spPr/>
      <dgm:t>
        <a:bodyPr/>
        <a:lstStyle/>
        <a:p>
          <a:endParaRPr lang="en-US"/>
        </a:p>
      </dgm:t>
    </dgm:pt>
    <dgm:pt modelId="{BD55D5DE-3862-6F4B-BD34-7F1299A61029}" type="pres">
      <dgm:prSet presAssocID="{42905340-79FA-DB48-B108-A7B99202151A}" presName="node" presStyleLbl="node1" presStyleIdx="7" presStyleCnt="9">
        <dgm:presLayoutVars>
          <dgm:bulletEnabled val="1"/>
        </dgm:presLayoutVars>
      </dgm:prSet>
      <dgm:spPr/>
      <dgm:t>
        <a:bodyPr/>
        <a:lstStyle/>
        <a:p>
          <a:endParaRPr lang="en-US"/>
        </a:p>
      </dgm:t>
    </dgm:pt>
    <dgm:pt modelId="{AF42ABC0-39E7-054D-B107-9AA8E0447F22}" type="pres">
      <dgm:prSet presAssocID="{3386E472-F6AA-4744-9343-395C4A07426E}" presName="Name9" presStyleLbl="parChTrans1D2" presStyleIdx="8" presStyleCnt="9"/>
      <dgm:spPr/>
      <dgm:t>
        <a:bodyPr/>
        <a:lstStyle/>
        <a:p>
          <a:endParaRPr lang="en-US"/>
        </a:p>
      </dgm:t>
    </dgm:pt>
    <dgm:pt modelId="{438A885F-02B6-944A-8DDD-BE6324A1E792}" type="pres">
      <dgm:prSet presAssocID="{3386E472-F6AA-4744-9343-395C4A07426E}" presName="connTx" presStyleLbl="parChTrans1D2" presStyleIdx="8" presStyleCnt="9"/>
      <dgm:spPr/>
      <dgm:t>
        <a:bodyPr/>
        <a:lstStyle/>
        <a:p>
          <a:endParaRPr lang="en-US"/>
        </a:p>
      </dgm:t>
    </dgm:pt>
    <dgm:pt modelId="{D8368B63-7C4C-5D41-BF3B-B9CCD7703951}" type="pres">
      <dgm:prSet presAssocID="{4CA8E8E1-4E0A-F141-BF79-175F628D3F93}" presName="node" presStyleLbl="node1" presStyleIdx="8" presStyleCnt="9" custRadScaleRad="98554" custRadScaleInc="7823">
        <dgm:presLayoutVars>
          <dgm:bulletEnabled val="1"/>
        </dgm:presLayoutVars>
      </dgm:prSet>
      <dgm:spPr/>
      <dgm:t>
        <a:bodyPr/>
        <a:lstStyle/>
        <a:p>
          <a:endParaRPr lang="en-US"/>
        </a:p>
      </dgm:t>
    </dgm:pt>
  </dgm:ptLst>
  <dgm:cxnLst>
    <dgm:cxn modelId="{3664F99C-8AD0-B840-B3DC-679D44614DAD}" type="presOf" srcId="{0556967C-405B-E840-BAD3-D2394784E4E0}" destId="{33DE40CB-4ABA-764B-B9E1-2CAA36200E9C}" srcOrd="0" destOrd="0" presId="urn:microsoft.com/office/officeart/2005/8/layout/radial1"/>
    <dgm:cxn modelId="{36F8F220-6B13-154E-A186-D236497BA578}" type="presOf" srcId="{C424B5E9-82C5-F043-8B8A-2D4E4E79D289}" destId="{849D3C42-DE34-C242-A4A0-1B6C78E34C4D}" srcOrd="1" destOrd="0" presId="urn:microsoft.com/office/officeart/2005/8/layout/radial1"/>
    <dgm:cxn modelId="{26B99717-7A16-BA4A-B390-ED01B3F2160B}" type="presOf" srcId="{23DC97E6-38B8-C340-A4E5-C14DE43C70DF}" destId="{A428DAD8-D12B-CF46-9EFB-FE61F124576F}" srcOrd="1" destOrd="0" presId="urn:microsoft.com/office/officeart/2005/8/layout/radial1"/>
    <dgm:cxn modelId="{E5CCAB42-6A1E-E745-9CB1-C665BDF097C4}" srcId="{792F9C36-2FFC-564E-B9C0-8F745A126088}" destId="{8E5A3407-59A9-EF44-92C4-68EE585E3323}" srcOrd="5" destOrd="0" parTransId="{C424B5E9-82C5-F043-8B8A-2D4E4E79D289}" sibTransId="{2EC2FF08-540B-A946-A81F-9447B203D646}"/>
    <dgm:cxn modelId="{5D92BC72-331C-9C4F-8B45-AF171348DDA3}" type="presOf" srcId="{370285EB-0EF5-6A4F-A952-E1681571DCDE}" destId="{07432480-6199-6B45-BE33-5A954EFE25C0}" srcOrd="1" destOrd="0" presId="urn:microsoft.com/office/officeart/2005/8/layout/radial1"/>
    <dgm:cxn modelId="{F3991D95-1B50-A84D-83B3-B2976571156E}" srcId="{970AD5F4-AED6-4E40-B0F6-045E064FCD3C}" destId="{000ED3E8-20E1-CE46-854E-9A0847F2F054}" srcOrd="4" destOrd="0" parTransId="{2D7332C4-DAB7-6043-82D3-DADFB164FCA6}" sibTransId="{3BD99B8B-32F0-5648-B406-C654DE5501D0}"/>
    <dgm:cxn modelId="{46378BDE-D6A8-A445-911B-6E022B4D43B9}" type="presOf" srcId="{4FC7103A-2805-DF43-8DD6-6F6901047932}" destId="{A0D7F9FC-7D91-4445-BDEE-6E3127092EFC}" srcOrd="0" destOrd="0" presId="urn:microsoft.com/office/officeart/2005/8/layout/radial1"/>
    <dgm:cxn modelId="{4A86D643-C329-C647-B91A-F7B25E2E19E1}" srcId="{792F9C36-2FFC-564E-B9C0-8F745A126088}" destId="{37CBA5B2-47FD-1940-97DD-433D17F7AB4D}" srcOrd="0" destOrd="0" parTransId="{0556967C-405B-E840-BAD3-D2394784E4E0}" sibTransId="{6745EDAA-7B71-3247-B96B-AE02E2D39C95}"/>
    <dgm:cxn modelId="{BA4BE1D5-59E8-3B47-9226-DF9EC0D26477}" type="presOf" srcId="{A441EEFB-C5DB-0147-B2FB-0243800343CB}" destId="{64EC3D04-F871-1549-BB5D-9DADF030A4B2}" srcOrd="1" destOrd="0" presId="urn:microsoft.com/office/officeart/2005/8/layout/radial1"/>
    <dgm:cxn modelId="{F5FF76F1-2200-CC42-B0FA-56922822FED4}" type="presOf" srcId="{4A6D8489-2644-4044-8C9A-A5821171A425}" destId="{0EE54997-30F4-654C-9D32-4FA736412D3D}" srcOrd="0" destOrd="0" presId="urn:microsoft.com/office/officeart/2005/8/layout/radial1"/>
    <dgm:cxn modelId="{7753B2E6-761A-4A4C-BA8B-C95C39BC5C6B}" type="presOf" srcId="{4FC7103A-2805-DF43-8DD6-6F6901047932}" destId="{4C6E36EB-0A77-E142-8587-A1B7051C8FE6}" srcOrd="1" destOrd="0" presId="urn:microsoft.com/office/officeart/2005/8/layout/radial1"/>
    <dgm:cxn modelId="{52D4416F-5845-C749-B1B6-6DC51CF66361}" srcId="{792F9C36-2FFC-564E-B9C0-8F745A126088}" destId="{E105B1E4-9C9E-E540-9826-3C5A964F9255}" srcOrd="6" destOrd="0" parTransId="{7AD185EF-F57E-7042-9943-2F369B0D0FE4}" sibTransId="{052517A8-A577-1A45-BA9E-10CA9C7F93BB}"/>
    <dgm:cxn modelId="{41CDF414-CDA7-0341-939F-285DFB9BDBE7}" srcId="{61B61A47-F664-2F44-8F1D-AE40568EB506}" destId="{3B37779A-D7E4-1042-B608-C56D50251475}" srcOrd="1" destOrd="0" parTransId="{204BC3E7-4BFE-BC4D-B660-9B48B6706E0F}" sibTransId="{0F2C23C9-1DF0-EA4E-BB65-3748CB57DB04}"/>
    <dgm:cxn modelId="{3E109829-AC4F-7045-8FF6-083CE79A97AE}" srcId="{970AD5F4-AED6-4E40-B0F6-045E064FCD3C}" destId="{ACB8C19B-B184-3A4B-A59D-64D4DE7C17FE}" srcOrd="0" destOrd="0" parTransId="{CAB3AB79-1CA6-C841-8619-546EECFF16E4}" sibTransId="{E1DA9154-7F71-A641-932E-23BCB45765C3}"/>
    <dgm:cxn modelId="{07419601-6C97-884A-9F92-68EEB9E36DB4}" type="presOf" srcId="{0556967C-405B-E840-BAD3-D2394784E4E0}" destId="{FFAFA68D-6EDB-A544-933D-CE6A95A52FAE}" srcOrd="1" destOrd="0" presId="urn:microsoft.com/office/officeart/2005/8/layout/radial1"/>
    <dgm:cxn modelId="{5909FFF6-B954-254B-B2E8-10BD67647870}" srcId="{792F9C36-2FFC-564E-B9C0-8F745A126088}" destId="{0B96D294-3E91-8548-84D8-858069447189}" srcOrd="2" destOrd="0" parTransId="{23DC97E6-38B8-C340-A4E5-C14DE43C70DF}" sibTransId="{14655218-91CB-194A-B0D3-EF6A3E1002B4}"/>
    <dgm:cxn modelId="{CD0E54F7-E16B-3D4F-B7DB-8D333A73F397}" srcId="{61B61A47-F664-2F44-8F1D-AE40568EB506}" destId="{792F9C36-2FFC-564E-B9C0-8F745A126088}" srcOrd="0" destOrd="0" parTransId="{20DD88B7-B873-1346-9647-23D69F6F27AE}" sibTransId="{3BD847A3-140B-9F4C-B211-4A8BB399AA6E}"/>
    <dgm:cxn modelId="{346E88E9-CCE1-4A42-A64A-336530C3CB00}" type="presOf" srcId="{23DC97E6-38B8-C340-A4E5-C14DE43C70DF}" destId="{7BB4BA45-2AF4-B048-B18F-DB21DA0A961B}" srcOrd="0" destOrd="0" presId="urn:microsoft.com/office/officeart/2005/8/layout/radial1"/>
    <dgm:cxn modelId="{BD906860-366C-E14E-ACA3-5CE83CA20785}" type="presOf" srcId="{7AD185EF-F57E-7042-9943-2F369B0D0FE4}" destId="{F39CB67A-2560-A043-BD68-5459E9D09623}" srcOrd="0" destOrd="0" presId="urn:microsoft.com/office/officeart/2005/8/layout/radial1"/>
    <dgm:cxn modelId="{F8257D98-3255-ED44-B6C1-8B6E0C6D3A76}" srcId="{970AD5F4-AED6-4E40-B0F6-045E064FCD3C}" destId="{44413F20-A8C2-6649-BDED-56B3C4ACD436}" srcOrd="2" destOrd="0" parTransId="{DCBEC04C-B9AE-5D45-A840-3915B84EB686}" sibTransId="{F0F00996-269B-D04D-B75A-F36CDFDE855F}"/>
    <dgm:cxn modelId="{052E5332-1869-1847-9C64-21CACB8264A0}" type="presOf" srcId="{4CA8E8E1-4E0A-F141-BF79-175F628D3F93}" destId="{D8368B63-7C4C-5D41-BF3B-B9CCD7703951}" srcOrd="0" destOrd="0" presId="urn:microsoft.com/office/officeart/2005/8/layout/radial1"/>
    <dgm:cxn modelId="{B517F7CE-6A22-A14E-83D7-50C32734047D}" srcId="{792F9C36-2FFC-564E-B9C0-8F745A126088}" destId="{99B315EA-3E06-444A-AB42-252988883768}" srcOrd="1" destOrd="0" parTransId="{370285EB-0EF5-6A4F-A952-E1681571DCDE}" sibTransId="{5224F033-37AD-1442-9922-4753645EEEF1}"/>
    <dgm:cxn modelId="{30B9BCE2-E917-D54F-8326-F7F574BF8DD1}" type="presOf" srcId="{792F9C36-2FFC-564E-B9C0-8F745A126088}" destId="{253433FC-CE33-2048-9952-526C7CCAF106}" srcOrd="0" destOrd="0" presId="urn:microsoft.com/office/officeart/2005/8/layout/radial1"/>
    <dgm:cxn modelId="{FB1B76CC-4371-C24D-8EF9-5B5944549A4A}" type="presOf" srcId="{61B61A47-F664-2F44-8F1D-AE40568EB506}" destId="{86F5AB19-10F8-B94C-8902-D725DAB09FE4}" srcOrd="0" destOrd="0" presId="urn:microsoft.com/office/officeart/2005/8/layout/radial1"/>
    <dgm:cxn modelId="{67D0315F-1F92-5640-8E18-0E04BE081748}" srcId="{792F9C36-2FFC-564E-B9C0-8F745A126088}" destId="{42905340-79FA-DB48-B108-A7B99202151A}" srcOrd="7" destOrd="0" parTransId="{4FC7103A-2805-DF43-8DD6-6F6901047932}" sibTransId="{6BE6FA9D-406A-6B4C-8759-4CA4A33D5577}"/>
    <dgm:cxn modelId="{05E06F09-6C7B-214C-BD36-B32725DB5C10}" type="presOf" srcId="{42905340-79FA-DB48-B108-A7B99202151A}" destId="{BD55D5DE-3862-6F4B-BD34-7F1299A61029}" srcOrd="0" destOrd="0" presId="urn:microsoft.com/office/officeart/2005/8/layout/radial1"/>
    <dgm:cxn modelId="{6C5162FA-2351-5C43-9665-045AE8F7F0A8}" type="presOf" srcId="{3386E472-F6AA-4744-9343-395C4A07426E}" destId="{438A885F-02B6-944A-8DDD-BE6324A1E792}" srcOrd="1" destOrd="0" presId="urn:microsoft.com/office/officeart/2005/8/layout/radial1"/>
    <dgm:cxn modelId="{10D2945B-7DEA-0F47-BF3C-DE647BEC0B5E}" type="presOf" srcId="{E6CE0ED3-1C37-C844-AADB-73668B27D4F8}" destId="{4F7AF9F8-D960-6D4E-A9DE-CB3530433887}" srcOrd="0" destOrd="0" presId="urn:microsoft.com/office/officeart/2005/8/layout/radial1"/>
    <dgm:cxn modelId="{BA304DA6-290F-B348-9F26-ED84AD0334DA}" srcId="{61B61A47-F664-2F44-8F1D-AE40568EB506}" destId="{970AD5F4-AED6-4E40-B0F6-045E064FCD3C}" srcOrd="2" destOrd="0" parTransId="{D8B4E328-67EF-1A47-99A5-DE0BF52DCB24}" sibTransId="{CA3FFE53-EBE0-F843-B7B7-938E7CC6F97A}"/>
    <dgm:cxn modelId="{270BBC98-5F12-7645-8607-340553FBE426}" srcId="{970AD5F4-AED6-4E40-B0F6-045E064FCD3C}" destId="{2FFAFDF0-8981-BE42-AF04-A9CD3C57A162}" srcOrd="3" destOrd="0" parTransId="{2F4B869E-B3DA-A346-9C15-67C463256BB8}" sibTransId="{21CA7CB1-076D-8844-AF52-D6E3A97C1E42}"/>
    <dgm:cxn modelId="{C00AD014-8B7C-CC40-A185-A73D3B6FD994}" type="presOf" srcId="{E105B1E4-9C9E-E540-9826-3C5A964F9255}" destId="{249753E3-7DD9-2C4E-B1D5-56A87EFB8683}" srcOrd="0" destOrd="0" presId="urn:microsoft.com/office/officeart/2005/8/layout/radial1"/>
    <dgm:cxn modelId="{4B1EAFA7-54C9-3744-B699-C89A75456546}" type="presOf" srcId="{99B315EA-3E06-444A-AB42-252988883768}" destId="{633FBADE-63A3-B24C-8615-CA508F49920E}" srcOrd="0" destOrd="0" presId="urn:microsoft.com/office/officeart/2005/8/layout/radial1"/>
    <dgm:cxn modelId="{14DADF69-6225-214E-808D-05FBE9636BBB}" type="presOf" srcId="{AB5B4F3D-6EAF-4641-8400-F73878A1C8EA}" destId="{CBE48F32-F73A-6B45-B766-DC14B093830B}" srcOrd="0" destOrd="0" presId="urn:microsoft.com/office/officeart/2005/8/layout/radial1"/>
    <dgm:cxn modelId="{628CF802-4DE4-BF40-A1E8-64AE2A6BA920}" type="presOf" srcId="{8E5A3407-59A9-EF44-92C4-68EE585E3323}" destId="{CD3CBF64-E46C-EF4E-B0D1-98E17C7B1BFF}" srcOrd="0" destOrd="0" presId="urn:microsoft.com/office/officeart/2005/8/layout/radial1"/>
    <dgm:cxn modelId="{EF98E474-AAF7-3E49-87DD-42909B0D8165}" type="presOf" srcId="{AB5B4F3D-6EAF-4641-8400-F73878A1C8EA}" destId="{658F09AC-DD9C-1E4F-99A5-0A68914449B8}" srcOrd="1" destOrd="0" presId="urn:microsoft.com/office/officeart/2005/8/layout/radial1"/>
    <dgm:cxn modelId="{F82136A2-1895-6849-8F6E-610CA8811BEC}" type="presOf" srcId="{0B96D294-3E91-8548-84D8-858069447189}" destId="{E1A65C71-A529-4E4C-B452-D26C5F27E8C5}" srcOrd="0" destOrd="0" presId="urn:microsoft.com/office/officeart/2005/8/layout/radial1"/>
    <dgm:cxn modelId="{79A582CB-E86C-AE47-9658-E0A54D5E010B}" type="presOf" srcId="{C424B5E9-82C5-F043-8B8A-2D4E4E79D289}" destId="{3D02824C-955B-B74B-ABFE-F8FB2EDD923C}" srcOrd="0" destOrd="0" presId="urn:microsoft.com/office/officeart/2005/8/layout/radial1"/>
    <dgm:cxn modelId="{54BA18A6-1AA8-5F41-90E5-27F290FA62FC}" type="presOf" srcId="{37CBA5B2-47FD-1940-97DD-433D17F7AB4D}" destId="{A5A6DE0E-C7F6-C846-A9A2-62C7924FA8D4}" srcOrd="0" destOrd="0" presId="urn:microsoft.com/office/officeart/2005/8/layout/radial1"/>
    <dgm:cxn modelId="{5D9E3A78-CE6F-9042-895E-8B14861419BC}" srcId="{792F9C36-2FFC-564E-B9C0-8F745A126088}" destId="{4CA8E8E1-4E0A-F141-BF79-175F628D3F93}" srcOrd="8" destOrd="0" parTransId="{3386E472-F6AA-4744-9343-395C4A07426E}" sibTransId="{7731E1AF-2B68-AA49-9611-0817F4BE46F8}"/>
    <dgm:cxn modelId="{A6598802-F2A5-5F47-9D01-69954C7E96C3}" type="presOf" srcId="{A441EEFB-C5DB-0147-B2FB-0243800343CB}" destId="{44DC8310-20BD-3B4D-B38C-EDF6FAF38BBF}" srcOrd="0" destOrd="0" presId="urn:microsoft.com/office/officeart/2005/8/layout/radial1"/>
    <dgm:cxn modelId="{6A183FD0-10D1-0A4E-A6FC-CEE1B5D66594}" type="presOf" srcId="{370285EB-0EF5-6A4F-A952-E1681571DCDE}" destId="{6394C429-AB15-A447-9819-C7FDF7C30033}" srcOrd="0" destOrd="0" presId="urn:microsoft.com/office/officeart/2005/8/layout/radial1"/>
    <dgm:cxn modelId="{59E39C53-167A-304A-B95D-55D4894848F1}" type="presOf" srcId="{7AD185EF-F57E-7042-9943-2F369B0D0FE4}" destId="{D14D4F74-54C1-964D-BD07-34B22C5280AB}" srcOrd="1" destOrd="0" presId="urn:microsoft.com/office/officeart/2005/8/layout/radial1"/>
    <dgm:cxn modelId="{CA95C1B5-9AB1-B34B-B265-3640DC1C52F9}" srcId="{792F9C36-2FFC-564E-B9C0-8F745A126088}" destId="{4A6D8489-2644-4044-8C9A-A5821171A425}" srcOrd="4" destOrd="0" parTransId="{A441EEFB-C5DB-0147-B2FB-0243800343CB}" sibTransId="{24750D66-4E50-2747-90A4-7DEA6925292F}"/>
    <dgm:cxn modelId="{677A0DEA-5EB1-EE46-B379-D9AABFF279F0}" srcId="{970AD5F4-AED6-4E40-B0F6-045E064FCD3C}" destId="{9608D096-F845-244E-93B1-C1FD92B72538}" srcOrd="1" destOrd="0" parTransId="{3E5CC4CD-2F2D-1741-B083-B65E217D93CD}" sibTransId="{70196860-1CEC-8D42-9190-B0698D919F98}"/>
    <dgm:cxn modelId="{D0AB563C-3796-8641-AB5C-A97CBE20250E}" srcId="{792F9C36-2FFC-564E-B9C0-8F745A126088}" destId="{E6CE0ED3-1C37-C844-AADB-73668B27D4F8}" srcOrd="3" destOrd="0" parTransId="{AB5B4F3D-6EAF-4641-8400-F73878A1C8EA}" sibTransId="{C6BBFE64-B614-344F-ABBB-0FCE14F3605C}"/>
    <dgm:cxn modelId="{739F8C31-5754-C64B-8E4A-7975D8D8D4CF}" type="presOf" srcId="{3386E472-F6AA-4744-9343-395C4A07426E}" destId="{AF42ABC0-39E7-054D-B107-9AA8E0447F22}" srcOrd="0" destOrd="0" presId="urn:microsoft.com/office/officeart/2005/8/layout/radial1"/>
    <dgm:cxn modelId="{1B0AACD5-3459-4041-A3F0-B4704C12D286}" type="presParOf" srcId="{86F5AB19-10F8-B94C-8902-D725DAB09FE4}" destId="{253433FC-CE33-2048-9952-526C7CCAF106}" srcOrd="0" destOrd="0" presId="urn:microsoft.com/office/officeart/2005/8/layout/radial1"/>
    <dgm:cxn modelId="{35AEE23C-FC02-3D4B-B3CE-0B1608F1214F}" type="presParOf" srcId="{86F5AB19-10F8-B94C-8902-D725DAB09FE4}" destId="{33DE40CB-4ABA-764B-B9E1-2CAA36200E9C}" srcOrd="1" destOrd="0" presId="urn:microsoft.com/office/officeart/2005/8/layout/radial1"/>
    <dgm:cxn modelId="{D59EBE50-AB16-4D4F-B63E-87F47B826906}" type="presParOf" srcId="{33DE40CB-4ABA-764B-B9E1-2CAA36200E9C}" destId="{FFAFA68D-6EDB-A544-933D-CE6A95A52FAE}" srcOrd="0" destOrd="0" presId="urn:microsoft.com/office/officeart/2005/8/layout/radial1"/>
    <dgm:cxn modelId="{5C2CC2C1-9B20-BF4B-AD3C-2A90F50DC117}" type="presParOf" srcId="{86F5AB19-10F8-B94C-8902-D725DAB09FE4}" destId="{A5A6DE0E-C7F6-C846-A9A2-62C7924FA8D4}" srcOrd="2" destOrd="0" presId="urn:microsoft.com/office/officeart/2005/8/layout/radial1"/>
    <dgm:cxn modelId="{42BA725E-ED24-2E44-97AF-C3172AEA9BF7}" type="presParOf" srcId="{86F5AB19-10F8-B94C-8902-D725DAB09FE4}" destId="{6394C429-AB15-A447-9819-C7FDF7C30033}" srcOrd="3" destOrd="0" presId="urn:microsoft.com/office/officeart/2005/8/layout/radial1"/>
    <dgm:cxn modelId="{AE633D25-36BC-8547-9E95-DEC6B956D738}" type="presParOf" srcId="{6394C429-AB15-A447-9819-C7FDF7C30033}" destId="{07432480-6199-6B45-BE33-5A954EFE25C0}" srcOrd="0" destOrd="0" presId="urn:microsoft.com/office/officeart/2005/8/layout/radial1"/>
    <dgm:cxn modelId="{B769FAA8-AB26-DC4F-AFD6-D4433DE0ED3C}" type="presParOf" srcId="{86F5AB19-10F8-B94C-8902-D725DAB09FE4}" destId="{633FBADE-63A3-B24C-8615-CA508F49920E}" srcOrd="4" destOrd="0" presId="urn:microsoft.com/office/officeart/2005/8/layout/radial1"/>
    <dgm:cxn modelId="{2671C76B-B52A-8B42-B65C-ECE67CFB8657}" type="presParOf" srcId="{86F5AB19-10F8-B94C-8902-D725DAB09FE4}" destId="{7BB4BA45-2AF4-B048-B18F-DB21DA0A961B}" srcOrd="5" destOrd="0" presId="urn:microsoft.com/office/officeart/2005/8/layout/radial1"/>
    <dgm:cxn modelId="{7E3C45F9-15A8-A840-A3D7-2A3233D78F51}" type="presParOf" srcId="{7BB4BA45-2AF4-B048-B18F-DB21DA0A961B}" destId="{A428DAD8-D12B-CF46-9EFB-FE61F124576F}" srcOrd="0" destOrd="0" presId="urn:microsoft.com/office/officeart/2005/8/layout/radial1"/>
    <dgm:cxn modelId="{896B3418-FD54-E443-BE02-B0BC7E87EE8D}" type="presParOf" srcId="{86F5AB19-10F8-B94C-8902-D725DAB09FE4}" destId="{E1A65C71-A529-4E4C-B452-D26C5F27E8C5}" srcOrd="6" destOrd="0" presId="urn:microsoft.com/office/officeart/2005/8/layout/radial1"/>
    <dgm:cxn modelId="{EECAB4C8-8858-C645-AA7E-5BABDA49C53E}" type="presParOf" srcId="{86F5AB19-10F8-B94C-8902-D725DAB09FE4}" destId="{CBE48F32-F73A-6B45-B766-DC14B093830B}" srcOrd="7" destOrd="0" presId="urn:microsoft.com/office/officeart/2005/8/layout/radial1"/>
    <dgm:cxn modelId="{68741CE8-14D6-C046-ACA8-9D67A57FFEFB}" type="presParOf" srcId="{CBE48F32-F73A-6B45-B766-DC14B093830B}" destId="{658F09AC-DD9C-1E4F-99A5-0A68914449B8}" srcOrd="0" destOrd="0" presId="urn:microsoft.com/office/officeart/2005/8/layout/radial1"/>
    <dgm:cxn modelId="{C39B5962-9A51-3F4B-9753-6409517523AF}" type="presParOf" srcId="{86F5AB19-10F8-B94C-8902-D725DAB09FE4}" destId="{4F7AF9F8-D960-6D4E-A9DE-CB3530433887}" srcOrd="8" destOrd="0" presId="urn:microsoft.com/office/officeart/2005/8/layout/radial1"/>
    <dgm:cxn modelId="{76F6C9A4-FFD7-B245-B01B-7DAA6BE5B299}" type="presParOf" srcId="{86F5AB19-10F8-B94C-8902-D725DAB09FE4}" destId="{44DC8310-20BD-3B4D-B38C-EDF6FAF38BBF}" srcOrd="9" destOrd="0" presId="urn:microsoft.com/office/officeart/2005/8/layout/radial1"/>
    <dgm:cxn modelId="{BACE2638-8F9C-2440-ACEB-1D9F9390C248}" type="presParOf" srcId="{44DC8310-20BD-3B4D-B38C-EDF6FAF38BBF}" destId="{64EC3D04-F871-1549-BB5D-9DADF030A4B2}" srcOrd="0" destOrd="0" presId="urn:microsoft.com/office/officeart/2005/8/layout/radial1"/>
    <dgm:cxn modelId="{827DAB9D-A77E-8041-ABAB-68E6AD4AB53A}" type="presParOf" srcId="{86F5AB19-10F8-B94C-8902-D725DAB09FE4}" destId="{0EE54997-30F4-654C-9D32-4FA736412D3D}" srcOrd="10" destOrd="0" presId="urn:microsoft.com/office/officeart/2005/8/layout/radial1"/>
    <dgm:cxn modelId="{3AD41C97-AADA-E74D-97AA-AA18F294A245}" type="presParOf" srcId="{86F5AB19-10F8-B94C-8902-D725DAB09FE4}" destId="{3D02824C-955B-B74B-ABFE-F8FB2EDD923C}" srcOrd="11" destOrd="0" presId="urn:microsoft.com/office/officeart/2005/8/layout/radial1"/>
    <dgm:cxn modelId="{11DB6D26-4485-1347-ADE2-AFD88E2AB7A3}" type="presParOf" srcId="{3D02824C-955B-B74B-ABFE-F8FB2EDD923C}" destId="{849D3C42-DE34-C242-A4A0-1B6C78E34C4D}" srcOrd="0" destOrd="0" presId="urn:microsoft.com/office/officeart/2005/8/layout/radial1"/>
    <dgm:cxn modelId="{C9DBB442-4010-1348-96DF-17852C024A39}" type="presParOf" srcId="{86F5AB19-10F8-B94C-8902-D725DAB09FE4}" destId="{CD3CBF64-E46C-EF4E-B0D1-98E17C7B1BFF}" srcOrd="12" destOrd="0" presId="urn:microsoft.com/office/officeart/2005/8/layout/radial1"/>
    <dgm:cxn modelId="{AABF1EE6-3276-1344-B42A-70B48F73743E}" type="presParOf" srcId="{86F5AB19-10F8-B94C-8902-D725DAB09FE4}" destId="{F39CB67A-2560-A043-BD68-5459E9D09623}" srcOrd="13" destOrd="0" presId="urn:microsoft.com/office/officeart/2005/8/layout/radial1"/>
    <dgm:cxn modelId="{C06502A8-D51C-C142-A60B-DE83F0BE2F08}" type="presParOf" srcId="{F39CB67A-2560-A043-BD68-5459E9D09623}" destId="{D14D4F74-54C1-964D-BD07-34B22C5280AB}" srcOrd="0" destOrd="0" presId="urn:microsoft.com/office/officeart/2005/8/layout/radial1"/>
    <dgm:cxn modelId="{B8AE2D0A-C8D8-394C-AE7E-8A829B9A57CB}" type="presParOf" srcId="{86F5AB19-10F8-B94C-8902-D725DAB09FE4}" destId="{249753E3-7DD9-2C4E-B1D5-56A87EFB8683}" srcOrd="14" destOrd="0" presId="urn:microsoft.com/office/officeart/2005/8/layout/radial1"/>
    <dgm:cxn modelId="{F098E830-8E56-F64C-962B-329E9A53A3F1}" type="presParOf" srcId="{86F5AB19-10F8-B94C-8902-D725DAB09FE4}" destId="{A0D7F9FC-7D91-4445-BDEE-6E3127092EFC}" srcOrd="15" destOrd="0" presId="urn:microsoft.com/office/officeart/2005/8/layout/radial1"/>
    <dgm:cxn modelId="{F7579783-7DA1-054B-AB13-C37296C36E2C}" type="presParOf" srcId="{A0D7F9FC-7D91-4445-BDEE-6E3127092EFC}" destId="{4C6E36EB-0A77-E142-8587-A1B7051C8FE6}" srcOrd="0" destOrd="0" presId="urn:microsoft.com/office/officeart/2005/8/layout/radial1"/>
    <dgm:cxn modelId="{CE89EF71-EE5D-FB41-8BC7-490D500551C7}" type="presParOf" srcId="{86F5AB19-10F8-B94C-8902-D725DAB09FE4}" destId="{BD55D5DE-3862-6F4B-BD34-7F1299A61029}" srcOrd="16" destOrd="0" presId="urn:microsoft.com/office/officeart/2005/8/layout/radial1"/>
    <dgm:cxn modelId="{284FDCC9-B3C8-3F48-9488-7F29510A243B}" type="presParOf" srcId="{86F5AB19-10F8-B94C-8902-D725DAB09FE4}" destId="{AF42ABC0-39E7-054D-B107-9AA8E0447F22}" srcOrd="17" destOrd="0" presId="urn:microsoft.com/office/officeart/2005/8/layout/radial1"/>
    <dgm:cxn modelId="{0EC40FF9-A1A3-F749-9A5A-63E4A40EA72E}" type="presParOf" srcId="{AF42ABC0-39E7-054D-B107-9AA8E0447F22}" destId="{438A885F-02B6-944A-8DDD-BE6324A1E792}" srcOrd="0" destOrd="0" presId="urn:microsoft.com/office/officeart/2005/8/layout/radial1"/>
    <dgm:cxn modelId="{103ADFF4-47D5-2243-9487-A3879F7F9EB4}" type="presParOf" srcId="{86F5AB19-10F8-B94C-8902-D725DAB09FE4}" destId="{D8368B63-7C4C-5D41-BF3B-B9CCD7703951}" srcOrd="1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2C3E594-5EBC-9E4A-8F57-428A19D00785}" type="doc">
      <dgm:prSet loTypeId="urn:microsoft.com/office/officeart/2005/8/layout/hProcess9" loCatId="process" qsTypeId="urn:microsoft.com/office/officeart/2005/8/quickstyle/simple4" qsCatId="simple" csTypeId="urn:microsoft.com/office/officeart/2005/8/colors/accent1_2" csCatId="accent1" phldr="1"/>
      <dgm:spPr/>
    </dgm:pt>
    <dgm:pt modelId="{91A01CEB-90BB-9344-A6F8-CCFC295CE267}">
      <dgm:prSet phldrT="[Text]" custT="1"/>
      <dgm:spPr>
        <a:solidFill>
          <a:schemeClr val="accent1"/>
        </a:solidFill>
        <a:effectLst/>
      </dgm:spPr>
      <dgm:t>
        <a:bodyPr/>
        <a:lstStyle/>
        <a:p>
          <a:r>
            <a:rPr lang="en-US" sz="3200" dirty="0"/>
            <a:t>Caregiver</a:t>
          </a:r>
        </a:p>
      </dgm:t>
    </dgm:pt>
    <dgm:pt modelId="{C363376F-2716-8740-88F0-16CC8788F6B7}" type="parTrans" cxnId="{9A8A1C14-7FB9-214E-995C-6FBE96A81771}">
      <dgm:prSet/>
      <dgm:spPr/>
      <dgm:t>
        <a:bodyPr/>
        <a:lstStyle/>
        <a:p>
          <a:endParaRPr lang="en-US"/>
        </a:p>
      </dgm:t>
    </dgm:pt>
    <dgm:pt modelId="{07EE5F3A-224C-664A-A030-81C5E0EDFD7F}" type="sibTrans" cxnId="{9A8A1C14-7FB9-214E-995C-6FBE96A81771}">
      <dgm:prSet/>
      <dgm:spPr/>
      <dgm:t>
        <a:bodyPr/>
        <a:lstStyle/>
        <a:p>
          <a:endParaRPr lang="en-US"/>
        </a:p>
      </dgm:t>
    </dgm:pt>
    <dgm:pt modelId="{FD32D3AE-7CF7-8846-A1D9-FE0CA967D36A}">
      <dgm:prSet phldrT="[Text]" custT="1"/>
      <dgm:spPr>
        <a:solidFill>
          <a:schemeClr val="accent1"/>
        </a:solidFill>
        <a:effectLst/>
      </dgm:spPr>
      <dgm:t>
        <a:bodyPr/>
        <a:lstStyle/>
        <a:p>
          <a:r>
            <a:rPr lang="en-US" sz="3200" dirty="0"/>
            <a:t>Impact on the child</a:t>
          </a:r>
        </a:p>
      </dgm:t>
    </dgm:pt>
    <dgm:pt modelId="{EA4AC595-82E0-2444-923A-324F8C4A6F40}" type="parTrans" cxnId="{B7237D53-5767-0C45-BE05-83D0AB79F389}">
      <dgm:prSet/>
      <dgm:spPr/>
      <dgm:t>
        <a:bodyPr/>
        <a:lstStyle/>
        <a:p>
          <a:endParaRPr lang="en-US"/>
        </a:p>
      </dgm:t>
    </dgm:pt>
    <dgm:pt modelId="{B836A99A-40CA-FC49-90D3-1BB3535780C8}" type="sibTrans" cxnId="{B7237D53-5767-0C45-BE05-83D0AB79F389}">
      <dgm:prSet/>
      <dgm:spPr/>
      <dgm:t>
        <a:bodyPr/>
        <a:lstStyle/>
        <a:p>
          <a:endParaRPr lang="en-US"/>
        </a:p>
      </dgm:t>
    </dgm:pt>
    <dgm:pt modelId="{543D036C-7D29-9149-9D62-E413C12F0112}">
      <dgm:prSet phldrT="[Text]" custT="1"/>
      <dgm:spPr>
        <a:solidFill>
          <a:schemeClr val="accent1"/>
        </a:solidFill>
        <a:effectLst/>
      </dgm:spPr>
      <dgm:t>
        <a:bodyPr/>
        <a:lstStyle/>
        <a:p>
          <a:r>
            <a:rPr lang="en-US" sz="3200" dirty="0"/>
            <a:t>Behavior</a:t>
          </a:r>
        </a:p>
      </dgm:t>
    </dgm:pt>
    <dgm:pt modelId="{F95A257C-D5C1-AD4A-9A59-B8FA90CC480A}" type="parTrans" cxnId="{425C4978-D76B-B447-8CE1-826D0A13B85A}">
      <dgm:prSet/>
      <dgm:spPr/>
      <dgm:t>
        <a:bodyPr/>
        <a:lstStyle/>
        <a:p>
          <a:endParaRPr lang="en-US"/>
        </a:p>
      </dgm:t>
    </dgm:pt>
    <dgm:pt modelId="{AE1DF486-404D-6B46-BA51-848B8924E28F}" type="sibTrans" cxnId="{425C4978-D76B-B447-8CE1-826D0A13B85A}">
      <dgm:prSet/>
      <dgm:spPr/>
      <dgm:t>
        <a:bodyPr/>
        <a:lstStyle/>
        <a:p>
          <a:endParaRPr lang="en-US"/>
        </a:p>
      </dgm:t>
    </dgm:pt>
    <dgm:pt modelId="{15BEDC6E-D6FC-824D-9895-9183DDC4F5D9}" type="pres">
      <dgm:prSet presAssocID="{D2C3E594-5EBC-9E4A-8F57-428A19D00785}" presName="CompostProcess" presStyleCnt="0">
        <dgm:presLayoutVars>
          <dgm:dir/>
          <dgm:resizeHandles val="exact"/>
        </dgm:presLayoutVars>
      </dgm:prSet>
      <dgm:spPr/>
    </dgm:pt>
    <dgm:pt modelId="{E20860D7-F78F-E14C-A706-08FF017BE63B}" type="pres">
      <dgm:prSet presAssocID="{D2C3E594-5EBC-9E4A-8F57-428A19D00785}" presName="arrow" presStyleLbl="bgShp" presStyleIdx="0" presStyleCnt="1" custLinFactNeighborX="1357" custLinFactNeighborY="-10440"/>
      <dgm:spPr>
        <a:solidFill>
          <a:schemeClr val="accent4"/>
        </a:solidFill>
        <a:effectLst/>
      </dgm:spPr>
    </dgm:pt>
    <dgm:pt modelId="{8F36A611-3E02-4E40-92BC-32804473A5BE}" type="pres">
      <dgm:prSet presAssocID="{D2C3E594-5EBC-9E4A-8F57-428A19D00785}" presName="linearProcess" presStyleCnt="0"/>
      <dgm:spPr/>
    </dgm:pt>
    <dgm:pt modelId="{5D38B668-68E4-8A4D-A534-3E970EBC034D}" type="pres">
      <dgm:prSet presAssocID="{91A01CEB-90BB-9344-A6F8-CCFC295CE267}" presName="textNode" presStyleLbl="node1" presStyleIdx="0" presStyleCnt="3">
        <dgm:presLayoutVars>
          <dgm:bulletEnabled val="1"/>
        </dgm:presLayoutVars>
      </dgm:prSet>
      <dgm:spPr/>
      <dgm:t>
        <a:bodyPr/>
        <a:lstStyle/>
        <a:p>
          <a:endParaRPr lang="en-US"/>
        </a:p>
      </dgm:t>
    </dgm:pt>
    <dgm:pt modelId="{9ACE5ACA-628D-6447-A72C-9739106E3405}" type="pres">
      <dgm:prSet presAssocID="{07EE5F3A-224C-664A-A030-81C5E0EDFD7F}" presName="sibTrans" presStyleCnt="0"/>
      <dgm:spPr/>
    </dgm:pt>
    <dgm:pt modelId="{94A28A00-6FC3-5145-AC68-876B48C56CB4}" type="pres">
      <dgm:prSet presAssocID="{543D036C-7D29-9149-9D62-E413C12F0112}" presName="textNode" presStyleLbl="node1" presStyleIdx="1" presStyleCnt="3">
        <dgm:presLayoutVars>
          <dgm:bulletEnabled val="1"/>
        </dgm:presLayoutVars>
      </dgm:prSet>
      <dgm:spPr/>
      <dgm:t>
        <a:bodyPr/>
        <a:lstStyle/>
        <a:p>
          <a:endParaRPr lang="en-US"/>
        </a:p>
      </dgm:t>
    </dgm:pt>
    <dgm:pt modelId="{7040876D-1818-D64A-B3DF-3E29BC1EF08B}" type="pres">
      <dgm:prSet presAssocID="{AE1DF486-404D-6B46-BA51-848B8924E28F}" presName="sibTrans" presStyleCnt="0"/>
      <dgm:spPr/>
    </dgm:pt>
    <dgm:pt modelId="{B9DAA4CE-B8D0-0048-BF71-2850B3F17784}" type="pres">
      <dgm:prSet presAssocID="{FD32D3AE-7CF7-8846-A1D9-FE0CA967D36A}" presName="textNode" presStyleLbl="node1" presStyleIdx="2" presStyleCnt="3">
        <dgm:presLayoutVars>
          <dgm:bulletEnabled val="1"/>
        </dgm:presLayoutVars>
      </dgm:prSet>
      <dgm:spPr/>
      <dgm:t>
        <a:bodyPr/>
        <a:lstStyle/>
        <a:p>
          <a:endParaRPr lang="en-US"/>
        </a:p>
      </dgm:t>
    </dgm:pt>
  </dgm:ptLst>
  <dgm:cxnLst>
    <dgm:cxn modelId="{9A8A1C14-7FB9-214E-995C-6FBE96A81771}" srcId="{D2C3E594-5EBC-9E4A-8F57-428A19D00785}" destId="{91A01CEB-90BB-9344-A6F8-CCFC295CE267}" srcOrd="0" destOrd="0" parTransId="{C363376F-2716-8740-88F0-16CC8788F6B7}" sibTransId="{07EE5F3A-224C-664A-A030-81C5E0EDFD7F}"/>
    <dgm:cxn modelId="{1417735E-D7B7-FE40-A1C2-9AA4AEF356FE}" type="presOf" srcId="{91A01CEB-90BB-9344-A6F8-CCFC295CE267}" destId="{5D38B668-68E4-8A4D-A534-3E970EBC034D}" srcOrd="0" destOrd="0" presId="urn:microsoft.com/office/officeart/2005/8/layout/hProcess9"/>
    <dgm:cxn modelId="{10B4B3FF-B4FC-B542-92E2-5089B9180667}" type="presOf" srcId="{D2C3E594-5EBC-9E4A-8F57-428A19D00785}" destId="{15BEDC6E-D6FC-824D-9895-9183DDC4F5D9}" srcOrd="0" destOrd="0" presId="urn:microsoft.com/office/officeart/2005/8/layout/hProcess9"/>
    <dgm:cxn modelId="{1AB2801A-979D-0E41-AA64-5B54E0BC515A}" type="presOf" srcId="{FD32D3AE-7CF7-8846-A1D9-FE0CA967D36A}" destId="{B9DAA4CE-B8D0-0048-BF71-2850B3F17784}" srcOrd="0" destOrd="0" presId="urn:microsoft.com/office/officeart/2005/8/layout/hProcess9"/>
    <dgm:cxn modelId="{425C4978-D76B-B447-8CE1-826D0A13B85A}" srcId="{D2C3E594-5EBC-9E4A-8F57-428A19D00785}" destId="{543D036C-7D29-9149-9D62-E413C12F0112}" srcOrd="1" destOrd="0" parTransId="{F95A257C-D5C1-AD4A-9A59-B8FA90CC480A}" sibTransId="{AE1DF486-404D-6B46-BA51-848B8924E28F}"/>
    <dgm:cxn modelId="{6B051DA0-1684-C64E-843A-5A9C0C817E4F}" type="presOf" srcId="{543D036C-7D29-9149-9D62-E413C12F0112}" destId="{94A28A00-6FC3-5145-AC68-876B48C56CB4}" srcOrd="0" destOrd="0" presId="urn:microsoft.com/office/officeart/2005/8/layout/hProcess9"/>
    <dgm:cxn modelId="{B7237D53-5767-0C45-BE05-83D0AB79F389}" srcId="{D2C3E594-5EBC-9E4A-8F57-428A19D00785}" destId="{FD32D3AE-7CF7-8846-A1D9-FE0CA967D36A}" srcOrd="2" destOrd="0" parTransId="{EA4AC595-82E0-2444-923A-324F8C4A6F40}" sibTransId="{B836A99A-40CA-FC49-90D3-1BB3535780C8}"/>
    <dgm:cxn modelId="{EA2521AC-BD1A-3245-A904-8307E8C24769}" type="presParOf" srcId="{15BEDC6E-D6FC-824D-9895-9183DDC4F5D9}" destId="{E20860D7-F78F-E14C-A706-08FF017BE63B}" srcOrd="0" destOrd="0" presId="urn:microsoft.com/office/officeart/2005/8/layout/hProcess9"/>
    <dgm:cxn modelId="{96723EF7-2C90-4544-8DBF-9047158D0EB3}" type="presParOf" srcId="{15BEDC6E-D6FC-824D-9895-9183DDC4F5D9}" destId="{8F36A611-3E02-4E40-92BC-32804473A5BE}" srcOrd="1" destOrd="0" presId="urn:microsoft.com/office/officeart/2005/8/layout/hProcess9"/>
    <dgm:cxn modelId="{F398A734-0075-E649-92EA-862E545E4E9C}" type="presParOf" srcId="{8F36A611-3E02-4E40-92BC-32804473A5BE}" destId="{5D38B668-68E4-8A4D-A534-3E970EBC034D}" srcOrd="0" destOrd="0" presId="urn:microsoft.com/office/officeart/2005/8/layout/hProcess9"/>
    <dgm:cxn modelId="{68D76A61-4AE0-AD4F-8EA0-27BA4EB4EB79}" type="presParOf" srcId="{8F36A611-3E02-4E40-92BC-32804473A5BE}" destId="{9ACE5ACA-628D-6447-A72C-9739106E3405}" srcOrd="1" destOrd="0" presId="urn:microsoft.com/office/officeart/2005/8/layout/hProcess9"/>
    <dgm:cxn modelId="{D3F5C51D-850D-284F-8542-C326E724F20D}" type="presParOf" srcId="{8F36A611-3E02-4E40-92BC-32804473A5BE}" destId="{94A28A00-6FC3-5145-AC68-876B48C56CB4}" srcOrd="2" destOrd="0" presId="urn:microsoft.com/office/officeart/2005/8/layout/hProcess9"/>
    <dgm:cxn modelId="{7BB5728B-EFB1-0C4C-A6B2-13416BF72A0D}" type="presParOf" srcId="{8F36A611-3E02-4E40-92BC-32804473A5BE}" destId="{7040876D-1818-D64A-B3DF-3E29BC1EF08B}" srcOrd="3" destOrd="0" presId="urn:microsoft.com/office/officeart/2005/8/layout/hProcess9"/>
    <dgm:cxn modelId="{779AD468-1FB5-EC42-9EF8-005BC0B28886}" type="presParOf" srcId="{8F36A611-3E02-4E40-92BC-32804473A5BE}" destId="{B9DAA4CE-B8D0-0048-BF71-2850B3F17784}" srcOrd="4" destOrd="0" presId="urn:microsoft.com/office/officeart/2005/8/layout/hProcess9"/>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1DEAA7D-D405-7E48-B815-FCF41DADDFF2}" type="doc">
      <dgm:prSet loTypeId="urn:microsoft.com/office/officeart/2005/8/layout/vList5" loCatId="list" qsTypeId="urn:microsoft.com/office/officeart/2005/8/quickstyle/simple4" qsCatId="simple" csTypeId="urn:microsoft.com/office/officeart/2005/8/colors/colorful1" csCatId="colorful" phldr="1"/>
      <dgm:spPr/>
      <dgm:t>
        <a:bodyPr/>
        <a:lstStyle/>
        <a:p>
          <a:endParaRPr lang="en-US"/>
        </a:p>
      </dgm:t>
    </dgm:pt>
    <dgm:pt modelId="{E1A8A6E0-B836-DC48-A46B-35D3FA19BFD0}">
      <dgm:prSet phldrT="[Text]"/>
      <dgm:spPr/>
      <dgm:t>
        <a:bodyPr/>
        <a:lstStyle/>
        <a:p>
          <a:r>
            <a:rPr lang="en-US" dirty="0" smtClean="0"/>
            <a:t>S</a:t>
          </a:r>
          <a:endParaRPr lang="en-US" dirty="0"/>
        </a:p>
      </dgm:t>
    </dgm:pt>
    <dgm:pt modelId="{1FC031D1-49DE-B44A-B3B3-518E2F9EE08A}" type="parTrans" cxnId="{9850BEA5-4863-1046-9C05-18B90F0CDCAF}">
      <dgm:prSet/>
      <dgm:spPr/>
      <dgm:t>
        <a:bodyPr/>
        <a:lstStyle/>
        <a:p>
          <a:endParaRPr lang="en-US"/>
        </a:p>
      </dgm:t>
    </dgm:pt>
    <dgm:pt modelId="{AF9B62EF-461E-AB4E-9A99-A37C69DA1B8D}" type="sibTrans" cxnId="{9850BEA5-4863-1046-9C05-18B90F0CDCAF}">
      <dgm:prSet/>
      <dgm:spPr/>
      <dgm:t>
        <a:bodyPr/>
        <a:lstStyle/>
        <a:p>
          <a:endParaRPr lang="en-US"/>
        </a:p>
      </dgm:t>
    </dgm:pt>
    <dgm:pt modelId="{5F52FBA5-DAB3-F642-9F76-4B19C4EB4244}">
      <dgm:prSet phldrT="[Text]"/>
      <dgm:spPr/>
      <dgm:t>
        <a:bodyPr/>
        <a:lstStyle/>
        <a:p>
          <a:r>
            <a:rPr lang="en-US" dirty="0" smtClean="0"/>
            <a:t>M</a:t>
          </a:r>
          <a:endParaRPr lang="en-US" dirty="0"/>
        </a:p>
      </dgm:t>
    </dgm:pt>
    <dgm:pt modelId="{8CC24021-338E-844A-8B51-74628B4E6346}" type="parTrans" cxnId="{70B7004E-A3C7-864B-B3A7-EFEECBA93BC6}">
      <dgm:prSet/>
      <dgm:spPr/>
      <dgm:t>
        <a:bodyPr/>
        <a:lstStyle/>
        <a:p>
          <a:endParaRPr lang="en-US"/>
        </a:p>
      </dgm:t>
    </dgm:pt>
    <dgm:pt modelId="{AB9E1E9D-5484-E54E-A480-7EDF23C613E7}" type="sibTrans" cxnId="{70B7004E-A3C7-864B-B3A7-EFEECBA93BC6}">
      <dgm:prSet/>
      <dgm:spPr/>
      <dgm:t>
        <a:bodyPr/>
        <a:lstStyle/>
        <a:p>
          <a:endParaRPr lang="en-US"/>
        </a:p>
      </dgm:t>
    </dgm:pt>
    <dgm:pt modelId="{55C466AE-4B5B-5146-BC43-CAC75B981A49}">
      <dgm:prSet phldrT="[Text]"/>
      <dgm:spPr/>
      <dgm:t>
        <a:bodyPr/>
        <a:lstStyle/>
        <a:p>
          <a:r>
            <a:rPr lang="en-US" dirty="0" smtClean="0"/>
            <a:t>A</a:t>
          </a:r>
          <a:endParaRPr lang="en-US" dirty="0"/>
        </a:p>
      </dgm:t>
    </dgm:pt>
    <dgm:pt modelId="{B10C9AAC-5E24-444C-A6C8-E1B980FD4831}" type="parTrans" cxnId="{DAF72D84-D68C-664D-8FCD-0CF1DDFED405}">
      <dgm:prSet/>
      <dgm:spPr/>
      <dgm:t>
        <a:bodyPr/>
        <a:lstStyle/>
        <a:p>
          <a:endParaRPr lang="en-US"/>
        </a:p>
      </dgm:t>
    </dgm:pt>
    <dgm:pt modelId="{732F6C7E-E943-4A43-BC78-1088671AAF88}" type="sibTrans" cxnId="{DAF72D84-D68C-664D-8FCD-0CF1DDFED405}">
      <dgm:prSet/>
      <dgm:spPr/>
      <dgm:t>
        <a:bodyPr/>
        <a:lstStyle/>
        <a:p>
          <a:endParaRPr lang="en-US"/>
        </a:p>
      </dgm:t>
    </dgm:pt>
    <dgm:pt modelId="{C89880AB-4EBB-DE41-BE41-3E6F8CF95E34}">
      <dgm:prSet phldrT="[Text]"/>
      <dgm:spPr/>
      <dgm:t>
        <a:bodyPr/>
        <a:lstStyle/>
        <a:p>
          <a:r>
            <a:rPr lang="en-US" dirty="0" smtClean="0"/>
            <a:t>R</a:t>
          </a:r>
          <a:endParaRPr lang="en-US" dirty="0"/>
        </a:p>
      </dgm:t>
    </dgm:pt>
    <dgm:pt modelId="{C52ECAFA-4041-404F-8CF5-F8EDDFD44F3F}" type="parTrans" cxnId="{CF3EB67A-83B9-6F4F-81BE-0DBFC6CE65F9}">
      <dgm:prSet/>
      <dgm:spPr/>
      <dgm:t>
        <a:bodyPr/>
        <a:lstStyle/>
        <a:p>
          <a:endParaRPr lang="en-US"/>
        </a:p>
      </dgm:t>
    </dgm:pt>
    <dgm:pt modelId="{7CF679AB-5CF5-B947-96AF-9A1F3B75DCE1}" type="sibTrans" cxnId="{CF3EB67A-83B9-6F4F-81BE-0DBFC6CE65F9}">
      <dgm:prSet/>
      <dgm:spPr/>
      <dgm:t>
        <a:bodyPr/>
        <a:lstStyle/>
        <a:p>
          <a:endParaRPr lang="en-US"/>
        </a:p>
      </dgm:t>
    </dgm:pt>
    <dgm:pt modelId="{D0C7A174-DC1F-1943-8BB2-9482C742EFE5}">
      <dgm:prSet phldrT="[Text]"/>
      <dgm:spPr/>
      <dgm:t>
        <a:bodyPr/>
        <a:lstStyle/>
        <a:p>
          <a:r>
            <a:rPr lang="en-US" dirty="0" smtClean="0"/>
            <a:t>T</a:t>
          </a:r>
          <a:endParaRPr lang="en-US" dirty="0"/>
        </a:p>
      </dgm:t>
    </dgm:pt>
    <dgm:pt modelId="{A3FC4400-0030-4F42-ADBA-CF7A522807CD}" type="parTrans" cxnId="{C61DED31-0D3F-1147-BE30-1A06009BB3C5}">
      <dgm:prSet/>
      <dgm:spPr/>
      <dgm:t>
        <a:bodyPr/>
        <a:lstStyle/>
        <a:p>
          <a:endParaRPr lang="en-US"/>
        </a:p>
      </dgm:t>
    </dgm:pt>
    <dgm:pt modelId="{F1153727-859E-C447-9849-5966AB35B15B}" type="sibTrans" cxnId="{C61DED31-0D3F-1147-BE30-1A06009BB3C5}">
      <dgm:prSet/>
      <dgm:spPr/>
      <dgm:t>
        <a:bodyPr/>
        <a:lstStyle/>
        <a:p>
          <a:endParaRPr lang="en-US"/>
        </a:p>
      </dgm:t>
    </dgm:pt>
    <dgm:pt modelId="{A0597E2A-DDF2-F84C-A6F3-9EEA2B89359C}">
      <dgm:prSet phldrT="[Text]"/>
      <dgm:spPr/>
      <dgm:t>
        <a:bodyPr/>
        <a:lstStyle/>
        <a:p>
          <a:r>
            <a:rPr lang="en-US" dirty="0" smtClean="0"/>
            <a:t>Relevant/Results</a:t>
          </a:r>
          <a:r>
            <a:rPr lang="en-US" baseline="0" dirty="0" smtClean="0"/>
            <a:t> Focused</a:t>
          </a:r>
          <a:endParaRPr lang="en-US" dirty="0"/>
        </a:p>
      </dgm:t>
    </dgm:pt>
    <dgm:pt modelId="{982D8498-C579-C144-8A41-AA6017F65603}" type="parTrans" cxnId="{42AA70F5-DA52-9042-8129-612DCA74DD36}">
      <dgm:prSet/>
      <dgm:spPr/>
      <dgm:t>
        <a:bodyPr/>
        <a:lstStyle/>
        <a:p>
          <a:endParaRPr lang="en-US"/>
        </a:p>
      </dgm:t>
    </dgm:pt>
    <dgm:pt modelId="{2F531A1A-5D4A-5149-A580-BCDFDC2DB29D}" type="sibTrans" cxnId="{42AA70F5-DA52-9042-8129-612DCA74DD36}">
      <dgm:prSet/>
      <dgm:spPr/>
      <dgm:t>
        <a:bodyPr/>
        <a:lstStyle/>
        <a:p>
          <a:endParaRPr lang="en-US"/>
        </a:p>
      </dgm:t>
    </dgm:pt>
    <dgm:pt modelId="{F7345E1C-8695-6F48-9417-BDAFF3393595}">
      <dgm:prSet phldrT="[Text]"/>
      <dgm:spPr/>
      <dgm:t>
        <a:bodyPr/>
        <a:lstStyle/>
        <a:p>
          <a:r>
            <a:rPr lang="en-US" dirty="0" smtClean="0"/>
            <a:t>Time-Limited</a:t>
          </a:r>
          <a:endParaRPr lang="en-US" dirty="0"/>
        </a:p>
      </dgm:t>
    </dgm:pt>
    <dgm:pt modelId="{5F6CEF6D-4D44-BA47-837C-AA3269ECEF68}" type="parTrans" cxnId="{328DA4B7-C24B-1B4A-A564-91E1071EABD8}">
      <dgm:prSet/>
      <dgm:spPr/>
      <dgm:t>
        <a:bodyPr/>
        <a:lstStyle/>
        <a:p>
          <a:endParaRPr lang="en-US"/>
        </a:p>
      </dgm:t>
    </dgm:pt>
    <dgm:pt modelId="{34E69B8E-7F6A-984C-A1B7-145B7496825F}" type="sibTrans" cxnId="{328DA4B7-C24B-1B4A-A564-91E1071EABD8}">
      <dgm:prSet/>
      <dgm:spPr/>
      <dgm:t>
        <a:bodyPr/>
        <a:lstStyle/>
        <a:p>
          <a:endParaRPr lang="en-US"/>
        </a:p>
      </dgm:t>
    </dgm:pt>
    <dgm:pt modelId="{74F1AF3D-44C6-F840-B27D-CFE66D1B7E33}">
      <dgm:prSet phldrT="[Text]"/>
      <dgm:spPr/>
      <dgm:t>
        <a:bodyPr/>
        <a:lstStyle/>
        <a:p>
          <a:r>
            <a:rPr lang="en-US" dirty="0" smtClean="0"/>
            <a:t>Specific</a:t>
          </a:r>
          <a:endParaRPr lang="en-US" dirty="0"/>
        </a:p>
      </dgm:t>
    </dgm:pt>
    <dgm:pt modelId="{C87B7FB4-E233-B644-B12F-6097364BD64C}" type="parTrans" cxnId="{29911E15-9162-9D44-81F7-47778A0BD896}">
      <dgm:prSet/>
      <dgm:spPr/>
      <dgm:t>
        <a:bodyPr/>
        <a:lstStyle/>
        <a:p>
          <a:endParaRPr lang="en-US"/>
        </a:p>
      </dgm:t>
    </dgm:pt>
    <dgm:pt modelId="{5103F1DB-9FA9-654E-9237-4F170F70B7C6}" type="sibTrans" cxnId="{29911E15-9162-9D44-81F7-47778A0BD896}">
      <dgm:prSet/>
      <dgm:spPr/>
      <dgm:t>
        <a:bodyPr/>
        <a:lstStyle/>
        <a:p>
          <a:endParaRPr lang="en-US"/>
        </a:p>
      </dgm:t>
    </dgm:pt>
    <dgm:pt modelId="{55E850C2-0BE5-7047-BB98-21A654A0E558}">
      <dgm:prSet phldrT="[Text]"/>
      <dgm:spPr/>
      <dgm:t>
        <a:bodyPr/>
        <a:lstStyle/>
        <a:p>
          <a:r>
            <a:rPr lang="en-US" dirty="0" smtClean="0"/>
            <a:t>Measurable</a:t>
          </a:r>
          <a:endParaRPr lang="en-US" dirty="0"/>
        </a:p>
      </dgm:t>
    </dgm:pt>
    <dgm:pt modelId="{FBADADF0-6259-764F-AE91-86F901AF19D3}" type="parTrans" cxnId="{34C6FD5C-7CD1-A846-A329-C6C5A1372E5B}">
      <dgm:prSet/>
      <dgm:spPr/>
      <dgm:t>
        <a:bodyPr/>
        <a:lstStyle/>
        <a:p>
          <a:endParaRPr lang="en-US"/>
        </a:p>
      </dgm:t>
    </dgm:pt>
    <dgm:pt modelId="{0C437297-B0D5-5445-A9C4-348600CAACAA}" type="sibTrans" cxnId="{34C6FD5C-7CD1-A846-A329-C6C5A1372E5B}">
      <dgm:prSet/>
      <dgm:spPr/>
      <dgm:t>
        <a:bodyPr/>
        <a:lstStyle/>
        <a:p>
          <a:endParaRPr lang="en-US"/>
        </a:p>
      </dgm:t>
    </dgm:pt>
    <dgm:pt modelId="{0DB9E958-D6D2-BE4E-8C78-C5C9355B89F9}">
      <dgm:prSet phldrT="[Text]"/>
      <dgm:spPr/>
      <dgm:t>
        <a:bodyPr/>
        <a:lstStyle/>
        <a:p>
          <a:r>
            <a:rPr lang="en-US" dirty="0" smtClean="0"/>
            <a:t>Achievable</a:t>
          </a:r>
          <a:endParaRPr lang="en-US" dirty="0"/>
        </a:p>
      </dgm:t>
    </dgm:pt>
    <dgm:pt modelId="{584C9367-179D-BC49-ADBD-C9A0FC6B9EDA}" type="parTrans" cxnId="{FBD67B1E-6097-3641-B7AD-45572DC00BB5}">
      <dgm:prSet/>
      <dgm:spPr/>
      <dgm:t>
        <a:bodyPr/>
        <a:lstStyle/>
        <a:p>
          <a:endParaRPr lang="en-US"/>
        </a:p>
      </dgm:t>
    </dgm:pt>
    <dgm:pt modelId="{64918250-8D03-7C44-BCB6-77E441365196}" type="sibTrans" cxnId="{FBD67B1E-6097-3641-B7AD-45572DC00BB5}">
      <dgm:prSet/>
      <dgm:spPr/>
      <dgm:t>
        <a:bodyPr/>
        <a:lstStyle/>
        <a:p>
          <a:endParaRPr lang="en-US"/>
        </a:p>
      </dgm:t>
    </dgm:pt>
    <dgm:pt modelId="{424344C3-7CB5-3643-8186-7F037F3C59F4}" type="pres">
      <dgm:prSet presAssocID="{41DEAA7D-D405-7E48-B815-FCF41DADDFF2}" presName="Name0" presStyleCnt="0">
        <dgm:presLayoutVars>
          <dgm:dir/>
          <dgm:animLvl val="lvl"/>
          <dgm:resizeHandles val="exact"/>
        </dgm:presLayoutVars>
      </dgm:prSet>
      <dgm:spPr/>
      <dgm:t>
        <a:bodyPr/>
        <a:lstStyle/>
        <a:p>
          <a:endParaRPr lang="en-US"/>
        </a:p>
      </dgm:t>
    </dgm:pt>
    <dgm:pt modelId="{640AA69E-3852-D84E-A31A-EC5696049660}" type="pres">
      <dgm:prSet presAssocID="{E1A8A6E0-B836-DC48-A46B-35D3FA19BFD0}" presName="linNode" presStyleCnt="0"/>
      <dgm:spPr/>
    </dgm:pt>
    <dgm:pt modelId="{12257B34-C2D8-C94C-925B-FAF76DD8E3C6}" type="pres">
      <dgm:prSet presAssocID="{E1A8A6E0-B836-DC48-A46B-35D3FA19BFD0}" presName="parentText" presStyleLbl="node1" presStyleIdx="0" presStyleCnt="5">
        <dgm:presLayoutVars>
          <dgm:chMax val="1"/>
          <dgm:bulletEnabled val="1"/>
        </dgm:presLayoutVars>
      </dgm:prSet>
      <dgm:spPr/>
      <dgm:t>
        <a:bodyPr/>
        <a:lstStyle/>
        <a:p>
          <a:endParaRPr lang="en-US"/>
        </a:p>
      </dgm:t>
    </dgm:pt>
    <dgm:pt modelId="{24E0EE89-1AFC-5C4E-89DA-8F609AA45B44}" type="pres">
      <dgm:prSet presAssocID="{E1A8A6E0-B836-DC48-A46B-35D3FA19BFD0}" presName="descendantText" presStyleLbl="alignAccFollowNode1" presStyleIdx="0" presStyleCnt="5">
        <dgm:presLayoutVars>
          <dgm:bulletEnabled val="1"/>
        </dgm:presLayoutVars>
      </dgm:prSet>
      <dgm:spPr/>
      <dgm:t>
        <a:bodyPr/>
        <a:lstStyle/>
        <a:p>
          <a:endParaRPr lang="en-US"/>
        </a:p>
      </dgm:t>
    </dgm:pt>
    <dgm:pt modelId="{5C02B692-A29A-6D4D-A38A-818AEF848A4B}" type="pres">
      <dgm:prSet presAssocID="{AF9B62EF-461E-AB4E-9A99-A37C69DA1B8D}" presName="sp" presStyleCnt="0"/>
      <dgm:spPr/>
    </dgm:pt>
    <dgm:pt modelId="{55D973BB-81CA-D945-AFD3-6357F48512EE}" type="pres">
      <dgm:prSet presAssocID="{5F52FBA5-DAB3-F642-9F76-4B19C4EB4244}" presName="linNode" presStyleCnt="0"/>
      <dgm:spPr/>
    </dgm:pt>
    <dgm:pt modelId="{DC738B7A-D871-A045-9A82-2011D44EB665}" type="pres">
      <dgm:prSet presAssocID="{5F52FBA5-DAB3-F642-9F76-4B19C4EB4244}" presName="parentText" presStyleLbl="node1" presStyleIdx="1" presStyleCnt="5">
        <dgm:presLayoutVars>
          <dgm:chMax val="1"/>
          <dgm:bulletEnabled val="1"/>
        </dgm:presLayoutVars>
      </dgm:prSet>
      <dgm:spPr/>
      <dgm:t>
        <a:bodyPr/>
        <a:lstStyle/>
        <a:p>
          <a:endParaRPr lang="en-US"/>
        </a:p>
      </dgm:t>
    </dgm:pt>
    <dgm:pt modelId="{52063466-AF0B-5944-9427-A4A504B97122}" type="pres">
      <dgm:prSet presAssocID="{5F52FBA5-DAB3-F642-9F76-4B19C4EB4244}" presName="descendantText" presStyleLbl="alignAccFollowNode1" presStyleIdx="1" presStyleCnt="5">
        <dgm:presLayoutVars>
          <dgm:bulletEnabled val="1"/>
        </dgm:presLayoutVars>
      </dgm:prSet>
      <dgm:spPr/>
      <dgm:t>
        <a:bodyPr/>
        <a:lstStyle/>
        <a:p>
          <a:endParaRPr lang="en-US"/>
        </a:p>
      </dgm:t>
    </dgm:pt>
    <dgm:pt modelId="{A62B5DCE-CCF1-0149-951F-1538A0DB52DA}" type="pres">
      <dgm:prSet presAssocID="{AB9E1E9D-5484-E54E-A480-7EDF23C613E7}" presName="sp" presStyleCnt="0"/>
      <dgm:spPr/>
    </dgm:pt>
    <dgm:pt modelId="{E4ABEB15-59B2-E945-9DD4-09CC63797901}" type="pres">
      <dgm:prSet presAssocID="{55C466AE-4B5B-5146-BC43-CAC75B981A49}" presName="linNode" presStyleCnt="0"/>
      <dgm:spPr/>
    </dgm:pt>
    <dgm:pt modelId="{1F3C9593-1650-DF4C-AD44-9F4737FBD09B}" type="pres">
      <dgm:prSet presAssocID="{55C466AE-4B5B-5146-BC43-CAC75B981A49}" presName="parentText" presStyleLbl="node1" presStyleIdx="2" presStyleCnt="5">
        <dgm:presLayoutVars>
          <dgm:chMax val="1"/>
          <dgm:bulletEnabled val="1"/>
        </dgm:presLayoutVars>
      </dgm:prSet>
      <dgm:spPr/>
      <dgm:t>
        <a:bodyPr/>
        <a:lstStyle/>
        <a:p>
          <a:endParaRPr lang="en-US"/>
        </a:p>
      </dgm:t>
    </dgm:pt>
    <dgm:pt modelId="{BC13A652-F40C-FB4E-ACA2-D4010A91CF76}" type="pres">
      <dgm:prSet presAssocID="{55C466AE-4B5B-5146-BC43-CAC75B981A49}" presName="descendantText" presStyleLbl="alignAccFollowNode1" presStyleIdx="2" presStyleCnt="5">
        <dgm:presLayoutVars>
          <dgm:bulletEnabled val="1"/>
        </dgm:presLayoutVars>
      </dgm:prSet>
      <dgm:spPr/>
      <dgm:t>
        <a:bodyPr/>
        <a:lstStyle/>
        <a:p>
          <a:endParaRPr lang="en-US"/>
        </a:p>
      </dgm:t>
    </dgm:pt>
    <dgm:pt modelId="{7D0E6839-A7BC-F94F-8628-805C60D6B26E}" type="pres">
      <dgm:prSet presAssocID="{732F6C7E-E943-4A43-BC78-1088671AAF88}" presName="sp" presStyleCnt="0"/>
      <dgm:spPr/>
    </dgm:pt>
    <dgm:pt modelId="{689FD6CC-6607-7947-B587-E07AE69D7C4F}" type="pres">
      <dgm:prSet presAssocID="{C89880AB-4EBB-DE41-BE41-3E6F8CF95E34}" presName="linNode" presStyleCnt="0"/>
      <dgm:spPr/>
    </dgm:pt>
    <dgm:pt modelId="{4FE34F49-F899-D44F-BFC6-674E2C989226}" type="pres">
      <dgm:prSet presAssocID="{C89880AB-4EBB-DE41-BE41-3E6F8CF95E34}" presName="parentText" presStyleLbl="node1" presStyleIdx="3" presStyleCnt="5">
        <dgm:presLayoutVars>
          <dgm:chMax val="1"/>
          <dgm:bulletEnabled val="1"/>
        </dgm:presLayoutVars>
      </dgm:prSet>
      <dgm:spPr/>
      <dgm:t>
        <a:bodyPr/>
        <a:lstStyle/>
        <a:p>
          <a:endParaRPr lang="en-US"/>
        </a:p>
      </dgm:t>
    </dgm:pt>
    <dgm:pt modelId="{2029406F-59B6-BC4F-B8A0-BF58B8DDF2A2}" type="pres">
      <dgm:prSet presAssocID="{C89880AB-4EBB-DE41-BE41-3E6F8CF95E34}" presName="descendantText" presStyleLbl="alignAccFollowNode1" presStyleIdx="3" presStyleCnt="5">
        <dgm:presLayoutVars>
          <dgm:bulletEnabled val="1"/>
        </dgm:presLayoutVars>
      </dgm:prSet>
      <dgm:spPr/>
      <dgm:t>
        <a:bodyPr/>
        <a:lstStyle/>
        <a:p>
          <a:endParaRPr lang="en-US"/>
        </a:p>
      </dgm:t>
    </dgm:pt>
    <dgm:pt modelId="{05E91978-CCEC-6140-BCDD-4A80C689C484}" type="pres">
      <dgm:prSet presAssocID="{7CF679AB-5CF5-B947-96AF-9A1F3B75DCE1}" presName="sp" presStyleCnt="0"/>
      <dgm:spPr/>
    </dgm:pt>
    <dgm:pt modelId="{4C44B5DD-021E-D74F-8861-EFC0C50467D0}" type="pres">
      <dgm:prSet presAssocID="{D0C7A174-DC1F-1943-8BB2-9482C742EFE5}" presName="linNode" presStyleCnt="0"/>
      <dgm:spPr/>
    </dgm:pt>
    <dgm:pt modelId="{250E35B8-2FDE-E045-89C1-8B3C86B99E5A}" type="pres">
      <dgm:prSet presAssocID="{D0C7A174-DC1F-1943-8BB2-9482C742EFE5}" presName="parentText" presStyleLbl="node1" presStyleIdx="4" presStyleCnt="5">
        <dgm:presLayoutVars>
          <dgm:chMax val="1"/>
          <dgm:bulletEnabled val="1"/>
        </dgm:presLayoutVars>
      </dgm:prSet>
      <dgm:spPr/>
      <dgm:t>
        <a:bodyPr/>
        <a:lstStyle/>
        <a:p>
          <a:endParaRPr lang="en-US"/>
        </a:p>
      </dgm:t>
    </dgm:pt>
    <dgm:pt modelId="{5934E739-A0B3-7F43-9F7B-60BD0527EC04}" type="pres">
      <dgm:prSet presAssocID="{D0C7A174-DC1F-1943-8BB2-9482C742EFE5}" presName="descendantText" presStyleLbl="alignAccFollowNode1" presStyleIdx="4" presStyleCnt="5">
        <dgm:presLayoutVars>
          <dgm:bulletEnabled val="1"/>
        </dgm:presLayoutVars>
      </dgm:prSet>
      <dgm:spPr/>
      <dgm:t>
        <a:bodyPr/>
        <a:lstStyle/>
        <a:p>
          <a:endParaRPr lang="en-US"/>
        </a:p>
      </dgm:t>
    </dgm:pt>
  </dgm:ptLst>
  <dgm:cxnLst>
    <dgm:cxn modelId="{70B7004E-A3C7-864B-B3A7-EFEECBA93BC6}" srcId="{41DEAA7D-D405-7E48-B815-FCF41DADDFF2}" destId="{5F52FBA5-DAB3-F642-9F76-4B19C4EB4244}" srcOrd="1" destOrd="0" parTransId="{8CC24021-338E-844A-8B51-74628B4E6346}" sibTransId="{AB9E1E9D-5484-E54E-A480-7EDF23C613E7}"/>
    <dgm:cxn modelId="{42AA70F5-DA52-9042-8129-612DCA74DD36}" srcId="{C89880AB-4EBB-DE41-BE41-3E6F8CF95E34}" destId="{A0597E2A-DDF2-F84C-A6F3-9EEA2B89359C}" srcOrd="0" destOrd="0" parTransId="{982D8498-C579-C144-8A41-AA6017F65603}" sibTransId="{2F531A1A-5D4A-5149-A580-BCDFDC2DB29D}"/>
    <dgm:cxn modelId="{72B5AEEF-C1E6-A544-9188-F888FFDABB82}" type="presOf" srcId="{74F1AF3D-44C6-F840-B27D-CFE66D1B7E33}" destId="{24E0EE89-1AFC-5C4E-89DA-8F609AA45B44}" srcOrd="0" destOrd="0" presId="urn:microsoft.com/office/officeart/2005/8/layout/vList5"/>
    <dgm:cxn modelId="{34C6FD5C-7CD1-A846-A329-C6C5A1372E5B}" srcId="{5F52FBA5-DAB3-F642-9F76-4B19C4EB4244}" destId="{55E850C2-0BE5-7047-BB98-21A654A0E558}" srcOrd="0" destOrd="0" parTransId="{FBADADF0-6259-764F-AE91-86F901AF19D3}" sibTransId="{0C437297-B0D5-5445-A9C4-348600CAACAA}"/>
    <dgm:cxn modelId="{9850BEA5-4863-1046-9C05-18B90F0CDCAF}" srcId="{41DEAA7D-D405-7E48-B815-FCF41DADDFF2}" destId="{E1A8A6E0-B836-DC48-A46B-35D3FA19BFD0}" srcOrd="0" destOrd="0" parTransId="{1FC031D1-49DE-B44A-B3B3-518E2F9EE08A}" sibTransId="{AF9B62EF-461E-AB4E-9A99-A37C69DA1B8D}"/>
    <dgm:cxn modelId="{FBD67B1E-6097-3641-B7AD-45572DC00BB5}" srcId="{55C466AE-4B5B-5146-BC43-CAC75B981A49}" destId="{0DB9E958-D6D2-BE4E-8C78-C5C9355B89F9}" srcOrd="0" destOrd="0" parTransId="{584C9367-179D-BC49-ADBD-C9A0FC6B9EDA}" sibTransId="{64918250-8D03-7C44-BCB6-77E441365196}"/>
    <dgm:cxn modelId="{50E1B2E9-FB76-6C41-96AD-CCA8984023C1}" type="presOf" srcId="{55E850C2-0BE5-7047-BB98-21A654A0E558}" destId="{52063466-AF0B-5944-9427-A4A504B97122}" srcOrd="0" destOrd="0" presId="urn:microsoft.com/office/officeart/2005/8/layout/vList5"/>
    <dgm:cxn modelId="{91181228-5AF3-5A48-AE0E-8B2FF99ADEA0}" type="presOf" srcId="{E1A8A6E0-B836-DC48-A46B-35D3FA19BFD0}" destId="{12257B34-C2D8-C94C-925B-FAF76DD8E3C6}" srcOrd="0" destOrd="0" presId="urn:microsoft.com/office/officeart/2005/8/layout/vList5"/>
    <dgm:cxn modelId="{DAF72D84-D68C-664D-8FCD-0CF1DDFED405}" srcId="{41DEAA7D-D405-7E48-B815-FCF41DADDFF2}" destId="{55C466AE-4B5B-5146-BC43-CAC75B981A49}" srcOrd="2" destOrd="0" parTransId="{B10C9AAC-5E24-444C-A6C8-E1B980FD4831}" sibTransId="{732F6C7E-E943-4A43-BC78-1088671AAF88}"/>
    <dgm:cxn modelId="{328DA4B7-C24B-1B4A-A564-91E1071EABD8}" srcId="{D0C7A174-DC1F-1943-8BB2-9482C742EFE5}" destId="{F7345E1C-8695-6F48-9417-BDAFF3393595}" srcOrd="0" destOrd="0" parTransId="{5F6CEF6D-4D44-BA47-837C-AA3269ECEF68}" sibTransId="{34E69B8E-7F6A-984C-A1B7-145B7496825F}"/>
    <dgm:cxn modelId="{F319E706-F248-2543-9A11-82593B6C4119}" type="presOf" srcId="{0DB9E958-D6D2-BE4E-8C78-C5C9355B89F9}" destId="{BC13A652-F40C-FB4E-ACA2-D4010A91CF76}" srcOrd="0" destOrd="0" presId="urn:microsoft.com/office/officeart/2005/8/layout/vList5"/>
    <dgm:cxn modelId="{70C431BE-9728-5846-8987-D9251816D032}" type="presOf" srcId="{C89880AB-4EBB-DE41-BE41-3E6F8CF95E34}" destId="{4FE34F49-F899-D44F-BFC6-674E2C989226}" srcOrd="0" destOrd="0" presId="urn:microsoft.com/office/officeart/2005/8/layout/vList5"/>
    <dgm:cxn modelId="{C9CDC3AB-921D-7542-A09C-0E96624A0908}" type="presOf" srcId="{F7345E1C-8695-6F48-9417-BDAFF3393595}" destId="{5934E739-A0B3-7F43-9F7B-60BD0527EC04}" srcOrd="0" destOrd="0" presId="urn:microsoft.com/office/officeart/2005/8/layout/vList5"/>
    <dgm:cxn modelId="{C85D2AB0-EB2C-BA49-9847-551C150F4FC8}" type="presOf" srcId="{A0597E2A-DDF2-F84C-A6F3-9EEA2B89359C}" destId="{2029406F-59B6-BC4F-B8A0-BF58B8DDF2A2}" srcOrd="0" destOrd="0" presId="urn:microsoft.com/office/officeart/2005/8/layout/vList5"/>
    <dgm:cxn modelId="{14346ABE-39E1-4F45-A80A-7BF71302860E}" type="presOf" srcId="{D0C7A174-DC1F-1943-8BB2-9482C742EFE5}" destId="{250E35B8-2FDE-E045-89C1-8B3C86B99E5A}" srcOrd="0" destOrd="0" presId="urn:microsoft.com/office/officeart/2005/8/layout/vList5"/>
    <dgm:cxn modelId="{CF3EB67A-83B9-6F4F-81BE-0DBFC6CE65F9}" srcId="{41DEAA7D-D405-7E48-B815-FCF41DADDFF2}" destId="{C89880AB-4EBB-DE41-BE41-3E6F8CF95E34}" srcOrd="3" destOrd="0" parTransId="{C52ECAFA-4041-404F-8CF5-F8EDDFD44F3F}" sibTransId="{7CF679AB-5CF5-B947-96AF-9A1F3B75DCE1}"/>
    <dgm:cxn modelId="{A2A978F2-DB1E-A240-9996-6B2E9FA322BA}" type="presOf" srcId="{41DEAA7D-D405-7E48-B815-FCF41DADDFF2}" destId="{424344C3-7CB5-3643-8186-7F037F3C59F4}" srcOrd="0" destOrd="0" presId="urn:microsoft.com/office/officeart/2005/8/layout/vList5"/>
    <dgm:cxn modelId="{B40C6B58-A84A-DD4F-8212-1890AEBBBCB0}" type="presOf" srcId="{55C466AE-4B5B-5146-BC43-CAC75B981A49}" destId="{1F3C9593-1650-DF4C-AD44-9F4737FBD09B}" srcOrd="0" destOrd="0" presId="urn:microsoft.com/office/officeart/2005/8/layout/vList5"/>
    <dgm:cxn modelId="{7E7A4B91-BA6C-3546-980F-91858E29F89D}" type="presOf" srcId="{5F52FBA5-DAB3-F642-9F76-4B19C4EB4244}" destId="{DC738B7A-D871-A045-9A82-2011D44EB665}" srcOrd="0" destOrd="0" presId="urn:microsoft.com/office/officeart/2005/8/layout/vList5"/>
    <dgm:cxn modelId="{29911E15-9162-9D44-81F7-47778A0BD896}" srcId="{E1A8A6E0-B836-DC48-A46B-35D3FA19BFD0}" destId="{74F1AF3D-44C6-F840-B27D-CFE66D1B7E33}" srcOrd="0" destOrd="0" parTransId="{C87B7FB4-E233-B644-B12F-6097364BD64C}" sibTransId="{5103F1DB-9FA9-654E-9237-4F170F70B7C6}"/>
    <dgm:cxn modelId="{C61DED31-0D3F-1147-BE30-1A06009BB3C5}" srcId="{41DEAA7D-D405-7E48-B815-FCF41DADDFF2}" destId="{D0C7A174-DC1F-1943-8BB2-9482C742EFE5}" srcOrd="4" destOrd="0" parTransId="{A3FC4400-0030-4F42-ADBA-CF7A522807CD}" sibTransId="{F1153727-859E-C447-9849-5966AB35B15B}"/>
    <dgm:cxn modelId="{758C7138-081C-E342-ABC5-FE4348978C00}" type="presParOf" srcId="{424344C3-7CB5-3643-8186-7F037F3C59F4}" destId="{640AA69E-3852-D84E-A31A-EC5696049660}" srcOrd="0" destOrd="0" presId="urn:microsoft.com/office/officeart/2005/8/layout/vList5"/>
    <dgm:cxn modelId="{8CA428DF-9655-F748-99DA-93B765114B1E}" type="presParOf" srcId="{640AA69E-3852-D84E-A31A-EC5696049660}" destId="{12257B34-C2D8-C94C-925B-FAF76DD8E3C6}" srcOrd="0" destOrd="0" presId="urn:microsoft.com/office/officeart/2005/8/layout/vList5"/>
    <dgm:cxn modelId="{674A4936-3E5B-244F-A6D2-745CDD3E59B0}" type="presParOf" srcId="{640AA69E-3852-D84E-A31A-EC5696049660}" destId="{24E0EE89-1AFC-5C4E-89DA-8F609AA45B44}" srcOrd="1" destOrd="0" presId="urn:microsoft.com/office/officeart/2005/8/layout/vList5"/>
    <dgm:cxn modelId="{D5D75576-F770-4348-9F58-F93758BAE633}" type="presParOf" srcId="{424344C3-7CB5-3643-8186-7F037F3C59F4}" destId="{5C02B692-A29A-6D4D-A38A-818AEF848A4B}" srcOrd="1" destOrd="0" presId="urn:microsoft.com/office/officeart/2005/8/layout/vList5"/>
    <dgm:cxn modelId="{96B6F341-3C89-934C-978B-C48C9FD6C901}" type="presParOf" srcId="{424344C3-7CB5-3643-8186-7F037F3C59F4}" destId="{55D973BB-81CA-D945-AFD3-6357F48512EE}" srcOrd="2" destOrd="0" presId="urn:microsoft.com/office/officeart/2005/8/layout/vList5"/>
    <dgm:cxn modelId="{232CC926-BDC1-834C-851D-D30E64DF94EF}" type="presParOf" srcId="{55D973BB-81CA-D945-AFD3-6357F48512EE}" destId="{DC738B7A-D871-A045-9A82-2011D44EB665}" srcOrd="0" destOrd="0" presId="urn:microsoft.com/office/officeart/2005/8/layout/vList5"/>
    <dgm:cxn modelId="{63A6FFCA-90E9-524C-905C-B16417445B7E}" type="presParOf" srcId="{55D973BB-81CA-D945-AFD3-6357F48512EE}" destId="{52063466-AF0B-5944-9427-A4A504B97122}" srcOrd="1" destOrd="0" presId="urn:microsoft.com/office/officeart/2005/8/layout/vList5"/>
    <dgm:cxn modelId="{543AC909-62A9-BD4C-A17B-F042D5701624}" type="presParOf" srcId="{424344C3-7CB5-3643-8186-7F037F3C59F4}" destId="{A62B5DCE-CCF1-0149-951F-1538A0DB52DA}" srcOrd="3" destOrd="0" presId="urn:microsoft.com/office/officeart/2005/8/layout/vList5"/>
    <dgm:cxn modelId="{33858E30-3772-194E-831C-757EB0E5991F}" type="presParOf" srcId="{424344C3-7CB5-3643-8186-7F037F3C59F4}" destId="{E4ABEB15-59B2-E945-9DD4-09CC63797901}" srcOrd="4" destOrd="0" presId="urn:microsoft.com/office/officeart/2005/8/layout/vList5"/>
    <dgm:cxn modelId="{33AC870A-E870-8340-A3D6-A47C7E6137AE}" type="presParOf" srcId="{E4ABEB15-59B2-E945-9DD4-09CC63797901}" destId="{1F3C9593-1650-DF4C-AD44-9F4737FBD09B}" srcOrd="0" destOrd="0" presId="urn:microsoft.com/office/officeart/2005/8/layout/vList5"/>
    <dgm:cxn modelId="{CE0DDC2E-5A0E-C645-B67A-BD2951908067}" type="presParOf" srcId="{E4ABEB15-59B2-E945-9DD4-09CC63797901}" destId="{BC13A652-F40C-FB4E-ACA2-D4010A91CF76}" srcOrd="1" destOrd="0" presId="urn:microsoft.com/office/officeart/2005/8/layout/vList5"/>
    <dgm:cxn modelId="{3514DCB5-378A-5D45-A41F-F2FF5ACF9BDD}" type="presParOf" srcId="{424344C3-7CB5-3643-8186-7F037F3C59F4}" destId="{7D0E6839-A7BC-F94F-8628-805C60D6B26E}" srcOrd="5" destOrd="0" presId="urn:microsoft.com/office/officeart/2005/8/layout/vList5"/>
    <dgm:cxn modelId="{D5CC2903-73CC-AB48-9415-636C02015224}" type="presParOf" srcId="{424344C3-7CB5-3643-8186-7F037F3C59F4}" destId="{689FD6CC-6607-7947-B587-E07AE69D7C4F}" srcOrd="6" destOrd="0" presId="urn:microsoft.com/office/officeart/2005/8/layout/vList5"/>
    <dgm:cxn modelId="{D88DEA6B-635C-F748-96AF-041AC9D32DB1}" type="presParOf" srcId="{689FD6CC-6607-7947-B587-E07AE69D7C4F}" destId="{4FE34F49-F899-D44F-BFC6-674E2C989226}" srcOrd="0" destOrd="0" presId="urn:microsoft.com/office/officeart/2005/8/layout/vList5"/>
    <dgm:cxn modelId="{FEFB8EFF-A471-1A47-94DB-663B43D537C4}" type="presParOf" srcId="{689FD6CC-6607-7947-B587-E07AE69D7C4F}" destId="{2029406F-59B6-BC4F-B8A0-BF58B8DDF2A2}" srcOrd="1" destOrd="0" presId="urn:microsoft.com/office/officeart/2005/8/layout/vList5"/>
    <dgm:cxn modelId="{5449FE2E-A92C-734F-924C-E09FD04ACBE7}" type="presParOf" srcId="{424344C3-7CB5-3643-8186-7F037F3C59F4}" destId="{05E91978-CCEC-6140-BCDD-4A80C689C484}" srcOrd="7" destOrd="0" presId="urn:microsoft.com/office/officeart/2005/8/layout/vList5"/>
    <dgm:cxn modelId="{1B1D9E3E-F159-4140-899C-DBCCAB56CAD3}" type="presParOf" srcId="{424344C3-7CB5-3643-8186-7F037F3C59F4}" destId="{4C44B5DD-021E-D74F-8861-EFC0C50467D0}" srcOrd="8" destOrd="0" presId="urn:microsoft.com/office/officeart/2005/8/layout/vList5"/>
    <dgm:cxn modelId="{E5080A2D-4691-E245-9659-9F1EBCDD1C1B}" type="presParOf" srcId="{4C44B5DD-021E-D74F-8861-EFC0C50467D0}" destId="{250E35B8-2FDE-E045-89C1-8B3C86B99E5A}" srcOrd="0" destOrd="0" presId="urn:microsoft.com/office/officeart/2005/8/layout/vList5"/>
    <dgm:cxn modelId="{41137C9C-BCF3-3B48-A7E9-B486422E54FD}" type="presParOf" srcId="{4C44B5DD-021E-D74F-8861-EFC0C50467D0}" destId="{5934E739-A0B3-7F43-9F7B-60BD0527EC04}"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5B1D99-45F0-4A33-99D3-4AC3B254E158}">
      <dsp:nvSpPr>
        <dsp:cNvPr id="0" name=""/>
        <dsp:cNvSpPr/>
      </dsp:nvSpPr>
      <dsp:spPr>
        <a:xfrm>
          <a:off x="43046" y="211129"/>
          <a:ext cx="2193726" cy="162115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Assess child &amp; family</a:t>
          </a:r>
        </a:p>
      </dsp:txBody>
      <dsp:txXfrm>
        <a:off x="90528" y="258611"/>
        <a:ext cx="2098762" cy="1526191"/>
      </dsp:txXfrm>
    </dsp:sp>
    <dsp:sp modelId="{B9FD5956-C686-4B26-AC8D-78FE2155BD29}">
      <dsp:nvSpPr>
        <dsp:cNvPr id="0" name=""/>
        <dsp:cNvSpPr/>
      </dsp:nvSpPr>
      <dsp:spPr>
        <a:xfrm>
          <a:off x="2429821" y="749685"/>
          <a:ext cx="465070" cy="54404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a:off x="2429821" y="858494"/>
        <a:ext cx="325549" cy="326426"/>
      </dsp:txXfrm>
    </dsp:sp>
    <dsp:sp modelId="{35341733-60B6-4DFC-BCA4-8546D02D3618}">
      <dsp:nvSpPr>
        <dsp:cNvPr id="0" name=""/>
        <dsp:cNvSpPr/>
      </dsp:nvSpPr>
      <dsp:spPr>
        <a:xfrm>
          <a:off x="3114264" y="211129"/>
          <a:ext cx="2193726" cy="1621155"/>
        </a:xfrm>
        <a:prstGeom prst="roundRect">
          <a:avLst>
            <a:gd name="adj" fmla="val 10000"/>
          </a:avLst>
        </a:prstGeom>
        <a:solidFill>
          <a:schemeClr val="accent2">
            <a:hueOff val="936304"/>
            <a:satOff val="-1168"/>
            <a:lumOff val="27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Develop  case plan</a:t>
          </a:r>
        </a:p>
      </dsp:txBody>
      <dsp:txXfrm>
        <a:off x="3161746" y="258611"/>
        <a:ext cx="2098762" cy="1526191"/>
      </dsp:txXfrm>
    </dsp:sp>
    <dsp:sp modelId="{C438508C-2518-47A2-97F0-4275CA09127A}">
      <dsp:nvSpPr>
        <dsp:cNvPr id="0" name=""/>
        <dsp:cNvSpPr/>
      </dsp:nvSpPr>
      <dsp:spPr>
        <a:xfrm>
          <a:off x="5501038" y="749685"/>
          <a:ext cx="465070" cy="544044"/>
        </a:xfrm>
        <a:prstGeom prst="rightArrow">
          <a:avLst>
            <a:gd name="adj1" fmla="val 60000"/>
            <a:gd name="adj2" fmla="val 50000"/>
          </a:avLst>
        </a:prstGeom>
        <a:solidFill>
          <a:schemeClr val="accent2">
            <a:hueOff val="1170380"/>
            <a:satOff val="-1460"/>
            <a:lumOff val="34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a:off x="5501038" y="858494"/>
        <a:ext cx="325549" cy="326426"/>
      </dsp:txXfrm>
    </dsp:sp>
    <dsp:sp modelId="{CB66D380-1551-4CFE-B26E-5CCA20FC8ED5}">
      <dsp:nvSpPr>
        <dsp:cNvPr id="0" name=""/>
        <dsp:cNvSpPr/>
      </dsp:nvSpPr>
      <dsp:spPr>
        <a:xfrm>
          <a:off x="6185481" y="211129"/>
          <a:ext cx="2193726" cy="1621155"/>
        </a:xfrm>
        <a:prstGeom prst="roundRect">
          <a:avLst>
            <a:gd name="adj" fmla="val 10000"/>
          </a:avLst>
        </a:prstGeom>
        <a:solidFill>
          <a:schemeClr val="accent2">
            <a:hueOff val="1872608"/>
            <a:satOff val="-2336"/>
            <a:lumOff val="5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Implement case plan</a:t>
          </a:r>
        </a:p>
      </dsp:txBody>
      <dsp:txXfrm>
        <a:off x="6232963" y="258611"/>
        <a:ext cx="2098762" cy="1526191"/>
      </dsp:txXfrm>
    </dsp:sp>
    <dsp:sp modelId="{FF7FE093-1E22-40A4-83A7-D328D74FDDF8}">
      <dsp:nvSpPr>
        <dsp:cNvPr id="0" name=""/>
        <dsp:cNvSpPr/>
      </dsp:nvSpPr>
      <dsp:spPr>
        <a:xfrm rot="5400000">
          <a:off x="7046101" y="1992631"/>
          <a:ext cx="472485" cy="544044"/>
        </a:xfrm>
        <a:prstGeom prst="rightArrow">
          <a:avLst>
            <a:gd name="adj1" fmla="val 60000"/>
            <a:gd name="adj2" fmla="val 50000"/>
          </a:avLst>
        </a:prstGeom>
        <a:solidFill>
          <a:schemeClr val="accent2">
            <a:hueOff val="2340759"/>
            <a:satOff val="-2919"/>
            <a:lumOff val="68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rot="-5400000">
        <a:off x="7119131" y="2028411"/>
        <a:ext cx="326426" cy="330740"/>
      </dsp:txXfrm>
    </dsp:sp>
    <dsp:sp modelId="{54A92F8D-5D6C-46E8-912E-9D2520380013}">
      <dsp:nvSpPr>
        <dsp:cNvPr id="0" name=""/>
        <dsp:cNvSpPr/>
      </dsp:nvSpPr>
      <dsp:spPr>
        <a:xfrm>
          <a:off x="6185481" y="2723767"/>
          <a:ext cx="2193726" cy="1759636"/>
        </a:xfrm>
        <a:prstGeom prst="roundRect">
          <a:avLst>
            <a:gd name="adj" fmla="val 10000"/>
          </a:avLst>
        </a:prstGeom>
        <a:solidFill>
          <a:schemeClr val="accent2">
            <a:hueOff val="2808911"/>
            <a:satOff val="-3503"/>
            <a:lumOff val="82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Support child, parents, caregivers</a:t>
          </a:r>
        </a:p>
      </dsp:txBody>
      <dsp:txXfrm>
        <a:off x="6237019" y="2775305"/>
        <a:ext cx="2090650" cy="1656560"/>
      </dsp:txXfrm>
    </dsp:sp>
    <dsp:sp modelId="{00F87C12-9170-4519-8841-CD9651D4DAFB}">
      <dsp:nvSpPr>
        <dsp:cNvPr id="0" name=""/>
        <dsp:cNvSpPr/>
      </dsp:nvSpPr>
      <dsp:spPr>
        <a:xfrm rot="10800000">
          <a:off x="5527363" y="3331563"/>
          <a:ext cx="465070" cy="544044"/>
        </a:xfrm>
        <a:prstGeom prst="rightArrow">
          <a:avLst>
            <a:gd name="adj1" fmla="val 60000"/>
            <a:gd name="adj2" fmla="val 50000"/>
          </a:avLst>
        </a:prstGeom>
        <a:solidFill>
          <a:schemeClr val="accent2">
            <a:hueOff val="3511139"/>
            <a:satOff val="-4379"/>
            <a:lumOff val="103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rot="10800000">
        <a:off x="5666884" y="3440372"/>
        <a:ext cx="325549" cy="326426"/>
      </dsp:txXfrm>
    </dsp:sp>
    <dsp:sp modelId="{FA78EA10-D0E3-4AA9-943D-B04A904FBD36}">
      <dsp:nvSpPr>
        <dsp:cNvPr id="0" name=""/>
        <dsp:cNvSpPr/>
      </dsp:nvSpPr>
      <dsp:spPr>
        <a:xfrm>
          <a:off x="3114264" y="2709775"/>
          <a:ext cx="2193726" cy="1787619"/>
        </a:xfrm>
        <a:prstGeom prst="roundRect">
          <a:avLst>
            <a:gd name="adj" fmla="val 10000"/>
          </a:avLst>
        </a:prstGeom>
        <a:solidFill>
          <a:schemeClr val="accent2">
            <a:hueOff val="3745215"/>
            <a:satOff val="-4671"/>
            <a:lumOff val="10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Assess services/ progress w/ case plan</a:t>
          </a:r>
        </a:p>
      </dsp:txBody>
      <dsp:txXfrm>
        <a:off x="3166622" y="2762133"/>
        <a:ext cx="2089010" cy="1682903"/>
      </dsp:txXfrm>
    </dsp:sp>
    <dsp:sp modelId="{D52D181B-E0F1-4D42-A388-BA7CEA934753}">
      <dsp:nvSpPr>
        <dsp:cNvPr id="0" name=""/>
        <dsp:cNvSpPr/>
      </dsp:nvSpPr>
      <dsp:spPr>
        <a:xfrm rot="10800000">
          <a:off x="2456146" y="3331563"/>
          <a:ext cx="465070" cy="544044"/>
        </a:xfrm>
        <a:prstGeom prst="rightArrow">
          <a:avLst>
            <a:gd name="adj1" fmla="val 60000"/>
            <a:gd name="adj2" fmla="val 50000"/>
          </a:avLst>
        </a:prstGeom>
        <a:solidFill>
          <a:schemeClr val="accent2">
            <a:hueOff val="4681519"/>
            <a:satOff val="-5839"/>
            <a:lumOff val="137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244600">
            <a:lnSpc>
              <a:spcPct val="90000"/>
            </a:lnSpc>
            <a:spcBef>
              <a:spcPct val="0"/>
            </a:spcBef>
            <a:spcAft>
              <a:spcPct val="35000"/>
            </a:spcAft>
          </a:pPr>
          <a:endParaRPr lang="en-US" sz="2800" kern="1200" dirty="0">
            <a:solidFill>
              <a:schemeClr val="bg1"/>
            </a:solidFill>
          </a:endParaRPr>
        </a:p>
      </dsp:txBody>
      <dsp:txXfrm rot="10800000">
        <a:off x="2595667" y="3440372"/>
        <a:ext cx="325549" cy="326426"/>
      </dsp:txXfrm>
    </dsp:sp>
    <dsp:sp modelId="{2C24094D-459C-4CC8-A4DA-56BCFC95BC82}">
      <dsp:nvSpPr>
        <dsp:cNvPr id="0" name=""/>
        <dsp:cNvSpPr/>
      </dsp:nvSpPr>
      <dsp:spPr>
        <a:xfrm>
          <a:off x="2792" y="2709775"/>
          <a:ext cx="2233981" cy="1787619"/>
        </a:xfrm>
        <a:prstGeom prst="roundRect">
          <a:avLst>
            <a:gd name="adj" fmla="val 10000"/>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US" sz="2800" kern="1200" dirty="0"/>
            <a:t>Prepare for judicial review &amp; permanency</a:t>
          </a:r>
        </a:p>
      </dsp:txBody>
      <dsp:txXfrm>
        <a:off x="55150" y="2762133"/>
        <a:ext cx="2129265" cy="1682903"/>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68A54-68FC-6F46-953C-50F9E3D20002}">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D8C03DF-C84E-4446-8C55-6D2CB54CEA9C}">
      <dsp:nvSpPr>
        <dsp:cNvPr id="0" name=""/>
        <dsp:cNvSpPr/>
      </dsp:nvSpPr>
      <dsp:spPr>
        <a:xfrm>
          <a:off x="37873" y="1357788"/>
          <a:ext cx="3976568" cy="18103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Review the Family Team Meeting Agenda</a:t>
          </a:r>
          <a:endParaRPr lang="en-US" sz="3200" kern="1200" dirty="0"/>
        </a:p>
      </dsp:txBody>
      <dsp:txXfrm>
        <a:off x="126249" y="1446164"/>
        <a:ext cx="3799816" cy="1633633"/>
      </dsp:txXfrm>
    </dsp:sp>
    <dsp:sp modelId="{DA721036-2241-7C4D-82ED-B5D825F39A37}">
      <dsp:nvSpPr>
        <dsp:cNvPr id="0" name=""/>
        <dsp:cNvSpPr/>
      </dsp:nvSpPr>
      <dsp:spPr>
        <a:xfrm>
          <a:off x="4215158" y="1357788"/>
          <a:ext cx="3976568" cy="1810385"/>
        </a:xfrm>
        <a:prstGeom prst="roundRect">
          <a:avLst/>
        </a:prstGeom>
        <a:gradFill rotWithShape="0">
          <a:gsLst>
            <a:gs pos="0">
              <a:schemeClr val="accent2">
                <a:hueOff val="4681519"/>
                <a:satOff val="-5839"/>
                <a:lumOff val="1373"/>
                <a:alphaOff val="0"/>
                <a:shade val="51000"/>
                <a:satMod val="130000"/>
              </a:schemeClr>
            </a:gs>
            <a:gs pos="80000">
              <a:schemeClr val="accent2">
                <a:hueOff val="4681519"/>
                <a:satOff val="-5839"/>
                <a:lumOff val="1373"/>
                <a:alphaOff val="0"/>
                <a:shade val="93000"/>
                <a:satMod val="130000"/>
              </a:schemeClr>
            </a:gs>
            <a:gs pos="100000">
              <a:schemeClr val="accent2">
                <a:hueOff val="4681519"/>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r>
            <a:rPr lang="en-US" sz="3200" kern="1200" dirty="0" smtClean="0"/>
            <a:t>Review the Facilitators’ Communication Skills</a:t>
          </a:r>
          <a:endParaRPr lang="en-US" sz="3200" kern="1200" dirty="0"/>
        </a:p>
      </dsp:txBody>
      <dsp:txXfrm>
        <a:off x="4303534" y="1446164"/>
        <a:ext cx="3799816" cy="163363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DD3A50E-0384-AC48-9DFD-EC99BF7B7FDC}">
      <dsp:nvSpPr>
        <dsp:cNvPr id="0" name=""/>
        <dsp:cNvSpPr/>
      </dsp:nvSpPr>
      <dsp:spPr>
        <a:xfrm>
          <a:off x="4018" y="0"/>
          <a:ext cx="8221563" cy="4525963"/>
        </a:xfrm>
        <a:prstGeom prst="roundRect">
          <a:avLst>
            <a:gd name="adj" fmla="val 10000"/>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82880" tIns="182880" rIns="182880" bIns="182880" numCol="1" spcCol="1270" anchor="ctr" anchorCtr="0">
          <a:noAutofit/>
        </a:bodyPr>
        <a:lstStyle/>
        <a:p>
          <a:pPr lvl="0" algn="ctr" defTabSz="2133600" rtl="0">
            <a:lnSpc>
              <a:spcPct val="90000"/>
            </a:lnSpc>
            <a:spcBef>
              <a:spcPct val="0"/>
            </a:spcBef>
            <a:spcAft>
              <a:spcPct val="35000"/>
            </a:spcAft>
          </a:pPr>
          <a:r>
            <a:rPr lang="en-US" sz="4800" kern="1200" dirty="0" smtClean="0"/>
            <a:t>Family Team Meeting:</a:t>
          </a:r>
        </a:p>
        <a:p>
          <a:pPr lvl="0" algn="ctr" defTabSz="2133600" rtl="0">
            <a:lnSpc>
              <a:spcPct val="90000"/>
            </a:lnSpc>
            <a:spcBef>
              <a:spcPct val="0"/>
            </a:spcBef>
            <a:spcAft>
              <a:spcPct val="35000"/>
            </a:spcAft>
          </a:pPr>
          <a:r>
            <a:rPr lang="en-US" sz="4800" kern="1200" dirty="0" smtClean="0"/>
            <a:t>In collaboration with the parents, develop and discuss a behaviorally specific visitation and family time plan </a:t>
          </a:r>
          <a:endParaRPr lang="en-US" sz="4800" kern="1200" dirty="0"/>
        </a:p>
      </dsp:txBody>
      <dsp:txXfrm>
        <a:off x="136579" y="132561"/>
        <a:ext cx="7956441" cy="426084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BB4165-5569-6C4A-881F-70336E7195CC}">
      <dsp:nvSpPr>
        <dsp:cNvPr id="0" name=""/>
        <dsp:cNvSpPr/>
      </dsp:nvSpPr>
      <dsp:spPr>
        <a:xfrm>
          <a:off x="2166641" y="141766"/>
          <a:ext cx="724778" cy="724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Learn</a:t>
          </a:r>
          <a:endParaRPr lang="en-US" sz="2000" kern="1200" dirty="0"/>
        </a:p>
      </dsp:txBody>
      <dsp:txXfrm>
        <a:off x="2166641" y="141766"/>
        <a:ext cx="724778" cy="724778"/>
      </dsp:txXfrm>
    </dsp:sp>
    <dsp:sp modelId="{32D2BB30-A4ED-8842-BC1B-B503269E341D}">
      <dsp:nvSpPr>
        <dsp:cNvPr id="0" name=""/>
        <dsp:cNvSpPr/>
      </dsp:nvSpPr>
      <dsp:spPr>
        <a:xfrm>
          <a:off x="1064159" y="-439"/>
          <a:ext cx="1712160" cy="1712160"/>
        </a:xfrm>
        <a:prstGeom prst="circularArrow">
          <a:avLst>
            <a:gd name="adj1" fmla="val 8255"/>
            <a:gd name="adj2" fmla="val 576639"/>
            <a:gd name="adj3" fmla="val 2961466"/>
            <a:gd name="adj4" fmla="val 53324"/>
            <a:gd name="adj5" fmla="val 963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D85233EF-46FB-BC40-9617-CC2F1320FD45}">
      <dsp:nvSpPr>
        <dsp:cNvPr id="0" name=""/>
        <dsp:cNvSpPr/>
      </dsp:nvSpPr>
      <dsp:spPr>
        <a:xfrm>
          <a:off x="1557850" y="1196223"/>
          <a:ext cx="724778" cy="724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Do</a:t>
          </a:r>
          <a:endParaRPr lang="en-US" sz="2000" kern="1200" dirty="0"/>
        </a:p>
      </dsp:txBody>
      <dsp:txXfrm>
        <a:off x="1557850" y="1196223"/>
        <a:ext cx="724778" cy="724778"/>
      </dsp:txXfrm>
    </dsp:sp>
    <dsp:sp modelId="{F0F78685-0F01-1E49-B44A-A1519470FB64}">
      <dsp:nvSpPr>
        <dsp:cNvPr id="0" name=""/>
        <dsp:cNvSpPr/>
      </dsp:nvSpPr>
      <dsp:spPr>
        <a:xfrm>
          <a:off x="1064159" y="-439"/>
          <a:ext cx="1712160" cy="1712160"/>
        </a:xfrm>
        <a:prstGeom prst="circularArrow">
          <a:avLst>
            <a:gd name="adj1" fmla="val 8255"/>
            <a:gd name="adj2" fmla="val 576639"/>
            <a:gd name="adj3" fmla="val 10170037"/>
            <a:gd name="adj4" fmla="val 7261895"/>
            <a:gd name="adj5" fmla="val 963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EAF02E05-5BB7-694C-9C56-612A17D27B51}">
      <dsp:nvSpPr>
        <dsp:cNvPr id="0" name=""/>
        <dsp:cNvSpPr/>
      </dsp:nvSpPr>
      <dsp:spPr>
        <a:xfrm>
          <a:off x="949060" y="141766"/>
          <a:ext cx="724778" cy="724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rtl="0">
            <a:lnSpc>
              <a:spcPct val="90000"/>
            </a:lnSpc>
            <a:spcBef>
              <a:spcPct val="0"/>
            </a:spcBef>
            <a:spcAft>
              <a:spcPct val="35000"/>
            </a:spcAft>
          </a:pPr>
          <a:r>
            <a:rPr lang="en-US" sz="2000" kern="1200" dirty="0" smtClean="0"/>
            <a:t>Adjust </a:t>
          </a:r>
          <a:endParaRPr lang="en-US" sz="2000" kern="1200" dirty="0"/>
        </a:p>
      </dsp:txBody>
      <dsp:txXfrm>
        <a:off x="949060" y="141766"/>
        <a:ext cx="724778" cy="724778"/>
      </dsp:txXfrm>
    </dsp:sp>
    <dsp:sp modelId="{D8B5BCCA-50CF-1B4A-8741-B7BA88D7E1AA}">
      <dsp:nvSpPr>
        <dsp:cNvPr id="0" name=""/>
        <dsp:cNvSpPr/>
      </dsp:nvSpPr>
      <dsp:spPr>
        <a:xfrm>
          <a:off x="1064159" y="-439"/>
          <a:ext cx="1712160" cy="1712160"/>
        </a:xfrm>
        <a:prstGeom prst="circularArrow">
          <a:avLst>
            <a:gd name="adj1" fmla="val 8255"/>
            <a:gd name="adj2" fmla="val 576639"/>
            <a:gd name="adj3" fmla="val 16854489"/>
            <a:gd name="adj4" fmla="val 14968872"/>
            <a:gd name="adj5" fmla="val 963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3050E3-60F8-4E5F-BD52-62D9E5073A34}">
      <dsp:nvSpPr>
        <dsp:cNvPr id="0" name=""/>
        <dsp:cNvSpPr/>
      </dsp:nvSpPr>
      <dsp:spPr>
        <a:xfrm>
          <a:off x="1035768" y="-339532"/>
          <a:ext cx="6231132" cy="4765138"/>
        </a:xfrm>
        <a:prstGeom prst="circularArrow">
          <a:avLst>
            <a:gd name="adj1" fmla="val 5544"/>
            <a:gd name="adj2" fmla="val 330680"/>
            <a:gd name="adj3" fmla="val 12684551"/>
            <a:gd name="adj4" fmla="val 18092048"/>
            <a:gd name="adj5" fmla="val 5757"/>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1C5DF6-C322-4076-8AEF-3F81DC52A400}">
      <dsp:nvSpPr>
        <dsp:cNvPr id="0" name=""/>
        <dsp:cNvSpPr/>
      </dsp:nvSpPr>
      <dsp:spPr>
        <a:xfrm>
          <a:off x="2561958" y="-86300"/>
          <a:ext cx="3178754" cy="147298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Has the case plan been implemented? </a:t>
          </a:r>
        </a:p>
      </dsp:txBody>
      <dsp:txXfrm>
        <a:off x="2633863" y="-14395"/>
        <a:ext cx="3034944" cy="1329175"/>
      </dsp:txXfrm>
    </dsp:sp>
    <dsp:sp modelId="{4ABE05A2-3236-46F0-B5EE-6329560F4ED6}">
      <dsp:nvSpPr>
        <dsp:cNvPr id="0" name=""/>
        <dsp:cNvSpPr/>
      </dsp:nvSpPr>
      <dsp:spPr>
        <a:xfrm>
          <a:off x="4748748" y="1491404"/>
          <a:ext cx="3403509" cy="1121419"/>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Is there progress toward child’s safety &amp; well-being?</a:t>
          </a:r>
        </a:p>
      </dsp:txBody>
      <dsp:txXfrm>
        <a:off x="4803491" y="1546147"/>
        <a:ext cx="3294023" cy="1011933"/>
      </dsp:txXfrm>
    </dsp:sp>
    <dsp:sp modelId="{683A7256-D647-4844-8084-B5E4A0EA845C}">
      <dsp:nvSpPr>
        <dsp:cNvPr id="0" name=""/>
        <dsp:cNvSpPr/>
      </dsp:nvSpPr>
      <dsp:spPr>
        <a:xfrm>
          <a:off x="4748778" y="3191484"/>
          <a:ext cx="3426453" cy="1121419"/>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Is the case plan leading toward change? </a:t>
          </a:r>
        </a:p>
      </dsp:txBody>
      <dsp:txXfrm>
        <a:off x="4803521" y="3246227"/>
        <a:ext cx="3316967" cy="1011933"/>
      </dsp:txXfrm>
    </dsp:sp>
    <dsp:sp modelId="{067D1083-886D-4C21-945D-BC2064A4BB53}">
      <dsp:nvSpPr>
        <dsp:cNvPr id="0" name=""/>
        <dsp:cNvSpPr/>
      </dsp:nvSpPr>
      <dsp:spPr>
        <a:xfrm>
          <a:off x="296691" y="3201665"/>
          <a:ext cx="3572933" cy="1121419"/>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Are case plan objectives (outcomes) being met?</a:t>
          </a:r>
        </a:p>
      </dsp:txBody>
      <dsp:txXfrm>
        <a:off x="351434" y="3256408"/>
        <a:ext cx="3463447" cy="1011933"/>
      </dsp:txXfrm>
    </dsp:sp>
    <dsp:sp modelId="{D98BA8FE-0DEC-4F3B-A0B4-E1AE8CF4178D}">
      <dsp:nvSpPr>
        <dsp:cNvPr id="0" name=""/>
        <dsp:cNvSpPr/>
      </dsp:nvSpPr>
      <dsp:spPr>
        <a:xfrm>
          <a:off x="17965" y="1491405"/>
          <a:ext cx="3244850" cy="1121419"/>
        </a:xfrm>
        <a:prstGeom prst="round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rtl="0">
            <a:lnSpc>
              <a:spcPct val="90000"/>
            </a:lnSpc>
            <a:spcBef>
              <a:spcPct val="0"/>
            </a:spcBef>
            <a:spcAft>
              <a:spcPct val="35000"/>
            </a:spcAft>
          </a:pPr>
          <a:r>
            <a:rPr lang="en-US" sz="2400" kern="1200" dirty="0"/>
            <a:t>Is the permanency goal still appropriate? </a:t>
          </a:r>
        </a:p>
      </dsp:txBody>
      <dsp:txXfrm>
        <a:off x="72708" y="1546148"/>
        <a:ext cx="3135364" cy="1011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153F4-8BCB-A940-8654-5ED06327805E}">
      <dsp:nvSpPr>
        <dsp:cNvPr id="0" name=""/>
        <dsp:cNvSpPr/>
      </dsp:nvSpPr>
      <dsp:spPr>
        <a:xfrm>
          <a:off x="724253" y="10777"/>
          <a:ext cx="3940844" cy="3940844"/>
        </a:xfrm>
        <a:prstGeom prst="ellipse">
          <a:avLst/>
        </a:prstGeom>
        <a:gradFill rotWithShape="0">
          <a:gsLst>
            <a:gs pos="0">
              <a:schemeClr val="accent2">
                <a:alpha val="50000"/>
                <a:hueOff val="0"/>
                <a:satOff val="0"/>
                <a:lumOff val="0"/>
                <a:alphaOff val="0"/>
                <a:shade val="51000"/>
                <a:satMod val="130000"/>
              </a:schemeClr>
            </a:gs>
            <a:gs pos="80000">
              <a:schemeClr val="accent2">
                <a:alpha val="50000"/>
                <a:hueOff val="0"/>
                <a:satOff val="0"/>
                <a:lumOff val="0"/>
                <a:alphaOff val="0"/>
                <a:shade val="93000"/>
                <a:satMod val="130000"/>
              </a:schemeClr>
            </a:gs>
            <a:gs pos="100000">
              <a:schemeClr val="accent2">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333500" rtl="0">
            <a:lnSpc>
              <a:spcPct val="90000"/>
            </a:lnSpc>
            <a:spcBef>
              <a:spcPct val="0"/>
            </a:spcBef>
            <a:spcAft>
              <a:spcPct val="35000"/>
            </a:spcAft>
          </a:pPr>
          <a:r>
            <a:rPr lang="en-US" sz="3000" kern="1200" dirty="0" smtClean="0"/>
            <a:t>Parental Engagement</a:t>
          </a:r>
          <a:endParaRPr lang="en-US" sz="3000" kern="1200" dirty="0"/>
        </a:p>
        <a:p>
          <a:pPr marL="228600" lvl="1" indent="-228600" algn="l" defTabSz="1022350" rtl="0">
            <a:lnSpc>
              <a:spcPct val="90000"/>
            </a:lnSpc>
            <a:spcBef>
              <a:spcPct val="0"/>
            </a:spcBef>
            <a:spcAft>
              <a:spcPct val="15000"/>
            </a:spcAft>
            <a:buChar char="••"/>
          </a:pPr>
          <a:r>
            <a:rPr lang="en-US" sz="2300" kern="1200" dirty="0" smtClean="0"/>
            <a:t>Taking initiative</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Acknowledging risk</a:t>
          </a:r>
          <a:endParaRPr lang="en-US" sz="2300" kern="1200" dirty="0"/>
        </a:p>
        <a:p>
          <a:pPr marL="228600" lvl="1" indent="-228600" algn="l" defTabSz="1022350" rtl="0">
            <a:lnSpc>
              <a:spcPct val="90000"/>
            </a:lnSpc>
            <a:spcBef>
              <a:spcPct val="0"/>
            </a:spcBef>
            <a:spcAft>
              <a:spcPct val="15000"/>
            </a:spcAft>
            <a:buChar char="••"/>
          </a:pPr>
          <a:r>
            <a:rPr lang="en-US" sz="2300" kern="1200" dirty="0" smtClean="0"/>
            <a:t>Willingness </a:t>
          </a:r>
          <a:endParaRPr lang="en-US" sz="2300" kern="1200" dirty="0"/>
        </a:p>
      </dsp:txBody>
      <dsp:txXfrm>
        <a:off x="1274551" y="475488"/>
        <a:ext cx="2272198" cy="3011424"/>
      </dsp:txXfrm>
    </dsp:sp>
    <dsp:sp modelId="{C77EBBA9-7730-584E-A11F-84E4F51FBE37}">
      <dsp:nvSpPr>
        <dsp:cNvPr id="0" name=""/>
        <dsp:cNvSpPr/>
      </dsp:nvSpPr>
      <dsp:spPr>
        <a:xfrm>
          <a:off x="3564501" y="10777"/>
          <a:ext cx="3940844" cy="3940844"/>
        </a:xfrm>
        <a:prstGeom prst="ellipse">
          <a:avLst/>
        </a:prstGeom>
        <a:gradFill rotWithShape="0">
          <a:gsLst>
            <a:gs pos="0">
              <a:schemeClr val="accent3">
                <a:alpha val="50000"/>
                <a:hueOff val="0"/>
                <a:satOff val="0"/>
                <a:lumOff val="0"/>
                <a:alphaOff val="0"/>
                <a:shade val="51000"/>
                <a:satMod val="130000"/>
              </a:schemeClr>
            </a:gs>
            <a:gs pos="80000">
              <a:schemeClr val="accent3">
                <a:alpha val="50000"/>
                <a:hueOff val="0"/>
                <a:satOff val="0"/>
                <a:lumOff val="0"/>
                <a:alphaOff val="0"/>
                <a:shade val="93000"/>
                <a:satMod val="130000"/>
              </a:schemeClr>
            </a:gs>
            <a:gs pos="100000">
              <a:schemeClr val="accent3">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1">
          <a:noAutofit/>
        </a:bodyPr>
        <a:lstStyle/>
        <a:p>
          <a:pPr lvl="0" algn="l" defTabSz="1333500" rtl="0">
            <a:lnSpc>
              <a:spcPct val="90000"/>
            </a:lnSpc>
            <a:spcBef>
              <a:spcPct val="0"/>
            </a:spcBef>
            <a:spcAft>
              <a:spcPct val="35000"/>
            </a:spcAft>
          </a:pPr>
          <a:r>
            <a:rPr lang="en-US" sz="3000" kern="1200" dirty="0" smtClean="0"/>
            <a:t>Social Worker Engagement:</a:t>
          </a:r>
        </a:p>
        <a:p>
          <a:pPr marL="228600" lvl="1" indent="-228600" algn="l" defTabSz="1022350" rtl="0">
            <a:lnSpc>
              <a:spcPct val="90000"/>
            </a:lnSpc>
            <a:spcBef>
              <a:spcPct val="0"/>
            </a:spcBef>
            <a:spcAft>
              <a:spcPct val="15000"/>
            </a:spcAft>
            <a:buChar char="••"/>
          </a:pPr>
          <a:r>
            <a:rPr lang="en-US" sz="2300" kern="1200" dirty="0" smtClean="0"/>
            <a:t>Engagement strategies (SFQs)</a:t>
          </a:r>
        </a:p>
        <a:p>
          <a:pPr marL="228600" lvl="1" indent="-228600" algn="l" defTabSz="1022350" rtl="0">
            <a:lnSpc>
              <a:spcPct val="90000"/>
            </a:lnSpc>
            <a:spcBef>
              <a:spcPct val="0"/>
            </a:spcBef>
            <a:spcAft>
              <a:spcPct val="15000"/>
            </a:spcAft>
            <a:buChar char="••"/>
          </a:pPr>
          <a:r>
            <a:rPr lang="en-US" sz="2300" kern="1200" dirty="0" smtClean="0"/>
            <a:t>Cultural humility</a:t>
          </a:r>
        </a:p>
        <a:p>
          <a:pPr marL="228600" lvl="1" indent="-228600" algn="l" defTabSz="1022350" rtl="0">
            <a:lnSpc>
              <a:spcPct val="90000"/>
            </a:lnSpc>
            <a:spcBef>
              <a:spcPct val="0"/>
            </a:spcBef>
            <a:spcAft>
              <a:spcPct val="15000"/>
            </a:spcAft>
            <a:buChar char="••"/>
          </a:pPr>
          <a:r>
            <a:rPr lang="en-US" sz="2300" kern="1200" dirty="0" smtClean="0"/>
            <a:t>Transparency</a:t>
          </a:r>
        </a:p>
        <a:p>
          <a:pPr marL="228600" lvl="1" indent="-228600" algn="l" defTabSz="1022350" rtl="0">
            <a:lnSpc>
              <a:spcPct val="90000"/>
            </a:lnSpc>
            <a:spcBef>
              <a:spcPct val="0"/>
            </a:spcBef>
            <a:spcAft>
              <a:spcPct val="15000"/>
            </a:spcAft>
            <a:buChar char="••"/>
          </a:pPr>
          <a:r>
            <a:rPr lang="en-US" sz="2300" kern="1200" dirty="0" smtClean="0"/>
            <a:t>Trauma-Lens</a:t>
          </a:r>
        </a:p>
      </dsp:txBody>
      <dsp:txXfrm>
        <a:off x="4682849" y="475488"/>
        <a:ext cx="2272198" cy="30114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C99F64-2F04-D44C-8078-4FE738E7ACD7}">
      <dsp:nvSpPr>
        <dsp:cNvPr id="0" name=""/>
        <dsp:cNvSpPr/>
      </dsp:nvSpPr>
      <dsp:spPr>
        <a:xfrm>
          <a:off x="1851818" y="0"/>
          <a:ext cx="4525963" cy="4525963"/>
        </a:xfrm>
        <a:prstGeom prst="ellipse">
          <a:avLst/>
        </a:prstGeom>
        <a:solidFill>
          <a:schemeClr val="accent2">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Structural</a:t>
          </a:r>
          <a:endParaRPr lang="en-US" sz="1500" kern="1200" dirty="0"/>
        </a:p>
      </dsp:txBody>
      <dsp:txXfrm>
        <a:off x="3266181" y="226298"/>
        <a:ext cx="1697236" cy="452596"/>
      </dsp:txXfrm>
    </dsp:sp>
    <dsp:sp modelId="{77D0727B-099E-3648-9722-14B51690F5DC}">
      <dsp:nvSpPr>
        <dsp:cNvPr id="0" name=""/>
        <dsp:cNvSpPr/>
      </dsp:nvSpPr>
      <dsp:spPr>
        <a:xfrm>
          <a:off x="2191265" y="678894"/>
          <a:ext cx="3847068" cy="3847068"/>
        </a:xfrm>
        <a:prstGeom prst="ellipse">
          <a:avLst/>
        </a:prstGeom>
        <a:solidFill>
          <a:schemeClr val="accent3">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Cultural</a:t>
          </a:r>
          <a:endParaRPr lang="en-US" sz="1500" kern="1200" dirty="0"/>
        </a:p>
      </dsp:txBody>
      <dsp:txXfrm>
        <a:off x="3285275" y="900100"/>
        <a:ext cx="1659048" cy="442412"/>
      </dsp:txXfrm>
    </dsp:sp>
    <dsp:sp modelId="{DB2A8207-E697-B34C-A13E-D922A00E61A3}">
      <dsp:nvSpPr>
        <dsp:cNvPr id="0" name=""/>
        <dsp:cNvSpPr/>
      </dsp:nvSpPr>
      <dsp:spPr>
        <a:xfrm>
          <a:off x="2530712" y="1357788"/>
          <a:ext cx="3168174" cy="3168174"/>
        </a:xfrm>
        <a:prstGeom prst="ellipse">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Organizational</a:t>
          </a:r>
          <a:endParaRPr lang="en-US" sz="1500" kern="1200" dirty="0"/>
        </a:p>
      </dsp:txBody>
      <dsp:txXfrm>
        <a:off x="3295034" y="1576392"/>
        <a:ext cx="1639530" cy="437208"/>
      </dsp:txXfrm>
    </dsp:sp>
    <dsp:sp modelId="{83EFA639-5B30-0140-8D5E-E3774EAC52B5}">
      <dsp:nvSpPr>
        <dsp:cNvPr id="0" name=""/>
        <dsp:cNvSpPr/>
      </dsp:nvSpPr>
      <dsp:spPr>
        <a:xfrm>
          <a:off x="2870160" y="2036683"/>
          <a:ext cx="2489279" cy="2489279"/>
        </a:xfrm>
        <a:prstGeom prst="ellipse">
          <a:avLst/>
        </a:prstGeom>
        <a:solidFill>
          <a:schemeClr val="accent5">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Transactional</a:t>
          </a:r>
          <a:endParaRPr lang="en-US" sz="1500" kern="1200" dirty="0"/>
        </a:p>
      </dsp:txBody>
      <dsp:txXfrm>
        <a:off x="3442694" y="2260718"/>
        <a:ext cx="1344211" cy="448070"/>
      </dsp:txXfrm>
    </dsp:sp>
    <dsp:sp modelId="{2DDF2913-4BD2-8A40-BF7E-0A5BFF31C725}">
      <dsp:nvSpPr>
        <dsp:cNvPr id="0" name=""/>
        <dsp:cNvSpPr/>
      </dsp:nvSpPr>
      <dsp:spPr>
        <a:xfrm>
          <a:off x="3209607" y="2715577"/>
          <a:ext cx="1810385" cy="1810385"/>
        </a:xfrm>
        <a:prstGeom prst="ellipse">
          <a:avLst/>
        </a:prstGeom>
        <a:solidFill>
          <a:schemeClr val="accent6">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666750" rtl="0">
            <a:lnSpc>
              <a:spcPct val="90000"/>
            </a:lnSpc>
            <a:spcBef>
              <a:spcPct val="0"/>
            </a:spcBef>
            <a:spcAft>
              <a:spcPct val="35000"/>
            </a:spcAft>
          </a:pPr>
          <a:r>
            <a:rPr lang="en-US" sz="1500" kern="1200" dirty="0" smtClean="0"/>
            <a:t>Internal</a:t>
          </a:r>
          <a:endParaRPr lang="en-US" sz="1500" kern="1200" dirty="0"/>
        </a:p>
      </dsp:txBody>
      <dsp:txXfrm>
        <a:off x="3474732" y="3168174"/>
        <a:ext cx="1280135" cy="90519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65CA16-6614-084B-8BDD-7057ABD249C2}">
      <dsp:nvSpPr>
        <dsp:cNvPr id="0" name=""/>
        <dsp:cNvSpPr/>
      </dsp:nvSpPr>
      <dsp:spPr>
        <a:xfrm>
          <a:off x="242023" y="12310"/>
          <a:ext cx="4501341" cy="450134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Sharing Decision Making</a:t>
          </a:r>
          <a:endParaRPr lang="en-US" sz="3200" kern="1200" dirty="0"/>
        </a:p>
      </dsp:txBody>
      <dsp:txXfrm>
        <a:off x="870589" y="543115"/>
        <a:ext cx="2595368" cy="3439731"/>
      </dsp:txXfrm>
    </dsp:sp>
    <dsp:sp modelId="{FB05932D-F44D-CF48-82C1-8DC915A8FDB1}">
      <dsp:nvSpPr>
        <dsp:cNvPr id="0" name=""/>
        <dsp:cNvSpPr/>
      </dsp:nvSpPr>
      <dsp:spPr>
        <a:xfrm>
          <a:off x="3486234" y="12310"/>
          <a:ext cx="4501341" cy="4501341"/>
        </a:xfrm>
        <a:prstGeom prst="ellipse">
          <a:avLst/>
        </a:prstGeom>
        <a:gradFill rotWithShape="0">
          <a:gsLst>
            <a:gs pos="0">
              <a:schemeClr val="accent1">
                <a:alpha val="50000"/>
                <a:hueOff val="0"/>
                <a:satOff val="0"/>
                <a:lumOff val="0"/>
                <a:alphaOff val="0"/>
                <a:shade val="51000"/>
                <a:satMod val="130000"/>
              </a:schemeClr>
            </a:gs>
            <a:gs pos="80000">
              <a:schemeClr val="accent1">
                <a:alpha val="50000"/>
                <a:hueOff val="0"/>
                <a:satOff val="0"/>
                <a:lumOff val="0"/>
                <a:alphaOff val="0"/>
                <a:shade val="93000"/>
                <a:satMod val="130000"/>
              </a:schemeClr>
            </a:gs>
            <a:gs pos="100000">
              <a:schemeClr val="accent1">
                <a:alpha val="50000"/>
                <a:hueOff val="0"/>
                <a:satOff val="0"/>
                <a:lumOff val="0"/>
                <a:alphaOff val="0"/>
                <a:shade val="94000"/>
                <a:satMod val="135000"/>
              </a:schemeClr>
            </a:gs>
          </a:gsLst>
          <a:lin ang="162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lvl="0" algn="ctr" defTabSz="1422400">
            <a:lnSpc>
              <a:spcPct val="90000"/>
            </a:lnSpc>
            <a:spcBef>
              <a:spcPct val="0"/>
            </a:spcBef>
            <a:spcAft>
              <a:spcPct val="35000"/>
            </a:spcAft>
          </a:pPr>
          <a:r>
            <a:rPr lang="en-US" sz="3200" kern="1200" dirty="0" smtClean="0"/>
            <a:t>Cultural Responsiveness</a:t>
          </a:r>
          <a:endParaRPr lang="en-US" sz="3200" kern="1200" dirty="0"/>
        </a:p>
      </dsp:txBody>
      <dsp:txXfrm>
        <a:off x="4763642" y="543115"/>
        <a:ext cx="2595368" cy="343973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668A54-68FC-6F46-953C-50F9E3D20002}">
      <dsp:nvSpPr>
        <dsp:cNvPr id="0" name=""/>
        <dsp:cNvSpPr/>
      </dsp:nvSpPr>
      <dsp:spPr>
        <a:xfrm>
          <a:off x="617219" y="0"/>
          <a:ext cx="6995160" cy="4525963"/>
        </a:xfrm>
        <a:prstGeom prst="rightArrow">
          <a:avLst/>
        </a:prstGeom>
        <a:solidFill>
          <a:schemeClr val="accent2">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BFDEEF9-40C8-A34F-839C-575FED6893FD}">
      <dsp:nvSpPr>
        <dsp:cNvPr id="0" name=""/>
        <dsp:cNvSpPr/>
      </dsp:nvSpPr>
      <dsp:spPr>
        <a:xfrm>
          <a:off x="0" y="1357788"/>
          <a:ext cx="8229600" cy="1810385"/>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rtl="0">
            <a:lnSpc>
              <a:spcPct val="90000"/>
            </a:lnSpc>
            <a:spcBef>
              <a:spcPct val="0"/>
            </a:spcBef>
            <a:spcAft>
              <a:spcPct val="35000"/>
            </a:spcAft>
          </a:pPr>
          <a:r>
            <a:rPr lang="en-US" sz="4300" kern="1200" dirty="0" smtClean="0"/>
            <a:t>Read the Polk-Hernandez Case Vignette (Part II) and 6-month plan</a:t>
          </a:r>
          <a:endParaRPr lang="en-US" sz="4300" kern="1200" dirty="0"/>
        </a:p>
      </dsp:txBody>
      <dsp:txXfrm>
        <a:off x="88376" y="1446164"/>
        <a:ext cx="8052848" cy="163363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53433FC-CE33-2048-9952-526C7CCAF106}">
      <dsp:nvSpPr>
        <dsp:cNvPr id="0" name=""/>
        <dsp:cNvSpPr/>
      </dsp:nvSpPr>
      <dsp:spPr>
        <a:xfrm>
          <a:off x="3531133" y="2658670"/>
          <a:ext cx="1395933" cy="13959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lvl="0" algn="ctr" defTabSz="488950">
            <a:lnSpc>
              <a:spcPct val="90000"/>
            </a:lnSpc>
            <a:spcBef>
              <a:spcPct val="0"/>
            </a:spcBef>
            <a:spcAft>
              <a:spcPct val="35000"/>
            </a:spcAft>
          </a:pPr>
          <a:r>
            <a:rPr lang="en-US" sz="1100" kern="1200" dirty="0" smtClean="0"/>
            <a:t>Polk/Hernandez</a:t>
          </a:r>
          <a:endParaRPr lang="en-US" sz="1100" kern="1200" dirty="0"/>
        </a:p>
      </dsp:txBody>
      <dsp:txXfrm>
        <a:off x="3735563" y="2863100"/>
        <a:ext cx="987073" cy="987073"/>
      </dsp:txXfrm>
    </dsp:sp>
    <dsp:sp modelId="{33DE40CB-4ABA-764B-B9E1-2CAA36200E9C}">
      <dsp:nvSpPr>
        <dsp:cNvPr id="0" name=""/>
        <dsp:cNvSpPr/>
      </dsp:nvSpPr>
      <dsp:spPr>
        <a:xfrm rot="16200000">
          <a:off x="3599919" y="2014635"/>
          <a:ext cx="1258361" cy="29707"/>
        </a:xfrm>
        <a:custGeom>
          <a:avLst/>
          <a:gdLst/>
          <a:ahLst/>
          <a:cxnLst/>
          <a:rect l="0" t="0" r="0" b="0"/>
          <a:pathLst>
            <a:path>
              <a:moveTo>
                <a:pt x="0" y="14853"/>
              </a:moveTo>
              <a:lnTo>
                <a:pt x="1258361" y="148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197640" y="1998030"/>
        <a:ext cx="62918" cy="62918"/>
      </dsp:txXfrm>
    </dsp:sp>
    <dsp:sp modelId="{A5A6DE0E-C7F6-C846-A9A2-62C7924FA8D4}">
      <dsp:nvSpPr>
        <dsp:cNvPr id="0" name=""/>
        <dsp:cNvSpPr/>
      </dsp:nvSpPr>
      <dsp:spPr>
        <a:xfrm>
          <a:off x="3531133" y="4374"/>
          <a:ext cx="1395933" cy="13959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Family/kin</a:t>
          </a:r>
        </a:p>
        <a:p>
          <a:pPr lvl="0" algn="ctr" defTabSz="577850">
            <a:lnSpc>
              <a:spcPct val="90000"/>
            </a:lnSpc>
            <a:spcBef>
              <a:spcPct val="0"/>
            </a:spcBef>
            <a:spcAft>
              <a:spcPct val="35000"/>
            </a:spcAft>
          </a:pPr>
          <a:r>
            <a:rPr lang="en-US" sz="1300" kern="1200" dirty="0" smtClean="0"/>
            <a:t>Aunt Leann Uncle</a:t>
          </a:r>
          <a:r>
            <a:rPr lang="en-US" sz="1300" kern="1200" baseline="0" dirty="0" smtClean="0"/>
            <a:t> Sal</a:t>
          </a:r>
        </a:p>
      </dsp:txBody>
      <dsp:txXfrm>
        <a:off x="3735563" y="208804"/>
        <a:ext cx="987073" cy="987073"/>
      </dsp:txXfrm>
    </dsp:sp>
    <dsp:sp modelId="{6394C429-AB15-A447-9819-C7FDF7C30033}">
      <dsp:nvSpPr>
        <dsp:cNvPr id="0" name=""/>
        <dsp:cNvSpPr/>
      </dsp:nvSpPr>
      <dsp:spPr>
        <a:xfrm rot="18600000">
          <a:off x="4452993" y="2325129"/>
          <a:ext cx="1258361" cy="29707"/>
        </a:xfrm>
        <a:custGeom>
          <a:avLst/>
          <a:gdLst/>
          <a:ahLst/>
          <a:cxnLst/>
          <a:rect l="0" t="0" r="0" b="0"/>
          <a:pathLst>
            <a:path>
              <a:moveTo>
                <a:pt x="0" y="14853"/>
              </a:moveTo>
              <a:lnTo>
                <a:pt x="1258361" y="148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050714" y="2308523"/>
        <a:ext cx="62918" cy="62918"/>
      </dsp:txXfrm>
    </dsp:sp>
    <dsp:sp modelId="{633FBADE-63A3-B24C-8615-CA508F49920E}">
      <dsp:nvSpPr>
        <dsp:cNvPr id="0" name=""/>
        <dsp:cNvSpPr/>
      </dsp:nvSpPr>
      <dsp:spPr>
        <a:xfrm>
          <a:off x="5237281" y="625362"/>
          <a:ext cx="1395933" cy="13959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Neighborhood (Samantha best</a:t>
          </a:r>
          <a:r>
            <a:rPr lang="en-US" sz="1300" kern="1200" baseline="0" dirty="0" smtClean="0"/>
            <a:t> friend parent)</a:t>
          </a:r>
          <a:endParaRPr lang="en-US" sz="1300" kern="1200" dirty="0"/>
        </a:p>
      </dsp:txBody>
      <dsp:txXfrm>
        <a:off x="5441711" y="829792"/>
        <a:ext cx="987073" cy="987073"/>
      </dsp:txXfrm>
    </dsp:sp>
    <dsp:sp modelId="{7BB4BA45-2AF4-B048-B18F-DB21DA0A961B}">
      <dsp:nvSpPr>
        <dsp:cNvPr id="0" name=""/>
        <dsp:cNvSpPr/>
      </dsp:nvSpPr>
      <dsp:spPr>
        <a:xfrm rot="21000000">
          <a:off x="4906904" y="3111326"/>
          <a:ext cx="1258361" cy="29707"/>
        </a:xfrm>
        <a:custGeom>
          <a:avLst/>
          <a:gdLst/>
          <a:ahLst/>
          <a:cxnLst/>
          <a:rect l="0" t="0" r="0" b="0"/>
          <a:pathLst>
            <a:path>
              <a:moveTo>
                <a:pt x="0" y="14853"/>
              </a:moveTo>
              <a:lnTo>
                <a:pt x="1258361" y="148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504626" y="3094720"/>
        <a:ext cx="62918" cy="62918"/>
      </dsp:txXfrm>
    </dsp:sp>
    <dsp:sp modelId="{E1A65C71-A529-4E4C-B452-D26C5F27E8C5}">
      <dsp:nvSpPr>
        <dsp:cNvPr id="0" name=""/>
        <dsp:cNvSpPr/>
      </dsp:nvSpPr>
      <dsp:spPr>
        <a:xfrm>
          <a:off x="6145103" y="2197756"/>
          <a:ext cx="1395933" cy="13959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Organizations (Social Worker, Parenting</a:t>
          </a:r>
          <a:r>
            <a:rPr lang="en-US" sz="1300" kern="1200" baseline="0" dirty="0" smtClean="0"/>
            <a:t> Programs</a:t>
          </a:r>
          <a:r>
            <a:rPr lang="en-US" sz="1300" kern="1200" dirty="0" smtClean="0"/>
            <a:t>)</a:t>
          </a:r>
          <a:endParaRPr lang="en-US" sz="1300" kern="1200" dirty="0"/>
        </a:p>
      </dsp:txBody>
      <dsp:txXfrm>
        <a:off x="6349533" y="2402186"/>
        <a:ext cx="987073" cy="987073"/>
      </dsp:txXfrm>
    </dsp:sp>
    <dsp:sp modelId="{CBE48F32-F73A-6B45-B766-DC14B093830B}">
      <dsp:nvSpPr>
        <dsp:cNvPr id="0" name=""/>
        <dsp:cNvSpPr/>
      </dsp:nvSpPr>
      <dsp:spPr>
        <a:xfrm rot="1800000">
          <a:off x="4749262" y="4005357"/>
          <a:ext cx="1258361" cy="29707"/>
        </a:xfrm>
        <a:custGeom>
          <a:avLst/>
          <a:gdLst/>
          <a:ahLst/>
          <a:cxnLst/>
          <a:rect l="0" t="0" r="0" b="0"/>
          <a:pathLst>
            <a:path>
              <a:moveTo>
                <a:pt x="0" y="14853"/>
              </a:moveTo>
              <a:lnTo>
                <a:pt x="1258361" y="148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5346984" y="3988751"/>
        <a:ext cx="62918" cy="62918"/>
      </dsp:txXfrm>
    </dsp:sp>
    <dsp:sp modelId="{4F7AF9F8-D960-6D4E-A9DE-CB3530433887}">
      <dsp:nvSpPr>
        <dsp:cNvPr id="0" name=""/>
        <dsp:cNvSpPr/>
      </dsp:nvSpPr>
      <dsp:spPr>
        <a:xfrm>
          <a:off x="5829820" y="3985817"/>
          <a:ext cx="1395933" cy="13959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Employment</a:t>
          </a:r>
        </a:p>
      </dsp:txBody>
      <dsp:txXfrm>
        <a:off x="6034250" y="4190247"/>
        <a:ext cx="987073" cy="987073"/>
      </dsp:txXfrm>
    </dsp:sp>
    <dsp:sp modelId="{44DC8310-20BD-3B4D-B38C-EDF6FAF38BBF}">
      <dsp:nvSpPr>
        <dsp:cNvPr id="0" name=""/>
        <dsp:cNvSpPr/>
      </dsp:nvSpPr>
      <dsp:spPr>
        <a:xfrm rot="4200000">
          <a:off x="4053830" y="4588894"/>
          <a:ext cx="1258361" cy="29707"/>
        </a:xfrm>
        <a:custGeom>
          <a:avLst/>
          <a:gdLst/>
          <a:ahLst/>
          <a:cxnLst/>
          <a:rect l="0" t="0" r="0" b="0"/>
          <a:pathLst>
            <a:path>
              <a:moveTo>
                <a:pt x="0" y="14853"/>
              </a:moveTo>
              <a:lnTo>
                <a:pt x="1258361" y="148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a:off x="4651552" y="4572288"/>
        <a:ext cx="62918" cy="62918"/>
      </dsp:txXfrm>
    </dsp:sp>
    <dsp:sp modelId="{0EE54997-30F4-654C-9D32-4FA736412D3D}">
      <dsp:nvSpPr>
        <dsp:cNvPr id="0" name=""/>
        <dsp:cNvSpPr/>
      </dsp:nvSpPr>
      <dsp:spPr>
        <a:xfrm>
          <a:off x="4438955" y="5152891"/>
          <a:ext cx="1395933" cy="13959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Activities</a:t>
          </a:r>
        </a:p>
      </dsp:txBody>
      <dsp:txXfrm>
        <a:off x="4643385" y="5357321"/>
        <a:ext cx="987073" cy="987073"/>
      </dsp:txXfrm>
    </dsp:sp>
    <dsp:sp modelId="{3D02824C-955B-B74B-ABFE-F8FB2EDD923C}">
      <dsp:nvSpPr>
        <dsp:cNvPr id="0" name=""/>
        <dsp:cNvSpPr/>
      </dsp:nvSpPr>
      <dsp:spPr>
        <a:xfrm rot="6600000">
          <a:off x="3146007" y="4588894"/>
          <a:ext cx="1258361" cy="29707"/>
        </a:xfrm>
        <a:custGeom>
          <a:avLst/>
          <a:gdLst/>
          <a:ahLst/>
          <a:cxnLst/>
          <a:rect l="0" t="0" r="0" b="0"/>
          <a:pathLst>
            <a:path>
              <a:moveTo>
                <a:pt x="0" y="14853"/>
              </a:moveTo>
              <a:lnTo>
                <a:pt x="1258361" y="148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743729" y="4572288"/>
        <a:ext cx="62918" cy="62918"/>
      </dsp:txXfrm>
    </dsp:sp>
    <dsp:sp modelId="{CD3CBF64-E46C-EF4E-B0D1-98E17C7B1BFF}">
      <dsp:nvSpPr>
        <dsp:cNvPr id="0" name=""/>
        <dsp:cNvSpPr/>
      </dsp:nvSpPr>
      <dsp:spPr>
        <a:xfrm>
          <a:off x="2623310" y="5152891"/>
          <a:ext cx="1395933" cy="13959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Other</a:t>
          </a:r>
        </a:p>
      </dsp:txBody>
      <dsp:txXfrm>
        <a:off x="2827740" y="5357321"/>
        <a:ext cx="987073" cy="987073"/>
      </dsp:txXfrm>
    </dsp:sp>
    <dsp:sp modelId="{F39CB67A-2560-A043-BD68-5459E9D09623}">
      <dsp:nvSpPr>
        <dsp:cNvPr id="0" name=""/>
        <dsp:cNvSpPr/>
      </dsp:nvSpPr>
      <dsp:spPr>
        <a:xfrm rot="9000000">
          <a:off x="2450575" y="4005357"/>
          <a:ext cx="1258361" cy="29707"/>
        </a:xfrm>
        <a:custGeom>
          <a:avLst/>
          <a:gdLst/>
          <a:ahLst/>
          <a:cxnLst/>
          <a:rect l="0" t="0" r="0" b="0"/>
          <a:pathLst>
            <a:path>
              <a:moveTo>
                <a:pt x="0" y="14853"/>
              </a:moveTo>
              <a:lnTo>
                <a:pt x="1258361" y="148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048297" y="3988751"/>
        <a:ext cx="62918" cy="62918"/>
      </dsp:txXfrm>
    </dsp:sp>
    <dsp:sp modelId="{249753E3-7DD9-2C4E-B1D5-56A87EFB8683}">
      <dsp:nvSpPr>
        <dsp:cNvPr id="0" name=""/>
        <dsp:cNvSpPr/>
      </dsp:nvSpPr>
      <dsp:spPr>
        <a:xfrm>
          <a:off x="1232446" y="3985817"/>
          <a:ext cx="1395933" cy="13959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a:t>Friends</a:t>
          </a:r>
        </a:p>
      </dsp:txBody>
      <dsp:txXfrm>
        <a:off x="1436876" y="4190247"/>
        <a:ext cx="987073" cy="987073"/>
      </dsp:txXfrm>
    </dsp:sp>
    <dsp:sp modelId="{A0D7F9FC-7D91-4445-BDEE-6E3127092EFC}">
      <dsp:nvSpPr>
        <dsp:cNvPr id="0" name=""/>
        <dsp:cNvSpPr/>
      </dsp:nvSpPr>
      <dsp:spPr>
        <a:xfrm rot="11400000">
          <a:off x="2292933" y="3111326"/>
          <a:ext cx="1258361" cy="29707"/>
        </a:xfrm>
        <a:custGeom>
          <a:avLst/>
          <a:gdLst/>
          <a:ahLst/>
          <a:cxnLst/>
          <a:rect l="0" t="0" r="0" b="0"/>
          <a:pathLst>
            <a:path>
              <a:moveTo>
                <a:pt x="0" y="14853"/>
              </a:moveTo>
              <a:lnTo>
                <a:pt x="1258361" y="148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2890655" y="3094720"/>
        <a:ext cx="62918" cy="62918"/>
      </dsp:txXfrm>
    </dsp:sp>
    <dsp:sp modelId="{BD55D5DE-3862-6F4B-BD34-7F1299A61029}">
      <dsp:nvSpPr>
        <dsp:cNvPr id="0" name=""/>
        <dsp:cNvSpPr/>
      </dsp:nvSpPr>
      <dsp:spPr>
        <a:xfrm>
          <a:off x="917162" y="2197756"/>
          <a:ext cx="1395933" cy="13959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Pastor John (Faith Community)</a:t>
          </a:r>
          <a:endParaRPr lang="en-US" sz="1300" kern="1200" dirty="0"/>
        </a:p>
      </dsp:txBody>
      <dsp:txXfrm>
        <a:off x="1121592" y="2402186"/>
        <a:ext cx="987073" cy="987073"/>
      </dsp:txXfrm>
    </dsp:sp>
    <dsp:sp modelId="{AF42ABC0-39E7-054D-B107-9AA8E0447F22}">
      <dsp:nvSpPr>
        <dsp:cNvPr id="0" name=""/>
        <dsp:cNvSpPr/>
      </dsp:nvSpPr>
      <dsp:spPr>
        <a:xfrm rot="13893876">
          <a:off x="2806041" y="2317248"/>
          <a:ext cx="1219980" cy="29707"/>
        </a:xfrm>
        <a:custGeom>
          <a:avLst/>
          <a:gdLst/>
          <a:ahLst/>
          <a:cxnLst/>
          <a:rect l="0" t="0" r="0" b="0"/>
          <a:pathLst>
            <a:path>
              <a:moveTo>
                <a:pt x="0" y="14853"/>
              </a:moveTo>
              <a:lnTo>
                <a:pt x="1219980" y="1485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dirty="0"/>
        </a:p>
      </dsp:txBody>
      <dsp:txXfrm rot="10800000">
        <a:off x="3385532" y="2301602"/>
        <a:ext cx="60999" cy="60999"/>
      </dsp:txXfrm>
    </dsp:sp>
    <dsp:sp modelId="{D8368B63-7C4C-5D41-BF3B-B9CCD7703951}">
      <dsp:nvSpPr>
        <dsp:cNvPr id="0" name=""/>
        <dsp:cNvSpPr/>
      </dsp:nvSpPr>
      <dsp:spPr>
        <a:xfrm>
          <a:off x="1904997" y="609599"/>
          <a:ext cx="1395933" cy="1395933"/>
        </a:xfrm>
        <a:prstGeom prst="ellipse">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en-US" sz="1300" kern="1200" dirty="0" smtClean="0"/>
            <a:t>Samantha &amp; Willy (School)</a:t>
          </a:r>
          <a:endParaRPr lang="en-US" sz="1300" kern="1200" dirty="0"/>
        </a:p>
      </dsp:txBody>
      <dsp:txXfrm>
        <a:off x="2109427" y="814029"/>
        <a:ext cx="987073" cy="98707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0860D7-F78F-E14C-A706-08FF017BE63B}">
      <dsp:nvSpPr>
        <dsp:cNvPr id="0" name=""/>
        <dsp:cNvSpPr/>
      </dsp:nvSpPr>
      <dsp:spPr>
        <a:xfrm>
          <a:off x="725332" y="0"/>
          <a:ext cx="7124700" cy="4278312"/>
        </a:xfrm>
        <a:prstGeom prst="rightArrow">
          <a:avLst/>
        </a:prstGeom>
        <a:solidFill>
          <a:schemeClr val="accent4"/>
        </a:solidFill>
        <a:ln>
          <a:noFill/>
        </a:ln>
        <a:effectLst/>
      </dsp:spPr>
      <dsp:style>
        <a:lnRef idx="0">
          <a:scrgbClr r="0" g="0" b="0"/>
        </a:lnRef>
        <a:fillRef idx="1">
          <a:scrgbClr r="0" g="0" b="0"/>
        </a:fillRef>
        <a:effectRef idx="2">
          <a:scrgbClr r="0" g="0" b="0"/>
        </a:effectRef>
        <a:fontRef idx="minor"/>
      </dsp:style>
    </dsp:sp>
    <dsp:sp modelId="{5D38B668-68E4-8A4D-A534-3E970EBC034D}">
      <dsp:nvSpPr>
        <dsp:cNvPr id="0" name=""/>
        <dsp:cNvSpPr/>
      </dsp:nvSpPr>
      <dsp:spPr>
        <a:xfrm>
          <a:off x="0" y="1283493"/>
          <a:ext cx="2514600" cy="1711324"/>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Caregiver</a:t>
          </a:r>
        </a:p>
      </dsp:txBody>
      <dsp:txXfrm>
        <a:off x="83540" y="1367033"/>
        <a:ext cx="2347520" cy="1544244"/>
      </dsp:txXfrm>
    </dsp:sp>
    <dsp:sp modelId="{94A28A00-6FC3-5145-AC68-876B48C56CB4}">
      <dsp:nvSpPr>
        <dsp:cNvPr id="0" name=""/>
        <dsp:cNvSpPr/>
      </dsp:nvSpPr>
      <dsp:spPr>
        <a:xfrm>
          <a:off x="2933699" y="1283493"/>
          <a:ext cx="2514600" cy="1711324"/>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Behavior</a:t>
          </a:r>
        </a:p>
      </dsp:txBody>
      <dsp:txXfrm>
        <a:off x="3017239" y="1367033"/>
        <a:ext cx="2347520" cy="1544244"/>
      </dsp:txXfrm>
    </dsp:sp>
    <dsp:sp modelId="{B9DAA4CE-B8D0-0048-BF71-2850B3F17784}">
      <dsp:nvSpPr>
        <dsp:cNvPr id="0" name=""/>
        <dsp:cNvSpPr/>
      </dsp:nvSpPr>
      <dsp:spPr>
        <a:xfrm>
          <a:off x="5867400" y="1283493"/>
          <a:ext cx="2514600" cy="1711324"/>
        </a:xfrm>
        <a:prstGeom prst="roundRect">
          <a:avLst/>
        </a:prstGeom>
        <a:solidFill>
          <a:schemeClr val="accent1"/>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r>
            <a:rPr lang="en-US" sz="3200" kern="1200" dirty="0"/>
            <a:t>Impact on the child</a:t>
          </a:r>
        </a:p>
      </dsp:txBody>
      <dsp:txXfrm>
        <a:off x="5950940" y="1367033"/>
        <a:ext cx="2347520" cy="15442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E0EE89-1AFC-5C4E-89DA-8F609AA45B44}">
      <dsp:nvSpPr>
        <dsp:cNvPr id="0" name=""/>
        <dsp:cNvSpPr/>
      </dsp:nvSpPr>
      <dsp:spPr>
        <a:xfrm rot="5400000">
          <a:off x="5248282" y="-2196676"/>
          <a:ext cx="695690" cy="5266944"/>
        </a:xfrm>
        <a:prstGeom prst="round2SameRect">
          <a:avLst/>
        </a:prstGeom>
        <a:solidFill>
          <a:schemeClr val="accent2">
            <a:tint val="40000"/>
            <a:alpha val="90000"/>
            <a:hueOff val="0"/>
            <a:satOff val="0"/>
            <a:lumOff val="0"/>
            <a:alphaOff val="0"/>
          </a:schemeClr>
        </a:solidFill>
        <a:ln w="9525" cap="flat" cmpd="sng" algn="ctr">
          <a:solidFill>
            <a:schemeClr val="accent2">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Specific</a:t>
          </a:r>
          <a:endParaRPr lang="en-US" sz="3500" kern="1200" dirty="0"/>
        </a:p>
      </dsp:txBody>
      <dsp:txXfrm rot="-5400000">
        <a:off x="2962656" y="122911"/>
        <a:ext cx="5232983" cy="627768"/>
      </dsp:txXfrm>
    </dsp:sp>
    <dsp:sp modelId="{12257B34-C2D8-C94C-925B-FAF76DD8E3C6}">
      <dsp:nvSpPr>
        <dsp:cNvPr id="0" name=""/>
        <dsp:cNvSpPr/>
      </dsp:nvSpPr>
      <dsp:spPr>
        <a:xfrm>
          <a:off x="0" y="1988"/>
          <a:ext cx="2962656" cy="869612"/>
        </a:xfrm>
        <a:prstGeom prst="roundRect">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S</a:t>
          </a:r>
          <a:endParaRPr lang="en-US" sz="4400" kern="1200" dirty="0"/>
        </a:p>
      </dsp:txBody>
      <dsp:txXfrm>
        <a:off x="42451" y="44439"/>
        <a:ext cx="2877754" cy="784710"/>
      </dsp:txXfrm>
    </dsp:sp>
    <dsp:sp modelId="{52063466-AF0B-5944-9427-A4A504B97122}">
      <dsp:nvSpPr>
        <dsp:cNvPr id="0" name=""/>
        <dsp:cNvSpPr/>
      </dsp:nvSpPr>
      <dsp:spPr>
        <a:xfrm rot="5400000">
          <a:off x="5248282" y="-1283583"/>
          <a:ext cx="695690" cy="5266944"/>
        </a:xfrm>
        <a:prstGeom prst="round2SameRect">
          <a:avLst/>
        </a:prstGeom>
        <a:solidFill>
          <a:schemeClr val="accent3">
            <a:tint val="40000"/>
            <a:alpha val="90000"/>
            <a:hueOff val="0"/>
            <a:satOff val="0"/>
            <a:lumOff val="0"/>
            <a:alphaOff val="0"/>
          </a:schemeClr>
        </a:solidFill>
        <a:ln w="9525" cap="flat" cmpd="sng" algn="ctr">
          <a:solidFill>
            <a:schemeClr val="accent3">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Measurable</a:t>
          </a:r>
          <a:endParaRPr lang="en-US" sz="3500" kern="1200" dirty="0"/>
        </a:p>
      </dsp:txBody>
      <dsp:txXfrm rot="-5400000">
        <a:off x="2962656" y="1036004"/>
        <a:ext cx="5232983" cy="627768"/>
      </dsp:txXfrm>
    </dsp:sp>
    <dsp:sp modelId="{DC738B7A-D871-A045-9A82-2011D44EB665}">
      <dsp:nvSpPr>
        <dsp:cNvPr id="0" name=""/>
        <dsp:cNvSpPr/>
      </dsp:nvSpPr>
      <dsp:spPr>
        <a:xfrm>
          <a:off x="0" y="915082"/>
          <a:ext cx="2962656" cy="869612"/>
        </a:xfrm>
        <a:prstGeom prst="roundRect">
          <a:avLst/>
        </a:prstGeom>
        <a:gradFill rotWithShape="0">
          <a:gsLst>
            <a:gs pos="0">
              <a:schemeClr val="accent3">
                <a:hueOff val="0"/>
                <a:satOff val="0"/>
                <a:lumOff val="0"/>
                <a:alphaOff val="0"/>
                <a:shade val="51000"/>
                <a:satMod val="130000"/>
              </a:schemeClr>
            </a:gs>
            <a:gs pos="80000">
              <a:schemeClr val="accent3">
                <a:hueOff val="0"/>
                <a:satOff val="0"/>
                <a:lumOff val="0"/>
                <a:alphaOff val="0"/>
                <a:shade val="93000"/>
                <a:satMod val="130000"/>
              </a:schemeClr>
            </a:gs>
            <a:gs pos="100000">
              <a:schemeClr val="accent3">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M</a:t>
          </a:r>
          <a:endParaRPr lang="en-US" sz="4400" kern="1200" dirty="0"/>
        </a:p>
      </dsp:txBody>
      <dsp:txXfrm>
        <a:off x="42451" y="957533"/>
        <a:ext cx="2877754" cy="784710"/>
      </dsp:txXfrm>
    </dsp:sp>
    <dsp:sp modelId="{BC13A652-F40C-FB4E-ACA2-D4010A91CF76}">
      <dsp:nvSpPr>
        <dsp:cNvPr id="0" name=""/>
        <dsp:cNvSpPr/>
      </dsp:nvSpPr>
      <dsp:spPr>
        <a:xfrm rot="5400000">
          <a:off x="5248282" y="-370490"/>
          <a:ext cx="695690" cy="5266944"/>
        </a:xfrm>
        <a:prstGeom prst="round2SameRect">
          <a:avLst/>
        </a:prstGeom>
        <a:solidFill>
          <a:schemeClr val="accent4">
            <a:tint val="40000"/>
            <a:alpha val="90000"/>
            <a:hueOff val="0"/>
            <a:satOff val="0"/>
            <a:lumOff val="0"/>
            <a:alphaOff val="0"/>
          </a:schemeClr>
        </a:solidFill>
        <a:ln w="9525" cap="flat" cmpd="sng" algn="ctr">
          <a:solidFill>
            <a:schemeClr val="accent4">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Achievable</a:t>
          </a:r>
          <a:endParaRPr lang="en-US" sz="3500" kern="1200" dirty="0"/>
        </a:p>
      </dsp:txBody>
      <dsp:txXfrm rot="-5400000">
        <a:off x="2962656" y="1949097"/>
        <a:ext cx="5232983" cy="627768"/>
      </dsp:txXfrm>
    </dsp:sp>
    <dsp:sp modelId="{1F3C9593-1650-DF4C-AD44-9F4737FBD09B}">
      <dsp:nvSpPr>
        <dsp:cNvPr id="0" name=""/>
        <dsp:cNvSpPr/>
      </dsp:nvSpPr>
      <dsp:spPr>
        <a:xfrm>
          <a:off x="0" y="1828175"/>
          <a:ext cx="2962656" cy="869612"/>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A</a:t>
          </a:r>
          <a:endParaRPr lang="en-US" sz="4400" kern="1200" dirty="0"/>
        </a:p>
      </dsp:txBody>
      <dsp:txXfrm>
        <a:off x="42451" y="1870626"/>
        <a:ext cx="2877754" cy="784710"/>
      </dsp:txXfrm>
    </dsp:sp>
    <dsp:sp modelId="{2029406F-59B6-BC4F-B8A0-BF58B8DDF2A2}">
      <dsp:nvSpPr>
        <dsp:cNvPr id="0" name=""/>
        <dsp:cNvSpPr/>
      </dsp:nvSpPr>
      <dsp:spPr>
        <a:xfrm rot="5400000">
          <a:off x="5248282" y="542602"/>
          <a:ext cx="695690" cy="5266944"/>
        </a:xfrm>
        <a:prstGeom prst="round2SameRect">
          <a:avLst/>
        </a:prstGeom>
        <a:solidFill>
          <a:schemeClr val="accent5">
            <a:tint val="40000"/>
            <a:alpha val="90000"/>
            <a:hueOff val="0"/>
            <a:satOff val="0"/>
            <a:lumOff val="0"/>
            <a:alphaOff val="0"/>
          </a:schemeClr>
        </a:solidFill>
        <a:ln w="9525" cap="flat" cmpd="sng" algn="ctr">
          <a:solidFill>
            <a:schemeClr val="accent5">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Relevant/Results</a:t>
          </a:r>
          <a:r>
            <a:rPr lang="en-US" sz="3500" kern="1200" baseline="0" dirty="0" smtClean="0"/>
            <a:t> Focused</a:t>
          </a:r>
          <a:endParaRPr lang="en-US" sz="3500" kern="1200" dirty="0"/>
        </a:p>
      </dsp:txBody>
      <dsp:txXfrm rot="-5400000">
        <a:off x="2962656" y="2862190"/>
        <a:ext cx="5232983" cy="627768"/>
      </dsp:txXfrm>
    </dsp:sp>
    <dsp:sp modelId="{4FE34F49-F899-D44F-BFC6-674E2C989226}">
      <dsp:nvSpPr>
        <dsp:cNvPr id="0" name=""/>
        <dsp:cNvSpPr/>
      </dsp:nvSpPr>
      <dsp:spPr>
        <a:xfrm>
          <a:off x="0" y="2741268"/>
          <a:ext cx="2962656" cy="869612"/>
        </a:xfrm>
        <a:prstGeom prst="roundRect">
          <a:avLst/>
        </a:prstGeom>
        <a:gradFill rotWithShape="0">
          <a:gsLst>
            <a:gs pos="0">
              <a:schemeClr val="accent5">
                <a:hueOff val="0"/>
                <a:satOff val="0"/>
                <a:lumOff val="0"/>
                <a:alphaOff val="0"/>
                <a:shade val="51000"/>
                <a:satMod val="130000"/>
              </a:schemeClr>
            </a:gs>
            <a:gs pos="80000">
              <a:schemeClr val="accent5">
                <a:hueOff val="0"/>
                <a:satOff val="0"/>
                <a:lumOff val="0"/>
                <a:alphaOff val="0"/>
                <a:shade val="93000"/>
                <a:satMod val="130000"/>
              </a:schemeClr>
            </a:gs>
            <a:gs pos="100000">
              <a:schemeClr val="accent5">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R</a:t>
          </a:r>
          <a:endParaRPr lang="en-US" sz="4400" kern="1200" dirty="0"/>
        </a:p>
      </dsp:txBody>
      <dsp:txXfrm>
        <a:off x="42451" y="2783719"/>
        <a:ext cx="2877754" cy="784710"/>
      </dsp:txXfrm>
    </dsp:sp>
    <dsp:sp modelId="{5934E739-A0B3-7F43-9F7B-60BD0527EC04}">
      <dsp:nvSpPr>
        <dsp:cNvPr id="0" name=""/>
        <dsp:cNvSpPr/>
      </dsp:nvSpPr>
      <dsp:spPr>
        <a:xfrm rot="5400000">
          <a:off x="5248282" y="1455695"/>
          <a:ext cx="695690" cy="5266944"/>
        </a:xfrm>
        <a:prstGeom prst="round2SameRect">
          <a:avLst/>
        </a:prstGeom>
        <a:solidFill>
          <a:schemeClr val="accent6">
            <a:tint val="40000"/>
            <a:alpha val="90000"/>
            <a:hueOff val="0"/>
            <a:satOff val="0"/>
            <a:lumOff val="0"/>
            <a:alphaOff val="0"/>
          </a:schemeClr>
        </a:solidFill>
        <a:ln w="9525" cap="flat" cmpd="sng" algn="ctr">
          <a:solidFill>
            <a:schemeClr val="accent6">
              <a:tint val="40000"/>
              <a:alpha val="9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33350" tIns="66675" rIns="133350" bIns="66675" numCol="1" spcCol="1270" anchor="ctr" anchorCtr="0">
          <a:noAutofit/>
        </a:bodyPr>
        <a:lstStyle/>
        <a:p>
          <a:pPr marL="285750" lvl="1" indent="-285750" algn="l" defTabSz="1555750">
            <a:lnSpc>
              <a:spcPct val="90000"/>
            </a:lnSpc>
            <a:spcBef>
              <a:spcPct val="0"/>
            </a:spcBef>
            <a:spcAft>
              <a:spcPct val="15000"/>
            </a:spcAft>
            <a:buChar char="••"/>
          </a:pPr>
          <a:r>
            <a:rPr lang="en-US" sz="3500" kern="1200" dirty="0" smtClean="0"/>
            <a:t>Time-Limited</a:t>
          </a:r>
          <a:endParaRPr lang="en-US" sz="3500" kern="1200" dirty="0"/>
        </a:p>
      </dsp:txBody>
      <dsp:txXfrm rot="-5400000">
        <a:off x="2962656" y="3775283"/>
        <a:ext cx="5232983" cy="627768"/>
      </dsp:txXfrm>
    </dsp:sp>
    <dsp:sp modelId="{250E35B8-2FDE-E045-89C1-8B3C86B99E5A}">
      <dsp:nvSpPr>
        <dsp:cNvPr id="0" name=""/>
        <dsp:cNvSpPr/>
      </dsp:nvSpPr>
      <dsp:spPr>
        <a:xfrm>
          <a:off x="0" y="3654361"/>
          <a:ext cx="2962656" cy="869612"/>
        </a:xfrm>
        <a:prstGeom prst="roundRect">
          <a:avLst/>
        </a:prstGeom>
        <a:gradFill rotWithShape="0">
          <a:gsLst>
            <a:gs pos="0">
              <a:schemeClr val="accent6">
                <a:hueOff val="0"/>
                <a:satOff val="0"/>
                <a:lumOff val="0"/>
                <a:alphaOff val="0"/>
                <a:shade val="51000"/>
                <a:satMod val="130000"/>
              </a:schemeClr>
            </a:gs>
            <a:gs pos="80000">
              <a:schemeClr val="accent6">
                <a:hueOff val="0"/>
                <a:satOff val="0"/>
                <a:lumOff val="0"/>
                <a:alphaOff val="0"/>
                <a:shade val="93000"/>
                <a:satMod val="130000"/>
              </a:schemeClr>
            </a:gs>
            <a:gs pos="100000">
              <a:schemeClr val="accent6">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67640" tIns="83820" rIns="167640" bIns="83820" numCol="1" spcCol="1270" anchor="ctr" anchorCtr="0">
          <a:noAutofit/>
        </a:bodyPr>
        <a:lstStyle/>
        <a:p>
          <a:pPr lvl="0" algn="ctr" defTabSz="1955800">
            <a:lnSpc>
              <a:spcPct val="90000"/>
            </a:lnSpc>
            <a:spcBef>
              <a:spcPct val="0"/>
            </a:spcBef>
            <a:spcAft>
              <a:spcPct val="35000"/>
            </a:spcAft>
          </a:pPr>
          <a:r>
            <a:rPr lang="en-US" sz="4400" kern="1200" dirty="0" smtClean="0"/>
            <a:t>T</a:t>
          </a:r>
          <a:endParaRPr lang="en-US" sz="4400" kern="1200" dirty="0"/>
        </a:p>
      </dsp:txBody>
      <dsp:txXfrm>
        <a:off x="42451" y="3696812"/>
        <a:ext cx="2877754" cy="784710"/>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2">
  <dgm:title val=""/>
  <dgm:desc val=""/>
  <dgm:catLst>
    <dgm:cat type="relationship" pri="30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resizeHandles val="exact"/>
    </dgm:varLst>
    <dgm:alg type="composite">
      <dgm:param type="ar" val="1"/>
    </dgm:alg>
    <dgm:shape xmlns:r="http://schemas.openxmlformats.org/officeDocument/2006/relationships" r:blip="">
      <dgm:adjLst/>
    </dgm:shape>
    <dgm:presOf/>
    <dgm:choose name="Name1">
      <dgm:if name="Name2" axis="ch" ptType="node" func="cnt" op="lte" val="3">
        <dgm:constrLst>
          <dgm:constr type="w" for="ch" forName="comp1" refType="w"/>
          <dgm:constr type="h" for="ch" forName="comp1" refType="w" refFor="ch" refForName="comp1"/>
          <dgm:constr type="w" for="ch" forName="comp2" refType="w" fact="0.75"/>
          <dgm:constr type="h" for="ch" forName="comp2" refType="w" refFor="ch" refForName="comp2"/>
          <dgm:constr type="ctrX" for="ch" forName="comp2" refType="ctrX" refFor="ch" refForName="comp1"/>
          <dgm:constr type="b" for="ch" forName="comp2" refType="b" refFor="ch" refForName="comp1"/>
          <dgm:constr type="w" for="ch" forName="comp3" refType="w" fact="0.5"/>
          <dgm:constr type="h" for="ch" forName="comp3" refType="w" refFor="ch" refForName="comp3"/>
          <dgm:constr type="ctrX" for="ch" forName="comp3" refType="ctrX" refFor="ch" refForName="comp1"/>
          <dgm:constr type="b" for="ch" forName="comp3" refType="b" refFor="ch" refForName="comp1"/>
          <dgm:constr type="primFontSz" for="des" ptType="node" op="equ" val="65"/>
        </dgm:constrLst>
      </dgm:if>
      <dgm:if name="Name3" axis="ch" ptType="node" func="cnt" op="equ" val="4">
        <dgm:constrLst>
          <dgm:constr type="w" for="ch" forName="comp1" refType="w"/>
          <dgm:constr type="h" for="ch" forName="comp1" refType="w" refFor="ch" refForName="comp1"/>
          <dgm:constr type="w" for="ch" forName="comp2" refType="w" fact="0.8"/>
          <dgm:constr type="h" for="ch" forName="comp2" refType="w" refFor="ch" refForName="comp2"/>
          <dgm:constr type="ctrX" for="ch" forName="comp2" refType="ctrX" refFor="ch" refForName="comp1"/>
          <dgm:constr type="b" for="ch" forName="comp2" refType="b" refFor="ch" refForName="comp1"/>
          <dgm:constr type="w" for="ch" forName="comp3" refType="w" fact="0.6"/>
          <dgm:constr type="h" for="ch" forName="comp3" refType="w" refFor="ch" refForName="comp3"/>
          <dgm:constr type="ctrX" for="ch" forName="comp3" refType="ctrX" refFor="ch" refForName="comp1"/>
          <dgm:constr type="b" for="ch" forName="comp3" refType="b" refFor="ch" refForName="comp1"/>
          <dgm:constr type="w" for="ch" forName="comp4" refType="w" fact="0.4"/>
          <dgm:constr type="h" for="ch" forName="comp4" refType="w" refFor="ch" refForName="comp4"/>
          <dgm:constr type="ctrX" for="ch" forName="comp4" refType="ctrX" refFor="ch" refForName="comp1"/>
          <dgm:constr type="b" for="ch" forName="comp4" refType="b" refFor="ch" refForName="comp1"/>
          <dgm:constr type="primFontSz" for="des" ptType="node" op="equ" val="65"/>
        </dgm:constrLst>
      </dgm:if>
      <dgm:else name="Name4">
        <dgm:constrLst>
          <dgm:constr type="w" for="ch" forName="comp1" refType="w"/>
          <dgm:constr type="h" for="ch" forName="comp1" refType="w" refFor="ch" refForName="comp1"/>
          <dgm:constr type="w" for="ch" forName="comp2" refType="w" fact="0.85"/>
          <dgm:constr type="h" for="ch" forName="comp2" refType="w" refFor="ch" refForName="comp2"/>
          <dgm:constr type="ctrX" for="ch" forName="comp2" refType="ctrX" refFor="ch" refForName="comp1"/>
          <dgm:constr type="b" for="ch" forName="comp2" refType="b" refFor="ch" refForName="comp1"/>
          <dgm:constr type="w" for="ch" forName="comp3" refType="w" fact="0.7"/>
          <dgm:constr type="h" for="ch" forName="comp3" refType="w" refFor="ch" refForName="comp3"/>
          <dgm:constr type="ctrX" for="ch" forName="comp3" refType="ctrX" refFor="ch" refForName="comp1"/>
          <dgm:constr type="b" for="ch" forName="comp3" refType="b" refFor="ch" refForName="comp1"/>
          <dgm:constr type="w" for="ch" forName="comp4" refType="w" fact="0.55"/>
          <dgm:constr type="h" for="ch" forName="comp4" refType="w" refFor="ch" refForName="comp4"/>
          <dgm:constr type="ctrX" for="ch" forName="comp4" refType="ctrX" refFor="ch" refForName="comp1"/>
          <dgm:constr type="b" for="ch" forName="comp4" refType="b" refFor="ch" refForName="comp1"/>
          <dgm:constr type="w" for="ch" forName="comp5" refType="w" fact="0.4"/>
          <dgm:constr type="h" for="ch" forName="comp5" refType="w" refFor="ch" refForName="comp5"/>
          <dgm:constr type="ctrX" for="ch" forName="comp5" refType="ctrX" refFor="ch" refForName="comp1"/>
          <dgm:constr type="b" for="ch" forName="comp5" refType="b" refFor="ch" refForName="comp1"/>
          <dgm:constr type="w" for="ch" forName="comp6" refType="w" fact="0.25"/>
          <dgm:constr type="h" for="ch" forName="comp6" refType="w" refFor="ch" refForName="comp6"/>
          <dgm:constr type="ctrX" for="ch" forName="comp6" refType="ctrX" refFor="ch" refForName="comp1"/>
          <dgm:constr type="b" for="ch" forName="comp6" refType="b" refFor="ch" refForName="comp1"/>
          <dgm:constr type="w" for="ch" forName="comp7" refType="w" fact="0.15"/>
          <dgm:constr type="h" for="ch" forName="comp7" refType="w" refFor="ch" refForName="comp7"/>
          <dgm:constr type="ctrX" for="ch" forName="comp7" refType="ctrX" refFor="ch" refForName="comp1"/>
          <dgm:constr type="b" for="ch" forName="comp7" refType="b" refFor="ch" refForName="comp1"/>
          <dgm:constr type="primFontSz" for="des" ptType="node" op="equ" val="65"/>
        </dgm:constrLst>
      </dgm:else>
    </dgm:choose>
    <dgm:ruleLst/>
    <dgm:choose name="Name5">
      <dgm:if name="Name6" axis="ch" ptType="node" func="cnt" op="gte" val="1">
        <dgm:layoutNode name="comp1">
          <dgm:alg type="composite"/>
          <dgm:shape xmlns:r="http://schemas.openxmlformats.org/officeDocument/2006/relationships" r:blip="">
            <dgm:adjLst/>
          </dgm:shape>
          <dgm:presOf/>
          <dgm:choose name="Name7">
            <dgm:if name="Name8" axis="ch" ptType="node" func="cnt" op="equ" val="1">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5"/>
                <dgm:constr type="w" for="ch" forName="c1text" refType="w" refFor="ch" refForName="circle1" fact="0.70711"/>
                <dgm:constr type="h" for="ch" forName="c1text" refType="h" refFor="ch" refForName="circle1" fact="0.5"/>
              </dgm:constrLst>
            </dgm:if>
            <dgm:if name="Name9" axis="ch" ptType="node" func="cnt" op="equ" val="2">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6"/>
                <dgm:constr type="w" for="ch" forName="c1text" refType="w" refFor="ch" refForName="circle1" fact="0.525"/>
                <dgm:constr type="h" for="ch" forName="c1text" refType="h" refFor="ch" refForName="circle1" fact="0.17"/>
              </dgm:constrLst>
            </dgm:if>
            <dgm:if name="Name10" axis="ch" ptType="node" func="cnt" op="equ" val="3">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3495"/>
                <dgm:constr type="h" for="ch" forName="c1text" refType="h" refFor="ch" refForName="circle1" fact="0.15"/>
              </dgm:constrLst>
            </dgm:if>
            <dgm:if name="Name11" axis="ch" ptType="node" func="cnt" op="equ" val="4">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25"/>
                <dgm:constr type="w" for="ch" forName="c1text" refType="w" refFor="ch" refForName="circle1" fact="0.2796"/>
                <dgm:constr type="h" for="ch" forName="c1text" refType="h" refFor="ch" refForName="circle1" fact="0.15"/>
              </dgm:constrLst>
            </dgm:if>
            <dgm:if name="Name12" axis="ch" ptType="node" func="cnt" op="gte" val="5">
              <dgm:constrLst>
                <dgm:constr type="w" for="ch" forName="circle1" refType="w"/>
                <dgm:constr type="h" for="ch" forName="circle1" refType="h"/>
                <dgm:constr type="ctrX" for="ch" forName="circle1" refType="w" fact="0.5"/>
                <dgm:constr type="ctrY" for="ch" forName="circle1" refType="h" fact="0.5"/>
                <dgm:constr type="ctrX" for="ch" forName="c1text" refType="w" fact="0.5"/>
                <dgm:constr type="ctrY" for="ch" forName="c1text" refType="h" fact="0.1"/>
                <dgm:constr type="w" for="ch" forName="c1text" refType="w" refFor="ch" refForName="circle1" fact="0.375"/>
                <dgm:constr type="h" for="ch" forName="c1text" refType="h" refFor="ch" refForName="circle1" fact="0.1"/>
              </dgm:constrLst>
            </dgm:if>
            <dgm:else name="Name13"/>
          </dgm:choose>
          <dgm:ruleLst/>
          <dgm:layoutNode name="circle1" styleLbl="node1">
            <dgm:alg type="sp"/>
            <dgm:shape xmlns:r="http://schemas.openxmlformats.org/officeDocument/2006/relationships" type="ellipse" r:blip="">
              <dgm:adjLst/>
            </dgm:shape>
            <dgm:presOf axis="ch desOrSelf" ptType="node node" st="1 1" cnt="1 0"/>
            <dgm:constrLst>
              <dgm:constr type="h" refType="w"/>
            </dgm:constrLst>
            <dgm:ruleLst/>
          </dgm:layoutNode>
          <dgm:layoutNode name="c1text">
            <dgm:varLst>
              <dgm:bulletEnabled val="1"/>
            </dgm:varLst>
            <dgm:alg type="tx"/>
            <dgm:shape xmlns:r="http://schemas.openxmlformats.org/officeDocument/2006/relationships" type="rect" r:blip="" hideGeom="1">
              <dgm:adjLst/>
            </dgm:shape>
            <dgm:presOf axis="ch desOrSelf" ptType="node node" st="1 1" cnt="1 0"/>
            <dgm:constrLst/>
            <dgm:ruleLst>
              <dgm:rule type="primFontSz" val="5" fact="NaN" max="NaN"/>
            </dgm:ruleLst>
          </dgm:layoutNode>
        </dgm:layoutNode>
      </dgm:if>
      <dgm:else name="Name14"/>
    </dgm:choose>
    <dgm:choose name="Name15">
      <dgm:if name="Name16" axis="ch" ptType="node" func="cnt" op="gte" val="2">
        <dgm:layoutNode name="comp2">
          <dgm:alg type="composite"/>
          <dgm:shape xmlns:r="http://schemas.openxmlformats.org/officeDocument/2006/relationships" r:blip="">
            <dgm:adjLst/>
          </dgm:shape>
          <dgm:presOf/>
          <dgm:choose name="Name17">
            <dgm:if name="Name18" axis="ch" ptType="node" func="cnt" op="equ" val="2">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5"/>
                <dgm:constr type="w" for="ch" forName="c2text" refType="w" refFor="ch" refForName="circle2" fact="0.70711"/>
                <dgm:constr type="h" for="ch" forName="c2text" refType="h" refFor="ch" refForName="circle2" fact="0.5"/>
              </dgm:constrLst>
            </dgm:if>
            <dgm:if name="Name19" axis="ch" ptType="node" func="cnt" op="equ" val="3">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625"/>
                <dgm:constr type="w" for="ch" forName="c2text" refType="w" refFor="ch" refForName="circle2" fact="0.466"/>
                <dgm:constr type="h" for="ch" forName="c2text" refType="h" refFor="ch" refForName="circle2" fact="0.1875"/>
              </dgm:constrLst>
            </dgm:if>
            <dgm:if name="Name20" axis="ch" ptType="node" func="cnt" op="equ" val="4">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5"/>
                <dgm:constr type="w" for="ch" forName="c2text" refType="w" refFor="ch" refForName="circle2" fact="0.3495"/>
                <dgm:constr type="h" for="ch" forName="c2text" refType="h" refFor="ch" refForName="circle2" fact="0.18"/>
              </dgm:constrLst>
            </dgm:if>
            <dgm:if name="Name21" axis="ch" ptType="node" func="cnt" op="gte" val="5">
              <dgm:constrLst>
                <dgm:constr type="w" for="ch" forName="circle2" refType="w"/>
                <dgm:constr type="h" for="ch" forName="circle2" refType="h"/>
                <dgm:constr type="ctrX" for="ch" forName="circle2" refType="w" fact="0.5"/>
                <dgm:constr type="ctrY" for="ch" forName="circle2" refType="h" fact="0.5"/>
                <dgm:constr type="ctrX" for="ch" forName="c2text" refType="w" fact="0.5"/>
                <dgm:constr type="ctrY" for="ch" forName="c2text" refType="h" fact="0.115"/>
                <dgm:constr type="w" for="ch" forName="c2text" refType="w" refFor="ch" refForName="circle2" fact="0.43125"/>
                <dgm:constr type="h" for="ch" forName="c2text" refType="h" refFor="ch" refForName="circle2" fact="0.115"/>
              </dgm:constrLst>
            </dgm:if>
            <dgm:else name="Name22"/>
          </dgm:choose>
          <dgm:ruleLst/>
          <dgm:layoutNode name="circle2" styleLbl="node1">
            <dgm:alg type="sp"/>
            <dgm:shape xmlns:r="http://schemas.openxmlformats.org/officeDocument/2006/relationships" type="ellipse" r:blip="">
              <dgm:adjLst/>
            </dgm:shape>
            <dgm:presOf axis="ch desOrSelf" ptType="node node" st="2 1" cnt="1 0"/>
            <dgm:constrLst>
              <dgm:constr type="h" refType="w"/>
            </dgm:constrLst>
            <dgm:ruleLst/>
          </dgm:layoutNode>
          <dgm:layoutNode name="c2text">
            <dgm:varLst>
              <dgm:bulletEnabled val="1"/>
            </dgm:varLst>
            <dgm:alg type="tx"/>
            <dgm:shape xmlns:r="http://schemas.openxmlformats.org/officeDocument/2006/relationships" type="rect" r:blip="" hideGeom="1">
              <dgm:adjLst/>
            </dgm:shape>
            <dgm:presOf axis="ch desOrSelf" ptType="node node" st="2 1" cnt="1 0"/>
            <dgm:constrLst/>
            <dgm:ruleLst>
              <dgm:rule type="primFontSz" val="5" fact="NaN" max="NaN"/>
            </dgm:ruleLst>
          </dgm:layoutNode>
        </dgm:layoutNode>
      </dgm:if>
      <dgm:else name="Name23"/>
    </dgm:choose>
    <dgm:choose name="Name24">
      <dgm:if name="Name25" axis="ch" ptType="node" func="cnt" op="gte" val="3">
        <dgm:layoutNode name="comp3">
          <dgm:alg type="composite"/>
          <dgm:shape xmlns:r="http://schemas.openxmlformats.org/officeDocument/2006/relationships" r:blip="">
            <dgm:adjLst/>
          </dgm:shape>
          <dgm:presOf/>
          <dgm:choose name="Name26">
            <dgm:if name="Name27" axis="ch" ptType="node" func="cnt" op="equ" val="3">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5"/>
                <dgm:constr type="w" for="ch" forName="c3text" refType="w" refFor="ch" refForName="circle3" fact="0.70711"/>
                <dgm:constr type="h" for="ch" forName="c3text" refType="h" refFor="ch" refForName="circle3" fact="0.5"/>
              </dgm:constrLst>
            </dgm:if>
            <dgm:if name="Name28" axis="ch" ptType="node" func="cnt" op="equ" val="4">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875"/>
                <dgm:constr type="w" for="ch" forName="c3text" refType="w" refFor="ch" refForName="circle3" fact="0.466"/>
                <dgm:constr type="h" for="ch" forName="c3text" refType="h" refFor="ch" refForName="circle3" fact="0.225"/>
              </dgm:constrLst>
            </dgm:if>
            <dgm:if name="Name29" axis="ch" ptType="node" func="cnt" op="gte" val="5">
              <dgm:constrLst>
                <dgm:constr type="w" for="ch" forName="circle3" refType="w"/>
                <dgm:constr type="h" for="ch" forName="circle3" refType="h"/>
                <dgm:constr type="ctrX" for="ch" forName="circle3" refType="w" fact="0.5"/>
                <dgm:constr type="ctrY" for="ch" forName="circle3" refType="h" fact="0.5"/>
                <dgm:constr type="ctrX" for="ch" forName="c3text" refType="w" fact="0.5"/>
                <dgm:constr type="ctrY" for="ch" forName="c3text" refType="h" fact="0.138"/>
                <dgm:constr type="w" for="ch" forName="c3text" refType="w" refFor="ch" refForName="circle3" fact="0.5175"/>
                <dgm:constr type="h" for="ch" forName="c3text" refType="h" refFor="ch" refForName="circle3" fact="0.138"/>
              </dgm:constrLst>
            </dgm:if>
            <dgm:else name="Name30"/>
          </dgm:choose>
          <dgm:ruleLst/>
          <dgm:layoutNode name="circle3" styleLbl="node1">
            <dgm:alg type="sp"/>
            <dgm:shape xmlns:r="http://schemas.openxmlformats.org/officeDocument/2006/relationships" type="ellipse" r:blip="">
              <dgm:adjLst/>
            </dgm:shape>
            <dgm:presOf axis="ch desOrSelf" ptType="node node" st="3 1" cnt="1 0"/>
            <dgm:constrLst>
              <dgm:constr type="h" refType="w"/>
            </dgm:constrLst>
            <dgm:ruleLst/>
          </dgm:layoutNode>
          <dgm:layoutNode name="c3text">
            <dgm:varLst>
              <dgm:bulletEnabled val="1"/>
            </dgm:varLst>
            <dgm:alg type="tx"/>
            <dgm:shape xmlns:r="http://schemas.openxmlformats.org/officeDocument/2006/relationships" type="rect" r:blip="" hideGeom="1">
              <dgm:adjLst/>
            </dgm:shape>
            <dgm:presOf axis="ch desOrSelf" ptType="node node" st="3 1" cnt="1 0"/>
            <dgm:constrLst/>
            <dgm:ruleLst>
              <dgm:rule type="primFontSz" val="5" fact="NaN" max="NaN"/>
            </dgm:ruleLst>
          </dgm:layoutNode>
        </dgm:layoutNode>
      </dgm:if>
      <dgm:else name="Name31"/>
    </dgm:choose>
    <dgm:choose name="Name32">
      <dgm:if name="Name33" axis="ch" ptType="node" func="cnt" op="gte" val="4">
        <dgm:layoutNode name="comp4">
          <dgm:alg type="composite"/>
          <dgm:shape xmlns:r="http://schemas.openxmlformats.org/officeDocument/2006/relationships" r:blip="">
            <dgm:adjLst/>
          </dgm:shape>
          <dgm:presOf/>
          <dgm:choose name="Name34">
            <dgm:if name="Name35" axis="ch" ptType="node" func="cnt" op="equ" val="4">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5"/>
                <dgm:constr type="w" for="ch" forName="c4text" refType="w" refFor="ch" refForName="circle4" fact="0.70711"/>
                <dgm:constr type="h" for="ch" forName="c4text" refType="h" refFor="ch" refForName="circle4" fact="0.5"/>
              </dgm:constrLst>
            </dgm:if>
            <dgm:if name="Name36" axis="ch" ptType="node" func="cnt" op="gte" val="5">
              <dgm:constrLst>
                <dgm:constr type="w" for="ch" forName="circle4" refType="w"/>
                <dgm:constr type="h" for="ch" forName="circle4" refType="h"/>
                <dgm:constr type="ctrX" for="ch" forName="circle4" refType="w" fact="0.5"/>
                <dgm:constr type="ctrY" for="ch" forName="circle4" refType="h" fact="0.5"/>
                <dgm:constr type="ctrX" for="ch" forName="c4text" refType="w" fact="0.5"/>
                <dgm:constr type="ctrY" for="ch" forName="c4text" refType="h" fact="0.18"/>
                <dgm:constr type="w" for="ch" forName="c4text" refType="w" refFor="ch" refForName="circle4" fact="0.54"/>
                <dgm:constr type="h" for="ch" forName="c4text" refType="h" refFor="ch" refForName="circle4" fact="0.18"/>
              </dgm:constrLst>
            </dgm:if>
            <dgm:else name="Name37"/>
          </dgm:choose>
          <dgm:ruleLst/>
          <dgm:layoutNode name="circle4" styleLbl="node1">
            <dgm:alg type="sp"/>
            <dgm:shape xmlns:r="http://schemas.openxmlformats.org/officeDocument/2006/relationships" type="ellipse" r:blip="">
              <dgm:adjLst/>
            </dgm:shape>
            <dgm:presOf axis="ch desOrSelf" ptType="node node" st="4 1" cnt="1 0"/>
            <dgm:constrLst>
              <dgm:constr type="h" refType="w"/>
            </dgm:constrLst>
            <dgm:ruleLst/>
          </dgm:layoutNode>
          <dgm:layoutNode name="c4text">
            <dgm:varLst>
              <dgm:bulletEnabled val="1"/>
            </dgm:varLst>
            <dgm:alg type="tx"/>
            <dgm:shape xmlns:r="http://schemas.openxmlformats.org/officeDocument/2006/relationships" type="rect" r:blip="" hideGeom="1">
              <dgm:adjLst/>
            </dgm:shape>
            <dgm:presOf axis="ch desOrSelf" ptType="node node" st="4 1" cnt="1 0"/>
            <dgm:constrLst/>
            <dgm:ruleLst>
              <dgm:rule type="primFontSz" val="5" fact="NaN" max="NaN"/>
            </dgm:ruleLst>
          </dgm:layoutNode>
        </dgm:layoutNode>
      </dgm:if>
      <dgm:else name="Name38"/>
    </dgm:choose>
    <dgm:choose name="Name39">
      <dgm:if name="Name40" axis="ch" ptType="node" func="cnt" op="gte" val="5">
        <dgm:layoutNode name="comp5">
          <dgm:alg type="composite"/>
          <dgm:shape xmlns:r="http://schemas.openxmlformats.org/officeDocument/2006/relationships" r:blip="">
            <dgm:adjLst/>
          </dgm:shape>
          <dgm:presOf/>
          <dgm:choose name="Name41">
            <dgm:if name="Name42" axis="ch" ptType="node" func="cnt" op="equ" val="5">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5"/>
                <dgm:constr type="w" for="ch" forName="c5text" refType="w" refFor="ch" refForName="circle5" fact="0.70711"/>
                <dgm:constr type="h" for="ch" forName="c5text" refType="h" refFor="ch" refForName="circle5" fact="0.5"/>
              </dgm:constrLst>
            </dgm:if>
            <dgm:if name="Name43" axis="ch" ptType="node" func="cnt" op="gte" val="6">
              <dgm:constrLst>
                <dgm:constr type="w" for="ch" forName="circle5" refType="w"/>
                <dgm:constr type="h" for="ch" forName="circle5" refType="h"/>
                <dgm:constr type="ctrX" for="ch" forName="circle5" refType="w" fact="0.5"/>
                <dgm:constr type="ctrY" for="ch" forName="circle5" refType="h" fact="0.5"/>
                <dgm:constr type="ctrX" for="ch" forName="c5text" refType="w" fact="0.5"/>
                <dgm:constr type="ctrY" for="ch" forName="c5text" refType="h" fact="0.25"/>
                <dgm:constr type="w" for="ch" forName="c5text" refType="w" refFor="ch" refForName="circle5" fact="0.65"/>
                <dgm:constr type="h" for="ch" forName="c5text" refType="h" refFor="ch" refForName="circle5" fact="0.25"/>
              </dgm:constrLst>
            </dgm:if>
            <dgm:else name="Name44"/>
          </dgm:choose>
          <dgm:ruleLst/>
          <dgm:layoutNode name="circle5" styleLbl="node1">
            <dgm:alg type="sp"/>
            <dgm:shape xmlns:r="http://schemas.openxmlformats.org/officeDocument/2006/relationships" type="ellipse" r:blip="">
              <dgm:adjLst/>
            </dgm:shape>
            <dgm:presOf axis="ch desOrSelf" ptType="node node" st="5 1" cnt="1 0"/>
            <dgm:constrLst>
              <dgm:constr type="h" refType="w"/>
            </dgm:constrLst>
            <dgm:ruleLst/>
          </dgm:layoutNode>
          <dgm:layoutNode name="c5text">
            <dgm:varLst>
              <dgm:bulletEnabled val="1"/>
            </dgm:varLst>
            <dgm:alg type="tx"/>
            <dgm:shape xmlns:r="http://schemas.openxmlformats.org/officeDocument/2006/relationships" type="rect" r:blip="" hideGeom="1">
              <dgm:adjLst/>
            </dgm:shape>
            <dgm:presOf axis="ch desOrSelf" ptType="node node" st="5 1" cnt="1 0"/>
            <dgm:constrLst/>
            <dgm:ruleLst>
              <dgm:rule type="primFontSz" val="5" fact="NaN" max="NaN"/>
            </dgm:ruleLst>
          </dgm:layoutNode>
        </dgm:layoutNode>
      </dgm:if>
      <dgm:else name="Name45"/>
    </dgm:choose>
    <dgm:choose name="Name46">
      <dgm:if name="Name47" axis="ch" ptType="node" func="cnt" op="gte" val="6">
        <dgm:layoutNode name="comp6">
          <dgm:alg type="composite"/>
          <dgm:shape xmlns:r="http://schemas.openxmlformats.org/officeDocument/2006/relationships" r:blip="">
            <dgm:adjLst/>
          </dgm:shape>
          <dgm:presOf/>
          <dgm:choose name="Name48">
            <dgm:if name="Name49" axis="ch" ptType="node" func="cnt" op="equ" val="6">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5"/>
                <dgm:constr type="w" for="ch" forName="c6text" refType="w" refFor="ch" refForName="circle6" fact="0.70711"/>
                <dgm:constr type="h" for="ch" forName="c6text" refType="h" refFor="ch" refForName="circle6" fact="0.5"/>
              </dgm:constrLst>
            </dgm:if>
            <dgm:if name="Name50" axis="ch" ptType="node" func="cnt" op="gte" val="7">
              <dgm:constrLst>
                <dgm:constr type="w" for="ch" forName="circle6" refType="w"/>
                <dgm:constr type="h" for="ch" forName="circle6" refType="h"/>
                <dgm:constr type="ctrX" for="ch" forName="circle6" refType="w" fact="0.5"/>
                <dgm:constr type="ctrY" for="ch" forName="circle6" refType="h" fact="0.5"/>
                <dgm:constr type="ctrX" for="ch" forName="c6text" refType="w" fact="0.5"/>
                <dgm:constr type="ctrY" for="ch" forName="c6text" refType="h" fact="0.27"/>
                <dgm:constr type="w" for="ch" forName="c6text" refType="w" refFor="ch" refForName="circle6" fact="0.68"/>
                <dgm:constr type="h" for="ch" forName="c6text" refType="h" refFor="ch" refForName="circle6" fact="0.241"/>
              </dgm:constrLst>
            </dgm:if>
            <dgm:else name="Name51"/>
          </dgm:choose>
          <dgm:ruleLst/>
          <dgm:layoutNode name="circle6" styleLbl="node1">
            <dgm:alg type="sp"/>
            <dgm:shape xmlns:r="http://schemas.openxmlformats.org/officeDocument/2006/relationships" type="ellipse" r:blip="">
              <dgm:adjLst/>
            </dgm:shape>
            <dgm:presOf axis="ch desOrSelf" ptType="node node" st="6 1" cnt="1 0"/>
            <dgm:constrLst>
              <dgm:constr type="h" refType="w"/>
            </dgm:constrLst>
            <dgm:ruleLst/>
          </dgm:layoutNode>
          <dgm:layoutNode name="c6text">
            <dgm:varLst>
              <dgm:bulletEnabled val="1"/>
            </dgm:varLst>
            <dgm:alg type="tx"/>
            <dgm:shape xmlns:r="http://schemas.openxmlformats.org/officeDocument/2006/relationships" type="rect" r:blip="" hideGeom="1">
              <dgm:adjLst/>
            </dgm:shape>
            <dgm:presOf axis="ch desOrSelf" ptType="node node" st="6 1" cnt="1 0"/>
            <dgm:constrLst/>
            <dgm:ruleLst>
              <dgm:rule type="primFontSz" val="5" fact="NaN" max="NaN"/>
            </dgm:ruleLst>
          </dgm:layoutNode>
        </dgm:layoutNode>
      </dgm:if>
      <dgm:else name="Name52"/>
    </dgm:choose>
    <dgm:choose name="Name53">
      <dgm:if name="Name54" axis="ch" ptType="node" func="cnt" op="gte" val="7">
        <dgm:layoutNode name="comp7">
          <dgm:alg type="composite"/>
          <dgm:shape xmlns:r="http://schemas.openxmlformats.org/officeDocument/2006/relationships" r:blip="">
            <dgm:adjLst/>
          </dgm:shape>
          <dgm:presOf/>
          <dgm:constrLst>
            <dgm:constr type="w" for="ch" forName="circle7" refType="w"/>
            <dgm:constr type="h" for="ch" forName="circle7" refType="h"/>
            <dgm:constr type="ctrX" for="ch" forName="circle7" refType="w" fact="0.5"/>
            <dgm:constr type="ctrY" for="ch" forName="circle7" refType="h" fact="0.5"/>
            <dgm:constr type="ctrX" for="ch" forName="c7text" refType="w" fact="0.5"/>
            <dgm:constr type="ctrY" for="ch" forName="c7text" refType="h" fact="0.5"/>
            <dgm:constr type="w" for="ch" forName="c7text" refType="w" refFor="ch" refForName="circle7" fact="0.70711"/>
            <dgm:constr type="h" for="ch" forName="c7text" refType="h" refFor="ch" refForName="circle7" fact="0.5"/>
          </dgm:constrLst>
          <dgm:ruleLst/>
          <dgm:layoutNode name="circle7" styleLbl="node1">
            <dgm:alg type="sp"/>
            <dgm:shape xmlns:r="http://schemas.openxmlformats.org/officeDocument/2006/relationships" type="ellipse" r:blip="">
              <dgm:adjLst/>
            </dgm:shape>
            <dgm:presOf axis="ch desOrSelf" ptType="node node" st="7 1" cnt="1 0"/>
            <dgm:constrLst>
              <dgm:constr type="h" refType="w"/>
            </dgm:constrLst>
            <dgm:ruleLst/>
          </dgm:layoutNode>
          <dgm:layoutNode name="c7text">
            <dgm:varLst>
              <dgm:bulletEnabled val="1"/>
            </dgm:varLst>
            <dgm:alg type="tx"/>
            <dgm:shape xmlns:r="http://schemas.openxmlformats.org/officeDocument/2006/relationships" type="rect" r:blip="" hideGeom="1">
              <dgm:adjLst/>
            </dgm:shape>
            <dgm:presOf axis="ch desOrSelf" ptType="node node" st="7 1" cnt="1 0"/>
            <dgm:constrLst/>
            <dgm:ruleLst>
              <dgm:rule type="primFontSz" val="5" fact="NaN" max="NaN"/>
            </dgm:ruleLst>
          </dgm:layoutNode>
        </dgm:layoutNode>
      </dgm:if>
      <dgm:else name="Name55"/>
    </dgm:choose>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950" cy="46355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59225" y="0"/>
            <a:ext cx="3028950" cy="463550"/>
          </a:xfrm>
          <a:prstGeom prst="rect">
            <a:avLst/>
          </a:prstGeom>
        </p:spPr>
        <p:txBody>
          <a:bodyPr vert="horz" lIns="91440" tIns="45720" rIns="91440" bIns="45720" rtlCol="0"/>
          <a:lstStyle>
            <a:lvl1pPr algn="r">
              <a:defRPr sz="1200"/>
            </a:lvl1pPr>
          </a:lstStyle>
          <a:p>
            <a:fld id="{A3F191CF-D72F-774F-A0C7-CA56ED5C31A2}" type="datetimeFigureOut">
              <a:rPr lang="en-US" smtClean="0"/>
              <a:t>2/20/2019</a:t>
            </a:fld>
            <a:endParaRPr lang="en-US" dirty="0"/>
          </a:p>
        </p:txBody>
      </p:sp>
      <p:sp>
        <p:nvSpPr>
          <p:cNvPr id="4" name="Footer Placeholder 3"/>
          <p:cNvSpPr>
            <a:spLocks noGrp="1"/>
          </p:cNvSpPr>
          <p:nvPr>
            <p:ph type="ftr" sz="quarter" idx="2"/>
          </p:nvPr>
        </p:nvSpPr>
        <p:spPr>
          <a:xfrm>
            <a:off x="0" y="8810625"/>
            <a:ext cx="3028950" cy="46355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59225" y="8810625"/>
            <a:ext cx="3028950" cy="463550"/>
          </a:xfrm>
          <a:prstGeom prst="rect">
            <a:avLst/>
          </a:prstGeom>
        </p:spPr>
        <p:txBody>
          <a:bodyPr vert="horz" lIns="91440" tIns="45720" rIns="91440" bIns="45720" rtlCol="0" anchor="b"/>
          <a:lstStyle>
            <a:lvl1pPr algn="r">
              <a:defRPr sz="1200"/>
            </a:lvl1pPr>
          </a:lstStyle>
          <a:p>
            <a:fld id="{C258A421-D3CC-014D-81A8-13B98ACC8C76}" type="slidenum">
              <a:rPr lang="en-US" smtClean="0"/>
              <a:t>‹#›</a:t>
            </a:fld>
            <a:endParaRPr lang="en-US" dirty="0"/>
          </a:p>
        </p:txBody>
      </p:sp>
    </p:spTree>
    <p:extLst>
      <p:ext uri="{BB962C8B-B14F-4D97-AF65-F5344CB8AC3E}">
        <p14:creationId xmlns:p14="http://schemas.microsoft.com/office/powerpoint/2010/main" val="162685375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8897" cy="463788"/>
          </a:xfrm>
          <a:prstGeom prst="rect">
            <a:avLst/>
          </a:prstGeom>
        </p:spPr>
        <p:txBody>
          <a:bodyPr vert="horz" lIns="92940" tIns="46470" rIns="92940" bIns="46470" rtlCol="0"/>
          <a:lstStyle>
            <a:lvl1pPr algn="l">
              <a:defRPr sz="1200"/>
            </a:lvl1pPr>
          </a:lstStyle>
          <a:p>
            <a:endParaRPr lang="en-US" dirty="0"/>
          </a:p>
        </p:txBody>
      </p:sp>
      <p:sp>
        <p:nvSpPr>
          <p:cNvPr id="3" name="Date Placeholder 2"/>
          <p:cNvSpPr>
            <a:spLocks noGrp="1"/>
          </p:cNvSpPr>
          <p:nvPr>
            <p:ph type="dt" idx="1"/>
          </p:nvPr>
        </p:nvSpPr>
        <p:spPr>
          <a:xfrm>
            <a:off x="3959248" y="0"/>
            <a:ext cx="3028897" cy="463788"/>
          </a:xfrm>
          <a:prstGeom prst="rect">
            <a:avLst/>
          </a:prstGeom>
        </p:spPr>
        <p:txBody>
          <a:bodyPr vert="horz" lIns="92940" tIns="46470" rIns="92940" bIns="46470" rtlCol="0"/>
          <a:lstStyle>
            <a:lvl1pPr algn="r">
              <a:defRPr sz="1200"/>
            </a:lvl1pPr>
          </a:lstStyle>
          <a:p>
            <a:fld id="{57E86B95-D604-4ADE-A05D-25178E100B06}" type="datetimeFigureOut">
              <a:rPr lang="en-US" smtClean="0"/>
              <a:t>2/20/2019</a:t>
            </a:fld>
            <a:endParaRPr lang="en-US" dirty="0"/>
          </a:p>
        </p:txBody>
      </p:sp>
      <p:sp>
        <p:nvSpPr>
          <p:cNvPr id="4" name="Slide Image Placeholder 3"/>
          <p:cNvSpPr>
            <a:spLocks noGrp="1" noRot="1" noChangeAspect="1"/>
          </p:cNvSpPr>
          <p:nvPr>
            <p:ph type="sldImg" idx="2"/>
          </p:nvPr>
        </p:nvSpPr>
        <p:spPr>
          <a:xfrm>
            <a:off x="1176338" y="695325"/>
            <a:ext cx="4637087" cy="3478213"/>
          </a:xfrm>
          <a:prstGeom prst="rect">
            <a:avLst/>
          </a:prstGeom>
          <a:noFill/>
          <a:ln w="12700">
            <a:solidFill>
              <a:prstClr val="black"/>
            </a:solidFill>
          </a:ln>
        </p:spPr>
        <p:txBody>
          <a:bodyPr vert="horz" lIns="92940" tIns="46470" rIns="92940" bIns="46470" rtlCol="0" anchor="ctr"/>
          <a:lstStyle/>
          <a:p>
            <a:endParaRPr lang="en-US" dirty="0"/>
          </a:p>
        </p:txBody>
      </p:sp>
      <p:sp>
        <p:nvSpPr>
          <p:cNvPr id="5" name="Notes Placeholder 4"/>
          <p:cNvSpPr>
            <a:spLocks noGrp="1"/>
          </p:cNvSpPr>
          <p:nvPr>
            <p:ph type="body" sz="quarter" idx="3"/>
          </p:nvPr>
        </p:nvSpPr>
        <p:spPr>
          <a:xfrm>
            <a:off x="698977" y="4405988"/>
            <a:ext cx="5591810" cy="4174093"/>
          </a:xfrm>
          <a:prstGeom prst="rect">
            <a:avLst/>
          </a:prstGeom>
        </p:spPr>
        <p:txBody>
          <a:bodyPr vert="horz" lIns="92940" tIns="46470" rIns="92940" bIns="4647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10365"/>
            <a:ext cx="3028897" cy="463788"/>
          </a:xfrm>
          <a:prstGeom prst="rect">
            <a:avLst/>
          </a:prstGeom>
        </p:spPr>
        <p:txBody>
          <a:bodyPr vert="horz" lIns="92940" tIns="46470" rIns="92940" bIns="4647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59248" y="8810365"/>
            <a:ext cx="3028897" cy="463788"/>
          </a:xfrm>
          <a:prstGeom prst="rect">
            <a:avLst/>
          </a:prstGeom>
        </p:spPr>
        <p:txBody>
          <a:bodyPr vert="horz" lIns="92940" tIns="46470" rIns="92940" bIns="46470" rtlCol="0" anchor="b"/>
          <a:lstStyle>
            <a:lvl1pPr algn="r">
              <a:defRPr sz="1200"/>
            </a:lvl1pPr>
          </a:lstStyle>
          <a:p>
            <a:fld id="{F1A6BB06-A46A-49D2-915E-60669DF2ED28}" type="slidenum">
              <a:rPr lang="en-US" smtClean="0"/>
              <a:t>‹#›</a:t>
            </a:fld>
            <a:endParaRPr lang="en-US" dirty="0"/>
          </a:p>
        </p:txBody>
      </p:sp>
    </p:spTree>
    <p:extLst>
      <p:ext uri="{BB962C8B-B14F-4D97-AF65-F5344CB8AC3E}">
        <p14:creationId xmlns:p14="http://schemas.microsoft.com/office/powerpoint/2010/main" val="10390225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Sample:</a:t>
            </a:r>
            <a:r>
              <a:rPr lang="en-US" baseline="0" dirty="0"/>
              <a:t> 2 second animated, branded Core 3.0 eLearning intro (can have simple sound effect) </a:t>
            </a:r>
            <a:endParaRPr lang="en-US" dirty="0"/>
          </a:p>
        </p:txBody>
      </p:sp>
      <p:sp>
        <p:nvSpPr>
          <p:cNvPr id="4" name="Slide Number Placeholder 3"/>
          <p:cNvSpPr>
            <a:spLocks noGrp="1"/>
          </p:cNvSpPr>
          <p:nvPr>
            <p:ph type="sldNum" sz="quarter" idx="10"/>
          </p:nvPr>
        </p:nvSpPr>
        <p:spPr/>
        <p:txBody>
          <a:bodyPr/>
          <a:lstStyle/>
          <a:p>
            <a:fld id="{6F6457F5-D67F-42E4-8D6D-51EEC0FC940C}"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26606288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Wingdings" charset="2"/>
              <a:buChar char="§"/>
            </a:pPr>
            <a:r>
              <a:rPr lang="en-US" sz="1100" kern="1200" dirty="0" smtClean="0">
                <a:solidFill>
                  <a:schemeClr val="tx1"/>
                </a:solidFill>
                <a:effectLst/>
                <a:latin typeface="+mn-lt"/>
                <a:ea typeface="+mn-ea"/>
                <a:cs typeface="+mn-cs"/>
              </a:rPr>
              <a:t>Have participants take a look at their handout relating to CPM and look at the teaming behaviors. Have them pick one that calls out to them that they want to improve</a:t>
            </a:r>
            <a:r>
              <a:rPr lang="en-US" sz="1100" kern="1200" baseline="0" dirty="0" smtClean="0">
                <a:solidFill>
                  <a:schemeClr val="tx1"/>
                </a:solidFill>
                <a:effectLst/>
                <a:latin typeface="+mn-lt"/>
                <a:ea typeface="+mn-ea"/>
                <a:cs typeface="+mn-cs"/>
              </a:rPr>
              <a:t> upon in their work with families.</a:t>
            </a:r>
          </a:p>
          <a:p>
            <a:pPr marL="171450" indent="-171450">
              <a:buFont typeface="Wingdings" charset="2"/>
              <a:buChar char="§"/>
            </a:pPr>
            <a:endParaRPr lang="en-US" sz="1100" kern="1200" dirty="0" smtClean="0">
              <a:solidFill>
                <a:schemeClr val="tx1"/>
              </a:solidFill>
              <a:effectLst/>
              <a:latin typeface="+mn-lt"/>
              <a:ea typeface="+mn-ea"/>
              <a:cs typeface="+mn-cs"/>
            </a:endParaRPr>
          </a:p>
          <a:p>
            <a:pPr marL="171450" indent="-171450">
              <a:buFont typeface="Wingdings" charset="2"/>
              <a:buChar char="§"/>
            </a:pPr>
            <a:r>
              <a:rPr lang="en-US" sz="1100" kern="1200" dirty="0" smtClean="0">
                <a:solidFill>
                  <a:schemeClr val="tx1"/>
                </a:solidFill>
                <a:effectLst/>
                <a:latin typeface="+mn-lt"/>
                <a:ea typeface="+mn-ea"/>
                <a:cs typeface="+mn-cs"/>
              </a:rPr>
              <a:t>Teams embrace the foundational concept of collaboration. Within a team, collaboration is only truly gained when everyone is working toward common goals, with a shared understanding of the means to reach them. This has to be based on mutual respect between team members; understanding, recognizing and valuing each other’s’ contributions to the team. Transparency within teams is important and members of the team need to be clear about their own roles and values and how to communicate these to other team members. </a:t>
            </a:r>
          </a:p>
          <a:p>
            <a:pPr marL="171450" indent="-171450">
              <a:buFont typeface="Wingdings" charset="2"/>
              <a:buChar char="§"/>
            </a:pPr>
            <a:endParaRPr lang="en-US" sz="1100" kern="1200" dirty="0" smtClean="0">
              <a:solidFill>
                <a:schemeClr val="tx1"/>
              </a:solidFill>
              <a:effectLst/>
              <a:latin typeface="+mn-lt"/>
              <a:ea typeface="+mn-ea"/>
              <a:cs typeface="+mn-cs"/>
            </a:endParaRPr>
          </a:p>
          <a:p>
            <a:pPr marL="171450" indent="-171450">
              <a:buFont typeface="Wingdings" charset="2"/>
              <a:buChar char="§"/>
            </a:pPr>
            <a:r>
              <a:rPr lang="en-US" sz="1100" kern="1200" dirty="0" smtClean="0">
                <a:solidFill>
                  <a:schemeClr val="tx1"/>
                </a:solidFill>
                <a:effectLst/>
                <a:latin typeface="+mn-lt"/>
                <a:ea typeface="+mn-ea"/>
                <a:cs typeface="+mn-cs"/>
              </a:rPr>
              <a:t>Team membership must include the child, youth and family and, for those youth and families involved with child welfare and mental health,</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the formal supports from mental health and child welfare. Teams may include extended family; informal support persons such as friends, coaches, faith-based connections; and other formal supports such as educational professionals and representatives from other agencies providing services to the child and family. </a:t>
            </a:r>
          </a:p>
          <a:p>
            <a:pPr marL="171450" indent="-171450">
              <a:buFont typeface="Wingdings" charset="2"/>
              <a:buChar char="§"/>
            </a:pPr>
            <a:r>
              <a:rPr lang="en-US" sz="1100" kern="1200" dirty="0" smtClean="0">
                <a:solidFill>
                  <a:schemeClr val="tx1"/>
                </a:solidFill>
                <a:effectLst/>
                <a:latin typeface="+mn-lt"/>
                <a:ea typeface="+mn-ea"/>
                <a:cs typeface="+mn-cs"/>
              </a:rPr>
              <a:t>Team composition is guided by the family’s input and their needs and preferences. </a:t>
            </a:r>
          </a:p>
          <a:p>
            <a:pPr marL="171450" indent="-171450">
              <a:buFont typeface="Wingdings" charset="2"/>
              <a:buChar char="§"/>
            </a:pPr>
            <a:r>
              <a:rPr lang="en-US" sz="1100" kern="1200" dirty="0" smtClean="0">
                <a:solidFill>
                  <a:schemeClr val="tx1"/>
                </a:solidFill>
                <a:effectLst/>
                <a:latin typeface="+mn-lt"/>
                <a:ea typeface="+mn-ea"/>
                <a:cs typeface="+mn-cs"/>
              </a:rPr>
              <a:t>Team meeting schedules and locations are guided by the family’s needs and preferences. </a:t>
            </a:r>
          </a:p>
          <a:p>
            <a:pPr marL="171450" indent="-171450">
              <a:buFont typeface="Wingdings" charset="2"/>
              <a:buChar char="§"/>
            </a:pPr>
            <a:endParaRPr lang="en-US" sz="1100" kern="1200" dirty="0" smtClean="0">
              <a:solidFill>
                <a:schemeClr val="tx1"/>
              </a:solidFill>
              <a:effectLst/>
              <a:latin typeface="+mn-lt"/>
              <a:ea typeface="+mn-ea"/>
              <a:cs typeface="+mn-cs"/>
            </a:endParaRPr>
          </a:p>
          <a:p>
            <a:pPr marL="0" indent="0">
              <a:buFont typeface="Wingdings" charset="2"/>
              <a:buNone/>
            </a:pPr>
            <a:r>
              <a:rPr lang="en-US" sz="1100" kern="1200" dirty="0" smtClean="0">
                <a:solidFill>
                  <a:schemeClr val="tx1"/>
                </a:solidFill>
                <a:effectLst/>
                <a:latin typeface="+mn-lt"/>
                <a:ea typeface="+mn-ea"/>
                <a:cs typeface="+mn-cs"/>
              </a:rPr>
              <a:t>All team members participate in the development and implementation of the plan. The team meeting process is standardized to include </a:t>
            </a:r>
            <a:endParaRPr lang="en-US" sz="1100" dirty="0" smtClean="0">
              <a:latin typeface="+mn-lt"/>
            </a:endParaRPr>
          </a:p>
          <a:p>
            <a:pPr marL="171450" indent="-171450">
              <a:buFont typeface="Wingdings" charset="2"/>
              <a:buChar char="§"/>
            </a:pPr>
            <a:r>
              <a:rPr lang="en-US" sz="1100" kern="1200" dirty="0" smtClean="0">
                <a:solidFill>
                  <a:schemeClr val="tx1"/>
                </a:solidFill>
                <a:effectLst/>
                <a:latin typeface="+mn-lt"/>
                <a:ea typeface="+mn-ea"/>
                <a:cs typeface="+mn-cs"/>
              </a:rPr>
              <a:t>A clearly defined purpose, goal and agenda for each meeting; </a:t>
            </a:r>
            <a:endParaRPr lang="en-US" sz="1100" dirty="0" smtClean="0">
              <a:latin typeface="+mn-lt"/>
            </a:endParaRPr>
          </a:p>
          <a:p>
            <a:pPr marL="171450" indent="-171450">
              <a:buFont typeface="Wingdings" charset="2"/>
              <a:buChar char="§"/>
            </a:pPr>
            <a:r>
              <a:rPr lang="en-US" sz="1100" kern="1200" dirty="0" smtClean="0">
                <a:solidFill>
                  <a:schemeClr val="tx1"/>
                </a:solidFill>
                <a:effectLst/>
                <a:latin typeface="+mn-lt"/>
                <a:ea typeface="+mn-ea"/>
                <a:cs typeface="+mn-cs"/>
              </a:rPr>
              <a:t>An agreed-upon decision-making process; Identification of family strengths and needs; </a:t>
            </a:r>
            <a:endParaRPr lang="en-US" sz="1100" dirty="0" smtClean="0">
              <a:latin typeface="+mn-lt"/>
            </a:endParaRPr>
          </a:p>
          <a:p>
            <a:pPr marL="171450" indent="-171450">
              <a:buFont typeface="Wingdings" charset="2"/>
              <a:buChar char="§"/>
            </a:pPr>
            <a:r>
              <a:rPr lang="en-US" sz="1100" kern="1200" dirty="0" smtClean="0">
                <a:solidFill>
                  <a:schemeClr val="tx1"/>
                </a:solidFill>
                <a:effectLst/>
                <a:latin typeface="+mn-lt"/>
                <a:ea typeface="+mn-ea"/>
                <a:cs typeface="+mn-cs"/>
              </a:rPr>
              <a:t>A brainstorming and option-generating process; and </a:t>
            </a:r>
            <a:endParaRPr lang="en-US" sz="1100" dirty="0" smtClean="0">
              <a:latin typeface="+mn-lt"/>
            </a:endParaRPr>
          </a:p>
          <a:p>
            <a:pPr marL="171450" indent="-171450">
              <a:buFont typeface="Wingdings" charset="2"/>
              <a:buChar char="§"/>
            </a:pPr>
            <a:r>
              <a:rPr lang="en-US" sz="1100" kern="1200" dirty="0" smtClean="0">
                <a:solidFill>
                  <a:schemeClr val="tx1"/>
                </a:solidFill>
                <a:effectLst/>
                <a:latin typeface="+mn-lt"/>
                <a:ea typeface="+mn-ea"/>
                <a:cs typeface="+mn-cs"/>
              </a:rPr>
              <a:t>Specific action steps to be carried out by team members according to a timeline. </a:t>
            </a:r>
            <a:endParaRPr lang="en-US" sz="1100" dirty="0" smtClean="0">
              <a:latin typeface="+mn-lt"/>
            </a:endParaRPr>
          </a:p>
          <a:p>
            <a:pPr marL="171450" indent="-171450">
              <a:buFont typeface="Wingdings" charset="2"/>
              <a:buChar char="§"/>
            </a:pPr>
            <a:endParaRPr lang="en-US" sz="1100" kern="1200" dirty="0" smtClean="0">
              <a:solidFill>
                <a:schemeClr val="tx1"/>
              </a:solidFill>
              <a:effectLst/>
              <a:latin typeface="+mn-lt"/>
              <a:ea typeface="+mn-ea"/>
              <a:cs typeface="+mn-cs"/>
            </a:endParaRPr>
          </a:p>
          <a:p>
            <a:pPr marL="171450" indent="-171450">
              <a:buFont typeface="Wingdings" charset="2"/>
              <a:buChar char="§"/>
            </a:pPr>
            <a:endParaRPr lang="en-US" sz="1100" kern="1200" dirty="0" smtClean="0">
              <a:solidFill>
                <a:schemeClr val="tx1"/>
              </a:solidFill>
              <a:effectLst/>
              <a:latin typeface="+mn-lt"/>
              <a:ea typeface="+mn-ea"/>
              <a:cs typeface="+mn-cs"/>
            </a:endParaRPr>
          </a:p>
          <a:p>
            <a:pPr marL="171450" indent="-171450">
              <a:buFont typeface="Wingdings" charset="2"/>
              <a:buChar char="§"/>
            </a:pPr>
            <a:endParaRPr lang="en-US" sz="1100" dirty="0">
              <a:latin typeface="+mn-lt"/>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10</a:t>
            </a:fld>
            <a:endParaRPr lang="en-US" dirty="0"/>
          </a:p>
        </p:txBody>
      </p:sp>
    </p:spTree>
    <p:extLst>
      <p:ext uri="{BB962C8B-B14F-4D97-AF65-F5344CB8AC3E}">
        <p14:creationId xmlns:p14="http://schemas.microsoft.com/office/powerpoint/2010/main" val="1720232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3" marR="228575" indent="-342863" defTabSz="884408">
              <a:lnSpc>
                <a:spcPct val="115000"/>
              </a:lnSpc>
              <a:spcBef>
                <a:spcPts val="600"/>
              </a:spcBef>
              <a:spcAft>
                <a:spcPts val="600"/>
              </a:spcAft>
              <a:buFont typeface="Wingdings" panose="05000000000000000000" pitchFamily="2" charset="2"/>
              <a:buChar char=""/>
              <a:defRPr/>
            </a:pPr>
            <a:r>
              <a:rPr lang="en-US" dirty="0">
                <a:latin typeface="Calibri" panose="020F0502020204030204" pitchFamily="34" charset="0"/>
                <a:ea typeface="Calibri" panose="020F0502020204030204" pitchFamily="34" charset="0"/>
                <a:cs typeface="Calibri" panose="020F0502020204030204" pitchFamily="34" charset="0"/>
              </a:rPr>
              <a:t>Briefly review phases of case planning; consider</a:t>
            </a:r>
            <a:r>
              <a:rPr lang="en-US" baseline="0" dirty="0">
                <a:latin typeface="Calibri" panose="020F0502020204030204" pitchFamily="34" charset="0"/>
                <a:ea typeface="Calibri" panose="020F0502020204030204" pitchFamily="34" charset="0"/>
                <a:cs typeface="Calibri" panose="020F0502020204030204" pitchFamily="34" charset="0"/>
              </a:rPr>
              <a:t> how breaking how we plan into smaller steps facilitates understanding of the process.</a:t>
            </a:r>
            <a:endParaRPr lang="en-US" dirty="0">
              <a:latin typeface="Calibri" panose="020F0502020204030204" pitchFamily="34" charset="0"/>
              <a:ea typeface="Calibri" panose="020F0502020204030204" pitchFamily="34" charset="0"/>
              <a:cs typeface="Times New Roman" panose="02020603050405020304" pitchFamily="18" charset="0"/>
            </a:endParaRPr>
          </a:p>
          <a:p>
            <a:pPr marL="342863" marR="228575" indent="-342863" defTabSz="884408">
              <a:lnSpc>
                <a:spcPct val="115000"/>
              </a:lnSpc>
              <a:spcBef>
                <a:spcPts val="600"/>
              </a:spcBef>
              <a:spcAft>
                <a:spcPts val="600"/>
              </a:spcAft>
              <a:buFont typeface="Wingdings" panose="05000000000000000000" pitchFamily="2" charset="2"/>
              <a:buChar char=""/>
              <a:defRPr/>
            </a:pPr>
            <a:r>
              <a:rPr lang="en-US" dirty="0">
                <a:latin typeface="Calibri" panose="020F0502020204030204" pitchFamily="34" charset="0"/>
                <a:ea typeface="Calibri" panose="020F0502020204030204" pitchFamily="34" charset="0"/>
                <a:cs typeface="Calibri" panose="020F0502020204030204" pitchFamily="34" charset="0"/>
              </a:rPr>
              <a:t>This slide will assist participants in the understanding that while there are compliance mandates around case planning, the challenge is to help the family make sense of what is happening, to sort things out and come to a common understanding of what everyone needs to do to make things safer. </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11</a:t>
            </a:fld>
            <a:endParaRPr lang="en-US" dirty="0"/>
          </a:p>
        </p:txBody>
      </p:sp>
    </p:spTree>
    <p:extLst>
      <p:ext uri="{BB962C8B-B14F-4D97-AF65-F5344CB8AC3E}">
        <p14:creationId xmlns:p14="http://schemas.microsoft.com/office/powerpoint/2010/main" val="7965619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863" marR="228575" indent="-342863">
              <a:lnSpc>
                <a:spcPct val="115000"/>
              </a:lnSpc>
              <a:spcBef>
                <a:spcPts val="600"/>
              </a:spcBef>
              <a:spcAft>
                <a:spcPts val="600"/>
              </a:spcAft>
              <a:buFont typeface="Wingdings" panose="05000000000000000000" pitchFamily="2" charset="2"/>
              <a:buChar char=""/>
            </a:pPr>
            <a:r>
              <a:rPr lang="en-US" sz="1200" dirty="0" smtClean="0">
                <a:latin typeface="+mj-lt"/>
                <a:ea typeface="Calibri" panose="020F0502020204030204" pitchFamily="34" charset="0"/>
                <a:cs typeface="Calibri" panose="020F0502020204030204" pitchFamily="34" charset="0"/>
              </a:rPr>
              <a:t>Review the</a:t>
            </a:r>
            <a:r>
              <a:rPr lang="en-US" sz="1200" baseline="0" dirty="0" smtClean="0">
                <a:latin typeface="+mj-lt"/>
                <a:ea typeface="Calibri" panose="020F0502020204030204" pitchFamily="34" charset="0"/>
                <a:cs typeface="Calibri" panose="020F0502020204030204" pitchFamily="34" charset="0"/>
              </a:rPr>
              <a:t> importance of ongoing assessment with families as circumstances change </a:t>
            </a:r>
            <a:endParaRPr lang="en-US" sz="1200" dirty="0" smtClean="0">
              <a:latin typeface="+mj-lt"/>
              <a:ea typeface="Calibri" panose="020F0502020204030204" pitchFamily="34" charset="0"/>
              <a:cs typeface="Calibri" panose="020F0502020204030204" pitchFamily="34" charset="0"/>
            </a:endParaRPr>
          </a:p>
          <a:p>
            <a:pPr marL="342863" marR="228575" indent="-342863">
              <a:lnSpc>
                <a:spcPct val="115000"/>
              </a:lnSpc>
              <a:spcBef>
                <a:spcPts val="600"/>
              </a:spcBef>
              <a:spcAft>
                <a:spcPts val="600"/>
              </a:spcAft>
              <a:buFont typeface="Wingdings" panose="05000000000000000000" pitchFamily="2" charset="2"/>
              <a:buChar char=""/>
            </a:pPr>
            <a:r>
              <a:rPr lang="en-US" sz="1200" dirty="0" smtClean="0">
                <a:latin typeface="+mj-lt"/>
                <a:ea typeface="Calibri" panose="020F0502020204030204" pitchFamily="34" charset="0"/>
                <a:cs typeface="Calibri" panose="020F0502020204030204" pitchFamily="34" charset="0"/>
              </a:rPr>
              <a:t>Emphasize </a:t>
            </a:r>
            <a:r>
              <a:rPr lang="en-US" sz="1200" dirty="0">
                <a:latin typeface="+mj-lt"/>
                <a:ea typeface="Calibri" panose="020F0502020204030204" pitchFamily="34" charset="0"/>
                <a:cs typeface="Calibri" panose="020F0502020204030204" pitchFamily="34" charset="0"/>
              </a:rPr>
              <a:t>that conducting an accurate assessment of children and families in child protection is perhaps the most critical piece of a social worker’s job. </a:t>
            </a:r>
            <a:r>
              <a:rPr lang="en-US" sz="1200" dirty="0" smtClean="0">
                <a:latin typeface="+mj-lt"/>
                <a:ea typeface="Calibri" panose="020F0502020204030204" pitchFamily="34" charset="0"/>
                <a:cs typeface="Calibri" panose="020F0502020204030204" pitchFamily="34" charset="0"/>
              </a:rPr>
              <a:t/>
            </a:r>
            <a:br>
              <a:rPr lang="en-US" sz="1200" dirty="0" smtClean="0">
                <a:latin typeface="+mj-lt"/>
                <a:ea typeface="Calibri" panose="020F0502020204030204" pitchFamily="34" charset="0"/>
                <a:cs typeface="Calibri" panose="020F0502020204030204" pitchFamily="34" charset="0"/>
              </a:rPr>
            </a:br>
            <a:endParaRPr lang="en-US" sz="1200" dirty="0">
              <a:latin typeface="+mj-lt"/>
              <a:ea typeface="Calibri" panose="020F0502020204030204" pitchFamily="34" charset="0"/>
              <a:cs typeface="Times New Roman" panose="02020603050405020304" pitchFamily="18" charset="0"/>
            </a:endParaRPr>
          </a:p>
          <a:p>
            <a:pPr marL="342863" marR="228575" indent="-342863">
              <a:lnSpc>
                <a:spcPct val="115000"/>
              </a:lnSpc>
              <a:spcBef>
                <a:spcPts val="600"/>
              </a:spcBef>
              <a:spcAft>
                <a:spcPts val="600"/>
              </a:spcAft>
              <a:buFont typeface="+mj-lt"/>
              <a:buAutoNum type="arabicPeriod"/>
            </a:pPr>
            <a:r>
              <a:rPr lang="en-US" sz="1200" dirty="0">
                <a:latin typeface="+mj-lt"/>
                <a:ea typeface="Calibri" panose="020F0502020204030204" pitchFamily="34" charset="0"/>
                <a:cs typeface="Calibri" panose="020F0502020204030204" pitchFamily="34" charset="0"/>
              </a:rPr>
              <a:t>A comprehensive family assessment involves recognizing patterns of parental behavior over time in the broad context of needs and strengths, rather than focusing only on the incident that brought the family to the attention of the child welfare agency.</a:t>
            </a:r>
            <a:endParaRPr lang="en-US" sz="1200" dirty="0">
              <a:latin typeface="+mj-lt"/>
              <a:ea typeface="Calibri" panose="020F0502020204030204" pitchFamily="34" charset="0"/>
              <a:cs typeface="Times New Roman" panose="02020603050405020304" pitchFamily="18" charset="0"/>
            </a:endParaRPr>
          </a:p>
          <a:p>
            <a:pPr marL="342863" marR="228575" indent="-342863">
              <a:lnSpc>
                <a:spcPct val="115000"/>
              </a:lnSpc>
              <a:spcBef>
                <a:spcPts val="600"/>
              </a:spcBef>
              <a:spcAft>
                <a:spcPts val="600"/>
              </a:spcAft>
              <a:buFont typeface="+mj-lt"/>
              <a:buAutoNum type="arabicPeriod"/>
            </a:pPr>
            <a:r>
              <a:rPr lang="en-US" sz="1200" dirty="0">
                <a:latin typeface="+mj-lt"/>
                <a:ea typeface="Calibri" panose="020F0502020204030204" pitchFamily="34" charset="0"/>
                <a:cs typeface="Calibri" panose="020F0502020204030204" pitchFamily="34" charset="0"/>
              </a:rPr>
              <a:t>Engagement is the key to effective assessment – research shows that social work assessments are seventy percent more accurate when workers build relationships</a:t>
            </a:r>
            <a:r>
              <a:rPr lang="en-US" sz="1200" baseline="0" dirty="0">
                <a:latin typeface="+mj-lt"/>
                <a:ea typeface="Calibri" panose="020F0502020204030204" pitchFamily="34" charset="0"/>
                <a:cs typeface="Calibri" panose="020F0502020204030204" pitchFamily="34" charset="0"/>
              </a:rPr>
              <a:t> </a:t>
            </a:r>
            <a:r>
              <a:rPr lang="en-US" sz="1200" dirty="0">
                <a:latin typeface="+mj-lt"/>
                <a:ea typeface="Calibri" panose="020F0502020204030204" pitchFamily="34" charset="0"/>
                <a:cs typeface="Calibri" panose="020F0502020204030204" pitchFamily="34" charset="0"/>
              </a:rPr>
              <a:t>with families.</a:t>
            </a:r>
            <a:endParaRPr lang="en-US" sz="1200" dirty="0">
              <a:latin typeface="+mj-lt"/>
              <a:ea typeface="Calibri" panose="020F0502020204030204" pitchFamily="34" charset="0"/>
              <a:cs typeface="Times New Roman" panose="02020603050405020304" pitchFamily="18" charset="0"/>
            </a:endParaRPr>
          </a:p>
          <a:p>
            <a:pPr marL="342863" marR="228575" indent="-342863">
              <a:lnSpc>
                <a:spcPct val="115000"/>
              </a:lnSpc>
              <a:spcBef>
                <a:spcPts val="600"/>
              </a:spcBef>
              <a:spcAft>
                <a:spcPts val="600"/>
              </a:spcAft>
              <a:buFont typeface="+mj-lt"/>
              <a:buAutoNum type="arabicPeriod"/>
            </a:pPr>
            <a:r>
              <a:rPr lang="en-US" sz="1200" dirty="0">
                <a:latin typeface="+mj-lt"/>
              </a:rPr>
              <a:t>Assessment occurs throughout the life of a case; it begins from the moment a call is received by the child welfare system and continues until the case is closed. An ongoing assessment of safety vs. risk is an important part of working with families. Safety is focused on the immediate absence of harm and danger for a child and risk focuses on the family patterns and probability that abuse or neglect may occur in the future.  </a:t>
            </a:r>
          </a:p>
          <a:p>
            <a:pPr marL="342863" marR="228575" indent="-342863">
              <a:lnSpc>
                <a:spcPct val="115000"/>
              </a:lnSpc>
              <a:spcBef>
                <a:spcPts val="600"/>
              </a:spcBef>
              <a:spcAft>
                <a:spcPts val="600"/>
              </a:spcAft>
              <a:buFont typeface="+mj-lt"/>
              <a:buAutoNum type="arabicPeriod"/>
            </a:pPr>
            <a:r>
              <a:rPr lang="en-US" sz="1200" dirty="0">
                <a:latin typeface="+mj-lt"/>
                <a:ea typeface="Calibri" panose="020F0502020204030204" pitchFamily="34" charset="0"/>
                <a:cs typeface="Calibri" panose="020F0502020204030204" pitchFamily="34" charset="0"/>
              </a:rPr>
              <a:t>Workers should be open to the idea that earlier assessments may have been incorrect or incomplete and be willing to make the necessary changes to case planning based on new information learned from their current assessment. </a:t>
            </a:r>
            <a:endParaRPr lang="en-US" sz="1200" dirty="0">
              <a:latin typeface="+mj-lt"/>
              <a:ea typeface="Calibri" panose="020F0502020204030204" pitchFamily="34" charset="0"/>
              <a:cs typeface="Times New Roman" panose="02020603050405020304" pitchFamily="18" charset="0"/>
            </a:endParaRPr>
          </a:p>
          <a:p>
            <a:pPr marL="342863" marR="228575" indent="-342863">
              <a:lnSpc>
                <a:spcPct val="115000"/>
              </a:lnSpc>
              <a:spcBef>
                <a:spcPts val="600"/>
              </a:spcBef>
              <a:spcAft>
                <a:spcPts val="600"/>
              </a:spcAft>
              <a:buFont typeface="+mj-lt"/>
              <a:buAutoNum type="arabicPeriod"/>
            </a:pPr>
            <a:r>
              <a:rPr lang="en-US" sz="1200" dirty="0">
                <a:latin typeface="+mj-lt"/>
                <a:ea typeface="Calibri" panose="020F0502020204030204" pitchFamily="34" charset="0"/>
              </a:rPr>
              <a:t>Effective case planning is individualized, strength-based, comprehensive and flexible.</a:t>
            </a:r>
            <a:endParaRPr lang="en-US" sz="1200" dirty="0">
              <a:latin typeface="+mj-lt"/>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12</a:t>
            </a:fld>
            <a:endParaRPr lang="en-US" dirty="0"/>
          </a:p>
        </p:txBody>
      </p:sp>
    </p:spTree>
    <p:extLst>
      <p:ext uri="{BB962C8B-B14F-4D97-AF65-F5344CB8AC3E}">
        <p14:creationId xmlns:p14="http://schemas.microsoft.com/office/powerpoint/2010/main" val="101821794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else do we value that</a:t>
            </a:r>
            <a:r>
              <a:rPr lang="en-US" baseline="0" dirty="0" smtClean="0"/>
              <a:t> can support collaborative case planning?  Examples may include things like community and tribal connections are often the key to success for many families. The strengths, wisdom, culture and connections that come from community and networks to support families in making behavioral changes, enhancing safety, permanence and well-being for children/youth, and more.</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13</a:t>
            </a:fld>
            <a:endParaRPr lang="en-US" dirty="0"/>
          </a:p>
        </p:txBody>
      </p:sp>
    </p:spTree>
    <p:extLst>
      <p:ext uri="{BB962C8B-B14F-4D97-AF65-F5344CB8AC3E}">
        <p14:creationId xmlns:p14="http://schemas.microsoft.com/office/powerpoint/2010/main" val="865520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bwMode="auto">
          <a:solidFill>
            <a:srgbClr val="FFFFFF"/>
          </a:solidFill>
          <a:ln>
            <a:solidFill>
              <a:srgbClr val="000000"/>
            </a:solidFill>
            <a:miter lim="800000"/>
            <a:headEnd/>
            <a:tailEnd/>
          </a:ln>
        </p:spPr>
      </p:sp>
      <p:sp>
        <p:nvSpPr>
          <p:cNvPr id="211971" name="Rectangle 3"/>
          <p:cNvSpPr>
            <a:spLocks noGrp="1" noChangeArrowheads="1"/>
          </p:cNvSpPr>
          <p:nvPr>
            <p:ph type="body" idx="1"/>
          </p:nvPr>
        </p:nvSpPr>
        <p:spPr bwMode="auto">
          <a:xfrm>
            <a:off x="685800" y="4191000"/>
            <a:ext cx="5486400" cy="4114800"/>
          </a:xfrm>
          <a:solidFill>
            <a:srgbClr val="FFFFFF"/>
          </a:solidFill>
        </p:spPr>
        <p:txBody>
          <a:bodyPr wrap="square" numCol="1" anchor="t" anchorCtr="0" compatLnSpc="1">
            <a:prstTxWarp prst="textNoShape">
              <a:avLst/>
            </a:prstTxWarp>
          </a:bodyPr>
          <a:lstStyle/>
          <a:p>
            <a:pPr eaLnBrk="1" hangingPunct="1">
              <a:defRPr/>
            </a:pPr>
            <a:r>
              <a:rPr lang="en-US" sz="1050" dirty="0" smtClean="0">
                <a:latin typeface="Times New Roman" pitchFamily="-1" charset="0"/>
                <a:ea typeface="ＭＳ Ｐゴシック" pitchFamily="-1" charset="-128"/>
                <a:cs typeface="ＭＳ Ｐゴシック" pitchFamily="-1" charset="-128"/>
              </a:rPr>
              <a:t>Have participants practice documenting into their blank</a:t>
            </a:r>
            <a:r>
              <a:rPr lang="en-US" sz="1050" baseline="0" dirty="0" smtClean="0">
                <a:latin typeface="Times New Roman" pitchFamily="-1" charset="0"/>
                <a:ea typeface="ＭＳ Ｐゴシック" pitchFamily="-1" charset="-128"/>
                <a:cs typeface="ＭＳ Ｐゴシック" pitchFamily="-1" charset="-128"/>
              </a:rPr>
              <a:t> 3-column map in their handouts</a:t>
            </a:r>
            <a:endParaRPr lang="en-US" sz="1050" dirty="0">
              <a:latin typeface="Times New Roman" pitchFamily="-1" charset="0"/>
              <a:ea typeface="ＭＳ Ｐゴシック" pitchFamily="-1" charset="-128"/>
              <a:cs typeface="ＭＳ Ｐゴシック" pitchFamily="-1" charset="-128"/>
            </a:endParaRPr>
          </a:p>
        </p:txBody>
      </p:sp>
      <p:sp>
        <p:nvSpPr>
          <p:cNvPr id="212996"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defRPr>
                <a:solidFill>
                  <a:schemeClr val="tx1"/>
                </a:solidFill>
                <a:latin typeface="Arial" panose="020B0604020202020204" pitchFamily="34" charset="0"/>
                <a:ea typeface="ＭＳ Ｐゴシック" panose="020B0600070205080204" pitchFamily="34" charset="-128"/>
              </a:defRPr>
            </a:lvl1pPr>
            <a:lvl2pPr marL="37931725" indent="-37474525">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fontAlgn="base">
              <a:spcBef>
                <a:spcPct val="0"/>
              </a:spcBef>
              <a:spcAft>
                <a:spcPct val="0"/>
              </a:spcAft>
            </a:pPr>
            <a:r>
              <a:rPr lang="en-US" altLang="en-US" dirty="0" smtClean="0">
                <a:solidFill>
                  <a:srgbClr val="000000"/>
                </a:solidFill>
                <a:latin typeface="Gill Sans" pitchFamily="-1" charset="0"/>
                <a:ea typeface="ヒラギノ角ゴ ProN W3" pitchFamily="-1" charset="-128"/>
                <a:sym typeface="Gill Sans" pitchFamily="-1" charset="0"/>
              </a:rPr>
              <a:t>Introducing SOP Day 1</a:t>
            </a:r>
          </a:p>
        </p:txBody>
      </p:sp>
    </p:spTree>
    <p:extLst>
      <p:ext uri="{BB962C8B-B14F-4D97-AF65-F5344CB8AC3E}">
        <p14:creationId xmlns:p14="http://schemas.microsoft.com/office/powerpoint/2010/main" val="13411273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Calibri"/>
                <a:cs typeface="Calibri"/>
              </a:rPr>
              <a:t>Briefly</a:t>
            </a:r>
            <a:r>
              <a:rPr lang="en-US" sz="1200" baseline="0" dirty="0" smtClean="0">
                <a:latin typeface="Calibri"/>
                <a:cs typeface="Calibri"/>
              </a:rPr>
              <a:t> review some best practices in Child Welfare - </a:t>
            </a:r>
            <a:r>
              <a:rPr lang="en-US" sz="1200" kern="1200" dirty="0" smtClean="0">
                <a:solidFill>
                  <a:schemeClr val="tx1"/>
                </a:solidFill>
                <a:effectLst/>
                <a:latin typeface="Calibri"/>
                <a:ea typeface="+mn-ea"/>
                <a:cs typeface="Calibri"/>
              </a:rPr>
              <a:t>These practice approaches have been found to be vital to engaging with families in a respectful and ethical way.</a:t>
            </a:r>
          </a:p>
          <a:p>
            <a:endParaRPr lang="en-US" sz="1200" kern="1200" dirty="0" smtClean="0">
              <a:solidFill>
                <a:schemeClr val="tx1"/>
              </a:solidFill>
              <a:effectLst/>
              <a:latin typeface="Calibri"/>
              <a:ea typeface="+mn-ea"/>
              <a:cs typeface="Calibri"/>
            </a:endParaRPr>
          </a:p>
          <a:p>
            <a:r>
              <a:rPr lang="en-US" sz="1200" kern="1200" dirty="0" smtClean="0">
                <a:solidFill>
                  <a:schemeClr val="tx1"/>
                </a:solidFill>
                <a:effectLst/>
                <a:latin typeface="Calibri"/>
                <a:ea typeface="+mn-ea"/>
                <a:cs typeface="Calibri"/>
              </a:rPr>
              <a:t>They will go more in-depth</a:t>
            </a:r>
            <a:r>
              <a:rPr lang="en-US" sz="1200" kern="1200" baseline="0" dirty="0" smtClean="0">
                <a:solidFill>
                  <a:schemeClr val="tx1"/>
                </a:solidFill>
                <a:effectLst/>
                <a:latin typeface="Calibri"/>
                <a:ea typeface="+mn-ea"/>
                <a:cs typeface="Calibri"/>
              </a:rPr>
              <a:t> during the Word Game activity shortly.</a:t>
            </a:r>
            <a:endParaRPr lang="en-US" sz="1200" kern="1200" dirty="0" smtClean="0">
              <a:solidFill>
                <a:schemeClr val="tx1"/>
              </a:solidFill>
              <a:effectLst/>
              <a:latin typeface="Calibri"/>
              <a:ea typeface="+mn-ea"/>
              <a:cs typeface="Calibri"/>
            </a:endParaRPr>
          </a:p>
          <a:p>
            <a:endParaRPr lang="en-US" sz="1200" kern="1200" dirty="0" smtClean="0">
              <a:solidFill>
                <a:schemeClr val="tx1"/>
              </a:solidFill>
              <a:effectLst/>
              <a:latin typeface="Calibri"/>
              <a:ea typeface="+mn-ea"/>
              <a:cs typeface="Calibri"/>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15</a:t>
            </a:fld>
            <a:endParaRPr lang="en-US" dirty="0"/>
          </a:p>
        </p:txBody>
      </p:sp>
    </p:spTree>
    <p:extLst>
      <p:ext uri="{BB962C8B-B14F-4D97-AF65-F5344CB8AC3E}">
        <p14:creationId xmlns:p14="http://schemas.microsoft.com/office/powerpoint/2010/main" val="18627613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16</a:t>
            </a:fld>
            <a:endParaRPr lang="en-US" dirty="0"/>
          </a:p>
        </p:txBody>
      </p:sp>
    </p:spTree>
    <p:extLst>
      <p:ext uri="{BB962C8B-B14F-4D97-AF65-F5344CB8AC3E}">
        <p14:creationId xmlns:p14="http://schemas.microsoft.com/office/powerpoint/2010/main" val="1406722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Calibri"/>
              </a:rPr>
              <a:t>Give</a:t>
            </a:r>
            <a:r>
              <a:rPr lang="en-US" sz="1200" kern="1200" baseline="0" dirty="0" smtClean="0">
                <a:solidFill>
                  <a:schemeClr val="tx1"/>
                </a:solidFill>
                <a:effectLst/>
                <a:latin typeface="+mn-lt"/>
                <a:ea typeface="+mn-ea"/>
                <a:cs typeface="Calibri"/>
              </a:rPr>
              <a:t> each table a practice and a flipchart and ask them to talk as a table about 1) what the concept is in their own words and 2) how these align with or support effective  collaborative case planning. Have each table report out briefly.  Add any additional framing to support integrated learning.</a:t>
            </a:r>
            <a:endParaRPr lang="en-US" sz="1200" dirty="0" smtClean="0">
              <a:latin typeface="+mn-lt"/>
              <a:ea typeface="Calibri" panose="020F0502020204030204" pitchFamily="34" charset="0"/>
              <a:cs typeface="Calibri"/>
            </a:endParaRPr>
          </a:p>
          <a:p>
            <a:pPr eaLnBrk="1" hangingPunct="1"/>
            <a:endParaRPr lang="en-US" sz="1200" dirty="0" smtClean="0">
              <a:latin typeface="+mn-lt"/>
              <a:ea typeface="Calibri" panose="020F0502020204030204" pitchFamily="34" charset="0"/>
              <a:cs typeface="Calibri"/>
            </a:endParaRPr>
          </a:p>
          <a:p>
            <a:pPr marL="171450" indent="-171450">
              <a:buFont typeface="Wingdings" charset="2"/>
              <a:buChar char="§"/>
            </a:pPr>
            <a:r>
              <a:rPr lang="en-US" sz="1200" kern="1200" dirty="0" smtClean="0">
                <a:solidFill>
                  <a:schemeClr val="tx1"/>
                </a:solidFill>
                <a:effectLst/>
                <a:latin typeface="+mn-lt"/>
                <a:ea typeface="+mn-ea"/>
                <a:cs typeface="Calibri"/>
              </a:rPr>
              <a:t>Cultural humility involves a humble approach to working with families and demonstrating a belief that families are the experts of their unique qualities and characteristics.</a:t>
            </a:r>
          </a:p>
          <a:p>
            <a:pPr marL="171450" indent="-171450">
              <a:buFont typeface="Wingdings" charset="2"/>
              <a:buChar char="§"/>
            </a:pPr>
            <a:endParaRPr lang="en-US" sz="1200" b="1" i="0" u="none" strike="noStrike" kern="1200" baseline="0" dirty="0" smtClean="0">
              <a:solidFill>
                <a:schemeClr val="tx1"/>
              </a:solidFill>
              <a:latin typeface="+mn-lt"/>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200" kern="1200" dirty="0" smtClean="0">
                <a:solidFill>
                  <a:schemeClr val="tx1"/>
                </a:solidFill>
                <a:effectLst/>
                <a:latin typeface="+mn-lt"/>
                <a:ea typeface="+mn-ea"/>
                <a:cs typeface="Calibri"/>
              </a:rPr>
              <a:t>A </a:t>
            </a:r>
            <a:r>
              <a:rPr lang="en-US" sz="1200" b="1" i="1" u="sng" kern="1200" dirty="0" smtClean="0">
                <a:solidFill>
                  <a:schemeClr val="tx1"/>
                </a:solidFill>
                <a:effectLst/>
                <a:latin typeface="+mn-lt"/>
                <a:ea typeface="+mn-ea"/>
                <a:cs typeface="Calibri"/>
              </a:rPr>
              <a:t>strengths based approach</a:t>
            </a:r>
            <a:r>
              <a:rPr lang="en-US" sz="1200" b="1" i="1" u="sng" kern="1200" baseline="0" dirty="0" smtClean="0">
                <a:solidFill>
                  <a:schemeClr val="tx1"/>
                </a:solidFill>
                <a:effectLst/>
                <a:latin typeface="+mn-lt"/>
                <a:ea typeface="+mn-ea"/>
                <a:cs typeface="Calibri"/>
              </a:rPr>
              <a:t> </a:t>
            </a:r>
            <a:r>
              <a:rPr lang="en-US" sz="1200" kern="1200" dirty="0" smtClean="0">
                <a:solidFill>
                  <a:schemeClr val="tx1"/>
                </a:solidFill>
                <a:effectLst/>
                <a:latin typeface="+mn-lt"/>
                <a:ea typeface="+mn-ea"/>
                <a:cs typeface="Calibri"/>
              </a:rPr>
              <a:t>encourages families to become part of the decision-making process and their strengths and resources are acknowledged. </a:t>
            </a:r>
          </a:p>
          <a:p>
            <a:pPr marL="171450" marR="0" lvl="0" indent="-171450" algn="l" defTabSz="914400" rtl="0" eaLnBrk="1" fontAlgn="auto" latinLnBrk="0" hangingPunct="1">
              <a:lnSpc>
                <a:spcPct val="100000"/>
              </a:lnSpc>
              <a:spcBef>
                <a:spcPts val="0"/>
              </a:spcBef>
              <a:spcAft>
                <a:spcPts val="0"/>
              </a:spcAft>
              <a:buClrTx/>
              <a:buSzTx/>
              <a:buFont typeface="Wingdings" charset="2"/>
              <a:buChar char="§"/>
              <a:tabLst/>
              <a:defRPr/>
            </a:pPr>
            <a:endParaRPr lang="en-US" sz="1200" b="1" i="0" u="none" strike="noStrike" kern="1200" baseline="0" dirty="0" smtClean="0">
              <a:solidFill>
                <a:schemeClr val="tx1"/>
              </a:solidFill>
              <a:latin typeface="+mn-lt"/>
              <a:ea typeface="+mn-ea"/>
              <a:cs typeface="Calibri"/>
            </a:endParaRPr>
          </a:p>
          <a:p>
            <a:pPr marL="171450" indent="-171450">
              <a:buFont typeface="Wingdings" charset="2"/>
              <a:buChar char="§"/>
            </a:pPr>
            <a:r>
              <a:rPr lang="en-US" sz="1200" b="0" i="0" u="none" strike="noStrike" kern="1200" baseline="0" dirty="0" smtClean="0">
                <a:solidFill>
                  <a:schemeClr val="tx1"/>
                </a:solidFill>
                <a:latin typeface="+mn-lt"/>
                <a:ea typeface="+mn-ea"/>
                <a:cs typeface="Calibri"/>
              </a:rPr>
              <a:t>The Structured Decision Making system brings the best of child welfare research and aggregate data into assessments that caseworkers can use at key decision points to ensure immensely important decisions are consistent and congruent with both research and organizational policy. </a:t>
            </a:r>
          </a:p>
          <a:p>
            <a:pPr marL="171450" indent="-171450">
              <a:buFont typeface="Wingdings" charset="2"/>
              <a:buChar char="§"/>
            </a:pPr>
            <a:endParaRPr lang="en-US" sz="1200" b="1" i="0" u="none" strike="noStrike" kern="1200" baseline="0" dirty="0" smtClean="0">
              <a:solidFill>
                <a:schemeClr val="tx1"/>
              </a:solidFill>
              <a:latin typeface="+mn-lt"/>
              <a:ea typeface="+mn-ea"/>
              <a:cs typeface="Calibri"/>
            </a:endParaRPr>
          </a:p>
          <a:p>
            <a:pPr marL="171450" indent="-171450">
              <a:buFont typeface="Wingdings" charset="2"/>
              <a:buChar char="§"/>
            </a:pPr>
            <a:r>
              <a:rPr lang="en-US" sz="1200" kern="1200" dirty="0" smtClean="0">
                <a:solidFill>
                  <a:schemeClr val="tx1"/>
                </a:solidFill>
                <a:effectLst/>
                <a:latin typeface="+mn-lt"/>
                <a:ea typeface="+mn-ea"/>
                <a:cs typeface="Calibri"/>
              </a:rPr>
              <a:t>Collaborative Practice (otherwise known as “Partnership-Based Collaborative Practice”) involves a collaborative team approach known as a best practice in the field of child welfare. This practice encourages the building of shared language, understanding and engagement with families to assist and empower them to build their own supportive network and safety plans.</a:t>
            </a:r>
          </a:p>
          <a:p>
            <a:pPr marL="171450" marR="0" lvl="0" indent="-171450" algn="l" defTabSz="914400" rtl="0" eaLnBrk="1" fontAlgn="auto" latinLnBrk="0" hangingPunct="1">
              <a:lnSpc>
                <a:spcPct val="100000"/>
              </a:lnSpc>
              <a:spcBef>
                <a:spcPts val="0"/>
              </a:spcBef>
              <a:spcAft>
                <a:spcPts val="0"/>
              </a:spcAft>
              <a:buClrTx/>
              <a:buSzTx/>
              <a:buFont typeface="Wingdings" charset="2"/>
              <a:buChar char="§"/>
              <a:tabLst/>
              <a:defRPr/>
            </a:pPr>
            <a:endParaRPr lang="en-US" sz="1200" kern="1200" dirty="0" smtClean="0">
              <a:solidFill>
                <a:schemeClr val="tx1"/>
              </a:solidFill>
              <a:effectLst/>
              <a:latin typeface="+mn-lt"/>
              <a:ea typeface="+mn-ea"/>
              <a:cs typeface="Calibri"/>
            </a:endParaRPr>
          </a:p>
          <a:p>
            <a:pPr marL="171450" marR="0" lvl="0" indent="-171450" algn="l" defTabSz="914400" rtl="0" eaLnBrk="1" fontAlgn="auto" latinLnBrk="0" hangingPunct="1">
              <a:lnSpc>
                <a:spcPct val="100000"/>
              </a:lnSpc>
              <a:spcBef>
                <a:spcPts val="0"/>
              </a:spcBef>
              <a:spcAft>
                <a:spcPts val="0"/>
              </a:spcAft>
              <a:buClrTx/>
              <a:buSzTx/>
              <a:buFont typeface="Wingdings" charset="2"/>
              <a:buChar char="§"/>
              <a:tabLst/>
              <a:defRPr/>
            </a:pPr>
            <a:r>
              <a:rPr lang="en-US" sz="1200" kern="1200" dirty="0" smtClean="0">
                <a:solidFill>
                  <a:schemeClr val="tx1"/>
                </a:solidFill>
                <a:effectLst/>
                <a:latin typeface="+mn-lt"/>
                <a:ea typeface="+mn-ea"/>
                <a:cs typeface="Calibri"/>
              </a:rPr>
              <a:t>Appreciative inquiry is the opposite of “problem-solving” and seeks to instill hope in families by focusing on what is going right and well in their lives. What we pay attention to grows and by paying attention to what’s working instead of focusing solely on what’s not working, social workers can contribute to positive change in individuals, groups, and organizations.</a:t>
            </a:r>
          </a:p>
          <a:p>
            <a:pPr marL="171450" indent="-171450">
              <a:buFont typeface="Wingdings" charset="2"/>
              <a:buChar char="§"/>
            </a:pPr>
            <a:endParaRPr lang="en-US" sz="1200" b="1" i="0" u="none" strike="noStrike" kern="1200" baseline="0" dirty="0" smtClean="0">
              <a:solidFill>
                <a:schemeClr val="tx1"/>
              </a:solidFill>
              <a:latin typeface="+mn-lt"/>
              <a:ea typeface="+mn-ea"/>
              <a:cs typeface="Calibri"/>
            </a:endParaRPr>
          </a:p>
          <a:p>
            <a:pPr marL="171450" indent="-171450">
              <a:buFont typeface="Wingdings" charset="2"/>
              <a:buChar char="§"/>
            </a:pPr>
            <a:r>
              <a:rPr lang="en-US" sz="1200" kern="1200" dirty="0" smtClean="0">
                <a:solidFill>
                  <a:schemeClr val="tx1"/>
                </a:solidFill>
                <a:effectLst/>
                <a:latin typeface="+mn-lt"/>
                <a:ea typeface="+mn-ea"/>
                <a:cs typeface="Calibri"/>
              </a:rPr>
              <a:t>Trauma informed practice involves an awareness of trauma and its impact on behavior and quality of life in the lives of children and adults. This practice involves a recognition of and empathy for the pervasiveness of trauma and seeks to understand the connection between presenting behavior, thoughts, attitudes, coping strategies. Additionally, it is crucial to understand the impact of trauma that may be created by being involved with child welfare and to learn ways to acknowledge and try to reduce this impact.</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17</a:t>
            </a:fld>
            <a:endParaRPr lang="en-US" dirty="0"/>
          </a:p>
        </p:txBody>
      </p:sp>
    </p:spTree>
    <p:extLst>
      <p:ext uri="{BB962C8B-B14F-4D97-AF65-F5344CB8AC3E}">
        <p14:creationId xmlns:p14="http://schemas.microsoft.com/office/powerpoint/2010/main" val="18968090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18</a:t>
            </a:fld>
            <a:endParaRPr lang="en-US" dirty="0"/>
          </a:p>
        </p:txBody>
      </p:sp>
    </p:spTree>
    <p:extLst>
      <p:ext uri="{BB962C8B-B14F-4D97-AF65-F5344CB8AC3E}">
        <p14:creationId xmlns:p14="http://schemas.microsoft.com/office/powerpoint/2010/main" val="186953096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19</a:t>
            </a:fld>
            <a:endParaRPr lang="en-US" dirty="0"/>
          </a:p>
        </p:txBody>
      </p:sp>
    </p:spTree>
    <p:extLst>
      <p:ext uri="{BB962C8B-B14F-4D97-AF65-F5344CB8AC3E}">
        <p14:creationId xmlns:p14="http://schemas.microsoft.com/office/powerpoint/2010/main" val="169524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a:t>
            </a:fld>
            <a:endParaRPr lang="en-US" dirty="0"/>
          </a:p>
        </p:txBody>
      </p:sp>
    </p:spTree>
    <p:extLst>
      <p:ext uri="{BB962C8B-B14F-4D97-AF65-F5344CB8AC3E}">
        <p14:creationId xmlns:p14="http://schemas.microsoft.com/office/powerpoint/2010/main" val="40479511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Highlight re</a:t>
            </a:r>
            <a:r>
              <a:rPr lang="en-US" baseline="0" dirty="0" smtClean="0"/>
              <a:t> If ICWA applied to this family (e.g., if father was of African American AND Tribal ancestry), how might engagement AND case planning be affected?  Specifically call out active efforts vs. reasonable efforts (and refer to Trainee Content on p. 13-14.</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20</a:t>
            </a:fld>
            <a:endParaRPr lang="en-US" dirty="0"/>
          </a:p>
        </p:txBody>
      </p:sp>
    </p:spTree>
    <p:extLst>
      <p:ext uri="{BB962C8B-B14F-4D97-AF65-F5344CB8AC3E}">
        <p14:creationId xmlns:p14="http://schemas.microsoft.com/office/powerpoint/2010/main" val="228506205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Review the SDM</a:t>
            </a:r>
            <a:r>
              <a:rPr lang="en-US" baseline="0" dirty="0" smtClean="0"/>
              <a:t> tools on the slide</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21</a:t>
            </a:fld>
            <a:endParaRPr lang="en-US" dirty="0"/>
          </a:p>
        </p:txBody>
      </p:sp>
    </p:spTree>
    <p:extLst>
      <p:ext uri="{BB962C8B-B14F-4D97-AF65-F5344CB8AC3E}">
        <p14:creationId xmlns:p14="http://schemas.microsoft.com/office/powerpoint/2010/main" val="4280711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t>Source:  National CW Workforce Institute. Faller, Kathleen L. (Professor) &amp; Ortega, Robert M. (Associate Professor).(2013,  July 31</a:t>
            </a:r>
            <a:r>
              <a:rPr lang="en-US" b="1" i="1" dirty="0" smtClean="0"/>
              <a:t>).  Leadership Academy for Middle Managers, Cultural Humility and Management in Child Welfare Services.</a:t>
            </a:r>
            <a:r>
              <a:rPr lang="en-US" b="1" dirty="0" smtClean="0"/>
              <a:t> [Video file] . Retrieved 6/6/2016 from https://vimeo.com/71440920</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22</a:t>
            </a:fld>
            <a:endParaRPr lang="en-US" dirty="0"/>
          </a:p>
        </p:txBody>
      </p:sp>
    </p:spTree>
    <p:extLst>
      <p:ext uri="{BB962C8B-B14F-4D97-AF65-F5344CB8AC3E}">
        <p14:creationId xmlns:p14="http://schemas.microsoft.com/office/powerpoint/2010/main" val="8053472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23</a:t>
            </a:fld>
            <a:endParaRPr lang="en-US" dirty="0"/>
          </a:p>
        </p:txBody>
      </p:sp>
    </p:spTree>
    <p:extLst>
      <p:ext uri="{BB962C8B-B14F-4D97-AF65-F5344CB8AC3E}">
        <p14:creationId xmlns:p14="http://schemas.microsoft.com/office/powerpoint/2010/main" val="599930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a:t>
            </a:r>
            <a:r>
              <a:rPr lang="en-US" baseline="0" dirty="0" smtClean="0"/>
              <a:t> </a:t>
            </a:r>
            <a:r>
              <a:rPr lang="en-US" baseline="0" dirty="0"/>
              <a:t>addition to utilizing a strength based approach to child welfare practice, it is essential that we </a:t>
            </a:r>
            <a:r>
              <a:rPr lang="en-US" dirty="0"/>
              <a:t>consider the family</a:t>
            </a:r>
            <a:r>
              <a:rPr lang="en-US" baseline="0" dirty="0"/>
              <a:t> in the context of the family’s culture.  When interviewing and engaging with the family and family’s network it is important to ask </a:t>
            </a:r>
            <a:r>
              <a:rPr lang="en-US" b="0" u="none" baseline="0" dirty="0"/>
              <a:t>about:</a:t>
            </a:r>
          </a:p>
          <a:p>
            <a:pPr marL="171450" indent="-171450">
              <a:buFont typeface="Arial" panose="020B0604020202020204" pitchFamily="34" charset="0"/>
              <a:buChar char="•"/>
            </a:pPr>
            <a:r>
              <a:rPr lang="en-US" b="0" u="none" baseline="0" dirty="0"/>
              <a:t>The family’s cultural background</a:t>
            </a:r>
          </a:p>
          <a:p>
            <a:pPr marL="171450" indent="-171450">
              <a:buFont typeface="Arial" panose="020B0604020202020204" pitchFamily="34" charset="0"/>
              <a:buChar char="•"/>
            </a:pPr>
            <a:r>
              <a:rPr lang="en-US" b="0" u="none" baseline="0" dirty="0"/>
              <a:t>The family’s immigration or acculturation status</a:t>
            </a:r>
          </a:p>
          <a:p>
            <a:pPr marL="171450" indent="-171450">
              <a:buFont typeface="Arial" panose="020B0604020202020204" pitchFamily="34" charset="0"/>
              <a:buChar char="•"/>
            </a:pPr>
            <a:r>
              <a:rPr lang="en-US" b="0" u="none" baseline="0" dirty="0"/>
              <a:t>The family’s ethnicity, religion, socioeconomic status, age, gender, gender expression, sexual orientation, and geographic location</a:t>
            </a:r>
          </a:p>
          <a:p>
            <a:pPr marL="171450" indent="-171450">
              <a:buFont typeface="Arial" panose="020B0604020202020204" pitchFamily="34" charset="0"/>
              <a:buNone/>
            </a:pPr>
            <a:endParaRPr lang="en-US" b="0" u="none"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altLang="en-US" dirty="0" smtClean="0"/>
              <a:t>How</a:t>
            </a:r>
            <a:r>
              <a:rPr lang="en-US" altLang="en-US" baseline="0" dirty="0" smtClean="0"/>
              <a:t> does this apply to those who are new to this country, LGBTQ youth, single parents, culture of poverty?  Understanding someone's culture can help you understand how to support them in making behavior changes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altLang="en-US" dirty="0" smtClean="0"/>
          </a:p>
          <a:p>
            <a:pPr marL="171450" indent="-171450">
              <a:buFont typeface="Arial" panose="020B0604020202020204" pitchFamily="34" charset="0"/>
              <a:buNone/>
            </a:pPr>
            <a:r>
              <a:rPr lang="en-US" b="0" u="none" baseline="0" dirty="0" smtClean="0"/>
              <a:t>These </a:t>
            </a:r>
            <a:r>
              <a:rPr lang="en-US" b="0" u="none" baseline="0" dirty="0"/>
              <a:t>factors shape the family’s culture and will impact their interaction with the child welfare system.  Although it might be a challenging conversation to start, finding out about these aspects of the family will help you understand them and connect them to culturally relevant services.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b="0" u="none" baseline="0" dirty="0"/>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b="0" u="none" baseline="0" dirty="0"/>
              <a:t>Asking the family if they recently immigrated, if they see themselves as more closely linked to the culture of their home country or the culture in the US, the family traditions and practices that are important to them, their documentation and citizenship status can help you connect with the family and better understand their needs. </a:t>
            </a:r>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24</a:t>
            </a:fld>
            <a:endParaRPr lang="en-US" dirty="0"/>
          </a:p>
        </p:txBody>
      </p:sp>
    </p:spTree>
    <p:extLst>
      <p:ext uri="{BB962C8B-B14F-4D97-AF65-F5344CB8AC3E}">
        <p14:creationId xmlns:p14="http://schemas.microsoft.com/office/powerpoint/2010/main" val="20754183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Facilitate</a:t>
            </a:r>
            <a:r>
              <a:rPr lang="en-US" baseline="0" dirty="0" smtClean="0"/>
              <a:t> conversation in the room to elicit other aspects of culture that are less “visible” like values, beliefs, cultural norms, decision-making, notions of affection and love, gender roles, parenting styles, attitudes and behaviors related to discipline, attitudes towards children, and more.</a:t>
            </a:r>
          </a:p>
          <a:p>
            <a:endParaRPr lang="en-US" baseline="0" dirty="0" smtClean="0"/>
          </a:p>
          <a:p>
            <a:r>
              <a:rPr lang="en-US" baseline="0" dirty="0" smtClean="0"/>
              <a:t>Give an example asking participants who they “hang out with” during family get-togethers, or something their family did on weekends to describe the notion that family and community culture is about ways in which people experience the world, not labels and classifications put on them by others. </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25</a:t>
            </a:fld>
            <a:endParaRPr lang="en-US" dirty="0"/>
          </a:p>
        </p:txBody>
      </p:sp>
    </p:spTree>
    <p:extLst>
      <p:ext uri="{BB962C8B-B14F-4D97-AF65-F5344CB8AC3E}">
        <p14:creationId xmlns:p14="http://schemas.microsoft.com/office/powerpoint/2010/main" val="7639958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Trujillo, M.A., Bowland, S.Y., Myers, L.J., Richards, P.M., and Roy, B.  (Eds.) (2008).  Re-Centering: Culture and Knowledge in Conflict Resolution Practice.   Syracuse University Press: p.179.</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26</a:t>
            </a:fld>
            <a:endParaRPr lang="en-US" dirty="0"/>
          </a:p>
        </p:txBody>
      </p:sp>
    </p:spTree>
    <p:extLst>
      <p:ext uri="{BB962C8B-B14F-4D97-AF65-F5344CB8AC3E}">
        <p14:creationId xmlns:p14="http://schemas.microsoft.com/office/powerpoint/2010/main" val="27722329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in an effort to “put professionals [yourself] and client [families] in a mutually beneficial relationship that attempts to diminish damaging power dynamics.”</a:t>
            </a:r>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Trauma Informed</a:t>
            </a:r>
            <a:r>
              <a:rPr lang="en-US" baseline="0" dirty="0" smtClean="0"/>
              <a:t> approach: what happened to you vs. what’s wrong with you?</a:t>
            </a:r>
            <a:endParaRPr lang="en-US" dirty="0" smtClean="0"/>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27</a:t>
            </a:fld>
            <a:endParaRPr lang="en-US" dirty="0"/>
          </a:p>
        </p:txBody>
      </p:sp>
    </p:spTree>
    <p:extLst>
      <p:ext uri="{BB962C8B-B14F-4D97-AF65-F5344CB8AC3E}">
        <p14:creationId xmlns:p14="http://schemas.microsoft.com/office/powerpoint/2010/main" val="845085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 very complimentary approach to Cultural Humility is the Multicultural Process of Change developed by Valerie Batts and the VISIONS, Inc. group. At its heart, what this approach reminds us is that working with and across differences first begins with recognizing and naming those differences; then understanding the impact of those differences and appreciating and deepening our capacity to talk and work with them. Many of the practices we are going to cover today are practices for building effective working relationships across the gaps of difference – whether from a worker to a parent; a worker to a child; a person from one race or ethnicity to a person of a different race and ethnicity.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Ask:</a:t>
            </a:r>
          </a:p>
          <a:p>
            <a:r>
              <a:rPr lang="en-US" sz="1200" kern="1200" dirty="0" smtClean="0">
                <a:solidFill>
                  <a:schemeClr val="tx1"/>
                </a:solidFill>
                <a:effectLst/>
                <a:latin typeface="+mn-lt"/>
                <a:ea typeface="+mn-ea"/>
                <a:cs typeface="+mn-cs"/>
              </a:rPr>
              <a:t>1. One thing you might want to think about as we go through today: Do these practices I am learning at this training help me work more effectively across the differences I encounter in my daily work?  </a:t>
            </a:r>
          </a:p>
          <a:p>
            <a:endParaRPr lang="en-US" sz="1200" b="1" i="1" u="sng"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Refer to handout: Multicultural guidelines for Communicating across Differences. Have participants review handout individually, then have a table talk and share your thoughts. </a:t>
            </a:r>
            <a:r>
              <a:rPr lang="en-US" altLang="en-US" dirty="0" smtClean="0">
                <a:latin typeface="+mn-lt"/>
              </a:rPr>
              <a:t>Review the guidelines individually at your</a:t>
            </a:r>
            <a:r>
              <a:rPr lang="en-US" altLang="en-US" baseline="0" dirty="0" smtClean="0">
                <a:latin typeface="+mn-lt"/>
              </a:rPr>
              <a:t> tables then discuss your thoughts at your tables.</a:t>
            </a:r>
          </a:p>
          <a:p>
            <a:endParaRPr lang="en-US" altLang="en-US" dirty="0" smtClean="0">
              <a:latin typeface="+mn-lt"/>
            </a:endParaRPr>
          </a:p>
          <a:p>
            <a:r>
              <a:rPr lang="en-US" altLang="en-US" dirty="0" smtClean="0">
                <a:latin typeface="+mn-lt"/>
              </a:rPr>
              <a:t>2. De-brief with question</a:t>
            </a:r>
            <a:r>
              <a:rPr lang="en-US" altLang="en-US" baseline="0" dirty="0" smtClean="0">
                <a:latin typeface="+mn-lt"/>
              </a:rPr>
              <a:t> 2</a:t>
            </a:r>
            <a:endParaRPr lang="en-US" altLang="en-US" dirty="0" smtClean="0">
              <a:latin typeface="+mn-lt"/>
            </a:endParaRPr>
          </a:p>
          <a:p>
            <a:endParaRPr lang="en-US" dirty="0">
              <a:latin typeface="+mn-lt"/>
            </a:endParaRPr>
          </a:p>
        </p:txBody>
      </p:sp>
      <p:sp>
        <p:nvSpPr>
          <p:cNvPr id="4" name="Slide Number Placeholder 3"/>
          <p:cNvSpPr>
            <a:spLocks noGrp="1"/>
          </p:cNvSpPr>
          <p:nvPr>
            <p:ph type="sldNum" sz="quarter" idx="10"/>
          </p:nvPr>
        </p:nvSpPr>
        <p:spPr/>
        <p:txBody>
          <a:bodyPr/>
          <a:lstStyle/>
          <a:p>
            <a:fld id="{F1A6BB06-A46A-49D2-915E-60669DF2ED28}" type="slidenum">
              <a:rPr lang="en-US" smtClean="0"/>
              <a:t>28</a:t>
            </a:fld>
            <a:endParaRPr lang="en-US" dirty="0"/>
          </a:p>
        </p:txBody>
      </p:sp>
    </p:spTree>
    <p:extLst>
      <p:ext uri="{BB962C8B-B14F-4D97-AF65-F5344CB8AC3E}">
        <p14:creationId xmlns:p14="http://schemas.microsoft.com/office/powerpoint/2010/main" val="14732247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29</a:t>
            </a:fld>
            <a:endParaRPr lang="en-US" dirty="0"/>
          </a:p>
        </p:txBody>
      </p:sp>
    </p:spTree>
    <p:extLst>
      <p:ext uri="{BB962C8B-B14F-4D97-AF65-F5344CB8AC3E}">
        <p14:creationId xmlns:p14="http://schemas.microsoft.com/office/powerpoint/2010/main" val="186632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K1.</a:t>
            </a:r>
            <a:r>
              <a:rPr lang="en-US" dirty="0" smtClean="0"/>
              <a:t> The trainee will describe how the following factors can affect the success of a family completing the case plan objectives:  </a:t>
            </a:r>
          </a:p>
          <a:p>
            <a:pPr lvl="1"/>
            <a:r>
              <a:rPr lang="en-US" dirty="0" smtClean="0"/>
              <a:t>cultural perspectives</a:t>
            </a:r>
            <a:r>
              <a:rPr lang="en-US" baseline="0" dirty="0" smtClean="0"/>
              <a:t> </a:t>
            </a:r>
            <a:r>
              <a:rPr lang="en-US" dirty="0" smtClean="0"/>
              <a:t>experiences of individual, familial, community and historical trauma.  </a:t>
            </a:r>
          </a:p>
          <a:p>
            <a:pPr marL="0" lvl="0" indent="0">
              <a:buNone/>
            </a:pPr>
            <a:r>
              <a:rPr lang="en-US" dirty="0" smtClean="0"/>
              <a:t> </a:t>
            </a:r>
          </a:p>
          <a:p>
            <a:pPr marL="0" indent="0">
              <a:buNone/>
            </a:pPr>
            <a:r>
              <a:rPr lang="en-US" b="1" dirty="0" smtClean="0"/>
              <a:t>K2.</a:t>
            </a:r>
            <a:r>
              <a:rPr lang="en-US" dirty="0" smtClean="0"/>
              <a:t>  The trainee will recognize how the use of authority can affect a family’s willingness to engage and/or meet case plan objectives. </a:t>
            </a:r>
          </a:p>
          <a:p>
            <a:pPr marL="0" indent="0">
              <a:buNone/>
            </a:pPr>
            <a:r>
              <a:rPr lang="en-US" i="1" dirty="0" smtClean="0"/>
              <a:t> </a:t>
            </a:r>
            <a:endParaRPr lang="en-US" dirty="0" smtClean="0"/>
          </a:p>
          <a:p>
            <a:pPr marL="0" indent="0">
              <a:buNone/>
            </a:pPr>
            <a:r>
              <a:rPr lang="en-US" b="1" dirty="0" smtClean="0"/>
              <a:t>K3.</a:t>
            </a:r>
            <a:r>
              <a:rPr lang="en-US" dirty="0" smtClean="0"/>
              <a:t> The trainee will describe potential members of a family and their team including, but not limited to: resource and extended family members, health care providers, educators, behavioral health providers, tribal partners, and other community members regarding medical, educational and/or behavioral health needs of children. </a:t>
            </a:r>
            <a:endParaRPr lang="en-US" dirty="0" smtClean="0">
              <a:solidFill>
                <a:srgbClr val="FFFFFF"/>
              </a:solidFill>
            </a:endParaRPr>
          </a:p>
          <a:p>
            <a:pPr marL="0" indent="0">
              <a:buNone/>
            </a:pPr>
            <a:endParaRPr lang="en-US" dirty="0" smtClean="0"/>
          </a:p>
          <a:p>
            <a:pPr marL="0" indent="0">
              <a:buNone/>
            </a:pPr>
            <a:r>
              <a:rPr lang="en-US" b="1" dirty="0" smtClean="0"/>
              <a:t>S1</a:t>
            </a:r>
            <a:r>
              <a:rPr lang="en-US" dirty="0" smtClean="0"/>
              <a:t>. Using a vignette, the trainee will demonstrate at least 4 consultation and/or collaboration skills  with a family and their team:</a:t>
            </a:r>
          </a:p>
          <a:p>
            <a:pPr lvl="1"/>
            <a:r>
              <a:rPr lang="en-US" dirty="0" smtClean="0"/>
              <a:t>Demonstrate at least 2 examples integrating cultural responsiveness to meet the needs of a family</a:t>
            </a:r>
          </a:p>
          <a:p>
            <a:pPr lvl="1"/>
            <a:r>
              <a:rPr lang="en-US" dirty="0" smtClean="0"/>
              <a:t>Demonstrate at least 2 examples</a:t>
            </a:r>
            <a:r>
              <a:rPr lang="en-US" strike="sngStrike" dirty="0" smtClean="0"/>
              <a:t> </a:t>
            </a:r>
            <a:r>
              <a:rPr lang="en-US" dirty="0" smtClean="0"/>
              <a:t>sharing decision making with a family</a:t>
            </a:r>
          </a:p>
          <a:p>
            <a:pPr lvl="1"/>
            <a:endParaRPr lang="en-US" dirty="0" smtClean="0"/>
          </a:p>
          <a:p>
            <a:pPr marL="0" indent="0">
              <a:buNone/>
            </a:pPr>
            <a:r>
              <a:rPr lang="en-US" b="1" dirty="0" smtClean="0"/>
              <a:t>S2</a:t>
            </a:r>
            <a:r>
              <a:rPr lang="en-US" dirty="0" smtClean="0"/>
              <a:t>. Using a vignette, the trainee will distinguish and apply reasonable and active efforts in the following ways:</a:t>
            </a:r>
          </a:p>
          <a:p>
            <a:pPr lvl="1"/>
            <a:r>
              <a:rPr lang="en-US" dirty="0" smtClean="0"/>
              <a:t>Implement a plan to meet child safety, permanency and well-being</a:t>
            </a:r>
          </a:p>
          <a:p>
            <a:pPr lvl="1"/>
            <a:r>
              <a:rPr lang="en-US" dirty="0" smtClean="0"/>
              <a:t>In collaboration with the parents develop and discuss a behaviorally specific visitation and family time plan </a:t>
            </a:r>
          </a:p>
          <a:p>
            <a:pPr lvl="1"/>
            <a:endParaRPr lang="en-US" dirty="0" smtClean="0"/>
          </a:p>
          <a:p>
            <a:pPr marL="0" indent="0">
              <a:buNone/>
            </a:pPr>
            <a:r>
              <a:rPr lang="en-US" b="1" dirty="0" smtClean="0"/>
              <a:t>V1. </a:t>
            </a:r>
            <a:r>
              <a:rPr lang="en-US" dirty="0" smtClean="0"/>
              <a:t>The trainee will foster best practices, cultural humility, trauma informed engagement and teaming to support safety, permanency and well-being for children, youth, young adults and families. </a:t>
            </a:r>
          </a:p>
          <a:p>
            <a:pPr marL="0" indent="0">
              <a:buNone/>
            </a:pPr>
            <a:r>
              <a:rPr lang="en-US" dirty="0" smtClean="0"/>
              <a:t> </a:t>
            </a:r>
          </a:p>
          <a:p>
            <a:pPr marL="0" indent="0">
              <a:buNone/>
            </a:pPr>
            <a:r>
              <a:rPr lang="en-US" b="1" dirty="0" smtClean="0"/>
              <a:t>V2. </a:t>
            </a:r>
            <a:r>
              <a:rPr lang="en-US" dirty="0" smtClean="0"/>
              <a:t>The trainee will embrace a collaborative case planning process with families, Tribes, child and family teams, services providers and family support networks that values the protective capacities, strengths and underlying needs of children and families; and supports safety, permanency and well-being for children, youth, young adults and families. </a:t>
            </a:r>
            <a:endParaRPr lang="en-US" dirty="0" smtClean="0">
              <a:solidFill>
                <a:srgbClr val="FFFFFF"/>
              </a:solidFill>
            </a:endParaRP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a:t>
            </a:fld>
            <a:endParaRPr lang="en-US" dirty="0"/>
          </a:p>
        </p:txBody>
      </p:sp>
    </p:spTree>
    <p:extLst>
      <p:ext uri="{BB962C8B-B14F-4D97-AF65-F5344CB8AC3E}">
        <p14:creationId xmlns:p14="http://schemas.microsoft.com/office/powerpoint/2010/main" val="18552035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dirty="0" smtClean="0"/>
              <a:t>In much of the literature on restorative practice as well as Safety Organized Practice and Core Practice Model,</a:t>
            </a:r>
            <a:r>
              <a:rPr lang="en-US" b="0" baseline="0" dirty="0" smtClean="0"/>
              <a:t> there is reference to the idea that people are happier, more cooperative and productive, and more likely to make positive changes when those in positions of authority do things with them, rather than to or for them.</a:t>
            </a:r>
          </a:p>
        </p:txBody>
      </p:sp>
      <p:sp>
        <p:nvSpPr>
          <p:cNvPr id="4" name="Slide Number Placeholder 3"/>
          <p:cNvSpPr>
            <a:spLocks noGrp="1"/>
          </p:cNvSpPr>
          <p:nvPr>
            <p:ph type="sldNum" sz="quarter" idx="10"/>
          </p:nvPr>
        </p:nvSpPr>
        <p:spPr/>
        <p:txBody>
          <a:bodyPr/>
          <a:lstStyle/>
          <a:p>
            <a:fld id="{F1A6BB06-A46A-49D2-915E-60669DF2ED28}" type="slidenum">
              <a:rPr lang="en-US" smtClean="0"/>
              <a:t>30</a:t>
            </a:fld>
            <a:endParaRPr lang="en-US" dirty="0"/>
          </a:p>
        </p:txBody>
      </p:sp>
    </p:spTree>
    <p:extLst>
      <p:ext uri="{BB962C8B-B14F-4D97-AF65-F5344CB8AC3E}">
        <p14:creationId xmlns:p14="http://schemas.microsoft.com/office/powerpoint/2010/main" val="51600213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else have you seen or used in your practice to share</a:t>
            </a:r>
            <a:r>
              <a:rPr lang="en-US" baseline="0" dirty="0" smtClean="0"/>
              <a:t> power with families?</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31</a:t>
            </a:fld>
            <a:endParaRPr lang="en-US" dirty="0"/>
          </a:p>
        </p:txBody>
      </p:sp>
    </p:spTree>
    <p:extLst>
      <p:ext uri="{BB962C8B-B14F-4D97-AF65-F5344CB8AC3E}">
        <p14:creationId xmlns:p14="http://schemas.microsoft.com/office/powerpoint/2010/main" val="266886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32</a:t>
            </a:fld>
            <a:endParaRPr lang="en-US" dirty="0"/>
          </a:p>
        </p:txBody>
      </p:sp>
    </p:spTree>
    <p:extLst>
      <p:ext uri="{BB962C8B-B14F-4D97-AF65-F5344CB8AC3E}">
        <p14:creationId xmlns:p14="http://schemas.microsoft.com/office/powerpoint/2010/main" val="125860629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33</a:t>
            </a:fld>
            <a:endParaRPr lang="en-US" dirty="0"/>
          </a:p>
        </p:txBody>
      </p:sp>
    </p:spTree>
    <p:extLst>
      <p:ext uri="{BB962C8B-B14F-4D97-AF65-F5344CB8AC3E}">
        <p14:creationId xmlns:p14="http://schemas.microsoft.com/office/powerpoint/2010/main" val="265557339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34</a:t>
            </a:fld>
            <a:endParaRPr lang="en-US" dirty="0"/>
          </a:p>
        </p:txBody>
      </p:sp>
    </p:spTree>
    <p:extLst>
      <p:ext uri="{BB962C8B-B14F-4D97-AF65-F5344CB8AC3E}">
        <p14:creationId xmlns:p14="http://schemas.microsoft.com/office/powerpoint/2010/main" val="13651508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35</a:t>
            </a:fld>
            <a:endParaRPr lang="en-US" dirty="0"/>
          </a:p>
        </p:txBody>
      </p:sp>
    </p:spTree>
    <p:extLst>
      <p:ext uri="{BB962C8B-B14F-4D97-AF65-F5344CB8AC3E}">
        <p14:creationId xmlns:p14="http://schemas.microsoft.com/office/powerpoint/2010/main" val="155017433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Wingdings" charset="2"/>
              <a:buNone/>
            </a:pP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36</a:t>
            </a:fld>
            <a:endParaRPr lang="en-US" dirty="0"/>
          </a:p>
        </p:txBody>
      </p:sp>
    </p:spTree>
    <p:extLst>
      <p:ext uri="{BB962C8B-B14F-4D97-AF65-F5344CB8AC3E}">
        <p14:creationId xmlns:p14="http://schemas.microsoft.com/office/powerpoint/2010/main" val="101122435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Image Placeholder 1"/>
          <p:cNvSpPr>
            <a:spLocks noGrp="1" noRot="1" noChangeAspect="1" noTextEdit="1"/>
          </p:cNvSpPr>
          <p:nvPr>
            <p:ph type="sldImg"/>
          </p:nvPr>
        </p:nvSpPr>
        <p:spPr bwMode="auto">
          <a:xfrm>
            <a:off x="1184275" y="698500"/>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8547" name="Notes Placeholder 2"/>
          <p:cNvSpPr>
            <a:spLocks noGrp="1"/>
          </p:cNvSpPr>
          <p:nvPr>
            <p:ph type="body" idx="1"/>
          </p:nvPr>
        </p:nvSpPr>
        <p:spPr bwMode="auto">
          <a:xfrm>
            <a:off x="409574" y="4420315"/>
            <a:ext cx="6200775" cy="4187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r>
              <a:rPr lang="en-US" altLang="en-US" b="1" dirty="0">
                <a:latin typeface="Corbel" panose="020B0503020204020204" pitchFamily="34" charset="0"/>
              </a:rPr>
              <a:t>Purpose</a:t>
            </a:r>
          </a:p>
          <a:p>
            <a:pPr>
              <a:lnSpc>
                <a:spcPct val="80000"/>
              </a:lnSpc>
            </a:pPr>
            <a:r>
              <a:rPr lang="en-US" altLang="en-US" b="0" baseline="0" dirty="0">
                <a:latin typeface="Corbel" panose="020B0503020204020204" pitchFamily="34" charset="0"/>
              </a:rPr>
              <a:t>I</a:t>
            </a:r>
            <a:r>
              <a:rPr lang="en-US" altLang="en-US" baseline="0" dirty="0">
                <a:latin typeface="Corbel" panose="020B0503020204020204" pitchFamily="34" charset="0"/>
              </a:rPr>
              <a:t>ntroduce the formula of always bringing the discussion to the behavior and how it affects the child.</a:t>
            </a:r>
            <a:endParaRPr lang="en-US" altLang="en-US" dirty="0">
              <a:latin typeface="Corbel" panose="020B0503020204020204" pitchFamily="34" charset="0"/>
            </a:endParaRPr>
          </a:p>
        </p:txBody>
      </p:sp>
    </p:spTree>
    <p:extLst>
      <p:ext uri="{BB962C8B-B14F-4D97-AF65-F5344CB8AC3E}">
        <p14:creationId xmlns:p14="http://schemas.microsoft.com/office/powerpoint/2010/main" val="628667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1"/>
          <p:cNvSpPr>
            <a:spLocks noGrp="1" noRot="1" noChangeAspect="1" noChangeArrowheads="1" noTextEdit="1"/>
          </p:cNvSpPr>
          <p:nvPr>
            <p:ph type="sldImg"/>
          </p:nvPr>
        </p:nvSpPr>
        <p:spPr>
          <a:xfrm>
            <a:off x="1181100" y="533400"/>
            <a:ext cx="4648200" cy="3486150"/>
          </a:xfrm>
          <a:solidFill>
            <a:srgbClr val="FFFFFF"/>
          </a:solidFill>
          <a:ln/>
        </p:spPr>
      </p:sp>
      <p:sp>
        <p:nvSpPr>
          <p:cNvPr id="106499" name="Rectangle 2"/>
          <p:cNvSpPr>
            <a:spLocks noGrp="1" noChangeArrowheads="1"/>
          </p:cNvSpPr>
          <p:nvPr>
            <p:ph type="body" idx="1"/>
          </p:nvPr>
        </p:nvSpPr>
        <p:spPr>
          <a:xfrm>
            <a:off x="533400" y="4027488"/>
            <a:ext cx="6096000" cy="41830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mn-lt"/>
                <a:ea typeface="+mn-ea"/>
                <a:cs typeface="Calibri"/>
              </a:rPr>
              <a:t>Ask the class how much they know about scaling questions, and ask for an example.</a:t>
            </a:r>
          </a:p>
          <a:p>
            <a:r>
              <a:rPr lang="en-US" sz="1200" kern="1200" dirty="0" smtClean="0">
                <a:solidFill>
                  <a:schemeClr val="tx1"/>
                </a:solidFill>
                <a:effectLst/>
                <a:latin typeface="+mn-lt"/>
                <a:ea typeface="+mn-ea"/>
                <a:cs typeface="Calibri"/>
              </a:rPr>
              <a:t>On a scale of 0–10, with 0 being you do not feel you have what you need to accomplish this goal, and 10 being you have everything you need, where would you say you are on this scale?” </a:t>
            </a:r>
          </a:p>
          <a:p>
            <a:endParaRPr lang="en-US" sz="1200" kern="1200" dirty="0" smtClean="0">
              <a:solidFill>
                <a:schemeClr val="tx1"/>
              </a:solidFill>
              <a:effectLst/>
              <a:latin typeface="+mn-lt"/>
              <a:ea typeface="+mn-ea"/>
              <a:cs typeface="Calibri"/>
            </a:endParaRPr>
          </a:p>
          <a:p>
            <a:r>
              <a:rPr lang="en-US" sz="1200" kern="1200" dirty="0" smtClean="0">
                <a:solidFill>
                  <a:schemeClr val="tx1"/>
                </a:solidFill>
                <a:effectLst/>
                <a:latin typeface="+mn-lt"/>
                <a:ea typeface="+mn-ea"/>
                <a:cs typeface="Calibri"/>
              </a:rPr>
              <a:t>What could happen to bring your rating up one? </a:t>
            </a:r>
          </a:p>
          <a:p>
            <a:pPr marL="39688" eaLnBrk="1" hangingPunct="1">
              <a:spcBef>
                <a:spcPts val="425"/>
              </a:spcBef>
            </a:pPr>
            <a:endParaRPr lang="en-US" altLang="en-US" sz="1200" i="1" dirty="0" smtClean="0">
              <a:solidFill>
                <a:srgbClr val="000000"/>
              </a:solidFill>
              <a:latin typeface="+mn-lt"/>
              <a:ea typeface="MS PGothic" charset="-128"/>
              <a:cs typeface="Calibri"/>
              <a:sym typeface="Calibri" charset="0"/>
            </a:endParaRPr>
          </a:p>
          <a:p>
            <a:pPr marL="39688" eaLnBrk="1" hangingPunct="1">
              <a:spcBef>
                <a:spcPts val="425"/>
              </a:spcBef>
            </a:pPr>
            <a:r>
              <a:rPr lang="en-US" altLang="en-US" sz="1200" i="1" dirty="0" smtClean="0">
                <a:solidFill>
                  <a:srgbClr val="000000"/>
                </a:solidFill>
                <a:latin typeface="+mn-lt"/>
                <a:ea typeface="MS PGothic" charset="-128"/>
                <a:cs typeface="Calibri"/>
                <a:sym typeface="Calibri" charset="0"/>
              </a:rPr>
              <a:t>The </a:t>
            </a:r>
            <a:r>
              <a:rPr lang="en-US" altLang="en-US" sz="1200" i="1" dirty="0">
                <a:solidFill>
                  <a:srgbClr val="000000"/>
                </a:solidFill>
                <a:latin typeface="+mn-lt"/>
                <a:ea typeface="MS PGothic" charset="-128"/>
                <a:cs typeface="Calibri"/>
                <a:sym typeface="Calibri" charset="0"/>
              </a:rPr>
              <a:t>danger/safety questions,</a:t>
            </a:r>
            <a:r>
              <a:rPr lang="ja-JP" altLang="en-US" sz="1200" i="1" dirty="0">
                <a:solidFill>
                  <a:srgbClr val="000000"/>
                </a:solidFill>
                <a:latin typeface="+mn-lt"/>
                <a:ea typeface="MS PGothic" charset="-128"/>
                <a:cs typeface="Calibri"/>
                <a:sym typeface="Calibri" charset="0"/>
              </a:rPr>
              <a:t> </a:t>
            </a:r>
            <a:r>
              <a:rPr lang="en-US" altLang="ja-JP" sz="1200" i="1" dirty="0">
                <a:solidFill>
                  <a:srgbClr val="000000"/>
                </a:solidFill>
                <a:latin typeface="+mn-lt"/>
                <a:ea typeface="MS PGothic" charset="-128"/>
                <a:cs typeface="Calibri"/>
                <a:sym typeface="Calibri" charset="0"/>
              </a:rPr>
              <a:t>in many ways, are the most important scaling questions we can ask ourselves, our supervisors, managers and most especially, the family. We want them to be thinking this through with us.</a:t>
            </a:r>
          </a:p>
        </p:txBody>
      </p:sp>
      <p:sp>
        <p:nvSpPr>
          <p:cNvPr id="106500" name="Header Placeholder 1"/>
          <p:cNvSpPr>
            <a:spLocks noGrp="1"/>
          </p:cNvSpPr>
          <p:nvPr>
            <p:ph type="hdr" sz="quarter"/>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eaLnBrk="0" hangingPunct="0">
              <a:defRPr sz="4200">
                <a:solidFill>
                  <a:srgbClr val="000000"/>
                </a:solidFill>
                <a:latin typeface="Gill Sans" charset="0"/>
                <a:ea typeface="ヒラギノ角ゴ ProN W3" charset="-128"/>
                <a:sym typeface="Gill Sans" charset="0"/>
              </a:defRPr>
            </a:lvl1pPr>
            <a:lvl2pPr marL="37931725" indent="-37474525" eaLnBrk="0" hangingPunct="0">
              <a:defRPr sz="4200">
                <a:solidFill>
                  <a:srgbClr val="000000"/>
                </a:solidFill>
                <a:latin typeface="Gill Sans" charset="0"/>
                <a:ea typeface="ヒラギノ角ゴ ProN W3" charset="-128"/>
                <a:sym typeface="Gill Sans" charset="0"/>
              </a:defRPr>
            </a:lvl2pPr>
            <a:lvl3pPr eaLnBrk="0" hangingPunct="0">
              <a:defRPr sz="4200">
                <a:solidFill>
                  <a:srgbClr val="000000"/>
                </a:solidFill>
                <a:latin typeface="Gill Sans" charset="0"/>
                <a:ea typeface="ヒラギノ角ゴ ProN W3" charset="-128"/>
                <a:sym typeface="Gill Sans" charset="0"/>
              </a:defRPr>
            </a:lvl3pPr>
            <a:lvl4pPr eaLnBrk="0" hangingPunct="0">
              <a:defRPr sz="4200">
                <a:solidFill>
                  <a:srgbClr val="000000"/>
                </a:solidFill>
                <a:latin typeface="Gill Sans" charset="0"/>
                <a:ea typeface="ヒラギノ角ゴ ProN W3" charset="-128"/>
                <a:sym typeface="Gill Sans" charset="0"/>
              </a:defRPr>
            </a:lvl4pPr>
            <a:lvl5pPr eaLnBrk="0" hangingPunct="0">
              <a:defRPr sz="4200">
                <a:solidFill>
                  <a:srgbClr val="000000"/>
                </a:solidFill>
                <a:latin typeface="Gill Sans" charset="0"/>
                <a:ea typeface="ヒラギノ角ゴ ProN W3" charset="-128"/>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200" dirty="0"/>
              <a:t>Last updated: August 10, 2012</a:t>
            </a:r>
          </a:p>
        </p:txBody>
      </p:sp>
    </p:spTree>
    <p:extLst>
      <p:ext uri="{BB962C8B-B14F-4D97-AF65-F5344CB8AC3E}">
        <p14:creationId xmlns:p14="http://schemas.microsoft.com/office/powerpoint/2010/main" val="34845378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xfrm>
            <a:off x="1184275" y="698500"/>
            <a:ext cx="4651375" cy="34893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9267" name="Notes Placeholder 2"/>
          <p:cNvSpPr>
            <a:spLocks noGrp="1"/>
          </p:cNvSpPr>
          <p:nvPr>
            <p:ph type="body" idx="1"/>
          </p:nvPr>
        </p:nvSpPr>
        <p:spPr bwMode="auto">
          <a:xfrm>
            <a:off x="409574" y="4420315"/>
            <a:ext cx="6200775" cy="41876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a:spcBef>
                <a:spcPct val="0"/>
              </a:spcBef>
              <a:buFontTx/>
              <a:buNone/>
            </a:pPr>
            <a:r>
              <a:rPr lang="en-US" b="1" dirty="0">
                <a:latin typeface="Corbel" panose="020B0503020204020204" pitchFamily="34" charset="0"/>
                <a:ea typeface="MS PGothic" charset="0"/>
              </a:rPr>
              <a:t>Trainer Note</a:t>
            </a:r>
          </a:p>
          <a:p>
            <a:pPr>
              <a:spcBef>
                <a:spcPct val="0"/>
              </a:spcBef>
              <a:buFontTx/>
              <a:buChar char="•"/>
            </a:pPr>
            <a:endParaRPr lang="en-US" dirty="0">
              <a:latin typeface="Corbel" panose="020B0503020204020204" pitchFamily="34" charset="0"/>
              <a:ea typeface="MS PGothic" charset="0"/>
            </a:endParaRPr>
          </a:p>
          <a:p>
            <a:pPr marL="463550" indent="-463550">
              <a:spcBef>
                <a:spcPct val="0"/>
              </a:spcBef>
              <a:buFont typeface="Corbel" panose="020B0503020204020204" pitchFamily="34" charset="0"/>
              <a:buChar char="•"/>
            </a:pPr>
            <a:r>
              <a:rPr lang="en-US" baseline="0" dirty="0" smtClean="0">
                <a:latin typeface="Corbel" panose="020B0503020204020204" pitchFamily="34" charset="0"/>
                <a:ea typeface="MS PGothic" charset="0"/>
              </a:rPr>
              <a:t>In </a:t>
            </a:r>
            <a:r>
              <a:rPr lang="en-US" baseline="0" dirty="0">
                <a:latin typeface="Corbel" panose="020B0503020204020204" pitchFamily="34" charset="0"/>
                <a:ea typeface="MS PGothic" charset="0"/>
              </a:rPr>
              <a:t>pairs, have </a:t>
            </a:r>
            <a:r>
              <a:rPr lang="en-US" baseline="0" dirty="0" smtClean="0">
                <a:latin typeface="Corbel" panose="020B0503020204020204" pitchFamily="34" charset="0"/>
                <a:ea typeface="MS PGothic" charset="0"/>
              </a:rPr>
              <a:t>trainees discuss </a:t>
            </a:r>
            <a:r>
              <a:rPr lang="en-US" baseline="0" dirty="0">
                <a:latin typeface="Corbel" panose="020B0503020204020204" pitchFamily="34" charset="0"/>
                <a:ea typeface="MS PGothic" charset="0"/>
              </a:rPr>
              <a:t>how they could use this type of question with families or in their work (take five minutes).</a:t>
            </a:r>
          </a:p>
          <a:p>
            <a:pPr marL="463550" indent="-463550">
              <a:spcBef>
                <a:spcPct val="0"/>
              </a:spcBef>
              <a:buFont typeface="Corbel" panose="020B0503020204020204" pitchFamily="34" charset="0"/>
              <a:buChar char="•"/>
            </a:pPr>
            <a:endParaRPr lang="en-US" baseline="0" dirty="0">
              <a:latin typeface="Corbel" panose="020B0503020204020204" pitchFamily="34" charset="0"/>
              <a:ea typeface="MS PGothic" charset="0"/>
            </a:endParaRPr>
          </a:p>
          <a:p>
            <a:pPr marL="463550" indent="-463550">
              <a:spcBef>
                <a:spcPct val="0"/>
              </a:spcBef>
              <a:buFont typeface="Corbel" panose="020B0503020204020204" pitchFamily="34" charset="0"/>
              <a:buChar char="•"/>
            </a:pPr>
            <a:r>
              <a:rPr lang="en-US" baseline="0" dirty="0">
                <a:latin typeface="Corbel" panose="020B0503020204020204" pitchFamily="34" charset="0"/>
                <a:ea typeface="MS PGothic" charset="0"/>
              </a:rPr>
              <a:t>Remind them about the empty spaces.</a:t>
            </a:r>
          </a:p>
          <a:p>
            <a:pPr marL="463550" indent="-463550">
              <a:spcBef>
                <a:spcPct val="0"/>
              </a:spcBef>
              <a:buFont typeface="Corbel" panose="020B0503020204020204" pitchFamily="34" charset="0"/>
              <a:buChar char="•"/>
            </a:pPr>
            <a:endParaRPr lang="en-US" baseline="0" dirty="0">
              <a:latin typeface="Corbel" panose="020B0503020204020204" pitchFamily="34" charset="0"/>
              <a:ea typeface="MS PGothic" charset="0"/>
            </a:endParaRPr>
          </a:p>
          <a:p>
            <a:pPr marL="463550" indent="-463550">
              <a:spcBef>
                <a:spcPct val="0"/>
              </a:spcBef>
              <a:buFont typeface="Corbel" panose="020B0503020204020204" pitchFamily="34" charset="0"/>
              <a:buChar char="•"/>
            </a:pPr>
            <a:r>
              <a:rPr lang="en-US" baseline="0" dirty="0">
                <a:latin typeface="Corbel" panose="020B0503020204020204" pitchFamily="34" charset="0"/>
                <a:ea typeface="MS PGothic" charset="0"/>
              </a:rPr>
              <a:t>Have two to three participants share with the group. </a:t>
            </a:r>
            <a:endParaRPr lang="en-US" dirty="0">
              <a:latin typeface="Corbel" panose="020B0503020204020204" pitchFamily="34" charset="0"/>
              <a:ea typeface="MS PGothic" charset="0"/>
            </a:endParaRPr>
          </a:p>
        </p:txBody>
      </p:sp>
    </p:spTree>
    <p:extLst>
      <p:ext uri="{BB962C8B-B14F-4D97-AF65-F5344CB8AC3E}">
        <p14:creationId xmlns:p14="http://schemas.microsoft.com/office/powerpoint/2010/main" val="8747522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a:t>
            </a:fld>
            <a:endParaRPr lang="en-US" dirty="0"/>
          </a:p>
        </p:txBody>
      </p:sp>
    </p:spTree>
    <p:extLst>
      <p:ext uri="{BB962C8B-B14F-4D97-AF65-F5344CB8AC3E}">
        <p14:creationId xmlns:p14="http://schemas.microsoft.com/office/powerpoint/2010/main" val="120734536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40</a:t>
            </a:fld>
            <a:endParaRPr lang="en-US" dirty="0"/>
          </a:p>
        </p:txBody>
      </p:sp>
    </p:spTree>
    <p:extLst>
      <p:ext uri="{BB962C8B-B14F-4D97-AF65-F5344CB8AC3E}">
        <p14:creationId xmlns:p14="http://schemas.microsoft.com/office/powerpoint/2010/main" val="51746879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41</a:t>
            </a:fld>
            <a:endParaRPr lang="en-US" dirty="0"/>
          </a:p>
        </p:txBody>
      </p:sp>
    </p:spTree>
    <p:extLst>
      <p:ext uri="{BB962C8B-B14F-4D97-AF65-F5344CB8AC3E}">
        <p14:creationId xmlns:p14="http://schemas.microsoft.com/office/powerpoint/2010/main" val="84963053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42</a:t>
            </a:fld>
            <a:endParaRPr lang="en-US" dirty="0"/>
          </a:p>
        </p:txBody>
      </p:sp>
    </p:spTree>
    <p:extLst>
      <p:ext uri="{BB962C8B-B14F-4D97-AF65-F5344CB8AC3E}">
        <p14:creationId xmlns:p14="http://schemas.microsoft.com/office/powerpoint/2010/main" val="308465017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You all will be participating</a:t>
            </a:r>
            <a:r>
              <a:rPr lang="en-US" baseline="0" dirty="0" smtClean="0"/>
              <a:t> in an activity where you will be following this agenda to make a plan with the family. From everything we have covered so far, how will you demonstrate or use SDM findings, power scanning, cultural humility, “power with practices etc. to support you? What stood out for you that you want to model?</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43</a:t>
            </a:fld>
            <a:endParaRPr lang="en-US" dirty="0"/>
          </a:p>
        </p:txBody>
      </p:sp>
    </p:spTree>
    <p:extLst>
      <p:ext uri="{BB962C8B-B14F-4D97-AF65-F5344CB8AC3E}">
        <p14:creationId xmlns:p14="http://schemas.microsoft.com/office/powerpoint/2010/main" val="19905337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44</a:t>
            </a:fld>
            <a:endParaRPr lang="en-US" dirty="0"/>
          </a:p>
        </p:txBody>
      </p:sp>
    </p:spTree>
    <p:extLst>
      <p:ext uri="{BB962C8B-B14F-4D97-AF65-F5344CB8AC3E}">
        <p14:creationId xmlns:p14="http://schemas.microsoft.com/office/powerpoint/2010/main" val="101604207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b="1" dirty="0" smtClean="0"/>
              <a:t>S1</a:t>
            </a:r>
            <a:r>
              <a:rPr lang="en-US" dirty="0" smtClean="0"/>
              <a:t>. Using a vignette, the trainee will demonstrate at least 4 consultation and/or collaboration skills with a family and their team:</a:t>
            </a:r>
          </a:p>
          <a:p>
            <a:pPr lvl="1"/>
            <a:r>
              <a:rPr lang="en-US" dirty="0" smtClean="0"/>
              <a:t>Demonstrate at least 2 examples integrating cultural responsiveness to meet the needs of a family</a:t>
            </a:r>
          </a:p>
          <a:p>
            <a:pPr lvl="1"/>
            <a:r>
              <a:rPr lang="en-US" dirty="0" smtClean="0"/>
              <a:t>Demonstrate at least 2 examples</a:t>
            </a:r>
            <a:r>
              <a:rPr lang="en-US" strike="sngStrike" dirty="0" smtClean="0"/>
              <a:t> </a:t>
            </a:r>
            <a:r>
              <a:rPr lang="en-US" dirty="0" smtClean="0"/>
              <a:t>sharing decision making with a family</a:t>
            </a:r>
          </a:p>
          <a:p>
            <a:pPr lvl="1"/>
            <a:endParaRPr lang="en-US" dirty="0" smtClean="0"/>
          </a:p>
          <a:p>
            <a:pPr marL="0" indent="0">
              <a:buNone/>
            </a:pPr>
            <a:r>
              <a:rPr lang="en-US" b="1" dirty="0" smtClean="0"/>
              <a:t>S2</a:t>
            </a:r>
            <a:r>
              <a:rPr lang="en-US" dirty="0" smtClean="0"/>
              <a:t>. Using a vignette, the trainee will distinguish and apply reasonable and active efforts in the following ways:</a:t>
            </a:r>
          </a:p>
          <a:p>
            <a:pPr lvl="1"/>
            <a:r>
              <a:rPr lang="en-US" dirty="0" smtClean="0"/>
              <a:t>Implement a plan to meet child safety, permanency and well-being</a:t>
            </a:r>
          </a:p>
          <a:p>
            <a:pPr lvl="1"/>
            <a:r>
              <a:rPr lang="en-US" dirty="0" smtClean="0"/>
              <a:t>In collaboration with the parents develop and discuss a behaviorally specific visitation and family time plan </a:t>
            </a:r>
          </a:p>
          <a:p>
            <a:pPr marL="0" indent="0">
              <a:buNone/>
            </a:pPr>
            <a:r>
              <a:rPr lang="en-US" dirty="0" smtClean="0"/>
              <a:t> </a:t>
            </a:r>
          </a:p>
          <a:p>
            <a:pPr hangingPunct="0"/>
            <a:endParaRPr lang="en-US" sz="1200" b="1"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4A2D601-220F-FA42-86A4-E6B0CA4BD366}" type="slidenum">
              <a:rPr lang="en-US" smtClean="0"/>
              <a:t>45</a:t>
            </a:fld>
            <a:endParaRPr lang="en-US" dirty="0"/>
          </a:p>
        </p:txBody>
      </p:sp>
    </p:spTree>
    <p:extLst>
      <p:ext uri="{BB962C8B-B14F-4D97-AF65-F5344CB8AC3E}">
        <p14:creationId xmlns:p14="http://schemas.microsoft.com/office/powerpoint/2010/main" val="7227157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0" kern="1200" dirty="0" smtClean="0">
                <a:solidFill>
                  <a:schemeClr val="tx1"/>
                </a:solidFill>
                <a:effectLst/>
                <a:latin typeface="+mn-lt"/>
                <a:ea typeface="+mn-ea"/>
                <a:cs typeface="+mn-cs"/>
              </a:rPr>
              <a:t>S1. Using a vignette, the trainee will demonstrate at least 4 consultation and/or collaboration skills with a family and their team:</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 Demonstrate at least 2 examples integrating cultural responsiveness to meet the needs of a family</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b) Demonstrate at least 2 examples of sharing decision-making with a family.</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S2: Using a vignette, the trainee will distinguish and apply reasonable or active efforts in the following ways:</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a) Implement a plan to meet child safety, permanency, and well-being</a:t>
            </a:r>
            <a:br>
              <a:rPr lang="en-US" sz="1200" i="0" kern="1200" dirty="0" smtClean="0">
                <a:solidFill>
                  <a:schemeClr val="tx1"/>
                </a:solidFill>
                <a:effectLst/>
                <a:latin typeface="+mn-lt"/>
                <a:ea typeface="+mn-ea"/>
                <a:cs typeface="+mn-cs"/>
              </a:rPr>
            </a:br>
            <a:r>
              <a:rPr lang="en-US" sz="1200" i="0" kern="1200" dirty="0" smtClean="0">
                <a:solidFill>
                  <a:schemeClr val="tx1"/>
                </a:solidFill>
                <a:effectLst/>
                <a:latin typeface="+mn-lt"/>
                <a:ea typeface="+mn-ea"/>
                <a:cs typeface="+mn-cs"/>
              </a:rPr>
              <a:t>  b) In collaboration with the parents develop and discuss behaviorally specific visitation and family time plan.</a:t>
            </a:r>
            <a:r>
              <a:rPr lang="en-US" i="0" dirty="0" smtClean="0">
                <a:effectLst/>
              </a:rPr>
              <a:t> </a:t>
            </a:r>
            <a:endParaRPr lang="en-US" i="0" dirty="0"/>
          </a:p>
        </p:txBody>
      </p:sp>
      <p:sp>
        <p:nvSpPr>
          <p:cNvPr id="4" name="Slide Number Placeholder 3"/>
          <p:cNvSpPr>
            <a:spLocks noGrp="1"/>
          </p:cNvSpPr>
          <p:nvPr>
            <p:ph type="sldNum" sz="quarter" idx="10"/>
          </p:nvPr>
        </p:nvSpPr>
        <p:spPr/>
        <p:txBody>
          <a:bodyPr/>
          <a:lstStyle/>
          <a:p>
            <a:fld id="{F1A6BB06-A46A-49D2-915E-60669DF2ED28}" type="slidenum">
              <a:rPr lang="en-US" smtClean="0"/>
              <a:t>46</a:t>
            </a:fld>
            <a:endParaRPr lang="en-US" dirty="0"/>
          </a:p>
        </p:txBody>
      </p:sp>
    </p:spTree>
    <p:extLst>
      <p:ext uri="{BB962C8B-B14F-4D97-AF65-F5344CB8AC3E}">
        <p14:creationId xmlns:p14="http://schemas.microsoft.com/office/powerpoint/2010/main" val="291873120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47</a:t>
            </a:fld>
            <a:endParaRPr lang="en-US" dirty="0"/>
          </a:p>
        </p:txBody>
      </p:sp>
    </p:spTree>
    <p:extLst>
      <p:ext uri="{BB962C8B-B14F-4D97-AF65-F5344CB8AC3E}">
        <p14:creationId xmlns:p14="http://schemas.microsoft.com/office/powerpoint/2010/main" val="27743117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48</a:t>
            </a:fld>
            <a:endParaRPr lang="en-US" dirty="0"/>
          </a:p>
        </p:txBody>
      </p:sp>
    </p:spTree>
    <p:extLst>
      <p:ext uri="{BB962C8B-B14F-4D97-AF65-F5344CB8AC3E}">
        <p14:creationId xmlns:p14="http://schemas.microsoft.com/office/powerpoint/2010/main" val="264745962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49</a:t>
            </a:fld>
            <a:endParaRPr lang="en-US" dirty="0"/>
          </a:p>
        </p:txBody>
      </p:sp>
    </p:spTree>
    <p:extLst>
      <p:ext uri="{BB962C8B-B14F-4D97-AF65-F5344CB8AC3E}">
        <p14:creationId xmlns:p14="http://schemas.microsoft.com/office/powerpoint/2010/main" val="22611870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Also CHART:</a:t>
            </a:r>
          </a:p>
          <a:p>
            <a:r>
              <a:rPr lang="en-US" sz="1200" dirty="0" smtClean="0"/>
              <a:t>Be collaborative</a:t>
            </a:r>
          </a:p>
          <a:p>
            <a:r>
              <a:rPr lang="en-US" sz="1200" dirty="0" smtClean="0"/>
              <a:t>Ask lots of questions – let us know what you think</a:t>
            </a:r>
          </a:p>
          <a:p>
            <a:r>
              <a:rPr lang="en-US" sz="1200" dirty="0" smtClean="0"/>
              <a:t>Be</a:t>
            </a:r>
            <a:r>
              <a:rPr lang="en-US" sz="1200" baseline="0" dirty="0" smtClean="0"/>
              <a:t> open to trying new things</a:t>
            </a:r>
            <a:endParaRPr lang="en-US" sz="1200" dirty="0" smtClean="0"/>
          </a:p>
          <a:p>
            <a:r>
              <a:rPr lang="en-US" sz="1200" dirty="0" smtClean="0"/>
              <a:t>Be willing to make mistakes</a:t>
            </a:r>
          </a:p>
          <a:p>
            <a:r>
              <a:rPr lang="en-US" sz="1200" dirty="0" smtClean="0"/>
              <a:t>Maintain confidentiality</a:t>
            </a:r>
          </a:p>
          <a:p>
            <a:r>
              <a:rPr lang="en-US" sz="1200" dirty="0" smtClean="0"/>
              <a:t>Be responsible for your own learning</a:t>
            </a:r>
          </a:p>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5</a:t>
            </a:fld>
            <a:endParaRPr lang="en-US" dirty="0"/>
          </a:p>
        </p:txBody>
      </p:sp>
    </p:spTree>
    <p:extLst>
      <p:ext uri="{BB962C8B-B14F-4D97-AF65-F5344CB8AC3E}">
        <p14:creationId xmlns:p14="http://schemas.microsoft.com/office/powerpoint/2010/main" val="196445949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50</a:t>
            </a:fld>
            <a:endParaRPr lang="en-US" dirty="0"/>
          </a:p>
        </p:txBody>
      </p:sp>
    </p:spTree>
    <p:extLst>
      <p:ext uri="{BB962C8B-B14F-4D97-AF65-F5344CB8AC3E}">
        <p14:creationId xmlns:p14="http://schemas.microsoft.com/office/powerpoint/2010/main" val="186953096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51</a:t>
            </a:fld>
            <a:endParaRPr lang="en-US" dirty="0"/>
          </a:p>
        </p:txBody>
      </p:sp>
    </p:spTree>
    <p:extLst>
      <p:ext uri="{BB962C8B-B14F-4D97-AF65-F5344CB8AC3E}">
        <p14:creationId xmlns:p14="http://schemas.microsoft.com/office/powerpoint/2010/main" val="178003752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52</a:t>
            </a:fld>
            <a:endParaRPr lang="en-US" dirty="0"/>
          </a:p>
        </p:txBody>
      </p:sp>
    </p:spTree>
    <p:extLst>
      <p:ext uri="{BB962C8B-B14F-4D97-AF65-F5344CB8AC3E}">
        <p14:creationId xmlns:p14="http://schemas.microsoft.com/office/powerpoint/2010/main" val="16574551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6</a:t>
            </a:fld>
            <a:endParaRPr lang="en-US" dirty="0"/>
          </a:p>
        </p:txBody>
      </p:sp>
    </p:spTree>
    <p:extLst>
      <p:ext uri="{BB962C8B-B14F-4D97-AF65-F5344CB8AC3E}">
        <p14:creationId xmlns:p14="http://schemas.microsoft.com/office/powerpoint/2010/main" val="3732168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7</a:t>
            </a:fld>
            <a:endParaRPr lang="en-US" dirty="0"/>
          </a:p>
        </p:txBody>
      </p:sp>
    </p:spTree>
    <p:extLst>
      <p:ext uri="{BB962C8B-B14F-4D97-AF65-F5344CB8AC3E}">
        <p14:creationId xmlns:p14="http://schemas.microsoft.com/office/powerpoint/2010/main" val="18274362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8</a:t>
            </a:fld>
            <a:endParaRPr lang="en-US" dirty="0"/>
          </a:p>
        </p:txBody>
      </p:sp>
    </p:spTree>
    <p:extLst>
      <p:ext uri="{BB962C8B-B14F-4D97-AF65-F5344CB8AC3E}">
        <p14:creationId xmlns:p14="http://schemas.microsoft.com/office/powerpoint/2010/main" val="1990533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the group: “What are the practices that are important to collaborative</a:t>
            </a:r>
            <a:r>
              <a:rPr lang="en-US" baseline="0" dirty="0" smtClean="0"/>
              <a:t> case planning in the first 6 mos of a family’s involvement in child welfare?”</a:t>
            </a:r>
          </a:p>
          <a:p>
            <a:endParaRPr lang="en-US" baseline="0" dirty="0" smtClean="0"/>
          </a:p>
          <a:p>
            <a:r>
              <a:rPr lang="en-US" baseline="0" dirty="0" smtClean="0"/>
              <a:t>Trainees should say many of the things on the next slide.  Also reference Core Practice Model Handout in the materials and note that case planning is much like engagement and assessment, although there is a linear component, they are all happening simultaneously for most effective practice with families.</a:t>
            </a:r>
            <a:endParaRPr lang="en-US" dirty="0"/>
          </a:p>
        </p:txBody>
      </p:sp>
      <p:sp>
        <p:nvSpPr>
          <p:cNvPr id="4" name="Slide Number Placeholder 3"/>
          <p:cNvSpPr>
            <a:spLocks noGrp="1"/>
          </p:cNvSpPr>
          <p:nvPr>
            <p:ph type="sldNum" sz="quarter" idx="10"/>
          </p:nvPr>
        </p:nvSpPr>
        <p:spPr/>
        <p:txBody>
          <a:bodyPr/>
          <a:lstStyle/>
          <a:p>
            <a:fld id="{F1A6BB06-A46A-49D2-915E-60669DF2ED28}" type="slidenum">
              <a:rPr lang="en-US" smtClean="0"/>
              <a:t>9</a:t>
            </a:fld>
            <a:endParaRPr lang="en-US" dirty="0"/>
          </a:p>
        </p:txBody>
      </p:sp>
    </p:spTree>
    <p:extLst>
      <p:ext uri="{BB962C8B-B14F-4D97-AF65-F5344CB8AC3E}">
        <p14:creationId xmlns:p14="http://schemas.microsoft.com/office/powerpoint/2010/main" val="37095820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150CB12-8102-374C-8C2A-093E41FF498F}" type="datetime1">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2370853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1B2BFF6-0C67-6542-B3D4-9011242B8BC5}" type="datetime1">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2088453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DCD1542-FA27-1B42-B62E-85C69B2C3BDF}" type="datetime1">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3484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Blank">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Tree>
    <p:extLst>
      <p:ext uri="{BB962C8B-B14F-4D97-AF65-F5344CB8AC3E}">
        <p14:creationId xmlns:p14="http://schemas.microsoft.com/office/powerpoint/2010/main" val="9583448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Heading + left image + gray box">
    <p:spTree>
      <p:nvGrpSpPr>
        <p:cNvPr id="1" name=""/>
        <p:cNvGrpSpPr/>
        <p:nvPr/>
      </p:nvGrpSpPr>
      <p:grpSpPr>
        <a:xfrm>
          <a:off x="0" y="0"/>
          <a:ext cx="0" cy="0"/>
          <a:chOff x="0" y="0"/>
          <a:chExt cx="0" cy="0"/>
        </a:xfrm>
      </p:grpSpPr>
      <p:sp>
        <p:nvSpPr>
          <p:cNvPr id="13" name="Picture Placeholder 12"/>
          <p:cNvSpPr>
            <a:spLocks noGrp="1"/>
          </p:cNvSpPr>
          <p:nvPr>
            <p:ph type="pic" sz="quarter" idx="10"/>
          </p:nvPr>
        </p:nvSpPr>
        <p:spPr>
          <a:xfrm>
            <a:off x="628650" y="1689653"/>
            <a:ext cx="4462448" cy="3963242"/>
          </a:xfrm>
          <a:prstGeom prst="rect">
            <a:avLst/>
          </a:prstGeom>
        </p:spPr>
        <p:txBody>
          <a:bodyPr/>
          <a:lstStyle/>
          <a:p>
            <a:r>
              <a:rPr lang="en-US" dirty="0"/>
              <a:t>Click icon to add picture</a:t>
            </a:r>
          </a:p>
        </p:txBody>
      </p:sp>
      <p:sp>
        <p:nvSpPr>
          <p:cNvPr id="7" name="Title 6"/>
          <p:cNvSpPr>
            <a:spLocks noGrp="1"/>
          </p:cNvSpPr>
          <p:nvPr>
            <p:ph type="title" hasCustomPrompt="1"/>
          </p:nvPr>
        </p:nvSpPr>
        <p:spPr/>
        <p:txBody>
          <a:bodyPr/>
          <a:lstStyle>
            <a:lvl1pPr>
              <a:defRPr/>
            </a:lvl1pPr>
          </a:lstStyle>
          <a:p>
            <a:r>
              <a:rPr lang="en-US" dirty="0"/>
              <a:t>Click to Edit Master Title Style</a:t>
            </a:r>
          </a:p>
        </p:txBody>
      </p:sp>
      <p:sp>
        <p:nvSpPr>
          <p:cNvPr id="9" name="Rectangle 8"/>
          <p:cNvSpPr/>
          <p:nvPr/>
        </p:nvSpPr>
        <p:spPr>
          <a:xfrm>
            <a:off x="5171120" y="1689653"/>
            <a:ext cx="3365909" cy="396324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13" dirty="0"/>
          </a:p>
        </p:txBody>
      </p:sp>
      <p:sp>
        <p:nvSpPr>
          <p:cNvPr id="15" name="Text Placeholder 14"/>
          <p:cNvSpPr>
            <a:spLocks noGrp="1"/>
          </p:cNvSpPr>
          <p:nvPr>
            <p:ph type="body" sz="quarter" idx="11" hasCustomPrompt="1"/>
          </p:nvPr>
        </p:nvSpPr>
        <p:spPr>
          <a:xfrm>
            <a:off x="5620406" y="2259730"/>
            <a:ext cx="2443656" cy="2764219"/>
          </a:xfrm>
          <a:prstGeom prst="rect">
            <a:avLst/>
          </a:prstGeom>
        </p:spPr>
        <p:txBody>
          <a:bodyPr/>
          <a:lstStyle>
            <a:lvl1pPr marL="0" indent="0">
              <a:spcBef>
                <a:spcPts val="0"/>
              </a:spcBef>
              <a:buNone/>
              <a:defRPr>
                <a:solidFill>
                  <a:schemeClr val="bg1"/>
                </a:solidFill>
              </a:defRPr>
            </a:lvl1pPr>
            <a:lvl2pPr marL="257175" indent="0">
              <a:buNone/>
              <a:defRPr>
                <a:solidFill>
                  <a:schemeClr val="bg1"/>
                </a:solidFill>
              </a:defRPr>
            </a:lvl2pPr>
            <a:lvl3pPr marL="514350" indent="0">
              <a:buNone/>
              <a:defRPr>
                <a:solidFill>
                  <a:schemeClr val="bg1"/>
                </a:solidFill>
              </a:defRPr>
            </a:lvl3pPr>
            <a:lvl4pPr marL="771525" indent="0">
              <a:buNone/>
              <a:defRPr>
                <a:solidFill>
                  <a:schemeClr val="bg1"/>
                </a:solidFill>
              </a:defRPr>
            </a:lvl4pPr>
          </a:lstStyle>
          <a:p>
            <a:pPr lvl="0"/>
            <a:r>
              <a:rPr lang="en-US" dirty="0"/>
              <a:t>A very small amount of text could go here. Be as brief as possible.</a:t>
            </a:r>
          </a:p>
        </p:txBody>
      </p:sp>
    </p:spTree>
    <p:extLst>
      <p:ext uri="{BB962C8B-B14F-4D97-AF65-F5344CB8AC3E}">
        <p14:creationId xmlns:p14="http://schemas.microsoft.com/office/powerpoint/2010/main" val="1621002918"/>
      </p:ext>
    </p:extLst>
  </p:cSld>
  <p:clrMapOvr>
    <a:masterClrMapping/>
  </p:clrMapOvr>
  <p:extLst mod="1">
    <p:ext uri="{DCECCB84-F9BA-43D5-87BE-67443E8EF086}">
      <p15:sldGuideLst xmlns:p15="http://schemas.microsoft.com/office/powerpoint/2012/main">
        <p15:guide id="1" orient="horz" pos="2160">
          <p15:clr>
            <a:srgbClr val="FBAE40"/>
          </p15:clr>
        </p15:guide>
        <p15:guide id="2" pos="9568">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A3BB377-8F0D-4A43-BA3B-FDE326EC66A3}" type="datetime1">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2869493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9A12EEA-EEB4-6F4F-94AD-7B908036DE78}" type="datetime1">
              <a:rPr lang="en-US" smtClean="0"/>
              <a:t>2/20/2019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5194560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B6FEE2-DE12-504A-8F3D-D240756E6EE7}" type="datetime1">
              <a:rPr lang="en-US" smtClean="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726551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2BBED35-91BE-954B-B475-ECF8AE650D15}" type="datetime1">
              <a:rPr lang="en-US" smtClean="0"/>
              <a:t>2/20/2019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0617769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27E24F1-EB3C-764C-AA24-15EB5ADF0EA5}" type="datetime1">
              <a:rPr lang="en-US" smtClean="0"/>
              <a:t>2/20/2019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281599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8AE63-B888-C040-BD50-8954ED0CE4B7}" type="datetime1">
              <a:rPr lang="en-US" smtClean="0"/>
              <a:t>2/20/2019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455835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66E2E0-902F-F94B-8F37-1412CA5178E6}" type="datetime1">
              <a:rPr lang="en-US" smtClean="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14642717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B64BA37-0537-7F4B-B305-F267C748552E}" type="datetime1">
              <a:rPr lang="en-US" smtClean="0"/>
              <a:t>2/20/2019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2E357DE-2CFF-4E4A-B892-1FAFF8444DB6}" type="slidenum">
              <a:rPr lang="en-US" smtClean="0"/>
              <a:t>‹#›</a:t>
            </a:fld>
            <a:endParaRPr lang="en-US" dirty="0"/>
          </a:p>
        </p:txBody>
      </p:sp>
    </p:spTree>
    <p:extLst>
      <p:ext uri="{BB962C8B-B14F-4D97-AF65-F5344CB8AC3E}">
        <p14:creationId xmlns:p14="http://schemas.microsoft.com/office/powerpoint/2010/main" val="3144557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152730-390D-904B-B10F-B64E54BF79D2}" type="datetime1">
              <a:rPr lang="en-US" smtClean="0"/>
              <a:t>2/20/2019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E357DE-2CFF-4E4A-B892-1FAFF8444DB6}" type="slidenum">
              <a:rPr lang="en-US" smtClean="0"/>
              <a:t>‹#›</a:t>
            </a:fld>
            <a:endParaRPr lang="en-US" dirty="0"/>
          </a:p>
        </p:txBody>
      </p:sp>
    </p:spTree>
    <p:extLst>
      <p:ext uri="{BB962C8B-B14F-4D97-AF65-F5344CB8AC3E}">
        <p14:creationId xmlns:p14="http://schemas.microsoft.com/office/powerpoint/2010/main" val="563284824"/>
      </p:ext>
    </p:extLst>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 id="2147483769"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centerforchildwelfare.fmhi.usf.edu/preservice/FLTrainingCurr.shtml"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8" Type="http://schemas.openxmlformats.org/officeDocument/2006/relationships/hyperlink" Target="http://centerforchildwelfare.fmhi.usf.edu/preservice/FLTrainingCurr.shtml" TargetMode="External"/><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37.xml"/><Relationship Id="rId1" Type="http://schemas.openxmlformats.org/officeDocument/2006/relationships/slideLayout" Target="../slideLayouts/slideLayout1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42.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1.tiff"/><Relationship Id="rId2" Type="http://schemas.openxmlformats.org/officeDocument/2006/relationships/notesSlide" Target="../notesSlides/notesSlide45.xml"/><Relationship Id="rId1" Type="http://schemas.openxmlformats.org/officeDocument/2006/relationships/slideLayout" Target="../slideLayouts/slideLayout1.xml"/><Relationship Id="rId4" Type="http://schemas.openxmlformats.org/officeDocument/2006/relationships/image" Target="../media/image12.tiff"/></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49.xml"/><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Block Arc 18"/>
          <p:cNvSpPr/>
          <p:nvPr/>
        </p:nvSpPr>
        <p:spPr>
          <a:xfrm>
            <a:off x="2663913" y="1408606"/>
            <a:ext cx="5645338" cy="5645338"/>
          </a:xfrm>
          <a:prstGeom prst="blockArc">
            <a:avLst>
              <a:gd name="adj1" fmla="val 10193080"/>
              <a:gd name="adj2" fmla="val 1503768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0" name="Block Arc 19"/>
          <p:cNvSpPr/>
          <p:nvPr/>
        </p:nvSpPr>
        <p:spPr>
          <a:xfrm>
            <a:off x="1749338" y="-195948"/>
            <a:ext cx="5645338" cy="5645338"/>
          </a:xfrm>
          <a:prstGeom prst="blockArc">
            <a:avLst>
              <a:gd name="adj1" fmla="val 2955016"/>
              <a:gd name="adj2" fmla="val 7845011"/>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sp>
        <p:nvSpPr>
          <p:cNvPr id="21" name="Block Arc 20"/>
          <p:cNvSpPr/>
          <p:nvPr/>
        </p:nvSpPr>
        <p:spPr>
          <a:xfrm>
            <a:off x="834748" y="1408611"/>
            <a:ext cx="5645338" cy="5645338"/>
          </a:xfrm>
          <a:prstGeom prst="blockArc">
            <a:avLst>
              <a:gd name="adj1" fmla="val 17362297"/>
              <a:gd name="adj2" fmla="val 606930"/>
              <a:gd name="adj3" fmla="val 4633"/>
            </a:avLst>
          </a:prstGeom>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sp>
      <p:grpSp>
        <p:nvGrpSpPr>
          <p:cNvPr id="22" name="Group 21"/>
          <p:cNvGrpSpPr/>
          <p:nvPr/>
        </p:nvGrpSpPr>
        <p:grpSpPr>
          <a:xfrm>
            <a:off x="3265902" y="2363229"/>
            <a:ext cx="2594595" cy="2594595"/>
            <a:chOff x="3236602" y="2369656"/>
            <a:chExt cx="2594595" cy="2594595"/>
          </a:xfrm>
        </p:grpSpPr>
        <p:sp>
          <p:nvSpPr>
            <p:cNvPr id="32" name="Oval 31"/>
            <p:cNvSpPr/>
            <p:nvPr/>
          </p:nvSpPr>
          <p:spPr>
            <a:xfrm>
              <a:off x="3236602" y="2369656"/>
              <a:ext cx="2594595" cy="2594595"/>
            </a:xfrm>
            <a:prstGeom prst="ellipse">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3" name="Oval 7"/>
            <p:cNvSpPr/>
            <p:nvPr/>
          </p:nvSpPr>
          <p:spPr>
            <a:xfrm>
              <a:off x="3660063" y="2749627"/>
              <a:ext cx="1834655" cy="183465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5720" tIns="45720" rIns="45720" bIns="45720" numCol="1" spcCol="1270" anchor="ctr" anchorCtr="0">
              <a:noAutofit/>
            </a:bodyPr>
            <a:lstStyle/>
            <a:p>
              <a:pPr algn="ctr" defTabSz="1600200" fontAlgn="auto">
                <a:lnSpc>
                  <a:spcPct val="90000"/>
                </a:lnSpc>
                <a:spcAft>
                  <a:spcPct val="35000"/>
                </a:spcAft>
              </a:pPr>
              <a:r>
                <a:rPr lang="en-US" sz="3600" dirty="0">
                  <a:solidFill>
                    <a:prstClr val="white"/>
                  </a:solidFill>
                </a:rPr>
                <a:t>Common Core 3.0</a:t>
              </a:r>
            </a:p>
          </p:txBody>
        </p:sp>
      </p:grpSp>
      <p:grpSp>
        <p:nvGrpSpPr>
          <p:cNvPr id="23" name="Group 22"/>
          <p:cNvGrpSpPr/>
          <p:nvPr/>
        </p:nvGrpSpPr>
        <p:grpSpPr>
          <a:xfrm>
            <a:off x="3663883" y="721985"/>
            <a:ext cx="1816216" cy="1816216"/>
            <a:chOff x="3634583" y="728412"/>
            <a:chExt cx="1816216" cy="1816216"/>
          </a:xfrm>
        </p:grpSpPr>
        <p:sp>
          <p:nvSpPr>
            <p:cNvPr id="30" name="Oval 29"/>
            <p:cNvSpPr/>
            <p:nvPr/>
          </p:nvSpPr>
          <p:spPr>
            <a:xfrm>
              <a:off x="3634583" y="728412"/>
              <a:ext cx="1816216" cy="1816216"/>
            </a:xfrm>
            <a:prstGeom prst="ellipse">
              <a:avLst/>
            </a:prstGeom>
            <a:solidFill>
              <a:schemeClr val="accent3">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31" name="Oval 9"/>
            <p:cNvSpPr/>
            <p:nvPr/>
          </p:nvSpPr>
          <p:spPr>
            <a:xfrm>
              <a:off x="3900562" y="994391"/>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Online Learning</a:t>
              </a:r>
            </a:p>
          </p:txBody>
        </p:sp>
      </p:grpSp>
      <p:grpSp>
        <p:nvGrpSpPr>
          <p:cNvPr id="24" name="Group 23"/>
          <p:cNvGrpSpPr/>
          <p:nvPr/>
        </p:nvGrpSpPr>
        <p:grpSpPr>
          <a:xfrm>
            <a:off x="5463734" y="3807443"/>
            <a:ext cx="1816216" cy="1816216"/>
            <a:chOff x="5434434" y="3813870"/>
            <a:chExt cx="1816216" cy="1816216"/>
          </a:xfrm>
        </p:grpSpPr>
        <p:sp>
          <p:nvSpPr>
            <p:cNvPr id="28" name="Oval 27"/>
            <p:cNvSpPr/>
            <p:nvPr/>
          </p:nvSpPr>
          <p:spPr>
            <a:xfrm>
              <a:off x="5434434" y="3813870"/>
              <a:ext cx="1816216" cy="1816216"/>
            </a:xfrm>
            <a:prstGeom prst="ellipse">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9" name="Oval 11"/>
            <p:cNvSpPr/>
            <p:nvPr/>
          </p:nvSpPr>
          <p:spPr>
            <a:xfrm>
              <a:off x="5700413" y="4079849"/>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Classroom Skill Building</a:t>
              </a:r>
            </a:p>
          </p:txBody>
        </p:sp>
      </p:grpSp>
      <p:pic>
        <p:nvPicPr>
          <p:cNvPr id="34" name="Picture 3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2800" y="5449390"/>
            <a:ext cx="1346032" cy="698413"/>
          </a:xfrm>
          <a:prstGeom prst="rect">
            <a:avLst/>
          </a:prstGeom>
        </p:spPr>
      </p:pic>
      <p:grpSp>
        <p:nvGrpSpPr>
          <p:cNvPr id="25" name="Group 24"/>
          <p:cNvGrpSpPr/>
          <p:nvPr/>
        </p:nvGrpSpPr>
        <p:grpSpPr>
          <a:xfrm>
            <a:off x="1864048" y="3807429"/>
            <a:ext cx="1816216" cy="1816216"/>
            <a:chOff x="1834748" y="3813856"/>
            <a:chExt cx="1816216" cy="1816216"/>
          </a:xfrm>
        </p:grpSpPr>
        <p:sp>
          <p:nvSpPr>
            <p:cNvPr id="26" name="Oval 25"/>
            <p:cNvSpPr/>
            <p:nvPr/>
          </p:nvSpPr>
          <p:spPr>
            <a:xfrm>
              <a:off x="1834748" y="3813856"/>
              <a:ext cx="1816216" cy="1816216"/>
            </a:xfrm>
            <a:prstGeom prst="ellipse">
              <a:avLst/>
            </a:prstGeom>
            <a:solidFill>
              <a:schemeClr val="accent4">
                <a:lumMod val="75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27" name="Oval 13"/>
            <p:cNvSpPr/>
            <p:nvPr/>
          </p:nvSpPr>
          <p:spPr>
            <a:xfrm>
              <a:off x="2100727" y="4079835"/>
              <a:ext cx="1284258" cy="12842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7940" tIns="27940" rIns="27940" bIns="27940" numCol="1" spcCol="1270" anchor="ctr" anchorCtr="0">
              <a:noAutofit/>
            </a:bodyPr>
            <a:lstStyle/>
            <a:p>
              <a:pPr algn="ctr" defTabSz="977900" fontAlgn="auto">
                <a:lnSpc>
                  <a:spcPct val="90000"/>
                </a:lnSpc>
                <a:spcAft>
                  <a:spcPct val="35000"/>
                </a:spcAft>
              </a:pPr>
              <a:r>
                <a:rPr lang="en-US" sz="2200" dirty="0">
                  <a:solidFill>
                    <a:prstClr val="white"/>
                  </a:solidFill>
                </a:rPr>
                <a:t>Field Activities</a:t>
              </a:r>
            </a:p>
          </p:txBody>
        </p:sp>
      </p:grpSp>
      <p:sp>
        <p:nvSpPr>
          <p:cNvPr id="3" name="Slide Number Placeholder 2"/>
          <p:cNvSpPr>
            <a:spLocks noGrp="1"/>
          </p:cNvSpPr>
          <p:nvPr>
            <p:ph type="sldNum" sz="quarter" idx="12"/>
          </p:nvPr>
        </p:nvSpPr>
        <p:spPr/>
        <p:txBody>
          <a:bodyPr/>
          <a:lstStyle/>
          <a:p>
            <a:fld id="{22E357DE-2CFF-4E4A-B892-1FAFF8444DB6}" type="slidenum">
              <a:rPr lang="en-US" smtClean="0"/>
              <a:t>1</a:t>
            </a:fld>
            <a:endParaRPr lang="en-US" dirty="0"/>
          </a:p>
        </p:txBody>
      </p:sp>
    </p:spTree>
    <p:extLst>
      <p:ext uri="{BB962C8B-B14F-4D97-AF65-F5344CB8AC3E}">
        <p14:creationId xmlns:p14="http://schemas.microsoft.com/office/powerpoint/2010/main" val="3088251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fill="hold" nodeType="afterEffect">
                                  <p:stCondLst>
                                    <p:cond delay="0"/>
                                  </p:stCondLst>
                                  <p:childTnLst>
                                    <p:animRot by="21600000">
                                      <p:cBhvr>
                                        <p:cTn id="6" dur="2000" fill="hold"/>
                                        <p:tgtEl>
                                          <p:spTgt spid="2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Elements of Successful Teaming</a:t>
            </a:r>
            <a:br>
              <a:rPr lang="en-US" dirty="0" smtClean="0"/>
            </a:br>
            <a:r>
              <a:rPr lang="en-US" i="1" dirty="0"/>
              <a:t>Core Practice Model </a:t>
            </a:r>
            <a:endParaRPr lang="en-US" dirty="0"/>
          </a:p>
        </p:txBody>
      </p:sp>
      <p:sp>
        <p:nvSpPr>
          <p:cNvPr id="3" name="Content Placeholder 2"/>
          <p:cNvSpPr>
            <a:spLocks noGrp="1"/>
          </p:cNvSpPr>
          <p:nvPr>
            <p:ph idx="1"/>
          </p:nvPr>
        </p:nvSpPr>
        <p:spPr>
          <a:xfrm>
            <a:off x="457200" y="1828800"/>
            <a:ext cx="8229600" cy="4297363"/>
          </a:xfrm>
        </p:spPr>
        <p:txBody>
          <a:bodyPr>
            <a:normAutofit fontScale="92500" lnSpcReduction="10000"/>
          </a:bodyPr>
          <a:lstStyle/>
          <a:p>
            <a:r>
              <a:rPr lang="en-US" sz="3000" b="1" dirty="0" smtClean="0"/>
              <a:t>Knowing it </a:t>
            </a:r>
            <a:r>
              <a:rPr lang="en-US" sz="3000" b="1" dirty="0"/>
              <a:t>takes a team of </a:t>
            </a:r>
            <a:r>
              <a:rPr lang="en-US" sz="3000" b="1" dirty="0" smtClean="0"/>
              <a:t>people </a:t>
            </a:r>
            <a:r>
              <a:rPr lang="en-US" sz="3000" dirty="0" smtClean="0"/>
              <a:t>and relationships </a:t>
            </a:r>
            <a:r>
              <a:rPr lang="en-US" sz="3000" dirty="0"/>
              <a:t>to ensure that children, </a:t>
            </a:r>
            <a:r>
              <a:rPr lang="en-US" sz="3000" dirty="0" smtClean="0"/>
              <a:t>youth, and </a:t>
            </a:r>
            <a:r>
              <a:rPr lang="en-US" sz="3000" dirty="0"/>
              <a:t>families successfully transition out of the system and achieve positive outcomes. </a:t>
            </a:r>
            <a:endParaRPr lang="en-US" sz="3000" dirty="0" smtClean="0"/>
          </a:p>
          <a:p>
            <a:r>
              <a:rPr lang="en-US" sz="3000" b="1" dirty="0" smtClean="0"/>
              <a:t>Inclusive</a:t>
            </a:r>
            <a:r>
              <a:rPr lang="en-US" sz="3000" dirty="0" smtClean="0"/>
              <a:t> of - and values - </a:t>
            </a:r>
            <a:r>
              <a:rPr lang="en-US" sz="3000" dirty="0"/>
              <a:t>youth and families as equal partners and decision </a:t>
            </a:r>
            <a:r>
              <a:rPr lang="en-US" sz="3000" dirty="0" smtClean="0"/>
              <a:t>makers from the beginning to the end. </a:t>
            </a:r>
          </a:p>
          <a:p>
            <a:r>
              <a:rPr lang="en-US" sz="3000" b="1" dirty="0" smtClean="0"/>
              <a:t>Transparent processes</a:t>
            </a:r>
            <a:r>
              <a:rPr lang="en-US" sz="3000" dirty="0" smtClean="0"/>
              <a:t> supported by everyone working toward common goals and shared understanding of the means to reach them.</a:t>
            </a:r>
            <a:endParaRPr lang="en-US" sz="3000" dirty="0"/>
          </a:p>
          <a:p>
            <a:endParaRPr lang="en-US" dirty="0"/>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10</a:t>
            </a:fld>
            <a:endParaRPr lang="en-US" dirty="0"/>
          </a:p>
        </p:txBody>
      </p:sp>
    </p:spTree>
    <p:extLst>
      <p:ext uri="{BB962C8B-B14F-4D97-AF65-F5344CB8AC3E}">
        <p14:creationId xmlns:p14="http://schemas.microsoft.com/office/powerpoint/2010/main" val="4346588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sz="4900" b="1" dirty="0"/>
              <a:t>Phases of Case Planning</a:t>
            </a:r>
            <a:r>
              <a:rPr lang="en-US" b="1" dirty="0"/>
              <a:t/>
            </a:r>
            <a:br>
              <a:rPr lang="en-US" b="1" dirty="0"/>
            </a:br>
            <a:endParaRPr lang="en-US" dirty="0"/>
          </a:p>
        </p:txBody>
      </p:sp>
      <p:graphicFrame>
        <p:nvGraphicFramePr>
          <p:cNvPr id="4" name="Content Placeholder 6"/>
          <p:cNvGraphicFramePr>
            <a:graphicFrameLocks noGrp="1"/>
          </p:cNvGraphicFramePr>
          <p:nvPr>
            <p:ph idx="1"/>
            <p:extLst>
              <p:ext uri="{D42A27DB-BD31-4B8C-83A1-F6EECF244321}">
                <p14:modId xmlns:p14="http://schemas.microsoft.com/office/powerpoint/2010/main" val="1530484767"/>
              </p:ext>
            </p:extLst>
          </p:nvPr>
        </p:nvGraphicFramePr>
        <p:xfrm>
          <a:off x="304800" y="1417638"/>
          <a:ext cx="8382000" cy="4708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828800" y="6283682"/>
            <a:ext cx="5715000" cy="553998"/>
          </a:xfrm>
          <a:prstGeom prst="rect">
            <a:avLst/>
          </a:prstGeom>
          <a:noFill/>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altLang="en-US" sz="1000" dirty="0">
                <a:latin typeface="+mj-lt"/>
              </a:rPr>
              <a:t>Adapted from </a:t>
            </a:r>
            <a:r>
              <a:rPr lang="en-US" sz="1000" dirty="0">
                <a:latin typeface="+mj-lt"/>
              </a:rPr>
              <a:t>Ongoing Assessment/Permanency Curriculum.  (October 2012).  Florida Center for Child Welfare.  PowerPoint Retrieved April, 2016: </a:t>
            </a:r>
            <a:r>
              <a:rPr lang="en-US" sz="1000" u="sng" dirty="0">
                <a:latin typeface="+mj-lt"/>
                <a:hlinkClick r:id="rId8"/>
              </a:rPr>
              <a:t>http://centerforchildwelfare.fmhi.usf.edu/preservice/FLTrainingCurr.shtml</a:t>
            </a:r>
            <a:endParaRPr lang="en-US" sz="1000" dirty="0">
              <a:latin typeface="+mj-lt"/>
            </a:endParaRPr>
          </a:p>
        </p:txBody>
      </p:sp>
      <p:sp>
        <p:nvSpPr>
          <p:cNvPr id="3" name="Slide Number Placeholder 2"/>
          <p:cNvSpPr>
            <a:spLocks noGrp="1"/>
          </p:cNvSpPr>
          <p:nvPr>
            <p:ph type="sldNum" sz="quarter" idx="12"/>
          </p:nvPr>
        </p:nvSpPr>
        <p:spPr>
          <a:xfrm>
            <a:off x="7924800" y="6356350"/>
            <a:ext cx="762000" cy="365125"/>
          </a:xfrm>
        </p:spPr>
        <p:txBody>
          <a:bodyPr/>
          <a:lstStyle/>
          <a:p>
            <a:fld id="{22E357DE-2CFF-4E4A-B892-1FAFF8444DB6}" type="slidenum">
              <a:rPr lang="en-US" smtClean="0"/>
              <a:t>11</a:t>
            </a:fld>
            <a:endParaRPr lang="en-US" dirty="0"/>
          </a:p>
        </p:txBody>
      </p:sp>
    </p:spTree>
    <p:extLst>
      <p:ext uri="{BB962C8B-B14F-4D97-AF65-F5344CB8AC3E}">
        <p14:creationId xmlns:p14="http://schemas.microsoft.com/office/powerpoint/2010/main" val="3092584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lvl="0"/>
            <a:r>
              <a:rPr lang="en-US" b="1" dirty="0"/>
              <a:t>Ongoing Assessment Questions</a:t>
            </a:r>
            <a:endParaRPr lang="en-US" dirty="0"/>
          </a:p>
        </p:txBody>
      </p:sp>
      <p:graphicFrame>
        <p:nvGraphicFramePr>
          <p:cNvPr id="4" name="Content Placeholder 6"/>
          <p:cNvGraphicFramePr>
            <a:graphicFrameLocks noGrp="1"/>
          </p:cNvGraphicFramePr>
          <p:nvPr>
            <p:ph idx="1"/>
            <p:extLst/>
          </p:nvPr>
        </p:nvGraphicFramePr>
        <p:xfrm>
          <a:off x="304800" y="1600200"/>
          <a:ext cx="8382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676400" y="6248400"/>
            <a:ext cx="5715000" cy="400110"/>
          </a:xfrm>
          <a:prstGeom prst="rect">
            <a:avLst/>
          </a:prstGeom>
          <a:noFill/>
        </p:spPr>
        <p:txBody>
          <a:bodyPr wrap="square">
            <a:spAutoFit/>
          </a:bodyPr>
          <a:lstStyle>
            <a:lvl1pPr eaLnBrk="0" hangingPunct="0">
              <a:defRPr sz="2400">
                <a:solidFill>
                  <a:schemeClr val="tx1"/>
                </a:solidFill>
                <a:latin typeface="Times New Roman" panose="02020603050405020304" pitchFamily="18" charset="0"/>
                <a:ea typeface="ＭＳ Ｐゴシック" panose="020B0600070205080204" pitchFamily="34" charset="-128"/>
              </a:defRPr>
            </a:lvl1pPr>
            <a:lvl2pPr marL="742950" indent="-285750" eaLnBrk="0" hangingPunct="0">
              <a:defRPr sz="2400">
                <a:solidFill>
                  <a:schemeClr val="tx1"/>
                </a:solidFill>
                <a:latin typeface="Times New Roman" panose="02020603050405020304" pitchFamily="18" charset="0"/>
                <a:ea typeface="ＭＳ Ｐゴシック" panose="020B0600070205080204" pitchFamily="34" charset="-128"/>
              </a:defRPr>
            </a:lvl2pPr>
            <a:lvl3pPr marL="1143000" indent="-228600" eaLnBrk="0" hangingPunct="0">
              <a:defRPr sz="2400">
                <a:solidFill>
                  <a:schemeClr val="tx1"/>
                </a:solidFill>
                <a:latin typeface="Times New Roman" panose="02020603050405020304" pitchFamily="18" charset="0"/>
                <a:ea typeface="ＭＳ Ｐゴシック" panose="020B0600070205080204" pitchFamily="34" charset="-128"/>
              </a:defRPr>
            </a:lvl3pPr>
            <a:lvl4pPr marL="1600200" indent="-228600" eaLnBrk="0" hangingPunct="0">
              <a:defRPr sz="2400">
                <a:solidFill>
                  <a:schemeClr val="tx1"/>
                </a:solidFill>
                <a:latin typeface="Times New Roman" panose="02020603050405020304" pitchFamily="18" charset="0"/>
                <a:ea typeface="ＭＳ Ｐゴシック" panose="020B0600070205080204" pitchFamily="34" charset="-128"/>
              </a:defRPr>
            </a:lvl4pPr>
            <a:lvl5pPr marL="2057400" indent="-228600" eaLnBrk="0" hangingPunct="0">
              <a:defRPr sz="2400">
                <a:solidFill>
                  <a:schemeClr val="tx1"/>
                </a:solidFill>
                <a:latin typeface="Times New Roman" panose="02020603050405020304" pitchFamily="18"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ＭＳ Ｐゴシック" panose="020B0600070205080204" pitchFamily="34" charset="-128"/>
              </a:defRPr>
            </a:lvl9pPr>
          </a:lstStyle>
          <a:p>
            <a:r>
              <a:rPr lang="en-US" sz="1000" dirty="0" smtClean="0">
                <a:latin typeface="+mj-lt"/>
              </a:rPr>
              <a:t>Florida Center for Child Welfare.  (October 2012).  Ongoing </a:t>
            </a:r>
            <a:r>
              <a:rPr lang="en-US" sz="1000" dirty="0">
                <a:latin typeface="+mj-lt"/>
              </a:rPr>
              <a:t>Assessment/Permanency Curriculum.  </a:t>
            </a:r>
            <a:r>
              <a:rPr lang="en-US" sz="1000" dirty="0" smtClean="0">
                <a:latin typeface="+mj-lt"/>
              </a:rPr>
              <a:t>PPT Retrieved </a:t>
            </a:r>
            <a:r>
              <a:rPr lang="en-US" sz="1000" dirty="0">
                <a:latin typeface="+mj-lt"/>
              </a:rPr>
              <a:t>April, 2016: </a:t>
            </a:r>
            <a:r>
              <a:rPr lang="en-US" sz="1000" u="sng" dirty="0">
                <a:latin typeface="+mj-lt"/>
                <a:hlinkClick r:id="rId8"/>
              </a:rPr>
              <a:t>http://centerforchildwelfare.fmhi.usf.edu/preservice/FLTrainingCurr.shtml</a:t>
            </a:r>
            <a:endParaRPr lang="en-US" sz="1000" dirty="0">
              <a:latin typeface="+mj-lt"/>
            </a:endParaRPr>
          </a:p>
        </p:txBody>
      </p:sp>
      <p:sp>
        <p:nvSpPr>
          <p:cNvPr id="3" name="Slide Number Placeholder 2"/>
          <p:cNvSpPr>
            <a:spLocks noGrp="1"/>
          </p:cNvSpPr>
          <p:nvPr>
            <p:ph type="sldNum" sz="quarter" idx="12"/>
          </p:nvPr>
        </p:nvSpPr>
        <p:spPr/>
        <p:txBody>
          <a:bodyPr/>
          <a:lstStyle/>
          <a:p>
            <a:fld id="{22E357DE-2CFF-4E4A-B892-1FAFF8444DB6}" type="slidenum">
              <a:rPr lang="en-US" smtClean="0"/>
              <a:t>12</a:t>
            </a:fld>
            <a:endParaRPr lang="en-US" dirty="0"/>
          </a:p>
        </p:txBody>
      </p:sp>
    </p:spTree>
    <p:extLst>
      <p:ext uri="{BB962C8B-B14F-4D97-AF65-F5344CB8AC3E}">
        <p14:creationId xmlns:p14="http://schemas.microsoft.com/office/powerpoint/2010/main" val="20673026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Shared Values in Case Planning</a:t>
            </a:r>
            <a:endParaRPr lang="en-US" dirty="0"/>
          </a:p>
        </p:txBody>
      </p:sp>
      <p:sp>
        <p:nvSpPr>
          <p:cNvPr id="3" name="Content Placeholder 2"/>
          <p:cNvSpPr>
            <a:spLocks noGrp="1"/>
          </p:cNvSpPr>
          <p:nvPr>
            <p:ph idx="1"/>
          </p:nvPr>
        </p:nvSpPr>
        <p:spPr/>
        <p:txBody>
          <a:bodyPr>
            <a:normAutofit fontScale="85000" lnSpcReduction="20000"/>
          </a:bodyPr>
          <a:lstStyle/>
          <a:p>
            <a:pPr marL="0" indent="0">
              <a:buNone/>
            </a:pPr>
            <a:r>
              <a:rPr lang="en-US" sz="3300" b="1" u="sng" dirty="0"/>
              <a:t>Values and </a:t>
            </a:r>
            <a:r>
              <a:rPr lang="en-US" sz="3300" b="1" u="sng" dirty="0" smtClean="0"/>
              <a:t>Beliefs</a:t>
            </a:r>
            <a:r>
              <a:rPr lang="en-US" sz="3300" b="1" u="sng" dirty="0" smtClean="0">
                <a:sym typeface="Symbol" charset="2"/>
              </a:rPr>
              <a:t>:</a:t>
            </a:r>
            <a:r>
              <a:rPr lang="en-US" sz="3300" b="1" dirty="0" smtClean="0">
                <a:sym typeface="Symbol" charset="2"/>
              </a:rPr>
              <a:t> </a:t>
            </a:r>
            <a:r>
              <a:rPr lang="en-US" sz="3300" dirty="0">
                <a:sym typeface="Symbol" charset="2"/>
              </a:rPr>
              <a:t>O</a:t>
            </a:r>
            <a:r>
              <a:rPr lang="en-US" sz="3300" dirty="0" smtClean="0"/>
              <a:t>ur </a:t>
            </a:r>
            <a:r>
              <a:rPr lang="en-US" sz="3300" dirty="0"/>
              <a:t>ideals related to case planning in team meetings.</a:t>
            </a:r>
          </a:p>
          <a:p>
            <a:pPr lvl="0"/>
            <a:r>
              <a:rPr lang="en-US" sz="3300" dirty="0"/>
              <a:t>Families are experts on themselves.</a:t>
            </a:r>
          </a:p>
          <a:p>
            <a:pPr lvl="0"/>
            <a:r>
              <a:rPr lang="en-US" sz="3300" dirty="0"/>
              <a:t>Children/youth are partners in assessment and safety planning.</a:t>
            </a:r>
          </a:p>
          <a:p>
            <a:pPr lvl="0"/>
            <a:r>
              <a:rPr lang="en-US" sz="3300" dirty="0"/>
              <a:t>All families have strengths.</a:t>
            </a:r>
          </a:p>
          <a:p>
            <a:pPr lvl="0"/>
            <a:r>
              <a:rPr lang="en-US" sz="3300" dirty="0"/>
              <a:t>Families can make well-informed decisions about keeping their children safe.</a:t>
            </a:r>
          </a:p>
          <a:p>
            <a:pPr lvl="0"/>
            <a:r>
              <a:rPr lang="en-US" sz="3300" dirty="0"/>
              <a:t>Families define their own members, which may extend beyond the primary birth family</a:t>
            </a:r>
            <a:r>
              <a:rPr lang="en-US" sz="3300" dirty="0" smtClean="0"/>
              <a:t>.</a:t>
            </a:r>
          </a:p>
          <a:p>
            <a:pPr lvl="0"/>
            <a:r>
              <a:rPr lang="en-US" sz="3300" i="1" dirty="0" smtClean="0"/>
              <a:t>What’s missing?</a:t>
            </a:r>
            <a:endParaRPr lang="en-US" sz="3300" i="1" dirty="0"/>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13</a:t>
            </a:fld>
            <a:endParaRPr lang="en-US" dirty="0"/>
          </a:p>
        </p:txBody>
      </p:sp>
    </p:spTree>
    <p:extLst>
      <p:ext uri="{BB962C8B-B14F-4D97-AF65-F5344CB8AC3E}">
        <p14:creationId xmlns:p14="http://schemas.microsoft.com/office/powerpoint/2010/main" val="28903859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0" name="Line 21"/>
          <p:cNvSpPr>
            <a:spLocks noChangeShapeType="1"/>
          </p:cNvSpPr>
          <p:nvPr/>
        </p:nvSpPr>
        <p:spPr bwMode="auto">
          <a:xfrm>
            <a:off x="7696200" y="6096000"/>
            <a:ext cx="1588" cy="609600"/>
          </a:xfrm>
          <a:prstGeom prst="line">
            <a:avLst/>
          </a:prstGeom>
          <a:noFill/>
          <a:ln w="9525">
            <a:solidFill>
              <a:schemeClr val="bg1"/>
            </a:solidFill>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11971" name="TextBox 1"/>
          <p:cNvSpPr txBox="1">
            <a:spLocks noChangeArrowheads="1"/>
          </p:cNvSpPr>
          <p:nvPr/>
        </p:nvSpPr>
        <p:spPr bwMode="auto">
          <a:xfrm>
            <a:off x="609600" y="6535738"/>
            <a:ext cx="8458200"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Verdana" panose="020B0604030504040204" pitchFamily="34" charset="0"/>
                <a:ea typeface="ＭＳ Ｐゴシック" panose="020B0600070205080204" pitchFamily="34" charset="-128"/>
              </a:defRPr>
            </a:lvl1pPr>
            <a:lvl2pPr marL="37931725" indent="-37474525">
              <a:spcBef>
                <a:spcPct val="20000"/>
              </a:spcBef>
              <a:buFont typeface="Arial" panose="020B0604020202020204" pitchFamily="34" charset="0"/>
              <a:buChar char="–"/>
              <a:defRPr sz="2800">
                <a:solidFill>
                  <a:schemeClr val="tx1"/>
                </a:solidFill>
                <a:latin typeface="Verdana" panose="020B060403050404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Verdana" panose="020B0604030504040204" pitchFamily="34" charset="0"/>
                <a:ea typeface="ヒラギノ角ゴ Pro W3" pitchFamily="-1" charset="-128"/>
              </a:defRPr>
            </a:lvl3pPr>
            <a:lvl4pPr marL="1600200" indent="-228600">
              <a:spcBef>
                <a:spcPct val="20000"/>
              </a:spcBef>
              <a:buFont typeface="Arial" panose="020B0604020202020204" pitchFamily="34" charset="0"/>
              <a:buChar char="–"/>
              <a:defRPr sz="2000">
                <a:solidFill>
                  <a:schemeClr val="tx1"/>
                </a:solidFill>
                <a:latin typeface="Verdana" panose="020B0604030504040204" pitchFamily="34" charset="0"/>
                <a:ea typeface="ヒラギノ角ゴ Pro W3" pitchFamily="-1" charset="-128"/>
              </a:defRPr>
            </a:lvl4pPr>
            <a:lvl5pPr marL="2057400" indent="-228600">
              <a:spcBef>
                <a:spcPct val="20000"/>
              </a:spcBef>
              <a:buFont typeface="Arial" panose="020B0604020202020204" pitchFamily="34" charset="0"/>
              <a:buChar char="»"/>
              <a:defRPr sz="2000">
                <a:solidFill>
                  <a:schemeClr val="tx1"/>
                </a:solidFill>
                <a:latin typeface="Verdana" panose="020B0604030504040204" pitchFamily="34" charset="0"/>
                <a:ea typeface="ヒラギノ角ゴ Pro W3" pitchFamily="-1" charset="-128"/>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ヒラギノ角ゴ Pro W3" pitchFamily="-1" charset="-128"/>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ヒラギノ角ゴ Pro W3" pitchFamily="-1" charset="-128"/>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ヒラギノ角ゴ Pro W3" pitchFamily="-1" charset="-128"/>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Verdana" panose="020B0604030504040204" pitchFamily="34" charset="0"/>
                <a:ea typeface="ヒラギノ角ゴ Pro W3" pitchFamily="-1" charset="-128"/>
              </a:defRPr>
            </a:lvl9pPr>
          </a:lstStyle>
          <a:p>
            <a:pPr algn="ctr" eaLnBrk="1" hangingPunct="1">
              <a:spcBef>
                <a:spcPct val="0"/>
              </a:spcBef>
              <a:buFontTx/>
              <a:buNone/>
            </a:pPr>
            <a:r>
              <a:rPr lang="en-US" altLang="en-US" sz="1000" dirty="0">
                <a:solidFill>
                  <a:srgbClr val="000000"/>
                </a:solidFill>
                <a:sym typeface="Gill Sans" pitchFamily="-1" charset="0"/>
              </a:rPr>
              <a:t>Department of Child Protection (2011)</a:t>
            </a:r>
          </a:p>
        </p:txBody>
      </p:sp>
      <p:graphicFrame>
        <p:nvGraphicFramePr>
          <p:cNvPr id="2" name="Table 1"/>
          <p:cNvGraphicFramePr>
            <a:graphicFrameLocks noGrp="1"/>
          </p:cNvGraphicFramePr>
          <p:nvPr>
            <p:extLst>
              <p:ext uri="{D42A27DB-BD31-4B8C-83A1-F6EECF244321}">
                <p14:modId xmlns:p14="http://schemas.microsoft.com/office/powerpoint/2010/main" val="533929525"/>
              </p:ext>
            </p:extLst>
          </p:nvPr>
        </p:nvGraphicFramePr>
        <p:xfrm>
          <a:off x="360363" y="1704342"/>
          <a:ext cx="8478837" cy="4510134"/>
        </p:xfrm>
        <a:graphic>
          <a:graphicData uri="http://schemas.openxmlformats.org/drawingml/2006/table">
            <a:tbl>
              <a:tblPr/>
              <a:tblGrid>
                <a:gridCol w="2826279">
                  <a:extLst>
                    <a:ext uri="{9D8B030D-6E8A-4147-A177-3AD203B41FA5}">
                      <a16:colId xmlns:a16="http://schemas.microsoft.com/office/drawing/2014/main" val="20000"/>
                    </a:ext>
                  </a:extLst>
                </a:gridCol>
                <a:gridCol w="2826279">
                  <a:extLst>
                    <a:ext uri="{9D8B030D-6E8A-4147-A177-3AD203B41FA5}">
                      <a16:colId xmlns:a16="http://schemas.microsoft.com/office/drawing/2014/main" val="20001"/>
                    </a:ext>
                  </a:extLst>
                </a:gridCol>
                <a:gridCol w="2826279">
                  <a:extLst>
                    <a:ext uri="{9D8B030D-6E8A-4147-A177-3AD203B41FA5}">
                      <a16:colId xmlns:a16="http://schemas.microsoft.com/office/drawing/2014/main" val="20002"/>
                    </a:ext>
                  </a:extLst>
                </a:gridCol>
              </a:tblGrid>
              <a:tr h="462242">
                <a:tc gridSpan="3">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Gill Sans" pitchFamily="-1" charset="0"/>
                        </a:rPr>
                        <a:t>Three-Column Mapping</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543819">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Marker Felt" pitchFamily="-1" charset="0"/>
                        </a:rPr>
                        <a:t>What Are We Worried About?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Marker Felt" pitchFamily="-1" charset="0"/>
                        </a:rPr>
                        <a:t>What I</a:t>
                      </a:r>
                      <a:r>
                        <a:rPr kumimoji="0" lang="en-US" altLang="ja-JP" sz="1700" b="1"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Marker Felt" pitchFamily="-1" charset="0"/>
                        </a:rPr>
                        <a:t>s Working Well?</a:t>
                      </a:r>
                      <a:endPar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Gill Sans" pitchFamily="-1"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1"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Marker Felt" pitchFamily="-1" charset="0"/>
                        </a:rPr>
                        <a:t>What Needs to Happen Next?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82438">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Calibri Bold Italic" panose="020F07020304040A0204"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Calibri Bold Italic" panose="020F07020304040A0204" pitchFamily="34" charset="0"/>
                        </a:rPr>
                        <a:t>Harm, danger, and complicating factors: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Gill Sans" pitchFamily="-1" charset="0"/>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accent1"/>
                        </a:solidFill>
                        <a:effectLst/>
                        <a:latin typeface="Verdana" panose="020B0604030504040204" pitchFamily="34" charset="0"/>
                        <a:ea typeface="ＭＳ Ｐゴシック" panose="020B0600070205080204" pitchFamily="34" charset="-128"/>
                        <a:sym typeface="Gill Sans" pitchFamily="-1"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Gill Sans" pitchFamily="-1"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Gill Sans" pitchFamily="-1" charset="0"/>
                        </a:rPr>
                        <a:t>SDM safety threats described here</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Calibri Bold Italic" panose="020F07020304040A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Calibri Bold Italic" panose="020F07020304040A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Calibri Bold Italic" panose="020F07020304040A0204" pitchFamily="34" charset="0"/>
                        </a:rPr>
                        <a:t>Safety, protective capacities, and</a:t>
                      </a: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Calibri Bold Italic" panose="020F07020304040A0204" pitchFamily="34" charset="0"/>
                        </a:rPr>
                        <a:t>strengths</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accent1"/>
                        </a:solidFill>
                        <a:effectLst/>
                        <a:latin typeface="Verdana" panose="020B0604030504040204" pitchFamily="34" charset="0"/>
                        <a:ea typeface="ＭＳ Ｐゴシック" panose="020B0600070205080204" pitchFamily="34" charset="-128"/>
                      </a:endParaRP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accent1"/>
                        </a:solidFill>
                        <a:effectLst/>
                        <a:latin typeface="Verdana" panose="020B0604030504040204" pitchFamily="34" charset="0"/>
                        <a:ea typeface="ＭＳ Ｐゴシック" panose="020B0600070205080204" pitchFamily="34" charset="-128"/>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rPr>
                        <a:t>SDM protective capacities described here</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Gill Sans" pitchFamily="-1" charset="0"/>
                      </a:endParaRP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457200">
                        <a:spcBef>
                          <a:spcPct val="20000"/>
                        </a:spcBef>
                        <a:buFont typeface="Arial" panose="020B0604020202020204" pitchFamily="34" charset="0"/>
                        <a:defRPr sz="2800">
                          <a:solidFill>
                            <a:schemeClr val="tx1"/>
                          </a:solidFill>
                          <a:latin typeface="Verdana" panose="020B0604030504040204" pitchFamily="34" charset="0"/>
                          <a:ea typeface="ＭＳ Ｐゴシック" panose="020B0600070205080204" pitchFamily="34" charset="-128"/>
                        </a:defRPr>
                      </a:lvl1pPr>
                      <a:lvl2pPr marL="37931725" indent="-37474525" defTabSz="457200">
                        <a:spcBef>
                          <a:spcPct val="20000"/>
                        </a:spcBef>
                        <a:buFont typeface="Arial" panose="020B0604020202020204" pitchFamily="34" charset="0"/>
                        <a:defRPr sz="2400">
                          <a:solidFill>
                            <a:schemeClr val="tx1"/>
                          </a:solidFill>
                          <a:latin typeface="Verdana" panose="020B0604030504040204" pitchFamily="34" charset="0"/>
                          <a:ea typeface="ＭＳ Ｐゴシック" panose="020B0600070205080204" pitchFamily="34" charset="-128"/>
                        </a:defRPr>
                      </a:lvl2pPr>
                      <a:lvl3pPr>
                        <a:spcBef>
                          <a:spcPct val="20000"/>
                        </a:spcBef>
                        <a:defRPr sz="2000">
                          <a:solidFill>
                            <a:schemeClr val="tx1"/>
                          </a:solidFill>
                          <a:latin typeface="Verdana" panose="020B0604030504040204" pitchFamily="34" charset="0"/>
                          <a:ea typeface="ヒラギノ角ゴ Pro W3" pitchFamily="-1" charset="-128"/>
                        </a:defRPr>
                      </a:lvl3pPr>
                      <a:lvl4pPr>
                        <a:spcBef>
                          <a:spcPct val="20000"/>
                        </a:spcBef>
                        <a:defRPr>
                          <a:solidFill>
                            <a:schemeClr val="tx1"/>
                          </a:solidFill>
                          <a:latin typeface="Verdana" panose="020B0604030504040204" pitchFamily="34" charset="0"/>
                          <a:ea typeface="ヒラギノ角ゴ Pro W3" pitchFamily="-1" charset="-128"/>
                        </a:defRPr>
                      </a:lvl4pPr>
                      <a:lvl5pPr>
                        <a:spcBef>
                          <a:spcPct val="20000"/>
                        </a:spcBef>
                        <a:defRPr>
                          <a:solidFill>
                            <a:schemeClr val="tx1"/>
                          </a:solidFill>
                          <a:latin typeface="Verdana" panose="020B0604030504040204" pitchFamily="34" charset="0"/>
                          <a:ea typeface="ヒラギノ角ゴ Pro W3" pitchFamily="-1" charset="-128"/>
                        </a:defRPr>
                      </a:lvl5pPr>
                      <a:lvl6pPr marL="4572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6pPr>
                      <a:lvl7pPr marL="9144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7pPr>
                      <a:lvl8pPr marL="13716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8pPr>
                      <a:lvl9pPr marL="1828800" eaLnBrk="0" fontAlgn="base" hangingPunct="0">
                        <a:spcBef>
                          <a:spcPct val="20000"/>
                        </a:spcBef>
                        <a:spcAft>
                          <a:spcPct val="0"/>
                        </a:spcAft>
                        <a:defRPr>
                          <a:solidFill>
                            <a:schemeClr val="tx1"/>
                          </a:solidFill>
                          <a:latin typeface="Verdana" panose="020B0604030504040204" pitchFamily="34" charset="0"/>
                          <a:ea typeface="ヒラギノ角ゴ Pro W3" pitchFamily="-1" charset="-128"/>
                        </a:defRPr>
                      </a:lvl9pPr>
                    </a:lstStyle>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Calibri Bold Italic" panose="020F07020304040A0204" pitchFamily="34"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Calibri Bold Italic" panose="020F07020304040A0204" pitchFamily="34" charset="0"/>
                        </a:rPr>
                        <a:t>Safety Planning with support network </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accent1"/>
                        </a:solidFill>
                        <a:effectLst/>
                        <a:latin typeface="Verdana" panose="020B0604030504040204" pitchFamily="34" charset="0"/>
                        <a:ea typeface="ＭＳ Ｐゴシック" panose="020B0600070205080204" pitchFamily="34" charset="-128"/>
                        <a:sym typeface="Gill Sans" pitchFamily="-1"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Gill Sans" pitchFamily="-1" charset="0"/>
                      </a:endParaRPr>
                    </a:p>
                    <a:p>
                      <a:pPr marL="0" marR="0" lvl="0" indent="0" algn="ctr" defTabSz="457200" rtl="0" eaLnBrk="1" fontAlgn="base" latinLnBrk="0" hangingPunct="1">
                        <a:lnSpc>
                          <a:spcPct val="100000"/>
                        </a:lnSpc>
                        <a:spcBef>
                          <a:spcPct val="0"/>
                        </a:spcBef>
                        <a:spcAft>
                          <a:spcPct val="0"/>
                        </a:spcAft>
                        <a:buClrTx/>
                        <a:buSzTx/>
                        <a:buFontTx/>
                        <a:buNone/>
                        <a:tabLst/>
                      </a:pPr>
                      <a:endPar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Gill Sans" pitchFamily="-1" charset="0"/>
                      </a:endParaRPr>
                    </a:p>
                    <a:p>
                      <a:pPr marL="0" marR="0" lvl="0" indent="0" algn="ctr" defTabSz="457200" rtl="0" eaLnBrk="1" fontAlgn="base" latinLnBrk="0" hangingPunct="1">
                        <a:lnSpc>
                          <a:spcPct val="100000"/>
                        </a:lnSpc>
                        <a:spcBef>
                          <a:spcPct val="0"/>
                        </a:spcBef>
                        <a:spcAft>
                          <a:spcPct val="0"/>
                        </a:spcAft>
                        <a:buClrTx/>
                        <a:buSzTx/>
                        <a:buFontTx/>
                        <a:buNone/>
                        <a:tabLst/>
                      </a:pPr>
                      <a:r>
                        <a:rPr kumimoji="0" lang="en-US" altLang="en-US" sz="1700" b="0" i="0" u="none" strike="noStrike" cap="none" normalizeH="0" baseline="0" dirty="0" smtClean="0">
                          <a:ln>
                            <a:noFill/>
                          </a:ln>
                          <a:solidFill>
                            <a:schemeClr val="tx1"/>
                          </a:solidFill>
                          <a:effectLst/>
                          <a:latin typeface="Verdana" panose="020B0604030504040204" pitchFamily="34" charset="0"/>
                          <a:ea typeface="ＭＳ Ｐゴシック" panose="020B0600070205080204" pitchFamily="34" charset="-128"/>
                          <a:sym typeface="Gill Sans" pitchFamily="-1" charset="0"/>
                        </a:rPr>
                        <a:t>SDM risk level: use results to help determine next steps </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grpSp>
        <p:nvGrpSpPr>
          <p:cNvPr id="211988" name="Group 5"/>
          <p:cNvGrpSpPr>
            <a:grpSpLocks/>
          </p:cNvGrpSpPr>
          <p:nvPr/>
        </p:nvGrpSpPr>
        <p:grpSpPr bwMode="auto">
          <a:xfrm>
            <a:off x="332799" y="6150313"/>
            <a:ext cx="8527038" cy="523875"/>
            <a:chOff x="353439" y="4419600"/>
            <a:chExt cx="8526335" cy="523220"/>
          </a:xfrm>
        </p:grpSpPr>
        <p:sp>
          <p:nvSpPr>
            <p:cNvPr id="23" name="Text Box 5"/>
            <p:cNvSpPr txBox="1">
              <a:spLocks noChangeArrowheads="1"/>
            </p:cNvSpPr>
            <p:nvPr/>
          </p:nvSpPr>
          <p:spPr bwMode="auto">
            <a:xfrm>
              <a:off x="353439" y="4419600"/>
              <a:ext cx="649161" cy="523220"/>
            </a:xfrm>
            <a:prstGeom prst="rect">
              <a:avLst/>
            </a:prstGeom>
            <a:solidFill>
              <a:srgbClr val="FFFF00"/>
            </a:solidFill>
            <a:ln w="9525">
              <a:noFill/>
              <a:miter lim="800000"/>
              <a:headEnd/>
              <a:tailEnd/>
            </a:ln>
            <a:effectLst/>
          </p:spPr>
          <p:txBody>
            <a:bodyPr>
              <a:spAutoFit/>
            </a:bodyPr>
            <a:lstStyle/>
            <a:p>
              <a:pPr algn="ctr" eaLnBrk="1" hangingPunct="1">
                <a:defRPr/>
              </a:pPr>
              <a:r>
                <a:rPr lang="en-US" sz="2800" b="1" dirty="0">
                  <a:effectLst>
                    <a:glow rad="101600">
                      <a:schemeClr val="bg1">
                        <a:alpha val="75000"/>
                      </a:schemeClr>
                    </a:glow>
                  </a:effectLst>
                  <a:latin typeface="+mn-lt"/>
                  <a:ea typeface="ヒラギノ角ゴ ProN W3" charset="-128"/>
                </a:rPr>
                <a:t>0</a:t>
              </a:r>
            </a:p>
          </p:txBody>
        </p:sp>
        <p:sp>
          <p:nvSpPr>
            <p:cNvPr id="24" name="Text Box 5"/>
            <p:cNvSpPr txBox="1">
              <a:spLocks noChangeArrowheads="1"/>
            </p:cNvSpPr>
            <p:nvPr/>
          </p:nvSpPr>
          <p:spPr bwMode="auto">
            <a:xfrm>
              <a:off x="8041574" y="4419600"/>
              <a:ext cx="838200" cy="523220"/>
            </a:xfrm>
            <a:prstGeom prst="rect">
              <a:avLst/>
            </a:prstGeom>
            <a:solidFill>
              <a:srgbClr val="FFFF00"/>
            </a:solidFill>
            <a:ln w="9525">
              <a:noFill/>
              <a:miter lim="800000"/>
              <a:headEnd/>
              <a:tailEnd/>
            </a:ln>
            <a:effectLst/>
          </p:spPr>
          <p:txBody>
            <a:bodyPr>
              <a:spAutoFit/>
            </a:bodyPr>
            <a:lstStyle/>
            <a:p>
              <a:pPr algn="ctr" eaLnBrk="1" hangingPunct="1">
                <a:defRPr/>
              </a:pPr>
              <a:r>
                <a:rPr lang="en-US" sz="2800" b="1" dirty="0">
                  <a:effectLst>
                    <a:glow rad="101600">
                      <a:schemeClr val="bg1">
                        <a:alpha val="75000"/>
                      </a:schemeClr>
                    </a:glow>
                  </a:effectLst>
                  <a:latin typeface="+mn-lt"/>
                  <a:ea typeface="ヒラギノ角ゴ ProN W3" charset="-128"/>
                </a:rPr>
                <a:t>10</a:t>
              </a:r>
            </a:p>
          </p:txBody>
        </p:sp>
        <p:cxnSp>
          <p:nvCxnSpPr>
            <p:cNvPr id="25" name="Straight Arrow Connector 24"/>
            <p:cNvCxnSpPr>
              <a:cxnSpLocks noChangeShapeType="1"/>
              <a:stCxn id="23" idx="3"/>
            </p:cNvCxnSpPr>
            <p:nvPr/>
          </p:nvCxnSpPr>
          <p:spPr bwMode="auto">
            <a:xfrm>
              <a:off x="1002673" y="4681210"/>
              <a:ext cx="7122525" cy="0"/>
            </a:xfrm>
            <a:prstGeom prst="straightConnector1">
              <a:avLst/>
            </a:prstGeom>
            <a:noFill/>
            <a:ln w="38100">
              <a:solidFill>
                <a:srgbClr val="FFFF00"/>
              </a:solidFill>
              <a:round/>
              <a:headEnd type="arrow" w="med" len="med"/>
              <a:tailEnd type="arrow" w="med" len="med"/>
            </a:ln>
            <a:effectLst>
              <a:outerShdw blurRad="40000" dist="23000" dir="5400000" rotWithShape="0">
                <a:srgbClr val="808080">
                  <a:alpha val="34998"/>
                </a:srgbClr>
              </a:outerShdw>
            </a:effectLst>
            <a:extLst>
              <a:ext uri="{909E8E84-426E-40DD-AFC4-6F175D3DCCD1}">
                <a14:hiddenFill xmlns:a14="http://schemas.microsoft.com/office/drawing/2010/main">
                  <a:noFill/>
                </a14:hiddenFill>
              </a:ext>
            </a:extLst>
          </p:spPr>
        </p:cxnSp>
      </p:grpSp>
      <p:sp>
        <p:nvSpPr>
          <p:cNvPr id="11" name="Title 1"/>
          <p:cNvSpPr txBox="1">
            <a:spLocks/>
          </p:cNvSpPr>
          <p:nvPr/>
        </p:nvSpPr>
        <p:spPr>
          <a:xfrm>
            <a:off x="457200" y="274638"/>
            <a:ext cx="8229600" cy="1143000"/>
          </a:xfrm>
          <a:prstGeom prst="rect">
            <a:avLst/>
          </a:prstGeom>
        </p:spPr>
        <p:txBody>
          <a:bodyP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The Polk-Hernandez Family</a:t>
            </a:r>
            <a:endParaRPr lang="en-US" dirty="0"/>
          </a:p>
        </p:txBody>
      </p:sp>
      <p:sp>
        <p:nvSpPr>
          <p:cNvPr id="3" name="Slide Number Placeholder 2"/>
          <p:cNvSpPr>
            <a:spLocks noGrp="1"/>
          </p:cNvSpPr>
          <p:nvPr>
            <p:ph type="sldNum" sz="quarter" idx="12"/>
          </p:nvPr>
        </p:nvSpPr>
        <p:spPr/>
        <p:txBody>
          <a:bodyPr/>
          <a:lstStyle/>
          <a:p>
            <a:fld id="{22E357DE-2CFF-4E4A-B892-1FAFF8444DB6}" type="slidenum">
              <a:rPr lang="en-US" smtClean="0"/>
              <a:t>14</a:t>
            </a:fld>
            <a:endParaRPr lang="en-US" dirty="0"/>
          </a:p>
        </p:txBody>
      </p:sp>
    </p:spTree>
    <p:extLst>
      <p:ext uri="{BB962C8B-B14F-4D97-AF65-F5344CB8AC3E}">
        <p14:creationId xmlns:p14="http://schemas.microsoft.com/office/powerpoint/2010/main" val="374327407"/>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Best Practices </a:t>
            </a:r>
            <a:r>
              <a:rPr lang="en-US" dirty="0" smtClean="0"/>
              <a:t>in Child Welfare</a:t>
            </a:r>
            <a:endParaRPr lang="en-US" dirty="0"/>
          </a:p>
        </p:txBody>
      </p:sp>
      <p:sp>
        <p:nvSpPr>
          <p:cNvPr id="3" name="Content Placeholder 2"/>
          <p:cNvSpPr>
            <a:spLocks noGrp="1"/>
          </p:cNvSpPr>
          <p:nvPr>
            <p:ph idx="1"/>
          </p:nvPr>
        </p:nvSpPr>
        <p:spPr>
          <a:xfrm>
            <a:off x="457200" y="1676401"/>
            <a:ext cx="8382000" cy="4419600"/>
          </a:xfrm>
        </p:spPr>
        <p:txBody>
          <a:bodyPr>
            <a:normAutofit lnSpcReduction="10000"/>
          </a:bodyPr>
          <a:lstStyle/>
          <a:p>
            <a:pPr marL="0" indent="0">
              <a:buNone/>
            </a:pPr>
            <a:r>
              <a:rPr lang="en-US" sz="2800" i="1" dirty="0"/>
              <a:t>Best practice approaches for working with children, youth and families in Child Welfare:</a:t>
            </a:r>
          </a:p>
          <a:p>
            <a:pPr lvl="1"/>
            <a:r>
              <a:rPr lang="en-US" dirty="0"/>
              <a:t>Trauma Informed Practice</a:t>
            </a:r>
          </a:p>
          <a:p>
            <a:pPr lvl="1"/>
            <a:r>
              <a:rPr lang="en-US" dirty="0"/>
              <a:t>Strengths Based Practice</a:t>
            </a:r>
          </a:p>
          <a:p>
            <a:pPr lvl="1"/>
            <a:r>
              <a:rPr lang="en-US" dirty="0" smtClean="0"/>
              <a:t>Cultural Humility Practice</a:t>
            </a:r>
          </a:p>
          <a:p>
            <a:pPr lvl="1"/>
            <a:r>
              <a:rPr lang="en-US" dirty="0" smtClean="0"/>
              <a:t>California </a:t>
            </a:r>
            <a:r>
              <a:rPr lang="en-US" dirty="0"/>
              <a:t>Core Practice Model behaviors</a:t>
            </a:r>
          </a:p>
          <a:p>
            <a:pPr lvl="1"/>
            <a:r>
              <a:rPr lang="en-US" dirty="0"/>
              <a:t>Structured Decision Making (SDM</a:t>
            </a:r>
            <a:r>
              <a:rPr lang="en-US" dirty="0" smtClean="0"/>
              <a:t>)</a:t>
            </a:r>
          </a:p>
          <a:p>
            <a:pPr lvl="1"/>
            <a:r>
              <a:rPr lang="en-US" dirty="0"/>
              <a:t>Collaborative Practice </a:t>
            </a:r>
            <a:endParaRPr lang="en-US" dirty="0" smtClean="0"/>
          </a:p>
          <a:p>
            <a:pPr lvl="1"/>
            <a:r>
              <a:rPr lang="en-US" dirty="0"/>
              <a:t>Appreciative I</a:t>
            </a:r>
            <a:r>
              <a:rPr lang="en-US" dirty="0" smtClean="0"/>
              <a:t>nquiry &amp;  Solution Focused Questions </a:t>
            </a: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15</a:t>
            </a:fld>
            <a:endParaRPr lang="en-US" dirty="0"/>
          </a:p>
        </p:txBody>
      </p:sp>
    </p:spTree>
    <p:extLst>
      <p:ext uri="{BB962C8B-B14F-4D97-AF65-F5344CB8AC3E}">
        <p14:creationId xmlns:p14="http://schemas.microsoft.com/office/powerpoint/2010/main" val="19541459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Engagement </a:t>
            </a: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101171157"/>
              </p:ext>
            </p:extLst>
          </p:nvPr>
        </p:nvGraphicFramePr>
        <p:xfrm>
          <a:off x="457200" y="1600201"/>
          <a:ext cx="8229600" cy="3962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a:spLocks noChangeArrowheads="1"/>
          </p:cNvSpPr>
          <p:nvPr/>
        </p:nvSpPr>
        <p:spPr bwMode="auto">
          <a:xfrm>
            <a:off x="609600" y="6324600"/>
            <a:ext cx="756486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4200">
                <a:solidFill>
                  <a:srgbClr val="000000"/>
                </a:solidFill>
                <a:latin typeface="Gill Sans" charset="0"/>
                <a:ea typeface="ヒラギノ角ゴ ProN W3" charset="-128"/>
                <a:sym typeface="Gill Sans" charset="0"/>
              </a:defRPr>
            </a:lvl1pPr>
            <a:lvl2pPr marL="742950" indent="-285750" eaLnBrk="0" hangingPunct="0">
              <a:defRPr sz="4200">
                <a:solidFill>
                  <a:srgbClr val="000000"/>
                </a:solidFill>
                <a:latin typeface="Gill Sans" charset="0"/>
                <a:ea typeface="ヒラギノ角ゴ ProN W3" charset="-128"/>
                <a:sym typeface="Gill Sans" charset="0"/>
              </a:defRPr>
            </a:lvl2pPr>
            <a:lvl3pPr marL="1143000" indent="-228600" eaLnBrk="0" hangingPunct="0">
              <a:defRPr sz="4200">
                <a:solidFill>
                  <a:srgbClr val="000000"/>
                </a:solidFill>
                <a:latin typeface="Gill Sans" charset="0"/>
                <a:ea typeface="ヒラギノ角ゴ ProN W3" charset="-128"/>
                <a:sym typeface="Gill Sans" charset="0"/>
              </a:defRPr>
            </a:lvl3pPr>
            <a:lvl4pPr marL="1600200" indent="-228600" eaLnBrk="0" hangingPunct="0">
              <a:defRPr sz="4200">
                <a:solidFill>
                  <a:srgbClr val="000000"/>
                </a:solidFill>
                <a:latin typeface="Gill Sans" charset="0"/>
                <a:ea typeface="ヒラギノ角ゴ ProN W3" charset="-128"/>
                <a:sym typeface="Gill Sans" charset="0"/>
              </a:defRPr>
            </a:lvl4pPr>
            <a:lvl5pPr marL="2057400" indent="-228600" eaLnBrk="0" hangingPunct="0">
              <a:defRPr sz="4200">
                <a:solidFill>
                  <a:srgbClr val="000000"/>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000" dirty="0">
                <a:solidFill>
                  <a:srgbClr val="FFFFFF"/>
                </a:solidFill>
                <a:latin typeface="Calibri"/>
                <a:cs typeface="Calibri"/>
              </a:rPr>
              <a:t>Adapted from Boffa, J., and Podesta, H. (2004) Partnership and risk assessment in child protection practice, </a:t>
            </a:r>
            <a:r>
              <a:rPr lang="en-US" altLang="en-US" sz="1000" i="1" dirty="0">
                <a:solidFill>
                  <a:srgbClr val="FFFFFF"/>
                </a:solidFill>
                <a:latin typeface="Calibri"/>
                <a:cs typeface="Calibri"/>
              </a:rPr>
              <a:t>Protecting Children, 19(2): 36–48.</a:t>
            </a:r>
          </a:p>
          <a:p>
            <a:pPr eaLnBrk="1" hangingPunct="1"/>
            <a:r>
              <a:rPr lang="en-US" altLang="en-US" sz="1000" dirty="0" smtClean="0">
                <a:solidFill>
                  <a:srgbClr val="FFFFFF"/>
                </a:solidFill>
                <a:latin typeface="Calibri"/>
                <a:cs typeface="Calibri"/>
              </a:rPr>
              <a:t> And Turnell</a:t>
            </a:r>
            <a:r>
              <a:rPr lang="en-US" altLang="en-US" sz="1000" dirty="0">
                <a:solidFill>
                  <a:srgbClr val="FFFFFF"/>
                </a:solidFill>
                <a:latin typeface="Calibri"/>
                <a:cs typeface="Calibri"/>
              </a:rPr>
              <a:t>, </a:t>
            </a:r>
            <a:r>
              <a:rPr lang="en-US" altLang="en-US" sz="1000" dirty="0" smtClean="0">
                <a:solidFill>
                  <a:srgbClr val="FFFFFF"/>
                </a:solidFill>
                <a:latin typeface="Calibri"/>
                <a:cs typeface="Calibri"/>
              </a:rPr>
              <a:t>A. and Essex, S. (2006).  </a:t>
            </a:r>
            <a:r>
              <a:rPr lang="en-US" altLang="en-US" sz="1000" u="sng" dirty="0">
                <a:solidFill>
                  <a:srgbClr val="FFFFFF"/>
                </a:solidFill>
                <a:latin typeface="Calibri"/>
                <a:cs typeface="Calibri"/>
              </a:rPr>
              <a:t>Working with Denied Child </a:t>
            </a:r>
            <a:r>
              <a:rPr lang="en-US" altLang="en-US" sz="1000" u="sng" dirty="0" smtClean="0">
                <a:solidFill>
                  <a:srgbClr val="FFFFFF"/>
                </a:solidFill>
                <a:latin typeface="Calibri"/>
                <a:cs typeface="Calibri"/>
              </a:rPr>
              <a:t>Abuse.</a:t>
            </a:r>
            <a:r>
              <a:rPr lang="en-US" altLang="en-US" sz="1000" dirty="0" smtClean="0">
                <a:solidFill>
                  <a:srgbClr val="FFFFFF"/>
                </a:solidFill>
                <a:latin typeface="Calibri"/>
                <a:cs typeface="Calibri"/>
              </a:rPr>
              <a:t> Berkshire: Open </a:t>
            </a:r>
            <a:r>
              <a:rPr lang="en-US" altLang="en-US" sz="1000" dirty="0">
                <a:solidFill>
                  <a:srgbClr val="FFFFFF"/>
                </a:solidFill>
                <a:latin typeface="Calibri"/>
                <a:cs typeface="Calibri"/>
              </a:rPr>
              <a:t>University </a:t>
            </a:r>
            <a:r>
              <a:rPr lang="en-US" altLang="en-US" sz="1000" dirty="0" smtClean="0">
                <a:solidFill>
                  <a:srgbClr val="FFFFFF"/>
                </a:solidFill>
                <a:latin typeface="Calibri"/>
                <a:cs typeface="Calibri"/>
              </a:rPr>
              <a:t>Press.</a:t>
            </a:r>
            <a:r>
              <a:rPr lang="en-US" altLang="en-US" sz="1000" dirty="0">
                <a:solidFill>
                  <a:srgbClr val="FFFFFF"/>
                </a:solidFill>
                <a:latin typeface="Calibri"/>
                <a:cs typeface="Calibri"/>
              </a:rPr>
              <a:t> </a:t>
            </a:r>
          </a:p>
        </p:txBody>
      </p:sp>
      <p:sp>
        <p:nvSpPr>
          <p:cNvPr id="8" name="Oval 7"/>
          <p:cNvSpPr/>
          <p:nvPr/>
        </p:nvSpPr>
        <p:spPr>
          <a:xfrm>
            <a:off x="4000500" y="2325469"/>
            <a:ext cx="1143000" cy="2590801"/>
          </a:xfrm>
          <a:prstGeom prst="ellipse">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Safety</a:t>
            </a:r>
            <a:endParaRPr lang="en-US" dirty="0"/>
          </a:p>
        </p:txBody>
      </p:sp>
      <p:sp>
        <p:nvSpPr>
          <p:cNvPr id="9" name="Rectangle 8"/>
          <p:cNvSpPr/>
          <p:nvPr/>
        </p:nvSpPr>
        <p:spPr>
          <a:xfrm>
            <a:off x="642069" y="5421998"/>
            <a:ext cx="8120931" cy="646331"/>
          </a:xfrm>
          <a:prstGeom prst="rect">
            <a:avLst/>
          </a:prstGeom>
        </p:spPr>
        <p:txBody>
          <a:bodyPr wrap="square">
            <a:spAutoFit/>
          </a:bodyPr>
          <a:lstStyle/>
          <a:p>
            <a:pPr algn="ctr"/>
            <a:r>
              <a:rPr lang="en-US" dirty="0" smtClean="0"/>
              <a:t>Safety: Actions </a:t>
            </a:r>
            <a:r>
              <a:rPr lang="en-US" dirty="0"/>
              <a:t>of protection taken by the caregiver demonstrated over time </a:t>
            </a:r>
            <a:endParaRPr lang="en-US" dirty="0" smtClean="0"/>
          </a:p>
          <a:p>
            <a:pPr algn="ctr"/>
            <a:r>
              <a:rPr lang="en-US" dirty="0" smtClean="0"/>
              <a:t>that </a:t>
            </a:r>
            <a:r>
              <a:rPr lang="en-US" dirty="0"/>
              <a:t>mitigate </a:t>
            </a:r>
            <a:r>
              <a:rPr lang="en-US" dirty="0" smtClean="0"/>
              <a:t>the danger to their child(ren)</a:t>
            </a:r>
            <a:endParaRPr lang="en-US" dirty="0"/>
          </a:p>
        </p:txBody>
      </p:sp>
      <p:sp>
        <p:nvSpPr>
          <p:cNvPr id="3" name="Slide Number Placeholder 2"/>
          <p:cNvSpPr>
            <a:spLocks noGrp="1"/>
          </p:cNvSpPr>
          <p:nvPr>
            <p:ph type="sldNum" sz="quarter" idx="12"/>
          </p:nvPr>
        </p:nvSpPr>
        <p:spPr/>
        <p:txBody>
          <a:bodyPr/>
          <a:lstStyle/>
          <a:p>
            <a:fld id="{22E357DE-2CFF-4E4A-B892-1FAFF8444DB6}" type="slidenum">
              <a:rPr lang="en-US" smtClean="0"/>
              <a:t>16</a:t>
            </a:fld>
            <a:endParaRPr lang="en-US" dirty="0"/>
          </a:p>
        </p:txBody>
      </p:sp>
    </p:spTree>
    <p:extLst>
      <p:ext uri="{BB962C8B-B14F-4D97-AF65-F5344CB8AC3E}">
        <p14:creationId xmlns:p14="http://schemas.microsoft.com/office/powerpoint/2010/main" val="80752634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Word Game</a:t>
            </a:r>
            <a:endParaRPr lang="en-US" dirty="0"/>
          </a:p>
        </p:txBody>
      </p:sp>
      <p:sp>
        <p:nvSpPr>
          <p:cNvPr id="3" name="Content Placeholder 2"/>
          <p:cNvSpPr>
            <a:spLocks noGrp="1"/>
          </p:cNvSpPr>
          <p:nvPr>
            <p:ph idx="1"/>
          </p:nvPr>
        </p:nvSpPr>
        <p:spPr/>
        <p:txBody>
          <a:bodyPr>
            <a:normAutofit/>
          </a:bodyPr>
          <a:lstStyle/>
          <a:p>
            <a:r>
              <a:rPr lang="en-US" dirty="0" smtClean="0"/>
              <a:t>Each table has a flip chart with one best practice</a:t>
            </a:r>
            <a:endParaRPr lang="en-US" dirty="0"/>
          </a:p>
          <a:p>
            <a:r>
              <a:rPr lang="en-US" dirty="0" smtClean="0"/>
              <a:t>3 minute write-storm on flipchart.  </a:t>
            </a:r>
          </a:p>
          <a:p>
            <a:r>
              <a:rPr lang="en-US" dirty="0" smtClean="0"/>
              <a:t>Try to get as many </a:t>
            </a:r>
          </a:p>
          <a:p>
            <a:pPr marL="0" indent="0">
              <a:buNone/>
            </a:pPr>
            <a:r>
              <a:rPr lang="en-US" dirty="0" smtClean="0"/>
              <a:t>defining words as possible</a:t>
            </a: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81600" y="3681433"/>
            <a:ext cx="3611399" cy="2450592"/>
          </a:xfrm>
          <a:prstGeom prst="rect">
            <a:avLst/>
          </a:prstGeom>
        </p:spPr>
      </p:pic>
      <p:sp>
        <p:nvSpPr>
          <p:cNvPr id="5" name="Slide Number Placeholder 4"/>
          <p:cNvSpPr>
            <a:spLocks noGrp="1"/>
          </p:cNvSpPr>
          <p:nvPr>
            <p:ph type="sldNum" sz="quarter" idx="12"/>
          </p:nvPr>
        </p:nvSpPr>
        <p:spPr/>
        <p:txBody>
          <a:bodyPr/>
          <a:lstStyle/>
          <a:p>
            <a:fld id="{22E357DE-2CFF-4E4A-B892-1FAFF8444DB6}" type="slidenum">
              <a:rPr lang="en-US" smtClean="0"/>
              <a:t>17</a:t>
            </a:fld>
            <a:endParaRPr lang="en-US" dirty="0"/>
          </a:p>
        </p:txBody>
      </p:sp>
    </p:spTree>
    <p:extLst>
      <p:ext uri="{BB962C8B-B14F-4D97-AF65-F5344CB8AC3E}">
        <p14:creationId xmlns:p14="http://schemas.microsoft.com/office/powerpoint/2010/main" val="13553129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25889" y="-768038"/>
            <a:ext cx="6425253" cy="8315031"/>
          </a:xfrm>
          <a:prstGeom prst="rect">
            <a:avLst/>
          </a:prstGeom>
        </p:spPr>
      </p:pic>
      <p:sp>
        <p:nvSpPr>
          <p:cNvPr id="2" name="Title 1"/>
          <p:cNvSpPr>
            <a:spLocks noGrp="1"/>
          </p:cNvSpPr>
          <p:nvPr>
            <p:ph type="ctrTitle"/>
          </p:nvPr>
        </p:nvSpPr>
        <p:spPr>
          <a:xfrm>
            <a:off x="3276600" y="2563523"/>
            <a:ext cx="7772400" cy="1470025"/>
          </a:xfrm>
        </p:spPr>
        <p:txBody>
          <a:bodyPr/>
          <a:lstStyle/>
          <a:p>
            <a:r>
              <a:rPr lang="en-US" dirty="0" smtClean="0"/>
              <a:t>Break </a:t>
            </a:r>
            <a:br>
              <a:rPr lang="en-US" dirty="0" smtClean="0"/>
            </a:br>
            <a:r>
              <a:rPr lang="en-US" dirty="0" smtClean="0"/>
              <a:t>15 minutes</a:t>
            </a:r>
            <a:endParaRPr lang="en-US" dirty="0"/>
          </a:p>
        </p:txBody>
      </p:sp>
      <p:sp>
        <p:nvSpPr>
          <p:cNvPr id="3" name="Subtitle 2"/>
          <p:cNvSpPr>
            <a:spLocks noGrp="1"/>
          </p:cNvSpPr>
          <p:nvPr>
            <p:ph type="subTitle"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8729075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Trauma Informed Practice</a:t>
            </a:r>
          </a:p>
        </p:txBody>
      </p:sp>
      <p:sp>
        <p:nvSpPr>
          <p:cNvPr id="3" name="Content Placeholder 2"/>
          <p:cNvSpPr>
            <a:spLocks noGrp="1"/>
          </p:cNvSpPr>
          <p:nvPr>
            <p:ph idx="1"/>
          </p:nvPr>
        </p:nvSpPr>
        <p:spPr>
          <a:xfrm>
            <a:off x="152400" y="1524000"/>
            <a:ext cx="5729042" cy="4754563"/>
          </a:xfrm>
        </p:spPr>
        <p:txBody>
          <a:bodyPr>
            <a:normAutofit fontScale="85000" lnSpcReduction="10000"/>
          </a:bodyPr>
          <a:lstStyle/>
          <a:p>
            <a:pPr marL="0" indent="0">
              <a:buNone/>
            </a:pPr>
            <a:r>
              <a:rPr lang="en-US" dirty="0"/>
              <a:t>“Trauma Informed Practice” is a strengths-based framework that is grounded in an understanding of and responsiveness to the impact of trauma…that emphasizes physical, psychological, and emotional safety for both providers and survivors…and, that creates opportunities for survivors to rebuild a sense of control and empowerment.”</a:t>
            </a:r>
          </a:p>
          <a:p>
            <a:pPr marL="0" indent="0">
              <a:buNone/>
            </a:pPr>
            <a:endParaRPr lang="en-US" dirty="0"/>
          </a:p>
          <a:p>
            <a:pPr marL="0" indent="0">
              <a:buNone/>
            </a:pPr>
            <a:r>
              <a:rPr lang="en-US" sz="2400" dirty="0" smtClean="0"/>
              <a:t>(</a:t>
            </a:r>
            <a:r>
              <a:rPr lang="en-US" sz="2400" dirty="0"/>
              <a:t>Hopper, Bassuk &amp; Olivet, </a:t>
            </a:r>
            <a:r>
              <a:rPr lang="en-US" sz="2400" dirty="0" smtClean="0"/>
              <a:t>2009, </a:t>
            </a:r>
            <a:r>
              <a:rPr lang="en-US" sz="2400" dirty="0"/>
              <a:t>pg. </a:t>
            </a:r>
            <a:r>
              <a:rPr lang="en-US" sz="2400" dirty="0" smtClean="0"/>
              <a:t>133) </a:t>
            </a:r>
            <a:endParaRPr lang="en-US" sz="2400" dirty="0"/>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881442" y="2362200"/>
            <a:ext cx="3254320" cy="2258327"/>
          </a:xfrm>
          <a:prstGeom prst="rect">
            <a:avLst/>
          </a:prstGeom>
        </p:spPr>
      </p:pic>
      <p:sp>
        <p:nvSpPr>
          <p:cNvPr id="5" name="Slide Number Placeholder 4"/>
          <p:cNvSpPr>
            <a:spLocks noGrp="1"/>
          </p:cNvSpPr>
          <p:nvPr>
            <p:ph type="sldNum" sz="quarter" idx="12"/>
          </p:nvPr>
        </p:nvSpPr>
        <p:spPr/>
        <p:txBody>
          <a:bodyPr/>
          <a:lstStyle/>
          <a:p>
            <a:fld id="{22E357DE-2CFF-4E4A-B892-1FAFF8444DB6}" type="slidenum">
              <a:rPr lang="en-US" smtClean="0"/>
              <a:t>19</a:t>
            </a:fld>
            <a:endParaRPr lang="en-US" dirty="0"/>
          </a:p>
        </p:txBody>
      </p:sp>
    </p:spTree>
    <p:extLst>
      <p:ext uri="{BB962C8B-B14F-4D97-AF65-F5344CB8AC3E}">
        <p14:creationId xmlns:p14="http://schemas.microsoft.com/office/powerpoint/2010/main" val="16927490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43000"/>
            <a:ext cx="8915400" cy="3276600"/>
          </a:xfrm>
        </p:spPr>
        <p:txBody>
          <a:bodyPr>
            <a:normAutofit fontScale="90000"/>
          </a:bodyPr>
          <a:lstStyle/>
          <a:p>
            <a:r>
              <a:rPr lang="en-US" b="1" dirty="0"/>
              <a:t>Case Planning And Service </a:t>
            </a:r>
            <a:r>
              <a:rPr lang="en-US" b="1" dirty="0" smtClean="0"/>
              <a:t>Delivery:</a:t>
            </a:r>
            <a:r>
              <a:rPr lang="en-US" dirty="0"/>
              <a:t/>
            </a:r>
            <a:br>
              <a:rPr lang="en-US" dirty="0"/>
            </a:br>
            <a:r>
              <a:rPr lang="en-US" b="1" dirty="0" smtClean="0"/>
              <a:t>200 Level</a:t>
            </a:r>
            <a:r>
              <a:rPr lang="en-US" dirty="0" smtClean="0"/>
              <a:t> </a:t>
            </a:r>
            <a:r>
              <a:rPr lang="en-US" b="1" dirty="0" smtClean="0"/>
              <a:t>Knowledge </a:t>
            </a:r>
            <a:r>
              <a:rPr lang="en-US" b="1" dirty="0"/>
              <a:t>and Skill Reinforcement Lab</a:t>
            </a:r>
            <a:r>
              <a:rPr lang="en-US" dirty="0"/>
              <a:t/>
            </a:r>
            <a:br>
              <a:rPr lang="en-US" dirty="0"/>
            </a:br>
            <a:r>
              <a:rPr lang="en-US" b="1" dirty="0"/>
              <a:t/>
            </a:r>
            <a:br>
              <a:rPr lang="en-US" b="1" dirty="0"/>
            </a:br>
            <a:r>
              <a:rPr lang="en-US" b="1" dirty="0"/>
              <a:t/>
            </a:r>
            <a:br>
              <a:rPr lang="en-US" b="1" dirty="0"/>
            </a:br>
            <a:r>
              <a:rPr lang="en-US" sz="3600" b="1" dirty="0"/>
              <a:t>California Common Core</a:t>
            </a:r>
            <a:r>
              <a:rPr lang="en-US" b="1" dirty="0"/>
              <a:t/>
            </a:r>
            <a:br>
              <a:rPr lang="en-US" b="1" dirty="0"/>
            </a:br>
            <a:r>
              <a:rPr lang="en-US" sz="2800" dirty="0" smtClean="0"/>
              <a:t>December 31, 2018</a:t>
            </a:r>
            <a:endParaRPr lang="en-US" sz="2800"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15200" y="5029200"/>
            <a:ext cx="1627187" cy="1530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929205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What’s happened to the </a:t>
            </a:r>
            <a:br>
              <a:rPr lang="en-US" dirty="0" smtClean="0"/>
            </a:br>
            <a:r>
              <a:rPr lang="en-US" dirty="0" smtClean="0"/>
              <a:t>Polk-Hernandez Family?</a:t>
            </a:r>
            <a:endParaRPr lang="en-US" dirty="0"/>
          </a:p>
        </p:txBody>
      </p:sp>
      <p:sp>
        <p:nvSpPr>
          <p:cNvPr id="3" name="Content Placeholder 2"/>
          <p:cNvSpPr>
            <a:spLocks noGrp="1"/>
          </p:cNvSpPr>
          <p:nvPr>
            <p:ph idx="1"/>
          </p:nvPr>
        </p:nvSpPr>
        <p:spPr>
          <a:xfrm>
            <a:off x="457200" y="2133600"/>
            <a:ext cx="8229600" cy="3992563"/>
          </a:xfrm>
        </p:spPr>
        <p:txBody>
          <a:bodyPr>
            <a:normAutofit fontScale="92500" lnSpcReduction="20000"/>
          </a:bodyPr>
          <a:lstStyle/>
          <a:p>
            <a:r>
              <a:rPr lang="en-US" sz="2800" dirty="0" smtClean="0"/>
              <a:t>Key Issues – what are they?</a:t>
            </a:r>
          </a:p>
          <a:p>
            <a:r>
              <a:rPr lang="en-US" sz="2800" dirty="0" smtClean="0"/>
              <a:t>Current and historical trauma – name two?</a:t>
            </a:r>
          </a:p>
          <a:p>
            <a:r>
              <a:rPr lang="en-US" sz="2800" dirty="0" smtClean="0"/>
              <a:t>Trust – </a:t>
            </a:r>
            <a:r>
              <a:rPr lang="en-US" sz="2800" dirty="0"/>
              <a:t>w</a:t>
            </a:r>
            <a:r>
              <a:rPr lang="en-US" sz="2800" dirty="0" smtClean="0"/>
              <a:t>hat are their worries?</a:t>
            </a:r>
          </a:p>
          <a:p>
            <a:r>
              <a:rPr lang="en-US" sz="2800" dirty="0" smtClean="0"/>
              <a:t>Child welfare experience with authority</a:t>
            </a:r>
          </a:p>
          <a:p>
            <a:r>
              <a:rPr lang="en-US" sz="2800" dirty="0" smtClean="0"/>
              <a:t>Systemic oppression </a:t>
            </a:r>
          </a:p>
          <a:p>
            <a:r>
              <a:rPr lang="en-US" sz="2800" dirty="0" smtClean="0"/>
              <a:t>What if ICWA applied to this family (e.g., father African American </a:t>
            </a:r>
            <a:r>
              <a:rPr lang="en-US" sz="2800" i="1" dirty="0" smtClean="0"/>
              <a:t>and</a:t>
            </a:r>
            <a:r>
              <a:rPr lang="en-US" sz="2800" dirty="0" smtClean="0"/>
              <a:t> of Tribal ancestry)?  </a:t>
            </a:r>
          </a:p>
          <a:p>
            <a:endParaRPr lang="en-US" sz="2800" dirty="0"/>
          </a:p>
          <a:p>
            <a:pPr marL="0" indent="0" algn="ctr">
              <a:buNone/>
            </a:pPr>
            <a:r>
              <a:rPr lang="en-US" sz="2800" dirty="0" smtClean="0"/>
              <a:t>How might these answers affect engagement AND case planning?</a:t>
            </a:r>
          </a:p>
          <a:p>
            <a:endParaRPr lang="en-US" dirty="0" smtClean="0"/>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20</a:t>
            </a:fld>
            <a:endParaRPr lang="en-US" dirty="0"/>
          </a:p>
        </p:txBody>
      </p:sp>
    </p:spTree>
    <p:extLst>
      <p:ext uri="{BB962C8B-B14F-4D97-AF65-F5344CB8AC3E}">
        <p14:creationId xmlns:p14="http://schemas.microsoft.com/office/powerpoint/2010/main" val="10707131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SDM Assessment Tools</a:t>
            </a:r>
            <a:endParaRPr lang="en-US" dirty="0"/>
          </a:p>
        </p:txBody>
      </p:sp>
      <p:sp>
        <p:nvSpPr>
          <p:cNvPr id="3" name="Content Placeholder 2"/>
          <p:cNvSpPr>
            <a:spLocks noGrp="1"/>
          </p:cNvSpPr>
          <p:nvPr>
            <p:ph idx="1"/>
          </p:nvPr>
        </p:nvSpPr>
        <p:spPr>
          <a:xfrm>
            <a:off x="457200" y="2286000"/>
            <a:ext cx="8229600" cy="3840163"/>
          </a:xfrm>
        </p:spPr>
        <p:txBody>
          <a:bodyPr>
            <a:noAutofit/>
          </a:bodyPr>
          <a:lstStyle/>
          <a:p>
            <a:pPr lvl="1"/>
            <a:r>
              <a:rPr lang="en-US" dirty="0" smtClean="0"/>
              <a:t>SDM Family Strengths and Needs Assessment</a:t>
            </a:r>
          </a:p>
          <a:p>
            <a:pPr lvl="1"/>
            <a:r>
              <a:rPr lang="en-US" dirty="0" smtClean="0"/>
              <a:t>SDM Risk Reassessment (In-home, if in Family Maintenance)</a:t>
            </a:r>
          </a:p>
          <a:p>
            <a:pPr lvl="1"/>
            <a:r>
              <a:rPr lang="en-US" dirty="0" smtClean="0"/>
              <a:t>SDM Reunification Reassessment</a:t>
            </a:r>
          </a:p>
          <a:p>
            <a:pPr lvl="1"/>
            <a:r>
              <a:rPr lang="en-US" dirty="0" smtClean="0"/>
              <a:t>SDM Safety Assessment (if there is a NEW allegation in an open case)</a:t>
            </a:r>
            <a:endParaRPr lang="en-US" dirty="0"/>
          </a:p>
        </p:txBody>
      </p:sp>
      <p:pic>
        <p:nvPicPr>
          <p:cNvPr id="4" name="Picture 6" descr="C:\Documents and Settings\keely\Local Settings\Temporary Internet Files\Content.IE5\P57A918E\MP910216311[1].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86600" y="-106362"/>
            <a:ext cx="19050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fld id="{22E357DE-2CFF-4E4A-B892-1FAFF8444DB6}" type="slidenum">
              <a:rPr lang="en-US" smtClean="0"/>
              <a:t>21</a:t>
            </a:fld>
            <a:endParaRPr lang="en-US" dirty="0"/>
          </a:p>
        </p:txBody>
      </p:sp>
    </p:spTree>
    <p:extLst>
      <p:ext uri="{BB962C8B-B14F-4D97-AF65-F5344CB8AC3E}">
        <p14:creationId xmlns:p14="http://schemas.microsoft.com/office/powerpoint/2010/main" val="139875834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Humility </a:t>
            </a:r>
            <a:endParaRPr lang="en-US" dirty="0"/>
          </a:p>
        </p:txBody>
      </p:sp>
      <p:sp>
        <p:nvSpPr>
          <p:cNvPr id="3" name="Content Placeholder 2"/>
          <p:cNvSpPr>
            <a:spLocks noGrp="1"/>
          </p:cNvSpPr>
          <p:nvPr>
            <p:ph idx="1"/>
          </p:nvPr>
        </p:nvSpPr>
        <p:spPr>
          <a:xfrm>
            <a:off x="457200" y="1600200"/>
            <a:ext cx="8153400" cy="4876799"/>
          </a:xfrm>
        </p:spPr>
        <p:txBody>
          <a:bodyPr>
            <a:normAutofit fontScale="92500" lnSpcReduction="10000"/>
          </a:bodyPr>
          <a:lstStyle/>
          <a:p>
            <a:pPr marL="0" indent="0">
              <a:buNone/>
            </a:pPr>
            <a:r>
              <a:rPr lang="en-US" sz="3300" dirty="0" smtClean="0"/>
              <a:t>A commitment to:</a:t>
            </a:r>
          </a:p>
          <a:p>
            <a:pPr marL="0" indent="0">
              <a:buNone/>
            </a:pPr>
            <a:endParaRPr lang="en-US" sz="3300" dirty="0" smtClean="0"/>
          </a:p>
          <a:p>
            <a:pPr marL="0" indent="0">
              <a:buNone/>
            </a:pPr>
            <a:r>
              <a:rPr lang="en-US" sz="3300" dirty="0"/>
              <a:t>• Lifelong learning and critical </a:t>
            </a:r>
            <a:r>
              <a:rPr lang="en-US" sz="3300" dirty="0" smtClean="0"/>
              <a:t>self-reflection</a:t>
            </a:r>
          </a:p>
          <a:p>
            <a:pPr marL="0" indent="0">
              <a:buNone/>
            </a:pPr>
            <a:r>
              <a:rPr lang="en-US" sz="3300" dirty="0"/>
              <a:t/>
            </a:r>
            <a:br>
              <a:rPr lang="en-US" sz="3300" dirty="0"/>
            </a:br>
            <a:r>
              <a:rPr lang="en-US" sz="3300" dirty="0"/>
              <a:t>• Recognizing and </a:t>
            </a:r>
            <a:r>
              <a:rPr lang="en-US" sz="3300" dirty="0" smtClean="0"/>
              <a:t>challenging </a:t>
            </a:r>
            <a:r>
              <a:rPr lang="en-US" sz="3300" dirty="0"/>
              <a:t>power </a:t>
            </a:r>
            <a:r>
              <a:rPr lang="en-US" sz="3300" dirty="0" smtClean="0"/>
              <a:t>imbalances  (inherent in the social worker-family dynamics)</a:t>
            </a:r>
          </a:p>
          <a:p>
            <a:pPr marL="0" indent="0">
              <a:buNone/>
            </a:pPr>
            <a:r>
              <a:rPr lang="en-US" sz="3300" dirty="0"/>
              <a:t/>
            </a:r>
            <a:br>
              <a:rPr lang="en-US" sz="3300" dirty="0"/>
            </a:br>
            <a:r>
              <a:rPr lang="en-US" sz="3300" dirty="0"/>
              <a:t>• Developing institutional </a:t>
            </a:r>
            <a:r>
              <a:rPr lang="en-US" sz="3300" dirty="0" smtClean="0"/>
              <a:t>accountability</a:t>
            </a:r>
          </a:p>
          <a:p>
            <a:pPr marL="0" indent="0">
              <a:buNone/>
            </a:pPr>
            <a:endParaRPr lang="en-US" altLang="en-US" sz="3300" i="1" dirty="0">
              <a:cs typeface="Verdana" panose="020B0604030504040204" pitchFamily="34" charset="0"/>
            </a:endParaRPr>
          </a:p>
          <a:p>
            <a:pPr marL="0" indent="0" algn="r">
              <a:buNone/>
            </a:pPr>
            <a:r>
              <a:rPr lang="en-US" altLang="en-US" sz="1800" dirty="0">
                <a:cs typeface="Verdana" panose="020B0604030504040204" pitchFamily="34" charset="0"/>
              </a:rPr>
              <a:t>Tervalon, M., and Murray-Garcia, J. (1998)</a:t>
            </a:r>
          </a:p>
          <a:p>
            <a:pPr marL="0" indent="0">
              <a:buNone/>
            </a:pPr>
            <a:endParaRPr lang="en-US" dirty="0" smtClean="0"/>
          </a:p>
          <a:p>
            <a:endParaRPr lang="en-US" dirty="0" smtClean="0"/>
          </a:p>
        </p:txBody>
      </p:sp>
      <p:sp>
        <p:nvSpPr>
          <p:cNvPr id="4" name="Slide Number Placeholder 3"/>
          <p:cNvSpPr>
            <a:spLocks noGrp="1"/>
          </p:cNvSpPr>
          <p:nvPr>
            <p:ph type="sldNum" sz="quarter" idx="12"/>
          </p:nvPr>
        </p:nvSpPr>
        <p:spPr/>
        <p:txBody>
          <a:bodyPr/>
          <a:lstStyle/>
          <a:p>
            <a:fld id="{22E357DE-2CFF-4E4A-B892-1FAFF8444DB6}" type="slidenum">
              <a:rPr lang="en-US" smtClean="0"/>
              <a:t>22</a:t>
            </a:fld>
            <a:endParaRPr lang="en-US" dirty="0"/>
          </a:p>
        </p:txBody>
      </p:sp>
    </p:spTree>
    <p:extLst>
      <p:ext uri="{BB962C8B-B14F-4D97-AF65-F5344CB8AC3E}">
        <p14:creationId xmlns:p14="http://schemas.microsoft.com/office/powerpoint/2010/main" val="208364498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Humility</a:t>
            </a:r>
            <a:endParaRPr lang="en-US" dirty="0"/>
          </a:p>
        </p:txBody>
      </p:sp>
      <p:sp>
        <p:nvSpPr>
          <p:cNvPr id="3" name="Content Placeholder 2"/>
          <p:cNvSpPr>
            <a:spLocks noGrp="1"/>
          </p:cNvSpPr>
          <p:nvPr>
            <p:ph idx="1"/>
          </p:nvPr>
        </p:nvSpPr>
        <p:spPr>
          <a:xfrm>
            <a:off x="457200" y="1600200"/>
            <a:ext cx="8229600" cy="5029200"/>
          </a:xfrm>
        </p:spPr>
        <p:txBody>
          <a:bodyPr>
            <a:normAutofit/>
          </a:bodyPr>
          <a:lstStyle/>
          <a:p>
            <a:pPr marL="0" indent="0">
              <a:buNone/>
            </a:pPr>
            <a:r>
              <a:rPr lang="en-US" altLang="en-US" sz="2800" dirty="0" smtClean="0">
                <a:cs typeface="Verdana" panose="020B0604030504040204" pitchFamily="34" charset="0"/>
              </a:rPr>
              <a:t>A </a:t>
            </a:r>
            <a:r>
              <a:rPr lang="en-US" altLang="en-US" sz="2800" dirty="0">
                <a:cs typeface="Verdana" panose="020B0604030504040204" pitchFamily="34" charset="0"/>
              </a:rPr>
              <a:t>cultural humility perspective challenges us to </a:t>
            </a:r>
            <a:r>
              <a:rPr lang="en-US" altLang="en-US" sz="2800" b="1" dirty="0">
                <a:cs typeface="Verdana" panose="020B0604030504040204" pitchFamily="34" charset="0"/>
              </a:rPr>
              <a:t>learn </a:t>
            </a:r>
            <a:r>
              <a:rPr lang="en-US" altLang="en-US" sz="2800" dirty="0">
                <a:cs typeface="Verdana" panose="020B0604030504040204" pitchFamily="34" charset="0"/>
              </a:rPr>
              <a:t>from the people with whom we interact, </a:t>
            </a:r>
            <a:r>
              <a:rPr lang="en-US" altLang="en-US" sz="2800" b="1" dirty="0">
                <a:cs typeface="Verdana" panose="020B0604030504040204" pitchFamily="34" charset="0"/>
              </a:rPr>
              <a:t>reserve judgment</a:t>
            </a:r>
            <a:r>
              <a:rPr lang="en-US" altLang="en-US" sz="2800" dirty="0">
                <a:cs typeface="Verdana" panose="020B0604030504040204" pitchFamily="34" charset="0"/>
              </a:rPr>
              <a:t>, and bridge the cultural divide between our perspectives in order to facilitate well-being and promote improved quality of life. Such a perspective </a:t>
            </a:r>
            <a:r>
              <a:rPr lang="en-US" altLang="en-US" sz="2800" b="1" dirty="0">
                <a:cs typeface="Verdana" panose="020B0604030504040204" pitchFamily="34" charset="0"/>
              </a:rPr>
              <a:t>frees the observer</a:t>
            </a:r>
            <a:r>
              <a:rPr lang="en-US" altLang="en-US" sz="2800" dirty="0">
                <a:cs typeface="Verdana" panose="020B0604030504040204" pitchFamily="34" charset="0"/>
              </a:rPr>
              <a:t> </a:t>
            </a:r>
            <a:r>
              <a:rPr lang="en-US" altLang="en-US" sz="2800" b="1" dirty="0">
                <a:cs typeface="Verdana" panose="020B0604030504040204" pitchFamily="34" charset="0"/>
              </a:rPr>
              <a:t>from having to possess expert knowledge</a:t>
            </a:r>
            <a:r>
              <a:rPr lang="en-US" altLang="en-US" sz="2800" dirty="0">
                <a:cs typeface="Verdana" panose="020B0604030504040204" pitchFamily="34" charset="0"/>
              </a:rPr>
              <a:t> in order to maintain knowledge-based power, control, and authority over matters about which </a:t>
            </a:r>
            <a:r>
              <a:rPr lang="en-US" altLang="en-US" sz="2800" b="1" dirty="0">
                <a:cs typeface="Verdana" panose="020B0604030504040204" pitchFamily="34" charset="0"/>
              </a:rPr>
              <a:t>diverse populations are far more knowledgeable</a:t>
            </a:r>
            <a:r>
              <a:rPr lang="en-US" altLang="en-US" sz="2800" b="1" i="1" dirty="0">
                <a:cs typeface="Verdana" panose="020B0604030504040204" pitchFamily="34" charset="0"/>
              </a:rPr>
              <a:t>.</a:t>
            </a:r>
            <a:endParaRPr lang="en-US" altLang="en-US" sz="2800" i="1" dirty="0">
              <a:cs typeface="Verdana" panose="020B0604030504040204" pitchFamily="34" charset="0"/>
            </a:endParaRPr>
          </a:p>
          <a:p>
            <a:pPr marL="0" indent="0" algn="r">
              <a:buNone/>
            </a:pPr>
            <a:r>
              <a:rPr lang="en-US" altLang="en-US" sz="1700" dirty="0">
                <a:latin typeface="Verdana" panose="020B0604030504040204" pitchFamily="34" charset="0"/>
                <a:cs typeface="Verdana" panose="020B0604030504040204" pitchFamily="34" charset="0"/>
              </a:rPr>
              <a:t>Tervalon, M., and Murray-Garcia, J. (1998)</a:t>
            </a:r>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23</a:t>
            </a:fld>
            <a:endParaRPr lang="en-US" dirty="0"/>
          </a:p>
        </p:txBody>
      </p:sp>
    </p:spTree>
    <p:extLst>
      <p:ext uri="{BB962C8B-B14F-4D97-AF65-F5344CB8AC3E}">
        <p14:creationId xmlns:p14="http://schemas.microsoft.com/office/powerpoint/2010/main" val="12153787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Context – Family Culture</a:t>
            </a:r>
            <a:endParaRPr lang="en-US" dirty="0"/>
          </a:p>
        </p:txBody>
      </p:sp>
      <p:sp>
        <p:nvSpPr>
          <p:cNvPr id="3" name="Content Placeholder 2"/>
          <p:cNvSpPr>
            <a:spLocks noGrp="1"/>
          </p:cNvSpPr>
          <p:nvPr>
            <p:ph idx="1"/>
          </p:nvPr>
        </p:nvSpPr>
        <p:spPr>
          <a:xfrm>
            <a:off x="228600" y="1295401"/>
            <a:ext cx="8458200" cy="4561160"/>
          </a:xfrm>
        </p:spPr>
        <p:txBody>
          <a:bodyPr>
            <a:normAutofit/>
          </a:bodyPr>
          <a:lstStyle/>
          <a:p>
            <a:pPr>
              <a:buFont typeface="Arial" charset="0"/>
              <a:buChar char="•"/>
              <a:defRPr/>
            </a:pPr>
            <a:endParaRPr lang="en-US" alt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3"/>
          <a:stretch>
            <a:fillRect/>
          </a:stretch>
        </p:blipFill>
        <p:spPr>
          <a:xfrm>
            <a:off x="6286500" y="1676400"/>
            <a:ext cx="2438400" cy="2427563"/>
          </a:xfrm>
          <a:prstGeom prst="rect">
            <a:avLst/>
          </a:prstGeom>
        </p:spPr>
      </p:pic>
      <p:sp>
        <p:nvSpPr>
          <p:cNvPr id="5" name="Rectangle 4"/>
          <p:cNvSpPr/>
          <p:nvPr/>
        </p:nvSpPr>
        <p:spPr>
          <a:xfrm>
            <a:off x="304800" y="5856561"/>
            <a:ext cx="8383137" cy="646331"/>
          </a:xfrm>
          <a:prstGeom prst="rect">
            <a:avLst/>
          </a:prstGeom>
        </p:spPr>
        <p:txBody>
          <a:bodyPr wrap="square">
            <a:spAutoFit/>
          </a:bodyPr>
          <a:lstStyle/>
          <a:p>
            <a:r>
              <a:rPr lang="en-US" sz="1200" dirty="0" smtClean="0"/>
              <a:t>Adapted from: Hays</a:t>
            </a:r>
            <a:r>
              <a:rPr lang="en-US" sz="1200" dirty="0"/>
              <a:t>, P.A. (2013). Connecting Across Cultures: The Helper's Toolkit. Thousand Oaks, CA: SAGE, pp. 15-16. Original version published in Hays, P.A. (2008). Addressing cultural complexities in practice: Assessment, diagnosis, and therapy. Washington DC: APA</a:t>
            </a:r>
          </a:p>
        </p:txBody>
      </p:sp>
      <p:sp>
        <p:nvSpPr>
          <p:cNvPr id="6" name="Rectangle 5"/>
          <p:cNvSpPr/>
          <p:nvPr/>
        </p:nvSpPr>
        <p:spPr>
          <a:xfrm>
            <a:off x="762000" y="1295403"/>
            <a:ext cx="5486400" cy="4493538"/>
          </a:xfrm>
          <a:prstGeom prst="rect">
            <a:avLst/>
          </a:prstGeom>
        </p:spPr>
        <p:txBody>
          <a:bodyPr wrap="square">
            <a:spAutoFit/>
          </a:bodyPr>
          <a:lstStyle/>
          <a:p>
            <a:pPr>
              <a:buFont typeface="Arial" charset="0"/>
              <a:buChar char="•"/>
              <a:defRPr/>
            </a:pPr>
            <a:r>
              <a:rPr lang="en-US" altLang="en-US" sz="2200" dirty="0"/>
              <a:t>Age and generational differences</a:t>
            </a:r>
          </a:p>
          <a:p>
            <a:pPr>
              <a:buFont typeface="Arial" charset="0"/>
              <a:buChar char="•"/>
              <a:defRPr/>
            </a:pPr>
            <a:r>
              <a:rPr lang="en-US" altLang="en-US" sz="2200" dirty="0"/>
              <a:t>Developmental disabilities</a:t>
            </a:r>
          </a:p>
          <a:p>
            <a:pPr>
              <a:buFont typeface="Arial" charset="0"/>
              <a:buChar char="•"/>
              <a:defRPr/>
            </a:pPr>
            <a:r>
              <a:rPr lang="en-US" altLang="en-US" sz="2200" dirty="0"/>
              <a:t>Disabilities (seen and unseen)</a:t>
            </a:r>
          </a:p>
          <a:p>
            <a:pPr>
              <a:buFont typeface="Arial" charset="0"/>
              <a:buChar char="•"/>
              <a:defRPr/>
            </a:pPr>
            <a:r>
              <a:rPr lang="en-US" altLang="en-US" sz="2200" dirty="0"/>
              <a:t>Religion and spiritual orientation</a:t>
            </a:r>
          </a:p>
          <a:p>
            <a:pPr>
              <a:buFont typeface="Arial" charset="0"/>
              <a:buChar char="•"/>
              <a:defRPr/>
            </a:pPr>
            <a:r>
              <a:rPr lang="en-US" altLang="en-US" sz="2200" dirty="0"/>
              <a:t>Ethnic and racial identity</a:t>
            </a:r>
          </a:p>
          <a:p>
            <a:pPr>
              <a:buFont typeface="Arial" charset="0"/>
              <a:buChar char="•"/>
              <a:defRPr/>
            </a:pPr>
            <a:r>
              <a:rPr lang="en-US" altLang="en-US" sz="2200" dirty="0"/>
              <a:t>Socioeconomic status</a:t>
            </a:r>
          </a:p>
          <a:p>
            <a:pPr>
              <a:buFont typeface="Arial" charset="0"/>
              <a:buChar char="•"/>
              <a:defRPr/>
            </a:pPr>
            <a:r>
              <a:rPr lang="en-US" altLang="en-US" sz="2200" dirty="0"/>
              <a:t>Sexual orientation</a:t>
            </a:r>
          </a:p>
          <a:p>
            <a:pPr>
              <a:buFont typeface="Arial" charset="0"/>
              <a:buChar char="•"/>
              <a:defRPr/>
            </a:pPr>
            <a:r>
              <a:rPr lang="en-US" altLang="en-US" sz="2200" dirty="0"/>
              <a:t>Indigenous heritage (within my ethnicity)</a:t>
            </a:r>
          </a:p>
          <a:p>
            <a:pPr>
              <a:buFont typeface="Arial" charset="0"/>
              <a:buChar char="•"/>
              <a:defRPr/>
            </a:pPr>
            <a:r>
              <a:rPr lang="en-US" altLang="en-US" sz="2200" dirty="0"/>
              <a:t>National origin; Immigration &amp; acculturation</a:t>
            </a:r>
          </a:p>
          <a:p>
            <a:pPr>
              <a:buFont typeface="Arial" charset="0"/>
              <a:buChar char="•"/>
              <a:defRPr/>
            </a:pPr>
            <a:r>
              <a:rPr lang="en-US" altLang="en-US" sz="2200" dirty="0"/>
              <a:t>Gender and gender expression</a:t>
            </a:r>
          </a:p>
          <a:p>
            <a:pPr>
              <a:buFont typeface="Arial" charset="0"/>
              <a:buChar char="•"/>
              <a:defRPr/>
            </a:pPr>
            <a:r>
              <a:rPr lang="en-US" altLang="en-US" sz="2200" dirty="0"/>
              <a:t>Rural or urban </a:t>
            </a:r>
            <a:r>
              <a:rPr lang="en-US" altLang="en-US" sz="2200" dirty="0" smtClean="0"/>
              <a:t>location</a:t>
            </a:r>
          </a:p>
          <a:p>
            <a:pPr>
              <a:buFont typeface="Arial" charset="0"/>
              <a:buChar char="•"/>
              <a:defRPr/>
            </a:pPr>
            <a:r>
              <a:rPr lang="en-US" sz="2200" dirty="0" smtClean="0"/>
              <a:t>Employment</a:t>
            </a:r>
          </a:p>
          <a:p>
            <a:pPr>
              <a:buFont typeface="Arial" charset="0"/>
              <a:buChar char="•"/>
              <a:defRPr/>
            </a:pPr>
            <a:r>
              <a:rPr lang="en-US" sz="2200" dirty="0"/>
              <a:t>M</a:t>
            </a:r>
            <a:r>
              <a:rPr lang="en-US" sz="2200" dirty="0" smtClean="0"/>
              <a:t>ilitary </a:t>
            </a:r>
            <a:r>
              <a:rPr lang="en-US" sz="2200" dirty="0"/>
              <a:t>status </a:t>
            </a:r>
            <a:endParaRPr lang="en-US" altLang="en-US" sz="2200" dirty="0"/>
          </a:p>
        </p:txBody>
      </p:sp>
      <p:sp>
        <p:nvSpPr>
          <p:cNvPr id="7" name="Slide Number Placeholder 6"/>
          <p:cNvSpPr>
            <a:spLocks noGrp="1"/>
          </p:cNvSpPr>
          <p:nvPr>
            <p:ph type="sldNum" sz="quarter" idx="12"/>
          </p:nvPr>
        </p:nvSpPr>
        <p:spPr/>
        <p:txBody>
          <a:bodyPr/>
          <a:lstStyle/>
          <a:p>
            <a:fld id="{22E357DE-2CFF-4E4A-B892-1FAFF8444DB6}" type="slidenum">
              <a:rPr lang="en-US" smtClean="0"/>
              <a:t>24</a:t>
            </a:fld>
            <a:endParaRPr lang="en-US" dirty="0"/>
          </a:p>
        </p:txBody>
      </p:sp>
    </p:spTree>
    <p:extLst>
      <p:ext uri="{BB962C8B-B14F-4D97-AF65-F5344CB8AC3E}">
        <p14:creationId xmlns:p14="http://schemas.microsoft.com/office/powerpoint/2010/main" val="9148130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Family Context – Family Culture</a:t>
            </a:r>
            <a:endParaRPr lang="en-US" dirty="0"/>
          </a:p>
        </p:txBody>
      </p:sp>
      <p:sp>
        <p:nvSpPr>
          <p:cNvPr id="3" name="Content Placeholder 2"/>
          <p:cNvSpPr>
            <a:spLocks noGrp="1"/>
          </p:cNvSpPr>
          <p:nvPr>
            <p:ph idx="1"/>
          </p:nvPr>
        </p:nvSpPr>
        <p:spPr>
          <a:xfrm>
            <a:off x="228600" y="1295401"/>
            <a:ext cx="8458200" cy="4561160"/>
          </a:xfrm>
        </p:spPr>
        <p:txBody>
          <a:bodyPr>
            <a:normAutofit/>
          </a:bodyPr>
          <a:lstStyle/>
          <a:p>
            <a:pPr>
              <a:buFont typeface="Arial" charset="0"/>
              <a:buChar char="•"/>
              <a:defRPr/>
            </a:pPr>
            <a:endParaRPr lang="en-US" altLang="en-US" dirty="0"/>
          </a:p>
          <a:p>
            <a:pPr marL="0" marR="0" lvl="0" indent="0" defTabSz="914400" eaLnBrk="1" fontAlgn="auto" latinLnBrk="0" hangingPunct="1">
              <a:lnSpc>
                <a:spcPct val="100000"/>
              </a:lnSpc>
              <a:spcBef>
                <a:spcPts val="0"/>
              </a:spcBef>
              <a:spcAft>
                <a:spcPts val="0"/>
              </a:spcAft>
              <a:buClrTx/>
              <a:buSzTx/>
              <a:buFontTx/>
              <a:buNone/>
              <a:tabLst/>
              <a:defRPr/>
            </a:pPr>
            <a:endParaRPr lang="en-US" dirty="0"/>
          </a:p>
        </p:txBody>
      </p:sp>
      <p:pic>
        <p:nvPicPr>
          <p:cNvPr id="4" name="Picture 3"/>
          <p:cNvPicPr>
            <a:picLocks noChangeAspect="1"/>
          </p:cNvPicPr>
          <p:nvPr/>
        </p:nvPicPr>
        <p:blipFill>
          <a:blip r:embed="rId3"/>
          <a:stretch>
            <a:fillRect/>
          </a:stretch>
        </p:blipFill>
        <p:spPr>
          <a:xfrm>
            <a:off x="6286500" y="1676400"/>
            <a:ext cx="2438400" cy="2427563"/>
          </a:xfrm>
          <a:prstGeom prst="rect">
            <a:avLst/>
          </a:prstGeom>
        </p:spPr>
      </p:pic>
      <p:sp>
        <p:nvSpPr>
          <p:cNvPr id="5" name="Rectangle 4"/>
          <p:cNvSpPr/>
          <p:nvPr/>
        </p:nvSpPr>
        <p:spPr>
          <a:xfrm>
            <a:off x="304800" y="5856561"/>
            <a:ext cx="8383137" cy="646331"/>
          </a:xfrm>
          <a:prstGeom prst="rect">
            <a:avLst/>
          </a:prstGeom>
        </p:spPr>
        <p:txBody>
          <a:bodyPr wrap="square">
            <a:spAutoFit/>
          </a:bodyPr>
          <a:lstStyle/>
          <a:p>
            <a:r>
              <a:rPr lang="en-US" sz="1200" dirty="0" smtClean="0"/>
              <a:t>Adapted from: Hays</a:t>
            </a:r>
            <a:r>
              <a:rPr lang="en-US" sz="1200" dirty="0"/>
              <a:t>, P.A. (2013). Connecting Across Cultures: The Helper's Toolkit. Thousand Oaks, CA: SAGE, pp. 15-16. Original version published in Hays, P.A. (2008). Addressing cultural complexities in practice: Assessment, diagnosis, and therapy. Washington DC: APA</a:t>
            </a:r>
          </a:p>
        </p:txBody>
      </p:sp>
      <p:sp>
        <p:nvSpPr>
          <p:cNvPr id="6" name="Rectangle 5"/>
          <p:cNvSpPr/>
          <p:nvPr/>
        </p:nvSpPr>
        <p:spPr>
          <a:xfrm>
            <a:off x="762000" y="1295403"/>
            <a:ext cx="5486400" cy="1446550"/>
          </a:xfrm>
          <a:prstGeom prst="rect">
            <a:avLst/>
          </a:prstGeom>
        </p:spPr>
        <p:txBody>
          <a:bodyPr wrap="square">
            <a:spAutoFit/>
          </a:bodyPr>
          <a:lstStyle/>
          <a:p>
            <a:pPr>
              <a:buFont typeface="Arial" charset="0"/>
              <a:buChar char="•"/>
              <a:defRPr/>
            </a:pPr>
            <a:r>
              <a:rPr lang="en-US" altLang="en-US" sz="2200" dirty="0" smtClean="0"/>
              <a:t>What else?</a:t>
            </a:r>
          </a:p>
          <a:p>
            <a:pPr>
              <a:buFont typeface="Arial" charset="0"/>
              <a:buChar char="•"/>
              <a:defRPr/>
            </a:pPr>
            <a:r>
              <a:rPr lang="en-US" altLang="en-US" sz="2200" dirty="0" smtClean="0"/>
              <a:t>What is less “visible” but more likely to cause cultural misunderstanding?</a:t>
            </a:r>
          </a:p>
          <a:p>
            <a:pPr>
              <a:buFont typeface="Arial" charset="0"/>
              <a:buChar char="•"/>
              <a:defRPr/>
            </a:pPr>
            <a:endParaRPr lang="en-US" altLang="en-US" sz="2200" dirty="0"/>
          </a:p>
        </p:txBody>
      </p:sp>
      <p:sp>
        <p:nvSpPr>
          <p:cNvPr id="7" name="Slide Number Placeholder 6"/>
          <p:cNvSpPr>
            <a:spLocks noGrp="1"/>
          </p:cNvSpPr>
          <p:nvPr>
            <p:ph type="sldNum" sz="quarter" idx="12"/>
          </p:nvPr>
        </p:nvSpPr>
        <p:spPr/>
        <p:txBody>
          <a:bodyPr/>
          <a:lstStyle/>
          <a:p>
            <a:fld id="{22E357DE-2CFF-4E4A-B892-1FAFF8444DB6}" type="slidenum">
              <a:rPr lang="en-US" smtClean="0"/>
              <a:t>25</a:t>
            </a:fld>
            <a:endParaRPr lang="en-US" dirty="0"/>
          </a:p>
        </p:txBody>
      </p:sp>
    </p:spTree>
    <p:extLst>
      <p:ext uri="{BB962C8B-B14F-4D97-AF65-F5344CB8AC3E}">
        <p14:creationId xmlns:p14="http://schemas.microsoft.com/office/powerpoint/2010/main" val="13971172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Power</a:t>
            </a:r>
            <a:r>
              <a:rPr lang="en-US" dirty="0"/>
              <a: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6096549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2E357DE-2CFF-4E4A-B892-1FAFF8444DB6}" type="slidenum">
              <a:rPr lang="en-US" smtClean="0"/>
              <a:t>26</a:t>
            </a:fld>
            <a:endParaRPr lang="en-US" dirty="0"/>
          </a:p>
        </p:txBody>
      </p:sp>
      <p:sp>
        <p:nvSpPr>
          <p:cNvPr id="5" name="TextBox 4"/>
          <p:cNvSpPr txBox="1"/>
          <p:nvPr/>
        </p:nvSpPr>
        <p:spPr>
          <a:xfrm>
            <a:off x="1143000" y="6324600"/>
            <a:ext cx="6477000" cy="400110"/>
          </a:xfrm>
          <a:prstGeom prst="rect">
            <a:avLst/>
          </a:prstGeom>
          <a:noFill/>
        </p:spPr>
        <p:txBody>
          <a:bodyPr wrap="square" rtlCol="0">
            <a:spAutoFit/>
          </a:bodyPr>
          <a:lstStyle/>
          <a:p>
            <a:r>
              <a:rPr lang="en-US" sz="1000" dirty="0" smtClean="0"/>
              <a:t>From Trujillo, Bowland, Myers, Richards, and Roy (Eds, 2008).  Re-Centering: Culture and Knowledge in Conflict Resolution Practice. </a:t>
            </a:r>
            <a:endParaRPr lang="en-US" sz="1000" dirty="0"/>
          </a:p>
        </p:txBody>
      </p:sp>
    </p:spTree>
    <p:extLst>
      <p:ext uri="{BB962C8B-B14F-4D97-AF65-F5344CB8AC3E}">
        <p14:creationId xmlns:p14="http://schemas.microsoft.com/office/powerpoint/2010/main" val="6854047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Cultural Humility + Collaboration</a:t>
            </a:r>
            <a:endParaRPr lang="en-US" dirty="0"/>
          </a:p>
        </p:txBody>
      </p:sp>
      <p:sp>
        <p:nvSpPr>
          <p:cNvPr id="3" name="Content Placeholder 2"/>
          <p:cNvSpPr>
            <a:spLocks noGrp="1"/>
          </p:cNvSpPr>
          <p:nvPr>
            <p:ph idx="1"/>
          </p:nvPr>
        </p:nvSpPr>
        <p:spPr>
          <a:xfrm>
            <a:off x="457200" y="1417638"/>
            <a:ext cx="8229600" cy="4708525"/>
          </a:xfrm>
        </p:spPr>
        <p:txBody>
          <a:bodyPr>
            <a:normAutofit/>
          </a:bodyPr>
          <a:lstStyle/>
          <a:p>
            <a:pPr marL="0" indent="0">
              <a:buNone/>
            </a:pPr>
            <a:endParaRPr lang="en-US" dirty="0" smtClean="0"/>
          </a:p>
          <a:p>
            <a:pPr marL="457200" lvl="1" indent="0">
              <a:buNone/>
            </a:pPr>
            <a:r>
              <a:rPr lang="en-US" dirty="0" smtClean="0"/>
              <a:t>In pairs, name at least one:</a:t>
            </a:r>
            <a:endParaRPr lang="en-US" dirty="0"/>
          </a:p>
          <a:p>
            <a:pPr lvl="1"/>
            <a:r>
              <a:rPr lang="en-US" dirty="0"/>
              <a:t>C</a:t>
            </a:r>
            <a:r>
              <a:rPr lang="en-US" dirty="0" smtClean="0"/>
              <a:t>ultural aspect for the Polk-Hernandez family important to be responsive to</a:t>
            </a:r>
          </a:p>
          <a:p>
            <a:pPr lvl="1"/>
            <a:r>
              <a:rPr lang="en-US" dirty="0" smtClean="0"/>
              <a:t>Practice you would use to reinforce positive power dynamics - or mitigate harmful power dynamics - with the Polk-Hernandez family? </a:t>
            </a:r>
            <a:endParaRPr lang="en-US" altLang="en-US" sz="1800" dirty="0">
              <a:cs typeface="Verdana" panose="020B0604030504040204" pitchFamily="34" charset="0"/>
            </a:endParaRPr>
          </a:p>
          <a:p>
            <a:pPr marL="457200" lvl="1" indent="0">
              <a:buNone/>
            </a:pPr>
            <a:endParaRPr lang="en-US" altLang="en-US" sz="1800" dirty="0" smtClean="0">
              <a:cs typeface="Verdana" panose="020B0604030504040204" pitchFamily="34" charset="0"/>
            </a:endParaRPr>
          </a:p>
          <a:p>
            <a:pPr marL="457200" lvl="1" indent="0">
              <a:buNone/>
            </a:pPr>
            <a:r>
              <a:rPr lang="en-US" altLang="en-US" sz="1800" dirty="0" smtClean="0">
                <a:cs typeface="Verdana" panose="020B0604030504040204" pitchFamily="34" charset="0"/>
              </a:rPr>
              <a:t>Tervalon</a:t>
            </a:r>
            <a:r>
              <a:rPr lang="en-US" altLang="en-US" sz="1800" dirty="0">
                <a:cs typeface="Verdana" panose="020B0604030504040204" pitchFamily="34" charset="0"/>
              </a:rPr>
              <a:t>, M., and Murray-Garcia, J. (1998)</a:t>
            </a:r>
          </a:p>
          <a:p>
            <a:pPr marL="457200" lvl="1" indent="0">
              <a:buNone/>
            </a:pP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27</a:t>
            </a:fld>
            <a:endParaRPr lang="en-US" dirty="0"/>
          </a:p>
        </p:txBody>
      </p:sp>
    </p:spTree>
    <p:extLst>
      <p:ext uri="{BB962C8B-B14F-4D97-AF65-F5344CB8AC3E}">
        <p14:creationId xmlns:p14="http://schemas.microsoft.com/office/powerpoint/2010/main" val="1395542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Facilitating Listening</a:t>
            </a:r>
            <a:endParaRPr lang="en-US" dirty="0"/>
          </a:p>
        </p:txBody>
      </p:sp>
      <p:sp>
        <p:nvSpPr>
          <p:cNvPr id="3" name="Content Placeholder 2"/>
          <p:cNvSpPr>
            <a:spLocks noGrp="1"/>
          </p:cNvSpPr>
          <p:nvPr>
            <p:ph idx="1"/>
          </p:nvPr>
        </p:nvSpPr>
        <p:spPr>
          <a:xfrm>
            <a:off x="228600" y="1600200"/>
            <a:ext cx="8763000" cy="4525963"/>
          </a:xfrm>
        </p:spPr>
        <p:txBody>
          <a:bodyPr>
            <a:normAutofit/>
          </a:bodyPr>
          <a:lstStyle/>
          <a:p>
            <a:pPr marL="0" indent="0">
              <a:lnSpc>
                <a:spcPct val="90000"/>
              </a:lnSpc>
              <a:buNone/>
            </a:pPr>
            <a:r>
              <a:rPr lang="en-US" altLang="en-US" sz="2400" i="1" dirty="0" smtClean="0">
                <a:latin typeface="Verdana" panose="020B0604030504040204" pitchFamily="34" charset="0"/>
                <a:cs typeface="Verdana" panose="020B0604030504040204" pitchFamily="34" charset="0"/>
              </a:rPr>
              <a:t>Cultural </a:t>
            </a:r>
            <a:r>
              <a:rPr lang="en-US" altLang="en-US" sz="2400" i="1" dirty="0">
                <a:latin typeface="Verdana" panose="020B0604030504040204" pitchFamily="34" charset="0"/>
                <a:cs typeface="Verdana" panose="020B0604030504040204" pitchFamily="34" charset="0"/>
              </a:rPr>
              <a:t>differences and similarities affect all relationships and decisions. </a:t>
            </a:r>
            <a:endParaRPr lang="en-US" altLang="en-US" sz="2000" dirty="0">
              <a:latin typeface="Verdana" panose="020B0604030504040204" pitchFamily="34" charset="0"/>
              <a:cs typeface="Verdana" panose="020B0604030504040204" pitchFamily="34" charset="0"/>
            </a:endParaRPr>
          </a:p>
          <a:p>
            <a:pPr marL="0" indent="0">
              <a:lnSpc>
                <a:spcPct val="90000"/>
              </a:lnSpc>
            </a:pPr>
            <a:endParaRPr lang="en-US" altLang="en-US" sz="2000" dirty="0">
              <a:latin typeface="Verdana" panose="020B0604030504040204" pitchFamily="34" charset="0"/>
              <a:cs typeface="Verdana" panose="020B0604030504040204" pitchFamily="34" charset="0"/>
            </a:endParaRPr>
          </a:p>
          <a:p>
            <a:pPr>
              <a:lnSpc>
                <a:spcPct val="90000"/>
              </a:lnSpc>
              <a:buFont typeface="Wingdings" panose="05000000000000000000" pitchFamily="2" charset="2"/>
              <a:buChar char="Ø"/>
            </a:pPr>
            <a:r>
              <a:rPr lang="en-US" altLang="en-US" sz="2400" dirty="0" smtClean="0">
                <a:latin typeface="Verdana" panose="020B0604030504040204" pitchFamily="34" charset="0"/>
                <a:cs typeface="Verdana" panose="020B0604030504040204" pitchFamily="34" charset="0"/>
              </a:rPr>
              <a:t>Review </a:t>
            </a:r>
            <a:r>
              <a:rPr lang="en-US" altLang="en-US" sz="2400" dirty="0">
                <a:latin typeface="Verdana" panose="020B0604030504040204" pitchFamily="34" charset="0"/>
                <a:cs typeface="Verdana" panose="020B0604030504040204" pitchFamily="34" charset="0"/>
              </a:rPr>
              <a:t>Multicultural Guidelines for Communicating Across Differences handout as a group</a:t>
            </a:r>
          </a:p>
          <a:p>
            <a:pPr marL="0" indent="0">
              <a:lnSpc>
                <a:spcPct val="90000"/>
              </a:lnSpc>
              <a:buNone/>
            </a:pPr>
            <a:endParaRPr lang="en-US" altLang="en-US" sz="2400" dirty="0">
              <a:latin typeface="Verdana" panose="020B0604030504040204" pitchFamily="34" charset="0"/>
              <a:cs typeface="Verdana" panose="020B0604030504040204" pitchFamily="34" charset="0"/>
            </a:endParaRPr>
          </a:p>
          <a:p>
            <a:pPr>
              <a:lnSpc>
                <a:spcPct val="90000"/>
              </a:lnSpc>
              <a:buFont typeface="Wingdings" panose="05000000000000000000" pitchFamily="2" charset="2"/>
              <a:buChar char="Ø"/>
            </a:pPr>
            <a:r>
              <a:rPr lang="en-US" altLang="en-US" sz="2400" dirty="0" smtClean="0">
                <a:latin typeface="Verdana" panose="020B0604030504040204" pitchFamily="34" charset="0"/>
                <a:cs typeface="Verdana" panose="020B0604030504040204" pitchFamily="34" charset="0"/>
              </a:rPr>
              <a:t>Consider </a:t>
            </a:r>
            <a:r>
              <a:rPr lang="en-US" altLang="en-US" sz="2400" dirty="0">
                <a:latin typeface="Verdana" panose="020B0604030504040204" pitchFamily="34" charset="0"/>
                <a:cs typeface="Verdana" panose="020B0604030504040204" pitchFamily="34" charset="0"/>
              </a:rPr>
              <a:t>for yourself</a:t>
            </a:r>
            <a:r>
              <a:rPr lang="en-US" altLang="en-US" sz="2400" dirty="0" smtClean="0">
                <a:latin typeface="Verdana" panose="020B0604030504040204" pitchFamily="34" charset="0"/>
                <a:cs typeface="Verdana" panose="020B0604030504040204" pitchFamily="34" charset="0"/>
              </a:rPr>
              <a:t>:</a:t>
            </a:r>
            <a:endParaRPr lang="en-US" altLang="en-US" sz="2000" dirty="0" smtClean="0">
              <a:latin typeface="Verdana" panose="020B0604030504040204" pitchFamily="34" charset="0"/>
              <a:cs typeface="Verdana" panose="020B0604030504040204" pitchFamily="34" charset="0"/>
            </a:endParaRPr>
          </a:p>
          <a:p>
            <a:pPr lvl="1">
              <a:lnSpc>
                <a:spcPct val="90000"/>
              </a:lnSpc>
            </a:pPr>
            <a:r>
              <a:rPr lang="en-US" altLang="en-US" sz="2400" dirty="0" smtClean="0">
                <a:latin typeface="Verdana" panose="020B0604030504040204" pitchFamily="34" charset="0"/>
                <a:cs typeface="Verdana" panose="020B0604030504040204" pitchFamily="34" charset="0"/>
              </a:rPr>
              <a:t>Which </a:t>
            </a:r>
            <a:r>
              <a:rPr lang="en-US" altLang="en-US" sz="2400" dirty="0">
                <a:latin typeface="Verdana" panose="020B0604030504040204" pitchFamily="34" charset="0"/>
                <a:cs typeface="Verdana" panose="020B0604030504040204" pitchFamily="34" charset="0"/>
              </a:rPr>
              <a:t>one </a:t>
            </a:r>
            <a:r>
              <a:rPr lang="en-US" altLang="en-US" sz="2400" dirty="0" smtClean="0">
                <a:latin typeface="Verdana" panose="020B0604030504040204" pitchFamily="34" charset="0"/>
                <a:cs typeface="Verdana" panose="020B0604030504040204" pitchFamily="34" charset="0"/>
              </a:rPr>
              <a:t>will I commit </a:t>
            </a:r>
          </a:p>
          <a:p>
            <a:pPr marL="457200" lvl="1" indent="0">
              <a:lnSpc>
                <a:spcPct val="90000"/>
              </a:lnSpc>
              <a:buNone/>
            </a:pPr>
            <a:r>
              <a:rPr lang="en-US" altLang="en-US" sz="2400" dirty="0">
                <a:latin typeface="Verdana" panose="020B0604030504040204" pitchFamily="34" charset="0"/>
                <a:cs typeface="Verdana" panose="020B0604030504040204" pitchFamily="34" charset="0"/>
              </a:rPr>
              <a:t>t</a:t>
            </a:r>
            <a:r>
              <a:rPr lang="en-US" altLang="en-US" sz="2400" dirty="0" smtClean="0">
                <a:latin typeface="Verdana" panose="020B0604030504040204" pitchFamily="34" charset="0"/>
                <a:cs typeface="Verdana" panose="020B0604030504040204" pitchFamily="34" charset="0"/>
              </a:rPr>
              <a:t>o practicing today?</a:t>
            </a:r>
          </a:p>
          <a:p>
            <a:pPr marL="457200" lvl="1" indent="0">
              <a:lnSpc>
                <a:spcPct val="90000"/>
              </a:lnSpc>
              <a:buNone/>
            </a:pPr>
            <a:endParaRPr lang="en-US" altLang="en-US" sz="2400" dirty="0">
              <a:latin typeface="Verdana" panose="020B0604030504040204" pitchFamily="34" charset="0"/>
              <a:cs typeface="Verdana" panose="020B0604030504040204" pitchFamily="34" charset="0"/>
            </a:endParaRPr>
          </a:p>
          <a:p>
            <a:endParaRPr lang="en-US" dirty="0"/>
          </a:p>
        </p:txBody>
      </p:sp>
      <p:pic>
        <p:nvPicPr>
          <p:cNvPr id="4" name="Picture 3"/>
          <p:cNvPicPr>
            <a:picLocks noChangeAspect="1"/>
          </p:cNvPicPr>
          <p:nvPr/>
        </p:nvPicPr>
        <p:blipFill>
          <a:blip r:embed="rId3"/>
          <a:stretch>
            <a:fillRect/>
          </a:stretch>
        </p:blipFill>
        <p:spPr>
          <a:xfrm>
            <a:off x="5562600" y="3863181"/>
            <a:ext cx="2975106" cy="2664183"/>
          </a:xfrm>
          <a:prstGeom prst="rect">
            <a:avLst/>
          </a:prstGeom>
        </p:spPr>
      </p:pic>
      <p:sp>
        <p:nvSpPr>
          <p:cNvPr id="5" name="Slide Number Placeholder 4"/>
          <p:cNvSpPr>
            <a:spLocks noGrp="1"/>
          </p:cNvSpPr>
          <p:nvPr>
            <p:ph type="sldNum" sz="quarter" idx="12"/>
          </p:nvPr>
        </p:nvSpPr>
        <p:spPr/>
        <p:txBody>
          <a:bodyPr/>
          <a:lstStyle/>
          <a:p>
            <a:fld id="{22E357DE-2CFF-4E4A-B892-1FAFF8444DB6}" type="slidenum">
              <a:rPr lang="en-US" smtClean="0"/>
              <a:t>28</a:t>
            </a:fld>
            <a:endParaRPr lang="en-US" dirty="0"/>
          </a:p>
        </p:txBody>
      </p:sp>
    </p:spTree>
    <p:extLst>
      <p:ext uri="{BB962C8B-B14F-4D97-AF65-F5344CB8AC3E}">
        <p14:creationId xmlns:p14="http://schemas.microsoft.com/office/powerpoint/2010/main" val="10220174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599" y="1524000"/>
            <a:ext cx="7105473" cy="3718167"/>
          </a:xfrm>
          <a:prstGeom prst="rect">
            <a:avLst/>
          </a:prstGeom>
          <a:noFill/>
        </p:spPr>
        <p:txBody>
          <a:bodyPr wrap="square" rtlCol="0">
            <a:spAutoFit/>
          </a:bodyPr>
          <a:lstStyle/>
          <a:p>
            <a:pPr marL="319088" lvl="1" indent="-319088" algn="ctr">
              <a:spcBef>
                <a:spcPts val="700"/>
              </a:spcBef>
              <a:buClr>
                <a:schemeClr val="accent2"/>
              </a:buClr>
              <a:buSzPct val="60000"/>
              <a:buFont typeface="Wingdings 2" charset="2"/>
              <a:buNone/>
            </a:pPr>
            <a:r>
              <a:rPr lang="en-US" altLang="en-US" sz="3900" i="1" dirty="0">
                <a:ea typeface="ＭＳ Ｐゴシック" charset="-128"/>
              </a:rPr>
              <a:t>“A justice oriented frame does </a:t>
            </a:r>
          </a:p>
          <a:p>
            <a:pPr marL="319088" lvl="1" indent="-319088" algn="ctr">
              <a:spcBef>
                <a:spcPts val="700"/>
              </a:spcBef>
              <a:buClr>
                <a:schemeClr val="accent2"/>
              </a:buClr>
              <a:buSzPct val="60000"/>
              <a:buFont typeface="Wingdings 2" charset="2"/>
              <a:buNone/>
            </a:pPr>
            <a:r>
              <a:rPr lang="en-US" altLang="en-US" sz="3900" i="1" dirty="0">
                <a:ea typeface="ＭＳ Ｐゴシック" charset="-128"/>
              </a:rPr>
              <a:t>not assume that a</a:t>
            </a:r>
          </a:p>
          <a:p>
            <a:pPr marL="319088" lvl="1" indent="-319088" algn="ctr">
              <a:spcBef>
                <a:spcPts val="700"/>
              </a:spcBef>
              <a:buClr>
                <a:schemeClr val="accent2"/>
              </a:buClr>
              <a:buSzPct val="60000"/>
              <a:buFont typeface="Wingdings 2" charset="2"/>
              <a:buNone/>
            </a:pPr>
            <a:r>
              <a:rPr lang="en-US" altLang="en-US" sz="3900" i="1" dirty="0">
                <a:ea typeface="ＭＳ Ｐゴシック" charset="-128"/>
              </a:rPr>
              <a:t>professionally sanctioned plan is preferable to one created </a:t>
            </a:r>
          </a:p>
          <a:p>
            <a:pPr marL="319088" lvl="1" indent="-319088" algn="ctr">
              <a:spcBef>
                <a:spcPts val="700"/>
              </a:spcBef>
              <a:buClr>
                <a:schemeClr val="accent2"/>
              </a:buClr>
              <a:buSzPct val="60000"/>
              <a:buFont typeface="Wingdings 2" charset="2"/>
              <a:buNone/>
            </a:pPr>
            <a:r>
              <a:rPr lang="en-US" altLang="en-US" sz="3900" i="1" dirty="0">
                <a:ea typeface="ＭＳ Ｐゴシック" charset="-128"/>
              </a:rPr>
              <a:t>by the family.”</a:t>
            </a:r>
          </a:p>
          <a:p>
            <a:endParaRPr lang="en-US" dirty="0"/>
          </a:p>
        </p:txBody>
      </p:sp>
      <p:sp>
        <p:nvSpPr>
          <p:cNvPr id="3" name="TextBox 4"/>
          <p:cNvSpPr txBox="1">
            <a:spLocks noChangeArrowheads="1"/>
          </p:cNvSpPr>
          <p:nvPr/>
        </p:nvSpPr>
        <p:spPr bwMode="auto">
          <a:xfrm>
            <a:off x="4191000" y="6324600"/>
            <a:ext cx="449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Tahoma" charset="0"/>
                <a:ea typeface="ＭＳ Ｐゴシック" charset="-128"/>
              </a:defRPr>
            </a:lvl1pPr>
            <a:lvl2pPr marL="37931725" indent="-37474525">
              <a:defRPr>
                <a:solidFill>
                  <a:schemeClr val="tx1"/>
                </a:solidFill>
                <a:latin typeface="Tahoma" charset="0"/>
                <a:ea typeface="ＭＳ Ｐゴシック" charset="-128"/>
              </a:defRPr>
            </a:lvl2pPr>
            <a:lvl3pPr marL="1143000" indent="-228600">
              <a:defRPr>
                <a:solidFill>
                  <a:schemeClr val="tx1"/>
                </a:solidFill>
                <a:latin typeface="Tahoma" charset="0"/>
                <a:ea typeface="ＭＳ Ｐゴシック" charset="-128"/>
              </a:defRPr>
            </a:lvl3pPr>
            <a:lvl4pPr marL="1600200" indent="-228600">
              <a:defRPr>
                <a:solidFill>
                  <a:schemeClr val="tx1"/>
                </a:solidFill>
                <a:latin typeface="Tahoma" charset="0"/>
                <a:ea typeface="ＭＳ Ｐゴシック" charset="-128"/>
              </a:defRPr>
            </a:lvl4pPr>
            <a:lvl5pPr marL="2057400" indent="-228600">
              <a:defRPr>
                <a:solidFill>
                  <a:schemeClr val="tx1"/>
                </a:solidFill>
                <a:latin typeface="Tahoma" charset="0"/>
                <a:ea typeface="ＭＳ Ｐゴシック" charset="-128"/>
              </a:defRPr>
            </a:lvl5pPr>
            <a:lvl6pPr marL="2514600" indent="-228600" eaLnBrk="0" fontAlgn="base" hangingPunct="0">
              <a:spcBef>
                <a:spcPct val="0"/>
              </a:spcBef>
              <a:spcAft>
                <a:spcPct val="0"/>
              </a:spcAft>
              <a:defRPr>
                <a:solidFill>
                  <a:schemeClr val="tx1"/>
                </a:solidFill>
                <a:latin typeface="Tahoma" charset="0"/>
                <a:ea typeface="ＭＳ Ｐゴシック" charset="-128"/>
              </a:defRPr>
            </a:lvl6pPr>
            <a:lvl7pPr marL="2971800" indent="-228600" eaLnBrk="0" fontAlgn="base" hangingPunct="0">
              <a:spcBef>
                <a:spcPct val="0"/>
              </a:spcBef>
              <a:spcAft>
                <a:spcPct val="0"/>
              </a:spcAft>
              <a:defRPr>
                <a:solidFill>
                  <a:schemeClr val="tx1"/>
                </a:solidFill>
                <a:latin typeface="Tahoma" charset="0"/>
                <a:ea typeface="ＭＳ Ｐゴシック" charset="-128"/>
              </a:defRPr>
            </a:lvl7pPr>
            <a:lvl8pPr marL="3429000" indent="-228600" eaLnBrk="0" fontAlgn="base" hangingPunct="0">
              <a:spcBef>
                <a:spcPct val="0"/>
              </a:spcBef>
              <a:spcAft>
                <a:spcPct val="0"/>
              </a:spcAft>
              <a:defRPr>
                <a:solidFill>
                  <a:schemeClr val="tx1"/>
                </a:solidFill>
                <a:latin typeface="Tahoma" charset="0"/>
                <a:ea typeface="ＭＳ Ｐゴシック" charset="-128"/>
              </a:defRPr>
            </a:lvl8pPr>
            <a:lvl9pPr marL="3886200" indent="-228600" eaLnBrk="0" fontAlgn="base" hangingPunct="0">
              <a:spcBef>
                <a:spcPct val="0"/>
              </a:spcBef>
              <a:spcAft>
                <a:spcPct val="0"/>
              </a:spcAft>
              <a:defRPr>
                <a:solidFill>
                  <a:schemeClr val="tx1"/>
                </a:solidFill>
                <a:latin typeface="Tahoma" charset="0"/>
                <a:ea typeface="ＭＳ Ｐゴシック" charset="-128"/>
              </a:defRPr>
            </a:lvl9pPr>
          </a:lstStyle>
          <a:p>
            <a:r>
              <a:rPr lang="en-US" altLang="en-US" sz="1000" dirty="0"/>
              <a:t>From No Love Without Justice, Cindy L. Myers; Summer 2008 ACResolution</a:t>
            </a:r>
          </a:p>
        </p:txBody>
      </p:sp>
      <p:sp>
        <p:nvSpPr>
          <p:cNvPr id="4" name="Slide Number Placeholder 3"/>
          <p:cNvSpPr>
            <a:spLocks noGrp="1"/>
          </p:cNvSpPr>
          <p:nvPr>
            <p:ph type="sldNum" sz="quarter" idx="12"/>
          </p:nvPr>
        </p:nvSpPr>
        <p:spPr/>
        <p:txBody>
          <a:bodyPr/>
          <a:lstStyle/>
          <a:p>
            <a:fld id="{22E357DE-2CFF-4E4A-B892-1FAFF8444DB6}" type="slidenum">
              <a:rPr lang="en-US" smtClean="0"/>
              <a:t>29</a:t>
            </a:fld>
            <a:endParaRPr lang="en-US" dirty="0"/>
          </a:p>
        </p:txBody>
      </p:sp>
    </p:spTree>
    <p:extLst>
      <p:ext uri="{BB962C8B-B14F-4D97-AF65-F5344CB8AC3E}">
        <p14:creationId xmlns:p14="http://schemas.microsoft.com/office/powerpoint/2010/main" val="328232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 of the Day</a:t>
            </a:r>
          </a:p>
        </p:txBody>
      </p:sp>
      <p:sp>
        <p:nvSpPr>
          <p:cNvPr id="3" name="Content Placeholder 2"/>
          <p:cNvSpPr>
            <a:spLocks noGrp="1"/>
          </p:cNvSpPr>
          <p:nvPr>
            <p:ph idx="1"/>
          </p:nvPr>
        </p:nvSpPr>
        <p:spPr/>
        <p:txBody>
          <a:bodyPr/>
          <a:lstStyle/>
          <a:p>
            <a:r>
              <a:rPr lang="en-US" dirty="0" smtClean="0"/>
              <a:t>Welcome</a:t>
            </a:r>
          </a:p>
          <a:p>
            <a:endParaRPr lang="en-US" dirty="0" smtClean="0"/>
          </a:p>
          <a:p>
            <a:r>
              <a:rPr lang="en-US" dirty="0" smtClean="0"/>
              <a:t>Review </a:t>
            </a:r>
            <a:r>
              <a:rPr lang="en-US" dirty="0"/>
              <a:t>of the </a:t>
            </a:r>
            <a:r>
              <a:rPr lang="en-US" dirty="0" smtClean="0"/>
              <a:t>Training Agenda </a:t>
            </a:r>
            <a:r>
              <a:rPr lang="en-US" dirty="0"/>
              <a:t>and </a:t>
            </a:r>
            <a:r>
              <a:rPr lang="en-US" dirty="0" smtClean="0"/>
              <a:t>Goals</a:t>
            </a:r>
          </a:p>
          <a:p>
            <a:endParaRPr lang="en-US" dirty="0"/>
          </a:p>
          <a:p>
            <a:r>
              <a:rPr lang="en-US" dirty="0"/>
              <a:t>Learning Objectives </a:t>
            </a:r>
            <a:r>
              <a:rPr lang="en-US" dirty="0" smtClean="0"/>
              <a:t/>
            </a:r>
            <a:br>
              <a:rPr lang="en-US" dirty="0" smtClean="0"/>
            </a:br>
            <a:r>
              <a:rPr lang="en-US" i="1" dirty="0" smtClean="0"/>
              <a:t>(</a:t>
            </a:r>
            <a:r>
              <a:rPr lang="en-US" i="1" dirty="0"/>
              <a:t>trainer’s commitment to you</a:t>
            </a:r>
            <a:r>
              <a:rPr lang="en-US" i="1" dirty="0" smtClean="0"/>
              <a:t>)</a:t>
            </a:r>
            <a:endParaRPr lang="en-US" dirty="0"/>
          </a:p>
          <a:p>
            <a:pPr lvl="0"/>
            <a:endParaRPr lang="en-US" b="1" dirty="0"/>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3</a:t>
            </a:fld>
            <a:endParaRPr lang="en-US" dirty="0"/>
          </a:p>
        </p:txBody>
      </p:sp>
    </p:spTree>
    <p:extLst>
      <p:ext uri="{BB962C8B-B14F-4D97-AF65-F5344CB8AC3E}">
        <p14:creationId xmlns:p14="http://schemas.microsoft.com/office/powerpoint/2010/main" val="1458252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Opportunity of Teaming</a:t>
            </a:r>
            <a:endParaRPr lang="en-US"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760009375"/>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14" name="Straight Arrow Connector 13"/>
          <p:cNvCxnSpPr>
            <a:stCxn id="18" idx="2"/>
          </p:cNvCxnSpPr>
          <p:nvPr/>
        </p:nvCxnSpPr>
        <p:spPr>
          <a:xfrm>
            <a:off x="3375660" y="2408238"/>
            <a:ext cx="739140" cy="715962"/>
          </a:xfrm>
          <a:prstGeom prst="straightConnector1">
            <a:avLst/>
          </a:prstGeom>
          <a:ln w="95250">
            <a:tailEnd type="triangle"/>
          </a:ln>
        </p:spPr>
        <p:style>
          <a:lnRef idx="1">
            <a:schemeClr val="accent5"/>
          </a:lnRef>
          <a:fillRef idx="0">
            <a:schemeClr val="accent5"/>
          </a:fillRef>
          <a:effectRef idx="0">
            <a:schemeClr val="accent5"/>
          </a:effectRef>
          <a:fontRef idx="minor">
            <a:schemeClr val="tx1"/>
          </a:fontRef>
        </p:style>
      </p:cxnSp>
      <p:sp>
        <p:nvSpPr>
          <p:cNvPr id="18" name="Rounded Rectangle 17"/>
          <p:cNvSpPr/>
          <p:nvPr/>
        </p:nvSpPr>
        <p:spPr>
          <a:xfrm>
            <a:off x="2438400" y="1265238"/>
            <a:ext cx="1874520" cy="1143000"/>
          </a:xfrm>
          <a:prstGeom prst="roundRect">
            <a:avLst/>
          </a:prstGeom>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ln w="0"/>
                <a:solidFill>
                  <a:schemeClr val="tx1"/>
                </a:solidFill>
                <a:effectLst>
                  <a:outerShdw blurRad="38100" dist="19050" dir="2700000" algn="tl" rotWithShape="0">
                    <a:schemeClr val="dk1">
                      <a:alpha val="40000"/>
                    </a:schemeClr>
                  </a:outerShdw>
                </a:effectLst>
              </a:rPr>
              <a:t>Practicing Collaboration: </a:t>
            </a:r>
          </a:p>
          <a:p>
            <a:pPr algn="ctr"/>
            <a:r>
              <a:rPr lang="en-US" dirty="0" smtClean="0">
                <a:ln w="0"/>
                <a:solidFill>
                  <a:schemeClr val="tx1"/>
                </a:solidFill>
                <a:effectLst>
                  <a:outerShdw blurRad="38100" dist="19050" dir="2700000" algn="tl" rotWithShape="0">
                    <a:schemeClr val="dk1">
                      <a:alpha val="40000"/>
                    </a:schemeClr>
                  </a:outerShdw>
                </a:effectLst>
              </a:rPr>
              <a:t>“With” versus</a:t>
            </a:r>
          </a:p>
          <a:p>
            <a:pPr algn="ctr"/>
            <a:r>
              <a:rPr lang="en-US" dirty="0" smtClean="0">
                <a:ln w="0"/>
                <a:solidFill>
                  <a:schemeClr val="tx1"/>
                </a:solidFill>
                <a:effectLst>
                  <a:outerShdw blurRad="38100" dist="19050" dir="2700000" algn="tl" rotWithShape="0">
                    <a:schemeClr val="dk1">
                      <a:alpha val="40000"/>
                    </a:schemeClr>
                  </a:outerShdw>
                </a:effectLst>
              </a:rPr>
              <a:t>“To or For”</a:t>
            </a:r>
            <a:endParaRPr lang="en-US" dirty="0"/>
          </a:p>
        </p:txBody>
      </p:sp>
      <p:sp>
        <p:nvSpPr>
          <p:cNvPr id="3" name="Oval 2"/>
          <p:cNvSpPr/>
          <p:nvPr/>
        </p:nvSpPr>
        <p:spPr>
          <a:xfrm>
            <a:off x="4114800" y="2590800"/>
            <a:ext cx="914400" cy="2506662"/>
          </a:xfrm>
          <a:prstGeom prst="ellipse">
            <a:avLst/>
          </a:prstGeom>
          <a:solidFill>
            <a:schemeClr val="accent5">
              <a:lumMod val="60000"/>
              <a:lumOff val="40000"/>
            </a:schemeClr>
          </a:solid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lide Number Placeholder 4"/>
          <p:cNvSpPr>
            <a:spLocks noGrp="1"/>
          </p:cNvSpPr>
          <p:nvPr>
            <p:ph type="sldNum" sz="quarter" idx="12"/>
          </p:nvPr>
        </p:nvSpPr>
        <p:spPr/>
        <p:txBody>
          <a:bodyPr/>
          <a:lstStyle/>
          <a:p>
            <a:fld id="{22E357DE-2CFF-4E4A-B892-1FAFF8444DB6}" type="slidenum">
              <a:rPr lang="en-US" smtClean="0"/>
              <a:t>30</a:t>
            </a:fld>
            <a:endParaRPr lang="en-US" dirty="0"/>
          </a:p>
        </p:txBody>
      </p:sp>
    </p:spTree>
    <p:extLst>
      <p:ext uri="{BB962C8B-B14F-4D97-AF65-F5344CB8AC3E}">
        <p14:creationId xmlns:p14="http://schemas.microsoft.com/office/powerpoint/2010/main" val="18729298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with” Practices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Teaming</a:t>
            </a:r>
          </a:p>
          <a:p>
            <a:r>
              <a:rPr lang="en-US" dirty="0" smtClean="0"/>
              <a:t>3 Column Map/4 Quad Map</a:t>
            </a:r>
          </a:p>
          <a:p>
            <a:r>
              <a:rPr lang="en-US" dirty="0" smtClean="0"/>
              <a:t>Facilitative Listening</a:t>
            </a:r>
          </a:p>
          <a:p>
            <a:r>
              <a:rPr lang="en-US" dirty="0" smtClean="0"/>
              <a:t>SMART Goal Setting</a:t>
            </a:r>
          </a:p>
          <a:p>
            <a:r>
              <a:rPr lang="en-US" dirty="0" smtClean="0"/>
              <a:t>Eco-Mapping</a:t>
            </a:r>
          </a:p>
          <a:p>
            <a:r>
              <a:rPr lang="en-US" dirty="0" smtClean="0"/>
              <a:t>Promoting Consensus</a:t>
            </a:r>
          </a:p>
          <a:p>
            <a:r>
              <a:rPr lang="en-US" dirty="0" smtClean="0"/>
              <a:t>Solution </a:t>
            </a:r>
            <a:r>
              <a:rPr lang="en-US" dirty="0"/>
              <a:t>F</a:t>
            </a:r>
            <a:r>
              <a:rPr lang="en-US" dirty="0" smtClean="0"/>
              <a:t>ocused Questions</a:t>
            </a:r>
          </a:p>
          <a:p>
            <a:r>
              <a:rPr lang="en-US" dirty="0" smtClean="0"/>
              <a:t>Cross-Cultural Discussion</a:t>
            </a:r>
          </a:p>
          <a:p>
            <a:r>
              <a:rPr lang="en-US" dirty="0" smtClean="0"/>
              <a:t>………………….</a:t>
            </a: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31</a:t>
            </a:fld>
            <a:endParaRPr lang="en-US" dirty="0"/>
          </a:p>
        </p:txBody>
      </p:sp>
    </p:spTree>
    <p:extLst>
      <p:ext uri="{BB962C8B-B14F-4D97-AF65-F5344CB8AC3E}">
        <p14:creationId xmlns:p14="http://schemas.microsoft.com/office/powerpoint/2010/main" val="15116136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onut 1"/>
          <p:cNvSpPr/>
          <p:nvPr/>
        </p:nvSpPr>
        <p:spPr>
          <a:xfrm>
            <a:off x="1219200" y="228600"/>
            <a:ext cx="6629400" cy="6248400"/>
          </a:xfrm>
          <a:prstGeom prst="don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 name="TextBox 2"/>
          <p:cNvSpPr txBox="1"/>
          <p:nvPr/>
        </p:nvSpPr>
        <p:spPr>
          <a:xfrm>
            <a:off x="2438400" y="2383304"/>
            <a:ext cx="4191000" cy="1938992"/>
          </a:xfrm>
          <a:prstGeom prst="rect">
            <a:avLst/>
          </a:prstGeom>
          <a:noFill/>
        </p:spPr>
        <p:txBody>
          <a:bodyPr wrap="square" rtlCol="0">
            <a:spAutoFit/>
          </a:bodyPr>
          <a:lstStyle/>
          <a:p>
            <a:r>
              <a:rPr lang="en-US" sz="2400" dirty="0"/>
              <a:t>What does the metaphor of the </a:t>
            </a:r>
          </a:p>
          <a:p>
            <a:r>
              <a:rPr lang="en-US" sz="2400" dirty="0"/>
              <a:t>circle symbolize?</a:t>
            </a:r>
          </a:p>
          <a:p>
            <a:endParaRPr lang="en-US" sz="2400" dirty="0"/>
          </a:p>
          <a:p>
            <a:r>
              <a:rPr lang="en-US" sz="2400" dirty="0"/>
              <a:t>How does this reflect the </a:t>
            </a:r>
            <a:r>
              <a:rPr lang="en-US" sz="2400" dirty="0" smtClean="0"/>
              <a:t>values &amp; practices </a:t>
            </a:r>
            <a:r>
              <a:rPr lang="en-US" sz="2400" dirty="0"/>
              <a:t>of teaming?</a:t>
            </a:r>
          </a:p>
        </p:txBody>
      </p:sp>
      <p:sp>
        <p:nvSpPr>
          <p:cNvPr id="4" name="Slide Number Placeholder 3"/>
          <p:cNvSpPr>
            <a:spLocks noGrp="1"/>
          </p:cNvSpPr>
          <p:nvPr>
            <p:ph type="sldNum" sz="quarter" idx="12"/>
          </p:nvPr>
        </p:nvSpPr>
        <p:spPr/>
        <p:txBody>
          <a:bodyPr/>
          <a:lstStyle/>
          <a:p>
            <a:fld id="{22E357DE-2CFF-4E4A-B892-1FAFF8444DB6}" type="slidenum">
              <a:rPr lang="en-US" smtClean="0"/>
              <a:t>32</a:t>
            </a:fld>
            <a:endParaRPr lang="en-US" dirty="0"/>
          </a:p>
        </p:txBody>
      </p:sp>
    </p:spTree>
    <p:extLst>
      <p:ext uri="{BB962C8B-B14F-4D97-AF65-F5344CB8AC3E}">
        <p14:creationId xmlns:p14="http://schemas.microsoft.com/office/powerpoint/2010/main" val="46732035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Preparing for the</a:t>
            </a:r>
            <a:br>
              <a:rPr lang="en-US" dirty="0" smtClean="0"/>
            </a:br>
            <a:r>
              <a:rPr lang="en-US" dirty="0" smtClean="0"/>
              <a:t>Polk-Hernandez </a:t>
            </a:r>
            <a:r>
              <a:rPr lang="en-US" dirty="0"/>
              <a:t>Team Meeting </a:t>
            </a: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1749045208"/>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2E357DE-2CFF-4E4A-B892-1FAFF8444DB6}" type="slidenum">
              <a:rPr lang="en-US" smtClean="0"/>
              <a:t>33</a:t>
            </a:fld>
            <a:endParaRPr lang="en-US" dirty="0"/>
          </a:p>
        </p:txBody>
      </p:sp>
    </p:spTree>
    <p:extLst>
      <p:ext uri="{BB962C8B-B14F-4D97-AF65-F5344CB8AC3E}">
        <p14:creationId xmlns:p14="http://schemas.microsoft.com/office/powerpoint/2010/main" val="126428287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SDM </a:t>
            </a:r>
            <a:r>
              <a:rPr lang="en-US" dirty="0"/>
              <a:t>Assessment information </a:t>
            </a:r>
            <a:r>
              <a:rPr lang="en-US" dirty="0" smtClean="0"/>
              <a:t>relevant </a:t>
            </a:r>
            <a:r>
              <a:rPr lang="en-US" dirty="0"/>
              <a:t>for Visitation </a:t>
            </a:r>
            <a:r>
              <a:rPr lang="en-US" dirty="0" smtClean="0"/>
              <a:t>Planning</a:t>
            </a:r>
            <a:endParaRPr lang="en-US" dirty="0"/>
          </a:p>
        </p:txBody>
      </p:sp>
      <p:sp>
        <p:nvSpPr>
          <p:cNvPr id="3" name="Content Placeholder 2"/>
          <p:cNvSpPr>
            <a:spLocks noGrp="1"/>
          </p:cNvSpPr>
          <p:nvPr>
            <p:ph idx="1"/>
          </p:nvPr>
        </p:nvSpPr>
        <p:spPr>
          <a:xfrm>
            <a:off x="457200" y="1600200"/>
            <a:ext cx="8229600" cy="4876800"/>
          </a:xfrm>
        </p:spPr>
        <p:txBody>
          <a:bodyPr>
            <a:normAutofit/>
          </a:bodyPr>
          <a:lstStyle/>
          <a:p>
            <a:pPr lvl="1"/>
            <a:r>
              <a:rPr lang="en-US" dirty="0" smtClean="0"/>
              <a:t>Cultural identity, who is in the family’s network, family needs </a:t>
            </a:r>
            <a:r>
              <a:rPr lang="en-US" dirty="0"/>
              <a:t>(FSNA</a:t>
            </a:r>
            <a:r>
              <a:rPr lang="en-US" dirty="0" smtClean="0"/>
              <a:t>)</a:t>
            </a:r>
          </a:p>
          <a:p>
            <a:pPr lvl="1"/>
            <a:r>
              <a:rPr lang="en-US" dirty="0" smtClean="0"/>
              <a:t>Readiness to reunify: parents’ perspective on behavior changes, strength of current visitation plan, ensuring conditions of removal no longer exist (Reunification assessment)</a:t>
            </a:r>
          </a:p>
          <a:p>
            <a:pPr lvl="1"/>
            <a:r>
              <a:rPr lang="en-US" dirty="0" smtClean="0"/>
              <a:t>Two assessments: one for each parent because they are not living together and needs are different - </a:t>
            </a:r>
            <a:r>
              <a:rPr lang="en-US" b="1" dirty="0" smtClean="0"/>
              <a:t>visitation goals are different </a:t>
            </a:r>
          </a:p>
          <a:p>
            <a:pPr lvl="1"/>
            <a:endParaRPr lang="en-US" dirty="0" smtClean="0"/>
          </a:p>
          <a:p>
            <a:pPr lvl="1"/>
            <a:endParaRPr lang="en-US" dirty="0" smtClean="0"/>
          </a:p>
        </p:txBody>
      </p:sp>
      <p:sp>
        <p:nvSpPr>
          <p:cNvPr id="4" name="Slide Number Placeholder 3"/>
          <p:cNvSpPr>
            <a:spLocks noGrp="1"/>
          </p:cNvSpPr>
          <p:nvPr>
            <p:ph type="sldNum" sz="quarter" idx="12"/>
          </p:nvPr>
        </p:nvSpPr>
        <p:spPr/>
        <p:txBody>
          <a:bodyPr/>
          <a:lstStyle/>
          <a:p>
            <a:fld id="{22E357DE-2CFF-4E4A-B892-1FAFF8444DB6}" type="slidenum">
              <a:rPr lang="en-US" smtClean="0"/>
              <a:t>34</a:t>
            </a:fld>
            <a:endParaRPr lang="en-US" dirty="0"/>
          </a:p>
        </p:txBody>
      </p:sp>
    </p:spTree>
    <p:extLst>
      <p:ext uri="{BB962C8B-B14F-4D97-AF65-F5344CB8AC3E}">
        <p14:creationId xmlns:p14="http://schemas.microsoft.com/office/powerpoint/2010/main" val="154319778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4111195104"/>
              </p:ext>
            </p:extLst>
          </p:nvPr>
        </p:nvGraphicFramePr>
        <p:xfrm>
          <a:off x="381000" y="304800"/>
          <a:ext cx="8458200" cy="6553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p:cNvSpPr txBox="1"/>
          <p:nvPr/>
        </p:nvSpPr>
        <p:spPr>
          <a:xfrm>
            <a:off x="381000" y="228600"/>
            <a:ext cx="1752600" cy="1384995"/>
          </a:xfrm>
          <a:prstGeom prst="rect">
            <a:avLst/>
          </a:prstGeom>
          <a:noFill/>
        </p:spPr>
        <p:txBody>
          <a:bodyPr wrap="square" rtlCol="0">
            <a:spAutoFit/>
          </a:bodyPr>
          <a:lstStyle/>
          <a:p>
            <a:r>
              <a:rPr lang="en-US" sz="2800" b="1" dirty="0" smtClean="0"/>
              <a:t>Eco-Map:</a:t>
            </a:r>
          </a:p>
          <a:p>
            <a:r>
              <a:rPr lang="en-US" sz="2800" dirty="0" smtClean="0"/>
              <a:t>Who’s on the team?</a:t>
            </a:r>
            <a:endParaRPr lang="en-US" sz="2800" dirty="0"/>
          </a:p>
        </p:txBody>
      </p:sp>
      <p:sp>
        <p:nvSpPr>
          <p:cNvPr id="4" name="Slide Number Placeholder 3"/>
          <p:cNvSpPr>
            <a:spLocks noGrp="1"/>
          </p:cNvSpPr>
          <p:nvPr>
            <p:ph type="sldNum" sz="quarter" idx="12"/>
          </p:nvPr>
        </p:nvSpPr>
        <p:spPr/>
        <p:txBody>
          <a:bodyPr/>
          <a:lstStyle/>
          <a:p>
            <a:fld id="{22E357DE-2CFF-4E4A-B892-1FAFF8444DB6}" type="slidenum">
              <a:rPr lang="en-US" smtClean="0"/>
              <a:t>35</a:t>
            </a:fld>
            <a:endParaRPr lang="en-US" dirty="0"/>
          </a:p>
        </p:txBody>
      </p:sp>
    </p:spTree>
    <p:extLst>
      <p:ext uri="{BB962C8B-B14F-4D97-AF65-F5344CB8AC3E}">
        <p14:creationId xmlns:p14="http://schemas.microsoft.com/office/powerpoint/2010/main" val="298481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Scan</a:t>
            </a:r>
            <a:endParaRPr lang="en-US" dirty="0"/>
          </a:p>
        </p:txBody>
      </p:sp>
      <p:sp>
        <p:nvSpPr>
          <p:cNvPr id="3" name="Content Placeholder 2"/>
          <p:cNvSpPr>
            <a:spLocks noGrp="1"/>
          </p:cNvSpPr>
          <p:nvPr>
            <p:ph idx="1"/>
          </p:nvPr>
        </p:nvSpPr>
        <p:spPr>
          <a:xfrm>
            <a:off x="457200" y="1219200"/>
            <a:ext cx="8229600" cy="4953000"/>
          </a:xfrm>
        </p:spPr>
        <p:txBody>
          <a:bodyPr>
            <a:noAutofit/>
          </a:bodyPr>
          <a:lstStyle/>
          <a:p>
            <a:pPr marL="0" indent="0">
              <a:buNone/>
            </a:pPr>
            <a:r>
              <a:rPr lang="en-US" sz="2500" dirty="0" smtClean="0"/>
              <a:t>What power dynamics are present and how might they impact the teaming experience?</a:t>
            </a:r>
          </a:p>
          <a:p>
            <a:pPr lvl="1"/>
            <a:r>
              <a:rPr lang="en-US" altLang="en-US" sz="2500" dirty="0" smtClean="0">
                <a:ea typeface="ＭＳ Ｐゴシック" charset="-128"/>
              </a:rPr>
              <a:t>Position/professional  [transactional/organizational]</a:t>
            </a:r>
          </a:p>
          <a:p>
            <a:pPr lvl="1"/>
            <a:r>
              <a:rPr lang="en-US" altLang="en-US" sz="2500" dirty="0" smtClean="0">
                <a:ea typeface="ＭＳ Ｐゴシック" charset="-128"/>
              </a:rPr>
              <a:t>Life </a:t>
            </a:r>
            <a:r>
              <a:rPr lang="en-US" altLang="en-US" sz="2500" dirty="0">
                <a:ea typeface="ＭＳ Ｐゴシック" charset="-128"/>
              </a:rPr>
              <a:t>experience; world view; beliefs and </a:t>
            </a:r>
            <a:r>
              <a:rPr lang="en-US" altLang="en-US" sz="2500" dirty="0" smtClean="0">
                <a:ea typeface="ＭＳ Ｐゴシック" charset="-128"/>
              </a:rPr>
              <a:t>values [cultural]</a:t>
            </a:r>
            <a:endParaRPr lang="en-US" altLang="en-US" sz="2500" dirty="0">
              <a:ea typeface="ＭＳ Ｐゴシック" charset="-128"/>
            </a:endParaRPr>
          </a:p>
          <a:p>
            <a:pPr lvl="1"/>
            <a:r>
              <a:rPr lang="en-US" altLang="en-US" sz="2500" dirty="0">
                <a:ea typeface="ＭＳ Ｐゴシック" charset="-128"/>
              </a:rPr>
              <a:t>Impact of systemic oppression (e.g. gender, race, age, ability</a:t>
            </a:r>
            <a:r>
              <a:rPr lang="en-US" altLang="en-US" sz="2500" dirty="0" smtClean="0">
                <a:ea typeface="ＭＳ Ｐゴシック" charset="-128"/>
              </a:rPr>
              <a:t>) [structural]</a:t>
            </a:r>
            <a:endParaRPr lang="en-US" altLang="en-US" sz="2500" dirty="0">
              <a:ea typeface="ＭＳ Ｐゴシック" charset="-128"/>
            </a:endParaRPr>
          </a:p>
          <a:p>
            <a:pPr lvl="1"/>
            <a:r>
              <a:rPr lang="en-US" altLang="en-US" sz="2500" dirty="0" smtClean="0">
                <a:ea typeface="ＭＳ Ｐゴシック" charset="-128"/>
              </a:rPr>
              <a:t>Language [cultural]</a:t>
            </a:r>
            <a:endParaRPr lang="en-US" altLang="en-US" sz="2500" dirty="0">
              <a:ea typeface="ＭＳ Ｐゴシック" charset="-128"/>
            </a:endParaRPr>
          </a:p>
          <a:p>
            <a:pPr lvl="1"/>
            <a:r>
              <a:rPr lang="en-US" altLang="en-US" sz="2500" dirty="0" smtClean="0">
                <a:ea typeface="ＭＳ Ｐゴシック" charset="-128"/>
              </a:rPr>
              <a:t>Literacy [internal, transactional]</a:t>
            </a:r>
            <a:endParaRPr lang="en-US" altLang="en-US" sz="2500" dirty="0">
              <a:ea typeface="ＭＳ Ｐゴシック" charset="-128"/>
            </a:endParaRPr>
          </a:p>
          <a:p>
            <a:pPr lvl="1"/>
            <a:r>
              <a:rPr lang="en-US" altLang="en-US" sz="2500" dirty="0">
                <a:ea typeface="ＭＳ Ｐゴシック" charset="-128"/>
              </a:rPr>
              <a:t>Experience of </a:t>
            </a:r>
            <a:r>
              <a:rPr lang="en-US" altLang="en-US" sz="2500" dirty="0" smtClean="0">
                <a:ea typeface="ＭＳ Ｐゴシック" charset="-128"/>
              </a:rPr>
              <a:t>trauma  [structural, transactional]</a:t>
            </a:r>
          </a:p>
          <a:p>
            <a:pPr lvl="1"/>
            <a:r>
              <a:rPr lang="en-US" altLang="en-US" sz="2500" dirty="0" smtClean="0">
                <a:ea typeface="ＭＳ Ｐゴシック" charset="-128"/>
              </a:rPr>
              <a:t>Decision making authority [organizational]</a:t>
            </a:r>
            <a:endParaRPr lang="en-US" altLang="en-US" sz="2500" dirty="0">
              <a:ea typeface="ＭＳ Ｐゴシック" charset="-128"/>
            </a:endParaRPr>
          </a:p>
          <a:p>
            <a:pPr lvl="1"/>
            <a:r>
              <a:rPr lang="en-US" altLang="en-US" sz="2500" dirty="0" smtClean="0">
                <a:ea typeface="ＭＳ Ｐゴシック" charset="-128"/>
              </a:rPr>
              <a:t>Others</a:t>
            </a:r>
            <a:r>
              <a:rPr lang="en-US" altLang="en-US" sz="2500" dirty="0">
                <a:ea typeface="ＭＳ Ｐゴシック" charset="-128"/>
              </a:rPr>
              <a:t>?</a:t>
            </a:r>
            <a:r>
              <a:rPr lang="en-US" sz="2500" dirty="0" smtClean="0"/>
              <a:t> </a:t>
            </a:r>
          </a:p>
        </p:txBody>
      </p:sp>
      <p:sp>
        <p:nvSpPr>
          <p:cNvPr id="4" name="Slide Number Placeholder 3"/>
          <p:cNvSpPr>
            <a:spLocks noGrp="1"/>
          </p:cNvSpPr>
          <p:nvPr>
            <p:ph type="sldNum" sz="quarter" idx="12"/>
          </p:nvPr>
        </p:nvSpPr>
        <p:spPr/>
        <p:txBody>
          <a:bodyPr/>
          <a:lstStyle/>
          <a:p>
            <a:fld id="{22E357DE-2CFF-4E4A-B892-1FAFF8444DB6}" type="slidenum">
              <a:rPr lang="en-US" smtClean="0"/>
              <a:t>36</a:t>
            </a:fld>
            <a:endParaRPr lang="en-US" dirty="0"/>
          </a:p>
        </p:txBody>
      </p:sp>
    </p:spTree>
    <p:extLst>
      <p:ext uri="{BB962C8B-B14F-4D97-AF65-F5344CB8AC3E}">
        <p14:creationId xmlns:p14="http://schemas.microsoft.com/office/powerpoint/2010/main" val="207420201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itle 1"/>
          <p:cNvSpPr>
            <a:spLocks noGrp="1"/>
          </p:cNvSpPr>
          <p:nvPr>
            <p:ph type="title"/>
          </p:nvPr>
        </p:nvSpPr>
        <p:spPr/>
        <p:txBody>
          <a:bodyPr>
            <a:normAutofit fontScale="90000"/>
          </a:bodyPr>
          <a:lstStyle/>
          <a:p>
            <a:pPr eaLnBrk="1" hangingPunct="1">
              <a:lnSpc>
                <a:spcPct val="100000"/>
              </a:lnSpc>
            </a:pPr>
            <a:r>
              <a:rPr lang="en-US" altLang="ja-JP" sz="2700" dirty="0" smtClean="0"/>
              <a:t>“What is Working Well?</a:t>
            </a:r>
            <a:br>
              <a:rPr lang="en-US" altLang="ja-JP" sz="2700" dirty="0" smtClean="0"/>
            </a:br>
            <a:r>
              <a:rPr lang="en-US" altLang="ja-JP" sz="2700" dirty="0" smtClean="0"/>
              <a:t>“What </a:t>
            </a:r>
            <a:r>
              <a:rPr lang="en-US" altLang="ja-JP" sz="2700" dirty="0"/>
              <a:t>are W</a:t>
            </a:r>
            <a:r>
              <a:rPr lang="en-US" altLang="ja-JP" sz="2700" dirty="0" smtClean="0"/>
              <a:t>e </a:t>
            </a:r>
            <a:r>
              <a:rPr lang="en-US" altLang="ja-JP" sz="2700" dirty="0"/>
              <a:t>W</a:t>
            </a:r>
            <a:r>
              <a:rPr lang="en-US" altLang="ja-JP" sz="2700" dirty="0" smtClean="0"/>
              <a:t>orried About?”</a:t>
            </a:r>
            <a:br>
              <a:rPr lang="en-US" altLang="ja-JP" sz="2700" dirty="0" smtClean="0"/>
            </a:br>
            <a:r>
              <a:rPr lang="en-US" altLang="ja-JP" sz="2700" dirty="0" smtClean="0"/>
              <a:t>“What Needs to Happen Next?”</a:t>
            </a:r>
            <a:endParaRPr lang="en-US" altLang="en-US" sz="2700" dirty="0"/>
          </a:p>
        </p:txBody>
      </p:sp>
      <p:sp>
        <p:nvSpPr>
          <p:cNvPr id="107523" name="Content Placeholder 2"/>
          <p:cNvSpPr>
            <a:spLocks noGrp="1"/>
          </p:cNvSpPr>
          <p:nvPr>
            <p:ph sz="quarter" idx="4294967295"/>
          </p:nvPr>
        </p:nvSpPr>
        <p:spPr>
          <a:xfrm>
            <a:off x="579730" y="2045494"/>
            <a:ext cx="5080397" cy="2974181"/>
          </a:xfrm>
        </p:spPr>
        <p:txBody>
          <a:bodyPr>
            <a:normAutofit/>
          </a:bodyPr>
          <a:lstStyle/>
          <a:p>
            <a:pPr>
              <a:lnSpc>
                <a:spcPct val="100000"/>
              </a:lnSpc>
            </a:pPr>
            <a:r>
              <a:rPr lang="en-US" altLang="en-US" sz="2400" dirty="0">
                <a:latin typeface="+mj-lt"/>
                <a:cs typeface="Verdana" panose="020B0604030504040204" pitchFamily="34" charset="0"/>
              </a:rPr>
              <a:t>Ask questions that reveal …</a:t>
            </a:r>
          </a:p>
          <a:p>
            <a:pPr>
              <a:lnSpc>
                <a:spcPct val="100000"/>
              </a:lnSpc>
            </a:pPr>
            <a:endParaRPr lang="en-US" altLang="en-US" sz="2400" dirty="0">
              <a:latin typeface="+mj-lt"/>
              <a:cs typeface="Verdana" panose="020B0604030504040204" pitchFamily="34" charset="0"/>
            </a:endParaRPr>
          </a:p>
          <a:p>
            <a:pPr>
              <a:lnSpc>
                <a:spcPct val="100000"/>
              </a:lnSpc>
            </a:pPr>
            <a:endParaRPr lang="en-US" altLang="en-US" sz="2400" i="1" dirty="0">
              <a:latin typeface="+mj-lt"/>
              <a:cs typeface="Verdana" panose="020B0604030504040204" pitchFamily="34" charset="0"/>
            </a:endParaRPr>
          </a:p>
          <a:p>
            <a:pPr marL="342900" lvl="2">
              <a:buNone/>
            </a:pPr>
            <a:endParaRPr lang="en-US" altLang="en-US" dirty="0">
              <a:latin typeface="+mj-lt"/>
              <a:ea typeface="MS PGothic" panose="020B0600070205080204" pitchFamily="34" charset="-128"/>
              <a:cs typeface="Verdana" panose="020B0604030504040204" pitchFamily="34" charset="0"/>
            </a:endParaRPr>
          </a:p>
          <a:p>
            <a:pPr>
              <a:lnSpc>
                <a:spcPct val="100000"/>
              </a:lnSpc>
            </a:pPr>
            <a:endParaRPr lang="en-US" altLang="en-US" sz="2400" dirty="0">
              <a:latin typeface="+mj-lt"/>
              <a:cs typeface="Verdana" panose="020B0604030504040204" pitchFamily="34" charset="0"/>
            </a:endParaRPr>
          </a:p>
        </p:txBody>
      </p:sp>
      <p:graphicFrame>
        <p:nvGraphicFramePr>
          <p:cNvPr id="4" name="Diagram 3"/>
          <p:cNvGraphicFramePr/>
          <p:nvPr>
            <p:extLst>
              <p:ext uri="{D42A27DB-BD31-4B8C-83A1-F6EECF244321}">
                <p14:modId xmlns:p14="http://schemas.microsoft.com/office/powerpoint/2010/main" val="55154959"/>
              </p:ext>
            </p:extLst>
          </p:nvPr>
        </p:nvGraphicFramePr>
        <p:xfrm>
          <a:off x="304800" y="1417638"/>
          <a:ext cx="8382000" cy="4278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Box 1"/>
          <p:cNvSpPr txBox="1"/>
          <p:nvPr/>
        </p:nvSpPr>
        <p:spPr>
          <a:xfrm>
            <a:off x="228600" y="6543675"/>
            <a:ext cx="8686799" cy="276999"/>
          </a:xfrm>
          <a:prstGeom prst="rect">
            <a:avLst/>
          </a:prstGeom>
          <a:noFill/>
        </p:spPr>
        <p:txBody>
          <a:bodyPr wrap="square" rtlCol="0">
            <a:spAutoFit/>
          </a:bodyPr>
          <a:lstStyle/>
          <a:p>
            <a:r>
              <a:rPr lang="en-US" sz="1200" dirty="0" smtClean="0"/>
              <a:t>Adapted with permission from Phil Decter, NCCD Safety Organized Practice, Alameda County 2016</a:t>
            </a:r>
            <a:endParaRPr lang="en-US" sz="1200" dirty="0"/>
          </a:p>
        </p:txBody>
      </p:sp>
    </p:spTree>
    <p:extLst>
      <p:ext uri="{BB962C8B-B14F-4D97-AF65-F5344CB8AC3E}">
        <p14:creationId xmlns:p14="http://schemas.microsoft.com/office/powerpoint/2010/main" val="77536499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80" name="Rectangle 4"/>
          <p:cNvSpPr>
            <a:spLocks noGrp="1" noChangeArrowheads="1"/>
          </p:cNvSpPr>
          <p:nvPr>
            <p:ph type="title"/>
          </p:nvPr>
        </p:nvSpPr>
        <p:spPr>
          <a:xfrm>
            <a:off x="381000" y="304799"/>
            <a:ext cx="8534400" cy="1066801"/>
          </a:xfrm>
          <a:ln w="50800"/>
        </p:spPr>
        <p:txBody>
          <a:bodyPr>
            <a:normAutofit fontScale="90000"/>
          </a:bodyPr>
          <a:lstStyle/>
          <a:p>
            <a:pPr marL="202406">
              <a:defRPr/>
            </a:pPr>
            <a:r>
              <a:rPr lang="en-US" dirty="0" smtClean="0">
                <a:ea typeface="ＭＳ Ｐゴシック" pitchFamily="96" charset="-128"/>
                <a:cs typeface="+mj-cs"/>
                <a:sym typeface="Tahoma" pitchFamily="96" charset="0"/>
              </a:rPr>
              <a:t>Solution Focused Questions: </a:t>
            </a:r>
            <a:r>
              <a:rPr lang="en-US" i="1" dirty="0" smtClean="0">
                <a:ea typeface="ＭＳ Ｐゴシック" pitchFamily="96" charset="-128"/>
                <a:cs typeface="+mj-cs"/>
                <a:sym typeface="Tahoma" pitchFamily="96" charset="0"/>
              </a:rPr>
              <a:t>Scaling</a:t>
            </a:r>
          </a:p>
        </p:txBody>
      </p:sp>
      <p:pic>
        <p:nvPicPr>
          <p:cNvPr id="101381" name="Picture 5"/>
          <p:cNvPicPr>
            <a:picLocks noChangeArrowheads="1"/>
          </p:cNvPicPr>
          <p:nvPr/>
        </p:nvPicPr>
        <p:blipFill>
          <a:blip r:embed="rId3"/>
          <a:srcRect/>
          <a:stretch>
            <a:fillRect/>
          </a:stretch>
        </p:blipFill>
        <p:spPr bwMode="auto">
          <a:xfrm>
            <a:off x="1578769" y="2109788"/>
            <a:ext cx="5981700" cy="3333750"/>
          </a:xfrm>
          <a:prstGeom prst="rect">
            <a:avLst/>
          </a:prstGeom>
          <a:noFill/>
          <a:ln w="9525">
            <a:noFill/>
            <a:miter lim="800000"/>
            <a:headEnd/>
            <a:tailEnd/>
          </a:ln>
          <a:effectLst>
            <a:outerShdw blurRad="165100" dist="177799" dir="2340004" algn="ctr" rotWithShape="0">
              <a:schemeClr val="bg2">
                <a:alpha val="37999"/>
              </a:schemeClr>
            </a:outerShdw>
          </a:effectLst>
        </p:spPr>
      </p:pic>
      <p:sp>
        <p:nvSpPr>
          <p:cNvPr id="105476" name="Rectangle 6"/>
          <p:cNvSpPr>
            <a:spLocks/>
          </p:cNvSpPr>
          <p:nvPr/>
        </p:nvSpPr>
        <p:spPr bwMode="auto">
          <a:xfrm>
            <a:off x="3048000" y="1709738"/>
            <a:ext cx="3048000" cy="33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lstStyle>
            <a:lvl1pPr eaLnBrk="0" hangingPunct="0">
              <a:defRPr sz="4200">
                <a:solidFill>
                  <a:srgbClr val="000000"/>
                </a:solidFill>
                <a:latin typeface="Gill Sans" charset="0"/>
                <a:ea typeface="ヒラギノ角ゴ ProN W3" charset="-128"/>
                <a:sym typeface="Gill Sans" charset="0"/>
              </a:defRPr>
            </a:lvl1pPr>
            <a:lvl2pPr marL="37931725" indent="-37474525" eaLnBrk="0" hangingPunct="0">
              <a:defRPr sz="4200">
                <a:solidFill>
                  <a:srgbClr val="000000"/>
                </a:solidFill>
                <a:latin typeface="Gill Sans" charset="0"/>
                <a:ea typeface="ヒラギノ角ゴ ProN W3" charset="-128"/>
                <a:sym typeface="Gill Sans" charset="0"/>
              </a:defRPr>
            </a:lvl2pPr>
            <a:lvl3pPr eaLnBrk="0" hangingPunct="0">
              <a:defRPr sz="4200">
                <a:solidFill>
                  <a:srgbClr val="000000"/>
                </a:solidFill>
                <a:latin typeface="Gill Sans" charset="0"/>
                <a:ea typeface="ヒラギノ角ゴ ProN W3" charset="-128"/>
                <a:sym typeface="Gill Sans" charset="0"/>
              </a:defRPr>
            </a:lvl3pPr>
            <a:lvl4pPr eaLnBrk="0" hangingPunct="0">
              <a:defRPr sz="4200">
                <a:solidFill>
                  <a:srgbClr val="000000"/>
                </a:solidFill>
                <a:latin typeface="Gill Sans" charset="0"/>
                <a:ea typeface="ヒラギノ角ゴ ProN W3" charset="-128"/>
                <a:sym typeface="Gill Sans" charset="0"/>
              </a:defRPr>
            </a:lvl4pPr>
            <a:lvl5pPr eaLnBrk="0" hangingPunct="0">
              <a:defRPr sz="4200">
                <a:solidFill>
                  <a:srgbClr val="000000"/>
                </a:solidFill>
                <a:latin typeface="Gill Sans" charset="0"/>
                <a:ea typeface="ヒラギノ角ゴ ProN W3" charset="-128"/>
                <a:sym typeface="Gill Sans" charset="0"/>
              </a:defRPr>
            </a:lvl5pPr>
            <a:lvl6pPr marL="4572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6pPr>
            <a:lvl7pPr marL="9144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7pPr>
            <a:lvl8pPr marL="13716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8pPr>
            <a:lvl9pPr marL="1828800" eaLnBrk="0" fontAlgn="base" hangingPunct="0">
              <a:spcBef>
                <a:spcPct val="0"/>
              </a:spcBef>
              <a:spcAft>
                <a:spcPct val="0"/>
              </a:spcAft>
              <a:defRPr sz="4200">
                <a:solidFill>
                  <a:srgbClr val="000000"/>
                </a:solidFill>
                <a:latin typeface="Gill Sans" charset="0"/>
                <a:ea typeface="ヒラギノ角ゴ ProN W3" charset="-128"/>
                <a:sym typeface="Gill Sans" charset="0"/>
              </a:defRPr>
            </a:lvl9pPr>
          </a:lstStyle>
          <a:p>
            <a:pPr eaLnBrk="1" hangingPunct="1"/>
            <a:r>
              <a:rPr lang="en-US" altLang="en-US" sz="1800" dirty="0">
                <a:solidFill>
                  <a:schemeClr val="tx1"/>
                </a:solidFill>
                <a:latin typeface="Tahoma" charset="0"/>
                <a:sym typeface="Tahoma" charset="0"/>
              </a:rPr>
              <a:t>You can use these to assess:</a:t>
            </a:r>
          </a:p>
        </p:txBody>
      </p:sp>
      <p:sp>
        <p:nvSpPr>
          <p:cNvPr id="2" name="Slide Number Placeholder 1"/>
          <p:cNvSpPr>
            <a:spLocks noGrp="1"/>
          </p:cNvSpPr>
          <p:nvPr>
            <p:ph type="sldNum" sz="quarter" idx="12"/>
          </p:nvPr>
        </p:nvSpPr>
        <p:spPr/>
        <p:txBody>
          <a:bodyPr/>
          <a:lstStyle/>
          <a:p>
            <a:fld id="{22E357DE-2CFF-4E4A-B892-1FAFF8444DB6}" type="slidenum">
              <a:rPr lang="en-US" smtClean="0"/>
              <a:t>38</a:t>
            </a:fld>
            <a:endParaRPr lang="en-US" dirty="0"/>
          </a:p>
        </p:txBody>
      </p:sp>
    </p:spTree>
    <p:extLst>
      <p:ext uri="{BB962C8B-B14F-4D97-AF65-F5344CB8AC3E}">
        <p14:creationId xmlns:p14="http://schemas.microsoft.com/office/powerpoint/2010/main" val="4629429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p:cNvSpPr>
            <a:spLocks noGrp="1" noChangeArrowheads="1"/>
          </p:cNvSpPr>
          <p:nvPr>
            <p:ph type="title"/>
          </p:nvPr>
        </p:nvSpPr>
        <p:spPr>
          <a:xfrm>
            <a:off x="457200" y="2667000"/>
            <a:ext cx="4419600" cy="1676400"/>
          </a:xfrm>
        </p:spPr>
        <p:txBody>
          <a:bodyPr anchor="b">
            <a:normAutofit/>
          </a:bodyPr>
          <a:lstStyle/>
          <a:p>
            <a:pPr eaLnBrk="1" hangingPunct="1">
              <a:lnSpc>
                <a:spcPct val="100000"/>
              </a:lnSpc>
            </a:pPr>
            <a:r>
              <a:rPr lang="en-US" sz="3200" dirty="0" smtClean="0"/>
              <a:t>Solution Focused Questions: </a:t>
            </a:r>
            <a:r>
              <a:rPr lang="en-US" sz="3200" i="1" dirty="0" smtClean="0"/>
              <a:t>Exception</a:t>
            </a:r>
            <a:endParaRPr lang="en-US" sz="3200" dirty="0"/>
          </a:p>
        </p:txBody>
      </p:sp>
      <p:sp>
        <p:nvSpPr>
          <p:cNvPr id="2" name="Text Placeholder 1"/>
          <p:cNvSpPr>
            <a:spLocks noGrp="1"/>
          </p:cNvSpPr>
          <p:nvPr>
            <p:ph type="body" sz="quarter" idx="11"/>
          </p:nvPr>
        </p:nvSpPr>
        <p:spPr>
          <a:xfrm>
            <a:off x="5105400" y="533400"/>
            <a:ext cx="3429000" cy="6324600"/>
          </a:xfrm>
        </p:spPr>
        <p:txBody>
          <a:bodyPr anchor="ctr">
            <a:noAutofit/>
          </a:bodyPr>
          <a:lstStyle/>
          <a:p>
            <a:pPr marL="0" lvl="2" algn="ctr" defTabSz="-216694">
              <a:lnSpc>
                <a:spcPct val="120000"/>
              </a:lnSpc>
              <a:spcBef>
                <a:spcPts val="0"/>
              </a:spcBef>
            </a:pPr>
            <a:r>
              <a:rPr lang="en-US" altLang="ja-JP" sz="2800" i="1" dirty="0">
                <a:latin typeface="+mj-lt"/>
                <a:ea typeface="MS PGothic" charset="0"/>
                <a:cs typeface="MS PGothic" charset="0"/>
              </a:rPr>
              <a:t>“</a:t>
            </a:r>
            <a:r>
              <a:rPr lang="en-US" sz="2800" i="1" dirty="0">
                <a:latin typeface="+mj-lt"/>
              </a:rPr>
              <a:t>Has there ever been a time [the problem] could have happened … maybe almost did … but somehow you were able to do something different?”</a:t>
            </a:r>
          </a:p>
        </p:txBody>
      </p:sp>
    </p:spTree>
    <p:extLst>
      <p:ext uri="{BB962C8B-B14F-4D97-AF65-F5344CB8AC3E}">
        <p14:creationId xmlns:p14="http://schemas.microsoft.com/office/powerpoint/2010/main" val="1218496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Group Agreements</a:t>
            </a:r>
          </a:p>
        </p:txBody>
      </p:sp>
      <p:pic>
        <p:nvPicPr>
          <p:cNvPr id="1026" name="Picture 2" descr="C:\Users\Owner\AppData\Local\Microsoft\Windows\Temporary Internet Files\Content.IE5\87PSJEBN\clip-art0020[1].jpg"/>
          <p:cNvPicPr>
            <a:picLocks noGrp="1" noChangeAspect="1" noChangeArrowheads="1"/>
          </p:cNvPicPr>
          <p:nvPr>
            <p:ph idx="1"/>
          </p:nvPr>
        </p:nvPicPr>
        <p:blipFill>
          <a:blip r:embed="rId3">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19400" y="2209800"/>
            <a:ext cx="3527977" cy="2897981"/>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pPr>
              <a:defRPr/>
            </a:pPr>
            <a:fld id="{12305BB9-2B65-4D4B-B1CB-825702354861}" type="slidenum">
              <a:rPr lang="en-US" smtClean="0"/>
              <a:pPr>
                <a:defRPr/>
              </a:pPr>
              <a:t>4</a:t>
            </a:fld>
            <a:endParaRPr lang="en-US" dirty="0"/>
          </a:p>
        </p:txBody>
      </p:sp>
    </p:spTree>
    <p:extLst>
      <p:ext uri="{BB962C8B-B14F-4D97-AF65-F5344CB8AC3E}">
        <p14:creationId xmlns:p14="http://schemas.microsoft.com/office/powerpoint/2010/main" val="483021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447800"/>
          </a:xfrm>
        </p:spPr>
        <p:txBody>
          <a:bodyPr>
            <a:normAutofit/>
          </a:bodyPr>
          <a:lstStyle/>
          <a:p>
            <a:r>
              <a:rPr lang="en-US" dirty="0" smtClean="0"/>
              <a:t>Action Planning:</a:t>
            </a:r>
            <a:br>
              <a:rPr lang="en-US" dirty="0" smtClean="0"/>
            </a:br>
            <a:r>
              <a:rPr lang="en-US" sz="3600" i="1" dirty="0" smtClean="0"/>
              <a:t>Writing Behaviorally Based SMART GOALS</a:t>
            </a:r>
            <a:endParaRPr lang="en-US" sz="36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88596859"/>
              </p:ext>
            </p:extLst>
          </p:nvPr>
        </p:nvGraphicFramePr>
        <p:xfrm>
          <a:off x="457200" y="20574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2E357DE-2CFF-4E4A-B892-1FAFF8444DB6}" type="slidenum">
              <a:rPr lang="en-US" smtClean="0"/>
              <a:t>40</a:t>
            </a:fld>
            <a:endParaRPr lang="en-US" dirty="0"/>
          </a:p>
        </p:txBody>
      </p:sp>
    </p:spTree>
    <p:extLst>
      <p:ext uri="{BB962C8B-B14F-4D97-AF65-F5344CB8AC3E}">
        <p14:creationId xmlns:p14="http://schemas.microsoft.com/office/powerpoint/2010/main" val="115791124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Visitation Planning Advice</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20000"/>
          </a:bodyPr>
          <a:lstStyle/>
          <a:p>
            <a:r>
              <a:rPr lang="en-US" dirty="0"/>
              <a:t>All children are initially traumatized by separation from their parents </a:t>
            </a:r>
          </a:p>
          <a:p>
            <a:pPr lvl="0"/>
            <a:endParaRPr lang="en-US" dirty="0" smtClean="0"/>
          </a:p>
          <a:p>
            <a:pPr lvl="0"/>
            <a:r>
              <a:rPr lang="en-US" dirty="0" smtClean="0"/>
              <a:t>The </a:t>
            </a:r>
            <a:r>
              <a:rPr lang="en-US" dirty="0"/>
              <a:t>FIRST and PRIMARY purpose of visits is to meet the </a:t>
            </a:r>
            <a:r>
              <a:rPr lang="en-US" u="sng" dirty="0"/>
              <a:t>child’s</a:t>
            </a:r>
            <a:r>
              <a:rPr lang="en-US" dirty="0"/>
              <a:t> </a:t>
            </a:r>
            <a:r>
              <a:rPr lang="en-US" dirty="0" smtClean="0"/>
              <a:t>needs. If </a:t>
            </a:r>
            <a:r>
              <a:rPr lang="en-US" dirty="0"/>
              <a:t>meeting the needs of the adults will be in conflict with the child’s needs, always use the child’s needs to determine your </a:t>
            </a:r>
            <a:r>
              <a:rPr lang="en-US" dirty="0" smtClean="0"/>
              <a:t>plan.</a:t>
            </a:r>
          </a:p>
          <a:p>
            <a:pPr lvl="0"/>
            <a:endParaRPr lang="en-US" dirty="0" smtClean="0"/>
          </a:p>
          <a:p>
            <a:pPr lvl="0"/>
            <a:r>
              <a:rPr lang="en-US" dirty="0" smtClean="0"/>
              <a:t>The </a:t>
            </a:r>
            <a:r>
              <a:rPr lang="en-US" dirty="0"/>
              <a:t>goal is to help a child move toward the next developmental milestones. </a:t>
            </a:r>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41</a:t>
            </a:fld>
            <a:endParaRPr lang="en-US" dirty="0"/>
          </a:p>
        </p:txBody>
      </p:sp>
    </p:spTree>
    <p:extLst>
      <p:ext uri="{BB962C8B-B14F-4D97-AF65-F5344CB8AC3E}">
        <p14:creationId xmlns:p14="http://schemas.microsoft.com/office/powerpoint/2010/main" val="70373865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Setup for the Teaming Practice Activity</a:t>
            </a:r>
            <a:endParaRPr lang="en-US" dirty="0"/>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3856163184"/>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2E357DE-2CFF-4E4A-B892-1FAFF8444DB6}" type="slidenum">
              <a:rPr lang="en-US" smtClean="0"/>
              <a:t>42</a:t>
            </a:fld>
            <a:endParaRPr lang="en-US" dirty="0"/>
          </a:p>
        </p:txBody>
      </p:sp>
    </p:spTree>
    <p:extLst>
      <p:ext uri="{BB962C8B-B14F-4D97-AF65-F5344CB8AC3E}">
        <p14:creationId xmlns:p14="http://schemas.microsoft.com/office/powerpoint/2010/main" val="16778546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b="1" dirty="0" smtClean="0"/>
              <a:t>Let’s Return to…Family Team Meeting Agenda</a:t>
            </a:r>
            <a:endParaRPr lang="en-US" sz="3600" b="1" dirty="0"/>
          </a:p>
        </p:txBody>
      </p:sp>
      <p:sp>
        <p:nvSpPr>
          <p:cNvPr id="3" name="Content Placeholder 2"/>
          <p:cNvSpPr>
            <a:spLocks noGrp="1"/>
          </p:cNvSpPr>
          <p:nvPr>
            <p:ph idx="1"/>
          </p:nvPr>
        </p:nvSpPr>
        <p:spPr>
          <a:xfrm>
            <a:off x="457200" y="1295400"/>
            <a:ext cx="8458200" cy="5257800"/>
          </a:xfrm>
        </p:spPr>
        <p:txBody>
          <a:bodyPr>
            <a:normAutofit lnSpcReduction="10000"/>
          </a:bodyPr>
          <a:lstStyle/>
          <a:p>
            <a:pPr marL="0" indent="0">
              <a:buNone/>
            </a:pPr>
            <a:r>
              <a:rPr lang="en-US" sz="2600" b="1" u="sng" dirty="0" smtClean="0"/>
              <a:t>Introductions and identifying the situation</a:t>
            </a:r>
          </a:p>
          <a:p>
            <a:pPr marL="514350" indent="-514350">
              <a:buFont typeface="+mj-lt"/>
              <a:buAutoNum type="arabicPeriod"/>
            </a:pPr>
            <a:r>
              <a:rPr lang="en-US" sz="2400" dirty="0" smtClean="0"/>
              <a:t>Introductions/Check-in</a:t>
            </a:r>
          </a:p>
          <a:p>
            <a:pPr marL="514350" indent="-514350">
              <a:buFont typeface="+mj-lt"/>
              <a:buAutoNum type="arabicPeriod"/>
            </a:pPr>
            <a:r>
              <a:rPr lang="en-US" sz="2400" dirty="0" smtClean="0"/>
              <a:t>Purpose of this Meeting</a:t>
            </a:r>
          </a:p>
          <a:p>
            <a:pPr marL="514350" indent="-514350">
              <a:buFont typeface="+mj-lt"/>
              <a:buAutoNum type="arabicPeriod"/>
            </a:pPr>
            <a:r>
              <a:rPr lang="en-US" sz="2400" dirty="0" smtClean="0"/>
              <a:t>Group Agreements including confidentiality</a:t>
            </a:r>
          </a:p>
          <a:p>
            <a:pPr marL="0" indent="0">
              <a:buNone/>
            </a:pPr>
            <a:r>
              <a:rPr lang="en-US" sz="2600" b="1" u="sng" dirty="0" smtClean="0"/>
              <a:t>Assessing the Situation and Developing Ideas </a:t>
            </a:r>
            <a:endParaRPr lang="en-US" sz="2600" b="1" u="sng" dirty="0"/>
          </a:p>
          <a:p>
            <a:pPr marL="514350" indent="-514350">
              <a:buAutoNum type="arabicPeriod" startAt="4"/>
            </a:pPr>
            <a:r>
              <a:rPr lang="en-US" sz="2400" dirty="0" smtClean="0"/>
              <a:t>Family Strengths/What is Working</a:t>
            </a:r>
          </a:p>
          <a:p>
            <a:pPr marL="514350" indent="-514350">
              <a:buAutoNum type="arabicPeriod" startAt="4"/>
            </a:pPr>
            <a:r>
              <a:rPr lang="en-US" sz="2400" dirty="0" smtClean="0"/>
              <a:t>Family Challenges/Worries</a:t>
            </a:r>
            <a:endParaRPr lang="en-US" sz="3100" dirty="0" smtClean="0"/>
          </a:p>
          <a:p>
            <a:pPr marL="0" indent="0">
              <a:buNone/>
            </a:pPr>
            <a:r>
              <a:rPr lang="en-US" sz="2600" b="1" u="sng" dirty="0" smtClean="0"/>
              <a:t>Reach a Decision</a:t>
            </a:r>
            <a:endParaRPr lang="en-US" sz="2600" b="1" u="sng" dirty="0"/>
          </a:p>
          <a:p>
            <a:pPr marL="457200" indent="-457200">
              <a:buAutoNum type="arabicPeriod" startAt="6"/>
            </a:pPr>
            <a:r>
              <a:rPr lang="en-US" sz="2400" dirty="0" smtClean="0"/>
              <a:t>Action Planning</a:t>
            </a:r>
          </a:p>
          <a:p>
            <a:pPr marL="457200" indent="-457200">
              <a:buAutoNum type="arabicPeriod" startAt="6"/>
            </a:pPr>
            <a:r>
              <a:rPr lang="en-US" sz="2400" dirty="0" smtClean="0"/>
              <a:t>Next Steps</a:t>
            </a:r>
          </a:p>
          <a:p>
            <a:pPr marL="0" indent="0">
              <a:buNone/>
            </a:pPr>
            <a:r>
              <a:rPr lang="en-US" sz="2600" b="1" u="sng" dirty="0" smtClean="0"/>
              <a:t>Feedback/Closing</a:t>
            </a:r>
            <a:r>
              <a:rPr lang="en-US" sz="2600" u="sng" dirty="0" smtClean="0"/>
              <a:t> </a:t>
            </a:r>
            <a:endParaRPr lang="en-US" sz="2600" u="sng" dirty="0"/>
          </a:p>
          <a:p>
            <a:pPr marL="514350" indent="-514350">
              <a:buAutoNum type="arabicPeriod" startAt="8"/>
            </a:pPr>
            <a:r>
              <a:rPr lang="en-US" sz="2400" dirty="0" smtClean="0"/>
              <a:t>Plus/Delta and Closing</a:t>
            </a:r>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43</a:t>
            </a:fld>
            <a:endParaRPr lang="en-US" dirty="0"/>
          </a:p>
        </p:txBody>
      </p:sp>
    </p:spTree>
    <p:extLst>
      <p:ext uri="{BB962C8B-B14F-4D97-AF65-F5344CB8AC3E}">
        <p14:creationId xmlns:p14="http://schemas.microsoft.com/office/powerpoint/2010/main" val="16242548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Lunch</a:t>
            </a:r>
            <a:br>
              <a:rPr lang="en-US" dirty="0" smtClean="0"/>
            </a:br>
            <a:r>
              <a:rPr lang="en-US" dirty="0" smtClean="0"/>
              <a:t>60 minutes</a:t>
            </a:r>
            <a:endParaRPr lang="en-US" dirty="0"/>
          </a:p>
        </p:txBody>
      </p:sp>
    </p:spTree>
    <p:extLst>
      <p:ext uri="{BB962C8B-B14F-4D97-AF65-F5344CB8AC3E}">
        <p14:creationId xmlns:p14="http://schemas.microsoft.com/office/powerpoint/2010/main" val="110128470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Practice: </a:t>
            </a:r>
            <a:br>
              <a:rPr lang="en-US" dirty="0" smtClean="0"/>
            </a:br>
            <a:r>
              <a:rPr lang="en-US" dirty="0" smtClean="0"/>
              <a:t>Visitation </a:t>
            </a:r>
            <a:r>
              <a:rPr lang="en-US" dirty="0"/>
              <a:t>&amp; Family Time Planning </a:t>
            </a:r>
            <a:r>
              <a:rPr lang="en-US" dirty="0" smtClean="0"/>
              <a:t/>
            </a:r>
            <a:br>
              <a:rPr lang="en-US" dirty="0" smtClean="0"/>
            </a:br>
            <a:r>
              <a:rPr lang="en-US" dirty="0" smtClean="0"/>
              <a:t> </a:t>
            </a:r>
            <a:r>
              <a:rPr lang="en-US" sz="2000" i="1" dirty="0"/>
              <a:t/>
            </a:r>
            <a:br>
              <a:rPr lang="en-US" sz="2000" i="1" dirty="0"/>
            </a:br>
            <a:endParaRPr lang="en-US" dirty="0"/>
          </a:p>
        </p:txBody>
      </p:sp>
      <p:pic>
        <p:nvPicPr>
          <p:cNvPr id="5" name="Picture 4"/>
          <p:cNvPicPr>
            <a:picLocks noChangeAspect="1"/>
          </p:cNvPicPr>
          <p:nvPr/>
        </p:nvPicPr>
        <p:blipFill>
          <a:blip r:embed="rId3"/>
          <a:stretch>
            <a:fillRect/>
          </a:stretch>
        </p:blipFill>
        <p:spPr>
          <a:xfrm>
            <a:off x="2177322" y="3810000"/>
            <a:ext cx="2711611" cy="1820936"/>
          </a:xfrm>
          <a:prstGeom prst="rect">
            <a:avLst/>
          </a:prstGeom>
        </p:spPr>
      </p:pic>
      <p:pic>
        <p:nvPicPr>
          <p:cNvPr id="6" name="Picture 5"/>
          <p:cNvPicPr>
            <a:picLocks noChangeAspect="1"/>
          </p:cNvPicPr>
          <p:nvPr/>
        </p:nvPicPr>
        <p:blipFill>
          <a:blip r:embed="rId4"/>
          <a:stretch>
            <a:fillRect/>
          </a:stretch>
        </p:blipFill>
        <p:spPr>
          <a:xfrm>
            <a:off x="4888933" y="3810000"/>
            <a:ext cx="2019867" cy="1820936"/>
          </a:xfrm>
          <a:prstGeom prst="rect">
            <a:avLst/>
          </a:prstGeom>
        </p:spPr>
      </p:pic>
    </p:spTree>
    <p:extLst>
      <p:ext uri="{BB962C8B-B14F-4D97-AF65-F5344CB8AC3E}">
        <p14:creationId xmlns:p14="http://schemas.microsoft.com/office/powerpoint/2010/main" val="185437629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Remember: Weave these behaviors into your skill practice</a:t>
            </a:r>
            <a:endParaRPr lang="en-US" dirty="0"/>
          </a:p>
        </p:txBody>
      </p:sp>
      <p:sp>
        <p:nvSpPr>
          <p:cNvPr id="3" name="Content Placeholder 2"/>
          <p:cNvSpPr>
            <a:spLocks noGrp="1"/>
          </p:cNvSpPr>
          <p:nvPr>
            <p:ph idx="1"/>
          </p:nvPr>
        </p:nvSpPr>
        <p:spPr/>
        <p:txBody>
          <a:bodyPr>
            <a:noAutofit/>
          </a:bodyPr>
          <a:lstStyle/>
          <a:p>
            <a:pPr marL="0" indent="0">
              <a:buNone/>
            </a:pPr>
            <a:r>
              <a:rPr lang="en-US" sz="2400" dirty="0"/>
              <a:t>S1. </a:t>
            </a:r>
            <a:r>
              <a:rPr lang="en-US" sz="2400" dirty="0" smtClean="0"/>
              <a:t>…Demonstrate </a:t>
            </a:r>
            <a:r>
              <a:rPr lang="en-US" sz="2400" u="sng" dirty="0"/>
              <a:t>at least 4 consultation and/or collaboration </a:t>
            </a:r>
            <a:r>
              <a:rPr lang="en-US" sz="2400" dirty="0"/>
              <a:t>skills with a family and their </a:t>
            </a:r>
            <a:r>
              <a:rPr lang="en-US" sz="2400" dirty="0" smtClean="0"/>
              <a:t>team:</a:t>
            </a:r>
            <a:r>
              <a:rPr lang="en-US" sz="2400" dirty="0"/>
              <a:t/>
            </a:r>
            <a:br>
              <a:rPr lang="en-US" sz="2400" dirty="0"/>
            </a:br>
            <a:r>
              <a:rPr lang="en-US" sz="2400" dirty="0"/>
              <a:t>  a</a:t>
            </a:r>
            <a:r>
              <a:rPr lang="en-US" sz="2400" dirty="0" smtClean="0"/>
              <a:t>)…at </a:t>
            </a:r>
            <a:r>
              <a:rPr lang="en-US" sz="2400" dirty="0"/>
              <a:t>least 2 examples integrating </a:t>
            </a:r>
            <a:r>
              <a:rPr lang="en-US" sz="2400" u="sng" dirty="0"/>
              <a:t>cultural responsiveness </a:t>
            </a:r>
            <a:r>
              <a:rPr lang="en-US" sz="2400" dirty="0" smtClean="0"/>
              <a:t>to </a:t>
            </a:r>
          </a:p>
          <a:p>
            <a:pPr marL="0" indent="0">
              <a:buNone/>
            </a:pPr>
            <a:r>
              <a:rPr lang="en-US" sz="2400" dirty="0"/>
              <a:t> </a:t>
            </a:r>
            <a:r>
              <a:rPr lang="en-US" sz="2400" dirty="0" smtClean="0"/>
              <a:t>       meet needs </a:t>
            </a:r>
            <a:r>
              <a:rPr lang="en-US" sz="2400" dirty="0"/>
              <a:t>of </a:t>
            </a:r>
            <a:r>
              <a:rPr lang="en-US" sz="2400" dirty="0" smtClean="0"/>
              <a:t>family</a:t>
            </a:r>
            <a:r>
              <a:rPr lang="en-US" sz="2400" dirty="0"/>
              <a:t/>
            </a:r>
            <a:br>
              <a:rPr lang="en-US" sz="2400" dirty="0"/>
            </a:br>
            <a:r>
              <a:rPr lang="en-US" sz="2400" dirty="0" smtClean="0"/>
              <a:t>  b)…at </a:t>
            </a:r>
            <a:r>
              <a:rPr lang="en-US" sz="2400" dirty="0"/>
              <a:t>least 2 examples of </a:t>
            </a:r>
            <a:r>
              <a:rPr lang="en-US" sz="2400" u="sng" dirty="0"/>
              <a:t>sharing decision-making </a:t>
            </a:r>
            <a:r>
              <a:rPr lang="en-US" sz="2400" dirty="0" smtClean="0"/>
              <a:t>w/family</a:t>
            </a:r>
            <a:r>
              <a:rPr lang="en-US" sz="2400" dirty="0"/>
              <a:t>.</a:t>
            </a:r>
            <a:br>
              <a:rPr lang="en-US" sz="2400" dirty="0"/>
            </a:br>
            <a:r>
              <a:rPr lang="en-US" sz="2400" dirty="0"/>
              <a:t/>
            </a:r>
            <a:br>
              <a:rPr lang="en-US" sz="2400" dirty="0"/>
            </a:br>
            <a:r>
              <a:rPr lang="en-US" sz="2400" dirty="0"/>
              <a:t>S2: </a:t>
            </a:r>
            <a:r>
              <a:rPr lang="en-US" sz="2400" dirty="0" smtClean="0"/>
              <a:t>Distinguish </a:t>
            </a:r>
            <a:r>
              <a:rPr lang="en-US" sz="2400" dirty="0"/>
              <a:t>and apply </a:t>
            </a:r>
            <a:r>
              <a:rPr lang="en-US" sz="2400" u="sng" dirty="0"/>
              <a:t>reasonable or active efforts </a:t>
            </a:r>
            <a:r>
              <a:rPr lang="en-US" sz="2400" dirty="0" smtClean="0"/>
              <a:t>…:</a:t>
            </a:r>
            <a:r>
              <a:rPr lang="en-US" sz="2400" dirty="0"/>
              <a:t/>
            </a:r>
            <a:br>
              <a:rPr lang="en-US" sz="2400" dirty="0"/>
            </a:br>
            <a:r>
              <a:rPr lang="en-US" sz="2400" dirty="0"/>
              <a:t>  a) </a:t>
            </a:r>
            <a:r>
              <a:rPr lang="en-US" sz="2400" u="sng" dirty="0"/>
              <a:t>Implement </a:t>
            </a:r>
            <a:r>
              <a:rPr lang="en-US" sz="2400" u="sng" dirty="0" smtClean="0"/>
              <a:t>plan </a:t>
            </a:r>
            <a:r>
              <a:rPr lang="en-US" sz="2400" dirty="0"/>
              <a:t>to meet child safety, permanency, and well</a:t>
            </a:r>
            <a:r>
              <a:rPr lang="en-US" sz="2400" dirty="0" smtClean="0"/>
              <a:t>-</a:t>
            </a:r>
          </a:p>
          <a:p>
            <a:pPr marL="0" indent="0">
              <a:buNone/>
            </a:pPr>
            <a:r>
              <a:rPr lang="en-US" sz="2400" dirty="0"/>
              <a:t> </a:t>
            </a:r>
            <a:r>
              <a:rPr lang="en-US" sz="2400" dirty="0" smtClean="0"/>
              <a:t>     being</a:t>
            </a:r>
            <a:r>
              <a:rPr lang="en-US" sz="2400" dirty="0"/>
              <a:t/>
            </a:r>
            <a:br>
              <a:rPr lang="en-US" sz="2400" dirty="0"/>
            </a:br>
            <a:r>
              <a:rPr lang="en-US" sz="2400" dirty="0"/>
              <a:t>  b) In collaboration with the </a:t>
            </a:r>
            <a:r>
              <a:rPr lang="en-US" sz="2400" dirty="0" smtClean="0"/>
              <a:t>parents, </a:t>
            </a:r>
            <a:r>
              <a:rPr lang="en-US" sz="2400" dirty="0"/>
              <a:t>develop and </a:t>
            </a:r>
            <a:r>
              <a:rPr lang="en-US" sz="2400" dirty="0" smtClean="0"/>
              <a:t>discuss</a:t>
            </a:r>
          </a:p>
          <a:p>
            <a:pPr marL="0" indent="0">
              <a:buNone/>
            </a:pPr>
            <a:r>
              <a:rPr lang="en-US" sz="2400" dirty="0"/>
              <a:t> </a:t>
            </a:r>
            <a:r>
              <a:rPr lang="en-US" sz="2400" dirty="0" smtClean="0"/>
              <a:t>     </a:t>
            </a:r>
            <a:r>
              <a:rPr lang="en-US" sz="2400" u="sng" dirty="0"/>
              <a:t>behaviorally specific visitation and family time plan</a:t>
            </a:r>
            <a:r>
              <a:rPr lang="en-US" sz="2400" dirty="0"/>
              <a:t>. </a:t>
            </a:r>
          </a:p>
        </p:txBody>
      </p:sp>
      <p:sp>
        <p:nvSpPr>
          <p:cNvPr id="4" name="Slide Number Placeholder 3"/>
          <p:cNvSpPr>
            <a:spLocks noGrp="1"/>
          </p:cNvSpPr>
          <p:nvPr>
            <p:ph type="sldNum" sz="quarter" idx="12"/>
          </p:nvPr>
        </p:nvSpPr>
        <p:spPr/>
        <p:txBody>
          <a:bodyPr/>
          <a:lstStyle/>
          <a:p>
            <a:fld id="{22E357DE-2CFF-4E4A-B892-1FAFF8444DB6}" type="slidenum">
              <a:rPr lang="en-US" smtClean="0"/>
              <a:t>46</a:t>
            </a:fld>
            <a:endParaRPr lang="en-US" dirty="0"/>
          </a:p>
        </p:txBody>
      </p:sp>
    </p:spTree>
    <p:extLst>
      <p:ext uri="{BB962C8B-B14F-4D97-AF65-F5344CB8AC3E}">
        <p14:creationId xmlns:p14="http://schemas.microsoft.com/office/powerpoint/2010/main" val="220112721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Teaming with the </a:t>
            </a:r>
            <a:br>
              <a:rPr lang="en-US" dirty="0" smtClean="0"/>
            </a:br>
            <a:r>
              <a:rPr lang="en-US" dirty="0" smtClean="0"/>
              <a:t>Polk-Hernandez Family – </a:t>
            </a:r>
            <a:r>
              <a:rPr lang="en-US" i="1" dirty="0" smtClean="0"/>
              <a:t>Activity</a:t>
            </a:r>
            <a:endParaRPr lang="en-US"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2563643"/>
              </p:ext>
            </p:extLst>
          </p:nvPr>
        </p:nvGraphicFramePr>
        <p:xfrm>
          <a:off x="457200" y="1600200"/>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12"/>
          </p:nvPr>
        </p:nvSpPr>
        <p:spPr/>
        <p:txBody>
          <a:bodyPr/>
          <a:lstStyle/>
          <a:p>
            <a:fld id="{22E357DE-2CFF-4E4A-B892-1FAFF8444DB6}" type="slidenum">
              <a:rPr lang="en-US" smtClean="0"/>
              <a:t>47</a:t>
            </a:fld>
            <a:endParaRPr lang="en-US" dirty="0"/>
          </a:p>
        </p:txBody>
      </p:sp>
    </p:spTree>
    <p:extLst>
      <p:ext uri="{BB962C8B-B14F-4D97-AF65-F5344CB8AC3E}">
        <p14:creationId xmlns:p14="http://schemas.microsoft.com/office/powerpoint/2010/main" val="13401004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Group Reflection</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What </a:t>
            </a:r>
            <a:r>
              <a:rPr lang="en-US" dirty="0" smtClean="0"/>
              <a:t>did you observe?</a:t>
            </a:r>
            <a:endParaRPr lang="en-US" dirty="0"/>
          </a:p>
          <a:p>
            <a:endParaRPr lang="en-US" dirty="0" smtClean="0"/>
          </a:p>
          <a:p>
            <a:r>
              <a:rPr lang="en-US" dirty="0" smtClean="0"/>
              <a:t>How did </a:t>
            </a:r>
            <a:r>
              <a:rPr lang="en-US" dirty="0"/>
              <a:t>you know when shared decision making </a:t>
            </a:r>
            <a:r>
              <a:rPr lang="en-US" dirty="0" smtClean="0"/>
              <a:t>was </a:t>
            </a:r>
            <a:r>
              <a:rPr lang="en-US" dirty="0"/>
              <a:t>happening? </a:t>
            </a:r>
            <a:endParaRPr lang="en-US" dirty="0" smtClean="0"/>
          </a:p>
          <a:p>
            <a:r>
              <a:rPr lang="en-US" dirty="0" smtClean="0"/>
              <a:t>How did you know cultural humility or power scanning was happening?</a:t>
            </a:r>
          </a:p>
          <a:p>
            <a:r>
              <a:rPr lang="en-US" dirty="0"/>
              <a:t>What reflections do you have about the activity?  Where do they see opportunities for improvement or development? </a:t>
            </a:r>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48</a:t>
            </a:fld>
            <a:endParaRPr lang="en-US" dirty="0"/>
          </a:p>
        </p:txBody>
      </p:sp>
    </p:spTree>
    <p:extLst>
      <p:ext uri="{BB962C8B-B14F-4D97-AF65-F5344CB8AC3E}">
        <p14:creationId xmlns:p14="http://schemas.microsoft.com/office/powerpoint/2010/main" val="126550834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chor="t"/>
          <a:lstStyle/>
          <a:p>
            <a:r>
              <a:rPr lang="en-US" dirty="0" smtClean="0"/>
              <a:t>Feedback </a:t>
            </a:r>
            <a:endParaRPr lang="en-US" dirty="0"/>
          </a:p>
        </p:txBody>
      </p:sp>
      <p:sp>
        <p:nvSpPr>
          <p:cNvPr id="3" name="Content Placeholder 2"/>
          <p:cNvSpPr>
            <a:spLocks noGrp="1"/>
          </p:cNvSpPr>
          <p:nvPr>
            <p:ph idx="1"/>
          </p:nvPr>
        </p:nvSpPr>
        <p:spPr>
          <a:xfrm>
            <a:off x="457200" y="1066800"/>
            <a:ext cx="8229600" cy="3276600"/>
          </a:xfrm>
        </p:spPr>
        <p:txBody>
          <a:bodyPr>
            <a:normAutofit fontScale="92500" lnSpcReduction="10000"/>
          </a:bodyPr>
          <a:lstStyle/>
          <a:p>
            <a:r>
              <a:rPr lang="en-US" dirty="0"/>
              <a:t>What worked well in the activity? </a:t>
            </a:r>
            <a:endParaRPr lang="en-US" dirty="0" smtClean="0"/>
          </a:p>
          <a:p>
            <a:r>
              <a:rPr lang="en-US" dirty="0" smtClean="0"/>
              <a:t>What </a:t>
            </a:r>
            <a:r>
              <a:rPr lang="en-US" dirty="0"/>
              <a:t>did you do well? </a:t>
            </a:r>
            <a:endParaRPr lang="en-US" dirty="0" smtClean="0"/>
          </a:p>
          <a:p>
            <a:r>
              <a:rPr lang="en-US" dirty="0" smtClean="0"/>
              <a:t>What </a:t>
            </a:r>
            <a:r>
              <a:rPr lang="en-US" dirty="0"/>
              <a:t>did you notice your peers doing that was impressive? </a:t>
            </a:r>
            <a:r>
              <a:rPr lang="en-US" dirty="0" smtClean="0"/>
              <a:t>What </a:t>
            </a:r>
            <a:r>
              <a:rPr lang="en-US" dirty="0"/>
              <a:t>was challenging? </a:t>
            </a:r>
            <a:endParaRPr lang="en-US" dirty="0" smtClean="0"/>
          </a:p>
          <a:p>
            <a:r>
              <a:rPr lang="en-US" dirty="0" smtClean="0"/>
              <a:t>How </a:t>
            </a:r>
            <a:r>
              <a:rPr lang="en-US" dirty="0"/>
              <a:t>confident were you during your segment? What would increase or diminish your confidence?</a:t>
            </a:r>
          </a:p>
          <a:p>
            <a:endParaRPr lang="en-US" dirty="0"/>
          </a:p>
        </p:txBody>
      </p:sp>
      <p:graphicFrame>
        <p:nvGraphicFramePr>
          <p:cNvPr id="4" name="Content Placeholder 7"/>
          <p:cNvGraphicFramePr>
            <a:graphicFrameLocks/>
          </p:cNvGraphicFramePr>
          <p:nvPr>
            <p:extLst>
              <p:ext uri="{D42A27DB-BD31-4B8C-83A1-F6EECF244321}">
                <p14:modId xmlns:p14="http://schemas.microsoft.com/office/powerpoint/2010/main" val="1280406007"/>
              </p:ext>
            </p:extLst>
          </p:nvPr>
        </p:nvGraphicFramePr>
        <p:xfrm>
          <a:off x="2514600" y="4655343"/>
          <a:ext cx="3840480" cy="1921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4"/>
          <p:cNvSpPr>
            <a:spLocks noGrp="1"/>
          </p:cNvSpPr>
          <p:nvPr>
            <p:ph type="sldNum" sz="quarter" idx="12"/>
          </p:nvPr>
        </p:nvSpPr>
        <p:spPr/>
        <p:txBody>
          <a:bodyPr/>
          <a:lstStyle/>
          <a:p>
            <a:fld id="{22E357DE-2CFF-4E4A-B892-1FAFF8444DB6}" type="slidenum">
              <a:rPr lang="en-US" smtClean="0"/>
              <a:t>49</a:t>
            </a:fld>
            <a:endParaRPr lang="en-US" dirty="0"/>
          </a:p>
        </p:txBody>
      </p:sp>
    </p:spTree>
    <p:extLst>
      <p:ext uri="{BB962C8B-B14F-4D97-AF65-F5344CB8AC3E}">
        <p14:creationId xmlns:p14="http://schemas.microsoft.com/office/powerpoint/2010/main" val="85593032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Group Agreements</a:t>
            </a:r>
            <a:endParaRPr lang="en-US" dirty="0"/>
          </a:p>
        </p:txBody>
      </p:sp>
      <p:sp>
        <p:nvSpPr>
          <p:cNvPr id="3" name="Content Placeholder 2"/>
          <p:cNvSpPr>
            <a:spLocks noGrp="1"/>
          </p:cNvSpPr>
          <p:nvPr>
            <p:ph idx="1"/>
          </p:nvPr>
        </p:nvSpPr>
        <p:spPr/>
        <p:txBody>
          <a:bodyPr/>
          <a:lstStyle/>
          <a:p>
            <a:r>
              <a:rPr lang="en-US" dirty="0" smtClean="0">
                <a:solidFill>
                  <a:srgbClr val="FFFFFF"/>
                </a:solidFill>
              </a:rPr>
              <a:t>Be collaborative</a:t>
            </a:r>
          </a:p>
          <a:p>
            <a:r>
              <a:rPr lang="en-US" dirty="0" smtClean="0">
                <a:solidFill>
                  <a:srgbClr val="FFFFFF"/>
                </a:solidFill>
              </a:rPr>
              <a:t>Ask questions</a:t>
            </a:r>
          </a:p>
          <a:p>
            <a:r>
              <a:rPr lang="en-US" dirty="0" smtClean="0">
                <a:solidFill>
                  <a:srgbClr val="FFFFFF"/>
                </a:solidFill>
              </a:rPr>
              <a:t>Be open to trying new things</a:t>
            </a:r>
          </a:p>
          <a:p>
            <a:r>
              <a:rPr lang="en-US" dirty="0" smtClean="0">
                <a:solidFill>
                  <a:srgbClr val="FFFFFF"/>
                </a:solidFill>
              </a:rPr>
              <a:t>Make Mistakes</a:t>
            </a:r>
          </a:p>
          <a:p>
            <a:r>
              <a:rPr lang="en-US" dirty="0" smtClean="0">
                <a:solidFill>
                  <a:srgbClr val="FFFFFF"/>
                </a:solidFill>
              </a:rPr>
              <a:t>Confidentiality</a:t>
            </a:r>
          </a:p>
          <a:p>
            <a:r>
              <a:rPr lang="en-US" dirty="0" smtClean="0">
                <a:solidFill>
                  <a:srgbClr val="FFFFFF"/>
                </a:solidFill>
              </a:rPr>
              <a:t>Be responsible for your own learning</a:t>
            </a:r>
          </a:p>
          <a:p>
            <a:r>
              <a:rPr lang="en-US" dirty="0" smtClean="0">
                <a:solidFill>
                  <a:srgbClr val="FFFFFF"/>
                </a:solidFill>
              </a:rPr>
              <a:t>Others?</a:t>
            </a:r>
            <a:endParaRPr lang="en-US" dirty="0">
              <a:solidFill>
                <a:srgbClr val="FFFFFF"/>
              </a:solidFill>
            </a:endParaRPr>
          </a:p>
        </p:txBody>
      </p:sp>
      <p:sp>
        <p:nvSpPr>
          <p:cNvPr id="4" name="Slide Number Placeholder 3"/>
          <p:cNvSpPr>
            <a:spLocks noGrp="1"/>
          </p:cNvSpPr>
          <p:nvPr>
            <p:ph type="sldNum" sz="quarter" idx="12"/>
          </p:nvPr>
        </p:nvSpPr>
        <p:spPr/>
        <p:txBody>
          <a:bodyPr/>
          <a:lstStyle/>
          <a:p>
            <a:fld id="{22E357DE-2CFF-4E4A-B892-1FAFF8444DB6}" type="slidenum">
              <a:rPr lang="en-US" smtClean="0"/>
              <a:t>5</a:t>
            </a:fld>
            <a:endParaRPr lang="en-US" dirty="0"/>
          </a:p>
        </p:txBody>
      </p:sp>
    </p:spTree>
    <p:extLst>
      <p:ext uri="{BB962C8B-B14F-4D97-AF65-F5344CB8AC3E}">
        <p14:creationId xmlns:p14="http://schemas.microsoft.com/office/powerpoint/2010/main" val="154381603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400000">
            <a:off x="1325889" y="-768038"/>
            <a:ext cx="6425253" cy="8315031"/>
          </a:xfrm>
          <a:prstGeom prst="rect">
            <a:avLst/>
          </a:prstGeom>
        </p:spPr>
      </p:pic>
      <p:sp>
        <p:nvSpPr>
          <p:cNvPr id="2" name="Title 1"/>
          <p:cNvSpPr>
            <a:spLocks noGrp="1"/>
          </p:cNvSpPr>
          <p:nvPr>
            <p:ph type="ctrTitle"/>
          </p:nvPr>
        </p:nvSpPr>
        <p:spPr>
          <a:xfrm>
            <a:off x="3276600" y="2563523"/>
            <a:ext cx="7772400" cy="1470025"/>
          </a:xfrm>
        </p:spPr>
        <p:txBody>
          <a:bodyPr/>
          <a:lstStyle/>
          <a:p>
            <a:r>
              <a:rPr lang="en-US" dirty="0" smtClean="0"/>
              <a:t>Break </a:t>
            </a:r>
            <a:br>
              <a:rPr lang="en-US" dirty="0" smtClean="0"/>
            </a:br>
            <a:r>
              <a:rPr lang="en-US" dirty="0" smtClean="0"/>
              <a:t>15 minutes</a:t>
            </a:r>
            <a:endParaRPr lang="en-US" dirty="0"/>
          </a:p>
        </p:txBody>
      </p:sp>
      <p:sp>
        <p:nvSpPr>
          <p:cNvPr id="3" name="Subtitle 2"/>
          <p:cNvSpPr>
            <a:spLocks noGrp="1"/>
          </p:cNvSpPr>
          <p:nvPr>
            <p:ph type="subTitle" idx="1"/>
          </p:nvPr>
        </p:nvSpPr>
        <p:spPr/>
        <p:txBody>
          <a:bodyPr/>
          <a:lstStyle/>
          <a:p>
            <a:endParaRPr lang="en-US" dirty="0"/>
          </a:p>
          <a:p>
            <a:endParaRPr lang="en-US" dirty="0"/>
          </a:p>
          <a:p>
            <a:endParaRPr lang="en-US" dirty="0"/>
          </a:p>
        </p:txBody>
      </p:sp>
    </p:spTree>
    <p:extLst>
      <p:ext uri="{BB962C8B-B14F-4D97-AF65-F5344CB8AC3E}">
        <p14:creationId xmlns:p14="http://schemas.microsoft.com/office/powerpoint/2010/main" val="198893254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Wrap Up &amp; Next Steps</a:t>
            </a:r>
            <a:endParaRPr lang="en-US" dirty="0"/>
          </a:p>
        </p:txBody>
      </p:sp>
      <p:sp>
        <p:nvSpPr>
          <p:cNvPr id="3" name="Content Placeholder 2"/>
          <p:cNvSpPr>
            <a:spLocks noGrp="1"/>
          </p:cNvSpPr>
          <p:nvPr>
            <p:ph idx="1"/>
          </p:nvPr>
        </p:nvSpPr>
        <p:spPr>
          <a:xfrm>
            <a:off x="457200" y="1828800"/>
            <a:ext cx="8229600" cy="4297363"/>
          </a:xfrm>
        </p:spPr>
        <p:txBody>
          <a:bodyPr/>
          <a:lstStyle/>
          <a:p>
            <a:r>
              <a:rPr lang="en-US" sz="2800" dirty="0" smtClean="0"/>
              <a:t>Questions or comments for the trainer: </a:t>
            </a:r>
          </a:p>
          <a:p>
            <a:pPr lvl="1"/>
            <a:r>
              <a:rPr lang="en-US" dirty="0"/>
              <a:t>C</a:t>
            </a:r>
            <a:r>
              <a:rPr lang="en-US" dirty="0" smtClean="0"/>
              <a:t>ollect post-its throughout the day with trainees’ questions</a:t>
            </a:r>
          </a:p>
          <a:p>
            <a:r>
              <a:rPr lang="en-US" sz="2800" dirty="0" smtClean="0"/>
              <a:t>What is one insight you are taking away from today?</a:t>
            </a:r>
          </a:p>
          <a:p>
            <a:r>
              <a:rPr lang="en-US" sz="2800" dirty="0" smtClean="0"/>
              <a:t>What is your next step in applying something you learned today to your daily CW practice?</a:t>
            </a:r>
          </a:p>
          <a:p>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51</a:t>
            </a:fld>
            <a:endParaRPr lang="en-US" dirty="0"/>
          </a:p>
        </p:txBody>
      </p:sp>
    </p:spTree>
    <p:extLst>
      <p:ext uri="{BB962C8B-B14F-4D97-AF65-F5344CB8AC3E}">
        <p14:creationId xmlns:p14="http://schemas.microsoft.com/office/powerpoint/2010/main" val="1305947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2E357DE-2CFF-4E4A-B892-1FAFF8444DB6}" type="slidenum">
              <a:rPr lang="en-US" smtClean="0"/>
              <a:t>52</a:t>
            </a:fld>
            <a:endParaRPr lang="en-US" dirty="0"/>
          </a:p>
        </p:txBody>
      </p:sp>
      <p:pic>
        <p:nvPicPr>
          <p:cNvPr id="5" name="Content Placeholder 4"/>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1371600" y="609600"/>
            <a:ext cx="6591300" cy="5677694"/>
          </a:xfrm>
          <a:prstGeom prst="rect">
            <a:avLst/>
          </a:prstGeom>
        </p:spPr>
      </p:pic>
    </p:spTree>
    <p:extLst>
      <p:ext uri="{BB962C8B-B14F-4D97-AF65-F5344CB8AC3E}">
        <p14:creationId xmlns:p14="http://schemas.microsoft.com/office/powerpoint/2010/main" val="5884940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Building Activity</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sz="2600" u="sng" dirty="0" smtClean="0"/>
              <a:t>Human knot exercise</a:t>
            </a:r>
          </a:p>
          <a:p>
            <a:pPr>
              <a:buFont typeface="Arial" charset="0"/>
              <a:buChar char="•"/>
            </a:pPr>
            <a:r>
              <a:rPr lang="en-US" sz="2600" dirty="0" smtClean="0"/>
              <a:t>Stand in a circle; introduce yourself by name, pronoun.</a:t>
            </a:r>
          </a:p>
          <a:p>
            <a:pPr lvl="1">
              <a:buFont typeface="Arial" charset="0"/>
              <a:buChar char="•"/>
            </a:pPr>
            <a:r>
              <a:rPr lang="en-US" sz="2600" dirty="0" smtClean="0"/>
              <a:t>Note: Take care of your needs; respect any limitations.</a:t>
            </a:r>
          </a:p>
          <a:p>
            <a:pPr>
              <a:buFont typeface="Arial" charset="0"/>
              <a:buChar char="•"/>
            </a:pPr>
            <a:endParaRPr lang="en-US" sz="2600" dirty="0" smtClean="0"/>
          </a:p>
          <a:p>
            <a:pPr>
              <a:buFont typeface="Arial" charset="0"/>
              <a:buChar char="•"/>
            </a:pPr>
            <a:r>
              <a:rPr lang="en-US" sz="2600" dirty="0" smtClean="0"/>
              <a:t>Start with one person holding a ball of yarn; take turns throwing the ball of yarn while holding on to a piece of the strand until there is a web in the middle of the circle. </a:t>
            </a:r>
          </a:p>
          <a:p>
            <a:pPr>
              <a:buFont typeface="Arial" charset="0"/>
              <a:buChar char="•"/>
            </a:pPr>
            <a:endParaRPr lang="en-US" sz="2600" dirty="0" smtClean="0"/>
          </a:p>
          <a:p>
            <a:pPr>
              <a:buFont typeface="Arial" charset="0"/>
              <a:buChar char="•"/>
            </a:pPr>
            <a:r>
              <a:rPr lang="en-US" sz="2600" dirty="0" smtClean="0"/>
              <a:t>Work together </a:t>
            </a:r>
            <a:r>
              <a:rPr lang="en-US" sz="2600" dirty="0"/>
              <a:t>to </a:t>
            </a:r>
            <a:r>
              <a:rPr lang="en-US" sz="2600" dirty="0" smtClean="0"/>
              <a:t>untangle </a:t>
            </a:r>
            <a:r>
              <a:rPr lang="en-US" sz="2600" dirty="0"/>
              <a:t>the </a:t>
            </a:r>
            <a:r>
              <a:rPr lang="en-US" sz="2600" dirty="0" smtClean="0"/>
              <a:t>web to re-create a circle with the yarn without letting go of your piece. (5 minutes)</a:t>
            </a:r>
          </a:p>
          <a:p>
            <a:pPr lvl="0"/>
            <a:endParaRPr lang="en-US" sz="2600" dirty="0" smtClean="0"/>
          </a:p>
        </p:txBody>
      </p:sp>
      <p:sp>
        <p:nvSpPr>
          <p:cNvPr id="4" name="Slide Number Placeholder 3"/>
          <p:cNvSpPr>
            <a:spLocks noGrp="1"/>
          </p:cNvSpPr>
          <p:nvPr>
            <p:ph type="sldNum" sz="quarter" idx="12"/>
          </p:nvPr>
        </p:nvSpPr>
        <p:spPr/>
        <p:txBody>
          <a:bodyPr/>
          <a:lstStyle/>
          <a:p>
            <a:fld id="{22E357DE-2CFF-4E4A-B892-1FAFF8444DB6}" type="slidenum">
              <a:rPr lang="en-US" smtClean="0"/>
              <a:t>6</a:t>
            </a:fld>
            <a:endParaRPr lang="en-US" dirty="0"/>
          </a:p>
        </p:txBody>
      </p:sp>
    </p:spTree>
    <p:extLst>
      <p:ext uri="{BB962C8B-B14F-4D97-AF65-F5344CB8AC3E}">
        <p14:creationId xmlns:p14="http://schemas.microsoft.com/office/powerpoint/2010/main" val="2014295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Large </a:t>
            </a:r>
            <a:r>
              <a:rPr lang="en-US" dirty="0"/>
              <a:t>G</a:t>
            </a:r>
            <a:r>
              <a:rPr lang="en-US" dirty="0" smtClean="0"/>
              <a:t>roup Reflection</a:t>
            </a:r>
            <a:endParaRPr lang="en-US" dirty="0"/>
          </a:p>
        </p:txBody>
      </p:sp>
      <p:sp>
        <p:nvSpPr>
          <p:cNvPr id="3" name="Content Placeholder 2"/>
          <p:cNvSpPr>
            <a:spLocks noGrp="1"/>
          </p:cNvSpPr>
          <p:nvPr>
            <p:ph idx="1"/>
          </p:nvPr>
        </p:nvSpPr>
        <p:spPr/>
        <p:txBody>
          <a:bodyPr/>
          <a:lstStyle/>
          <a:p>
            <a:endParaRPr lang="en-US" dirty="0" smtClean="0"/>
          </a:p>
          <a:p>
            <a:r>
              <a:rPr lang="en-US" dirty="0"/>
              <a:t>What facilitated </a:t>
            </a:r>
            <a:r>
              <a:rPr lang="en-US" dirty="0" smtClean="0"/>
              <a:t>- and </a:t>
            </a:r>
            <a:r>
              <a:rPr lang="en-US" dirty="0"/>
              <a:t>inhibited </a:t>
            </a:r>
            <a:r>
              <a:rPr lang="en-US" dirty="0" smtClean="0"/>
              <a:t>- collaboration </a:t>
            </a:r>
            <a:r>
              <a:rPr lang="en-US" dirty="0"/>
              <a:t>during this activity for you?</a:t>
            </a:r>
          </a:p>
          <a:p>
            <a:r>
              <a:rPr lang="en-US" dirty="0"/>
              <a:t>What did you notice about yourself as a collaborator?</a:t>
            </a:r>
          </a:p>
          <a:p>
            <a:r>
              <a:rPr lang="en-US" dirty="0"/>
              <a:t>What power dynamics did you notice? </a:t>
            </a:r>
            <a:endParaRPr lang="en-US" dirty="0" smtClean="0"/>
          </a:p>
          <a:p>
            <a:r>
              <a:rPr lang="en-US" dirty="0" smtClean="0"/>
              <a:t>What was it like navigating any obstacles?</a:t>
            </a:r>
            <a:endParaRPr lang="en-US" dirty="0"/>
          </a:p>
        </p:txBody>
      </p:sp>
      <p:sp>
        <p:nvSpPr>
          <p:cNvPr id="4" name="Slide Number Placeholder 3"/>
          <p:cNvSpPr>
            <a:spLocks noGrp="1"/>
          </p:cNvSpPr>
          <p:nvPr>
            <p:ph type="sldNum" sz="quarter" idx="12"/>
          </p:nvPr>
        </p:nvSpPr>
        <p:spPr/>
        <p:txBody>
          <a:bodyPr/>
          <a:lstStyle/>
          <a:p>
            <a:fld id="{22E357DE-2CFF-4E4A-B892-1FAFF8444DB6}" type="slidenum">
              <a:rPr lang="en-US" smtClean="0"/>
              <a:t>7</a:t>
            </a:fld>
            <a:endParaRPr lang="en-US" dirty="0"/>
          </a:p>
        </p:txBody>
      </p:sp>
    </p:spTree>
    <p:extLst>
      <p:ext uri="{BB962C8B-B14F-4D97-AF65-F5344CB8AC3E}">
        <p14:creationId xmlns:p14="http://schemas.microsoft.com/office/powerpoint/2010/main" val="66747914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b="1" dirty="0" smtClean="0"/>
              <a:t>Structure for Today’s Training: </a:t>
            </a:r>
            <a:br>
              <a:rPr lang="en-US" sz="3200" b="1" dirty="0" smtClean="0"/>
            </a:br>
            <a:r>
              <a:rPr lang="en-US" sz="2400" b="1" dirty="0" smtClean="0"/>
              <a:t>Parallels Family Team Meeting Agenda</a:t>
            </a:r>
            <a:endParaRPr lang="en-US" sz="2400" b="1" dirty="0"/>
          </a:p>
        </p:txBody>
      </p:sp>
      <p:sp>
        <p:nvSpPr>
          <p:cNvPr id="3" name="Content Placeholder 2"/>
          <p:cNvSpPr>
            <a:spLocks noGrp="1"/>
          </p:cNvSpPr>
          <p:nvPr>
            <p:ph idx="1"/>
          </p:nvPr>
        </p:nvSpPr>
        <p:spPr>
          <a:xfrm>
            <a:off x="457200" y="1295400"/>
            <a:ext cx="8458200" cy="5257800"/>
          </a:xfrm>
        </p:spPr>
        <p:txBody>
          <a:bodyPr>
            <a:noAutofit/>
          </a:bodyPr>
          <a:lstStyle/>
          <a:p>
            <a:pPr marL="0" indent="0">
              <a:buNone/>
            </a:pPr>
            <a:r>
              <a:rPr lang="en-US" sz="2400" b="1" u="sng" dirty="0"/>
              <a:t>Introductions and identifying the situation</a:t>
            </a:r>
          </a:p>
          <a:p>
            <a:pPr marL="514350" indent="-514350">
              <a:buFont typeface="+mj-lt"/>
              <a:buAutoNum type="arabicPeriod"/>
            </a:pPr>
            <a:r>
              <a:rPr lang="en-US" sz="2400" dirty="0"/>
              <a:t>Introductions/Check-in</a:t>
            </a:r>
          </a:p>
          <a:p>
            <a:pPr marL="514350" indent="-514350">
              <a:buFont typeface="+mj-lt"/>
              <a:buAutoNum type="arabicPeriod"/>
            </a:pPr>
            <a:r>
              <a:rPr lang="en-US" sz="2400" dirty="0"/>
              <a:t>Purpose of this Meeting</a:t>
            </a:r>
          </a:p>
          <a:p>
            <a:pPr marL="514350" indent="-514350">
              <a:buFont typeface="+mj-lt"/>
              <a:buAutoNum type="arabicPeriod"/>
            </a:pPr>
            <a:r>
              <a:rPr lang="en-US" sz="2400" dirty="0"/>
              <a:t>Group Agreements including confidentiality</a:t>
            </a:r>
          </a:p>
          <a:p>
            <a:pPr marL="0" indent="0">
              <a:buNone/>
            </a:pPr>
            <a:r>
              <a:rPr lang="en-US" sz="2400" b="1" u="sng" dirty="0"/>
              <a:t>Assessing the Situation and Developing Ideas </a:t>
            </a:r>
          </a:p>
          <a:p>
            <a:pPr marL="514350" indent="-514350">
              <a:buAutoNum type="arabicPeriod" startAt="4"/>
            </a:pPr>
            <a:r>
              <a:rPr lang="en-US" sz="2400" dirty="0"/>
              <a:t>Family Strengths/What is working</a:t>
            </a:r>
          </a:p>
          <a:p>
            <a:pPr marL="514350" indent="-514350">
              <a:buAutoNum type="arabicPeriod" startAt="4"/>
            </a:pPr>
            <a:r>
              <a:rPr lang="en-US" sz="2400" dirty="0"/>
              <a:t>Family Challenges/Worries</a:t>
            </a:r>
          </a:p>
          <a:p>
            <a:pPr marL="0" indent="0">
              <a:buNone/>
            </a:pPr>
            <a:r>
              <a:rPr lang="en-US" sz="2400" b="1" u="sng" dirty="0"/>
              <a:t>Reach a Decision</a:t>
            </a:r>
          </a:p>
          <a:p>
            <a:pPr marL="457200" indent="-457200">
              <a:buAutoNum type="arabicPeriod" startAt="6"/>
            </a:pPr>
            <a:r>
              <a:rPr lang="en-US" sz="2400" dirty="0"/>
              <a:t>Action Planning</a:t>
            </a:r>
          </a:p>
          <a:p>
            <a:pPr marL="457200" indent="-457200">
              <a:buAutoNum type="arabicPeriod" startAt="6"/>
            </a:pPr>
            <a:r>
              <a:rPr lang="en-US" sz="2400" dirty="0"/>
              <a:t>Next Steps</a:t>
            </a:r>
          </a:p>
          <a:p>
            <a:pPr marL="0" indent="0">
              <a:buNone/>
            </a:pPr>
            <a:r>
              <a:rPr lang="en-US" sz="2400" b="1" u="sng" dirty="0"/>
              <a:t>Feedback/Closing</a:t>
            </a:r>
            <a:r>
              <a:rPr lang="en-US" sz="2400" u="sng" dirty="0"/>
              <a:t> </a:t>
            </a:r>
          </a:p>
          <a:p>
            <a:pPr marL="514350" indent="-514350">
              <a:buAutoNum type="arabicPeriod" startAt="8"/>
            </a:pPr>
            <a:r>
              <a:rPr lang="en-US" sz="2400" dirty="0"/>
              <a:t>Plus/Delta and Closing</a:t>
            </a:r>
          </a:p>
          <a:p>
            <a:endParaRPr lang="en-US" sz="2200" dirty="0"/>
          </a:p>
        </p:txBody>
      </p:sp>
      <p:sp>
        <p:nvSpPr>
          <p:cNvPr id="4" name="Slide Number Placeholder 3"/>
          <p:cNvSpPr>
            <a:spLocks noGrp="1"/>
          </p:cNvSpPr>
          <p:nvPr>
            <p:ph type="sldNum" sz="quarter" idx="12"/>
          </p:nvPr>
        </p:nvSpPr>
        <p:spPr/>
        <p:txBody>
          <a:bodyPr/>
          <a:lstStyle/>
          <a:p>
            <a:fld id="{22E357DE-2CFF-4E4A-B892-1FAFF8444DB6}" type="slidenum">
              <a:rPr lang="en-US" smtClean="0"/>
              <a:t>8</a:t>
            </a:fld>
            <a:endParaRPr lang="en-US" dirty="0"/>
          </a:p>
        </p:txBody>
      </p:sp>
    </p:spTree>
    <p:extLst>
      <p:ext uri="{BB962C8B-B14F-4D97-AF65-F5344CB8AC3E}">
        <p14:creationId xmlns:p14="http://schemas.microsoft.com/office/powerpoint/2010/main" val="41078145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1752600"/>
            <a:ext cx="8001000" cy="3219450"/>
          </a:xfrm>
        </p:spPr>
        <p:txBody>
          <a:bodyPr>
            <a:normAutofit fontScale="90000"/>
          </a:bodyPr>
          <a:lstStyle/>
          <a:p>
            <a:r>
              <a:rPr lang="en-US" dirty="0" smtClean="0"/>
              <a:t>Child Welfare Best Practices Important to</a:t>
            </a:r>
            <a:br>
              <a:rPr lang="en-US" dirty="0" smtClean="0"/>
            </a:br>
            <a:r>
              <a:rPr lang="en-US" dirty="0" smtClean="0"/>
              <a:t>Case </a:t>
            </a:r>
            <a:r>
              <a:rPr lang="en-US" dirty="0"/>
              <a:t>Planning </a:t>
            </a:r>
            <a:r>
              <a:rPr lang="en-US" dirty="0" smtClean="0"/>
              <a:t/>
            </a:r>
            <a:br>
              <a:rPr lang="en-US" dirty="0" smtClean="0"/>
            </a:br>
            <a:r>
              <a:rPr lang="en-US" dirty="0"/>
              <a:t>(</a:t>
            </a:r>
            <a:r>
              <a:rPr lang="en-US" dirty="0" smtClean="0"/>
              <a:t>in </a:t>
            </a:r>
            <a:r>
              <a:rPr lang="en-US" dirty="0"/>
              <a:t>the first 6 </a:t>
            </a:r>
            <a:r>
              <a:rPr lang="en-US" dirty="0" smtClean="0"/>
              <a:t>months) </a:t>
            </a:r>
            <a:r>
              <a:rPr lang="en-US" dirty="0"/>
              <a:t/>
            </a:r>
            <a:br>
              <a:rPr lang="en-US" dirty="0"/>
            </a:br>
            <a:endParaRPr lang="en-US" dirty="0"/>
          </a:p>
        </p:txBody>
      </p:sp>
    </p:spTree>
    <p:extLst>
      <p:ext uri="{BB962C8B-B14F-4D97-AF65-F5344CB8AC3E}">
        <p14:creationId xmlns:p14="http://schemas.microsoft.com/office/powerpoint/2010/main" val="48533603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45401</TotalTime>
  <Words>4242</Words>
  <Application>Microsoft Office PowerPoint</Application>
  <PresentationFormat>On-screen Show (4:3)</PresentationFormat>
  <Paragraphs>551</Paragraphs>
  <Slides>52</Slides>
  <Notes>52</Notes>
  <HiddenSlides>0</HiddenSlides>
  <MMClips>0</MMClips>
  <ScaleCrop>false</ScaleCrop>
  <HeadingPairs>
    <vt:vector size="6" baseType="variant">
      <vt:variant>
        <vt:lpstr>Fonts Used</vt:lpstr>
      </vt:variant>
      <vt:variant>
        <vt:i4>15</vt:i4>
      </vt:variant>
      <vt:variant>
        <vt:lpstr>Theme</vt:lpstr>
      </vt:variant>
      <vt:variant>
        <vt:i4>1</vt:i4>
      </vt:variant>
      <vt:variant>
        <vt:lpstr>Slide Titles</vt:lpstr>
      </vt:variant>
      <vt:variant>
        <vt:i4>52</vt:i4>
      </vt:variant>
    </vt:vector>
  </HeadingPairs>
  <TitlesOfParts>
    <vt:vector size="68" baseType="lpstr">
      <vt:lpstr>MS PGothic</vt:lpstr>
      <vt:lpstr>MS PGothic</vt:lpstr>
      <vt:lpstr>Arial</vt:lpstr>
      <vt:lpstr>Calibri</vt:lpstr>
      <vt:lpstr>Calibri Bold Italic</vt:lpstr>
      <vt:lpstr>Corbel</vt:lpstr>
      <vt:lpstr>Gill Sans</vt:lpstr>
      <vt:lpstr>Marker Felt</vt:lpstr>
      <vt:lpstr>Symbol</vt:lpstr>
      <vt:lpstr>Tahoma</vt:lpstr>
      <vt:lpstr>Times New Roman</vt:lpstr>
      <vt:lpstr>Verdana</vt:lpstr>
      <vt:lpstr>Wingdings</vt:lpstr>
      <vt:lpstr>Wingdings 2</vt:lpstr>
      <vt:lpstr>ヒラギノ角ゴ ProN W3</vt:lpstr>
      <vt:lpstr>Office Theme</vt:lpstr>
      <vt:lpstr>PowerPoint Presentation</vt:lpstr>
      <vt:lpstr>Case Planning And Service Delivery: 200 Level Knowledge and Skill Reinforcement Lab   California Common Core December 31, 2018</vt:lpstr>
      <vt:lpstr>Overview of the Day</vt:lpstr>
      <vt:lpstr>Group Agreements</vt:lpstr>
      <vt:lpstr>Group Agreements</vt:lpstr>
      <vt:lpstr>Community Building Activity</vt:lpstr>
      <vt:lpstr>Large Group Reflection</vt:lpstr>
      <vt:lpstr>Structure for Today’s Training:  Parallels Family Team Meeting Agenda</vt:lpstr>
      <vt:lpstr>Child Welfare Best Practices Important to Case Planning  (in the first 6 months)  </vt:lpstr>
      <vt:lpstr>Elements of Successful Teaming Core Practice Model </vt:lpstr>
      <vt:lpstr>Phases of Case Planning </vt:lpstr>
      <vt:lpstr>Ongoing Assessment Questions</vt:lpstr>
      <vt:lpstr>Shared Values in Case Planning</vt:lpstr>
      <vt:lpstr>PowerPoint Presentation</vt:lpstr>
      <vt:lpstr>Best Practices in Child Welfare</vt:lpstr>
      <vt:lpstr>Engagement </vt:lpstr>
      <vt:lpstr>Word Game</vt:lpstr>
      <vt:lpstr>Break  15 minutes</vt:lpstr>
      <vt:lpstr>Trauma Informed Practice</vt:lpstr>
      <vt:lpstr>What’s happened to the  Polk-Hernandez Family?</vt:lpstr>
      <vt:lpstr>SDM Assessment Tools</vt:lpstr>
      <vt:lpstr>Cultural Humility </vt:lpstr>
      <vt:lpstr>Cultural Humility</vt:lpstr>
      <vt:lpstr>Family Context – Family Culture</vt:lpstr>
      <vt:lpstr>Family Context – Family Culture</vt:lpstr>
      <vt:lpstr>What is Power?</vt:lpstr>
      <vt:lpstr>Cultural Humility + Collaboration</vt:lpstr>
      <vt:lpstr>Facilitating Listening</vt:lpstr>
      <vt:lpstr>PowerPoint Presentation</vt:lpstr>
      <vt:lpstr>The Opportunity of Teaming</vt:lpstr>
      <vt:lpstr>“Power with” Practices</vt:lpstr>
      <vt:lpstr>PowerPoint Presentation</vt:lpstr>
      <vt:lpstr>Preparing for the Polk-Hernandez Team Meeting </vt:lpstr>
      <vt:lpstr>SDM Assessment information relevant for Visitation Planning</vt:lpstr>
      <vt:lpstr>PowerPoint Presentation</vt:lpstr>
      <vt:lpstr>Power Scan</vt:lpstr>
      <vt:lpstr>“What is Working Well? “What are We Worried About?” “What Needs to Happen Next?”</vt:lpstr>
      <vt:lpstr>Solution Focused Questions: Scaling</vt:lpstr>
      <vt:lpstr>Solution Focused Questions: Exception</vt:lpstr>
      <vt:lpstr>Action Planning: Writing Behaviorally Based SMART GOALS</vt:lpstr>
      <vt:lpstr>Visitation Planning Advice</vt:lpstr>
      <vt:lpstr>Setup for the Teaming Practice Activity</vt:lpstr>
      <vt:lpstr>Let’s Return to…Family Team Meeting Agenda</vt:lpstr>
      <vt:lpstr>Lunch 60 minutes</vt:lpstr>
      <vt:lpstr>Practice:  Visitation &amp; Family Time Planning    </vt:lpstr>
      <vt:lpstr>Remember: Weave these behaviors into your skill practice</vt:lpstr>
      <vt:lpstr>Teaming with the  Polk-Hernandez Family – Activity</vt:lpstr>
      <vt:lpstr>Large Group Reflection</vt:lpstr>
      <vt:lpstr>Feedback </vt:lpstr>
      <vt:lpstr>Break  15 minutes</vt:lpstr>
      <vt:lpstr>Wrap Up &amp; Next Steps</vt:lpstr>
      <vt:lpstr>PowerPoint Presentation</vt:lpstr>
    </vt:vector>
  </TitlesOfParts>
  <Company>UC Berkeley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Melissa S. Connelly</dc:creator>
  <cp:lastModifiedBy>Jason M Borucki</cp:lastModifiedBy>
  <cp:revision>705</cp:revision>
  <cp:lastPrinted>2017-02-03T00:53:28Z</cp:lastPrinted>
  <dcterms:created xsi:type="dcterms:W3CDTF">2013-07-19T18:41:24Z</dcterms:created>
  <dcterms:modified xsi:type="dcterms:W3CDTF">2019-02-20T13:32:41Z</dcterms:modified>
</cp:coreProperties>
</file>