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257" r:id="rId3"/>
    <p:sldId id="290" r:id="rId4"/>
    <p:sldId id="259" r:id="rId5"/>
    <p:sldId id="289" r:id="rId6"/>
    <p:sldId id="261" r:id="rId7"/>
    <p:sldId id="262" r:id="rId8"/>
    <p:sldId id="263" r:id="rId9"/>
    <p:sldId id="264" r:id="rId10"/>
    <p:sldId id="265" r:id="rId11"/>
    <p:sldId id="266" r:id="rId12"/>
    <p:sldId id="267" r:id="rId13"/>
    <p:sldId id="292" r:id="rId14"/>
    <p:sldId id="293" r:id="rId15"/>
    <p:sldId id="295" r:id="rId16"/>
    <p:sldId id="287" r:id="rId17"/>
    <p:sldId id="296" r:id="rId18"/>
    <p:sldId id="297"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8" r:id="rId3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chemeClr val="accent1"/>
          </a:solidFill>
        </a:fill>
      </a:tcStyle>
    </a:firstCol>
    <a:lastRow>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381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chemeClr val="accent1"/>
          </a:solidFill>
        </a:fill>
      </a:tcStyle>
    </a:lastRow>
    <a:firstRow>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381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chemeClr val="accent3"/>
          </a:solidFill>
        </a:fill>
      </a:tcStyle>
    </a:firstCol>
    <a:lastRow>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381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chemeClr val="accent3"/>
          </a:solidFill>
        </a:fill>
      </a:tcStyle>
    </a:lastRow>
    <a:firstRow>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381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chemeClr val="accent6"/>
          </a:solidFill>
        </a:fill>
      </a:tcStyle>
    </a:firstCol>
    <a:lastRow>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381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chemeClr val="accent6"/>
          </a:solidFill>
        </a:fill>
      </a:tcStyle>
    </a:lastRow>
    <a:firstRow>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381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376092"/>
          </a:solidFill>
        </a:fill>
      </a:tcStyle>
    </a:band2H>
    <a:firstCol>
      <a:tcTxStyle b="on" i="off">
        <a:fontRef idx="major">
          <a:srgbClr val="376092"/>
        </a:fontRef>
        <a:srgbClr val="37609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376092"/>
          </a:solidFill>
        </a:fill>
      </a:tcStyle>
    </a:lastRow>
    <a:firstRow>
      <a:tcTxStyle b="on" i="off">
        <a:fontRef idx="major">
          <a:srgbClr val="376092"/>
        </a:fontRef>
        <a:srgbClr val="376092"/>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rgbClr val="000000"/>
          </a:solidFill>
        </a:fill>
      </a:tcStyle>
    </a:firstCol>
    <a:lastRow>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38100" cap="flat">
              <a:solidFill>
                <a:srgbClr val="376092"/>
              </a:solidFill>
              <a:prstDash val="solid"/>
              <a:round/>
            </a:ln>
          </a:top>
          <a:bottom>
            <a:ln w="127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rgbClr val="000000"/>
          </a:solidFill>
        </a:fill>
      </a:tcStyle>
    </a:lastRow>
    <a:firstRow>
      <a:tcTxStyle b="on" i="off">
        <a:fontRef idx="major">
          <a:srgbClr val="376092"/>
        </a:fontRef>
        <a:srgbClr val="376092"/>
      </a:tcTxStyle>
      <a:tcStyle>
        <a:tcBdr>
          <a:left>
            <a:ln w="12700" cap="flat">
              <a:solidFill>
                <a:srgbClr val="376092"/>
              </a:solidFill>
              <a:prstDash val="solid"/>
              <a:round/>
            </a:ln>
          </a:left>
          <a:right>
            <a:ln w="12700" cap="flat">
              <a:solidFill>
                <a:srgbClr val="376092"/>
              </a:solidFill>
              <a:prstDash val="solid"/>
              <a:round/>
            </a:ln>
          </a:right>
          <a:top>
            <a:ln w="12700" cap="flat">
              <a:solidFill>
                <a:srgbClr val="376092"/>
              </a:solidFill>
              <a:prstDash val="solid"/>
              <a:round/>
            </a:ln>
          </a:top>
          <a:bottom>
            <a:ln w="38100" cap="flat">
              <a:solidFill>
                <a:srgbClr val="376092"/>
              </a:solidFill>
              <a:prstDash val="solid"/>
              <a:round/>
            </a:ln>
          </a:bottom>
          <a:insideH>
            <a:ln w="12700" cap="flat">
              <a:solidFill>
                <a:srgbClr val="376092"/>
              </a:solidFill>
              <a:prstDash val="solid"/>
              <a:round/>
            </a:ln>
          </a:insideH>
          <a:insideV>
            <a:ln w="12700" cap="flat">
              <a:solidFill>
                <a:srgbClr val="376092"/>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8948" autoAdjust="0"/>
  </p:normalViewPr>
  <p:slideViewPr>
    <p:cSldViewPr snapToGrid="0" snapToObjects="1">
      <p:cViewPr varScale="1">
        <p:scale>
          <a:sx n="88" d="100"/>
          <a:sy n="88" d="100"/>
        </p:scale>
        <p:origin x="64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40" d="100"/>
          <a:sy n="40" d="100"/>
        </p:scale>
        <p:origin x="-1526"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wendy.wiegmann\Downloads\Slides_Q1_17_post%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srgbClr val="000000"/>
                </a:solidFill>
                <a:latin typeface="Calibri"/>
                <a:ea typeface="Calibri"/>
                <a:cs typeface="Calibri"/>
              </a:defRPr>
            </a:pPr>
            <a:r>
              <a:rPr lang="en-US" sz="2000" b="1" i="0" u="none" strike="noStrike" baseline="0">
                <a:solidFill>
                  <a:srgbClr val="000000"/>
                </a:solidFill>
                <a:latin typeface="Calibri"/>
                <a:cs typeface="Calibri"/>
              </a:rPr>
              <a:t>Ethnicity and Path Through the Child Welfare System</a:t>
            </a:r>
          </a:p>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srgbClr val="000000"/>
                </a:solidFill>
                <a:latin typeface="Calibri"/>
                <a:ea typeface="Calibri"/>
                <a:cs typeface="Calibri"/>
              </a:defRPr>
            </a:pPr>
            <a:r>
              <a:rPr lang="en-US" sz="1800" b="1" i="0" baseline="0">
                <a:effectLst/>
              </a:rPr>
              <a:t>California: </a:t>
            </a:r>
            <a:r>
              <a:rPr lang="en-US" sz="2000" b="1" i="0" u="none" strike="noStrike" baseline="0">
                <a:solidFill>
                  <a:srgbClr val="000000"/>
                </a:solidFill>
                <a:latin typeface="Calibri"/>
                <a:cs typeface="Calibri"/>
              </a:rPr>
              <a:t>2016</a:t>
            </a:r>
            <a:r>
              <a:rPr lang="en-US" sz="1400" b="1" i="0" u="none" strike="noStrike" baseline="0">
                <a:solidFill>
                  <a:srgbClr val="000000"/>
                </a:solidFill>
                <a:latin typeface="Calibri"/>
                <a:cs typeface="Calibri"/>
              </a:rPr>
              <a:t> </a:t>
            </a:r>
          </a:p>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srgbClr val="000000"/>
                </a:solidFill>
                <a:latin typeface="Calibri"/>
                <a:ea typeface="Calibri"/>
                <a:cs typeface="Calibri"/>
              </a:defRPr>
            </a:pPr>
            <a:r>
              <a:rPr lang="en-US" sz="1400" b="1" i="1" u="none" strike="noStrike" baseline="0">
                <a:solidFill>
                  <a:srgbClr val="000000"/>
                </a:solidFill>
                <a:latin typeface="Calibri"/>
                <a:cs typeface="Calibri"/>
              </a:rPr>
              <a:t>(missing &amp; multi-race  values excluded from % calculations)</a:t>
            </a:r>
          </a:p>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srgbClr val="000000"/>
                </a:solidFill>
                <a:latin typeface="Calibri"/>
                <a:ea typeface="Calibri"/>
                <a:cs typeface="Calibri"/>
              </a:defRPr>
            </a:pPr>
            <a:r>
              <a:rPr lang="en-US" sz="1400" b="0" i="1" baseline="0">
                <a:effectLst/>
              </a:rPr>
              <a:t>*includes children age 18</a:t>
            </a:r>
            <a:endParaRPr lang="en-US" sz="1400">
              <a:effectLst/>
            </a:endParaRPr>
          </a:p>
        </c:rich>
      </c:tx>
      <c:layout>
        <c:manualLayout>
          <c:xMode val="edge"/>
          <c:yMode val="edge"/>
          <c:x val="0.13944345290172111"/>
          <c:y val="0"/>
        </c:manualLayout>
      </c:layout>
      <c:overlay val="0"/>
      <c:spPr>
        <a:noFill/>
        <a:ln w="25400">
          <a:noFill/>
        </a:ln>
      </c:spPr>
    </c:title>
    <c:autoTitleDeleted val="0"/>
    <c:plotArea>
      <c:layout>
        <c:manualLayout>
          <c:layoutTarget val="inner"/>
          <c:xMode val="edge"/>
          <c:yMode val="edge"/>
          <c:x val="0.10321864594894603"/>
          <c:y val="0.22349102773246307"/>
          <c:w val="0.31440322454309771"/>
          <c:h val="0.66068515497553226"/>
        </c:manualLayout>
      </c:layout>
      <c:barChart>
        <c:barDir val="col"/>
        <c:grouping val="percentStacked"/>
        <c:varyColors val="0"/>
        <c:ser>
          <c:idx val="0"/>
          <c:order val="0"/>
          <c:tx>
            <c:strRef>
              <c:f>'[Slides_Q1_17_post (3).xlsx]table_race_contact'!$B$11</c:f>
              <c:strCache>
                <c:ptCount val="1"/>
                <c:pt idx="0">
                  <c:v>Black </c:v>
                </c:pt>
              </c:strCache>
            </c:strRef>
          </c:tx>
          <c:spPr>
            <a:solidFill>
              <a:schemeClr val="accent5">
                <a:lumMod val="20000"/>
                <a:lumOff val="80000"/>
              </a:schemeClr>
            </a:solidFill>
            <a:ln w="25400">
              <a:noFill/>
            </a:ln>
          </c:spPr>
          <c:invertIfNegative val="0"/>
          <c:dLbls>
            <c:spPr>
              <a:noFill/>
              <a:ln w="25400">
                <a:noFill/>
              </a:ln>
            </c:spPr>
            <c:txPr>
              <a:bodyPr/>
              <a:lstStyle/>
              <a:p>
                <a:pPr>
                  <a:defRPr sz="14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'[Slides_Q1_17_post (3).xlsx]table_race_contact'!$A$12:$A$13</c:f>
              <c:strCache>
                <c:ptCount val="2"/>
                <c:pt idx="0">
                  <c:v>Population 
(9,118,201)</c:v>
                </c:pt>
                <c:pt idx="1">
                  <c:v>Entries 
(29,322)</c:v>
                </c:pt>
              </c:strCache>
            </c:strRef>
          </c:cat>
          <c:val>
            <c:numRef>
              <c:f>'[Slides_Q1_17_post (3).xlsx]table_race_contact'!$B$12:$B$13</c:f>
              <c:numCache>
                <c:formatCode>0.0</c:formatCode>
                <c:ptCount val="2"/>
                <c:pt idx="0">
                  <c:v>5.5190101424789688</c:v>
                </c:pt>
                <c:pt idx="1">
                  <c:v>18.673227127275229</c:v>
                </c:pt>
              </c:numCache>
            </c:numRef>
          </c:val>
          <c:extLst>
            <c:ext xmlns:c16="http://schemas.microsoft.com/office/drawing/2014/chart" uri="{C3380CC4-5D6E-409C-BE32-E72D297353CC}">
              <c16:uniqueId val="{00000000-8D2D-4934-B1D1-2A008A7E740B}"/>
            </c:ext>
          </c:extLst>
        </c:ser>
        <c:ser>
          <c:idx val="1"/>
          <c:order val="1"/>
          <c:tx>
            <c:strRef>
              <c:f>'[Slides_Q1_17_post (3).xlsx]table_race_contact'!$C$11</c:f>
              <c:strCache>
                <c:ptCount val="1"/>
                <c:pt idx="0">
                  <c:v>White</c:v>
                </c:pt>
              </c:strCache>
            </c:strRef>
          </c:tx>
          <c:spPr>
            <a:solidFill>
              <a:schemeClr val="accent5">
                <a:lumMod val="60000"/>
                <a:lumOff val="40000"/>
              </a:schemeClr>
            </a:solidFill>
            <a:ln w="25400">
              <a:noFill/>
            </a:ln>
          </c:spPr>
          <c:invertIfNegative val="0"/>
          <c:dLbls>
            <c:spPr>
              <a:noFill/>
              <a:ln w="25400">
                <a:noFill/>
              </a:ln>
            </c:spPr>
            <c:txPr>
              <a:bodyPr/>
              <a:lstStyle/>
              <a:p>
                <a:pPr>
                  <a:defRPr sz="14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'[Slides_Q1_17_post (3).xlsx]table_race_contact'!$A$12:$A$13</c:f>
              <c:strCache>
                <c:ptCount val="2"/>
                <c:pt idx="0">
                  <c:v>Population 
(9,118,201)</c:v>
                </c:pt>
                <c:pt idx="1">
                  <c:v>Entries 
(29,322)</c:v>
                </c:pt>
              </c:strCache>
            </c:strRef>
          </c:cat>
          <c:val>
            <c:numRef>
              <c:f>'[Slides_Q1_17_post (3).xlsx]table_race_contact'!$C$12:$C$13</c:f>
              <c:numCache>
                <c:formatCode>0.0</c:formatCode>
                <c:ptCount val="2"/>
                <c:pt idx="0">
                  <c:v>28.262742141572588</c:v>
                </c:pt>
                <c:pt idx="1">
                  <c:v>24.009909506933212</c:v>
                </c:pt>
              </c:numCache>
            </c:numRef>
          </c:val>
          <c:extLst>
            <c:ext xmlns:c16="http://schemas.microsoft.com/office/drawing/2014/chart" uri="{C3380CC4-5D6E-409C-BE32-E72D297353CC}">
              <c16:uniqueId val="{00000001-8D2D-4934-B1D1-2A008A7E740B}"/>
            </c:ext>
          </c:extLst>
        </c:ser>
        <c:ser>
          <c:idx val="2"/>
          <c:order val="2"/>
          <c:tx>
            <c:strRef>
              <c:f>'[Slides_Q1_17_post (3).xlsx]table_race_contact'!$D$11</c:f>
              <c:strCache>
                <c:ptCount val="1"/>
                <c:pt idx="0">
                  <c:v>Latino</c:v>
                </c:pt>
              </c:strCache>
            </c:strRef>
          </c:tx>
          <c:spPr>
            <a:solidFill>
              <a:schemeClr val="accent5"/>
            </a:solidFill>
            <a:ln w="25400">
              <a:noFill/>
            </a:ln>
          </c:spPr>
          <c:invertIfNegative val="0"/>
          <c:dLbls>
            <c:spPr>
              <a:noFill/>
              <a:ln w="25400">
                <a:noFill/>
              </a:ln>
            </c:spPr>
            <c:txPr>
              <a:bodyPr/>
              <a:lstStyle/>
              <a:p>
                <a:pPr>
                  <a:defRPr sz="14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'[Slides_Q1_17_post (3).xlsx]table_race_contact'!$A$12:$A$13</c:f>
              <c:strCache>
                <c:ptCount val="2"/>
                <c:pt idx="0">
                  <c:v>Population 
(9,118,201)</c:v>
                </c:pt>
                <c:pt idx="1">
                  <c:v>Entries 
(29,322)</c:v>
                </c:pt>
              </c:strCache>
            </c:strRef>
          </c:cat>
          <c:val>
            <c:numRef>
              <c:f>'[Slides_Q1_17_post (3).xlsx]table_race_contact'!$D$12:$D$13</c:f>
              <c:numCache>
                <c:formatCode>0.0</c:formatCode>
                <c:ptCount val="2"/>
                <c:pt idx="0">
                  <c:v>53.886354474305918</c:v>
                </c:pt>
                <c:pt idx="1">
                  <c:v>53.562949454633035</c:v>
                </c:pt>
              </c:numCache>
            </c:numRef>
          </c:val>
          <c:extLst>
            <c:ext xmlns:c16="http://schemas.microsoft.com/office/drawing/2014/chart" uri="{C3380CC4-5D6E-409C-BE32-E72D297353CC}">
              <c16:uniqueId val="{00000002-8D2D-4934-B1D1-2A008A7E740B}"/>
            </c:ext>
          </c:extLst>
        </c:ser>
        <c:ser>
          <c:idx val="3"/>
          <c:order val="3"/>
          <c:tx>
            <c:strRef>
              <c:f>'[Slides_Q1_17_post (3).xlsx]table_race_contact'!$E$11</c:f>
              <c:strCache>
                <c:ptCount val="1"/>
                <c:pt idx="0">
                  <c:v>Asian/PI </c:v>
                </c:pt>
              </c:strCache>
            </c:strRef>
          </c:tx>
          <c:spPr>
            <a:solidFill>
              <a:schemeClr val="accent5">
                <a:lumMod val="75000"/>
              </a:schemeClr>
            </a:solidFill>
            <a:ln w="25400">
              <a:noFill/>
            </a:ln>
          </c:spPr>
          <c:invertIfNegative val="0"/>
          <c:dLbls>
            <c:spPr>
              <a:noFill/>
              <a:ln w="25400">
                <a:noFill/>
              </a:ln>
            </c:spPr>
            <c:txPr>
              <a:bodyPr/>
              <a:lstStyle/>
              <a:p>
                <a:pPr>
                  <a:defRPr sz="14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'[Slides_Q1_17_post (3).xlsx]table_race_contact'!$A$12:$A$13</c:f>
              <c:strCache>
                <c:ptCount val="2"/>
                <c:pt idx="0">
                  <c:v>Population 
(9,118,201)</c:v>
                </c:pt>
                <c:pt idx="1">
                  <c:v>Entries 
(29,322)</c:v>
                </c:pt>
              </c:strCache>
            </c:strRef>
          </c:cat>
          <c:val>
            <c:numRef>
              <c:f>'[Slides_Q1_17_post (3).xlsx]table_race_contact'!$E$12:$E$13</c:f>
              <c:numCache>
                <c:formatCode>0.0</c:formatCode>
                <c:ptCount val="2"/>
                <c:pt idx="0">
                  <c:v>11.938141845559919</c:v>
                </c:pt>
                <c:pt idx="1">
                  <c:v>2.5049031414513299</c:v>
                </c:pt>
              </c:numCache>
            </c:numRef>
          </c:val>
          <c:extLst>
            <c:ext xmlns:c16="http://schemas.microsoft.com/office/drawing/2014/chart" uri="{C3380CC4-5D6E-409C-BE32-E72D297353CC}">
              <c16:uniqueId val="{00000003-8D2D-4934-B1D1-2A008A7E740B}"/>
            </c:ext>
          </c:extLst>
        </c:ser>
        <c:ser>
          <c:idx val="4"/>
          <c:order val="4"/>
          <c:tx>
            <c:strRef>
              <c:f>'[Slides_Q1_17_post (3).xlsx]table_race_contact'!$F$11</c:f>
              <c:strCache>
                <c:ptCount val="1"/>
                <c:pt idx="0">
                  <c:v>Native American</c:v>
                </c:pt>
              </c:strCache>
            </c:strRef>
          </c:tx>
          <c:spPr>
            <a:solidFill>
              <a:schemeClr val="accent5">
                <a:lumMod val="50000"/>
              </a:schemeClr>
            </a:solidFill>
            <a:ln w="25400">
              <a:noFill/>
            </a:ln>
          </c:spPr>
          <c:invertIfNegative val="0"/>
          <c:dLbls>
            <c:dLbl>
              <c:idx val="0"/>
              <c:layout>
                <c:manualLayout>
                  <c:x val="0"/>
                  <c:y val="-1.7414964493869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2D-4934-B1D1-2A008A7E740B}"/>
                </c:ext>
              </c:extLst>
            </c:dLbl>
            <c:dLbl>
              <c:idx val="1"/>
              <c:layout>
                <c:manualLayout>
                  <c:x val="0"/>
                  <c:y val="-1.7414964493869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2D-4934-B1D1-2A008A7E740B}"/>
                </c:ext>
              </c:extLst>
            </c:dLbl>
            <c:dLbl>
              <c:idx val="2"/>
              <c:layout>
                <c:manualLayout>
                  <c:x val="0"/>
                  <c:y val="-1.7414964493869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2D-4934-B1D1-2A008A7E740B}"/>
                </c:ext>
              </c:extLst>
            </c:dLbl>
            <c:dLbl>
              <c:idx val="3"/>
              <c:layout>
                <c:manualLayout>
                  <c:x val="0"/>
                  <c:y val="-1.7414964493869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2D-4934-B1D1-2A008A7E740B}"/>
                </c:ext>
              </c:extLst>
            </c:dLbl>
            <c:dLbl>
              <c:idx val="4"/>
              <c:layout>
                <c:manualLayout>
                  <c:x val="0"/>
                  <c:y val="-1.95918350556036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D2D-4934-B1D1-2A008A7E740B}"/>
                </c:ext>
              </c:extLst>
            </c:dLbl>
            <c:dLbl>
              <c:idx val="5"/>
              <c:layout>
                <c:manualLayout>
                  <c:x val="0"/>
                  <c:y val="-1.95918350556036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D2D-4934-B1D1-2A008A7E740B}"/>
                </c:ext>
              </c:extLst>
            </c:dLbl>
            <c:spPr>
              <a:noFill/>
              <a:ln w="25400">
                <a:noFill/>
              </a:ln>
            </c:spPr>
            <c:txPr>
              <a:bodyPr/>
              <a:lstStyle/>
              <a:p>
                <a:pPr>
                  <a:defRPr sz="14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'[Slides_Q1_17_post (3).xlsx]table_race_contact'!$A$12:$A$13</c:f>
              <c:strCache>
                <c:ptCount val="2"/>
                <c:pt idx="0">
                  <c:v>Population 
(9,118,201)</c:v>
                </c:pt>
                <c:pt idx="1">
                  <c:v>Entries 
(29,322)</c:v>
                </c:pt>
              </c:strCache>
            </c:strRef>
          </c:cat>
          <c:val>
            <c:numRef>
              <c:f>'[Slides_Q1_17_post (3).xlsx]table_race_contact'!$F$12:$F$13</c:f>
              <c:numCache>
                <c:formatCode>0.0</c:formatCode>
                <c:ptCount val="2"/>
                <c:pt idx="0">
                  <c:v>0.39375139608260229</c:v>
                </c:pt>
                <c:pt idx="1">
                  <c:v>1.2490107697071877</c:v>
                </c:pt>
              </c:numCache>
            </c:numRef>
          </c:val>
          <c:extLst>
            <c:ext xmlns:c16="http://schemas.microsoft.com/office/drawing/2014/chart" uri="{C3380CC4-5D6E-409C-BE32-E72D297353CC}">
              <c16:uniqueId val="{0000000A-8D2D-4934-B1D1-2A008A7E740B}"/>
            </c:ext>
          </c:extLst>
        </c:ser>
        <c:dLbls>
          <c:showLegendKey val="0"/>
          <c:showVal val="0"/>
          <c:showCatName val="0"/>
          <c:showSerName val="0"/>
          <c:showPercent val="0"/>
          <c:showBubbleSize val="0"/>
        </c:dLbls>
        <c:gapWidth val="20"/>
        <c:overlap val="100"/>
        <c:axId val="70296320"/>
        <c:axId val="70297856"/>
      </c:barChart>
      <c:catAx>
        <c:axId val="7029632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Calibri"/>
                <a:ea typeface="Calibri"/>
                <a:cs typeface="Calibri"/>
              </a:defRPr>
            </a:pPr>
            <a:endParaRPr lang="en-US"/>
          </a:p>
        </c:txPr>
        <c:crossAx val="70297856"/>
        <c:crosses val="autoZero"/>
        <c:auto val="1"/>
        <c:lblAlgn val="ctr"/>
        <c:lblOffset val="100"/>
        <c:tickLblSkip val="1"/>
        <c:tickMarkSkip val="1"/>
        <c:noMultiLvlLbl val="0"/>
      </c:catAx>
      <c:valAx>
        <c:axId val="70297856"/>
        <c:scaling>
          <c:orientation val="minMax"/>
        </c:scaling>
        <c:delete val="0"/>
        <c:axPos val="l"/>
        <c:numFmt formatCode="0%"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Calibri"/>
                <a:ea typeface="Calibri"/>
                <a:cs typeface="Calibri"/>
              </a:defRPr>
            </a:pPr>
            <a:endParaRPr lang="en-US"/>
          </a:p>
        </c:txPr>
        <c:crossAx val="70296320"/>
        <c:crosses val="autoZero"/>
        <c:crossBetween val="between"/>
        <c:majorUnit val="0.1"/>
      </c:valAx>
      <c:spPr>
        <a:solidFill>
          <a:srgbClr val="FFFFFF"/>
        </a:solidFill>
        <a:ln w="25400">
          <a:noFill/>
        </a:ln>
      </c:spPr>
    </c:plotArea>
    <c:legend>
      <c:legendPos val="r"/>
      <c:layout>
        <c:manualLayout>
          <c:xMode val="edge"/>
          <c:yMode val="edge"/>
          <c:x val="0.41132722437640279"/>
          <c:y val="0.26628726540477449"/>
          <c:w val="0.1550423992304017"/>
          <c:h val="0.50570962479608605"/>
        </c:manualLayout>
      </c:layout>
      <c:overlay val="0"/>
      <c:spPr>
        <a:noFill/>
        <a:ln w="25400">
          <a:noFill/>
        </a:ln>
      </c:spPr>
      <c:txPr>
        <a:bodyPr/>
        <a:lstStyle/>
        <a:p>
          <a:pPr>
            <a:defRPr sz="1285" b="0" i="0" u="none" strike="noStrike" baseline="0">
              <a:solidFill>
                <a:srgbClr val="000000"/>
              </a:solidFill>
              <a:latin typeface="Calibri"/>
              <a:ea typeface="Calibri"/>
              <a:cs typeface="Calibri"/>
            </a:defRPr>
          </a:pPr>
          <a:endParaRPr lang="en-US"/>
        </a:p>
      </c:txPr>
    </c:legend>
    <c:plotVisOnly val="1"/>
    <c:dispBlanksAs val="gap"/>
    <c:showDLblsOverMax val="0"/>
  </c:chart>
  <c:spPr>
    <a:noFill/>
    <a:ln w="9525">
      <a:noFill/>
    </a:ln>
  </c:spPr>
  <c:txPr>
    <a:bodyPr/>
    <a:lstStyle/>
    <a:p>
      <a:pPr>
        <a:defRPr sz="1125" b="0" i="0" u="none" strike="noStrike" baseline="0">
          <a:solidFill>
            <a:srgbClr val="000000"/>
          </a:solidFill>
          <a:latin typeface="Times New Roman"/>
          <a:ea typeface="Times New Roman"/>
          <a:cs typeface="Times New Roman"/>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0.60389</cdr:x>
      <cdr:y>0.29039</cdr:y>
    </cdr:from>
    <cdr:to>
      <cdr:x>1</cdr:x>
      <cdr:y>0.89571</cdr:y>
    </cdr:to>
    <cdr:sp macro="" textlink="">
      <cdr:nvSpPr>
        <cdr:cNvPr id="2" name="TextBox 2"/>
        <cdr:cNvSpPr txBox="1"/>
      </cdr:nvSpPr>
      <cdr:spPr>
        <a:xfrm xmlns:a="http://schemas.openxmlformats.org/drawingml/2006/main">
          <a:off x="5173266" y="1690687"/>
          <a:ext cx="3393281" cy="3524250"/>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en-US" sz="1400" i="1" dirty="0">
              <a:latin typeface="Times New Roman" panose="02020603050405020304" pitchFamily="18" charset="0"/>
              <a:cs typeface="Times New Roman" panose="02020603050405020304" pitchFamily="18" charset="0"/>
            </a:rPr>
            <a:t>Black Disproportionality</a:t>
          </a:r>
        </a:p>
        <a:p xmlns:a="http://schemas.openxmlformats.org/drawingml/2006/main">
          <a:r>
            <a:rPr lang="en-US" sz="1400" i="0">
              <a:latin typeface="Cambria Math" panose="02040503050406030204" pitchFamily="18" charset="0"/>
              <a:cs typeface="Times New Roman" panose="02020603050405020304" pitchFamily="18" charset="0"/>
            </a:rPr>
            <a:t>(</a:t>
          </a:r>
          <a:r>
            <a:rPr lang="en-US" sz="1400" b="0" i="0">
              <a:latin typeface="Cambria Math" panose="02040503050406030204" pitchFamily="18" charset="0"/>
              <a:cs typeface="Times New Roman" panose="02020603050405020304" pitchFamily="18" charset="0"/>
            </a:rPr>
            <a:t>18.7%)/(5.5%)=  3.4 </a:t>
          </a:r>
          <a:endParaRPr lang="en-US" sz="1400" dirty="0">
            <a:latin typeface="Times New Roman" panose="02020603050405020304" pitchFamily="18" charset="0"/>
            <a:cs typeface="Times New Roman" panose="02020603050405020304" pitchFamily="18" charset="0"/>
          </a:endParaRPr>
        </a:p>
        <a:p xmlns:a="http://schemas.openxmlformats.org/drawingml/2006/main">
          <a:endParaRPr lang="en-US" sz="1400" u="sng" dirty="0">
            <a:latin typeface="Times New Roman" panose="02020603050405020304" pitchFamily="18" charset="0"/>
            <a:cs typeface="Times New Roman" panose="02020603050405020304" pitchFamily="18" charset="0"/>
          </a:endParaRPr>
        </a:p>
        <a:p xmlns:a="http://schemas.openxmlformats.org/drawingml/2006/main">
          <a:r>
            <a:rPr lang="en-US" sz="1400" i="1" dirty="0">
              <a:latin typeface="Times New Roman" panose="02020603050405020304" pitchFamily="18" charset="0"/>
              <a:cs typeface="Times New Roman" panose="02020603050405020304" pitchFamily="18" charset="0"/>
            </a:rPr>
            <a:t>White Disproportionality</a:t>
          </a:r>
        </a:p>
        <a:p xmlns:a="http://schemas.openxmlformats.org/drawingml/2006/main">
          <a:r>
            <a:rPr lang="en-US" sz="1400" i="0">
              <a:latin typeface="Cambria Math" panose="02040503050406030204" pitchFamily="18" charset="0"/>
              <a:cs typeface="Times New Roman" panose="02020603050405020304" pitchFamily="18" charset="0"/>
            </a:rPr>
            <a:t>(</a:t>
          </a:r>
          <a:r>
            <a:rPr lang="en-US" sz="1400" b="0" i="0">
              <a:latin typeface="Cambria Math" panose="02040503050406030204" pitchFamily="18" charset="0"/>
              <a:cs typeface="Times New Roman" panose="02020603050405020304" pitchFamily="18" charset="0"/>
            </a:rPr>
            <a:t>24.0</a:t>
          </a:r>
          <a:r>
            <a:rPr lang="en-US" sz="1400" i="0">
              <a:latin typeface="Cambria Math" panose="02040503050406030204" pitchFamily="18" charset="0"/>
              <a:cs typeface="Times New Roman" panose="02020603050405020304" pitchFamily="18" charset="0"/>
            </a:rPr>
            <a:t>%)/(</a:t>
          </a:r>
          <a:r>
            <a:rPr lang="en-US" sz="1400" b="0" i="0">
              <a:latin typeface="Cambria Math" panose="02040503050406030204" pitchFamily="18" charset="0"/>
              <a:cs typeface="Times New Roman" panose="02020603050405020304" pitchFamily="18" charset="0"/>
            </a:rPr>
            <a:t>28.3</a:t>
          </a:r>
          <a:r>
            <a:rPr lang="en-US" sz="1400" i="0">
              <a:latin typeface="Cambria Math" panose="02040503050406030204" pitchFamily="18" charset="0"/>
              <a:cs typeface="Times New Roman" panose="02020603050405020304" pitchFamily="18" charset="0"/>
            </a:rPr>
            <a:t>%)=  </a:t>
          </a:r>
          <a:r>
            <a:rPr lang="en-US" sz="1400" b="0" i="0">
              <a:latin typeface="Cambria Math" panose="02040503050406030204" pitchFamily="18" charset="0"/>
              <a:cs typeface="Times New Roman" panose="02020603050405020304" pitchFamily="18" charset="0"/>
            </a:rPr>
            <a:t>0.85</a:t>
          </a:r>
          <a:endParaRPr lang="en-US" sz="1400" dirty="0">
            <a:latin typeface="Times New Roman" panose="02020603050405020304" pitchFamily="18" charset="0"/>
            <a:cs typeface="Times New Roman" panose="02020603050405020304" pitchFamily="18" charset="0"/>
          </a:endParaRPr>
        </a:p>
        <a:p xmlns:a="http://schemas.openxmlformats.org/drawingml/2006/main">
          <a:endParaRPr lang="en-US" sz="1400" u="sng" dirty="0">
            <a:latin typeface="Times New Roman" panose="02020603050405020304" pitchFamily="18" charset="0"/>
            <a:cs typeface="Times New Roman" panose="02020603050405020304" pitchFamily="18" charset="0"/>
          </a:endParaRPr>
        </a:p>
        <a:p xmlns:a="http://schemas.openxmlformats.org/drawingml/2006/main">
          <a:r>
            <a:rPr lang="en-US" sz="1400" b="1" i="1" dirty="0">
              <a:latin typeface="Times New Roman" panose="02020603050405020304" pitchFamily="18" charset="0"/>
              <a:cs typeface="Times New Roman" panose="02020603050405020304" pitchFamily="18" charset="0"/>
            </a:rPr>
            <a:t>Disparity Index</a:t>
          </a:r>
        </a:p>
        <a:p xmlns:a="http://schemas.openxmlformats.org/drawingml/2006/main">
          <a:r>
            <a:rPr lang="en-US" sz="1400" b="1" i="0">
              <a:latin typeface="Cambria Math" panose="02040503050406030204" pitchFamily="18" charset="0"/>
              <a:cs typeface="Times New Roman" panose="02020603050405020304" pitchFamily="18" charset="0"/>
            </a:rPr>
            <a:t>(𝟑.𝟒)/(𝟎.𝟖𝟓)=  𝟒.𝟎</a:t>
          </a:r>
          <a:endParaRPr lang="en-US" sz="1400" b="1" u="sng" dirty="0">
            <a:latin typeface="Times New Roman" panose="02020603050405020304" pitchFamily="18" charset="0"/>
            <a:cs typeface="Times New Roman" panose="02020603050405020304" pitchFamily="18" charset="0"/>
          </a:endParaRPr>
        </a:p>
        <a:p xmlns:a="http://schemas.openxmlformats.org/drawingml/2006/main">
          <a:endParaRPr lang="en-US" sz="1400" u="sng" dirty="0">
            <a:latin typeface="Times New Roman" panose="02020603050405020304" pitchFamily="18" charset="0"/>
            <a:cs typeface="Times New Roman" panose="02020603050405020304" pitchFamily="18" charset="0"/>
          </a:endParaRPr>
        </a:p>
        <a:p xmlns:a="http://schemas.openxmlformats.org/drawingml/2006/main">
          <a:pPr algn="ctr"/>
          <a:r>
            <a:rPr lang="en-US" sz="1400" i="1" dirty="0">
              <a:latin typeface="Times New Roman" panose="02020603050405020304" pitchFamily="18" charset="0"/>
              <a:cs typeface="Times New Roman" panose="02020603050405020304" pitchFamily="18" charset="0"/>
            </a:rPr>
            <a:t>“Black children are 4 times more likely to enter care than white children.”</a:t>
          </a:r>
        </a:p>
        <a:p xmlns:a="http://schemas.openxmlformats.org/drawingml/2006/main">
          <a:endParaRPr lang="en-US" sz="1400"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7813891"/>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5</a:t>
            </a:fld>
            <a:endParaRPr lang="en-US" dirty="0"/>
          </a:p>
        </p:txBody>
      </p:sp>
    </p:spTree>
    <p:extLst>
      <p:ext uri="{BB962C8B-B14F-4D97-AF65-F5344CB8AC3E}">
        <p14:creationId xmlns:p14="http://schemas.microsoft.com/office/powerpoint/2010/main" val="2368953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Once maltreatment has been substantiated, White families are more likely to receive in-home services (Derezotes &amp; Poertner, 2005). </a:t>
            </a:r>
          </a:p>
          <a:p>
            <a:r>
              <a:t>Only 14 out of 41 states received  a favorable rating in efforts to recruit and retain resource parents who reflect the racial and ethnic diversity of the foster care population in that State.</a:t>
            </a:r>
          </a:p>
          <a:p>
            <a:r>
              <a:t>Risk characteristics that disproportionately effect families such as poverty, incarceration (Hines, Lemon, Wyatt, &amp; Merdinger, 2004).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Read the list.  Give yourself one point for each item if it applies to you.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Have someone read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Read the list.  Give yourself one point for each item if it applies to you.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You got a paper cut filling out ER documents for your partner.  You were playing baseball, got hit in the head with the ball and have a mild concussion.  You were slicing vegetables with a sharp knife, sliced the tip of your finger and it is completely severed.  You were bike riding, a car hit you, ran over your leg and your femur bone is crushed.  You scraped your knee roller blading.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r>
              <a:rPr lang="en-US" b="0" dirty="0"/>
              <a:t>Q1_2017</a:t>
            </a:r>
          </a:p>
          <a:p>
            <a:pPr eaLnBrk="1" hangingPunct="1"/>
            <a:endParaRPr lang="en-US" b="0" dirty="0"/>
          </a:p>
          <a:p>
            <a:pPr eaLnBrk="1" hangingPunct="1"/>
            <a:r>
              <a:rPr lang="en-US" sz="1200" b="0" i="0" u="none" strike="noStrike" kern="1200" dirty="0">
                <a:solidFill>
                  <a:schemeClr val="tx1"/>
                </a:solidFill>
                <a:effectLst/>
                <a:latin typeface="Arial" charset="0"/>
                <a:ea typeface="+mn-ea"/>
                <a:cs typeface="+mn-cs"/>
              </a:rPr>
              <a:t>Allegation and Substantiation Rates Reports which includes Entries</a:t>
            </a:r>
            <a:r>
              <a:rPr lang="en-US" sz="1200" b="0" i="0" u="none" strike="noStrike" kern="1200" baseline="0" dirty="0">
                <a:solidFill>
                  <a:schemeClr val="tx1"/>
                </a:solidFill>
                <a:effectLst/>
                <a:latin typeface="Arial" charset="0"/>
                <a:ea typeface="+mn-ea"/>
                <a:cs typeface="+mn-cs"/>
              </a:rPr>
              <a:t> </a:t>
            </a:r>
          </a:p>
          <a:p>
            <a:pPr marL="628650" lvl="1" indent="-171450" eaLnBrk="1" hangingPunct="1">
              <a:buFont typeface="Arial" panose="020B0604020202020204" pitchFamily="34" charset="0"/>
              <a:buChar char="•"/>
            </a:pPr>
            <a:r>
              <a:rPr lang="en-US" sz="1200" b="0" i="0" u="none" strike="noStrike" kern="1200" dirty="0">
                <a:solidFill>
                  <a:schemeClr val="tx1"/>
                </a:solidFill>
                <a:effectLst/>
                <a:latin typeface="Arial" charset="0"/>
                <a:ea typeface="+mn-ea"/>
                <a:cs typeface="+mn-cs"/>
              </a:rPr>
              <a:t>http://cssr.berkeley.edu/ucb_childwelfare/RefRates.aspx</a:t>
            </a:r>
            <a:endParaRPr lang="en-US" b="0" dirty="0"/>
          </a:p>
          <a:p>
            <a:pPr eaLnBrk="1" hangingPunct="1"/>
            <a:r>
              <a:rPr lang="en-US" sz="1200" b="0" i="0" u="none" strike="noStrike" kern="1200" dirty="0">
                <a:solidFill>
                  <a:schemeClr val="tx1"/>
                </a:solidFill>
                <a:effectLst/>
                <a:latin typeface="Arial" charset="0"/>
                <a:ea typeface="+mn-ea"/>
                <a:cs typeface="+mn-cs"/>
              </a:rPr>
              <a:t>In Care Rates Report </a:t>
            </a:r>
          </a:p>
          <a:p>
            <a:pPr marL="628650" lvl="1" indent="-171450" eaLnBrk="1" hangingPunct="1">
              <a:buFont typeface="Arial" panose="020B0604020202020204" pitchFamily="34" charset="0"/>
              <a:buChar char="•"/>
            </a:pPr>
            <a:r>
              <a:rPr lang="en-US" sz="1200" b="0" i="0" u="none" strike="noStrike" kern="1200" dirty="0">
                <a:solidFill>
                  <a:schemeClr val="tx1"/>
                </a:solidFill>
                <a:effectLst/>
                <a:latin typeface="Arial" charset="0"/>
                <a:ea typeface="+mn-ea"/>
                <a:cs typeface="+mn-cs"/>
              </a:rPr>
              <a:t>http://cssr.berkeley.edu/ucb_childwelfare/InCareRates.aspx</a:t>
            </a:r>
            <a:endParaRPr lang="en-US" b="0" dirty="0"/>
          </a:p>
          <a:p>
            <a:pPr eaLnBrk="1" hangingPunct="1"/>
            <a:r>
              <a:rPr lang="en-US" sz="1200" b="0" i="0" u="none" strike="noStrike" kern="1200" dirty="0">
                <a:solidFill>
                  <a:schemeClr val="tx1"/>
                </a:solidFill>
                <a:effectLst/>
                <a:latin typeface="Arial" charset="0"/>
                <a:ea typeface="+mn-ea"/>
                <a:cs typeface="+mn-cs"/>
              </a:rPr>
              <a:t>Exit Report </a:t>
            </a:r>
          </a:p>
          <a:p>
            <a:pPr marL="628650" lvl="1" indent="-171450" eaLnBrk="1" hangingPunct="1">
              <a:buFont typeface="Arial" panose="020B0604020202020204" pitchFamily="34" charset="0"/>
              <a:buChar char="•"/>
            </a:pPr>
            <a:r>
              <a:rPr lang="en-US" sz="1200" b="0" i="0" u="none" strike="noStrike" kern="1200" dirty="0">
                <a:solidFill>
                  <a:schemeClr val="tx1"/>
                </a:solidFill>
                <a:effectLst/>
                <a:latin typeface="Arial" charset="0"/>
                <a:ea typeface="+mn-ea"/>
                <a:cs typeface="+mn-cs"/>
              </a:rPr>
              <a:t>http://cssr.berkeley.edu/ucb_childwelfare/Exits.aspx</a:t>
            </a:r>
            <a:endParaRPr lang="en-US" b="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rPr lang="en-US" sz="1200" dirty="0"/>
              <a:t>Federal</a:t>
            </a:r>
            <a:r>
              <a:rPr lang="en-US" sz="1200" baseline="0" dirty="0"/>
              <a:t> C</a:t>
            </a:r>
            <a:r>
              <a:rPr lang="en-US" sz="1200" dirty="0"/>
              <a:t>hild and Family Services Reviews Aggregate Report,</a:t>
            </a:r>
            <a:r>
              <a:rPr lang="en-US" sz="1200" baseline="0" dirty="0"/>
              <a:t> Round 2, Fiscal Years 2007-2010, US Department of Health &amp; Human Services, Children’s Bureau, December 16, 2011, pp. 38, 44, 45. Retrieved 8/1/17 from:  https://www.acf.hhs.gov/sites/default/files/cb/fcfsr_report.pdf</a:t>
            </a:r>
          </a:p>
          <a:p>
            <a:endParaRPr lang="en-US" sz="1200" baseline="0" dirty="0"/>
          </a:p>
          <a:p>
            <a:r>
              <a:rPr lang="en-US" sz="1200" baseline="0" dirty="0"/>
              <a:t>Administration for Children and Families, Administration on Children, Youth and Families, Children’s Bureau (2008, July).  California Child and Family Services Review, Final Report:  Executive Summary, pp. 18, 23.  Retrieved 8/1/17 from</a:t>
            </a:r>
          </a:p>
          <a:p>
            <a:r>
              <a:rPr lang="en-US" dirty="0"/>
              <a:t>http://www.childsworld.ca.gov/res/pdf/CFSRExecSummary2008.pdf</a:t>
            </a:r>
          </a:p>
          <a:p>
            <a:endParaRPr lang="en-US" dirty="0"/>
          </a:p>
          <a:p>
            <a:r>
              <a:rPr dirty="0"/>
              <a:t>Child Welfare Information Gateway. (2011, January). </a:t>
            </a:r>
            <a:r>
              <a:rPr i="1" dirty="0"/>
              <a:t>Addressing Racial Disproportionality in Child Welfare</a:t>
            </a:r>
            <a:r>
              <a:rPr dirty="0"/>
              <a:t>. Retrieved 6/6/2016</a:t>
            </a:r>
            <a:r>
              <a:rPr lang="en-US" baseline="0" dirty="0"/>
              <a:t> from </a:t>
            </a:r>
            <a:r>
              <a:rPr dirty="0"/>
              <a:t>https://www.childwelfare.gov/pubPDFs/racial_disproportionality.pdf</a:t>
            </a:r>
            <a:endParaRPr lang="en-US" dirty="0"/>
          </a:p>
          <a:p>
            <a:endParaRPr dirty="0"/>
          </a:p>
        </p:txBody>
      </p:sp>
    </p:spTree>
    <p:extLst>
      <p:ext uri="{BB962C8B-B14F-4D97-AF65-F5344CB8AC3E}">
        <p14:creationId xmlns:p14="http://schemas.microsoft.com/office/powerpoint/2010/main" val="1263497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r>
              <a:rPr lang="en-US" dirty="0" err="1"/>
              <a:t>Q1_2017</a:t>
            </a:r>
            <a:endParaRPr lang="en-US" dirty="0"/>
          </a:p>
          <a:p>
            <a:pPr eaLnBrk="1" hangingPunct="1"/>
            <a:r>
              <a:rPr lang="en-US" dirty="0"/>
              <a:t>Using this example for “Entries,” note how the Disparity Index is calculated</a:t>
            </a:r>
            <a:r>
              <a:rPr lang="en-US" baseline="0" dirty="0"/>
              <a:t> by referring to the </a:t>
            </a:r>
            <a:r>
              <a:rPr lang="en-US" baseline="0"/>
              <a:t>right side of the slide.</a:t>
            </a:r>
            <a:endParaRPr lang="en-US" dirty="0"/>
          </a:p>
        </p:txBody>
      </p:sp>
    </p:spTree>
    <p:extLst>
      <p:ext uri="{BB962C8B-B14F-4D97-AF65-F5344CB8AC3E}">
        <p14:creationId xmlns:p14="http://schemas.microsoft.com/office/powerpoint/2010/main" val="198708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r>
              <a:rPr lang="en-US" dirty="0"/>
              <a:t>Q1_2017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imes New Roman" panose="02020603050405020304" pitchFamily="18" charset="0"/>
                <a:cs typeface="Times New Roman" panose="02020603050405020304" pitchFamily="18" charset="0"/>
              </a:rPr>
              <a:t>Disparity exists across all child welfare outcomes, especially for Black and Native American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Disparity gets worse for Black and Native American children as they progress through the system.</a:t>
            </a:r>
          </a:p>
          <a:p>
            <a:pPr eaLnBrk="1" hangingPunct="1"/>
            <a:endParaRPr lang="en-US" dirty="0"/>
          </a:p>
          <a:p>
            <a:pPr eaLnBrk="1" hangingPunct="1"/>
            <a:r>
              <a:rPr lang="en-US" dirty="0"/>
              <a:t>http://cssr.berkeley.edu/ucb_childwelfare/DisparityIndices.aspx</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Disparities and Disproportionality in Child Welfare: Analysis of the Research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dirty="0"/>
              <a:t>[Acronym TV].  (2013, October 17). </a:t>
            </a:r>
            <a:r>
              <a:rPr i="1" dirty="0"/>
              <a:t>Legalize Democracy</a:t>
            </a:r>
            <a:r>
              <a:rPr dirty="0"/>
              <a:t> [Video file]. </a:t>
            </a:r>
            <a:endParaRPr lang="en-US" dirty="0"/>
          </a:p>
          <a:p>
            <a:pPr marL="0" marR="0" indent="0" defTabSz="914400" eaLnBrk="1" fontAlgn="auto" latinLnBrk="0" hangingPunct="1">
              <a:lnSpc>
                <a:spcPct val="100000"/>
              </a:lnSpc>
              <a:spcBef>
                <a:spcPts val="0"/>
              </a:spcBef>
              <a:spcAft>
                <a:spcPts val="0"/>
              </a:spcAft>
              <a:buClrTx/>
              <a:buSzTx/>
              <a:buFontTx/>
              <a:buNone/>
              <a:tabLst/>
              <a:defRPr/>
            </a:pPr>
            <a:r>
              <a:rPr lang="en-US" sz="1200" dirty="0"/>
              <a:t>https://calswec-hosting.s3.amazonaws.com/CC3/classroom/videos/foundation_block/Legalize_Democracy.mp4</a:t>
            </a:r>
          </a:p>
          <a:p>
            <a:pPr marL="0" marR="0" indent="0" defTabSz="914400" eaLnBrk="1" fontAlgn="auto" latinLnBrk="0" hangingPunct="1">
              <a:lnSpc>
                <a:spcPct val="100000"/>
              </a:lnSpc>
              <a:spcBef>
                <a:spcPts val="0"/>
              </a:spcBef>
              <a:spcAft>
                <a:spcPts val="0"/>
              </a:spcAft>
              <a:buClrTx/>
              <a:buSzTx/>
              <a:buFontTx/>
              <a:buNone/>
              <a:tabLst/>
              <a:defRPr/>
            </a:pPr>
            <a:endParaRPr lang="en-US" sz="1200" dirty="0"/>
          </a:p>
          <a:p>
            <a:endParaRPr dirty="0"/>
          </a:p>
          <a:p>
            <a:r>
              <a:rPr dirty="0"/>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lvl1pPr>
            <a:lvl2pPr marL="0" indent="0" algn="ctr">
              <a:buSzTx/>
              <a:buFontTx/>
              <a:buNone/>
            </a:lvl2pPr>
            <a:lvl3pPr marL="0" indent="0" algn="ctr">
              <a:buSzTx/>
              <a:buFontTx/>
              <a:buNone/>
            </a:lvl3pPr>
            <a:lvl4pPr marL="0" indent="0" algn="ctr">
              <a:buSzTx/>
              <a:buFontTx/>
              <a:buNone/>
            </a:lvl4pPr>
            <a:lvl5pPr marL="0" indent="0" algn="ctr">
              <a:buSzTx/>
              <a:buFontTx/>
              <a:buNone/>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Click to edit Master title style</a:t>
            </a:r>
          </a:p>
        </p:txBody>
      </p:sp>
      <p:sp>
        <p:nvSpPr>
          <p:cNvPr id="21" name="Shape 21"/>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lvl1pPr>
            <a:lvl2pPr marL="0" indent="0">
              <a:spcBef>
                <a:spcPts val="400"/>
              </a:spcBef>
              <a:buSzTx/>
              <a:buFontTx/>
              <a:buNone/>
              <a:defRPr sz="2000"/>
            </a:lvl2pPr>
            <a:lvl3pPr marL="0" indent="0">
              <a:spcBef>
                <a:spcPts val="400"/>
              </a:spcBef>
              <a:buSzTx/>
              <a:buFontTx/>
              <a:buNone/>
              <a:defRPr sz="2000"/>
            </a:lvl3pPr>
            <a:lvl4pPr marL="0" indent="0">
              <a:spcBef>
                <a:spcPts val="400"/>
              </a:spcBef>
              <a:buSzTx/>
              <a:buFontTx/>
              <a:buNone/>
              <a:defRPr sz="2000"/>
            </a:lvl4pPr>
            <a:lvl5pPr marL="0" indent="0">
              <a:spcBef>
                <a:spcPts val="400"/>
              </a:spcBef>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1"/>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5"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6"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2"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Click to edit Master title style</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Click to edit Master text styles</a:t>
            </a:r>
          </a:p>
          <a:p>
            <a:pPr lvl="1"/>
            <a:r>
              <a:t>Second level</a:t>
            </a:r>
          </a:p>
          <a:p>
            <a:pPr lvl="2"/>
            <a:r>
              <a:t>Third level</a:t>
            </a:r>
          </a:p>
          <a:p>
            <a:pPr lvl="3"/>
            <a:r>
              <a:t>Fourth level</a:t>
            </a:r>
          </a:p>
          <a:p>
            <a:pPr lvl="4"/>
            <a:r>
              <a:t>Fifth level</a:t>
            </a:r>
          </a:p>
        </p:txBody>
      </p:sp>
      <p:sp>
        <p:nvSpPr>
          <p:cNvPr id="4" name="Shape 4"/>
          <p:cNvSpPr>
            <a:spLocks noGrp="1"/>
          </p:cNvSpPr>
          <p:nvPr>
            <p:ph type="sldNum" sz="quarter" idx="2"/>
          </p:nvPr>
        </p:nvSpPr>
        <p:spPr>
          <a:xfrm>
            <a:off x="8422821" y="6404293"/>
            <a:ext cx="263980" cy="269239"/>
          </a:xfrm>
          <a:prstGeom prst="rect">
            <a:avLst/>
          </a:prstGeom>
          <a:ln w="12700">
            <a:miter lim="400000"/>
          </a:ln>
        </p:spPr>
        <p:txBody>
          <a:bodyPr wrap="none" lIns="45718" tIns="45718" rIns="45718" bIns="45718" anchor="ctr">
            <a:spAutoFit/>
          </a:bodyPr>
          <a:lstStyle>
            <a:lvl1pPr algn="r">
              <a:defRPr sz="12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FFFF"/>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cms.ocgov.com/gov/ssa/adopt/oc4kids/ff/strategy/workgroups/erdd/default.as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 name="Shape 112"/>
          <p:cNvSpPr/>
          <p:nvPr/>
        </p:nvSpPr>
        <p:spPr>
          <a:xfrm>
            <a:off x="2663631" y="1568410"/>
            <a:ext cx="1973430" cy="3158613"/>
          </a:xfrm>
          <a:custGeom>
            <a:avLst/>
            <a:gdLst/>
            <a:ahLst/>
            <a:cxnLst>
              <a:cxn ang="0">
                <a:pos x="wd2" y="hd2"/>
              </a:cxn>
              <a:cxn ang="5400000">
                <a:pos x="wd2" y="hd2"/>
              </a:cxn>
              <a:cxn ang="10800000">
                <a:pos x="wd2" y="hd2"/>
              </a:cxn>
              <a:cxn ang="16200000">
                <a:pos x="wd2" y="hd2"/>
              </a:cxn>
            </a:cxnLst>
            <a:rect l="0" t="0" r="r" b="b"/>
            <a:pathLst>
              <a:path w="19623" h="21600" extrusionOk="0">
                <a:moveTo>
                  <a:pt x="439" y="21600"/>
                </a:moveTo>
                <a:cubicBezTo>
                  <a:pt x="-1977" y="12285"/>
                  <a:pt x="5781" y="3139"/>
                  <a:pt x="18760" y="0"/>
                </a:cubicBezTo>
                <a:lnTo>
                  <a:pt x="19623" y="1687"/>
                </a:lnTo>
                <a:cubicBezTo>
                  <a:pt x="7846" y="4535"/>
                  <a:pt x="807" y="12834"/>
                  <a:pt x="3000" y="21286"/>
                </a:cubicBezTo>
                <a:close/>
              </a:path>
            </a:pathLst>
          </a:custGeom>
          <a:solidFill>
            <a:srgbClr val="B1C0DA"/>
          </a:solidFill>
          <a:ln w="12700">
            <a:miter lim="400000"/>
          </a:ln>
        </p:spPr>
        <p:txBody>
          <a:bodyPr lIns="45718" tIns="45718" rIns="45718" bIns="45718"/>
          <a:lstStyle/>
          <a:p>
            <a:pPr>
              <a:defRPr>
                <a:solidFill>
                  <a:srgbClr val="FFFFFF"/>
                </a:solidFill>
              </a:defRPr>
            </a:pPr>
            <a:endParaRPr/>
          </a:p>
        </p:txBody>
      </p:sp>
      <p:sp>
        <p:nvSpPr>
          <p:cNvPr id="113" name="Shape 113"/>
          <p:cNvSpPr/>
          <p:nvPr/>
        </p:nvSpPr>
        <p:spPr>
          <a:xfrm>
            <a:off x="2729474" y="4566930"/>
            <a:ext cx="3685049" cy="882487"/>
          </a:xfrm>
          <a:custGeom>
            <a:avLst/>
            <a:gdLst/>
            <a:ahLst/>
            <a:cxnLst>
              <a:cxn ang="0">
                <a:pos x="wd2" y="hd2"/>
              </a:cxn>
              <a:cxn ang="5400000">
                <a:pos x="wd2" y="hd2"/>
              </a:cxn>
              <a:cxn ang="10800000">
                <a:pos x="wd2" y="hd2"/>
              </a:cxn>
              <a:cxn ang="16200000">
                <a:pos x="wd2" y="hd2"/>
              </a:cxn>
            </a:cxnLst>
            <a:rect l="0" t="0" r="r" b="b"/>
            <a:pathLst>
              <a:path w="21600" h="17163" extrusionOk="0">
                <a:moveTo>
                  <a:pt x="21600" y="3854"/>
                </a:moveTo>
                <a:cubicBezTo>
                  <a:pt x="15393" y="21600"/>
                  <a:pt x="6207" y="21600"/>
                  <a:pt x="0" y="3854"/>
                </a:cubicBezTo>
                <a:lnTo>
                  <a:pt x="1001" y="0"/>
                </a:lnTo>
                <a:cubicBezTo>
                  <a:pt x="6632" y="16102"/>
                  <a:pt x="14968" y="16102"/>
                  <a:pt x="20599" y="0"/>
                </a:cubicBezTo>
                <a:close/>
              </a:path>
            </a:pathLst>
          </a:custGeom>
          <a:solidFill>
            <a:srgbClr val="B1C0DA"/>
          </a:solidFill>
          <a:ln w="12700">
            <a:miter lim="400000"/>
          </a:ln>
        </p:spPr>
        <p:txBody>
          <a:bodyPr lIns="45718" tIns="45718" rIns="45718" bIns="45718"/>
          <a:lstStyle/>
          <a:p>
            <a:pPr>
              <a:defRPr>
                <a:solidFill>
                  <a:srgbClr val="FFFFFF"/>
                </a:solidFill>
              </a:defRPr>
            </a:pPr>
            <a:endParaRPr/>
          </a:p>
        </p:txBody>
      </p:sp>
      <p:sp>
        <p:nvSpPr>
          <p:cNvPr id="114" name="Shape 114"/>
          <p:cNvSpPr/>
          <p:nvPr/>
        </p:nvSpPr>
        <p:spPr>
          <a:xfrm>
            <a:off x="4506924" y="1568410"/>
            <a:ext cx="1973444" cy="3158625"/>
          </a:xfrm>
          <a:custGeom>
            <a:avLst/>
            <a:gdLst/>
            <a:ahLst/>
            <a:cxnLst>
              <a:cxn ang="0">
                <a:pos x="wd2" y="hd2"/>
              </a:cxn>
              <a:cxn ang="5400000">
                <a:pos x="wd2" y="hd2"/>
              </a:cxn>
              <a:cxn ang="10800000">
                <a:pos x="wd2" y="hd2"/>
              </a:cxn>
              <a:cxn ang="16200000">
                <a:pos x="wd2" y="hd2"/>
              </a:cxn>
            </a:cxnLst>
            <a:rect l="0" t="0" r="r" b="b"/>
            <a:pathLst>
              <a:path w="19623" h="21600" extrusionOk="0">
                <a:moveTo>
                  <a:pt x="863" y="0"/>
                </a:moveTo>
                <a:cubicBezTo>
                  <a:pt x="13842" y="3139"/>
                  <a:pt x="21600" y="12285"/>
                  <a:pt x="19184" y="21600"/>
                </a:cubicBezTo>
                <a:lnTo>
                  <a:pt x="16623" y="21286"/>
                </a:lnTo>
                <a:cubicBezTo>
                  <a:pt x="18816" y="12834"/>
                  <a:pt x="11777" y="4535"/>
                  <a:pt x="0" y="1687"/>
                </a:cubicBezTo>
                <a:close/>
              </a:path>
            </a:pathLst>
          </a:custGeom>
          <a:solidFill>
            <a:srgbClr val="B1C0DA"/>
          </a:solidFill>
          <a:ln w="12700">
            <a:miter lim="400000"/>
          </a:ln>
        </p:spPr>
        <p:txBody>
          <a:bodyPr lIns="45718" tIns="45718" rIns="45718" bIns="45718"/>
          <a:lstStyle/>
          <a:p>
            <a:pPr>
              <a:defRPr>
                <a:solidFill>
                  <a:srgbClr val="FFFFFF"/>
                </a:solidFill>
              </a:defRPr>
            </a:pPr>
            <a:endParaRPr/>
          </a:p>
        </p:txBody>
      </p:sp>
      <p:grpSp>
        <p:nvGrpSpPr>
          <p:cNvPr id="117" name="Group 117"/>
          <p:cNvGrpSpPr/>
          <p:nvPr/>
        </p:nvGrpSpPr>
        <p:grpSpPr>
          <a:xfrm>
            <a:off x="3265900" y="2363227"/>
            <a:ext cx="2594599" cy="2594599"/>
            <a:chOff x="0" y="0"/>
            <a:chExt cx="2594598" cy="2594598"/>
          </a:xfrm>
        </p:grpSpPr>
        <p:sp>
          <p:nvSpPr>
            <p:cNvPr id="115" name="Shape 115"/>
            <p:cNvSpPr/>
            <p:nvPr/>
          </p:nvSpPr>
          <p:spPr>
            <a:xfrm>
              <a:off x="-1" y="-1"/>
              <a:ext cx="2594599" cy="2594599"/>
            </a:xfrm>
            <a:prstGeom prst="ellipse">
              <a:avLst/>
            </a:prstGeom>
            <a:solidFill>
              <a:srgbClr val="E46C0A"/>
            </a:solidFill>
            <a:ln w="254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sp>
          <p:nvSpPr>
            <p:cNvPr id="116" name="Shape 116"/>
            <p:cNvSpPr/>
            <p:nvPr/>
          </p:nvSpPr>
          <p:spPr>
            <a:xfrm>
              <a:off x="423460" y="504818"/>
              <a:ext cx="1834657" cy="15849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defTabSz="1600200">
                <a:lnSpc>
                  <a:spcPct val="90000"/>
                </a:lnSpc>
                <a:spcBef>
                  <a:spcPts val="1500"/>
                </a:spcBef>
                <a:defRPr sz="3600">
                  <a:solidFill>
                    <a:srgbClr val="FFFFFF"/>
                  </a:solidFill>
                </a:defRPr>
              </a:lvl1pPr>
            </a:lstStyle>
            <a:p>
              <a:r>
                <a:t>Common Core 3.0</a:t>
              </a:r>
            </a:p>
          </p:txBody>
        </p:sp>
      </p:grpSp>
      <p:grpSp>
        <p:nvGrpSpPr>
          <p:cNvPr id="120" name="Group 120"/>
          <p:cNvGrpSpPr/>
          <p:nvPr/>
        </p:nvGrpSpPr>
        <p:grpSpPr>
          <a:xfrm>
            <a:off x="3663881" y="721983"/>
            <a:ext cx="1816221" cy="1816220"/>
            <a:chOff x="0" y="0"/>
            <a:chExt cx="1816219" cy="1816219"/>
          </a:xfrm>
        </p:grpSpPr>
        <p:sp>
          <p:nvSpPr>
            <p:cNvPr id="118" name="Shape 118"/>
            <p:cNvSpPr/>
            <p:nvPr/>
          </p:nvSpPr>
          <p:spPr>
            <a:xfrm>
              <a:off x="-1" y="-1"/>
              <a:ext cx="1816221" cy="1816221"/>
            </a:xfrm>
            <a:prstGeom prst="ellipse">
              <a:avLst/>
            </a:prstGeom>
            <a:solidFill>
              <a:srgbClr val="77933C"/>
            </a:solidFill>
            <a:ln w="254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sp>
          <p:nvSpPr>
            <p:cNvPr id="119" name="Shape 119"/>
            <p:cNvSpPr/>
            <p:nvPr/>
          </p:nvSpPr>
          <p:spPr>
            <a:xfrm>
              <a:off x="265978" y="566478"/>
              <a:ext cx="1284261" cy="683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940" tIns="27940" rIns="27940" bIns="27940" numCol="1" anchor="ctr">
              <a:spAutoFit/>
            </a:bodyPr>
            <a:lstStyle>
              <a:lvl1pPr algn="ctr" defTabSz="977900">
                <a:lnSpc>
                  <a:spcPct val="90000"/>
                </a:lnSpc>
                <a:spcBef>
                  <a:spcPts val="900"/>
                </a:spcBef>
                <a:defRPr sz="2200">
                  <a:solidFill>
                    <a:srgbClr val="FFFFFF"/>
                  </a:solidFill>
                </a:defRPr>
              </a:lvl1pPr>
            </a:lstStyle>
            <a:p>
              <a:r>
                <a:t>Online Learning</a:t>
              </a:r>
            </a:p>
          </p:txBody>
        </p:sp>
      </p:grpSp>
      <p:grpSp>
        <p:nvGrpSpPr>
          <p:cNvPr id="123" name="Group 123"/>
          <p:cNvGrpSpPr/>
          <p:nvPr/>
        </p:nvGrpSpPr>
        <p:grpSpPr>
          <a:xfrm>
            <a:off x="5463732" y="3807442"/>
            <a:ext cx="1816221" cy="1816221"/>
            <a:chOff x="0" y="0"/>
            <a:chExt cx="1816219" cy="1816219"/>
          </a:xfrm>
        </p:grpSpPr>
        <p:sp>
          <p:nvSpPr>
            <p:cNvPr id="121" name="Shape 121"/>
            <p:cNvSpPr/>
            <p:nvPr/>
          </p:nvSpPr>
          <p:spPr>
            <a:xfrm>
              <a:off x="-1" y="-1"/>
              <a:ext cx="1816221" cy="1816221"/>
            </a:xfrm>
            <a:prstGeom prst="ellipse">
              <a:avLst/>
            </a:prstGeom>
            <a:solidFill>
              <a:schemeClr val="accent1"/>
            </a:solidFill>
            <a:ln w="254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sp>
          <p:nvSpPr>
            <p:cNvPr id="122" name="Shape 122"/>
            <p:cNvSpPr/>
            <p:nvPr/>
          </p:nvSpPr>
          <p:spPr>
            <a:xfrm>
              <a:off x="265978" y="417888"/>
              <a:ext cx="1284261" cy="980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940" tIns="27940" rIns="27940" bIns="27940" numCol="1" anchor="ctr">
              <a:spAutoFit/>
            </a:bodyPr>
            <a:lstStyle>
              <a:lvl1pPr algn="ctr" defTabSz="977900">
                <a:lnSpc>
                  <a:spcPct val="90000"/>
                </a:lnSpc>
                <a:spcBef>
                  <a:spcPts val="900"/>
                </a:spcBef>
                <a:defRPr sz="2200">
                  <a:solidFill>
                    <a:srgbClr val="FFFFFF"/>
                  </a:solidFill>
                </a:defRPr>
              </a:lvl1pPr>
            </a:lstStyle>
            <a:p>
              <a:r>
                <a:t>Classroom Skill Building</a:t>
              </a:r>
            </a:p>
          </p:txBody>
        </p:sp>
      </p:grpSp>
      <p:pic>
        <p:nvPicPr>
          <p:cNvPr id="124" name="image1.png"/>
          <p:cNvPicPr>
            <a:picLocks noChangeAspect="1"/>
          </p:cNvPicPr>
          <p:nvPr/>
        </p:nvPicPr>
        <p:blipFill>
          <a:blip r:embed="rId2">
            <a:extLst/>
          </a:blip>
          <a:stretch>
            <a:fillRect/>
          </a:stretch>
        </p:blipFill>
        <p:spPr>
          <a:xfrm>
            <a:off x="7162800" y="5449389"/>
            <a:ext cx="1346032" cy="698415"/>
          </a:xfrm>
          <a:prstGeom prst="rect">
            <a:avLst/>
          </a:prstGeom>
          <a:ln w="12700">
            <a:miter lim="400000"/>
          </a:ln>
        </p:spPr>
      </p:pic>
      <p:grpSp>
        <p:nvGrpSpPr>
          <p:cNvPr id="127" name="Group 127"/>
          <p:cNvGrpSpPr/>
          <p:nvPr/>
        </p:nvGrpSpPr>
        <p:grpSpPr>
          <a:xfrm>
            <a:off x="1864047" y="3807427"/>
            <a:ext cx="1816221" cy="1816221"/>
            <a:chOff x="0" y="0"/>
            <a:chExt cx="1816219" cy="1816219"/>
          </a:xfrm>
        </p:grpSpPr>
        <p:sp>
          <p:nvSpPr>
            <p:cNvPr id="125" name="Shape 125"/>
            <p:cNvSpPr/>
            <p:nvPr/>
          </p:nvSpPr>
          <p:spPr>
            <a:xfrm>
              <a:off x="-1" y="-1"/>
              <a:ext cx="1816221" cy="1816221"/>
            </a:xfrm>
            <a:prstGeom prst="ellipse">
              <a:avLst/>
            </a:prstGeom>
            <a:solidFill>
              <a:srgbClr val="604A7B"/>
            </a:solidFill>
            <a:ln w="254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sp>
          <p:nvSpPr>
            <p:cNvPr id="126" name="Shape 126"/>
            <p:cNvSpPr/>
            <p:nvPr/>
          </p:nvSpPr>
          <p:spPr>
            <a:xfrm>
              <a:off x="265978" y="566478"/>
              <a:ext cx="1284261" cy="683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940" tIns="27940" rIns="27940" bIns="27940" numCol="1" anchor="ctr">
              <a:spAutoFit/>
            </a:bodyPr>
            <a:lstStyle>
              <a:lvl1pPr algn="ctr" defTabSz="977900">
                <a:lnSpc>
                  <a:spcPct val="90000"/>
                </a:lnSpc>
                <a:spcBef>
                  <a:spcPts val="900"/>
                </a:spcBef>
                <a:defRPr sz="2200">
                  <a:solidFill>
                    <a:srgbClr val="FFFFFF"/>
                  </a:solidFill>
                </a:defRPr>
              </a:lvl1pPr>
            </a:lstStyle>
            <a:p>
              <a:r>
                <a:t>Field Activities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1" nodeType="afterEffect">
                                  <p:stCondLst>
                                    <p:cond delay="0"/>
                                  </p:stCondLst>
                                  <p:childTnLst>
                                    <p:animRot by="21600000">
                                      <p:cBhvr>
                                        <p:cTn id="6" dur="2000" fill="hold"/>
                                        <p:tgtEl>
                                          <p:spTgt spid="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 name="Shape 158"/>
          <p:cNvSpPr>
            <a:spLocks noGrp="1"/>
          </p:cNvSpPr>
          <p:nvPr>
            <p:ph type="title"/>
          </p:nvPr>
        </p:nvSpPr>
        <p:spPr>
          <a:xfrm>
            <a:off x="457200" y="274638"/>
            <a:ext cx="8229600" cy="1143001"/>
          </a:xfrm>
          <a:prstGeom prst="rect">
            <a:avLst/>
          </a:prstGeom>
        </p:spPr>
        <p:txBody>
          <a:bodyPr/>
          <a:lstStyle/>
          <a:p>
            <a:r>
              <a:t>A Band-Aid Approach</a:t>
            </a:r>
          </a:p>
        </p:txBody>
      </p:sp>
      <p:sp>
        <p:nvSpPr>
          <p:cNvPr id="159" name="Shape 159"/>
          <p:cNvSpPr>
            <a:spLocks noGrp="1"/>
          </p:cNvSpPr>
          <p:nvPr>
            <p:ph type="body" idx="1"/>
          </p:nvPr>
        </p:nvSpPr>
        <p:spPr>
          <a:xfrm>
            <a:off x="457200" y="1600200"/>
            <a:ext cx="8229600" cy="4525963"/>
          </a:xfrm>
          <a:prstGeom prst="rect">
            <a:avLst/>
          </a:prstGeom>
        </p:spPr>
        <p:txBody>
          <a:bodyPr/>
          <a:lstStyle/>
          <a:p>
            <a:pPr>
              <a:lnSpc>
                <a:spcPct val="80000"/>
              </a:lnSpc>
              <a:spcBef>
                <a:spcPts val="600"/>
              </a:spcBef>
              <a:defRPr sz="2900"/>
            </a:pPr>
            <a:r>
              <a:t>Review the description of your injury.</a:t>
            </a:r>
          </a:p>
          <a:p>
            <a:pPr>
              <a:lnSpc>
                <a:spcPct val="80000"/>
              </a:lnSpc>
              <a:spcBef>
                <a:spcPts val="600"/>
              </a:spcBef>
              <a:defRPr sz="2900"/>
            </a:pPr>
            <a:endParaRPr/>
          </a:p>
          <a:p>
            <a:pPr>
              <a:lnSpc>
                <a:spcPct val="80000"/>
              </a:lnSpc>
              <a:spcBef>
                <a:spcPts val="600"/>
              </a:spcBef>
              <a:defRPr sz="2900"/>
            </a:pPr>
            <a:r>
              <a:t>Imagine the level of treatment needed.</a:t>
            </a:r>
          </a:p>
          <a:p>
            <a:pPr>
              <a:lnSpc>
                <a:spcPct val="80000"/>
              </a:lnSpc>
              <a:spcBef>
                <a:spcPts val="600"/>
              </a:spcBef>
              <a:defRPr sz="2900"/>
            </a:pPr>
            <a:endParaRPr/>
          </a:p>
          <a:p>
            <a:pPr>
              <a:lnSpc>
                <a:spcPct val="80000"/>
              </a:lnSpc>
              <a:spcBef>
                <a:spcPts val="600"/>
              </a:spcBef>
              <a:defRPr sz="2900"/>
            </a:pPr>
            <a:r>
              <a:t>The E.R. doctor will be around to provide treatment.  </a:t>
            </a:r>
          </a:p>
          <a:p>
            <a:pPr>
              <a:lnSpc>
                <a:spcPct val="80000"/>
              </a:lnSpc>
              <a:spcBef>
                <a:spcPts val="600"/>
              </a:spcBef>
              <a:defRPr sz="2900"/>
            </a:pPr>
            <a:endParaRPr/>
          </a:p>
          <a:p>
            <a:pPr marL="0" indent="0">
              <a:lnSpc>
                <a:spcPct val="80000"/>
              </a:lnSpc>
              <a:spcBef>
                <a:spcPts val="600"/>
              </a:spcBef>
              <a:buSzTx/>
              <a:buNone/>
              <a:defRPr sz="1900"/>
            </a:pPr>
            <a:endParaRPr/>
          </a:p>
          <a:p>
            <a:pPr marL="0" indent="0">
              <a:lnSpc>
                <a:spcPct val="80000"/>
              </a:lnSpc>
              <a:spcBef>
                <a:spcPts val="400"/>
              </a:spcBef>
              <a:buSzTx/>
              <a:buNone/>
              <a:defRPr sz="1700"/>
            </a:pPr>
            <a:r>
              <a:t>Friedman, Lisa, Teaching Fairness vs. Equality. </a:t>
            </a:r>
            <a:r>
              <a:rPr i="1"/>
              <a:t>Band-Aid Activity. Retrieved 6/6/2016 URL http://jewishspecialneeds.blogspot.com/2013/12/teaching-difference-between-fairness.html</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 name="Shape 164"/>
          <p:cNvSpPr>
            <a:spLocks noGrp="1"/>
          </p:cNvSpPr>
          <p:nvPr>
            <p:ph type="body" idx="1"/>
          </p:nvPr>
        </p:nvSpPr>
        <p:spPr>
          <a:xfrm>
            <a:off x="457200" y="1039368"/>
            <a:ext cx="8229600" cy="4525963"/>
          </a:xfrm>
          <a:prstGeom prst="rect">
            <a:avLst/>
          </a:prstGeom>
        </p:spPr>
        <p:txBody>
          <a:bodyPr anchor="ctr"/>
          <a:lstStyle/>
          <a:p>
            <a:pPr marL="0" indent="0" algn="ctr">
              <a:spcBef>
                <a:spcPts val="1200"/>
              </a:spcBef>
              <a:buSzTx/>
              <a:buNone/>
              <a:defRPr sz="5400" i="1"/>
            </a:pPr>
            <a:r>
              <a:rPr dirty="0"/>
              <a:t>Are Child Welfare Services fair and equitable?</a:t>
            </a:r>
          </a:p>
          <a:p>
            <a:pPr marL="0" indent="0" algn="ctr">
              <a:buSzTx/>
              <a:buNone/>
              <a:defRPr sz="5400" i="1"/>
            </a:pPr>
            <a:endParaRPr dirty="0"/>
          </a:p>
          <a:p>
            <a:pPr marL="0" indent="0" algn="ctr">
              <a:spcBef>
                <a:spcPts val="1200"/>
              </a:spcBef>
              <a:buSzTx/>
              <a:buNone/>
              <a:defRPr sz="5400" i="1"/>
            </a:pPr>
            <a:r>
              <a:rPr dirty="0"/>
              <a:t>Yes </a:t>
            </a:r>
            <a:r>
              <a:rPr lang="en-US" dirty="0"/>
              <a:t>or</a:t>
            </a:r>
            <a:r>
              <a:rPr dirty="0"/>
              <a:t> No</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 name="Shape 166"/>
          <p:cNvSpPr>
            <a:spLocks noGrp="1"/>
          </p:cNvSpPr>
          <p:nvPr>
            <p:ph type="title"/>
          </p:nvPr>
        </p:nvSpPr>
        <p:spPr>
          <a:xfrm>
            <a:off x="457200" y="274638"/>
            <a:ext cx="8229600" cy="1143001"/>
          </a:xfrm>
          <a:prstGeom prst="rect">
            <a:avLst/>
          </a:prstGeom>
        </p:spPr>
        <p:txBody>
          <a:bodyPr/>
          <a:lstStyle>
            <a:lvl1pPr defTabSz="905255">
              <a:defRPr sz="3800"/>
            </a:lvl1pPr>
          </a:lstStyle>
          <a:p>
            <a:r>
              <a:rPr lang="en-US" dirty="0"/>
              <a:t>Disparity And Disproportionality</a:t>
            </a:r>
          </a:p>
        </p:txBody>
      </p:sp>
      <p:sp>
        <p:nvSpPr>
          <p:cNvPr id="167" name="Shape 167"/>
          <p:cNvSpPr>
            <a:spLocks noGrp="1"/>
          </p:cNvSpPr>
          <p:nvPr>
            <p:ph type="body" idx="1"/>
          </p:nvPr>
        </p:nvSpPr>
        <p:spPr>
          <a:xfrm>
            <a:off x="457200" y="1600200"/>
            <a:ext cx="8229600" cy="4953000"/>
          </a:xfrm>
          <a:prstGeom prst="rect">
            <a:avLst/>
          </a:prstGeom>
        </p:spPr>
        <p:txBody>
          <a:bodyPr>
            <a:normAutofit lnSpcReduction="10000"/>
          </a:bodyPr>
          <a:lstStyle/>
          <a:p>
            <a:pPr marL="315468" indent="-315468" defTabSz="841247">
              <a:lnSpc>
                <a:spcPct val="114000"/>
              </a:lnSpc>
              <a:spcBef>
                <a:spcPts val="500"/>
              </a:spcBef>
              <a:spcAft>
                <a:spcPts val="600"/>
              </a:spcAft>
              <a:defRPr sz="2400"/>
            </a:pPr>
            <a:r>
              <a:rPr dirty="0"/>
              <a:t>DISPARITY is the disparate or inequitable treatment or services provided in non-dominant groups (i.e.</a:t>
            </a:r>
            <a:r>
              <a:rPr lang="en-US" dirty="0"/>
              <a:t>,</a:t>
            </a:r>
            <a:r>
              <a:rPr dirty="0"/>
              <a:t> non-White, LGBTQ, rural) compared to those provided to similarly situated (e.g., socio-economic status) children from dominant groups.</a:t>
            </a:r>
          </a:p>
          <a:p>
            <a:pPr marL="315468" indent="-315468" defTabSz="841247">
              <a:lnSpc>
                <a:spcPct val="114000"/>
              </a:lnSpc>
              <a:spcBef>
                <a:spcPts val="500"/>
              </a:spcBef>
              <a:spcAft>
                <a:spcPts val="600"/>
              </a:spcAft>
              <a:defRPr sz="2400"/>
            </a:pPr>
            <a:r>
              <a:rPr dirty="0"/>
              <a:t>DISPROPORTIONALITY is the over- or under-representation of children in foster care and child welfare, based on membership in certain groups, as compared to their representation in the general population</a:t>
            </a:r>
          </a:p>
          <a:p>
            <a:pPr marL="0" indent="0" defTabSz="841247">
              <a:lnSpc>
                <a:spcPct val="80000"/>
              </a:lnSpc>
              <a:spcBef>
                <a:spcPts val="500"/>
              </a:spcBef>
              <a:buSzTx/>
              <a:buNone/>
              <a:defRPr sz="2400"/>
            </a:pPr>
            <a:endParaRPr dirty="0"/>
          </a:p>
          <a:p>
            <a:pPr marL="0" indent="0" defTabSz="841247">
              <a:lnSpc>
                <a:spcPct val="80000"/>
              </a:lnSpc>
              <a:spcBef>
                <a:spcPts val="500"/>
              </a:spcBef>
              <a:buSzTx/>
              <a:buNone/>
              <a:defRPr sz="2400"/>
            </a:pPr>
            <a:endParaRPr dirty="0"/>
          </a:p>
          <a:p>
            <a:pPr marL="0" indent="0" defTabSz="841247">
              <a:lnSpc>
                <a:spcPct val="80000"/>
              </a:lnSpc>
              <a:spcBef>
                <a:spcPts val="400"/>
              </a:spcBef>
              <a:buSzTx/>
              <a:buNone/>
              <a:defRPr sz="2000"/>
            </a:pPr>
            <a:r>
              <a:rPr dirty="0"/>
              <a:t>Orange County Children and Family Services, </a:t>
            </a:r>
            <a:r>
              <a:rPr i="1" dirty="0"/>
              <a:t>Eliminating Racial Disparity and Disproportionality</a:t>
            </a:r>
            <a:r>
              <a:rPr dirty="0"/>
              <a:t> Retrieved 6/6/16 URL:     </a:t>
            </a:r>
            <a:r>
              <a:rPr u="sng" dirty="0">
                <a:solidFill>
                  <a:srgbClr val="0000FF"/>
                </a:solidFill>
                <a:uFill>
                  <a:solidFill>
                    <a:srgbClr val="0000FF"/>
                  </a:solidFill>
                </a:uFill>
                <a:hlinkClick r:id="rId2"/>
              </a:rPr>
              <a:t>https://cms.ocgov.com/gov/ssa/adopt/oc4kids/ff/strategy/workgroups/erdd/default.asp</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xfrm>
            <a:off x="457200" y="274638"/>
            <a:ext cx="8229600" cy="1143001"/>
          </a:xfrm>
          <a:prstGeom prst="rect">
            <a:avLst/>
          </a:prstGeom>
        </p:spPr>
        <p:txBody>
          <a:bodyPr>
            <a:normAutofit fontScale="90000"/>
          </a:bodyPr>
          <a:lstStyle>
            <a:lvl1pPr defTabSz="832103">
              <a:defRPr sz="3500"/>
            </a:lvl1pPr>
          </a:lstStyle>
          <a:p>
            <a:r>
              <a:t>Examples of Equitable Practice in Child Welfare</a:t>
            </a:r>
          </a:p>
        </p:txBody>
      </p:sp>
      <p:sp>
        <p:nvSpPr>
          <p:cNvPr id="170" name="Shape 170"/>
          <p:cNvSpPr>
            <a:spLocks noGrp="1"/>
          </p:cNvSpPr>
          <p:nvPr>
            <p:ph type="body" idx="1"/>
          </p:nvPr>
        </p:nvSpPr>
        <p:spPr>
          <a:xfrm>
            <a:off x="457200" y="1600200"/>
            <a:ext cx="8229600" cy="4525963"/>
          </a:xfrm>
          <a:prstGeom prst="rect">
            <a:avLst/>
          </a:prstGeom>
        </p:spPr>
        <p:txBody>
          <a:bodyPr/>
          <a:lstStyle/>
          <a:p>
            <a:pPr>
              <a:lnSpc>
                <a:spcPct val="90000"/>
              </a:lnSpc>
              <a:spcBef>
                <a:spcPts val="600"/>
              </a:spcBef>
              <a:defRPr sz="2900"/>
            </a:pPr>
            <a:r>
              <a:rPr dirty="0"/>
              <a:t>Active </a:t>
            </a:r>
            <a:r>
              <a:rPr lang="en-US" dirty="0"/>
              <a:t>E</a:t>
            </a:r>
            <a:r>
              <a:rPr dirty="0"/>
              <a:t>fforts vs. Reasonable </a:t>
            </a:r>
            <a:r>
              <a:rPr lang="en-US" dirty="0"/>
              <a:t>E</a:t>
            </a:r>
            <a:r>
              <a:rPr dirty="0"/>
              <a:t>fforts</a:t>
            </a:r>
          </a:p>
          <a:p>
            <a:pPr marL="0" indent="0">
              <a:lnSpc>
                <a:spcPct val="90000"/>
              </a:lnSpc>
              <a:spcBef>
                <a:spcPts val="600"/>
              </a:spcBef>
              <a:buSzTx/>
              <a:buNone/>
              <a:defRPr sz="2900"/>
            </a:pPr>
            <a:endParaRPr dirty="0"/>
          </a:p>
          <a:p>
            <a:pPr>
              <a:lnSpc>
                <a:spcPct val="90000"/>
              </a:lnSpc>
              <a:spcBef>
                <a:spcPts val="600"/>
              </a:spcBef>
              <a:defRPr sz="2900"/>
            </a:pPr>
            <a:r>
              <a:rPr dirty="0"/>
              <a:t>Structured Decision Making Tools </a:t>
            </a:r>
          </a:p>
          <a:p>
            <a:pPr marL="0" lvl="1" indent="400050">
              <a:lnSpc>
                <a:spcPct val="90000"/>
              </a:lnSpc>
              <a:spcBef>
                <a:spcPts val="600"/>
              </a:spcBef>
              <a:buSzTx/>
              <a:buNone/>
              <a:defRPr sz="2500"/>
            </a:pPr>
            <a:r>
              <a:rPr dirty="0"/>
              <a:t>Risk Assessment Tool </a:t>
            </a:r>
          </a:p>
          <a:p>
            <a:pPr marL="742950" lvl="1" indent="-285750">
              <a:lnSpc>
                <a:spcPct val="90000"/>
              </a:lnSpc>
              <a:spcBef>
                <a:spcPts val="600"/>
              </a:spcBef>
              <a:buChar char="•"/>
              <a:defRPr sz="2500"/>
            </a:pPr>
            <a:r>
              <a:rPr dirty="0"/>
              <a:t>Very High/High = Promote</a:t>
            </a:r>
          </a:p>
          <a:p>
            <a:pPr marL="742950" lvl="1" indent="-285750">
              <a:lnSpc>
                <a:spcPct val="90000"/>
              </a:lnSpc>
              <a:spcBef>
                <a:spcPts val="600"/>
              </a:spcBef>
              <a:buChar char="•"/>
              <a:defRPr sz="2500"/>
            </a:pPr>
            <a:r>
              <a:rPr dirty="0"/>
              <a:t>Very High/High = Weekly face</a:t>
            </a:r>
            <a:r>
              <a:rPr lang="en-US" dirty="0"/>
              <a:t>-</a:t>
            </a:r>
            <a:r>
              <a:rPr dirty="0"/>
              <a:t>to</a:t>
            </a:r>
            <a:r>
              <a:rPr lang="en-US" dirty="0"/>
              <a:t>-</a:t>
            </a:r>
            <a:r>
              <a:rPr dirty="0"/>
              <a:t>face contact</a:t>
            </a:r>
          </a:p>
          <a:p>
            <a:pPr marL="0" lvl="1" indent="457200">
              <a:lnSpc>
                <a:spcPct val="90000"/>
              </a:lnSpc>
              <a:spcBef>
                <a:spcPts val="600"/>
              </a:spcBef>
              <a:buSzTx/>
              <a:buNone/>
              <a:defRPr sz="2500"/>
            </a:pPr>
            <a:endParaRPr dirty="0"/>
          </a:p>
          <a:p>
            <a:pPr>
              <a:lnSpc>
                <a:spcPct val="90000"/>
              </a:lnSpc>
              <a:spcBef>
                <a:spcPts val="600"/>
              </a:spcBef>
              <a:defRPr sz="2900"/>
            </a:pPr>
            <a:r>
              <a:rPr dirty="0"/>
              <a:t>Visitation Policy </a:t>
            </a:r>
          </a:p>
          <a:p>
            <a:pPr marL="742950" lvl="1" indent="-285750">
              <a:lnSpc>
                <a:spcPct val="90000"/>
              </a:lnSpc>
              <a:spcBef>
                <a:spcPts val="600"/>
              </a:spcBef>
              <a:buChar char="•"/>
              <a:defRPr sz="2500"/>
            </a:pPr>
            <a:r>
              <a:rPr dirty="0"/>
              <a:t>Infants vs. Teens </a:t>
            </a:r>
          </a:p>
        </p:txBody>
      </p:sp>
    </p:spTree>
    <p:extLst>
      <p:ext uri="{BB962C8B-B14F-4D97-AF65-F5344CB8AC3E}">
        <p14:creationId xmlns:p14="http://schemas.microsoft.com/office/powerpoint/2010/main" val="577025684"/>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prstGeom prst="rect">
            <a:avLst/>
          </a:prstGeom>
        </p:spPr>
        <p:txBody>
          <a:bodyPr/>
          <a:lstStyle>
            <a:lvl1pPr defTabSz="676655">
              <a:lnSpc>
                <a:spcPct val="90000"/>
              </a:lnSpc>
              <a:defRPr sz="3256">
                <a:latin typeface="Calibri Light"/>
                <a:ea typeface="Calibri Light"/>
                <a:cs typeface="Calibri Light"/>
                <a:sym typeface="Calibri Light"/>
              </a:defRPr>
            </a:lvl1pPr>
          </a:lstStyle>
          <a:p>
            <a:r>
              <a:t>LGBTQ &amp; Gender Non-Conforming System-Impacted Youth in the United States </a:t>
            </a:r>
          </a:p>
        </p:txBody>
      </p:sp>
      <p:sp>
        <p:nvSpPr>
          <p:cNvPr id="175" name="Shape 175"/>
          <p:cNvSpPr>
            <a:spLocks noGrp="1"/>
          </p:cNvSpPr>
          <p:nvPr>
            <p:ph type="body" idx="1"/>
          </p:nvPr>
        </p:nvSpPr>
        <p:spPr>
          <a:xfrm>
            <a:off x="457200" y="1549400"/>
            <a:ext cx="8229600" cy="4525963"/>
          </a:xfrm>
          <a:prstGeom prst="rect">
            <a:avLst/>
          </a:prstGeom>
        </p:spPr>
        <p:txBody>
          <a:bodyPr/>
          <a:lstStyle/>
          <a:p>
            <a:pPr marL="228600" indent="-228600">
              <a:spcBef>
                <a:spcPts val="1000"/>
              </a:spcBef>
              <a:defRPr sz="2000"/>
            </a:pPr>
            <a:r>
              <a:rPr dirty="0"/>
              <a:t>1.6% of U.S. adults identify as gay or lesbian (CDC, July 2014)</a:t>
            </a:r>
          </a:p>
          <a:p>
            <a:pPr marL="228600" indent="-228600">
              <a:spcBef>
                <a:spcPts val="1000"/>
              </a:spcBef>
              <a:defRPr sz="2000"/>
            </a:pPr>
            <a:r>
              <a:rPr dirty="0"/>
              <a:t>0.7% of U.S. adults identify as bisexual (CDC, July 2014)</a:t>
            </a:r>
          </a:p>
          <a:p>
            <a:pPr marL="228600" indent="-228600">
              <a:spcBef>
                <a:spcPts val="1000"/>
              </a:spcBef>
              <a:defRPr sz="2000"/>
            </a:pPr>
            <a:r>
              <a:rPr dirty="0"/>
              <a:t>0.3% of U.S. adults identify as transgender (The Williams Institute, 2011)</a:t>
            </a:r>
          </a:p>
          <a:p>
            <a:pPr marL="228600" indent="-228600">
              <a:spcBef>
                <a:spcPts val="1000"/>
              </a:spcBef>
              <a:defRPr sz="2000"/>
            </a:pPr>
            <a:r>
              <a:rPr dirty="0"/>
              <a:t>19% of youth in foster care in L.A. identify as lesbian, gay, bisexual, transgendered, or queer (Wilson et al.</a:t>
            </a:r>
            <a:r>
              <a:rPr lang="en-US" dirty="0"/>
              <a:t>,</a:t>
            </a:r>
            <a:r>
              <a:rPr dirty="0"/>
              <a:t> 2014)</a:t>
            </a:r>
            <a:endParaRPr i="1" dirty="0"/>
          </a:p>
          <a:p>
            <a:pPr marL="228600" indent="-228600">
              <a:spcBef>
                <a:spcPts val="1000"/>
              </a:spcBef>
              <a:defRPr sz="2000"/>
            </a:pPr>
            <a:r>
              <a:rPr dirty="0"/>
              <a:t>30% of LGBQ youth in detention facilities were previously removed from their homes by child welfare, compared to 11% of heterosexual youth (Irvine &amp; Canfield, 2016)</a:t>
            </a:r>
          </a:p>
          <a:p>
            <a:pPr marL="228600" indent="-228600">
              <a:spcBef>
                <a:spcPts val="1000"/>
              </a:spcBef>
              <a:defRPr sz="2000"/>
            </a:pPr>
            <a:r>
              <a:rPr dirty="0"/>
              <a:t>35% of gender non-conforming or transgender youth in detention facilities were previously removed from their homes by child welfare, compared to 10% of gender-conforming youth (Irvine &amp; Canfield, 2016)</a:t>
            </a:r>
          </a:p>
        </p:txBody>
      </p:sp>
    </p:spTree>
    <p:extLst>
      <p:ext uri="{BB962C8B-B14F-4D97-AF65-F5344CB8AC3E}">
        <p14:creationId xmlns:p14="http://schemas.microsoft.com/office/powerpoint/2010/main" val="302280767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1DA92-2609-432D-9B35-736A1EE3A451}"/>
              </a:ext>
            </a:extLst>
          </p:cNvPr>
          <p:cNvPicPr>
            <a:picLocks noChangeAspect="1"/>
          </p:cNvPicPr>
          <p:nvPr/>
        </p:nvPicPr>
        <p:blipFill>
          <a:blip r:embed="rId3"/>
          <a:stretch>
            <a:fillRect/>
          </a:stretch>
        </p:blipFill>
        <p:spPr>
          <a:xfrm>
            <a:off x="0" y="0"/>
            <a:ext cx="9144000" cy="6346189"/>
          </a:xfrm>
          <a:prstGeom prst="rect">
            <a:avLst/>
          </a:prstGeom>
        </p:spPr>
      </p:pic>
    </p:spTree>
    <p:extLst>
      <p:ext uri="{BB962C8B-B14F-4D97-AF65-F5344CB8AC3E}">
        <p14:creationId xmlns:p14="http://schemas.microsoft.com/office/powerpoint/2010/main" val="1198216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 name="Shape 181"/>
          <p:cNvSpPr>
            <a:spLocks noGrp="1"/>
          </p:cNvSpPr>
          <p:nvPr>
            <p:ph type="title"/>
          </p:nvPr>
        </p:nvSpPr>
        <p:spPr>
          <a:xfrm>
            <a:off x="1485900" y="274640"/>
            <a:ext cx="6172200" cy="1143001"/>
          </a:xfrm>
          <a:prstGeom prst="rect">
            <a:avLst/>
          </a:prstGeom>
        </p:spPr>
        <p:txBody>
          <a:bodyPr>
            <a:normAutofit fontScale="90000"/>
          </a:bodyPr>
          <a:lstStyle>
            <a:lvl1pPr defTabSz="832103">
              <a:defRPr sz="3500"/>
            </a:lvl1pPr>
          </a:lstStyle>
          <a:p>
            <a:r>
              <a:rPr dirty="0"/>
              <a:t>Examples of Inequitable Practice in Child Welfare</a:t>
            </a:r>
          </a:p>
        </p:txBody>
      </p:sp>
      <p:sp>
        <p:nvSpPr>
          <p:cNvPr id="182" name="Shape 182"/>
          <p:cNvSpPr>
            <a:spLocks noGrp="1"/>
          </p:cNvSpPr>
          <p:nvPr>
            <p:ph type="body" idx="1"/>
          </p:nvPr>
        </p:nvSpPr>
        <p:spPr>
          <a:xfrm>
            <a:off x="549730" y="1417636"/>
            <a:ext cx="7999519" cy="5135566"/>
          </a:xfrm>
          <a:prstGeom prst="rect">
            <a:avLst/>
          </a:prstGeom>
        </p:spPr>
        <p:txBody>
          <a:bodyPr>
            <a:noAutofit/>
          </a:bodyPr>
          <a:lstStyle/>
          <a:p>
            <a:pPr marL="291465" indent="-291465" defTabSz="777240">
              <a:lnSpc>
                <a:spcPct val="80000"/>
              </a:lnSpc>
              <a:spcBef>
                <a:spcPts val="400"/>
              </a:spcBef>
              <a:defRPr sz="1800"/>
            </a:pPr>
            <a:r>
              <a:rPr sz="1800" dirty="0"/>
              <a:t>White families are more likely to receive services that allow the children to remain in the home, while families of color are more likely to have their children placed in out-of-home care</a:t>
            </a:r>
            <a:r>
              <a:rPr lang="en-US" sz="1800" dirty="0"/>
              <a:t> </a:t>
            </a:r>
            <a:r>
              <a:rPr sz="1800" dirty="0"/>
              <a:t>(</a:t>
            </a:r>
            <a:r>
              <a:rPr sz="1800" dirty="0" err="1"/>
              <a:t>Derezotes</a:t>
            </a:r>
            <a:r>
              <a:rPr sz="1800" dirty="0"/>
              <a:t> &amp; Poertner, 2005)</a:t>
            </a:r>
            <a:r>
              <a:rPr lang="en-US" sz="1800" dirty="0"/>
              <a:t>.</a:t>
            </a:r>
            <a:endParaRPr sz="1800" dirty="0"/>
          </a:p>
          <a:p>
            <a:pPr marL="0" indent="0" defTabSz="777240">
              <a:lnSpc>
                <a:spcPct val="80000"/>
              </a:lnSpc>
              <a:spcBef>
                <a:spcPts val="400"/>
              </a:spcBef>
              <a:buNone/>
              <a:defRPr sz="1800"/>
            </a:pPr>
            <a:endParaRPr sz="1200" dirty="0"/>
          </a:p>
          <a:p>
            <a:pPr marL="291465" indent="-291465" defTabSz="777240">
              <a:lnSpc>
                <a:spcPct val="80000"/>
              </a:lnSpc>
              <a:spcBef>
                <a:spcPts val="400"/>
              </a:spcBef>
              <a:defRPr sz="1800"/>
            </a:pPr>
            <a:r>
              <a:rPr sz="1800" dirty="0"/>
              <a:t>In the second round of CFSRs, only 1</a:t>
            </a:r>
            <a:r>
              <a:rPr lang="en-US" sz="1800" dirty="0"/>
              <a:t>9</a:t>
            </a:r>
            <a:r>
              <a:rPr sz="1800" dirty="0"/>
              <a:t> </a:t>
            </a:r>
            <a:r>
              <a:rPr lang="en-US" sz="1800" dirty="0"/>
              <a:t>s</a:t>
            </a:r>
            <a:r>
              <a:rPr sz="1800" dirty="0"/>
              <a:t>tates received a positive rating on the item regarding </a:t>
            </a:r>
            <a:r>
              <a:rPr lang="en-US" sz="1800" dirty="0"/>
              <a:t>s</a:t>
            </a:r>
            <a:r>
              <a:rPr sz="1800" dirty="0"/>
              <a:t>tate efforts to recruit and retain resource parents who reflect the racial and ethnic diversity of the foster care population in that state</a:t>
            </a:r>
            <a:r>
              <a:rPr lang="en-US" sz="1800" dirty="0"/>
              <a:t> (Children’s Bureau, 2011).  For California, this item was designated as an “Area Needing Improvement (ANI)” (Children’s Bureau, 2008).</a:t>
            </a:r>
            <a:endParaRPr sz="1800" dirty="0"/>
          </a:p>
          <a:p>
            <a:pPr marL="0" indent="0" defTabSz="777240">
              <a:lnSpc>
                <a:spcPct val="80000"/>
              </a:lnSpc>
              <a:spcBef>
                <a:spcPts val="400"/>
              </a:spcBef>
              <a:buNone/>
              <a:defRPr sz="1800"/>
            </a:pPr>
            <a:endParaRPr sz="1200" dirty="0"/>
          </a:p>
          <a:p>
            <a:pPr marL="291465" indent="-291465" defTabSz="777240">
              <a:lnSpc>
                <a:spcPct val="80000"/>
              </a:lnSpc>
              <a:spcBef>
                <a:spcPts val="400"/>
              </a:spcBef>
              <a:defRPr sz="1800"/>
            </a:pPr>
            <a:r>
              <a:rPr sz="1800" dirty="0"/>
              <a:t>African</a:t>
            </a:r>
            <a:r>
              <a:rPr lang="en-US" sz="1800" dirty="0"/>
              <a:t> </a:t>
            </a:r>
            <a:r>
              <a:rPr sz="1800" dirty="0"/>
              <a:t>American and Native American children enter the foster care system at a disproportionately high rate. Once they have been removed from their homes, they are more likely to remain in care and less likely to be reunited with their families than are White children</a:t>
            </a:r>
            <a:r>
              <a:rPr lang="en-US" sz="1800" dirty="0"/>
              <a:t> </a:t>
            </a:r>
            <a:r>
              <a:rPr sz="1800" dirty="0"/>
              <a:t>(Child Welfare Information Gateway, January 2011)</a:t>
            </a:r>
            <a:r>
              <a:rPr lang="en-US" sz="1800" dirty="0"/>
              <a:t>.</a:t>
            </a:r>
            <a:endParaRPr sz="1800" dirty="0"/>
          </a:p>
          <a:p>
            <a:pPr marL="291465" indent="-291465" defTabSz="777240">
              <a:lnSpc>
                <a:spcPct val="80000"/>
              </a:lnSpc>
              <a:spcBef>
                <a:spcPts val="400"/>
              </a:spcBef>
              <a:defRPr sz="1800"/>
            </a:pPr>
            <a:endParaRPr sz="1200" dirty="0"/>
          </a:p>
          <a:p>
            <a:pPr marL="291465" indent="-291465" defTabSz="777240">
              <a:lnSpc>
                <a:spcPct val="80000"/>
              </a:lnSpc>
              <a:spcBef>
                <a:spcPts val="400"/>
              </a:spcBef>
              <a:defRPr sz="1800"/>
            </a:pPr>
            <a:r>
              <a:rPr lang="en-US" sz="1800" dirty="0"/>
              <a:t>Working with f</a:t>
            </a:r>
            <a:r>
              <a:rPr sz="1800" dirty="0"/>
              <a:t>ather</a:t>
            </a:r>
            <a:r>
              <a:rPr lang="en-US" sz="1800" dirty="0"/>
              <a:t>s</a:t>
            </a:r>
            <a:r>
              <a:rPr sz="1800" dirty="0"/>
              <a:t> and research into father’s relatives </a:t>
            </a:r>
            <a:r>
              <a:rPr lang="en-US" sz="1800" dirty="0"/>
              <a:t>are </a:t>
            </a:r>
            <a:r>
              <a:rPr sz="1800" dirty="0"/>
              <a:t>not always a standard part of Child Welfare practices</a:t>
            </a:r>
            <a:r>
              <a:rPr lang="en-US" sz="1800" dirty="0"/>
              <a:t> </a:t>
            </a:r>
            <a:r>
              <a:rPr sz="1800" dirty="0"/>
              <a:t>(National AIA Resource Center, November 2015)</a:t>
            </a:r>
            <a:r>
              <a:rPr lang="en-US" sz="1800" dirty="0"/>
              <a:t>.</a:t>
            </a:r>
          </a:p>
          <a:p>
            <a:pPr marL="291465" indent="-291465" defTabSz="777240">
              <a:lnSpc>
                <a:spcPct val="80000"/>
              </a:lnSpc>
              <a:spcBef>
                <a:spcPts val="400"/>
              </a:spcBef>
              <a:defRPr sz="1800"/>
            </a:pPr>
            <a:endParaRPr lang="en-US" sz="1200" dirty="0"/>
          </a:p>
          <a:p>
            <a:pPr marL="291465" indent="-291465" defTabSz="777240">
              <a:lnSpc>
                <a:spcPct val="80000"/>
              </a:lnSpc>
              <a:spcBef>
                <a:spcPts val="400"/>
              </a:spcBef>
              <a:defRPr sz="1800"/>
            </a:pPr>
            <a:r>
              <a:rPr lang="en-US" sz="1800" dirty="0"/>
              <a:t>25.7% of L.A. County LGBTQ youth in foster care live in a group home, as compared to 10.1% of non-LGBTQ foster youth (Williams Institute, August 2014).</a:t>
            </a:r>
            <a:endParaRPr sz="1800" dirty="0"/>
          </a:p>
        </p:txBody>
      </p:sp>
    </p:spTree>
    <p:extLst>
      <p:ext uri="{BB962C8B-B14F-4D97-AF65-F5344CB8AC3E}">
        <p14:creationId xmlns:p14="http://schemas.microsoft.com/office/powerpoint/2010/main" val="192419730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900-000002000000}"/>
              </a:ext>
            </a:extLst>
          </p:cNvPr>
          <p:cNvGraphicFramePr>
            <a:graphicFrameLocks noGrp="1"/>
          </p:cNvGraphicFramePr>
          <p:nvPr/>
        </p:nvGraphicFramePr>
        <p:xfrm>
          <a:off x="288726" y="517922"/>
          <a:ext cx="8566547" cy="58221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46516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7E676-CED0-4FB1-B45B-A8C44C808911}"/>
              </a:ext>
            </a:extLst>
          </p:cNvPr>
          <p:cNvPicPr>
            <a:picLocks noChangeAspect="1"/>
          </p:cNvPicPr>
          <p:nvPr/>
        </p:nvPicPr>
        <p:blipFill>
          <a:blip r:embed="rId3"/>
          <a:stretch>
            <a:fillRect/>
          </a:stretch>
        </p:blipFill>
        <p:spPr>
          <a:xfrm>
            <a:off x="76200" y="1"/>
            <a:ext cx="8991600" cy="6172199"/>
          </a:xfrm>
          <a:prstGeom prst="rect">
            <a:avLst/>
          </a:prstGeom>
        </p:spPr>
      </p:pic>
    </p:spTree>
    <p:extLst>
      <p:ext uri="{BB962C8B-B14F-4D97-AF65-F5344CB8AC3E}">
        <p14:creationId xmlns:p14="http://schemas.microsoft.com/office/powerpoint/2010/main" val="28636543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 name="Shape 190"/>
          <p:cNvSpPr>
            <a:spLocks noGrp="1"/>
          </p:cNvSpPr>
          <p:nvPr>
            <p:ph type="title"/>
          </p:nvPr>
        </p:nvSpPr>
        <p:spPr>
          <a:xfrm>
            <a:off x="457200" y="274638"/>
            <a:ext cx="8229600" cy="1143001"/>
          </a:xfrm>
          <a:prstGeom prst="rect">
            <a:avLst/>
          </a:prstGeom>
        </p:spPr>
        <p:txBody>
          <a:bodyPr/>
          <a:lstStyle/>
          <a:p>
            <a:r>
              <a:t>Proposed Explanations</a:t>
            </a:r>
          </a:p>
        </p:txBody>
      </p:sp>
      <p:sp>
        <p:nvSpPr>
          <p:cNvPr id="191" name="Shape 191"/>
          <p:cNvSpPr>
            <a:spLocks noGrp="1"/>
          </p:cNvSpPr>
          <p:nvPr>
            <p:ph type="body" idx="1"/>
          </p:nvPr>
        </p:nvSpPr>
        <p:spPr>
          <a:xfrm>
            <a:off x="457200" y="1600200"/>
            <a:ext cx="8229600" cy="5029200"/>
          </a:xfrm>
          <a:prstGeom prst="rect">
            <a:avLst/>
          </a:prstGeom>
        </p:spPr>
        <p:txBody>
          <a:bodyPr/>
          <a:lstStyle/>
          <a:p>
            <a:pPr marL="339470" indent="-339470" defTabSz="905255">
              <a:spcBef>
                <a:spcPts val="600"/>
              </a:spcBef>
              <a:defRPr sz="2600"/>
            </a:pPr>
            <a:r>
              <a:rPr dirty="0"/>
              <a:t>Disproportionate and disparate need of children and families of color</a:t>
            </a:r>
          </a:p>
          <a:p>
            <a:pPr marL="339470" indent="-339470" defTabSz="905255">
              <a:spcBef>
                <a:spcPts val="600"/>
              </a:spcBef>
              <a:defRPr sz="2600"/>
            </a:pPr>
            <a:r>
              <a:rPr dirty="0"/>
              <a:t>Geographic context (i.e., region of country, region of state, </a:t>
            </a:r>
            <a:r>
              <a:rPr dirty="0" err="1"/>
              <a:t>urbanicity</a:t>
            </a:r>
            <a:r>
              <a:rPr dirty="0"/>
              <a:t> and/or neighborhood characteristics)</a:t>
            </a:r>
          </a:p>
          <a:p>
            <a:pPr marL="339470" indent="-339470" defTabSz="905255">
              <a:spcBef>
                <a:spcPts val="600"/>
              </a:spcBef>
              <a:defRPr sz="2600"/>
            </a:pPr>
            <a:r>
              <a:rPr dirty="0"/>
              <a:t>Racial bias and discrimination in the child welfare system</a:t>
            </a:r>
          </a:p>
          <a:p>
            <a:pPr marL="339470" indent="-339470" defTabSz="905255">
              <a:spcBef>
                <a:spcPts val="600"/>
              </a:spcBef>
              <a:defRPr sz="2600"/>
            </a:pPr>
            <a:r>
              <a:rPr dirty="0"/>
              <a:t>Child Welfare system processes and resources</a:t>
            </a:r>
          </a:p>
          <a:p>
            <a:pPr marL="0" indent="0" defTabSz="905255">
              <a:lnSpc>
                <a:spcPct val="90000"/>
              </a:lnSpc>
              <a:spcBef>
                <a:spcPts val="600"/>
              </a:spcBef>
              <a:buSzTx/>
              <a:buNone/>
              <a:defRPr sz="2600"/>
            </a:pPr>
            <a:endParaRPr dirty="0"/>
          </a:p>
          <a:p>
            <a:pPr marL="0" indent="0" defTabSz="905255">
              <a:lnSpc>
                <a:spcPct val="90000"/>
              </a:lnSpc>
              <a:spcBef>
                <a:spcPts val="600"/>
              </a:spcBef>
              <a:buSzTx/>
              <a:buNone/>
              <a:defRPr sz="2600"/>
            </a:pPr>
            <a:endParaRPr dirty="0"/>
          </a:p>
          <a:p>
            <a:pPr marL="0" indent="0" defTabSz="905255">
              <a:lnSpc>
                <a:spcPct val="90000"/>
              </a:lnSpc>
              <a:spcBef>
                <a:spcPts val="500"/>
              </a:spcBef>
              <a:buSzTx/>
              <a:buNone/>
              <a:defRPr sz="2200" i="1"/>
            </a:pPr>
            <a:r>
              <a:rPr dirty="0"/>
              <a:t>The Alliance for Racial Equity in Child Welfare</a:t>
            </a:r>
            <a:r>
              <a:rPr u="sng" dirty="0"/>
              <a:t>: </a:t>
            </a:r>
            <a:r>
              <a:rPr i="0" u="sng" dirty="0"/>
              <a:t>Disparities and Disproportionality in Child Welfare: Analysis of the Research</a:t>
            </a:r>
            <a:r>
              <a:rPr i="0" dirty="0"/>
              <a:t>, 2011</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 name="Shape 129"/>
          <p:cNvSpPr>
            <a:spLocks noGrp="1"/>
          </p:cNvSpPr>
          <p:nvPr>
            <p:ph type="ctrTitle"/>
          </p:nvPr>
        </p:nvSpPr>
        <p:spPr>
          <a:xfrm>
            <a:off x="152400" y="1143000"/>
            <a:ext cx="8915400" cy="3276600"/>
          </a:xfrm>
          <a:prstGeom prst="rect">
            <a:avLst/>
          </a:prstGeom>
        </p:spPr>
        <p:txBody>
          <a:bodyPr/>
          <a:lstStyle/>
          <a:p>
            <a:pPr algn="l">
              <a:defRPr b="1"/>
            </a:pPr>
            <a:r>
              <a:rPr dirty="0"/>
              <a:t>Fairness and Equity</a:t>
            </a:r>
            <a:br>
              <a:rPr dirty="0"/>
            </a:br>
            <a:r>
              <a:rPr dirty="0"/>
              <a:t/>
            </a:r>
            <a:br>
              <a:rPr dirty="0"/>
            </a:br>
            <a:r>
              <a:rPr sz="3600" dirty="0"/>
              <a:t>California Common Core</a:t>
            </a:r>
            <a:r>
              <a:rPr sz="3600"/>
              <a:t/>
            </a:r>
            <a:br>
              <a:rPr sz="3600"/>
            </a:br>
            <a:r>
              <a:rPr sz="2800" b="0"/>
              <a:t> </a:t>
            </a:r>
            <a:r>
              <a:rPr lang="en-US" sz="2800" b="0"/>
              <a:t>December 31, 2018</a:t>
            </a:r>
            <a:endParaRPr sz="2800" b="0" dirty="0"/>
          </a:p>
        </p:txBody>
      </p:sp>
      <p:pic>
        <p:nvPicPr>
          <p:cNvPr id="130" name="image2.png"/>
          <p:cNvPicPr>
            <a:picLocks noChangeAspect="1"/>
          </p:cNvPicPr>
          <p:nvPr/>
        </p:nvPicPr>
        <p:blipFill>
          <a:blip r:embed="rId2">
            <a:extLst/>
          </a:blip>
          <a:stretch>
            <a:fillRect/>
          </a:stretch>
        </p:blipFill>
        <p:spPr>
          <a:xfrm>
            <a:off x="7315200" y="5029200"/>
            <a:ext cx="1627187" cy="1530350"/>
          </a:xfrm>
          <a:prstGeom prst="rect">
            <a:avLst/>
          </a:prstGeom>
          <a:ln w="12700">
            <a:miter lim="400000"/>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 name="Shape 195"/>
          <p:cNvSpPr/>
          <p:nvPr/>
        </p:nvSpPr>
        <p:spPr>
          <a:xfrm>
            <a:off x="-38100" y="6046142"/>
            <a:ext cx="9144000" cy="762000"/>
          </a:xfrm>
          <a:prstGeom prst="rect">
            <a:avLst/>
          </a:prstGeom>
          <a:solidFill>
            <a:srgbClr val="A6A6A6">
              <a:alpha val="44000"/>
            </a:srgbClr>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96" name="Shape 196"/>
          <p:cNvSpPr>
            <a:spLocks noGrp="1"/>
          </p:cNvSpPr>
          <p:nvPr>
            <p:ph type="title"/>
          </p:nvPr>
        </p:nvSpPr>
        <p:spPr>
          <a:xfrm>
            <a:off x="457200" y="-152400"/>
            <a:ext cx="8229600" cy="1143000"/>
          </a:xfrm>
          <a:prstGeom prst="rect">
            <a:avLst/>
          </a:prstGeom>
        </p:spPr>
        <p:txBody>
          <a:bodyPr/>
          <a:lstStyle/>
          <a:p>
            <a:r>
              <a:t>Legalize Democracy (Video)</a:t>
            </a:r>
          </a:p>
        </p:txBody>
      </p:sp>
      <p:pic>
        <p:nvPicPr>
          <p:cNvPr id="197" name="media1.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228600" y="817562"/>
            <a:ext cx="8610601" cy="4843463"/>
          </a:xfrm>
          <a:prstGeom prst="rect">
            <a:avLst/>
          </a:prstGeom>
          <a:ln w="12700">
            <a:miter lim="400000"/>
          </a:ln>
        </p:spPr>
      </p:pic>
      <p:sp>
        <p:nvSpPr>
          <p:cNvPr id="198" name="Shape 198"/>
          <p:cNvSpPr/>
          <p:nvPr/>
        </p:nvSpPr>
        <p:spPr>
          <a:xfrm>
            <a:off x="228600" y="6095999"/>
            <a:ext cx="8610600" cy="86177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a:solidFill>
                  <a:srgbClr val="FFFFFF"/>
                </a:solidFill>
              </a:defRPr>
            </a:pPr>
            <a:r>
              <a:rPr dirty="0"/>
              <a:t>(2013, October 17). </a:t>
            </a:r>
            <a:r>
              <a:rPr i="1" dirty="0"/>
              <a:t>Legalize Democracy</a:t>
            </a:r>
            <a:r>
              <a:rPr dirty="0"/>
              <a:t> [Video file]. Retrieved from</a:t>
            </a:r>
            <a:endParaRPr lang="en-US" dirty="0"/>
          </a:p>
          <a:p>
            <a:pPr>
              <a:defRPr>
                <a:solidFill>
                  <a:srgbClr val="FFFFFF"/>
                </a:solidFill>
              </a:defRPr>
            </a:pPr>
            <a:r>
              <a:rPr lang="en-US" sz="1400" dirty="0"/>
              <a:t>https://calswec-hosting.s3.amazonaws.com/CC3/classroom/videos/foundation_block/Legalize_Democracy.mp4</a:t>
            </a:r>
          </a:p>
          <a:p>
            <a:pPr>
              <a:defRPr>
                <a:solidFill>
                  <a:srgbClr val="FFFFFF"/>
                </a:solidFill>
              </a:defRPr>
            </a:pPr>
            <a:endParaRPr dirty="0"/>
          </a:p>
        </p:txBody>
      </p:sp>
      <p:sp>
        <p:nvSpPr>
          <p:cNvPr id="199" name="Shape 199"/>
          <p:cNvSpPr/>
          <p:nvPr/>
        </p:nvSpPr>
        <p:spPr>
          <a:xfrm>
            <a:off x="0" y="6096000"/>
            <a:ext cx="9144001" cy="0"/>
          </a:xfrm>
          <a:prstGeom prst="line">
            <a:avLst/>
          </a:prstGeom>
          <a:ln w="25400">
            <a:solidFill>
              <a:srgbClr val="FFFFFF"/>
            </a:solidFill>
          </a:ln>
          <a:effectLst>
            <a:outerShdw blurRad="38100" dist="20000" dir="5400000" rotWithShape="0">
              <a:srgbClr val="000000">
                <a:alpha val="38000"/>
              </a:srgbClr>
            </a:outerShdw>
          </a:effectLst>
        </p:spPr>
        <p:txBody>
          <a:bodyPr lIns="45718" tIns="45718" rIns="45718" bIns="45718"/>
          <a:lstStyle/>
          <a:p>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237" fill="hold"/>
                                        <p:tgtEl>
                                          <p:spTgt spid="19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9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 name="Shape 203"/>
          <p:cNvSpPr>
            <a:spLocks noGrp="1"/>
          </p:cNvSpPr>
          <p:nvPr>
            <p:ph type="title"/>
          </p:nvPr>
        </p:nvSpPr>
        <p:spPr>
          <a:xfrm>
            <a:off x="457200" y="274638"/>
            <a:ext cx="8229600" cy="1143001"/>
          </a:xfrm>
          <a:prstGeom prst="rect">
            <a:avLst/>
          </a:prstGeom>
        </p:spPr>
        <p:txBody>
          <a:bodyPr/>
          <a:lstStyle/>
          <a:p>
            <a:r>
              <a:t>Fair and Equitable Practice</a:t>
            </a:r>
          </a:p>
        </p:txBody>
      </p:sp>
      <p:sp>
        <p:nvSpPr>
          <p:cNvPr id="204" name="Shape 204"/>
          <p:cNvSpPr>
            <a:spLocks noGrp="1"/>
          </p:cNvSpPr>
          <p:nvPr>
            <p:ph type="body" idx="1"/>
          </p:nvPr>
        </p:nvSpPr>
        <p:spPr>
          <a:xfrm>
            <a:off x="457200" y="1600200"/>
            <a:ext cx="8229600" cy="4525963"/>
          </a:xfrm>
          <a:prstGeom prst="rect">
            <a:avLst/>
          </a:prstGeom>
        </p:spPr>
        <p:txBody>
          <a:bodyPr/>
          <a:lstStyle/>
          <a:p>
            <a:pPr marL="0" indent="0">
              <a:buSzTx/>
              <a:buNone/>
            </a:pPr>
            <a:r>
              <a:rPr dirty="0"/>
              <a:t>Acknowledges that an accurate assessment is predicated on understanding the present day impact of </a:t>
            </a:r>
            <a:r>
              <a:rPr b="1" dirty="0"/>
              <a:t>historical oppression </a:t>
            </a:r>
            <a:r>
              <a:rPr dirty="0"/>
              <a:t>and resulting social stratification on an individual’s and/or family’s </a:t>
            </a:r>
            <a:r>
              <a:rPr dirty="0" err="1"/>
              <a:t>positionality</a:t>
            </a:r>
            <a:r>
              <a:rPr dirty="0"/>
              <a:t> (i.e.</a:t>
            </a:r>
            <a:r>
              <a:rPr lang="en-US" dirty="0"/>
              <a:t>,</a:t>
            </a:r>
            <a:r>
              <a:rPr dirty="0"/>
              <a:t> access to barriers and opportunities) in the community and society in which they belong. </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 name="Shape 208"/>
          <p:cNvSpPr>
            <a:spLocks noGrp="1"/>
          </p:cNvSpPr>
          <p:nvPr>
            <p:ph type="title"/>
          </p:nvPr>
        </p:nvSpPr>
        <p:spPr>
          <a:xfrm>
            <a:off x="457200" y="274638"/>
            <a:ext cx="8229600" cy="1143001"/>
          </a:xfrm>
          <a:prstGeom prst="rect">
            <a:avLst/>
          </a:prstGeom>
        </p:spPr>
        <p:txBody>
          <a:bodyPr/>
          <a:lstStyle>
            <a:lvl1pPr defTabSz="859536">
              <a:defRPr sz="4100" b="1"/>
            </a:lvl1pPr>
          </a:lstStyle>
          <a:p>
            <a:r>
              <a:t>A.D.D.R.E.S.S.I.N.G. Difference…</a:t>
            </a:r>
          </a:p>
        </p:txBody>
      </p:sp>
      <p:sp>
        <p:nvSpPr>
          <p:cNvPr id="209" name="Shape 209"/>
          <p:cNvSpPr>
            <a:spLocks noGrp="1"/>
          </p:cNvSpPr>
          <p:nvPr>
            <p:ph type="body" idx="1"/>
          </p:nvPr>
        </p:nvSpPr>
        <p:spPr>
          <a:xfrm>
            <a:off x="431800" y="1295400"/>
            <a:ext cx="8229600" cy="4525963"/>
          </a:xfrm>
          <a:prstGeom prst="rect">
            <a:avLst/>
          </a:prstGeom>
        </p:spPr>
        <p:txBody>
          <a:bodyPr/>
          <a:lstStyle/>
          <a:p>
            <a:pPr>
              <a:lnSpc>
                <a:spcPct val="80000"/>
              </a:lnSpc>
              <a:spcBef>
                <a:spcPts val="600"/>
              </a:spcBef>
              <a:defRPr sz="2700" b="1"/>
            </a:pPr>
            <a:r>
              <a:rPr dirty="0"/>
              <a:t>Age and generational differences</a:t>
            </a:r>
          </a:p>
          <a:p>
            <a:pPr>
              <a:lnSpc>
                <a:spcPct val="80000"/>
              </a:lnSpc>
              <a:spcBef>
                <a:spcPts val="600"/>
              </a:spcBef>
              <a:defRPr sz="2700" b="1"/>
            </a:pPr>
            <a:r>
              <a:rPr dirty="0"/>
              <a:t>Developmental </a:t>
            </a:r>
            <a:r>
              <a:rPr lang="en-US" dirty="0"/>
              <a:t>d</a:t>
            </a:r>
            <a:r>
              <a:rPr dirty="0"/>
              <a:t>isabilities</a:t>
            </a:r>
          </a:p>
          <a:p>
            <a:pPr>
              <a:lnSpc>
                <a:spcPct val="80000"/>
              </a:lnSpc>
              <a:spcBef>
                <a:spcPts val="600"/>
              </a:spcBef>
              <a:defRPr sz="2700" b="1"/>
            </a:pPr>
            <a:r>
              <a:rPr dirty="0"/>
              <a:t>Disabilities (seen and unseen)</a:t>
            </a:r>
          </a:p>
          <a:p>
            <a:pPr>
              <a:lnSpc>
                <a:spcPct val="80000"/>
              </a:lnSpc>
              <a:spcBef>
                <a:spcPts val="600"/>
              </a:spcBef>
              <a:defRPr sz="2700" b="1"/>
            </a:pPr>
            <a:r>
              <a:rPr dirty="0"/>
              <a:t>Religion and spiritual orientation</a:t>
            </a:r>
          </a:p>
          <a:p>
            <a:pPr>
              <a:lnSpc>
                <a:spcPct val="80000"/>
              </a:lnSpc>
              <a:spcBef>
                <a:spcPts val="600"/>
              </a:spcBef>
              <a:defRPr sz="2700" b="1"/>
            </a:pPr>
            <a:r>
              <a:rPr dirty="0"/>
              <a:t>Ethnic and racial identity</a:t>
            </a:r>
          </a:p>
          <a:p>
            <a:pPr>
              <a:lnSpc>
                <a:spcPct val="80000"/>
              </a:lnSpc>
              <a:spcBef>
                <a:spcPts val="600"/>
              </a:spcBef>
              <a:defRPr sz="2700" b="1"/>
            </a:pPr>
            <a:r>
              <a:rPr dirty="0"/>
              <a:t>Socioeconomic </a:t>
            </a:r>
            <a:r>
              <a:rPr lang="en-US" dirty="0"/>
              <a:t>s</a:t>
            </a:r>
            <a:r>
              <a:rPr dirty="0"/>
              <a:t>tatus</a:t>
            </a:r>
          </a:p>
          <a:p>
            <a:pPr>
              <a:lnSpc>
                <a:spcPct val="80000"/>
              </a:lnSpc>
              <a:spcBef>
                <a:spcPts val="600"/>
              </a:spcBef>
              <a:defRPr sz="2700" b="1"/>
            </a:pPr>
            <a:r>
              <a:rPr dirty="0"/>
              <a:t>Sexual/</a:t>
            </a:r>
            <a:r>
              <a:rPr lang="en-US" dirty="0" err="1"/>
              <a:t>a</a:t>
            </a:r>
            <a:r>
              <a:rPr dirty="0" err="1"/>
              <a:t>ffectional</a:t>
            </a:r>
            <a:r>
              <a:rPr dirty="0"/>
              <a:t> </a:t>
            </a:r>
            <a:r>
              <a:rPr lang="en-US" dirty="0"/>
              <a:t>o</a:t>
            </a:r>
            <a:r>
              <a:rPr dirty="0"/>
              <a:t>rientation</a:t>
            </a:r>
          </a:p>
          <a:p>
            <a:pPr>
              <a:lnSpc>
                <a:spcPct val="80000"/>
              </a:lnSpc>
              <a:spcBef>
                <a:spcPts val="600"/>
              </a:spcBef>
              <a:defRPr sz="2700" b="1"/>
            </a:pPr>
            <a:r>
              <a:rPr dirty="0"/>
              <a:t>Indigenous </a:t>
            </a:r>
            <a:r>
              <a:rPr lang="en-US" dirty="0"/>
              <a:t>h</a:t>
            </a:r>
            <a:r>
              <a:rPr dirty="0"/>
              <a:t>eritage (within my ethnicity)</a:t>
            </a:r>
          </a:p>
          <a:p>
            <a:pPr>
              <a:lnSpc>
                <a:spcPct val="80000"/>
              </a:lnSpc>
              <a:spcBef>
                <a:spcPts val="600"/>
              </a:spcBef>
              <a:defRPr sz="2700" b="1"/>
            </a:pPr>
            <a:r>
              <a:rPr dirty="0"/>
              <a:t>National origin</a:t>
            </a:r>
          </a:p>
          <a:p>
            <a:pPr>
              <a:lnSpc>
                <a:spcPct val="80000"/>
              </a:lnSpc>
              <a:spcBef>
                <a:spcPts val="600"/>
              </a:spcBef>
              <a:defRPr sz="2700" b="1"/>
            </a:pPr>
            <a:r>
              <a:rPr dirty="0"/>
              <a:t>Gender </a:t>
            </a:r>
          </a:p>
        </p:txBody>
      </p:sp>
      <p:sp>
        <p:nvSpPr>
          <p:cNvPr id="210" name="Shape 210"/>
          <p:cNvSpPr/>
          <p:nvPr/>
        </p:nvSpPr>
        <p:spPr>
          <a:xfrm>
            <a:off x="762000" y="5609139"/>
            <a:ext cx="8153400" cy="83099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600">
                <a:solidFill>
                  <a:srgbClr val="FFFFFF"/>
                </a:solidFill>
              </a:defRPr>
            </a:lvl1pPr>
          </a:lstStyle>
          <a:p>
            <a:r>
              <a:rPr dirty="0"/>
              <a:t>Hays, P.A. (2013). Connecting Across Cultures: The Helper's Toolkit. Thousand Oaks, CA: SAGE, pp. 15-16. Original version published in Hays, P.A. (2008). Addressing cultural complexities in practice: Assessment, diagnosis, and therapy. Washington</a:t>
            </a:r>
            <a:r>
              <a:rPr lang="en-US" dirty="0"/>
              <a:t>,</a:t>
            </a:r>
            <a:r>
              <a:rPr dirty="0"/>
              <a:t> D</a:t>
            </a:r>
            <a:r>
              <a:rPr lang="en-US" dirty="0"/>
              <a:t>.</a:t>
            </a:r>
            <a:r>
              <a:rPr dirty="0"/>
              <a:t>C</a:t>
            </a:r>
            <a:r>
              <a:rPr lang="en-US" dirty="0"/>
              <a:t>.</a:t>
            </a:r>
            <a:r>
              <a:rPr dirty="0"/>
              <a:t>: APA</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 name="Shape 214"/>
          <p:cNvSpPr>
            <a:spLocks noGrp="1"/>
          </p:cNvSpPr>
          <p:nvPr>
            <p:ph type="title"/>
          </p:nvPr>
        </p:nvSpPr>
        <p:spPr>
          <a:xfrm>
            <a:off x="457200" y="274638"/>
            <a:ext cx="8229600" cy="1143001"/>
          </a:xfrm>
          <a:prstGeom prst="rect">
            <a:avLst/>
          </a:prstGeom>
        </p:spPr>
        <p:txBody>
          <a:bodyPr/>
          <a:lstStyle/>
          <a:p>
            <a:r>
              <a:rPr lang="en-US" dirty="0"/>
              <a:t>Activities</a:t>
            </a:r>
            <a:r>
              <a:rPr dirty="0"/>
              <a:t>…</a:t>
            </a:r>
          </a:p>
        </p:txBody>
      </p:sp>
      <p:sp>
        <p:nvSpPr>
          <p:cNvPr id="215" name="Shape 215"/>
          <p:cNvSpPr>
            <a:spLocks noGrp="1"/>
          </p:cNvSpPr>
          <p:nvPr>
            <p:ph type="body" idx="1"/>
          </p:nvPr>
        </p:nvSpPr>
        <p:spPr>
          <a:xfrm>
            <a:off x="457200" y="1600200"/>
            <a:ext cx="8229600" cy="4525963"/>
          </a:xfrm>
          <a:prstGeom prst="rect">
            <a:avLst/>
          </a:prstGeom>
        </p:spPr>
        <p:txBody>
          <a:bodyPr/>
          <a:lstStyle/>
          <a:p>
            <a:endParaRPr dirty="0"/>
          </a:p>
          <a:p>
            <a:endParaRPr dirty="0"/>
          </a:p>
          <a:p>
            <a:r>
              <a:rPr dirty="0"/>
              <a:t>‘</a:t>
            </a:r>
            <a:r>
              <a:rPr lang="en-US" dirty="0"/>
              <a:t>Privilege Walk</a:t>
            </a:r>
            <a:r>
              <a:rPr dirty="0"/>
              <a:t>’ AND</a:t>
            </a:r>
          </a:p>
          <a:p>
            <a:r>
              <a:rPr dirty="0"/>
              <a:t>‘</a:t>
            </a:r>
            <a:r>
              <a:rPr lang="en-US" dirty="0"/>
              <a:t>Shooting for Success</a:t>
            </a:r>
            <a:r>
              <a:rPr dirty="0"/>
              <a:t>’</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 name="Shape 217"/>
          <p:cNvSpPr>
            <a:spLocks noGrp="1"/>
          </p:cNvSpPr>
          <p:nvPr>
            <p:ph type="title"/>
          </p:nvPr>
        </p:nvSpPr>
        <p:spPr>
          <a:xfrm>
            <a:off x="457200" y="274638"/>
            <a:ext cx="8229600" cy="1143001"/>
          </a:xfrm>
          <a:prstGeom prst="rect">
            <a:avLst/>
          </a:prstGeom>
        </p:spPr>
        <p:txBody>
          <a:bodyPr/>
          <a:lstStyle/>
          <a:p>
            <a:r>
              <a:t>Fair and Equitable Practice</a:t>
            </a:r>
          </a:p>
        </p:txBody>
      </p:sp>
      <p:sp>
        <p:nvSpPr>
          <p:cNvPr id="218" name="Shape 218"/>
          <p:cNvSpPr>
            <a:spLocks noGrp="1"/>
          </p:cNvSpPr>
          <p:nvPr>
            <p:ph type="body" idx="1"/>
          </p:nvPr>
        </p:nvSpPr>
        <p:spPr>
          <a:xfrm>
            <a:off x="457200" y="1600200"/>
            <a:ext cx="8229600" cy="4525963"/>
          </a:xfrm>
          <a:prstGeom prst="rect">
            <a:avLst/>
          </a:prstGeom>
        </p:spPr>
        <p:txBody>
          <a:bodyPr/>
          <a:lstStyle/>
          <a:p>
            <a:pPr marL="0" indent="0">
              <a:buNone/>
            </a:pPr>
            <a:r>
              <a:rPr dirty="0"/>
              <a:t>Acknowledges that one’s social position affords advantage and disadvantage to some more than others based on a complex and multidimensional </a:t>
            </a:r>
            <a:r>
              <a:rPr b="1" dirty="0"/>
              <a:t>intersection</a:t>
            </a:r>
            <a:r>
              <a:rPr dirty="0"/>
              <a:t> of social identities that include race, class, gender, sexuality, faith</a:t>
            </a:r>
            <a:r>
              <a:rPr lang="en-US" dirty="0"/>
              <a:t>,</a:t>
            </a:r>
            <a:r>
              <a:rPr dirty="0"/>
              <a:t> and other differences. </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 name="Shape 220"/>
          <p:cNvSpPr>
            <a:spLocks noGrp="1"/>
          </p:cNvSpPr>
          <p:nvPr>
            <p:ph type="title"/>
          </p:nvPr>
        </p:nvSpPr>
        <p:spPr>
          <a:xfrm>
            <a:off x="457200" y="274638"/>
            <a:ext cx="8229600" cy="1143001"/>
          </a:xfrm>
          <a:prstGeom prst="rect">
            <a:avLst/>
          </a:prstGeom>
        </p:spPr>
        <p:txBody>
          <a:bodyPr/>
          <a:lstStyle/>
          <a:p>
            <a:r>
              <a:t>Fair and Equitable Practice</a:t>
            </a:r>
          </a:p>
        </p:txBody>
      </p:sp>
      <p:sp>
        <p:nvSpPr>
          <p:cNvPr id="221" name="Shape 221"/>
          <p:cNvSpPr>
            <a:spLocks noGrp="1"/>
          </p:cNvSpPr>
          <p:nvPr>
            <p:ph type="body" idx="1"/>
          </p:nvPr>
        </p:nvSpPr>
        <p:spPr>
          <a:xfrm>
            <a:off x="457200" y="1219200"/>
            <a:ext cx="8229600" cy="4906963"/>
          </a:xfrm>
          <a:prstGeom prst="rect">
            <a:avLst/>
          </a:prstGeom>
        </p:spPr>
        <p:txBody>
          <a:bodyPr/>
          <a:lstStyle/>
          <a:p>
            <a:pPr marL="0" indent="0">
              <a:lnSpc>
                <a:spcPct val="80000"/>
              </a:lnSpc>
              <a:spcBef>
                <a:spcPts val="600"/>
              </a:spcBef>
              <a:buSzTx/>
              <a:buNone/>
              <a:defRPr sz="2900"/>
            </a:pPr>
            <a:endParaRPr dirty="0"/>
          </a:p>
          <a:p>
            <a:pPr marL="0" indent="0">
              <a:spcBef>
                <a:spcPts val="1200"/>
              </a:spcBef>
              <a:buSzTx/>
              <a:buNone/>
              <a:defRPr sz="2900"/>
            </a:pPr>
            <a:r>
              <a:rPr dirty="0"/>
              <a:t>Requires a cultural awareness of ourselves and others while continuously acknowledging and examining our own </a:t>
            </a:r>
            <a:r>
              <a:rPr b="1" dirty="0"/>
              <a:t>biases</a:t>
            </a:r>
            <a:r>
              <a:rPr dirty="0"/>
              <a:t>, </a:t>
            </a:r>
            <a:r>
              <a:rPr b="1" dirty="0"/>
              <a:t>prejudices</a:t>
            </a:r>
            <a:r>
              <a:rPr dirty="0"/>
              <a:t> and </a:t>
            </a:r>
            <a:r>
              <a:rPr b="1" dirty="0"/>
              <a:t>privileges</a:t>
            </a:r>
            <a:r>
              <a:rPr dirty="0"/>
              <a:t>, and the ways in which both our actions and our inactions consciously or unconsciously perpetuate inequality.</a:t>
            </a:r>
          </a:p>
          <a:p>
            <a:pPr marL="0" indent="0">
              <a:spcBef>
                <a:spcPts val="1200"/>
              </a:spcBef>
              <a:buSzTx/>
              <a:buNone/>
              <a:defRPr sz="2900"/>
            </a:pPr>
            <a:endParaRPr dirty="0"/>
          </a:p>
          <a:p>
            <a:pPr marL="0" indent="0">
              <a:lnSpc>
                <a:spcPct val="80000"/>
              </a:lnSpc>
              <a:spcBef>
                <a:spcPts val="600"/>
              </a:spcBef>
              <a:buSzTx/>
              <a:buNone/>
              <a:defRPr sz="2900"/>
            </a:pPr>
            <a:endParaRPr dirty="0"/>
          </a:p>
          <a:p>
            <a:pPr marL="0" indent="0">
              <a:lnSpc>
                <a:spcPct val="80000"/>
              </a:lnSpc>
              <a:spcBef>
                <a:spcPts val="600"/>
              </a:spcBef>
              <a:buSzTx/>
              <a:buNone/>
              <a:defRPr sz="1700"/>
            </a:pPr>
            <a:r>
              <a:rPr dirty="0"/>
              <a:t>Excerpt from </a:t>
            </a:r>
            <a:r>
              <a:rPr i="1" dirty="0"/>
              <a:t>"The School That Equity Built“, An Equitable Classroom Environment. </a:t>
            </a:r>
            <a:r>
              <a:rPr dirty="0"/>
              <a:t>Elementary Teacher’s Federation of Ontario, 2000, Ontario, Canada.</a:t>
            </a:r>
            <a:r>
              <a:rPr sz="2900" dirty="0"/>
              <a:t> </a:t>
            </a:r>
          </a:p>
          <a:p>
            <a:pPr marL="0" indent="0">
              <a:lnSpc>
                <a:spcPct val="80000"/>
              </a:lnSpc>
              <a:spcBef>
                <a:spcPts val="600"/>
              </a:spcBef>
              <a:buSzTx/>
              <a:buNone/>
              <a:defRPr sz="2900"/>
            </a:pPr>
            <a:r>
              <a:rPr dirty="0"/>
              <a:t>  </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 name="Shape 223"/>
          <p:cNvSpPr>
            <a:spLocks noGrp="1"/>
          </p:cNvSpPr>
          <p:nvPr>
            <p:ph type="title"/>
          </p:nvPr>
        </p:nvSpPr>
        <p:spPr>
          <a:xfrm>
            <a:off x="457200" y="274638"/>
            <a:ext cx="8229600" cy="1143001"/>
          </a:xfrm>
          <a:prstGeom prst="rect">
            <a:avLst/>
          </a:prstGeom>
        </p:spPr>
        <p:txBody>
          <a:bodyPr/>
          <a:lstStyle/>
          <a:p>
            <a:r>
              <a:t>Fair and Equitable Practice</a:t>
            </a:r>
          </a:p>
        </p:txBody>
      </p:sp>
      <p:sp>
        <p:nvSpPr>
          <p:cNvPr id="224" name="Shape 224"/>
          <p:cNvSpPr>
            <a:spLocks noGrp="1"/>
          </p:cNvSpPr>
          <p:nvPr>
            <p:ph type="body" idx="1"/>
          </p:nvPr>
        </p:nvSpPr>
        <p:spPr>
          <a:xfrm>
            <a:off x="457200" y="1600200"/>
            <a:ext cx="8229600" cy="4525963"/>
          </a:xfrm>
          <a:prstGeom prst="rect">
            <a:avLst/>
          </a:prstGeom>
        </p:spPr>
        <p:txBody>
          <a:bodyPr/>
          <a:lstStyle/>
          <a:p>
            <a:pPr marL="0" indent="0" defTabSz="896111">
              <a:lnSpc>
                <a:spcPct val="90000"/>
              </a:lnSpc>
              <a:buSzTx/>
              <a:buNone/>
              <a:defRPr sz="3100"/>
            </a:pPr>
            <a:r>
              <a:rPr dirty="0"/>
              <a:t>When such practices and attitudes become normalized in a system such as child welfare, the problem is termed systemic (i.e.</a:t>
            </a:r>
            <a:r>
              <a:rPr lang="en-US" dirty="0"/>
              <a:t>,</a:t>
            </a:r>
            <a:r>
              <a:rPr dirty="0"/>
              <a:t> structural) because it is embedded in the policies and decision making processes and it is perpetuated at an unconscious level.</a:t>
            </a:r>
          </a:p>
          <a:p>
            <a:pPr marL="0" indent="0" defTabSz="896111">
              <a:lnSpc>
                <a:spcPct val="90000"/>
              </a:lnSpc>
              <a:buSzTx/>
              <a:buNone/>
              <a:defRPr sz="3100"/>
            </a:pPr>
            <a:endParaRPr dirty="0"/>
          </a:p>
          <a:p>
            <a:pPr marL="0" indent="0" defTabSz="896111">
              <a:lnSpc>
                <a:spcPct val="90000"/>
              </a:lnSpc>
              <a:buSzTx/>
              <a:buNone/>
              <a:defRPr sz="3100"/>
            </a:pPr>
            <a:endParaRPr dirty="0"/>
          </a:p>
          <a:p>
            <a:pPr marL="0" indent="0" defTabSz="896111">
              <a:lnSpc>
                <a:spcPct val="90000"/>
              </a:lnSpc>
              <a:spcBef>
                <a:spcPts val="300"/>
              </a:spcBef>
              <a:buSzTx/>
              <a:buNone/>
              <a:defRPr sz="1500"/>
            </a:pPr>
            <a:r>
              <a:rPr dirty="0"/>
              <a:t>Excerpt from </a:t>
            </a:r>
            <a:r>
              <a:rPr i="1" dirty="0"/>
              <a:t>"The School That Equity Built“, An Equitable Classroom Environment. </a:t>
            </a:r>
            <a:r>
              <a:rPr dirty="0"/>
              <a:t>Elementary Teacher’s Federation of Ontario, 2000, Ontario, Canada. </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 name="Shape 226"/>
          <p:cNvSpPr>
            <a:spLocks noGrp="1"/>
          </p:cNvSpPr>
          <p:nvPr>
            <p:ph type="title"/>
          </p:nvPr>
        </p:nvSpPr>
        <p:spPr>
          <a:xfrm>
            <a:off x="457200" y="274638"/>
            <a:ext cx="8229600" cy="1143001"/>
          </a:xfrm>
          <a:prstGeom prst="rect">
            <a:avLst/>
          </a:prstGeom>
        </p:spPr>
        <p:txBody>
          <a:bodyPr/>
          <a:lstStyle>
            <a:lvl1pPr>
              <a:defRPr b="1"/>
            </a:lvl1pPr>
          </a:lstStyle>
          <a:p>
            <a:r>
              <a:t>Cultural Humility</a:t>
            </a:r>
          </a:p>
        </p:txBody>
      </p:sp>
      <p:sp>
        <p:nvSpPr>
          <p:cNvPr id="227" name="Shape 227"/>
          <p:cNvSpPr>
            <a:spLocks noGrp="1"/>
          </p:cNvSpPr>
          <p:nvPr>
            <p:ph type="body" idx="1"/>
          </p:nvPr>
        </p:nvSpPr>
        <p:spPr>
          <a:xfrm>
            <a:off x="457200" y="1600200"/>
            <a:ext cx="8229600" cy="4525963"/>
          </a:xfrm>
          <a:prstGeom prst="rect">
            <a:avLst/>
          </a:prstGeom>
        </p:spPr>
        <p:txBody>
          <a:bodyPr>
            <a:normAutofit lnSpcReduction="10000"/>
          </a:bodyPr>
          <a:lstStyle/>
          <a:p>
            <a:pPr marL="0" indent="0">
              <a:spcBef>
                <a:spcPts val="600"/>
              </a:spcBef>
              <a:buNone/>
              <a:defRPr sz="2200"/>
            </a:pPr>
            <a:r>
              <a:rPr sz="2400" dirty="0"/>
              <a:t>A cultural humility perspective challenges us to </a:t>
            </a:r>
            <a:r>
              <a:rPr sz="2400" b="1" u="sng" dirty="0"/>
              <a:t>learn </a:t>
            </a:r>
            <a:r>
              <a:rPr sz="2400" dirty="0"/>
              <a:t>from the people with whom we interact, </a:t>
            </a:r>
            <a:r>
              <a:rPr sz="2400" b="1" u="sng" dirty="0"/>
              <a:t>reserve judgment</a:t>
            </a:r>
            <a:r>
              <a:rPr sz="2400" dirty="0"/>
              <a:t>, and bridge the cultural divide between our perspectives, in order to facilitate well-being, and promote improved quality of life.  Such a perspective </a:t>
            </a:r>
            <a:r>
              <a:rPr sz="2400" b="1" u="sng" dirty="0"/>
              <a:t>frees the observer</a:t>
            </a:r>
            <a:r>
              <a:rPr sz="2400" u="sng" dirty="0"/>
              <a:t> </a:t>
            </a:r>
            <a:r>
              <a:rPr sz="2400" b="1" u="sng" dirty="0"/>
              <a:t>from having to possess expert knowledge</a:t>
            </a:r>
            <a:r>
              <a:rPr sz="2400" dirty="0"/>
              <a:t> in order to maintain knowledge-based power, control and authority over matters about which </a:t>
            </a:r>
            <a:r>
              <a:rPr sz="2400" b="1" u="sng" dirty="0"/>
              <a:t>diverse populations are far more knowledgeable.</a:t>
            </a:r>
          </a:p>
          <a:p>
            <a:pPr marL="0" indent="114300">
              <a:lnSpc>
                <a:spcPct val="80000"/>
              </a:lnSpc>
              <a:spcBef>
                <a:spcPts val="500"/>
              </a:spcBef>
              <a:buSzTx/>
              <a:buNone/>
              <a:defRPr sz="2200"/>
            </a:pPr>
            <a:r>
              <a:rPr sz="2400" dirty="0"/>
              <a:t>	</a:t>
            </a:r>
          </a:p>
          <a:p>
            <a:pPr marL="0" indent="114300">
              <a:lnSpc>
                <a:spcPct val="80000"/>
              </a:lnSpc>
              <a:spcBef>
                <a:spcPts val="500"/>
              </a:spcBef>
              <a:buSzTx/>
              <a:buNone/>
              <a:defRPr sz="2200"/>
            </a:pPr>
            <a:r>
              <a:rPr dirty="0"/>
              <a:t>	Tervalon, M. and Murray-Garcia, J. (1998)</a:t>
            </a:r>
            <a:r>
              <a:rPr lang="en-US" dirty="0"/>
              <a:t>.</a:t>
            </a:r>
            <a:br>
              <a:rPr lang="en-US" dirty="0"/>
            </a:br>
            <a:endParaRPr lang="en-US" dirty="0"/>
          </a:p>
          <a:p>
            <a:pPr marL="0" indent="114300">
              <a:lnSpc>
                <a:spcPct val="80000"/>
              </a:lnSpc>
              <a:spcBef>
                <a:spcPts val="500"/>
              </a:spcBef>
              <a:buSzTx/>
              <a:buNone/>
              <a:defRPr sz="2200"/>
            </a:pPr>
            <a:r>
              <a:rPr sz="2000" dirty="0"/>
              <a:t>Source:  National CW Workforce Institute. Faller, Kathleen L. (Professor) &amp; Ortega, Robert M. (Associate Professor).(2013,  July 31</a:t>
            </a:r>
            <a:r>
              <a:rPr sz="2000" i="1" dirty="0"/>
              <a:t>).  Leadership Academy for Middle Managers, Cultural Humility and Management in Child Welfare Services.</a:t>
            </a:r>
            <a:r>
              <a:rPr sz="2000" dirty="0"/>
              <a:t> [Video file] . Retrieved 6/6/2016 from https://vimeo.com/71440920</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 name="Shape 231"/>
          <p:cNvSpPr>
            <a:spLocks noGrp="1"/>
          </p:cNvSpPr>
          <p:nvPr>
            <p:ph type="title"/>
          </p:nvPr>
        </p:nvSpPr>
        <p:spPr>
          <a:xfrm>
            <a:off x="457200" y="274638"/>
            <a:ext cx="8229600" cy="1143001"/>
          </a:xfrm>
          <a:prstGeom prst="rect">
            <a:avLst/>
          </a:prstGeom>
        </p:spPr>
        <p:txBody>
          <a:bodyPr/>
          <a:lstStyle>
            <a:lvl1pPr>
              <a:defRPr b="1"/>
            </a:lvl1pPr>
          </a:lstStyle>
          <a:p>
            <a:r>
              <a:rPr dirty="0"/>
              <a:t>Cultural Humility </a:t>
            </a:r>
            <a:r>
              <a:rPr lang="en-US" sz="4000" b="0" i="1" dirty="0"/>
              <a:t>(</a:t>
            </a:r>
            <a:r>
              <a:rPr sz="4000" b="0" i="1" dirty="0"/>
              <a:t>cont</a:t>
            </a:r>
            <a:r>
              <a:rPr lang="en-US" sz="4000" b="0" i="1" dirty="0"/>
              <a:t>‘d)</a:t>
            </a:r>
            <a:endParaRPr sz="4000" b="0" i="1" dirty="0"/>
          </a:p>
        </p:txBody>
      </p:sp>
      <p:sp>
        <p:nvSpPr>
          <p:cNvPr id="232" name="Shape 232"/>
          <p:cNvSpPr>
            <a:spLocks noGrp="1"/>
          </p:cNvSpPr>
          <p:nvPr>
            <p:ph type="body" idx="1"/>
          </p:nvPr>
        </p:nvSpPr>
        <p:spPr>
          <a:xfrm>
            <a:off x="457200" y="1600200"/>
            <a:ext cx="8229600" cy="4525963"/>
          </a:xfrm>
          <a:prstGeom prst="rect">
            <a:avLst/>
          </a:prstGeom>
        </p:spPr>
        <p:txBody>
          <a:bodyPr/>
          <a:lstStyle/>
          <a:p>
            <a:pPr marL="0" indent="114300">
              <a:lnSpc>
                <a:spcPct val="80000"/>
              </a:lnSpc>
              <a:spcBef>
                <a:spcPts val="600"/>
              </a:spcBef>
              <a:buSzTx/>
              <a:buNone/>
              <a:defRPr sz="2700"/>
            </a:pPr>
            <a:r>
              <a:rPr dirty="0"/>
              <a:t>Cultural Humility promotes…..</a:t>
            </a:r>
            <a:endParaRPr sz="2400" dirty="0"/>
          </a:p>
          <a:p>
            <a:pPr marL="0" indent="114300">
              <a:lnSpc>
                <a:spcPct val="80000"/>
              </a:lnSpc>
              <a:spcBef>
                <a:spcPts val="500"/>
              </a:spcBef>
              <a:buSzTx/>
              <a:buNone/>
              <a:defRPr sz="2400"/>
            </a:pPr>
            <a:endParaRPr sz="2400" dirty="0"/>
          </a:p>
          <a:p>
            <a:pPr>
              <a:spcBef>
                <a:spcPts val="600"/>
              </a:spcBef>
              <a:defRPr sz="2400"/>
            </a:pPr>
            <a:r>
              <a:rPr dirty="0"/>
              <a:t>Continuous engagement in self</a:t>
            </a:r>
            <a:r>
              <a:rPr lang="en-US" dirty="0"/>
              <a:t>-</a:t>
            </a:r>
            <a:r>
              <a:rPr dirty="0"/>
              <a:t>reflection and self-critique as life</a:t>
            </a:r>
            <a:r>
              <a:rPr lang="en-US" dirty="0"/>
              <a:t>-</a:t>
            </a:r>
            <a:r>
              <a:rPr dirty="0"/>
              <a:t>long learners and reflective practitioners.</a:t>
            </a:r>
          </a:p>
          <a:p>
            <a:pPr>
              <a:spcBef>
                <a:spcPts val="600"/>
              </a:spcBef>
              <a:defRPr sz="2400"/>
            </a:pPr>
            <a:r>
              <a:rPr dirty="0"/>
              <a:t>Checking the power imbalances that exist in the professional-client relationship.</a:t>
            </a:r>
          </a:p>
          <a:p>
            <a:pPr>
              <a:spcBef>
                <a:spcPts val="600"/>
              </a:spcBef>
              <a:defRPr sz="2400"/>
            </a:pPr>
            <a:r>
              <a:rPr dirty="0"/>
              <a:t>Mutual respect, partnership</a:t>
            </a:r>
            <a:r>
              <a:rPr lang="en-US" dirty="0"/>
              <a:t>,</a:t>
            </a:r>
            <a:r>
              <a:rPr dirty="0"/>
              <a:t> and advocacy with communities on behalf of the clients served and in which clients are embedded.</a:t>
            </a:r>
          </a:p>
          <a:p>
            <a:pPr marL="0" indent="114300">
              <a:lnSpc>
                <a:spcPct val="80000"/>
              </a:lnSpc>
              <a:spcBef>
                <a:spcPts val="500"/>
              </a:spcBef>
              <a:buSzTx/>
              <a:buNone/>
              <a:defRPr sz="2400"/>
            </a:pPr>
            <a:r>
              <a:rPr dirty="0"/>
              <a:t>		</a:t>
            </a:r>
          </a:p>
          <a:p>
            <a:pPr marL="0" indent="114300">
              <a:lnSpc>
                <a:spcPct val="80000"/>
              </a:lnSpc>
              <a:spcBef>
                <a:spcPts val="300"/>
              </a:spcBef>
              <a:buSzTx/>
              <a:buNone/>
              <a:defRPr sz="1300" b="1"/>
            </a:pPr>
            <a:r>
              <a:rPr dirty="0"/>
              <a:t>Source:  National CW Workforce Institute. Faller, Kathleen L. (Professor) &amp; Ortega, Robert M. (Associate Professor).(2013,  July 31</a:t>
            </a:r>
            <a:r>
              <a:rPr i="1" dirty="0"/>
              <a:t>).  Leadership Academy for Middle Managers, Cultural Humility and Management in Child Welfare Services.</a:t>
            </a:r>
            <a:r>
              <a:rPr dirty="0"/>
              <a:t> [Video file] . Retrieved 6/6/2016 from https://vimeo.com/71440920</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 name="Shape 234"/>
          <p:cNvSpPr>
            <a:spLocks noGrp="1"/>
          </p:cNvSpPr>
          <p:nvPr>
            <p:ph type="title"/>
          </p:nvPr>
        </p:nvSpPr>
        <p:spPr>
          <a:xfrm>
            <a:off x="457200" y="274638"/>
            <a:ext cx="8229600" cy="1143001"/>
          </a:xfrm>
          <a:prstGeom prst="rect">
            <a:avLst/>
          </a:prstGeom>
        </p:spPr>
        <p:txBody>
          <a:bodyPr>
            <a:normAutofit fontScale="90000"/>
          </a:bodyPr>
          <a:lstStyle>
            <a:lvl1pPr defTabSz="859536">
              <a:defRPr sz="4100" b="1"/>
            </a:lvl1pPr>
          </a:lstStyle>
          <a:p>
            <a:r>
              <a:rPr lang="en-US" dirty="0"/>
              <a:t>Revisit </a:t>
            </a:r>
            <a:r>
              <a:rPr dirty="0"/>
              <a:t>A.D.D.R.E.S.S.I.N.G. Difference…</a:t>
            </a:r>
          </a:p>
        </p:txBody>
      </p:sp>
      <p:sp>
        <p:nvSpPr>
          <p:cNvPr id="235" name="Shape 235"/>
          <p:cNvSpPr>
            <a:spLocks noGrp="1"/>
          </p:cNvSpPr>
          <p:nvPr>
            <p:ph type="body" idx="1"/>
          </p:nvPr>
        </p:nvSpPr>
        <p:spPr>
          <a:xfrm>
            <a:off x="431800" y="1308100"/>
            <a:ext cx="8229600" cy="4525963"/>
          </a:xfrm>
          <a:prstGeom prst="rect">
            <a:avLst/>
          </a:prstGeom>
        </p:spPr>
        <p:txBody>
          <a:bodyPr/>
          <a:lstStyle/>
          <a:p>
            <a:pPr>
              <a:lnSpc>
                <a:spcPct val="80000"/>
              </a:lnSpc>
              <a:spcBef>
                <a:spcPts val="600"/>
              </a:spcBef>
              <a:defRPr sz="2700" b="1"/>
            </a:pPr>
            <a:r>
              <a:rPr dirty="0"/>
              <a:t>Age and generational differences</a:t>
            </a:r>
          </a:p>
          <a:p>
            <a:pPr>
              <a:lnSpc>
                <a:spcPct val="80000"/>
              </a:lnSpc>
              <a:spcBef>
                <a:spcPts val="600"/>
              </a:spcBef>
              <a:defRPr sz="2700" b="1"/>
            </a:pPr>
            <a:r>
              <a:rPr dirty="0"/>
              <a:t>Developmental </a:t>
            </a:r>
            <a:r>
              <a:rPr lang="en-US" dirty="0"/>
              <a:t>d</a:t>
            </a:r>
            <a:r>
              <a:rPr dirty="0"/>
              <a:t>isabilities</a:t>
            </a:r>
          </a:p>
          <a:p>
            <a:pPr>
              <a:lnSpc>
                <a:spcPct val="80000"/>
              </a:lnSpc>
              <a:spcBef>
                <a:spcPts val="600"/>
              </a:spcBef>
              <a:defRPr sz="2700" b="1"/>
            </a:pPr>
            <a:r>
              <a:rPr dirty="0"/>
              <a:t>Disabilities (seen and unseen)</a:t>
            </a:r>
          </a:p>
          <a:p>
            <a:pPr>
              <a:lnSpc>
                <a:spcPct val="80000"/>
              </a:lnSpc>
              <a:spcBef>
                <a:spcPts val="600"/>
              </a:spcBef>
              <a:defRPr sz="2700" b="1"/>
            </a:pPr>
            <a:r>
              <a:rPr dirty="0"/>
              <a:t>Religion and spiritual orientation</a:t>
            </a:r>
          </a:p>
          <a:p>
            <a:pPr>
              <a:lnSpc>
                <a:spcPct val="80000"/>
              </a:lnSpc>
              <a:spcBef>
                <a:spcPts val="600"/>
              </a:spcBef>
              <a:defRPr sz="2700" b="1"/>
            </a:pPr>
            <a:r>
              <a:rPr dirty="0"/>
              <a:t>Ethnic and racial identity</a:t>
            </a:r>
          </a:p>
          <a:p>
            <a:pPr>
              <a:lnSpc>
                <a:spcPct val="80000"/>
              </a:lnSpc>
              <a:spcBef>
                <a:spcPts val="600"/>
              </a:spcBef>
              <a:defRPr sz="2700" b="1"/>
            </a:pPr>
            <a:r>
              <a:rPr dirty="0"/>
              <a:t>Socioeconomic </a:t>
            </a:r>
            <a:r>
              <a:rPr lang="en-US" dirty="0"/>
              <a:t>s</a:t>
            </a:r>
            <a:r>
              <a:rPr dirty="0"/>
              <a:t>tatus</a:t>
            </a:r>
          </a:p>
          <a:p>
            <a:pPr>
              <a:lnSpc>
                <a:spcPct val="80000"/>
              </a:lnSpc>
              <a:spcBef>
                <a:spcPts val="600"/>
              </a:spcBef>
              <a:defRPr sz="2700" b="1"/>
            </a:pPr>
            <a:r>
              <a:rPr dirty="0"/>
              <a:t>Sexual/</a:t>
            </a:r>
            <a:r>
              <a:rPr lang="en-US" dirty="0" err="1"/>
              <a:t>a</a:t>
            </a:r>
            <a:r>
              <a:rPr dirty="0" err="1"/>
              <a:t>ffectional</a:t>
            </a:r>
            <a:r>
              <a:rPr dirty="0"/>
              <a:t> Orientation</a:t>
            </a:r>
          </a:p>
          <a:p>
            <a:pPr>
              <a:lnSpc>
                <a:spcPct val="80000"/>
              </a:lnSpc>
              <a:spcBef>
                <a:spcPts val="600"/>
              </a:spcBef>
              <a:defRPr sz="2700" b="1"/>
            </a:pPr>
            <a:r>
              <a:rPr dirty="0"/>
              <a:t>Indigenous </a:t>
            </a:r>
            <a:r>
              <a:rPr lang="en-US" dirty="0"/>
              <a:t>h</a:t>
            </a:r>
            <a:r>
              <a:rPr dirty="0"/>
              <a:t>eritage (within my ethnicity)</a:t>
            </a:r>
          </a:p>
          <a:p>
            <a:pPr>
              <a:lnSpc>
                <a:spcPct val="80000"/>
              </a:lnSpc>
              <a:spcBef>
                <a:spcPts val="600"/>
              </a:spcBef>
              <a:defRPr sz="2700" b="1"/>
            </a:pPr>
            <a:r>
              <a:rPr dirty="0"/>
              <a:t>National origin</a:t>
            </a:r>
          </a:p>
          <a:p>
            <a:pPr>
              <a:lnSpc>
                <a:spcPct val="80000"/>
              </a:lnSpc>
              <a:spcBef>
                <a:spcPts val="600"/>
              </a:spcBef>
              <a:defRPr sz="2700" b="1"/>
            </a:pPr>
            <a:r>
              <a:rPr dirty="0"/>
              <a:t>Gender </a:t>
            </a:r>
          </a:p>
        </p:txBody>
      </p:sp>
      <p:sp>
        <p:nvSpPr>
          <p:cNvPr id="236" name="Shape 236"/>
          <p:cNvSpPr/>
          <p:nvPr/>
        </p:nvSpPr>
        <p:spPr>
          <a:xfrm>
            <a:off x="762000" y="5609139"/>
            <a:ext cx="8153400" cy="815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600">
                <a:solidFill>
                  <a:srgbClr val="FFFFFF"/>
                </a:solidFill>
              </a:defRPr>
            </a:lvl1pPr>
          </a:lstStyle>
          <a:p>
            <a:r>
              <a:t>Hays, P.A. (2013). Connecting Across Cultures: The Helper's Toolkit. Thousand Oaks, CA: SAGE, pp. 15-16. Original version published in Hays, P.A. (2008). Addressing cultural complexities in practice: Assessment, diagnosis, and therapy. Washington DC: APA</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the Day</a:t>
            </a:r>
          </a:p>
        </p:txBody>
      </p:sp>
      <p:sp>
        <p:nvSpPr>
          <p:cNvPr id="3" name="Text Placeholder 2"/>
          <p:cNvSpPr>
            <a:spLocks noGrp="1"/>
          </p:cNvSpPr>
          <p:nvPr>
            <p:ph type="body" idx="1"/>
          </p:nvPr>
        </p:nvSpPr>
        <p:spPr/>
        <p:txBody>
          <a:bodyPr>
            <a:normAutofit lnSpcReduction="10000"/>
          </a:bodyPr>
          <a:lstStyle/>
          <a:p>
            <a:pPr>
              <a:defRPr b="1"/>
            </a:pPr>
            <a:r>
              <a:rPr lang="en-US" dirty="0"/>
              <a:t>Welcome and Review of the Agenda	</a:t>
            </a:r>
          </a:p>
          <a:p>
            <a:pPr>
              <a:defRPr b="1"/>
            </a:pPr>
            <a:r>
              <a:rPr lang="en-US" dirty="0"/>
              <a:t>Learning Objectives</a:t>
            </a:r>
          </a:p>
          <a:p>
            <a:pPr>
              <a:defRPr b="1"/>
            </a:pPr>
            <a:r>
              <a:rPr lang="en-US" dirty="0"/>
              <a:t>What is Fairness &amp; Equity?</a:t>
            </a:r>
          </a:p>
          <a:p>
            <a:pPr>
              <a:defRPr b="1"/>
            </a:pPr>
            <a:r>
              <a:rPr lang="en-US" dirty="0"/>
              <a:t>Disproportionality and Disparity in Child Welfare</a:t>
            </a:r>
          </a:p>
          <a:p>
            <a:pPr>
              <a:defRPr b="1"/>
            </a:pPr>
            <a:r>
              <a:rPr lang="en-US" dirty="0"/>
              <a:t>Cultural Humility</a:t>
            </a:r>
          </a:p>
          <a:p>
            <a:pPr>
              <a:defRPr b="1"/>
            </a:pPr>
            <a:r>
              <a:rPr lang="en-US" dirty="0"/>
              <a:t>Practice Scenario</a:t>
            </a:r>
          </a:p>
          <a:p>
            <a:pPr>
              <a:defRPr b="1"/>
            </a:pPr>
            <a:r>
              <a:rPr lang="en-US" dirty="0"/>
              <a:t>Wrap-Up/Participant Satisfaction Survey</a:t>
            </a:r>
          </a:p>
          <a:p>
            <a:pPr marL="0" indent="0">
              <a:buNone/>
            </a:pPr>
            <a:endParaRPr lang="en-US" dirty="0"/>
          </a:p>
        </p:txBody>
      </p:sp>
    </p:spTree>
    <p:extLst>
      <p:ext uri="{BB962C8B-B14F-4D97-AF65-F5344CB8AC3E}">
        <p14:creationId xmlns:p14="http://schemas.microsoft.com/office/powerpoint/2010/main" val="179018208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 name="Shape 240"/>
          <p:cNvSpPr>
            <a:spLocks noGrp="1"/>
          </p:cNvSpPr>
          <p:nvPr>
            <p:ph type="title"/>
          </p:nvPr>
        </p:nvSpPr>
        <p:spPr>
          <a:xfrm>
            <a:off x="457200" y="274638"/>
            <a:ext cx="8229600" cy="1143001"/>
          </a:xfrm>
          <a:prstGeom prst="rect">
            <a:avLst/>
          </a:prstGeom>
        </p:spPr>
        <p:txBody>
          <a:bodyPr/>
          <a:lstStyle>
            <a:lvl1pPr>
              <a:defRPr sz="3900"/>
            </a:lvl1pPr>
          </a:lstStyle>
          <a:p>
            <a:r>
              <a:rPr dirty="0"/>
              <a:t>Mini</a:t>
            </a:r>
            <a:r>
              <a:rPr lang="en-US" dirty="0"/>
              <a:t>-</a:t>
            </a:r>
            <a:r>
              <a:rPr dirty="0"/>
              <a:t>Scenarios at Your Table Groups</a:t>
            </a:r>
          </a:p>
        </p:txBody>
      </p:sp>
      <p:sp>
        <p:nvSpPr>
          <p:cNvPr id="241" name="Shape 241"/>
          <p:cNvSpPr>
            <a:spLocks noGrp="1"/>
          </p:cNvSpPr>
          <p:nvPr>
            <p:ph type="body" idx="1"/>
          </p:nvPr>
        </p:nvSpPr>
        <p:spPr>
          <a:xfrm>
            <a:off x="457200" y="1600200"/>
            <a:ext cx="8229600" cy="4525963"/>
          </a:xfrm>
          <a:prstGeom prst="rect">
            <a:avLst/>
          </a:prstGeom>
        </p:spPr>
        <p:txBody>
          <a:bodyPr/>
          <a:lstStyle/>
          <a:p>
            <a:pPr marL="0" indent="0">
              <a:buSzTx/>
              <a:buNone/>
            </a:pPr>
            <a:endParaRPr dirty="0"/>
          </a:p>
          <a:p>
            <a:r>
              <a:rPr dirty="0"/>
              <a:t>Individually, read the scenario given to your table group (A, B, C or D)</a:t>
            </a:r>
            <a:r>
              <a:rPr lang="en-US" dirty="0"/>
              <a:t>.</a:t>
            </a:r>
            <a:endParaRPr dirty="0"/>
          </a:p>
          <a:p>
            <a:r>
              <a:rPr dirty="0"/>
              <a:t>As a table group, answer the questions</a:t>
            </a:r>
            <a:r>
              <a:rPr lang="en-US" dirty="0"/>
              <a:t>.</a:t>
            </a:r>
            <a:endParaRPr dirty="0"/>
          </a:p>
          <a:p>
            <a:r>
              <a:rPr dirty="0"/>
              <a:t>Debrief with larger group</a:t>
            </a:r>
            <a:r>
              <a:rPr lang="en-US" dirty="0"/>
              <a:t>.</a:t>
            </a:r>
            <a:endParaRPr dirty="0"/>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 name="Shape 243"/>
          <p:cNvSpPr>
            <a:spLocks noGrp="1"/>
          </p:cNvSpPr>
          <p:nvPr>
            <p:ph type="title"/>
          </p:nvPr>
        </p:nvSpPr>
        <p:spPr>
          <a:xfrm>
            <a:off x="457200" y="274638"/>
            <a:ext cx="8229600" cy="1143001"/>
          </a:xfrm>
          <a:prstGeom prst="rect">
            <a:avLst/>
          </a:prstGeom>
        </p:spPr>
        <p:txBody>
          <a:bodyPr/>
          <a:lstStyle>
            <a:lvl1pPr defTabSz="813816">
              <a:defRPr sz="3916"/>
            </a:lvl1pPr>
          </a:lstStyle>
          <a:p>
            <a:r>
              <a:t>Let’s Practice… “Lizbeth” (Optional)</a:t>
            </a:r>
          </a:p>
        </p:txBody>
      </p:sp>
      <p:sp>
        <p:nvSpPr>
          <p:cNvPr id="244" name="Shape 244"/>
          <p:cNvSpPr>
            <a:spLocks noGrp="1"/>
          </p:cNvSpPr>
          <p:nvPr>
            <p:ph type="body" idx="1"/>
          </p:nvPr>
        </p:nvSpPr>
        <p:spPr>
          <a:xfrm>
            <a:off x="457200" y="1600200"/>
            <a:ext cx="8229600" cy="4525963"/>
          </a:xfrm>
          <a:prstGeom prst="rect">
            <a:avLst/>
          </a:prstGeom>
        </p:spPr>
        <p:txBody>
          <a:bodyPr/>
          <a:lstStyle/>
          <a:p>
            <a:pPr>
              <a:defRPr b="1"/>
            </a:pPr>
            <a:r>
              <a:rPr dirty="0"/>
              <a:t>Read the scenario</a:t>
            </a:r>
            <a:r>
              <a:rPr lang="en-US" dirty="0"/>
              <a:t>.</a:t>
            </a:r>
            <a:endParaRPr dirty="0"/>
          </a:p>
          <a:p>
            <a:pPr marL="0" indent="0">
              <a:buSzTx/>
              <a:buNone/>
              <a:defRPr b="1"/>
            </a:pPr>
            <a:endParaRPr dirty="0"/>
          </a:p>
          <a:p>
            <a:pPr>
              <a:defRPr b="1"/>
            </a:pPr>
            <a:r>
              <a:rPr dirty="0"/>
              <a:t>Discuss and list your responses at your tables.</a:t>
            </a:r>
          </a:p>
          <a:p>
            <a:pPr marL="0" indent="0">
              <a:buSzTx/>
              <a:buNone/>
              <a:defRPr b="1"/>
            </a:pPr>
            <a:r>
              <a:rPr dirty="0"/>
              <a:t> </a:t>
            </a:r>
          </a:p>
          <a:p>
            <a:pPr>
              <a:defRPr b="1"/>
            </a:pPr>
            <a:r>
              <a:rPr dirty="0"/>
              <a:t>Create three to four different questions.</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 name="Shape 246"/>
          <p:cNvSpPr>
            <a:spLocks noGrp="1"/>
          </p:cNvSpPr>
          <p:nvPr>
            <p:ph type="title"/>
          </p:nvPr>
        </p:nvSpPr>
        <p:spPr>
          <a:xfrm>
            <a:off x="457200" y="274638"/>
            <a:ext cx="8229600" cy="1143001"/>
          </a:xfrm>
          <a:prstGeom prst="rect">
            <a:avLst/>
          </a:prstGeom>
        </p:spPr>
        <p:txBody>
          <a:bodyPr/>
          <a:lstStyle>
            <a:lvl1pPr>
              <a:defRPr b="1"/>
            </a:lvl1pPr>
          </a:lstStyle>
          <a:p>
            <a:r>
              <a:t>Reflections……..</a:t>
            </a:r>
          </a:p>
        </p:txBody>
      </p:sp>
      <p:sp>
        <p:nvSpPr>
          <p:cNvPr id="247" name="Shape 247"/>
          <p:cNvSpPr>
            <a:spLocks noGrp="1"/>
          </p:cNvSpPr>
          <p:nvPr>
            <p:ph type="body" idx="1"/>
          </p:nvPr>
        </p:nvSpPr>
        <p:spPr>
          <a:xfrm>
            <a:off x="457200" y="1600200"/>
            <a:ext cx="8229600" cy="4525963"/>
          </a:xfrm>
          <a:prstGeom prst="rect">
            <a:avLst/>
          </a:prstGeom>
        </p:spPr>
        <p:txBody>
          <a:bodyPr/>
          <a:lstStyle/>
          <a:p>
            <a:pPr marL="461963" indent="-461963">
              <a:buFont typeface="Wingdings"/>
              <a:buChar char="❑"/>
            </a:pPr>
            <a:r>
              <a:rPr dirty="0"/>
              <a:t>What’s one thing you heard today that you value and makes sense to you?</a:t>
            </a:r>
          </a:p>
          <a:p>
            <a:pPr>
              <a:buFont typeface="Wingdings"/>
              <a:buChar char="❑"/>
            </a:pPr>
            <a:endParaRPr dirty="0"/>
          </a:p>
          <a:p>
            <a:pPr marL="461963" indent="-461963">
              <a:buFont typeface="Wingdings"/>
              <a:buChar char="❑"/>
            </a:pPr>
            <a:r>
              <a:rPr dirty="0"/>
              <a:t>What are you already doing to put that into action in your work?</a:t>
            </a:r>
          </a:p>
          <a:p>
            <a:pPr>
              <a:buFont typeface="Wingdings"/>
              <a:buChar char="❑"/>
            </a:pPr>
            <a:endParaRPr dirty="0"/>
          </a:p>
          <a:p>
            <a:pPr marL="461963" indent="-461963">
              <a:buFont typeface="Wingdings"/>
              <a:buChar char="❑"/>
            </a:pPr>
            <a:r>
              <a:rPr dirty="0"/>
              <a:t>What else would you like to do to “land it” even more in your work with families? </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a:p>
            <a:pPr marL="0" indent="0" algn="ctr">
              <a:buNone/>
            </a:pPr>
            <a:r>
              <a:rPr lang="en-US" dirty="0"/>
              <a:t>Questions or Comments?</a:t>
            </a:r>
          </a:p>
          <a:p>
            <a:endParaRPr lang="en-US" dirty="0"/>
          </a:p>
          <a:p>
            <a:pPr marL="0" indent="0" algn="ctr">
              <a:buNone/>
            </a:pPr>
            <a:r>
              <a:rPr lang="en-US" dirty="0"/>
              <a:t>Thank you!</a:t>
            </a:r>
          </a:p>
        </p:txBody>
      </p:sp>
    </p:spTree>
    <p:extLst>
      <p:ext uri="{BB962C8B-B14F-4D97-AF65-F5344CB8AC3E}">
        <p14:creationId xmlns:p14="http://schemas.microsoft.com/office/powerpoint/2010/main" val="39765498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 name="Shape 136"/>
          <p:cNvSpPr>
            <a:spLocks noGrp="1"/>
          </p:cNvSpPr>
          <p:nvPr>
            <p:ph type="title"/>
          </p:nvPr>
        </p:nvSpPr>
        <p:spPr>
          <a:xfrm>
            <a:off x="457200" y="274638"/>
            <a:ext cx="8229600" cy="1143001"/>
          </a:xfrm>
          <a:prstGeom prst="rect">
            <a:avLst/>
          </a:prstGeom>
        </p:spPr>
        <p:txBody>
          <a:bodyPr/>
          <a:lstStyle/>
          <a:p>
            <a:r>
              <a:t>Learning Objectives</a:t>
            </a:r>
          </a:p>
        </p:txBody>
      </p:sp>
      <p:sp>
        <p:nvSpPr>
          <p:cNvPr id="137" name="Shape 137"/>
          <p:cNvSpPr>
            <a:spLocks noGrp="1"/>
          </p:cNvSpPr>
          <p:nvPr>
            <p:ph type="body" idx="1"/>
          </p:nvPr>
        </p:nvSpPr>
        <p:spPr>
          <a:xfrm>
            <a:off x="457200" y="1600200"/>
            <a:ext cx="8229600" cy="4525963"/>
          </a:xfrm>
          <a:prstGeom prst="rect">
            <a:avLst/>
          </a:prstGeom>
        </p:spPr>
        <p:txBody>
          <a:bodyPr/>
          <a:lstStyle/>
          <a:p>
            <a:r>
              <a:rPr dirty="0"/>
              <a:t>Trainee </a:t>
            </a:r>
            <a:r>
              <a:rPr lang="en-US" dirty="0"/>
              <a:t>Guide,</a:t>
            </a:r>
            <a:r>
              <a:rPr dirty="0"/>
              <a:t> pg. 6</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393950"/>
          </a:xfrm>
        </p:spPr>
        <p:txBody>
          <a:bodyPr anchor="ctr">
            <a:normAutofit/>
          </a:bodyPr>
          <a:lstStyle/>
          <a:p>
            <a:pPr algn="ctr"/>
            <a:r>
              <a:rPr lang="en-US" sz="4400" dirty="0"/>
              <a:t>Group Agreements</a:t>
            </a:r>
          </a:p>
        </p:txBody>
      </p:sp>
      <p:sp>
        <p:nvSpPr>
          <p:cNvPr id="3" name="Content Placeholder 2"/>
          <p:cNvSpPr>
            <a:spLocks noGrp="1"/>
          </p:cNvSpPr>
          <p:nvPr>
            <p:ph idx="1"/>
          </p:nvPr>
        </p:nvSpPr>
        <p:spPr>
          <a:xfrm>
            <a:off x="3886200" y="533400"/>
            <a:ext cx="4800600" cy="5592763"/>
          </a:xfrm>
        </p:spPr>
        <p:txBody>
          <a:bodyPr>
            <a:normAutofit lnSpcReduction="10000"/>
          </a:bodyPr>
          <a:lstStyle/>
          <a:p>
            <a:endParaRPr lang="en-US" dirty="0"/>
          </a:p>
          <a:p>
            <a:r>
              <a:rPr lang="en-US" dirty="0"/>
              <a:t>Be collaborative</a:t>
            </a:r>
          </a:p>
          <a:p>
            <a:r>
              <a:rPr lang="en-US" dirty="0"/>
              <a:t>Ask lots of questions–let us know what you think</a:t>
            </a:r>
          </a:p>
          <a:p>
            <a:r>
              <a:rPr lang="en-US" dirty="0"/>
              <a:t>Be open to trying new things</a:t>
            </a:r>
          </a:p>
          <a:p>
            <a:r>
              <a:rPr lang="en-US" dirty="0"/>
              <a:t>Be willing to make mistakes</a:t>
            </a:r>
          </a:p>
          <a:p>
            <a:r>
              <a:rPr lang="en-US" dirty="0"/>
              <a:t>Maintain confidentiality</a:t>
            </a:r>
          </a:p>
          <a:p>
            <a:r>
              <a:rPr lang="en-US" dirty="0"/>
              <a:t>Be responsible for your own learning</a:t>
            </a:r>
          </a:p>
          <a:p>
            <a:endParaRPr lang="en-US" dirty="0"/>
          </a:p>
        </p:txBody>
      </p:sp>
      <p:pic>
        <p:nvPicPr>
          <p:cNvPr id="5" name="Picture 2" descr="C:\Users\Owner\AppData\Local\Microsoft\Windows\Temporary Internet Files\Content.IE5\87PSJEBN\clip-art0020[1].jpg"/>
          <p:cNvPicPr>
            <a:picLocks noGrp="1" noChangeAspect="1" noChangeArrowheads="1"/>
          </p:cNvPicPr>
          <p:nvPr>
            <p:ph idx="4294967295"/>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7512" y="2676378"/>
            <a:ext cx="2963863" cy="292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627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 name="Shape 145"/>
          <p:cNvSpPr>
            <a:spLocks noGrp="1"/>
          </p:cNvSpPr>
          <p:nvPr>
            <p:ph type="body" idx="1"/>
          </p:nvPr>
        </p:nvSpPr>
        <p:spPr>
          <a:xfrm>
            <a:off x="457200" y="1600200"/>
            <a:ext cx="8229600" cy="4525963"/>
          </a:xfrm>
          <a:prstGeom prst="rect">
            <a:avLst/>
          </a:prstGeom>
        </p:spPr>
        <p:txBody>
          <a:bodyPr anchor="ctr"/>
          <a:lstStyle>
            <a:lvl1pPr marL="0" indent="0">
              <a:spcBef>
                <a:spcPts val="1200"/>
              </a:spcBef>
              <a:buSzTx/>
              <a:buNone/>
              <a:defRPr sz="5400"/>
            </a:lvl1pPr>
          </a:lstStyle>
          <a:p>
            <a:r>
              <a:t>What is Fairness and Equity?</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 name="Shape 147"/>
          <p:cNvSpPr>
            <a:spLocks noGrp="1"/>
          </p:cNvSpPr>
          <p:nvPr>
            <p:ph type="title"/>
          </p:nvPr>
        </p:nvSpPr>
        <p:spPr>
          <a:xfrm>
            <a:off x="457200" y="274638"/>
            <a:ext cx="8229600" cy="1143001"/>
          </a:xfrm>
          <a:prstGeom prst="rect">
            <a:avLst/>
          </a:prstGeom>
        </p:spPr>
        <p:txBody>
          <a:bodyPr/>
          <a:lstStyle/>
          <a:p>
            <a:r>
              <a:rPr dirty="0"/>
              <a:t>What is Fairness and Equity?</a:t>
            </a:r>
          </a:p>
        </p:txBody>
      </p:sp>
      <p:pic>
        <p:nvPicPr>
          <p:cNvPr id="148" name="image4.png"/>
          <p:cNvPicPr>
            <a:picLocks noChangeAspect="1"/>
          </p:cNvPicPr>
          <p:nvPr/>
        </p:nvPicPr>
        <p:blipFill>
          <a:blip r:embed="rId2">
            <a:extLst/>
          </a:blip>
          <a:stretch>
            <a:fillRect/>
          </a:stretch>
        </p:blipFill>
        <p:spPr>
          <a:xfrm>
            <a:off x="457200" y="1417637"/>
            <a:ext cx="3820889" cy="4404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9" name="image5.png"/>
          <p:cNvPicPr>
            <a:picLocks noChangeAspect="1"/>
          </p:cNvPicPr>
          <p:nvPr/>
        </p:nvPicPr>
        <p:blipFill>
          <a:blip r:embed="rId3">
            <a:extLst/>
          </a:blip>
          <a:stretch>
            <a:fillRect/>
          </a:stretch>
        </p:blipFill>
        <p:spPr>
          <a:xfrm>
            <a:off x="4876800" y="1417636"/>
            <a:ext cx="3810000" cy="4404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0" name="Shape 150"/>
          <p:cNvSpPr/>
          <p:nvPr/>
        </p:nvSpPr>
        <p:spPr>
          <a:xfrm>
            <a:off x="152400" y="5956708"/>
            <a:ext cx="9144000" cy="92332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a:latin typeface="Times New Roman"/>
                <a:ea typeface="Times New Roman"/>
                <a:cs typeface="Times New Roman"/>
                <a:sym typeface="Times New Roman"/>
              </a:defRPr>
            </a:pPr>
            <a:r>
              <a:rPr dirty="0">
                <a:solidFill>
                  <a:srgbClr val="FFFFFF"/>
                </a:solidFill>
              </a:rPr>
              <a:t>Introduction to Environmental, Justice, Equity and Health. Lesson Plan 3 </a:t>
            </a:r>
            <a:r>
              <a:rPr i="1" dirty="0">
                <a:solidFill>
                  <a:srgbClr val="FFFFFF"/>
                </a:solidFill>
              </a:rPr>
              <a:t>How are Equality and Equity Different? </a:t>
            </a:r>
            <a:r>
              <a:rPr dirty="0">
                <a:solidFill>
                  <a:srgbClr val="FFFFFF"/>
                </a:solidFill>
              </a:rPr>
              <a:t>Retrieved 6/6/2016 from  justhealthaction.org/resources/</a:t>
            </a:r>
            <a:r>
              <a:rPr dirty="0" err="1">
                <a:solidFill>
                  <a:srgbClr val="FFFFFF"/>
                </a:solidFill>
              </a:rPr>
              <a:t>jha</a:t>
            </a:r>
            <a:r>
              <a:rPr dirty="0">
                <a:solidFill>
                  <a:srgbClr val="FFFFFF"/>
                </a:solidFill>
              </a:rPr>
              <a:t>-curriculum-material/ </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 name="Shape 152"/>
          <p:cNvSpPr>
            <a:spLocks noGrp="1"/>
          </p:cNvSpPr>
          <p:nvPr>
            <p:ph type="title"/>
          </p:nvPr>
        </p:nvSpPr>
        <p:spPr>
          <a:xfrm>
            <a:off x="457200" y="274638"/>
            <a:ext cx="8229600" cy="1143001"/>
          </a:xfrm>
          <a:prstGeom prst="rect">
            <a:avLst/>
          </a:prstGeom>
        </p:spPr>
        <p:txBody>
          <a:bodyPr/>
          <a:lstStyle/>
          <a:p>
            <a:r>
              <a:t>What is Fairness and Equity?</a:t>
            </a:r>
          </a:p>
        </p:txBody>
      </p:sp>
      <p:sp>
        <p:nvSpPr>
          <p:cNvPr id="153" name="Shape 153"/>
          <p:cNvSpPr>
            <a:spLocks noGrp="1"/>
          </p:cNvSpPr>
          <p:nvPr>
            <p:ph type="body" idx="1"/>
          </p:nvPr>
        </p:nvSpPr>
        <p:spPr>
          <a:xfrm>
            <a:off x="457200" y="1295400"/>
            <a:ext cx="8229600" cy="5334000"/>
          </a:xfrm>
          <a:prstGeom prst="rect">
            <a:avLst/>
          </a:prstGeom>
        </p:spPr>
        <p:txBody>
          <a:bodyPr/>
          <a:lstStyle/>
          <a:p>
            <a:pPr>
              <a:lnSpc>
                <a:spcPct val="90000"/>
              </a:lnSpc>
            </a:pPr>
            <a:r>
              <a:rPr dirty="0"/>
              <a:t>Equity and equality are not the same.</a:t>
            </a:r>
          </a:p>
          <a:p>
            <a:pPr>
              <a:lnSpc>
                <a:spcPct val="90000"/>
              </a:lnSpc>
            </a:pPr>
            <a:r>
              <a:rPr dirty="0"/>
              <a:t>Equity doesn’t strive for sameness</a:t>
            </a:r>
            <a:r>
              <a:rPr lang="en-US" dirty="0"/>
              <a:t>;</a:t>
            </a:r>
            <a:r>
              <a:rPr dirty="0"/>
              <a:t> it strives for fairness.</a:t>
            </a:r>
          </a:p>
          <a:p>
            <a:pPr>
              <a:lnSpc>
                <a:spcPct val="90000"/>
              </a:lnSpc>
            </a:pPr>
            <a:r>
              <a:rPr dirty="0"/>
              <a:t>Fairness is achieved by treating everyone in a way that recognizes who they are and what their needs are. </a:t>
            </a:r>
          </a:p>
          <a:p>
            <a:pPr>
              <a:lnSpc>
                <a:spcPct val="90000"/>
              </a:lnSpc>
            </a:pPr>
            <a:r>
              <a:rPr dirty="0"/>
              <a:t>Everyone’s needs are met according to their circumstances (i.e.</a:t>
            </a:r>
            <a:r>
              <a:rPr lang="en-US" dirty="0"/>
              <a:t>,</a:t>
            </a:r>
            <a:r>
              <a:rPr dirty="0"/>
              <a:t> barriers and opportunities). </a:t>
            </a:r>
          </a:p>
          <a:p>
            <a:pPr marL="0" indent="0">
              <a:lnSpc>
                <a:spcPct val="90000"/>
              </a:lnSpc>
              <a:buSzTx/>
              <a:buNone/>
              <a:defRPr sz="1600"/>
            </a:pPr>
            <a:endParaRPr dirty="0"/>
          </a:p>
          <a:p>
            <a:pPr marL="0" indent="0">
              <a:lnSpc>
                <a:spcPct val="90000"/>
              </a:lnSpc>
              <a:spcBef>
                <a:spcPts val="300"/>
              </a:spcBef>
              <a:buSzTx/>
              <a:buNone/>
              <a:defRPr sz="1600"/>
            </a:pPr>
            <a:r>
              <a:rPr dirty="0"/>
              <a:t>Excerpt from </a:t>
            </a:r>
            <a:r>
              <a:rPr i="1" dirty="0"/>
              <a:t>"The School That Equity Built“, An Equitable Classroom Environment. </a:t>
            </a:r>
            <a:r>
              <a:rPr dirty="0"/>
              <a:t>Elementary Teacher’s Federation of Ontario, 2000, Ontario, Canada. </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 name="Shape 155"/>
          <p:cNvSpPr>
            <a:spLocks noGrp="1"/>
          </p:cNvSpPr>
          <p:nvPr>
            <p:ph type="title"/>
          </p:nvPr>
        </p:nvSpPr>
        <p:spPr>
          <a:xfrm>
            <a:off x="457200" y="274638"/>
            <a:ext cx="8229600" cy="1143001"/>
          </a:xfrm>
          <a:prstGeom prst="rect">
            <a:avLst/>
          </a:prstGeom>
        </p:spPr>
        <p:txBody>
          <a:bodyPr/>
          <a:lstStyle/>
          <a:p>
            <a:endParaRPr/>
          </a:p>
        </p:txBody>
      </p:sp>
      <p:sp>
        <p:nvSpPr>
          <p:cNvPr id="156" name="Shape 156"/>
          <p:cNvSpPr>
            <a:spLocks noGrp="1"/>
          </p:cNvSpPr>
          <p:nvPr>
            <p:ph type="body" idx="1"/>
          </p:nvPr>
        </p:nvSpPr>
        <p:spPr>
          <a:xfrm>
            <a:off x="457200" y="1600200"/>
            <a:ext cx="8229600" cy="4525963"/>
          </a:xfrm>
          <a:prstGeom prst="rect">
            <a:avLst/>
          </a:prstGeom>
        </p:spPr>
        <p:txBody>
          <a:bodyPr>
            <a:normAutofit lnSpcReduction="10000"/>
          </a:bodyPr>
          <a:lstStyle/>
          <a:p>
            <a:pPr marL="315468" indent="-315468" defTabSz="841247">
              <a:lnSpc>
                <a:spcPct val="80000"/>
              </a:lnSpc>
              <a:spcBef>
                <a:spcPts val="500"/>
              </a:spcBef>
              <a:defRPr sz="2400"/>
            </a:pPr>
            <a:endParaRPr/>
          </a:p>
          <a:p>
            <a:pPr marL="0" indent="0" algn="ctr" defTabSz="841247">
              <a:lnSpc>
                <a:spcPct val="80000"/>
              </a:lnSpc>
              <a:spcBef>
                <a:spcPts val="800"/>
              </a:spcBef>
              <a:buSzTx/>
              <a:buNone/>
              <a:defRPr sz="3400"/>
            </a:pPr>
            <a:r>
              <a:t> “Equity is the process and equality is an outcome.”</a:t>
            </a:r>
            <a:endParaRPr sz="2400"/>
          </a:p>
          <a:p>
            <a:pPr marL="0" indent="0" algn="ctr" defTabSz="841247">
              <a:lnSpc>
                <a:spcPct val="80000"/>
              </a:lnSpc>
              <a:spcBef>
                <a:spcPts val="500"/>
              </a:spcBef>
              <a:buSzTx/>
              <a:buNone/>
              <a:defRPr sz="1500"/>
            </a:pPr>
            <a:endParaRPr sz="2400"/>
          </a:p>
          <a:p>
            <a:pPr marL="0" indent="0" algn="ctr" defTabSz="841247">
              <a:lnSpc>
                <a:spcPct val="80000"/>
              </a:lnSpc>
              <a:spcBef>
                <a:spcPts val="500"/>
              </a:spcBef>
              <a:buSzTx/>
              <a:buNone/>
              <a:defRPr sz="1500"/>
            </a:pPr>
            <a:endParaRPr sz="2400"/>
          </a:p>
          <a:p>
            <a:pPr marL="0" indent="0" algn="ctr" defTabSz="841247">
              <a:lnSpc>
                <a:spcPct val="80000"/>
              </a:lnSpc>
              <a:spcBef>
                <a:spcPts val="500"/>
              </a:spcBef>
              <a:buSzTx/>
              <a:buNone/>
              <a:defRPr sz="1500"/>
            </a:pPr>
            <a:endParaRPr sz="2400"/>
          </a:p>
          <a:p>
            <a:pPr marL="0" indent="0" algn="ctr" defTabSz="841247">
              <a:lnSpc>
                <a:spcPct val="80000"/>
              </a:lnSpc>
              <a:spcBef>
                <a:spcPts val="500"/>
              </a:spcBef>
              <a:buSzTx/>
              <a:buNone/>
              <a:defRPr sz="1500"/>
            </a:pPr>
            <a:endParaRPr sz="2400"/>
          </a:p>
          <a:p>
            <a:pPr marL="0" indent="0" algn="ctr" defTabSz="841247">
              <a:lnSpc>
                <a:spcPct val="80000"/>
              </a:lnSpc>
              <a:spcBef>
                <a:spcPts val="500"/>
              </a:spcBef>
              <a:buSzTx/>
              <a:buNone/>
              <a:defRPr sz="1500"/>
            </a:pPr>
            <a:endParaRPr sz="2400"/>
          </a:p>
          <a:p>
            <a:pPr marL="0" indent="0" algn="ctr" defTabSz="841247">
              <a:lnSpc>
                <a:spcPct val="80000"/>
              </a:lnSpc>
              <a:spcBef>
                <a:spcPts val="500"/>
              </a:spcBef>
              <a:buSzTx/>
              <a:buNone/>
              <a:defRPr sz="1500"/>
            </a:pPr>
            <a:endParaRPr sz="2400"/>
          </a:p>
          <a:p>
            <a:pPr marL="0" indent="0" algn="ctr" defTabSz="841247">
              <a:lnSpc>
                <a:spcPct val="80000"/>
              </a:lnSpc>
              <a:spcBef>
                <a:spcPts val="500"/>
              </a:spcBef>
              <a:buSzTx/>
              <a:buNone/>
              <a:defRPr sz="1500"/>
            </a:pPr>
            <a:endParaRPr sz="2400"/>
          </a:p>
          <a:p>
            <a:pPr marL="0" indent="0" algn="ctr" defTabSz="841247">
              <a:lnSpc>
                <a:spcPct val="80000"/>
              </a:lnSpc>
              <a:spcBef>
                <a:spcPts val="300"/>
              </a:spcBef>
              <a:buSzTx/>
              <a:buNone/>
              <a:defRPr sz="1200"/>
            </a:pPr>
            <a:r>
              <a:t>Education reform. </a:t>
            </a:r>
            <a:r>
              <a:rPr i="1"/>
              <a:t>Equity. </a:t>
            </a:r>
            <a:r>
              <a:t>(2016, April 21) Retrieved 6/6/2016 URL http://edglossary.org/equity/</a:t>
            </a:r>
            <a:endParaRPr sz="2400"/>
          </a:p>
          <a:p>
            <a:pPr marL="0" indent="0" defTabSz="841247">
              <a:lnSpc>
                <a:spcPct val="80000"/>
              </a:lnSpc>
              <a:spcBef>
                <a:spcPts val="500"/>
              </a:spcBef>
              <a:buSzTx/>
              <a:buNone/>
              <a:defRPr sz="4000"/>
            </a:pPr>
            <a:endParaRPr sz="2400"/>
          </a:p>
          <a:p>
            <a:pPr marL="0" indent="0" defTabSz="841247">
              <a:lnSpc>
                <a:spcPct val="80000"/>
              </a:lnSpc>
              <a:spcBef>
                <a:spcPts val="800"/>
              </a:spcBef>
              <a:buSzTx/>
              <a:buNone/>
              <a:defRPr sz="3400"/>
            </a:pPr>
            <a:r>
              <a:t>  </a:t>
            </a: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376092"/>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092"/>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092"/>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722</TotalTime>
  <Words>2113</Words>
  <Application>Microsoft Office PowerPoint</Application>
  <PresentationFormat>On-screen Show (4:3)</PresentationFormat>
  <Paragraphs>229</Paragraphs>
  <Slides>33</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Cambria Math</vt:lpstr>
      <vt:lpstr>Helvetica</vt:lpstr>
      <vt:lpstr>Times New Roman</vt:lpstr>
      <vt:lpstr>Wingdings</vt:lpstr>
      <vt:lpstr>Office Theme</vt:lpstr>
      <vt:lpstr>PowerPoint Presentation</vt:lpstr>
      <vt:lpstr>Fairness and Equity  California Common Core  December 31, 2018</vt:lpstr>
      <vt:lpstr>Overview of the Day</vt:lpstr>
      <vt:lpstr>Learning Objectives</vt:lpstr>
      <vt:lpstr>Group Agreements</vt:lpstr>
      <vt:lpstr>PowerPoint Presentation</vt:lpstr>
      <vt:lpstr>What is Fairness and Equity?</vt:lpstr>
      <vt:lpstr>What is Fairness and Equity?</vt:lpstr>
      <vt:lpstr>PowerPoint Presentation</vt:lpstr>
      <vt:lpstr>A Band-Aid Approach</vt:lpstr>
      <vt:lpstr>PowerPoint Presentation</vt:lpstr>
      <vt:lpstr>Disparity And Disproportionality</vt:lpstr>
      <vt:lpstr>Examples of Equitable Practice in Child Welfare</vt:lpstr>
      <vt:lpstr>LGBTQ &amp; Gender Non-Conforming System-Impacted Youth in the United States </vt:lpstr>
      <vt:lpstr>PowerPoint Presentation</vt:lpstr>
      <vt:lpstr>Examples of Inequitable Practice in Child Welfare</vt:lpstr>
      <vt:lpstr>PowerPoint Presentation</vt:lpstr>
      <vt:lpstr>PowerPoint Presentation</vt:lpstr>
      <vt:lpstr>Proposed Explanations</vt:lpstr>
      <vt:lpstr>Legalize Democracy (Video)</vt:lpstr>
      <vt:lpstr>Fair and Equitable Practice</vt:lpstr>
      <vt:lpstr>A.D.D.R.E.S.S.I.N.G. Difference…</vt:lpstr>
      <vt:lpstr>Activities…</vt:lpstr>
      <vt:lpstr>Fair and Equitable Practice</vt:lpstr>
      <vt:lpstr>Fair and Equitable Practice</vt:lpstr>
      <vt:lpstr>Fair and Equitable Practice</vt:lpstr>
      <vt:lpstr>Cultural Humility</vt:lpstr>
      <vt:lpstr>Cultural Humility (cont‘d)</vt:lpstr>
      <vt:lpstr>Revisit A.D.D.R.E.S.S.I.N.G. Difference…</vt:lpstr>
      <vt:lpstr>Mini-Scenarios at Your Table Groups</vt:lpstr>
      <vt:lpstr>Let’s Practice… “Lizbeth” (Optional)</vt:lpstr>
      <vt:lpstr>Reflections……..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dc:creator>
  <cp:lastModifiedBy>Phyllis Jeroslow</cp:lastModifiedBy>
  <cp:revision>47</cp:revision>
  <dcterms:modified xsi:type="dcterms:W3CDTF">2018-10-12T00:01:41Z</dcterms:modified>
</cp:coreProperties>
</file>