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1"/>
  </p:notesMasterIdLst>
  <p:sldIdLst>
    <p:sldId id="275" r:id="rId2"/>
    <p:sldId id="312" r:id="rId3"/>
    <p:sldId id="313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1" r:id="rId30"/>
  </p:sldIdLst>
  <p:sldSz cx="9144000" cy="6858000" type="screen4x3"/>
  <p:notesSz cx="6989763" cy="92757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86418" autoAdjust="0"/>
  </p:normalViewPr>
  <p:slideViewPr>
    <p:cSldViewPr>
      <p:cViewPr varScale="1">
        <p:scale>
          <a:sx n="86" d="100"/>
          <a:sy n="86" d="100"/>
        </p:scale>
        <p:origin x="10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8897" cy="463788"/>
          </a:xfrm>
          <a:prstGeom prst="rect">
            <a:avLst/>
          </a:prstGeom>
        </p:spPr>
        <p:txBody>
          <a:bodyPr vert="horz" lIns="92940" tIns="46470" rIns="92940" bIns="4647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9248" y="0"/>
            <a:ext cx="3028897" cy="463788"/>
          </a:xfrm>
          <a:prstGeom prst="rect">
            <a:avLst/>
          </a:prstGeom>
        </p:spPr>
        <p:txBody>
          <a:bodyPr vert="horz" lIns="92940" tIns="46470" rIns="92940" bIns="46470" rtlCol="0"/>
          <a:lstStyle>
            <a:lvl1pPr algn="r">
              <a:defRPr sz="1200"/>
            </a:lvl1pPr>
          </a:lstStyle>
          <a:p>
            <a:fld id="{57E86B95-D604-4ADE-A05D-25178E100B06}" type="datetimeFigureOut">
              <a:rPr lang="en-US" smtClean="0"/>
              <a:t>10/11/2018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695325"/>
            <a:ext cx="4637087" cy="3478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40" tIns="46470" rIns="92940" bIns="4647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977" y="4405988"/>
            <a:ext cx="5591810" cy="4174093"/>
          </a:xfrm>
          <a:prstGeom prst="rect">
            <a:avLst/>
          </a:prstGeom>
        </p:spPr>
        <p:txBody>
          <a:bodyPr vert="horz" lIns="92940" tIns="46470" rIns="92940" bIns="4647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0365"/>
            <a:ext cx="3028897" cy="463788"/>
          </a:xfrm>
          <a:prstGeom prst="rect">
            <a:avLst/>
          </a:prstGeom>
        </p:spPr>
        <p:txBody>
          <a:bodyPr vert="horz" lIns="92940" tIns="46470" rIns="92940" bIns="4647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9248" y="8810365"/>
            <a:ext cx="3028897" cy="463788"/>
          </a:xfrm>
          <a:prstGeom prst="rect">
            <a:avLst/>
          </a:prstGeom>
        </p:spPr>
        <p:txBody>
          <a:bodyPr vert="horz" lIns="92940" tIns="46470" rIns="92940" bIns="46470" rtlCol="0" anchor="b"/>
          <a:lstStyle>
            <a:lvl1pPr algn="r">
              <a:defRPr sz="1200"/>
            </a:lvl1pPr>
          </a:lstStyle>
          <a:p>
            <a:fld id="{F1A6BB06-A46A-49D2-915E-60669DF2ED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022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Sample:</a:t>
            </a:r>
            <a:r>
              <a:rPr lang="en-US" baseline="0" dirty="0"/>
              <a:t> 2 second animated, branded Core 3.0 eLearning intro (can have simple sound effect)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457F5-D67F-42E4-8D6D-51EEC0FC940C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628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6BB06-A46A-49D2-915E-60669DF2ED2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4134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6BB06-A46A-49D2-915E-60669DF2ED2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4222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6BB06-A46A-49D2-915E-60669DF2ED2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6290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6BB06-A46A-49D2-915E-60669DF2ED2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4319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6BB06-A46A-49D2-915E-60669DF2ED2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6539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6BB06-A46A-49D2-915E-60669DF2ED2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8832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6BB06-A46A-49D2-915E-60669DF2ED2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1028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6BB06-A46A-49D2-915E-60669DF2ED2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6788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6BB06-A46A-49D2-915E-60669DF2ED2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3149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6BB06-A46A-49D2-915E-60669DF2ED2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870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6BB06-A46A-49D2-915E-60669DF2ED2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2866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6BB06-A46A-49D2-915E-60669DF2ED2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6973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6BB06-A46A-49D2-915E-60669DF2ED2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3351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6BB06-A46A-49D2-915E-60669DF2ED2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3276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6BB06-A46A-49D2-915E-60669DF2ED2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7096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173285" indent="-173285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6BB06-A46A-49D2-915E-60669DF2ED28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54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6BB06-A46A-49D2-915E-60669DF2ED28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5990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6BB06-A46A-49D2-915E-60669DF2ED28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1714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6BB06-A46A-49D2-915E-60669DF2ED28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6298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6BB06-A46A-49D2-915E-60669DF2ED28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9224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6BB06-A46A-49D2-915E-60669DF2ED28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849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6BB06-A46A-49D2-915E-60669DF2ED2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457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6BB06-A46A-49D2-915E-60669DF2ED2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32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6BB06-A46A-49D2-915E-60669DF2ED2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972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6BB06-A46A-49D2-915E-60669DF2ED2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200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6BB06-A46A-49D2-915E-60669DF2ED2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662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6BB06-A46A-49D2-915E-60669DF2ED2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8936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285" indent="-173285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6BB06-A46A-49D2-915E-60669DF2ED2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554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EE5C-8EAC-476A-8EDC-F1D01A085EC4}" type="datetimeFigureOut">
              <a:rPr lang="en-US" smtClean="0"/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7DE-2CFF-4E4A-B892-1FAFF8444D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085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EE5C-8EAC-476A-8EDC-F1D01A085EC4}" type="datetimeFigureOut">
              <a:rPr lang="en-US" smtClean="0"/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7DE-2CFF-4E4A-B892-1FAFF8444D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845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EE5C-8EAC-476A-8EDC-F1D01A085EC4}" type="datetimeFigureOut">
              <a:rPr lang="en-US" smtClean="0"/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7DE-2CFF-4E4A-B892-1FAFF8444D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84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EE5C-8EAC-476A-8EDC-F1D01A085EC4}" type="datetimeFigureOut">
              <a:rPr lang="en-US" smtClean="0"/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7DE-2CFF-4E4A-B892-1FAFF8444D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493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EE5C-8EAC-476A-8EDC-F1D01A085EC4}" type="datetimeFigureOut">
              <a:rPr lang="en-US" smtClean="0"/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7DE-2CFF-4E4A-B892-1FAFF8444D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456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EE5C-8EAC-476A-8EDC-F1D01A085EC4}" type="datetimeFigureOut">
              <a:rPr lang="en-US" smtClean="0"/>
              <a:t>10/11/2018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7DE-2CFF-4E4A-B892-1FAFF8444D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551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EE5C-8EAC-476A-8EDC-F1D01A085EC4}" type="datetimeFigureOut">
              <a:rPr lang="en-US" smtClean="0"/>
              <a:t>10/11/2018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7DE-2CFF-4E4A-B892-1FAFF8444D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776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EE5C-8EAC-476A-8EDC-F1D01A085EC4}" type="datetimeFigureOut">
              <a:rPr lang="en-US" smtClean="0"/>
              <a:t>10/11/2018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7DE-2CFF-4E4A-B892-1FAFF8444D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159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EE5C-8EAC-476A-8EDC-F1D01A085EC4}" type="datetimeFigureOut">
              <a:rPr lang="en-US" smtClean="0"/>
              <a:t>10/11/2018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7DE-2CFF-4E4A-B892-1FAFF8444D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835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EE5C-8EAC-476A-8EDC-F1D01A085EC4}" type="datetimeFigureOut">
              <a:rPr lang="en-US" smtClean="0"/>
              <a:t>10/11/2018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7DE-2CFF-4E4A-B892-1FAFF8444D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271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EE5C-8EAC-476A-8EDC-F1D01A085EC4}" type="datetimeFigureOut">
              <a:rPr lang="en-US" smtClean="0"/>
              <a:t>10/11/2018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7DE-2CFF-4E4A-B892-1FAFF8444D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557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DEE5C-8EAC-476A-8EDC-F1D01A085EC4}" type="datetimeFigureOut">
              <a:rPr lang="en-US" smtClean="0"/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357DE-2CFF-4E4A-B892-1FAFF8444D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2848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lock Arc 18"/>
          <p:cNvSpPr/>
          <p:nvPr/>
        </p:nvSpPr>
        <p:spPr>
          <a:xfrm>
            <a:off x="2663913" y="1408606"/>
            <a:ext cx="5645338" cy="5645338"/>
          </a:xfrm>
          <a:prstGeom prst="blockArc">
            <a:avLst>
              <a:gd name="adj1" fmla="val 10193080"/>
              <a:gd name="adj2" fmla="val 15037681"/>
              <a:gd name="adj3" fmla="val 4633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Block Arc 19"/>
          <p:cNvSpPr/>
          <p:nvPr/>
        </p:nvSpPr>
        <p:spPr>
          <a:xfrm>
            <a:off x="1749338" y="-195948"/>
            <a:ext cx="5645338" cy="5645338"/>
          </a:xfrm>
          <a:prstGeom prst="blockArc">
            <a:avLst>
              <a:gd name="adj1" fmla="val 2955016"/>
              <a:gd name="adj2" fmla="val 7845011"/>
              <a:gd name="adj3" fmla="val 4633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Block Arc 20"/>
          <p:cNvSpPr/>
          <p:nvPr/>
        </p:nvSpPr>
        <p:spPr>
          <a:xfrm>
            <a:off x="834748" y="1408611"/>
            <a:ext cx="5645338" cy="5645338"/>
          </a:xfrm>
          <a:prstGeom prst="blockArc">
            <a:avLst>
              <a:gd name="adj1" fmla="val 17362297"/>
              <a:gd name="adj2" fmla="val 606930"/>
              <a:gd name="adj3" fmla="val 4633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2" name="Group 21"/>
          <p:cNvGrpSpPr/>
          <p:nvPr/>
        </p:nvGrpSpPr>
        <p:grpSpPr>
          <a:xfrm>
            <a:off x="3265902" y="2363229"/>
            <a:ext cx="2594595" cy="2594595"/>
            <a:chOff x="3236602" y="2369656"/>
            <a:chExt cx="2594595" cy="2594595"/>
          </a:xfrm>
        </p:grpSpPr>
        <p:sp>
          <p:nvSpPr>
            <p:cNvPr id="32" name="Oval 31"/>
            <p:cNvSpPr/>
            <p:nvPr/>
          </p:nvSpPr>
          <p:spPr>
            <a:xfrm>
              <a:off x="3236602" y="2369656"/>
              <a:ext cx="2594595" cy="259459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Oval 7"/>
            <p:cNvSpPr/>
            <p:nvPr/>
          </p:nvSpPr>
          <p:spPr>
            <a:xfrm>
              <a:off x="3660063" y="2749627"/>
              <a:ext cx="1834655" cy="18346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1600200" fontAlgn="auto">
                <a:lnSpc>
                  <a:spcPct val="90000"/>
                </a:lnSpc>
                <a:spcAft>
                  <a:spcPct val="35000"/>
                </a:spcAft>
              </a:pPr>
              <a:r>
                <a:rPr lang="en-US" sz="3600" dirty="0">
                  <a:solidFill>
                    <a:prstClr val="white"/>
                  </a:solidFill>
                </a:rPr>
                <a:t>Common Core 3.0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663883" y="721985"/>
            <a:ext cx="1816216" cy="1816216"/>
            <a:chOff x="3634583" y="728412"/>
            <a:chExt cx="1816216" cy="1816216"/>
          </a:xfrm>
        </p:grpSpPr>
        <p:sp>
          <p:nvSpPr>
            <p:cNvPr id="30" name="Oval 29"/>
            <p:cNvSpPr/>
            <p:nvPr/>
          </p:nvSpPr>
          <p:spPr>
            <a:xfrm>
              <a:off x="3634583" y="728412"/>
              <a:ext cx="1816216" cy="181621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Oval 9"/>
            <p:cNvSpPr/>
            <p:nvPr/>
          </p:nvSpPr>
          <p:spPr>
            <a:xfrm>
              <a:off x="3900562" y="994391"/>
              <a:ext cx="1284258" cy="12842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algn="ctr" defTabSz="977900" fontAlgn="auto">
                <a:lnSpc>
                  <a:spcPct val="90000"/>
                </a:lnSpc>
                <a:spcAft>
                  <a:spcPct val="35000"/>
                </a:spcAft>
              </a:pPr>
              <a:r>
                <a:rPr lang="en-US" sz="2200" dirty="0">
                  <a:solidFill>
                    <a:prstClr val="white"/>
                  </a:solidFill>
                </a:rPr>
                <a:t>Online Learning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463734" y="3807443"/>
            <a:ext cx="1816216" cy="1816216"/>
            <a:chOff x="5434434" y="3813870"/>
            <a:chExt cx="1816216" cy="1816216"/>
          </a:xfrm>
        </p:grpSpPr>
        <p:sp>
          <p:nvSpPr>
            <p:cNvPr id="28" name="Oval 27"/>
            <p:cNvSpPr/>
            <p:nvPr/>
          </p:nvSpPr>
          <p:spPr>
            <a:xfrm>
              <a:off x="5434434" y="3813870"/>
              <a:ext cx="1816216" cy="181621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Oval 11"/>
            <p:cNvSpPr/>
            <p:nvPr/>
          </p:nvSpPr>
          <p:spPr>
            <a:xfrm>
              <a:off x="5700413" y="4079849"/>
              <a:ext cx="1284258" cy="12842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algn="ctr" defTabSz="977900" fontAlgn="auto">
                <a:lnSpc>
                  <a:spcPct val="90000"/>
                </a:lnSpc>
                <a:spcAft>
                  <a:spcPct val="35000"/>
                </a:spcAft>
              </a:pPr>
              <a:r>
                <a:rPr lang="en-US" sz="2200" dirty="0">
                  <a:solidFill>
                    <a:prstClr val="white"/>
                  </a:solidFill>
                </a:rPr>
                <a:t>Classroom Skill Building</a:t>
              </a:r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5449390"/>
            <a:ext cx="1346032" cy="698413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1864048" y="3807429"/>
            <a:ext cx="1816216" cy="1816216"/>
            <a:chOff x="1834748" y="3813856"/>
            <a:chExt cx="1816216" cy="1816216"/>
          </a:xfrm>
        </p:grpSpPr>
        <p:sp>
          <p:nvSpPr>
            <p:cNvPr id="26" name="Oval 25"/>
            <p:cNvSpPr/>
            <p:nvPr/>
          </p:nvSpPr>
          <p:spPr>
            <a:xfrm>
              <a:off x="1834748" y="3813856"/>
              <a:ext cx="1816216" cy="1816216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Oval 13"/>
            <p:cNvSpPr/>
            <p:nvPr/>
          </p:nvSpPr>
          <p:spPr>
            <a:xfrm>
              <a:off x="2100727" y="4079835"/>
              <a:ext cx="1284258" cy="12842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algn="ctr" defTabSz="977900" fontAlgn="auto">
                <a:lnSpc>
                  <a:spcPct val="90000"/>
                </a:lnSpc>
                <a:spcAft>
                  <a:spcPct val="35000"/>
                </a:spcAft>
              </a:pPr>
              <a:r>
                <a:rPr lang="en-US" sz="2200" dirty="0">
                  <a:solidFill>
                    <a:prstClr val="white"/>
                  </a:solidFill>
                </a:rPr>
                <a:t>Field Activities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825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Social Work Ethics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2925"/>
            <a:ext cx="8382000" cy="4652675"/>
          </a:xfrm>
        </p:spPr>
        <p:txBody>
          <a:bodyPr>
            <a:normAutofit fontScale="55000" lnSpcReduction="20000"/>
          </a:bodyPr>
          <a:lstStyle/>
          <a:p>
            <a:pPr marL="0" indent="0" defTabSz="242315">
              <a:lnSpc>
                <a:spcPts val="2900"/>
              </a:lnSpc>
              <a:spcBef>
                <a:spcPts val="4700"/>
              </a:spcBef>
              <a:buSzTx/>
              <a:buFontTx/>
              <a:buNone/>
              <a:defRPr sz="2120" b="1">
                <a:latin typeface="arial (Headings)"/>
                <a:ea typeface="arial (Headings)"/>
                <a:cs typeface="arial (Headings)"/>
                <a:sym typeface="arial (Headings)"/>
              </a:defRPr>
            </a:pPr>
            <a:r>
              <a:rPr lang="en-US" sz="4200" dirty="0"/>
              <a:t>There are three Ethics Codes that we will be reviewing and using today during this class:</a:t>
            </a:r>
          </a:p>
          <a:p>
            <a:pPr marL="212557" indent="-212557" defTabSz="242315">
              <a:lnSpc>
                <a:spcPts val="2900"/>
              </a:lnSpc>
              <a:spcBef>
                <a:spcPts val="4700"/>
              </a:spcBef>
              <a:buFontTx/>
              <a:defRPr sz="2120" b="1">
                <a:latin typeface="arial (Headings)"/>
                <a:ea typeface="arial (Headings)"/>
                <a:cs typeface="arial (Headings)"/>
                <a:sym typeface="arial (Headings)"/>
              </a:defRPr>
            </a:pPr>
            <a:r>
              <a:rPr lang="en-US" sz="4200" dirty="0"/>
              <a:t>NASW Code </a:t>
            </a:r>
            <a:r>
              <a:rPr lang="en-US" sz="4200"/>
              <a:t>of Ethics:  </a:t>
            </a:r>
            <a:r>
              <a:rPr lang="en-US" sz="4200" dirty="0"/>
              <a:t>Values, Principles, and Standards</a:t>
            </a:r>
          </a:p>
          <a:p>
            <a:pPr marL="212557" indent="-212557" defTabSz="242315">
              <a:lnSpc>
                <a:spcPts val="2900"/>
              </a:lnSpc>
              <a:spcBef>
                <a:spcPts val="4700"/>
              </a:spcBef>
              <a:buFontTx/>
              <a:defRPr sz="2120" b="1">
                <a:latin typeface="arial (Headings)"/>
                <a:ea typeface="arial (Headings)"/>
                <a:cs typeface="arial (Headings)"/>
                <a:sym typeface="arial (Headings)"/>
              </a:defRPr>
            </a:pPr>
            <a:r>
              <a:rPr lang="en-US" sz="4200" dirty="0"/>
              <a:t>NASW Standards for Social Work Practice in Child Welfare (NASWCW)</a:t>
            </a:r>
          </a:p>
          <a:p>
            <a:pPr marL="212557" indent="-212557" defTabSz="242315">
              <a:lnSpc>
                <a:spcPts val="2900"/>
              </a:lnSpc>
              <a:spcBef>
                <a:spcPts val="4700"/>
              </a:spcBef>
              <a:buFontTx/>
              <a:defRPr sz="2120" b="1">
                <a:latin typeface="arial (Headings)"/>
                <a:ea typeface="arial (Headings)"/>
                <a:cs typeface="arial (Headings)"/>
                <a:sym typeface="arial (Headings)"/>
              </a:defRPr>
            </a:pPr>
            <a:r>
              <a:rPr lang="en-US" sz="4200" dirty="0"/>
              <a:t>Standards and Values for Public Child Welfare Practice in California (CASV)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7DE-2CFF-4E4A-B892-1FAFF8444DB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616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NASW – Purpose &amp;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2052925"/>
            <a:ext cx="5725500" cy="4195481"/>
          </a:xfrm>
        </p:spPr>
        <p:txBody>
          <a:bodyPr>
            <a:normAutofit/>
          </a:bodyPr>
          <a:lstStyle/>
          <a:p>
            <a:r>
              <a:rPr lang="en-US" sz="2800" dirty="0"/>
              <a:t>Use of language in NASW</a:t>
            </a:r>
          </a:p>
          <a:p>
            <a:r>
              <a:rPr lang="en-US" sz="2800" dirty="0"/>
              <a:t>What does “client” mean? </a:t>
            </a:r>
          </a:p>
          <a:p>
            <a:r>
              <a:rPr lang="en-US" sz="2800" dirty="0"/>
              <a:t>Therapeutic relationship vs. public child welfare</a:t>
            </a:r>
          </a:p>
          <a:p>
            <a:r>
              <a:rPr lang="en-US" sz="2800" dirty="0"/>
              <a:t>Role of the supervisor</a:t>
            </a:r>
          </a:p>
          <a:p>
            <a:r>
              <a:rPr lang="en-US" sz="2800" dirty="0"/>
              <a:t>Liability and governmental immunity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7DE-2CFF-4E4A-B892-1FAFF8444DB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257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Ethics: Responsibilities to Children and Families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NASW 1.01</a:t>
            </a:r>
          </a:p>
          <a:p>
            <a:pPr marL="0" indent="0">
              <a:buNone/>
            </a:pPr>
            <a:r>
              <a:rPr lang="en-US" dirty="0"/>
              <a:t>Commitment to Clients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NASW 1.02</a:t>
            </a:r>
          </a:p>
          <a:p>
            <a:pPr marL="0" indent="0">
              <a:buNone/>
            </a:pPr>
            <a:r>
              <a:rPr lang="en-US" dirty="0"/>
              <a:t>Self Determination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7DE-2CFF-4E4A-B892-1FAFF8444DB6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505200"/>
            <a:ext cx="3289844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859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Ethics: Informed Consent, Privacy, </a:t>
            </a:r>
            <a:br>
              <a:rPr lang="en-US" sz="3200" dirty="0"/>
            </a:br>
            <a:r>
              <a:rPr lang="en-US" sz="3200" dirty="0"/>
              <a:t>and Confidentiality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u="sng" dirty="0"/>
              <a:t>NASW 1.03</a:t>
            </a:r>
          </a:p>
          <a:p>
            <a:pPr marL="0" indent="0">
              <a:buNone/>
            </a:pPr>
            <a:r>
              <a:rPr lang="en-US" dirty="0"/>
              <a:t>SW should provide services only upon valid informed consent; capacity must be determined; scope of consent must be explained.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NASW 1.07</a:t>
            </a:r>
          </a:p>
          <a:p>
            <a:pPr marL="0" indent="0">
              <a:buNone/>
            </a:pPr>
            <a:r>
              <a:rPr lang="en-US" dirty="0"/>
              <a:t>Clients’ right to privacy must be respected.</a:t>
            </a:r>
          </a:p>
          <a:p>
            <a:pPr marL="0" indent="0">
              <a:buNone/>
            </a:pPr>
            <a:r>
              <a:rPr lang="en-US" dirty="0"/>
              <a:t>Confidentiality of information applies regardless of format.</a:t>
            </a:r>
          </a:p>
          <a:p>
            <a:pPr marL="0" indent="0">
              <a:buNone/>
            </a:pPr>
            <a:r>
              <a:rPr lang="en-US" dirty="0"/>
              <a:t>Transmission of private information must be protected.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7DE-2CFF-4E4A-B892-1FAFF8444DB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156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Ethics: Communication and Making Good Decisions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NASW 1.05</a:t>
            </a:r>
          </a:p>
          <a:p>
            <a:pPr marL="0" indent="0">
              <a:buNone/>
            </a:pPr>
            <a:r>
              <a:rPr lang="en-US" dirty="0"/>
              <a:t>Cultural Awareness &amp; Social Diversity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Narrative: </a:t>
            </a:r>
            <a:r>
              <a:rPr lang="en-US" i="1" dirty="0"/>
              <a:t>SW should understand culture and its function in human behavior and society, recognizing the strengths that exist in all cultures.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7DE-2CFF-4E4A-B892-1FAFF8444DB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238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Ethics: Conflicts of Interest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NASW 1.06</a:t>
            </a:r>
          </a:p>
          <a:p>
            <a:pPr marL="0" indent="0">
              <a:buNone/>
            </a:pPr>
            <a:r>
              <a:rPr lang="en-US" dirty="0"/>
              <a:t>Conflicts of Interest and Dual Relationships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NASW 1.09</a:t>
            </a:r>
          </a:p>
          <a:p>
            <a:pPr marL="0" indent="0">
              <a:buNone/>
            </a:pPr>
            <a:r>
              <a:rPr lang="en-US" dirty="0"/>
              <a:t>Sexual Relationships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7DE-2CFF-4E4A-B892-1FAFF8444DB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635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does </a:t>
            </a:r>
            <a:r>
              <a:rPr lang="en-US" i="1" dirty="0"/>
              <a:t>bias</a:t>
            </a:r>
            <a:r>
              <a:rPr lang="en-US" dirty="0"/>
              <a:t> fit in with values or ethics?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752600"/>
            <a:ext cx="7696200" cy="4373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Is </a:t>
            </a:r>
            <a:r>
              <a:rPr lang="en-US" i="1" dirty="0"/>
              <a:t>bias</a:t>
            </a:r>
            <a:r>
              <a:rPr lang="en-US" dirty="0"/>
              <a:t> the same as a value or sincerely held belief? </a:t>
            </a:r>
          </a:p>
          <a:p>
            <a:r>
              <a:rPr lang="en-US" dirty="0"/>
              <a:t>Does </a:t>
            </a:r>
            <a:r>
              <a:rPr lang="en-US" i="1" dirty="0"/>
              <a:t>bias</a:t>
            </a:r>
            <a:r>
              <a:rPr lang="en-US" dirty="0"/>
              <a:t> affect everyday decisions?</a:t>
            </a:r>
          </a:p>
          <a:p>
            <a:r>
              <a:rPr lang="en-US" dirty="0"/>
              <a:t>Do I recognize </a:t>
            </a:r>
            <a:r>
              <a:rPr lang="en-US" i="1" dirty="0"/>
              <a:t>bias</a:t>
            </a:r>
            <a:r>
              <a:rPr lang="en-US" dirty="0"/>
              <a:t> in my personal life?</a:t>
            </a:r>
          </a:p>
          <a:p>
            <a:r>
              <a:rPr lang="en-US" dirty="0"/>
              <a:t>Do I recognize </a:t>
            </a:r>
            <a:r>
              <a:rPr lang="en-US" i="1" dirty="0"/>
              <a:t>bias</a:t>
            </a:r>
            <a:r>
              <a:rPr lang="en-US" dirty="0"/>
              <a:t> in my professional life? School?</a:t>
            </a:r>
          </a:p>
          <a:p>
            <a:r>
              <a:rPr lang="en-US" dirty="0"/>
              <a:t>Do I have biases?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7DE-2CFF-4E4A-B892-1FAFF8444DB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88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864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Group 1</a:t>
            </a:r>
          </a:p>
          <a:p>
            <a:pPr lvl="1"/>
            <a:r>
              <a:rPr lang="en-US" dirty="0"/>
              <a:t>Commitment to Clients</a:t>
            </a:r>
          </a:p>
          <a:p>
            <a:pPr lvl="1"/>
            <a:r>
              <a:rPr lang="en-US" dirty="0"/>
              <a:t>Self-Determination</a:t>
            </a:r>
          </a:p>
          <a:p>
            <a:r>
              <a:rPr lang="en-US" b="1" dirty="0"/>
              <a:t>Group 2</a:t>
            </a:r>
          </a:p>
          <a:p>
            <a:pPr lvl="1"/>
            <a:r>
              <a:rPr lang="en-US" dirty="0"/>
              <a:t>Informed Consent</a:t>
            </a:r>
          </a:p>
          <a:p>
            <a:pPr lvl="1"/>
            <a:r>
              <a:rPr lang="en-US" dirty="0"/>
              <a:t>Privacy and Confidentiality</a:t>
            </a:r>
          </a:p>
          <a:p>
            <a:r>
              <a:rPr lang="en-US" b="1" dirty="0"/>
              <a:t>Group 3</a:t>
            </a:r>
          </a:p>
          <a:p>
            <a:pPr lvl="1"/>
            <a:r>
              <a:rPr lang="en-US" dirty="0"/>
              <a:t>Cultural Awareness and Social Diversity</a:t>
            </a:r>
          </a:p>
          <a:p>
            <a:pPr lvl="1"/>
            <a:r>
              <a:rPr lang="en-US" dirty="0"/>
              <a:t>Termination of Services</a:t>
            </a:r>
          </a:p>
          <a:p>
            <a:r>
              <a:rPr lang="en-US" b="1" dirty="0"/>
              <a:t>Group 4</a:t>
            </a:r>
          </a:p>
          <a:p>
            <a:pPr lvl="1"/>
            <a:r>
              <a:rPr lang="en-US" dirty="0"/>
              <a:t>Conflicts of Interest and Dual Relationships</a:t>
            </a:r>
          </a:p>
          <a:p>
            <a:pPr lvl="1"/>
            <a:r>
              <a:rPr lang="en-US" dirty="0"/>
              <a:t>Sexual Relationships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7DE-2CFF-4E4A-B892-1FAFF8444DB6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1371600"/>
            <a:ext cx="4151771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171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Report Outs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Which standards did you research?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How is each standard beneficial to social workers?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How is each standard beneficial to clients?</a:t>
            </a:r>
          </a:p>
          <a:p>
            <a:endParaRPr lang="en-US" dirty="0"/>
          </a:p>
          <a:p>
            <a:r>
              <a:rPr lang="en-US" dirty="0"/>
              <a:t>Provide an example of how the standards are demonstrated in practice.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7DE-2CFF-4E4A-B892-1FAFF8444DB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539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Ethics as they Apply to Colleagues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NASW 2.01  Respect</a:t>
            </a:r>
          </a:p>
          <a:p>
            <a:pPr marL="0" indent="0">
              <a:buNone/>
            </a:pPr>
            <a:r>
              <a:rPr lang="en-US" dirty="0"/>
              <a:t>NASW 2.02  Confidentiality</a:t>
            </a:r>
          </a:p>
          <a:p>
            <a:pPr marL="0" indent="0">
              <a:buNone/>
            </a:pPr>
            <a:r>
              <a:rPr lang="en-US" dirty="0"/>
              <a:t>NASW 2.03  Interdisciplinary Collaboration</a:t>
            </a:r>
          </a:p>
          <a:p>
            <a:pPr marL="0" indent="0">
              <a:buNone/>
            </a:pPr>
            <a:r>
              <a:rPr lang="en-US" dirty="0"/>
              <a:t>NASW 2.04  Disputes Involving Colleagues</a:t>
            </a:r>
          </a:p>
          <a:p>
            <a:pPr marL="0" indent="0">
              <a:buNone/>
            </a:pPr>
            <a:r>
              <a:rPr lang="en-US" dirty="0"/>
              <a:t>NASW 2.05  Consultation</a:t>
            </a:r>
          </a:p>
          <a:p>
            <a:pPr marL="0" indent="0">
              <a:buNone/>
            </a:pPr>
            <a:r>
              <a:rPr lang="en-US" dirty="0"/>
              <a:t>NASW 1.16  Referral for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7DE-2CFF-4E4A-B892-1FAFF8444DB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720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143000"/>
            <a:ext cx="8915400" cy="3276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/>
              <a:t>Values and Ethics in Child Welfare Practice:</a:t>
            </a:r>
            <a:br>
              <a:rPr lang="en-US" sz="4000" b="1" dirty="0"/>
            </a:br>
            <a:r>
              <a:rPr lang="en-US" sz="4000" b="1" dirty="0"/>
              <a:t>The Foundation of Decision Making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sz="3600" b="1" dirty="0"/>
              <a:t>California Common Core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2800" dirty="0"/>
              <a:t> December 31,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7DE-2CFF-4E4A-B892-1FAFF8444DB6}" type="slidenum">
              <a:rPr lang="en-US" smtClean="0"/>
              <a:t>2</a:t>
            </a:fld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029200"/>
            <a:ext cx="1627187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2348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Ethical Challenges with Colleagues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/>
              <a:t>NASW 2.08  </a:t>
            </a:r>
          </a:p>
          <a:p>
            <a:pPr marL="0" indent="0">
              <a:buNone/>
            </a:pPr>
            <a:r>
              <a:rPr lang="en-US" dirty="0"/>
              <a:t>Impairment of Colleagues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NASW 2.09  </a:t>
            </a:r>
          </a:p>
          <a:p>
            <a:pPr marL="0" indent="0">
              <a:buNone/>
            </a:pPr>
            <a:r>
              <a:rPr lang="en-US" dirty="0"/>
              <a:t>Incompetence of Colleagues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NASW 2.10  </a:t>
            </a:r>
          </a:p>
          <a:p>
            <a:pPr marL="0" indent="0">
              <a:buNone/>
            </a:pPr>
            <a:r>
              <a:rPr lang="en-US" dirty="0"/>
              <a:t>Unethical Conduct of Colleagues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7DE-2CFF-4E4A-B892-1FAFF8444DB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0668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about Conflicts with my Supervisor or Coworkers?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Role of the supervisor</a:t>
            </a:r>
          </a:p>
          <a:p>
            <a:r>
              <a:rPr lang="en-US" dirty="0"/>
              <a:t>Role of the program manager</a:t>
            </a:r>
          </a:p>
          <a:p>
            <a:r>
              <a:rPr lang="en-US" dirty="0"/>
              <a:t>Supporting my colleagues</a:t>
            </a:r>
          </a:p>
          <a:p>
            <a:r>
              <a:rPr lang="en-US" dirty="0"/>
              <a:t>Duty to the public at large</a:t>
            </a:r>
          </a:p>
          <a:p>
            <a:r>
              <a:rPr lang="en-US" dirty="0"/>
              <a:t>Duty to the maintain the standards and ethics of the profession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7DE-2CFF-4E4A-B892-1FAFF8444DB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5312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Whistleblowing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2925"/>
            <a:ext cx="8153400" cy="419548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What does this mean and how does it apply in child welfare  systems?</a:t>
            </a:r>
          </a:p>
          <a:p>
            <a:pPr marL="0" indent="0">
              <a:buNone/>
            </a:pPr>
            <a:r>
              <a:rPr lang="en-US" dirty="0"/>
              <a:t>Where are the ethical ‘bright lights” in child welfare?  </a:t>
            </a:r>
          </a:p>
          <a:p>
            <a:pPr marL="0" indent="0">
              <a:buNone/>
            </a:pPr>
            <a:r>
              <a:rPr lang="en-US" dirty="0"/>
              <a:t>(See NASW 1.07(a), 2.09, 2.10, 2.11)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Child Welfare HOTLINE</a:t>
            </a:r>
          </a:p>
          <a:p>
            <a:pPr marL="0" indent="0">
              <a:buNone/>
            </a:pPr>
            <a:r>
              <a:rPr lang="en-US" dirty="0"/>
              <a:t>SW can report concerns regarding a county child welfare agency practices, policies or procedures that endanger the health, safety or wellbeing or children.</a:t>
            </a:r>
          </a:p>
          <a:p>
            <a:pPr marL="0" indent="0">
              <a:buNone/>
            </a:pPr>
            <a:r>
              <a:rPr lang="en-US" dirty="0"/>
              <a:t>Welfare and Institutions Code 10605.5(a) (1)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TOLL FREE 1-844-796-6283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7DE-2CFF-4E4A-B892-1FAFF8444DB6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7916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Case Scenarios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b="1" dirty="0"/>
              <a:t>Individually</a:t>
            </a:r>
            <a:r>
              <a:rPr lang="en-US" dirty="0"/>
              <a:t> review the Case Scenario assigned to your group</a:t>
            </a:r>
            <a:endParaRPr lang="en-US" b="1" dirty="0"/>
          </a:p>
          <a:p>
            <a:r>
              <a:rPr lang="en-US" b="1" dirty="0"/>
              <a:t>As a group:</a:t>
            </a:r>
          </a:p>
          <a:p>
            <a:pPr lvl="1"/>
            <a:r>
              <a:rPr lang="en-US" sz="2600" dirty="0"/>
              <a:t>Use the Trainee’s Guide to identify the codes within the NASW Code of Ethics that apply to this scenario. </a:t>
            </a:r>
          </a:p>
          <a:p>
            <a:pPr lvl="1"/>
            <a:r>
              <a:rPr lang="en-US" sz="2600" dirty="0"/>
              <a:t>Identify any standards that you find are in conflict with one another in the context of this case.</a:t>
            </a:r>
            <a:endParaRPr lang="en-US" dirty="0"/>
          </a:p>
          <a:p>
            <a:r>
              <a:rPr lang="en-US" dirty="0"/>
              <a:t>Be prepared to provide a group response to the questions in a brief presentation to the class.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7DE-2CFF-4E4A-B892-1FAFF8444DB6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959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Case Scenario 1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Melinda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7DE-2CFF-4E4A-B892-1FAFF8444DB6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3346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Case Scenario 2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Sandra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7DE-2CFF-4E4A-B892-1FAFF8444DB6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8224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Case Scenario 3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Joe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7DE-2CFF-4E4A-B892-1FAFF8444DB6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4468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Case Scenario 4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Johnny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7DE-2CFF-4E4A-B892-1FAFF8444DB6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9295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Large Group Scenario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Juan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7DE-2CFF-4E4A-B892-1FAFF8444DB6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4687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19200" y="2345236"/>
            <a:ext cx="6620968" cy="2379164"/>
          </a:xfrm>
        </p:spPr>
        <p:txBody>
          <a:bodyPr/>
          <a:lstStyle/>
          <a:p>
            <a:r>
              <a:rPr lang="en-US" dirty="0"/>
              <a:t>Thanks for attending!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7DE-2CFF-4E4A-B892-1FAFF8444DB6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852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the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/>
              <a:t>Welcome and Review of the Agenda</a:t>
            </a:r>
            <a:r>
              <a:rPr lang="en-US" dirty="0"/>
              <a:t>	</a:t>
            </a:r>
          </a:p>
          <a:p>
            <a:pPr lvl="0"/>
            <a:r>
              <a:rPr lang="en-US" b="1" dirty="0"/>
              <a:t>Learning Objectives</a:t>
            </a:r>
          </a:p>
          <a:p>
            <a:pPr lvl="0"/>
            <a:r>
              <a:rPr lang="en-US" b="1" dirty="0"/>
              <a:t>Overview of materials </a:t>
            </a:r>
          </a:p>
          <a:p>
            <a:pPr lvl="1"/>
            <a:r>
              <a:rPr lang="en-US" sz="3200" b="1" dirty="0"/>
              <a:t>Ethical Codes Relating to Clients</a:t>
            </a:r>
          </a:p>
          <a:p>
            <a:pPr lvl="1"/>
            <a:r>
              <a:rPr lang="en-US" sz="3200" b="1" dirty="0"/>
              <a:t>Ethical Codes Relating to Colleagues</a:t>
            </a:r>
          </a:p>
          <a:p>
            <a:pPr lvl="1"/>
            <a:r>
              <a:rPr lang="en-US" sz="3200" b="1" dirty="0"/>
              <a:t>Case scenarios</a:t>
            </a:r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0"/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7DE-2CFF-4E4A-B892-1FAFF8444DB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160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Group Agreements</a:t>
            </a:r>
          </a:p>
        </p:txBody>
      </p:sp>
      <p:pic>
        <p:nvPicPr>
          <p:cNvPr id="1026" name="Picture 2" descr="C:\Users\Owner\AppData\Local\Microsoft\Windows\Temporary Internet Files\Content.IE5\87PSJEBN\clip-art0020[1]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09800"/>
            <a:ext cx="3527977" cy="289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305BB9-2B65-4D4B-B1CB-82570235486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864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Values v. Ethics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Defined</a:t>
            </a:r>
          </a:p>
          <a:p>
            <a:pPr marL="0" indent="0">
              <a:buNone/>
            </a:pPr>
            <a:r>
              <a:rPr lang="en-US" b="1" dirty="0"/>
              <a:t>Values</a:t>
            </a:r>
            <a:r>
              <a:rPr lang="en-US" dirty="0"/>
              <a:t> pertain to ‘beliefs’ and ‘attitudes’ that provide direction to everyday living, whereas</a:t>
            </a:r>
          </a:p>
          <a:p>
            <a:pPr marL="0" indent="0">
              <a:buNone/>
            </a:pPr>
            <a:r>
              <a:rPr lang="en-US" b="1" dirty="0"/>
              <a:t>Ethics </a:t>
            </a:r>
            <a:r>
              <a:rPr lang="en-US" dirty="0"/>
              <a:t>pertain to the beliefs we hold about what constitutes right conduct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7DE-2CFF-4E4A-B892-1FAFF8444DB6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002" y="4419600"/>
            <a:ext cx="4029075" cy="182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35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100" dirty="0"/>
              <a:t>Schools of Ethical Behavior</a:t>
            </a:r>
          </a:p>
        </p:txBody>
      </p:sp>
      <p:sp>
        <p:nvSpPr>
          <p:cNvPr id="4" name="Shape 158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0" indent="0" defTabSz="306324">
              <a:lnSpc>
                <a:spcPct val="150000"/>
              </a:lnSpc>
              <a:spcBef>
                <a:spcPts val="5400"/>
              </a:spcBef>
              <a:buSzTx/>
              <a:buFontTx/>
              <a:buNone/>
              <a:defRPr sz="2680" b="1">
                <a:latin typeface="arial (Headings)"/>
                <a:ea typeface="arial (Headings)"/>
                <a:cs typeface="arial (Headings)"/>
                <a:sym typeface="arial (Headings)"/>
              </a:defRPr>
            </a:pPr>
            <a:r>
              <a:rPr lang="en-US" sz="19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Utilitarianism</a:t>
            </a:r>
            <a:r>
              <a:rPr lang="en-US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Ethical behavior requires a calculation </a:t>
            </a:r>
            <a:r>
              <a:rPr lang="en-US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by </a:t>
            </a:r>
            <a:r>
              <a:rPr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weighing the interests of the relevant parties </a:t>
            </a:r>
            <a:r>
              <a:rPr lang="en-US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deciding which outcome benefits most.</a:t>
            </a:r>
            <a:r>
              <a:rPr lang="en-US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 defTabSz="306324">
              <a:lnSpc>
                <a:spcPct val="150000"/>
              </a:lnSpc>
              <a:spcBef>
                <a:spcPts val="1200"/>
              </a:spcBef>
              <a:buSzTx/>
              <a:buFontTx/>
              <a:buNone/>
              <a:defRPr sz="2680" b="1">
                <a:latin typeface="arial (Headings)"/>
                <a:ea typeface="arial (Headings)"/>
                <a:cs typeface="arial (Headings)"/>
                <a:sym typeface="arial (Headings)"/>
              </a:defRPr>
            </a:pPr>
            <a:r>
              <a:rPr lang="en-US" sz="19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Deontologica</a:t>
            </a:r>
            <a:r>
              <a:rPr lang="en-US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l: Ethical behavior is about identifying the right rule and following it.       									</a:t>
            </a:r>
          </a:p>
          <a:p>
            <a:pPr marL="0" indent="0" defTabSz="306324">
              <a:lnSpc>
                <a:spcPct val="150000"/>
              </a:lnSpc>
              <a:spcBef>
                <a:spcPts val="1200"/>
              </a:spcBef>
              <a:buSzTx/>
              <a:buFontTx/>
              <a:buNone/>
              <a:defRPr sz="2680" b="1">
                <a:latin typeface="arial (Headings)"/>
                <a:ea typeface="arial (Headings)"/>
                <a:cs typeface="arial (Headings)"/>
                <a:sym typeface="arial (Headings)"/>
              </a:defRPr>
            </a:pPr>
            <a:r>
              <a:rPr lang="en-US" sz="19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Virtue Ethics</a:t>
            </a:r>
            <a:r>
              <a:rPr lang="en-US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Ethical Behavior is a reflection of a person’s set of values, which we call “character”.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7DE-2CFF-4E4A-B892-1FAFF8444DB6}" type="slidenum">
              <a:rPr lang="en-US" smtClean="0"/>
              <a:t>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059" t="8003" r="1059" b="10004"/>
          <a:stretch/>
        </p:blipFill>
        <p:spPr>
          <a:xfrm>
            <a:off x="304801" y="5029199"/>
            <a:ext cx="5867400" cy="169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946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Social Work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Service</a:t>
            </a:r>
          </a:p>
          <a:p>
            <a:r>
              <a:rPr lang="en-US" dirty="0"/>
              <a:t>Social Justice</a:t>
            </a:r>
          </a:p>
          <a:p>
            <a:r>
              <a:rPr lang="en-US" dirty="0"/>
              <a:t>Respect for persons</a:t>
            </a:r>
          </a:p>
          <a:p>
            <a:r>
              <a:rPr lang="en-US" dirty="0"/>
              <a:t>Protection of children and preservation of families</a:t>
            </a:r>
          </a:p>
          <a:p>
            <a:r>
              <a:rPr lang="en-US" dirty="0"/>
              <a:t>Integrity</a:t>
            </a:r>
          </a:p>
          <a:p>
            <a:r>
              <a:rPr lang="en-US" dirty="0"/>
              <a:t>Client self determination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7DE-2CFF-4E4A-B892-1FAFF8444DB6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9" y="4191000"/>
            <a:ext cx="2590801" cy="205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27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values translate into right conduct or decision making?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90800"/>
            <a:ext cx="7391400" cy="35353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Professions have adopted ethical standards and codes of conduct with common frameworks to guide the use of discretion.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Medicine</a:t>
            </a:r>
          </a:p>
          <a:p>
            <a:r>
              <a:rPr lang="en-US" dirty="0"/>
              <a:t>Law</a:t>
            </a:r>
          </a:p>
          <a:p>
            <a:r>
              <a:rPr lang="en-US" dirty="0"/>
              <a:t>Psychology</a:t>
            </a:r>
          </a:p>
          <a:p>
            <a:r>
              <a:rPr lang="en-US" dirty="0"/>
              <a:t>Social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7DE-2CFF-4E4A-B892-1FAFF8444DB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721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title"/>
          </p:nvPr>
        </p:nvSpPr>
        <p:spPr>
          <a:xfrm>
            <a:off x="533400" y="1063422"/>
            <a:ext cx="8153400" cy="84157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29768">
              <a:lnSpc>
                <a:spcPts val="5100"/>
              </a:lnSpc>
              <a:spcBef>
                <a:spcPts val="8400"/>
              </a:spcBef>
              <a:defRPr sz="3759" b="1">
                <a:latin typeface="arial (Headings)"/>
                <a:ea typeface="arial (Headings)"/>
                <a:cs typeface="arial (Headings)"/>
                <a:sym typeface="arial (Headings)"/>
              </a:defRPr>
            </a:lvl1pPr>
          </a:lstStyle>
          <a:p>
            <a:pPr algn="ctr"/>
            <a:r>
              <a:rPr lang="en-US" dirty="0"/>
              <a:t>What are Professional </a:t>
            </a:r>
            <a:r>
              <a:rPr dirty="0"/>
              <a:t>Ethics</a:t>
            </a:r>
            <a:r>
              <a:rPr lang="en-US" dirty="0"/>
              <a:t>?</a:t>
            </a:r>
            <a:endParaRPr dirty="0"/>
          </a:p>
        </p:txBody>
      </p:sp>
      <p:sp>
        <p:nvSpPr>
          <p:cNvPr id="167" name="Shape 167"/>
          <p:cNvSpPr>
            <a:spLocks noGrp="1"/>
          </p:cNvSpPr>
          <p:nvPr>
            <p:ph idx="1"/>
          </p:nvPr>
        </p:nvSpPr>
        <p:spPr>
          <a:xfrm>
            <a:off x="1219200" y="2590800"/>
            <a:ext cx="7467600" cy="35353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361188">
              <a:lnSpc>
                <a:spcPts val="4300"/>
              </a:lnSpc>
              <a:spcBef>
                <a:spcPts val="7100"/>
              </a:spcBef>
              <a:buSzTx/>
              <a:buFontTx/>
              <a:buNone/>
              <a:defRPr sz="3160" b="1">
                <a:latin typeface="arial (Headings)"/>
                <a:ea typeface="arial (Headings)"/>
                <a:cs typeface="arial (Headings)"/>
                <a:sym typeface="arial (Headings)"/>
              </a:defRPr>
            </a:pPr>
            <a:r>
              <a:rPr dirty="0"/>
              <a:t>Professional ethics are codes of conduct developed within a professional field of work and developed by the professional organizations.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7DE-2CFF-4E4A-B892-1FAFF8444DB6}" type="slidenum">
              <a:rPr lang="en-US" smtClean="0"/>
              <a:t>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029200"/>
            <a:ext cx="2375444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667291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2528</TotalTime>
  <Words>871</Words>
  <Application>Microsoft Office PowerPoint</Application>
  <PresentationFormat>On-screen Show (4:3)</PresentationFormat>
  <Paragraphs>216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arial (Headings)</vt:lpstr>
      <vt:lpstr>Calibri</vt:lpstr>
      <vt:lpstr>Office Theme</vt:lpstr>
      <vt:lpstr>PowerPoint Presentation</vt:lpstr>
      <vt:lpstr>Values and Ethics in Child Welfare Practice: The Foundation of Decision Making  California Common Core  December 31, 2018</vt:lpstr>
      <vt:lpstr>Overview of the Day</vt:lpstr>
      <vt:lpstr>Group Agreements</vt:lpstr>
      <vt:lpstr>Values v. Ethics</vt:lpstr>
      <vt:lpstr>Schools of Ethical Behavior</vt:lpstr>
      <vt:lpstr>Core Social Work Values</vt:lpstr>
      <vt:lpstr>How do values translate into right conduct or decision making?</vt:lpstr>
      <vt:lpstr>What are Professional Ethics?</vt:lpstr>
      <vt:lpstr>Sources of Social Work Ethics</vt:lpstr>
      <vt:lpstr>NASW – Purpose &amp; Application</vt:lpstr>
      <vt:lpstr>Ethics: Responsibilities to Children and Families</vt:lpstr>
      <vt:lpstr>Ethics: Informed Consent, Privacy,  and Confidentiality</vt:lpstr>
      <vt:lpstr>Ethics: Communication and Making Good Decisions</vt:lpstr>
      <vt:lpstr>Ethics: Conflicts of Interest</vt:lpstr>
      <vt:lpstr>How does bias fit in with values or ethics?</vt:lpstr>
      <vt:lpstr>Four Groups</vt:lpstr>
      <vt:lpstr>Group Report Outs</vt:lpstr>
      <vt:lpstr>Ethics as they Apply to Colleagues</vt:lpstr>
      <vt:lpstr>Ethical Challenges with Colleagues</vt:lpstr>
      <vt:lpstr>What about Conflicts with my Supervisor or Coworkers?</vt:lpstr>
      <vt:lpstr>Whistleblowing</vt:lpstr>
      <vt:lpstr>Case Scenarios Exercise</vt:lpstr>
      <vt:lpstr>Case Scenario 1</vt:lpstr>
      <vt:lpstr>Case Scenario 2</vt:lpstr>
      <vt:lpstr>Case Scenario 3</vt:lpstr>
      <vt:lpstr>Case Scenario 4</vt:lpstr>
      <vt:lpstr>Large Group Scenario</vt:lpstr>
      <vt:lpstr>Thanks for attending!</vt:lpstr>
    </vt:vector>
  </TitlesOfParts>
  <Company>UC Berkeley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S. Connelly</dc:creator>
  <cp:lastModifiedBy>Phyllis Jeroslow</cp:lastModifiedBy>
  <cp:revision>126</cp:revision>
  <cp:lastPrinted>2013-07-26T01:06:19Z</cp:lastPrinted>
  <dcterms:created xsi:type="dcterms:W3CDTF">2013-07-19T18:41:24Z</dcterms:created>
  <dcterms:modified xsi:type="dcterms:W3CDTF">2018-10-11T19:24:16Z</dcterms:modified>
</cp:coreProperties>
</file>