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6.jpg" ContentType="image/png"/>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8"/>
  </p:notesMasterIdLst>
  <p:handoutMasterIdLst>
    <p:handoutMasterId r:id="rId59"/>
  </p:handoutMasterIdLst>
  <p:sldIdLst>
    <p:sldId id="386" r:id="rId2"/>
    <p:sldId id="387" r:id="rId3"/>
    <p:sldId id="276" r:id="rId4"/>
    <p:sldId id="388" r:id="rId5"/>
    <p:sldId id="279" r:id="rId6"/>
    <p:sldId id="281" r:id="rId7"/>
    <p:sldId id="282" r:id="rId8"/>
    <p:sldId id="347" r:id="rId9"/>
    <p:sldId id="348" r:id="rId10"/>
    <p:sldId id="349" r:id="rId11"/>
    <p:sldId id="350" r:id="rId12"/>
    <p:sldId id="285" r:id="rId13"/>
    <p:sldId id="374" r:id="rId14"/>
    <p:sldId id="287" r:id="rId15"/>
    <p:sldId id="351" r:id="rId16"/>
    <p:sldId id="352" r:id="rId17"/>
    <p:sldId id="354" r:id="rId18"/>
    <p:sldId id="290" r:id="rId19"/>
    <p:sldId id="291" r:id="rId20"/>
    <p:sldId id="299" r:id="rId21"/>
    <p:sldId id="301" r:id="rId22"/>
    <p:sldId id="300" r:id="rId23"/>
    <p:sldId id="305" r:id="rId24"/>
    <p:sldId id="344" r:id="rId25"/>
    <p:sldId id="356" r:id="rId26"/>
    <p:sldId id="371" r:id="rId27"/>
    <p:sldId id="380" r:id="rId28"/>
    <p:sldId id="307" r:id="rId29"/>
    <p:sldId id="308" r:id="rId30"/>
    <p:sldId id="310" r:id="rId31"/>
    <p:sldId id="375" r:id="rId32"/>
    <p:sldId id="379" r:id="rId33"/>
    <p:sldId id="377" r:id="rId34"/>
    <p:sldId id="343" r:id="rId35"/>
    <p:sldId id="361" r:id="rId36"/>
    <p:sldId id="315" r:id="rId37"/>
    <p:sldId id="316" r:id="rId38"/>
    <p:sldId id="381" r:id="rId39"/>
    <p:sldId id="317" r:id="rId40"/>
    <p:sldId id="318" r:id="rId41"/>
    <p:sldId id="319" r:id="rId42"/>
    <p:sldId id="362" r:id="rId43"/>
    <p:sldId id="324" r:id="rId44"/>
    <p:sldId id="363" r:id="rId45"/>
    <p:sldId id="370" r:id="rId46"/>
    <p:sldId id="364" r:id="rId47"/>
    <p:sldId id="367" r:id="rId48"/>
    <p:sldId id="369" r:id="rId49"/>
    <p:sldId id="368" r:id="rId50"/>
    <p:sldId id="382" r:id="rId51"/>
    <p:sldId id="372" r:id="rId52"/>
    <p:sldId id="383" r:id="rId53"/>
    <p:sldId id="384" r:id="rId54"/>
    <p:sldId id="385" r:id="rId55"/>
    <p:sldId id="338" r:id="rId56"/>
    <p:sldId id="373" r:id="rId57"/>
  </p:sldIdLst>
  <p:sldSz cx="9144000" cy="6858000" type="screen4x3"/>
  <p:notesSz cx="6989763" cy="9275763"/>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00" autoAdjust="0"/>
    <p:restoredTop sz="84488" autoAdjust="0"/>
  </p:normalViewPr>
  <p:slideViewPr>
    <p:cSldViewPr>
      <p:cViewPr varScale="1">
        <p:scale>
          <a:sx n="99" d="100"/>
          <a:sy n="99" d="100"/>
        </p:scale>
        <p:origin x="45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882"/>
    </p:cViewPr>
  </p:sorterViewPr>
  <p:notesViewPr>
    <p:cSldViewPr>
      <p:cViewPr varScale="1">
        <p:scale>
          <a:sx n="41" d="100"/>
          <a:sy n="41" d="100"/>
        </p:scale>
        <p:origin x="232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8950"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59225" y="0"/>
            <a:ext cx="3028950" cy="463550"/>
          </a:xfrm>
          <a:prstGeom prst="rect">
            <a:avLst/>
          </a:prstGeom>
        </p:spPr>
        <p:txBody>
          <a:bodyPr vert="horz" lIns="91440" tIns="45720" rIns="91440" bIns="45720" rtlCol="0"/>
          <a:lstStyle>
            <a:lvl1pPr algn="r">
              <a:defRPr sz="1200"/>
            </a:lvl1pPr>
          </a:lstStyle>
          <a:p>
            <a:fld id="{7D81FB21-EC45-3D48-A4DE-CEA93A2BEE51}" type="datetimeFigureOut">
              <a:rPr lang="en-US" smtClean="0"/>
              <a:t>10/16/2018</a:t>
            </a:fld>
            <a:endParaRPr lang="en-US" dirty="0"/>
          </a:p>
        </p:txBody>
      </p:sp>
      <p:sp>
        <p:nvSpPr>
          <p:cNvPr id="4" name="Footer Placeholder 3"/>
          <p:cNvSpPr>
            <a:spLocks noGrp="1"/>
          </p:cNvSpPr>
          <p:nvPr>
            <p:ph type="ftr" sz="quarter" idx="2"/>
          </p:nvPr>
        </p:nvSpPr>
        <p:spPr>
          <a:xfrm>
            <a:off x="0" y="8810625"/>
            <a:ext cx="3028950"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9225" y="8810625"/>
            <a:ext cx="3028950" cy="463550"/>
          </a:xfrm>
          <a:prstGeom prst="rect">
            <a:avLst/>
          </a:prstGeom>
        </p:spPr>
        <p:txBody>
          <a:bodyPr vert="horz" lIns="91440" tIns="45720" rIns="91440" bIns="45720" rtlCol="0" anchor="b"/>
          <a:lstStyle>
            <a:lvl1pPr algn="r">
              <a:defRPr sz="1200"/>
            </a:lvl1pPr>
          </a:lstStyle>
          <a:p>
            <a:fld id="{C7763946-C6A3-6444-A089-A2B3E80E807D}" type="slidenum">
              <a:rPr lang="en-US" smtClean="0"/>
              <a:t>‹#›</a:t>
            </a:fld>
            <a:endParaRPr lang="en-US" dirty="0"/>
          </a:p>
        </p:txBody>
      </p:sp>
    </p:spTree>
    <p:extLst>
      <p:ext uri="{BB962C8B-B14F-4D97-AF65-F5344CB8AC3E}">
        <p14:creationId xmlns:p14="http://schemas.microsoft.com/office/powerpoint/2010/main" val="35197504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8950" cy="463550"/>
          </a:xfrm>
          <a:prstGeom prst="rect">
            <a:avLst/>
          </a:prstGeom>
        </p:spPr>
        <p:txBody>
          <a:bodyPr vert="horz" lIns="92940" tIns="46470" rIns="92940" bIns="4647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59225" y="0"/>
            <a:ext cx="3028950" cy="463550"/>
          </a:xfrm>
          <a:prstGeom prst="rect">
            <a:avLst/>
          </a:prstGeom>
        </p:spPr>
        <p:txBody>
          <a:bodyPr vert="horz" lIns="92940" tIns="46470" rIns="92940" bIns="46470" rtlCol="0"/>
          <a:lstStyle>
            <a:lvl1pPr algn="r" eaLnBrk="1" fontAlgn="auto" hangingPunct="1">
              <a:spcBef>
                <a:spcPts val="0"/>
              </a:spcBef>
              <a:spcAft>
                <a:spcPts val="0"/>
              </a:spcAft>
              <a:defRPr sz="1200">
                <a:latin typeface="+mn-lt"/>
              </a:defRPr>
            </a:lvl1pPr>
          </a:lstStyle>
          <a:p>
            <a:pPr>
              <a:defRPr/>
            </a:pPr>
            <a:fld id="{5B586476-A161-4344-945A-1187A4320ABD}" type="datetimeFigureOut">
              <a:rPr lang="en-US"/>
              <a:pPr>
                <a:defRPr/>
              </a:pPr>
              <a:t>10/16/2018</a:t>
            </a:fld>
            <a:endParaRPr lang="en-US" dirty="0"/>
          </a:p>
        </p:txBody>
      </p:sp>
      <p:sp>
        <p:nvSpPr>
          <p:cNvPr id="4" name="Slide Image Placeholder 3"/>
          <p:cNvSpPr>
            <a:spLocks noGrp="1" noRot="1" noChangeAspect="1"/>
          </p:cNvSpPr>
          <p:nvPr>
            <p:ph type="sldImg" idx="2"/>
          </p:nvPr>
        </p:nvSpPr>
        <p:spPr>
          <a:xfrm>
            <a:off x="1176338" y="695325"/>
            <a:ext cx="4637087" cy="3478213"/>
          </a:xfrm>
          <a:prstGeom prst="rect">
            <a:avLst/>
          </a:prstGeom>
          <a:noFill/>
          <a:ln w="12700">
            <a:solidFill>
              <a:prstClr val="black"/>
            </a:solidFill>
          </a:ln>
        </p:spPr>
        <p:txBody>
          <a:bodyPr vert="horz" lIns="92940" tIns="46470" rIns="92940" bIns="46470" rtlCol="0" anchor="ctr"/>
          <a:lstStyle/>
          <a:p>
            <a:pPr lvl="0"/>
            <a:endParaRPr lang="en-US" noProof="0" dirty="0"/>
          </a:p>
        </p:txBody>
      </p:sp>
      <p:sp>
        <p:nvSpPr>
          <p:cNvPr id="5" name="Notes Placeholder 4"/>
          <p:cNvSpPr>
            <a:spLocks noGrp="1"/>
          </p:cNvSpPr>
          <p:nvPr>
            <p:ph type="body" sz="quarter" idx="3"/>
          </p:nvPr>
        </p:nvSpPr>
        <p:spPr>
          <a:xfrm>
            <a:off x="698500" y="4405313"/>
            <a:ext cx="5592763" cy="4175125"/>
          </a:xfrm>
          <a:prstGeom prst="rect">
            <a:avLst/>
          </a:prstGeom>
        </p:spPr>
        <p:txBody>
          <a:bodyPr vert="horz" lIns="92940" tIns="46470" rIns="92940" bIns="4647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0625"/>
            <a:ext cx="3028950" cy="463550"/>
          </a:xfrm>
          <a:prstGeom prst="rect">
            <a:avLst/>
          </a:prstGeom>
        </p:spPr>
        <p:txBody>
          <a:bodyPr vert="horz" lIns="92940" tIns="46470" rIns="92940" bIns="4647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59225" y="8810625"/>
            <a:ext cx="3028950" cy="463550"/>
          </a:xfrm>
          <a:prstGeom prst="rect">
            <a:avLst/>
          </a:prstGeom>
        </p:spPr>
        <p:txBody>
          <a:bodyPr vert="horz" wrap="square" lIns="92940" tIns="46470" rIns="92940" bIns="46470" numCol="1" anchor="b" anchorCtr="0" compatLnSpc="1">
            <a:prstTxWarp prst="textNoShape">
              <a:avLst/>
            </a:prstTxWarp>
          </a:bodyPr>
          <a:lstStyle>
            <a:lvl1pPr algn="r" eaLnBrk="1" hangingPunct="1">
              <a:defRPr sz="1200"/>
            </a:lvl1pPr>
          </a:lstStyle>
          <a:p>
            <a:fld id="{C04BC130-AF34-4CFF-B115-4C0AC76DC5FC}" type="slidenum">
              <a:rPr lang="en-US"/>
              <a:pPr/>
              <a:t>‹#›</a:t>
            </a:fld>
            <a:endParaRPr lang="en-US" dirty="0"/>
          </a:p>
        </p:txBody>
      </p:sp>
    </p:spTree>
    <p:extLst>
      <p:ext uri="{BB962C8B-B14F-4D97-AF65-F5344CB8AC3E}">
        <p14:creationId xmlns:p14="http://schemas.microsoft.com/office/powerpoint/2010/main" val="302338423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hunter.cuny.edu/socwork/nrcfcpp/pass/digital-stori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a:t>
            </a:r>
            <a:r>
              <a:rPr lang="en-US" baseline="0" dirty="0"/>
              <a:t> 2 second animated, branded Core 3.0 eLearning intro (can have simple sound effect) </a:t>
            </a:r>
            <a:endParaRPr lang="en-US" dirty="0"/>
          </a:p>
        </p:txBody>
      </p:sp>
      <p:sp>
        <p:nvSpPr>
          <p:cNvPr id="4" name="Slide Number Placeholder 3"/>
          <p:cNvSpPr>
            <a:spLocks noGrp="1"/>
          </p:cNvSpPr>
          <p:nvPr>
            <p:ph type="sldNum" sz="quarter" idx="10"/>
          </p:nvPr>
        </p:nvSpPr>
        <p:spPr/>
        <p:txBody>
          <a:bodyPr/>
          <a:lstStyle/>
          <a:p>
            <a:fld id="{6F6457F5-D67F-42E4-8D6D-51EEC0FC940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3967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a:t>At each table, distribute Natalie’s vignette.  Instruct trainees to read the vignette and identify the following:</a:t>
            </a:r>
          </a:p>
          <a:p>
            <a:pPr lvl="1"/>
            <a:r>
              <a:rPr lang="en-US" altLang="en-US" dirty="0"/>
              <a:t>Purpose and goal of the meeting</a:t>
            </a:r>
          </a:p>
          <a:p>
            <a:pPr lvl="1"/>
            <a:r>
              <a:rPr lang="en-US" altLang="en-US" dirty="0"/>
              <a:t>Who should be at the table?</a:t>
            </a:r>
          </a:p>
          <a:p>
            <a:pPr lvl="1"/>
            <a:r>
              <a:rPr lang="en-US" altLang="en-US" dirty="0"/>
              <a:t>How should team be identified?</a:t>
            </a:r>
          </a:p>
          <a:p>
            <a:pPr lvl="1"/>
            <a:r>
              <a:rPr lang="en-US" altLang="en-US" dirty="0"/>
              <a:t>How should the meeting “feel”? How can we accomplish our environment?</a:t>
            </a:r>
          </a:p>
          <a:p>
            <a:r>
              <a:rPr lang="en-US" altLang="en-US" dirty="0"/>
              <a:t>Facilitate and chart answers.  In particular focus on #4.  How can the meeting “feel” comfortable?</a:t>
            </a:r>
          </a:p>
          <a:p>
            <a:endParaRPr lang="en-US" altLang="en-US" dirty="0"/>
          </a:p>
        </p:txBody>
      </p:sp>
      <p:sp>
        <p:nvSpPr>
          <p:cNvPr id="4" name="Slide Number Placeholder 3"/>
          <p:cNvSpPr>
            <a:spLocks noGrp="1"/>
          </p:cNvSpPr>
          <p:nvPr>
            <p:ph type="sldNum" sz="quarter" idx="5"/>
          </p:nvPr>
        </p:nvSpPr>
        <p:spPr/>
        <p:txBody>
          <a:bodyPr/>
          <a:lstStyle/>
          <a:p>
            <a:fld id="{08946C11-9C58-405A-9B02-96CFCBF2601E}" type="slidenum">
              <a:rPr lang="en-US"/>
              <a:pPr/>
              <a:t>24</a:t>
            </a:fld>
            <a:endParaRPr lang="en-US" dirty="0"/>
          </a:p>
        </p:txBody>
      </p:sp>
    </p:spTree>
    <p:extLst>
      <p:ext uri="{BB962C8B-B14F-4D97-AF65-F5344CB8AC3E}">
        <p14:creationId xmlns:p14="http://schemas.microsoft.com/office/powerpoint/2010/main" val="1366129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fld id="{3E1B9E93-771D-427C-8AB7-3480F5F02451}" type="slidenum">
              <a:rPr lang="en-US"/>
              <a:pPr/>
              <a:t>29</a:t>
            </a:fld>
            <a:endParaRPr lang="en-US" dirty="0"/>
          </a:p>
        </p:txBody>
      </p:sp>
    </p:spTree>
    <p:extLst>
      <p:ext uri="{BB962C8B-B14F-4D97-AF65-F5344CB8AC3E}">
        <p14:creationId xmlns:p14="http://schemas.microsoft.com/office/powerpoint/2010/main" val="2724528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a:lstStyle/>
          <a:p>
            <a:fld id="{E22EA208-400E-4691-8EC5-18FAD4343538}" type="slidenum">
              <a:rPr lang="en-US" altLang="en-US">
                <a:latin typeface="Arial" pitchFamily="34" charset="0"/>
              </a:rPr>
              <a:pPr/>
              <a:t>30</a:t>
            </a:fld>
            <a:endParaRPr lang="en-US" altLang="en-US" dirty="0">
              <a:latin typeface="Arial" pitchFamily="34" charset="0"/>
            </a:endParaRPr>
          </a:p>
        </p:txBody>
      </p:sp>
      <p:sp>
        <p:nvSpPr>
          <p:cNvPr id="53251" name="Slide Image Placeholder 1"/>
          <p:cNvSpPr>
            <a:spLocks noGrp="1" noRot="1" noChangeAspect="1" noTextEdit="1"/>
          </p:cNvSpPr>
          <p:nvPr>
            <p:ph type="sldImg"/>
          </p:nvPr>
        </p:nvSpPr>
        <p:spPr bwMode="auto">
          <a:noFill/>
          <a:ln>
            <a:solidFill>
              <a:srgbClr val="000000"/>
            </a:solidFill>
            <a:miter lim="800000"/>
            <a:headEnd/>
            <a:tailEnd/>
          </a:ln>
        </p:spPr>
      </p:sp>
      <p:sp>
        <p:nvSpPr>
          <p:cNvPr id="5325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3253" name="Date Placeholder 3"/>
          <p:cNvSpPr txBox="1">
            <a:spLocks noGrp="1"/>
          </p:cNvSpPr>
          <p:nvPr/>
        </p:nvSpPr>
        <p:spPr bwMode="auto">
          <a:xfrm>
            <a:off x="3884613" y="0"/>
            <a:ext cx="2971800" cy="457200"/>
          </a:xfrm>
          <a:prstGeom prst="rect">
            <a:avLst/>
          </a:prstGeom>
          <a:noFill/>
          <a:ln w="9525">
            <a:noFill/>
            <a:miter lim="800000"/>
            <a:headEnd/>
            <a:tailEnd/>
          </a:ln>
        </p:spPr>
        <p:txBody>
          <a:bodyPr/>
          <a:lstStyle/>
          <a:p>
            <a:pPr algn="r" eaLnBrk="1" hangingPunct="1"/>
            <a:endParaRPr lang="en-US" altLang="en-US" sz="1200" dirty="0">
              <a:latin typeface="Times New Roman" pitchFamily="18" charset="0"/>
            </a:endParaRPr>
          </a:p>
        </p:txBody>
      </p:sp>
      <p:sp>
        <p:nvSpPr>
          <p:cNvPr id="53254" name="Footer Placeholder 4"/>
          <p:cNvSpPr txBox="1">
            <a:spLocks noGrp="1"/>
          </p:cNvSpPr>
          <p:nvPr/>
        </p:nvSpPr>
        <p:spPr bwMode="auto">
          <a:xfrm>
            <a:off x="0" y="8685213"/>
            <a:ext cx="2971800" cy="457200"/>
          </a:xfrm>
          <a:prstGeom prst="rect">
            <a:avLst/>
          </a:prstGeom>
          <a:noFill/>
          <a:ln w="9525">
            <a:noFill/>
            <a:miter lim="800000"/>
            <a:headEnd/>
            <a:tailEnd/>
          </a:ln>
        </p:spPr>
        <p:txBody>
          <a:bodyPr anchor="b"/>
          <a:lstStyle/>
          <a:p>
            <a:pPr eaLnBrk="1" hangingPunct="1"/>
            <a:r>
              <a:rPr lang="en-US" altLang="en-US" sz="1200" dirty="0">
                <a:latin typeface="Times New Roman" pitchFamily="18" charset="0"/>
              </a:rPr>
              <a:t>Velasco Consulting on behalf of CSULA CCW</a:t>
            </a:r>
          </a:p>
        </p:txBody>
      </p:sp>
    </p:spTree>
    <p:extLst>
      <p:ext uri="{BB962C8B-B14F-4D97-AF65-F5344CB8AC3E}">
        <p14:creationId xmlns:p14="http://schemas.microsoft.com/office/powerpoint/2010/main" val="1093814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fld id="{8E118783-F892-4A88-B1D8-863EA7A5AC3C}" type="slidenum">
              <a:rPr lang="en-US"/>
              <a:pPr/>
              <a:t>34</a:t>
            </a:fld>
            <a:endParaRPr lang="en-US" dirty="0"/>
          </a:p>
        </p:txBody>
      </p:sp>
    </p:spTree>
    <p:extLst>
      <p:ext uri="{BB962C8B-B14F-4D97-AF65-F5344CB8AC3E}">
        <p14:creationId xmlns:p14="http://schemas.microsoft.com/office/powerpoint/2010/main" val="3763755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fld id="{FED8C5E4-F3EB-4751-9958-D03D2B4585A5}" type="slidenum">
              <a:rPr lang="en-US"/>
              <a:pPr/>
              <a:t>37</a:t>
            </a:fld>
            <a:endParaRPr lang="en-US" dirty="0"/>
          </a:p>
        </p:txBody>
      </p:sp>
    </p:spTree>
    <p:extLst>
      <p:ext uri="{BB962C8B-B14F-4D97-AF65-F5344CB8AC3E}">
        <p14:creationId xmlns:p14="http://schemas.microsoft.com/office/powerpoint/2010/main" val="1211993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69899CD5-E57A-464A-B6CF-804BE245E8C7}" type="slidenum">
              <a:rPr lang="en-US" altLang="en-US">
                <a:latin typeface="Arial" pitchFamily="34" charset="0"/>
              </a:rPr>
              <a:pPr/>
              <a:t>39</a:t>
            </a:fld>
            <a:endParaRPr lang="en-US" altLang="en-US" dirty="0">
              <a:latin typeface="Arial"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i="1" dirty="0"/>
              <a:t>Instructions</a:t>
            </a:r>
            <a:r>
              <a:rPr lang="en-US" altLang="en-US" dirty="0"/>
              <a:t>:  Distribute Natalie’s vignette and allow participants read.  At each table, instruct participants to work together and complete “Conflict Resolution” worksheet.</a:t>
            </a:r>
          </a:p>
          <a:p>
            <a:pPr eaLnBrk="1" hangingPunct="1">
              <a:spcBef>
                <a:spcPct val="0"/>
              </a:spcBef>
            </a:pPr>
            <a:r>
              <a:rPr lang="en-US" altLang="en-US" dirty="0"/>
              <a:t>Facilitate group discussion on “What did we learn?”</a:t>
            </a:r>
          </a:p>
        </p:txBody>
      </p:sp>
    </p:spTree>
    <p:extLst>
      <p:ext uri="{BB962C8B-B14F-4D97-AF65-F5344CB8AC3E}">
        <p14:creationId xmlns:p14="http://schemas.microsoft.com/office/powerpoint/2010/main" val="2114548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a:lstStyle/>
          <a:p>
            <a:fld id="{16102484-3B86-4F1F-92B1-A0E4678098F6}" type="slidenum">
              <a:rPr lang="en-US" altLang="en-US">
                <a:latin typeface="Arial" pitchFamily="34" charset="0"/>
              </a:rPr>
              <a:pPr/>
              <a:t>43</a:t>
            </a:fld>
            <a:endParaRPr lang="en-US" altLang="en-US" dirty="0">
              <a:latin typeface="Arial" pitchFamily="34" charset="0"/>
            </a:endParaRPr>
          </a:p>
        </p:txBody>
      </p:sp>
      <p:sp>
        <p:nvSpPr>
          <p:cNvPr id="75779" name="Slide Image Placeholder 1"/>
          <p:cNvSpPr>
            <a:spLocks noGrp="1" noRot="1" noChangeAspect="1" noTextEdit="1"/>
          </p:cNvSpPr>
          <p:nvPr>
            <p:ph type="sldImg"/>
          </p:nvPr>
        </p:nvSpPr>
        <p:spPr bwMode="auto">
          <a:noFill/>
          <a:ln>
            <a:solidFill>
              <a:srgbClr val="000000"/>
            </a:solidFill>
            <a:miter lim="800000"/>
            <a:headEnd/>
            <a:tailEnd/>
          </a:ln>
        </p:spPr>
      </p:sp>
      <p:sp>
        <p:nvSpPr>
          <p:cNvPr id="7578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t>When people disagree about how to attain the common goal, there are some facilitation strategies that can be helpful.</a:t>
            </a:r>
          </a:p>
        </p:txBody>
      </p:sp>
      <p:sp>
        <p:nvSpPr>
          <p:cNvPr id="75781" name="Date Placeholder 3"/>
          <p:cNvSpPr txBox="1">
            <a:spLocks noGrp="1"/>
          </p:cNvSpPr>
          <p:nvPr/>
        </p:nvSpPr>
        <p:spPr bwMode="auto">
          <a:xfrm>
            <a:off x="3884613" y="0"/>
            <a:ext cx="2971800" cy="457200"/>
          </a:xfrm>
          <a:prstGeom prst="rect">
            <a:avLst/>
          </a:prstGeom>
          <a:noFill/>
          <a:ln w="9525">
            <a:noFill/>
            <a:miter lim="800000"/>
            <a:headEnd/>
            <a:tailEnd/>
          </a:ln>
        </p:spPr>
        <p:txBody>
          <a:bodyPr/>
          <a:lstStyle/>
          <a:p>
            <a:pPr algn="r" eaLnBrk="1" hangingPunct="1"/>
            <a:endParaRPr lang="en-US" altLang="en-US" sz="1200" dirty="0">
              <a:latin typeface="Times New Roman" pitchFamily="18" charset="0"/>
            </a:endParaRPr>
          </a:p>
        </p:txBody>
      </p:sp>
      <p:sp>
        <p:nvSpPr>
          <p:cNvPr id="75782" name="Footer Placeholder 4"/>
          <p:cNvSpPr txBox="1">
            <a:spLocks noGrp="1"/>
          </p:cNvSpPr>
          <p:nvPr/>
        </p:nvSpPr>
        <p:spPr bwMode="auto">
          <a:xfrm>
            <a:off x="0" y="8685213"/>
            <a:ext cx="2971800" cy="457200"/>
          </a:xfrm>
          <a:prstGeom prst="rect">
            <a:avLst/>
          </a:prstGeom>
          <a:noFill/>
          <a:ln w="9525">
            <a:noFill/>
            <a:miter lim="800000"/>
            <a:headEnd/>
            <a:tailEnd/>
          </a:ln>
        </p:spPr>
        <p:txBody>
          <a:bodyPr anchor="b"/>
          <a:lstStyle/>
          <a:p>
            <a:pPr eaLnBrk="1" hangingPunct="1"/>
            <a:r>
              <a:rPr lang="en-US" altLang="en-US" sz="1200" dirty="0">
                <a:latin typeface="Times New Roman" pitchFamily="18" charset="0"/>
              </a:rPr>
              <a:t>Velasco Consulting on behalf of CSULA CCW</a:t>
            </a:r>
          </a:p>
        </p:txBody>
      </p:sp>
    </p:spTree>
    <p:extLst>
      <p:ext uri="{BB962C8B-B14F-4D97-AF65-F5344CB8AC3E}">
        <p14:creationId xmlns:p14="http://schemas.microsoft.com/office/powerpoint/2010/main" val="371928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4</a:t>
            </a:fld>
            <a:endParaRPr lang="en-US" dirty="0"/>
          </a:p>
        </p:txBody>
      </p:sp>
    </p:spTree>
    <p:extLst>
      <p:ext uri="{BB962C8B-B14F-4D97-AF65-F5344CB8AC3E}">
        <p14:creationId xmlns:p14="http://schemas.microsoft.com/office/powerpoint/2010/main" val="173005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fld id="{73801C4F-92B4-4CFF-B0D0-07A3F3073063}" type="slidenum">
              <a:rPr lang="en-US"/>
              <a:pPr/>
              <a:t>5</a:t>
            </a:fld>
            <a:endParaRPr lang="en-US" dirty="0"/>
          </a:p>
        </p:txBody>
      </p:sp>
    </p:spTree>
    <p:extLst>
      <p:ext uri="{BB962C8B-B14F-4D97-AF65-F5344CB8AC3E}">
        <p14:creationId xmlns:p14="http://schemas.microsoft.com/office/powerpoint/2010/main" val="3864932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fld id="{5987F696-165B-4803-9BC6-23B7638BC959}" type="slidenum">
              <a:rPr lang="en-US"/>
              <a:pPr/>
              <a:t>7</a:t>
            </a:fld>
            <a:endParaRPr lang="en-US" dirty="0"/>
          </a:p>
        </p:txBody>
      </p:sp>
    </p:spTree>
    <p:extLst>
      <p:ext uri="{BB962C8B-B14F-4D97-AF65-F5344CB8AC3E}">
        <p14:creationId xmlns:p14="http://schemas.microsoft.com/office/powerpoint/2010/main" val="331924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i="1" dirty="0"/>
              <a:t>Lecture</a:t>
            </a:r>
            <a:r>
              <a:rPr lang="en-US" altLang="en-US" dirty="0"/>
              <a:t>:  Family meetings strive to maximize a family’s strengths. The basic assumption is that all families can harness their strengths and capabilities to enter into partnership with formal child welfare agencies and courts in order to make decisions that protect and nurture their children. Prior to the advent of family meetings, child welfare agencies often made decisions about children and families with little or no input from the families. However, when key family and community members, formal and informal supports, and child welfare agency representatives join together in mutual respect, better decisions and integrated plans for families result.</a:t>
            </a:r>
          </a:p>
          <a:p>
            <a:endParaRPr lang="en-US" altLang="en-US" dirty="0"/>
          </a:p>
        </p:txBody>
      </p:sp>
      <p:sp>
        <p:nvSpPr>
          <p:cNvPr id="4" name="Slide Number Placeholder 3"/>
          <p:cNvSpPr>
            <a:spLocks noGrp="1"/>
          </p:cNvSpPr>
          <p:nvPr>
            <p:ph type="sldNum" sz="quarter" idx="5"/>
          </p:nvPr>
        </p:nvSpPr>
        <p:spPr/>
        <p:txBody>
          <a:bodyPr/>
          <a:lstStyle/>
          <a:p>
            <a:fld id="{6C11C62E-6D23-4018-A442-D23D999EC222}" type="slidenum">
              <a:rPr lang="en-US"/>
              <a:pPr/>
              <a:t>12</a:t>
            </a:fld>
            <a:endParaRPr lang="en-US" dirty="0"/>
          </a:p>
        </p:txBody>
      </p:sp>
    </p:spTree>
    <p:extLst>
      <p:ext uri="{BB962C8B-B14F-4D97-AF65-F5344CB8AC3E}">
        <p14:creationId xmlns:p14="http://schemas.microsoft.com/office/powerpoint/2010/main" val="276194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fld id="{BFD41E9E-3892-4153-8048-215382AFA366}" type="slidenum">
              <a:rPr lang="en-US"/>
              <a:pPr/>
              <a:t>14</a:t>
            </a:fld>
            <a:endParaRPr lang="en-US" dirty="0"/>
          </a:p>
        </p:txBody>
      </p:sp>
    </p:spTree>
    <p:extLst>
      <p:ext uri="{BB962C8B-B14F-4D97-AF65-F5344CB8AC3E}">
        <p14:creationId xmlns:p14="http://schemas.microsoft.com/office/powerpoint/2010/main" val="3485783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a:lstStyle/>
          <a:p>
            <a:fld id="{F0332847-2EB8-4185-8B2D-10909FE3DFCA}" type="slidenum">
              <a:rPr lang="en-US" altLang="en-US">
                <a:latin typeface="Arial" pitchFamily="34" charset="0"/>
              </a:rPr>
              <a:pPr/>
              <a:t>18</a:t>
            </a:fld>
            <a:endParaRPr lang="en-US" altLang="en-US" dirty="0">
              <a:latin typeface="Arial" pitchFamily="34" charset="0"/>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hlinkClick r:id="rId3"/>
              </a:rPr>
              <a:t>http://www.hunter.cuny.edu/socwork/nrcfcpp/pass/digital-stories/</a:t>
            </a:r>
            <a:endParaRPr lang="en-US" altLang="en-US" dirty="0"/>
          </a:p>
          <a:p>
            <a:pPr eaLnBrk="1" hangingPunct="1">
              <a:spcBef>
                <a:spcPct val="0"/>
              </a:spcBef>
            </a:pPr>
            <a:r>
              <a:rPr lang="en-US" altLang="en-US" dirty="0"/>
              <a:t>Facilitate a large group discussion regarding the ways that Giselle was supported by her “team.”  What are the benefits, short term and long term?</a:t>
            </a:r>
          </a:p>
        </p:txBody>
      </p:sp>
    </p:spTree>
    <p:extLst>
      <p:ext uri="{BB962C8B-B14F-4D97-AF65-F5344CB8AC3E}">
        <p14:creationId xmlns:p14="http://schemas.microsoft.com/office/powerpoint/2010/main" val="1046648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fld id="{7290EF34-4843-4B0C-89AD-24EE325FAA2E}" type="slidenum">
              <a:rPr lang="en-US"/>
              <a:pPr/>
              <a:t>20</a:t>
            </a:fld>
            <a:endParaRPr lang="en-US" dirty="0"/>
          </a:p>
        </p:txBody>
      </p:sp>
    </p:spTree>
    <p:extLst>
      <p:ext uri="{BB962C8B-B14F-4D97-AF65-F5344CB8AC3E}">
        <p14:creationId xmlns:p14="http://schemas.microsoft.com/office/powerpoint/2010/main" val="64496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fld id="{5AC66065-F9EC-4AC7-9726-B83878EB429A}" type="slidenum">
              <a:rPr lang="en-US"/>
              <a:pPr/>
              <a:t>23</a:t>
            </a:fld>
            <a:endParaRPr lang="en-US" dirty="0"/>
          </a:p>
        </p:txBody>
      </p:sp>
    </p:spTree>
    <p:extLst>
      <p:ext uri="{BB962C8B-B14F-4D97-AF65-F5344CB8AC3E}">
        <p14:creationId xmlns:p14="http://schemas.microsoft.com/office/powerpoint/2010/main" val="202653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65B3F0-4657-40DE-BAC9-0BFB2AF78264}" type="datetime1">
              <a:rPr lang="en-US" smtClean="0"/>
              <a:t>10/16/2018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6" name="Slide Number Placeholder 5"/>
          <p:cNvSpPr>
            <a:spLocks noGrp="1"/>
          </p:cNvSpPr>
          <p:nvPr>
            <p:ph type="sldNum" sz="quarter" idx="12"/>
          </p:nvPr>
        </p:nvSpPr>
        <p:spPr/>
        <p:txBody>
          <a:bodyPr/>
          <a:lstStyle>
            <a:lvl1pPr>
              <a:defRPr/>
            </a:lvl1pPr>
          </a:lstStyle>
          <a:p>
            <a:fld id="{4CCDC88C-A1D7-487B-95BE-793A3F9B9FA1}"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8E2C2F-AF68-42E7-9E4A-E97CB0543404}" type="datetime1">
              <a:rPr lang="en-US" smtClean="0"/>
              <a:t>10/16/2018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6" name="Slide Number Placeholder 5"/>
          <p:cNvSpPr>
            <a:spLocks noGrp="1"/>
          </p:cNvSpPr>
          <p:nvPr>
            <p:ph type="sldNum" sz="quarter" idx="12"/>
          </p:nvPr>
        </p:nvSpPr>
        <p:spPr/>
        <p:txBody>
          <a:bodyPr/>
          <a:lstStyle>
            <a:lvl1pPr>
              <a:defRPr/>
            </a:lvl1pPr>
          </a:lstStyle>
          <a:p>
            <a:fld id="{F8DD492F-FD3B-4981-BF45-92BB0B6793CC}"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2311EE-92DE-46BD-B93B-B72AF7CCEFA5}" type="datetime1">
              <a:rPr lang="en-US" smtClean="0"/>
              <a:t>10/16/2018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6" name="Slide Number Placeholder 5"/>
          <p:cNvSpPr>
            <a:spLocks noGrp="1"/>
          </p:cNvSpPr>
          <p:nvPr>
            <p:ph type="sldNum" sz="quarter" idx="12"/>
          </p:nvPr>
        </p:nvSpPr>
        <p:spPr/>
        <p:txBody>
          <a:bodyPr/>
          <a:lstStyle>
            <a:lvl1pPr>
              <a:defRPr/>
            </a:lvl1pPr>
          </a:lstStyle>
          <a:p>
            <a:fld id="{70A2A72C-0A32-4B83-9CD0-ECC7D0E0540C}"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D101CA-31B6-45B0-B7D5-B93EE334EE0F}" type="datetime1">
              <a:rPr lang="en-US" smtClean="0"/>
              <a:t>10/16/2018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6" name="Slide Number Placeholder 5"/>
          <p:cNvSpPr>
            <a:spLocks noGrp="1"/>
          </p:cNvSpPr>
          <p:nvPr>
            <p:ph type="sldNum" sz="quarter" idx="12"/>
          </p:nvPr>
        </p:nvSpPr>
        <p:spPr/>
        <p:txBody>
          <a:bodyPr/>
          <a:lstStyle>
            <a:lvl1pPr>
              <a:defRPr/>
            </a:lvl1pPr>
          </a:lstStyle>
          <a:p>
            <a:fld id="{74B561D9-420A-4857-AC1B-01F89F1A6FB0}"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4BF025-F0EB-44D1-B45F-B1248F744BAB}" type="datetime1">
              <a:rPr lang="en-US" smtClean="0"/>
              <a:t>10/16/2018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6" name="Slide Number Placeholder 5"/>
          <p:cNvSpPr>
            <a:spLocks noGrp="1"/>
          </p:cNvSpPr>
          <p:nvPr>
            <p:ph type="sldNum" sz="quarter" idx="12"/>
          </p:nvPr>
        </p:nvSpPr>
        <p:spPr/>
        <p:txBody>
          <a:bodyPr/>
          <a:lstStyle>
            <a:lvl1pPr>
              <a:defRPr/>
            </a:lvl1pPr>
          </a:lstStyle>
          <a:p>
            <a:fld id="{7D6D1DE7-10B8-49DE-B2FA-BC2DB9C801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A6CCA8-2A56-4946-B4E9-2B1E31680CC2}" type="datetime1">
              <a:rPr lang="en-US" smtClean="0"/>
              <a:t>10/16/2018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7" name="Slide Number Placeholder 5"/>
          <p:cNvSpPr>
            <a:spLocks noGrp="1"/>
          </p:cNvSpPr>
          <p:nvPr>
            <p:ph type="sldNum" sz="quarter" idx="12"/>
          </p:nvPr>
        </p:nvSpPr>
        <p:spPr/>
        <p:txBody>
          <a:bodyPr/>
          <a:lstStyle>
            <a:lvl1pPr>
              <a:defRPr/>
            </a:lvl1pPr>
          </a:lstStyle>
          <a:p>
            <a:fld id="{869EDC07-B13D-4A85-A9DD-3BEED4B762C2}"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535DBB6-EC40-481D-A544-C9BECA8B2509}" type="datetime1">
              <a:rPr lang="en-US" smtClean="0"/>
              <a:t>10/16/2018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9" name="Slide Number Placeholder 5"/>
          <p:cNvSpPr>
            <a:spLocks noGrp="1"/>
          </p:cNvSpPr>
          <p:nvPr>
            <p:ph type="sldNum" sz="quarter" idx="12"/>
          </p:nvPr>
        </p:nvSpPr>
        <p:spPr/>
        <p:txBody>
          <a:bodyPr/>
          <a:lstStyle>
            <a:lvl1pPr>
              <a:defRPr/>
            </a:lvl1pPr>
          </a:lstStyle>
          <a:p>
            <a:fld id="{78252F8E-66B6-43C6-810E-9104CAB6B6DC}"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7689928-8C84-4B65-9BE7-514160F2D64A}" type="datetime1">
              <a:rPr lang="en-US" smtClean="0"/>
              <a:t>10/16/2018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5" name="Slide Number Placeholder 5"/>
          <p:cNvSpPr>
            <a:spLocks noGrp="1"/>
          </p:cNvSpPr>
          <p:nvPr>
            <p:ph type="sldNum" sz="quarter" idx="12"/>
          </p:nvPr>
        </p:nvSpPr>
        <p:spPr/>
        <p:txBody>
          <a:bodyPr/>
          <a:lstStyle>
            <a:lvl1pPr>
              <a:defRPr/>
            </a:lvl1pPr>
          </a:lstStyle>
          <a:p>
            <a:fld id="{32D93C56-9449-47F2-84AE-1D8690CAE47F}"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4B7C71D-4C57-47F4-8A48-67FCFBE8E34E}" type="datetime1">
              <a:rPr lang="en-US" smtClean="0"/>
              <a:t>10/16/2018</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4" name="Slide Number Placeholder 5"/>
          <p:cNvSpPr>
            <a:spLocks noGrp="1"/>
          </p:cNvSpPr>
          <p:nvPr>
            <p:ph type="sldNum" sz="quarter" idx="12"/>
          </p:nvPr>
        </p:nvSpPr>
        <p:spPr/>
        <p:txBody>
          <a:bodyPr/>
          <a:lstStyle>
            <a:lvl1pPr>
              <a:defRPr/>
            </a:lvl1pPr>
          </a:lstStyle>
          <a:p>
            <a:fld id="{3DE3C702-CD2D-418F-B268-75F61455C6A7}"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0C32797-1972-4EDD-A21E-C7F07F3E4385}" type="datetime1">
              <a:rPr lang="en-US" smtClean="0"/>
              <a:t>10/16/2018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7" name="Slide Number Placeholder 5"/>
          <p:cNvSpPr>
            <a:spLocks noGrp="1"/>
          </p:cNvSpPr>
          <p:nvPr>
            <p:ph type="sldNum" sz="quarter" idx="12"/>
          </p:nvPr>
        </p:nvSpPr>
        <p:spPr/>
        <p:txBody>
          <a:bodyPr/>
          <a:lstStyle>
            <a:lvl1pPr>
              <a:defRPr/>
            </a:lvl1pPr>
          </a:lstStyle>
          <a:p>
            <a:fld id="{FEB4D130-61D4-4E38-8D9A-0583F8B56BDB}"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BC47D4-305A-4921-B055-0E994E849FC9}" type="datetime1">
              <a:rPr lang="en-US" smtClean="0"/>
              <a:t>10/16/2018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TEAMING, COLLABORATION AND TRANSPARENCY</a:t>
            </a:r>
          </a:p>
        </p:txBody>
      </p:sp>
      <p:sp>
        <p:nvSpPr>
          <p:cNvPr id="7" name="Slide Number Placeholder 5"/>
          <p:cNvSpPr>
            <a:spLocks noGrp="1"/>
          </p:cNvSpPr>
          <p:nvPr>
            <p:ph type="sldNum" sz="quarter" idx="12"/>
          </p:nvPr>
        </p:nvSpPr>
        <p:spPr/>
        <p:txBody>
          <a:bodyPr/>
          <a:lstStyle>
            <a:lvl1pPr>
              <a:defRPr/>
            </a:lvl1pPr>
          </a:lstStyle>
          <a:p>
            <a:fld id="{A410F5E0-338E-4D25-953E-ABE09A617F77}"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7609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AA8FB18-5CEA-4EE1-8C4C-D8A83E8E64D5}" type="datetime1">
              <a:rPr lang="en-US" smtClean="0"/>
              <a:t>10/16/2018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dirty="0"/>
              <a:t>TEAMING, COLLABORATION AND TRANSPARENCY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fld id="{0F8B103D-5B76-4D92-95A3-F1F1D962C0DB}" type="slidenum">
              <a:rPr lang="en-US"/>
              <a:pPr/>
              <a:t>‹#›</a:t>
            </a:fld>
            <a:endParaRPr lang="en-US" dirty="0"/>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lock Arc 18"/>
          <p:cNvSpPr/>
          <p:nvPr/>
        </p:nvSpPr>
        <p:spPr>
          <a:xfrm>
            <a:off x="2663913" y="1408606"/>
            <a:ext cx="5645338" cy="5645338"/>
          </a:xfrm>
          <a:prstGeom prst="blockArc">
            <a:avLst>
              <a:gd name="adj1" fmla="val 10193080"/>
              <a:gd name="adj2" fmla="val 1503768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Block Arc 19"/>
          <p:cNvSpPr/>
          <p:nvPr/>
        </p:nvSpPr>
        <p:spPr>
          <a:xfrm>
            <a:off x="1749338" y="-195948"/>
            <a:ext cx="5645338" cy="5645338"/>
          </a:xfrm>
          <a:prstGeom prst="blockArc">
            <a:avLst>
              <a:gd name="adj1" fmla="val 2955016"/>
              <a:gd name="adj2" fmla="val 784501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Block Arc 20"/>
          <p:cNvSpPr/>
          <p:nvPr/>
        </p:nvSpPr>
        <p:spPr>
          <a:xfrm>
            <a:off x="834748" y="1408611"/>
            <a:ext cx="5645338" cy="5645338"/>
          </a:xfrm>
          <a:prstGeom prst="blockArc">
            <a:avLst>
              <a:gd name="adj1" fmla="val 17362297"/>
              <a:gd name="adj2" fmla="val 606930"/>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2" name="Group 21"/>
          <p:cNvGrpSpPr/>
          <p:nvPr/>
        </p:nvGrpSpPr>
        <p:grpSpPr>
          <a:xfrm>
            <a:off x="3265902" y="2363229"/>
            <a:ext cx="2594595" cy="2594595"/>
            <a:chOff x="3236602" y="2369656"/>
            <a:chExt cx="2594595" cy="2594595"/>
          </a:xfrm>
        </p:grpSpPr>
        <p:sp>
          <p:nvSpPr>
            <p:cNvPr id="32" name="Oval 31"/>
            <p:cNvSpPr/>
            <p:nvPr/>
          </p:nvSpPr>
          <p:spPr>
            <a:xfrm>
              <a:off x="3236602" y="2369656"/>
              <a:ext cx="2594595" cy="2594595"/>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Oval 7"/>
            <p:cNvSpPr/>
            <p:nvPr/>
          </p:nvSpPr>
          <p:spPr>
            <a:xfrm>
              <a:off x="3660063" y="2749627"/>
              <a:ext cx="1834655" cy="1834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1600200" fontAlgn="auto">
                <a:lnSpc>
                  <a:spcPct val="90000"/>
                </a:lnSpc>
                <a:spcAft>
                  <a:spcPct val="35000"/>
                </a:spcAft>
              </a:pPr>
              <a:r>
                <a:rPr lang="en-US" sz="3600" dirty="0">
                  <a:solidFill>
                    <a:prstClr val="white"/>
                  </a:solidFill>
                </a:rPr>
                <a:t>Common Core 3.0</a:t>
              </a:r>
            </a:p>
          </p:txBody>
        </p:sp>
      </p:grpSp>
      <p:grpSp>
        <p:nvGrpSpPr>
          <p:cNvPr id="23" name="Group 22"/>
          <p:cNvGrpSpPr/>
          <p:nvPr/>
        </p:nvGrpSpPr>
        <p:grpSpPr>
          <a:xfrm>
            <a:off x="3663883" y="721985"/>
            <a:ext cx="1816216" cy="1816216"/>
            <a:chOff x="3634583" y="728412"/>
            <a:chExt cx="1816216" cy="1816216"/>
          </a:xfrm>
        </p:grpSpPr>
        <p:sp>
          <p:nvSpPr>
            <p:cNvPr id="30" name="Oval 29"/>
            <p:cNvSpPr/>
            <p:nvPr/>
          </p:nvSpPr>
          <p:spPr>
            <a:xfrm>
              <a:off x="3634583" y="728412"/>
              <a:ext cx="1816216" cy="1816216"/>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Oval 9"/>
            <p:cNvSpPr/>
            <p:nvPr/>
          </p:nvSpPr>
          <p:spPr>
            <a:xfrm>
              <a:off x="3900562" y="994391"/>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Online Learning</a:t>
              </a:r>
            </a:p>
          </p:txBody>
        </p:sp>
      </p:grpSp>
      <p:grpSp>
        <p:nvGrpSpPr>
          <p:cNvPr id="24" name="Group 23"/>
          <p:cNvGrpSpPr/>
          <p:nvPr/>
        </p:nvGrpSpPr>
        <p:grpSpPr>
          <a:xfrm>
            <a:off x="5463734" y="3807443"/>
            <a:ext cx="1816216" cy="1816216"/>
            <a:chOff x="5434434" y="3813870"/>
            <a:chExt cx="1816216" cy="1816216"/>
          </a:xfrm>
        </p:grpSpPr>
        <p:sp>
          <p:nvSpPr>
            <p:cNvPr id="28" name="Oval 27"/>
            <p:cNvSpPr/>
            <p:nvPr/>
          </p:nvSpPr>
          <p:spPr>
            <a:xfrm>
              <a:off x="5434434" y="3813870"/>
              <a:ext cx="1816216" cy="18162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11"/>
            <p:cNvSpPr/>
            <p:nvPr/>
          </p:nvSpPr>
          <p:spPr>
            <a:xfrm>
              <a:off x="5700413" y="4079849"/>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Classroom Skill Building</a:t>
              </a: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5449390"/>
            <a:ext cx="1346032" cy="698413"/>
          </a:xfrm>
          <a:prstGeom prst="rect">
            <a:avLst/>
          </a:prstGeom>
        </p:spPr>
      </p:pic>
      <p:grpSp>
        <p:nvGrpSpPr>
          <p:cNvPr id="25" name="Group 24"/>
          <p:cNvGrpSpPr/>
          <p:nvPr/>
        </p:nvGrpSpPr>
        <p:grpSpPr>
          <a:xfrm>
            <a:off x="1864048" y="3807429"/>
            <a:ext cx="1816216" cy="1816216"/>
            <a:chOff x="1834748" y="3813856"/>
            <a:chExt cx="1816216" cy="1816216"/>
          </a:xfrm>
        </p:grpSpPr>
        <p:sp>
          <p:nvSpPr>
            <p:cNvPr id="26" name="Oval 25"/>
            <p:cNvSpPr/>
            <p:nvPr/>
          </p:nvSpPr>
          <p:spPr>
            <a:xfrm>
              <a:off x="1834748" y="3813856"/>
              <a:ext cx="1816216" cy="1816216"/>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13"/>
            <p:cNvSpPr/>
            <p:nvPr/>
          </p:nvSpPr>
          <p:spPr>
            <a:xfrm>
              <a:off x="2100727" y="4079835"/>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Field Activities</a:t>
              </a:r>
            </a:p>
          </p:txBody>
        </p:sp>
      </p:grpSp>
      <p:sp>
        <p:nvSpPr>
          <p:cNvPr id="2" name="Slide Number Placeholder 1"/>
          <p:cNvSpPr>
            <a:spLocks noGrp="1"/>
          </p:cNvSpPr>
          <p:nvPr>
            <p:ph type="sldNum" sz="quarter" idx="12"/>
          </p:nvPr>
        </p:nvSpPr>
        <p:spPr/>
        <p:txBody>
          <a:bodyPr/>
          <a:lstStyle/>
          <a:p>
            <a:fld id="{74B561D9-420A-4857-AC1B-01F89F1A6FB0}" type="slidenum">
              <a:rPr lang="en-US" smtClean="0"/>
              <a:pPr/>
              <a:t>1</a:t>
            </a:fld>
            <a:endParaRPr lang="en-US" dirty="0"/>
          </a:p>
        </p:txBody>
      </p:sp>
    </p:spTree>
    <p:extLst>
      <p:ext uri="{BB962C8B-B14F-4D97-AF65-F5344CB8AC3E}">
        <p14:creationId xmlns:p14="http://schemas.microsoft.com/office/powerpoint/2010/main" val="30882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Teaming in Child Welfare</a:t>
            </a:r>
          </a:p>
        </p:txBody>
      </p:sp>
      <p:pic>
        <p:nvPicPr>
          <p:cNvPr id="5" name="Content Placeholder 4" descr="teamwork.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7392" r="7392"/>
          <a:stretch>
            <a:fillRect/>
          </a:stretch>
        </p:blipFill>
        <p:spPr>
          <a:xfrm>
            <a:off x="457200" y="2209800"/>
            <a:ext cx="3059760" cy="3429000"/>
          </a:xfrm>
        </p:spPr>
      </p:pic>
      <p:sp>
        <p:nvSpPr>
          <p:cNvPr id="6" name="Content Placeholder 5"/>
          <p:cNvSpPr>
            <a:spLocks noGrp="1"/>
          </p:cNvSpPr>
          <p:nvPr>
            <p:ph sz="half" idx="2"/>
          </p:nvPr>
        </p:nvSpPr>
        <p:spPr>
          <a:xfrm>
            <a:off x="3657600" y="1600200"/>
            <a:ext cx="5029200" cy="5029200"/>
          </a:xfrm>
        </p:spPr>
        <p:txBody>
          <a:bodyPr/>
          <a:lstStyle/>
          <a:p>
            <a:pPr eaLnBrk="1" hangingPunct="1"/>
            <a:r>
              <a:rPr lang="en-US" altLang="en-US" sz="2400" dirty="0"/>
              <a:t>Practice of collaboration and partnership with a family, youth, and community</a:t>
            </a:r>
          </a:p>
          <a:p>
            <a:pPr eaLnBrk="1" hangingPunct="1"/>
            <a:r>
              <a:rPr lang="en-US" altLang="en-US" sz="2400" dirty="0"/>
              <a:t>Development of ongoing, collaborative relationships </a:t>
            </a:r>
          </a:p>
          <a:p>
            <a:pPr eaLnBrk="1" hangingPunct="1"/>
            <a:r>
              <a:rPr lang="en-US" altLang="en-US" sz="2400" dirty="0"/>
              <a:t>Promote the safety, permanency, and well-being of children and families</a:t>
            </a:r>
          </a:p>
          <a:p>
            <a:pPr eaLnBrk="1" hangingPunct="1"/>
            <a:r>
              <a:rPr lang="en-US" altLang="en-US" sz="2400" dirty="0"/>
              <a:t>Ensures that interventions and proposed solutions are customized for the family, their culture, community, and Tribes</a:t>
            </a:r>
            <a:endParaRPr lang="en-US" sz="2400" dirty="0"/>
          </a:p>
        </p:txBody>
      </p:sp>
      <p:sp>
        <p:nvSpPr>
          <p:cNvPr id="3" name="Slide Number Placeholder 2"/>
          <p:cNvSpPr>
            <a:spLocks noGrp="1"/>
          </p:cNvSpPr>
          <p:nvPr>
            <p:ph type="sldNum" sz="quarter" idx="12"/>
          </p:nvPr>
        </p:nvSpPr>
        <p:spPr/>
        <p:txBody>
          <a:bodyPr/>
          <a:lstStyle/>
          <a:p>
            <a:fld id="{869EDC07-B13D-4A85-A9DD-3BEED4B762C2}" type="slidenum">
              <a:rPr lang="en-US" smtClean="0"/>
              <a:pPr/>
              <a:t>10</a:t>
            </a:fld>
            <a:endParaRPr lang="en-US" dirty="0"/>
          </a:p>
        </p:txBody>
      </p:sp>
    </p:spTree>
    <p:extLst>
      <p:ext uri="{BB962C8B-B14F-4D97-AF65-F5344CB8AC3E}">
        <p14:creationId xmlns:p14="http://schemas.microsoft.com/office/powerpoint/2010/main" val="699913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5400" b="1" dirty="0"/>
              <a:t>Teaming is a Process!</a:t>
            </a:r>
          </a:p>
        </p:txBody>
      </p:sp>
      <p:sp>
        <p:nvSpPr>
          <p:cNvPr id="10" name="Content Placeholder 9"/>
          <p:cNvSpPr>
            <a:spLocks noGrp="1"/>
          </p:cNvSpPr>
          <p:nvPr>
            <p:ph idx="1"/>
          </p:nvPr>
        </p:nvSpPr>
        <p:spPr/>
        <p:txBody>
          <a:bodyPr/>
          <a:lstStyle/>
          <a:p>
            <a:pPr marL="0" indent="0" algn="ctr">
              <a:buNone/>
            </a:pPr>
            <a:r>
              <a:rPr lang="en-US" sz="8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TEAMING</a:t>
            </a:r>
            <a:endPar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endPar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endPar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endPar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endPar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endPar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endParaRPr lang="en-US" sz="1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endParaRPr lang="en-US" sz="1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r>
              <a:rPr lang="en-US" sz="8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MEETINGS</a:t>
            </a:r>
          </a:p>
          <a:p>
            <a:pPr marL="0" indent="0" algn="ctr">
              <a:buNone/>
            </a:pPr>
            <a:endParaRPr lang="en-US" sz="8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lgn="ctr">
              <a:buNone/>
            </a:pPr>
            <a:endParaRPr lang="en-US" dirty="0"/>
          </a:p>
        </p:txBody>
      </p:sp>
      <p:pic>
        <p:nvPicPr>
          <p:cNvPr id="11" name="Picture 10" descr="does not equ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819400"/>
            <a:ext cx="2895600" cy="2496007"/>
          </a:xfrm>
          <a:prstGeom prst="rect">
            <a:avLst/>
          </a:prstGeom>
        </p:spPr>
      </p:pic>
      <p:sp>
        <p:nvSpPr>
          <p:cNvPr id="2" name="Slide Number Placeholder 1"/>
          <p:cNvSpPr>
            <a:spLocks noGrp="1"/>
          </p:cNvSpPr>
          <p:nvPr>
            <p:ph type="sldNum" sz="quarter" idx="12"/>
          </p:nvPr>
        </p:nvSpPr>
        <p:spPr/>
        <p:txBody>
          <a:bodyPr/>
          <a:lstStyle/>
          <a:p>
            <a:fld id="{74B561D9-420A-4857-AC1B-01F89F1A6FB0}" type="slidenum">
              <a:rPr lang="en-US" smtClean="0"/>
              <a:pPr/>
              <a:t>11</a:t>
            </a:fld>
            <a:endParaRPr lang="en-US" dirty="0"/>
          </a:p>
        </p:txBody>
      </p:sp>
    </p:spTree>
    <p:extLst>
      <p:ext uri="{BB962C8B-B14F-4D97-AF65-F5344CB8AC3E}">
        <p14:creationId xmlns:p14="http://schemas.microsoft.com/office/powerpoint/2010/main" val="3672181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274638"/>
            <a:ext cx="72390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Working Together</a:t>
            </a:r>
          </a:p>
        </p:txBody>
      </p:sp>
      <p:sp>
        <p:nvSpPr>
          <p:cNvPr id="19461" name="Rectangle 3"/>
          <p:cNvSpPr>
            <a:spLocks noGrp="1" noChangeArrowheads="1"/>
          </p:cNvSpPr>
          <p:nvPr>
            <p:ph type="body" idx="1"/>
          </p:nvPr>
        </p:nvSpPr>
        <p:spPr>
          <a:xfrm>
            <a:off x="457200" y="1600200"/>
            <a:ext cx="8229600" cy="4191000"/>
          </a:xfrm>
        </p:spPr>
        <p:txBody>
          <a:bodyPr/>
          <a:lstStyle/>
          <a:p>
            <a:pPr eaLnBrk="1" hangingPunct="1">
              <a:spcAft>
                <a:spcPts val="600"/>
              </a:spcAft>
            </a:pPr>
            <a:r>
              <a:rPr lang="en-US" altLang="en-US" sz="2800" dirty="0"/>
              <a:t>The purpose of Family Team Meetings is to keep children safe, promote children's well-being, and support families.</a:t>
            </a:r>
          </a:p>
          <a:p>
            <a:pPr eaLnBrk="1" hangingPunct="1">
              <a:spcAft>
                <a:spcPts val="600"/>
              </a:spcAft>
            </a:pPr>
            <a:r>
              <a:rPr lang="en-US" altLang="en-US" sz="2800" dirty="0"/>
              <a:t>Teaming can also ensure that interventions and proposed solutions are customized for family, their culture, community, and Tribe.</a:t>
            </a:r>
          </a:p>
          <a:p>
            <a:pPr marL="0" indent="0" eaLnBrk="1" hangingPunct="1">
              <a:spcAft>
                <a:spcPts val="600"/>
              </a:spcAft>
              <a:buNone/>
            </a:pPr>
            <a:endParaRPr lang="en-US" altLang="en-US" sz="2800" dirty="0"/>
          </a:p>
          <a:p>
            <a:pPr eaLnBrk="1" hangingPunct="1">
              <a:spcAft>
                <a:spcPts val="600"/>
              </a:spcAft>
            </a:pPr>
            <a:endParaRPr lang="en-US" altLang="en-US" sz="2800" dirty="0">
              <a:latin typeface="Century Gothic" pitchFamily="34" charset="0"/>
            </a:endParaRPr>
          </a:p>
        </p:txBody>
      </p:sp>
      <p:pic>
        <p:nvPicPr>
          <p:cNvPr id="4" name="Picture 3" descr="aian25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495800"/>
            <a:ext cx="5486400" cy="2226623"/>
          </a:xfrm>
          <a:prstGeom prst="rect">
            <a:avLst/>
          </a:prstGeom>
        </p:spPr>
      </p:pic>
      <p:sp>
        <p:nvSpPr>
          <p:cNvPr id="2" name="Slide Number Placeholder 1"/>
          <p:cNvSpPr>
            <a:spLocks noGrp="1"/>
          </p:cNvSpPr>
          <p:nvPr>
            <p:ph type="sldNum" sz="quarter" idx="12"/>
          </p:nvPr>
        </p:nvSpPr>
        <p:spPr/>
        <p:txBody>
          <a:bodyPr/>
          <a:lstStyle/>
          <a:p>
            <a:fld id="{74B561D9-420A-4857-AC1B-01F89F1A6FB0}"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a:t>
            </a:r>
          </a:p>
        </p:txBody>
      </p:sp>
      <p:sp>
        <p:nvSpPr>
          <p:cNvPr id="3" name="Content Placeholder 2"/>
          <p:cNvSpPr>
            <a:spLocks noGrp="1"/>
          </p:cNvSpPr>
          <p:nvPr>
            <p:ph idx="1"/>
          </p:nvPr>
        </p:nvSpPr>
        <p:spPr>
          <a:xfrm>
            <a:off x="457200" y="1600201"/>
            <a:ext cx="8229600" cy="3124200"/>
          </a:xfrm>
        </p:spPr>
        <p:txBody>
          <a:bodyPr>
            <a:normAutofit fontScale="92500" lnSpcReduction="20000"/>
          </a:bodyPr>
          <a:lstStyle/>
          <a:p>
            <a:r>
              <a:rPr lang="en-US"/>
              <a:t>Transparent:</a:t>
            </a:r>
            <a:endParaRPr lang="en-US" dirty="0"/>
          </a:p>
          <a:p>
            <a:pPr lvl="1"/>
            <a:r>
              <a:rPr lang="en-US" dirty="0"/>
              <a:t>Able to be seen through</a:t>
            </a:r>
          </a:p>
          <a:p>
            <a:pPr lvl="1"/>
            <a:r>
              <a:rPr lang="en-US" dirty="0"/>
              <a:t>Easy to notice or understand</a:t>
            </a:r>
          </a:p>
          <a:p>
            <a:pPr lvl="1"/>
            <a:r>
              <a:rPr lang="en-US" dirty="0"/>
              <a:t>Honest and open: not secretive</a:t>
            </a:r>
          </a:p>
          <a:p>
            <a:pPr lvl="1"/>
            <a:endParaRPr lang="en-US" dirty="0"/>
          </a:p>
          <a:p>
            <a:r>
              <a:rPr lang="en-US" dirty="0"/>
              <a:t>What does transparency mean in child welfare practice?</a:t>
            </a:r>
          </a:p>
          <a:p>
            <a:pPr marL="457200" lvl="1" indent="0">
              <a:buNone/>
            </a:pPr>
            <a:endParaRPr lang="en-US" dirty="0"/>
          </a:p>
        </p:txBody>
      </p:sp>
      <p:pic>
        <p:nvPicPr>
          <p:cNvPr id="5" name="Picture 4" descr="Transparency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4343400"/>
            <a:ext cx="4089400" cy="2302435"/>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13</a:t>
            </a:fld>
            <a:endParaRPr lang="en-US" dirty="0"/>
          </a:p>
        </p:txBody>
      </p:sp>
    </p:spTree>
    <p:extLst>
      <p:ext uri="{BB962C8B-B14F-4D97-AF65-F5344CB8AC3E}">
        <p14:creationId xmlns:p14="http://schemas.microsoft.com/office/powerpoint/2010/main" val="2563225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rtlCol="0">
            <a:normAutofit/>
          </a:bodyPr>
          <a:lstStyle/>
          <a:p>
            <a:pPr eaLnBrk="1" fontAlgn="auto" hangingPunct="1">
              <a:spcAft>
                <a:spcPts val="0"/>
              </a:spcAft>
              <a:defRPr/>
            </a:pPr>
            <a:r>
              <a:rPr lang="en-US" altLang="en-US" sz="4800" b="1" dirty="0">
                <a:effectLst>
                  <a:outerShdw blurRad="38100" dist="38100" dir="2700000" algn="tl">
                    <a:srgbClr val="000000"/>
                  </a:outerShdw>
                </a:effectLst>
              </a:rPr>
              <a:t>Common Values and Beliefs</a:t>
            </a:r>
          </a:p>
        </p:txBody>
      </p:sp>
      <p:sp>
        <p:nvSpPr>
          <p:cNvPr id="2" name="Content Placeholder 1"/>
          <p:cNvSpPr>
            <a:spLocks noGrp="1"/>
          </p:cNvSpPr>
          <p:nvPr>
            <p:ph idx="1"/>
          </p:nvPr>
        </p:nvSpPr>
        <p:spPr>
          <a:xfrm rot="21370777">
            <a:off x="522076" y="4233707"/>
            <a:ext cx="4018416" cy="2493191"/>
          </a:xfrm>
          <a:prstGeom prst="star8">
            <a:avLst/>
          </a:prstGeom>
          <a:solidFill>
            <a:schemeClr val="accent3">
              <a:lumMod val="20000"/>
              <a:lumOff val="80000"/>
            </a:schemeClr>
          </a:solidFill>
        </p:spPr>
        <p:txBody>
          <a:bodyPr/>
          <a:lstStyle/>
          <a:p>
            <a:pPr marL="0" indent="0" algn="ctr">
              <a:buNone/>
            </a:pPr>
            <a:r>
              <a:rPr lang="en-US" dirty="0">
                <a:solidFill>
                  <a:schemeClr val="bg1"/>
                </a:solidFill>
              </a:rPr>
              <a:t>Families define their own members</a:t>
            </a:r>
          </a:p>
        </p:txBody>
      </p:sp>
      <p:sp>
        <p:nvSpPr>
          <p:cNvPr id="7" name="Content Placeholder 1"/>
          <p:cNvSpPr txBox="1">
            <a:spLocks/>
          </p:cNvSpPr>
          <p:nvPr/>
        </p:nvSpPr>
        <p:spPr bwMode="auto">
          <a:xfrm rot="612061">
            <a:off x="5496484" y="4224445"/>
            <a:ext cx="3148106" cy="2115913"/>
          </a:xfrm>
          <a:prstGeom prst="verticalScroll">
            <a:avLst/>
          </a:prstGeom>
          <a:solidFill>
            <a:schemeClr val="accent3">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a:solidFill>
                  <a:schemeClr val="bg1"/>
                </a:solidFill>
              </a:rPr>
              <a:t>Outcomes improve when families are involved in the decision making</a:t>
            </a:r>
          </a:p>
        </p:txBody>
      </p:sp>
      <p:sp>
        <p:nvSpPr>
          <p:cNvPr id="8" name="Content Placeholder 1"/>
          <p:cNvSpPr txBox="1">
            <a:spLocks/>
          </p:cNvSpPr>
          <p:nvPr/>
        </p:nvSpPr>
        <p:spPr bwMode="auto">
          <a:xfrm rot="20715368">
            <a:off x="1082336" y="1540448"/>
            <a:ext cx="3429000" cy="2362200"/>
          </a:xfrm>
          <a:prstGeom prst="wave">
            <a:avLst/>
          </a:prstGeom>
          <a:solidFill>
            <a:schemeClr val="accent3">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a:solidFill>
                  <a:schemeClr val="bg1"/>
                </a:solidFill>
              </a:rPr>
              <a:t>All families have strengths</a:t>
            </a:r>
          </a:p>
        </p:txBody>
      </p:sp>
      <p:pic>
        <p:nvPicPr>
          <p:cNvPr id="3" name="Picture 2" descr="canstock3789870.jpg"/>
          <p:cNvPicPr>
            <a:picLocks noChangeAspect="1"/>
          </p:cNvPicPr>
          <p:nvPr/>
        </p:nvPicPr>
        <p:blipFill rotWithShape="1">
          <a:blip r:embed="rId3">
            <a:extLst>
              <a:ext uri="{28A0092B-C50C-407E-A947-70E740481C1C}">
                <a14:useLocalDpi xmlns:a14="http://schemas.microsoft.com/office/drawing/2010/main" val="0"/>
              </a:ext>
            </a:extLst>
          </a:blip>
          <a:srcRect r="1477" b="9255"/>
          <a:stretch/>
        </p:blipFill>
        <p:spPr>
          <a:xfrm>
            <a:off x="5029200" y="1828800"/>
            <a:ext cx="3343535" cy="1981200"/>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kind of teaming opportunities are there?</a:t>
            </a:r>
          </a:p>
        </p:txBody>
      </p:sp>
      <p:sp>
        <p:nvSpPr>
          <p:cNvPr id="8" name="Content Placeholder 7"/>
          <p:cNvSpPr>
            <a:spLocks noGrp="1"/>
          </p:cNvSpPr>
          <p:nvPr>
            <p:ph sz="half" idx="1"/>
          </p:nvPr>
        </p:nvSpPr>
        <p:spPr/>
        <p:txBody>
          <a:bodyPr/>
          <a:lstStyle/>
          <a:p>
            <a:r>
              <a:rPr lang="en-US" dirty="0"/>
              <a:t>Emergency Response</a:t>
            </a:r>
          </a:p>
          <a:p>
            <a:r>
              <a:rPr lang="en-US" dirty="0"/>
              <a:t>Voluntary Family Maintenance</a:t>
            </a:r>
          </a:p>
          <a:p>
            <a:r>
              <a:rPr lang="en-US" dirty="0"/>
              <a:t>Family Reunification</a:t>
            </a:r>
          </a:p>
          <a:p>
            <a:r>
              <a:rPr lang="en-US" dirty="0"/>
              <a:t>Family Maintenance</a:t>
            </a:r>
          </a:p>
          <a:p>
            <a:r>
              <a:rPr lang="en-US" dirty="0"/>
              <a:t>Permanency Planning</a:t>
            </a:r>
          </a:p>
          <a:p>
            <a:r>
              <a:rPr lang="en-US" dirty="0"/>
              <a:t>After 18</a:t>
            </a:r>
          </a:p>
        </p:txBody>
      </p:sp>
      <p:pic>
        <p:nvPicPr>
          <p:cNvPr id="10" name="Content Placeholder 9" descr="family-magnifying glass.jpg"/>
          <p:cNvPicPr>
            <a:picLocks noGrp="1" noChangeAspect="1"/>
          </p:cNvPicPr>
          <p:nvPr>
            <p:ph sz="half" idx="2"/>
          </p:nvPr>
        </p:nvPicPr>
        <p:blipFill>
          <a:blip r:embed="rId2">
            <a:extLst>
              <a:ext uri="{28A0092B-C50C-407E-A947-70E740481C1C}">
                <a14:useLocalDpi xmlns:a14="http://schemas.microsoft.com/office/drawing/2010/main" val="0"/>
              </a:ext>
            </a:extLst>
          </a:blip>
          <a:srcRect l="21186" r="21186"/>
          <a:stretch>
            <a:fillRect/>
          </a:stretch>
        </p:blipFill>
        <p:spPr/>
      </p:pic>
      <p:sp>
        <p:nvSpPr>
          <p:cNvPr id="2" name="Slide Number Placeholder 1"/>
          <p:cNvSpPr>
            <a:spLocks noGrp="1"/>
          </p:cNvSpPr>
          <p:nvPr>
            <p:ph type="sldNum" sz="quarter" idx="12"/>
          </p:nvPr>
        </p:nvSpPr>
        <p:spPr/>
        <p:txBody>
          <a:bodyPr/>
          <a:lstStyle/>
          <a:p>
            <a:fld id="{869EDC07-B13D-4A85-A9DD-3BEED4B762C2}" type="slidenum">
              <a:rPr lang="en-US" smtClean="0"/>
              <a:pPr/>
              <a:t>15</a:t>
            </a:fld>
            <a:endParaRPr lang="en-US" dirty="0"/>
          </a:p>
        </p:txBody>
      </p:sp>
    </p:spTree>
    <p:extLst>
      <p:ext uri="{BB962C8B-B14F-4D97-AF65-F5344CB8AC3E}">
        <p14:creationId xmlns:p14="http://schemas.microsoft.com/office/powerpoint/2010/main" val="1749561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part of the team?</a:t>
            </a:r>
          </a:p>
        </p:txBody>
      </p:sp>
      <p:pic>
        <p:nvPicPr>
          <p:cNvPr id="5" name="Content Placeholder 4" descr="thinking.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p:pic>
      <p:sp>
        <p:nvSpPr>
          <p:cNvPr id="3" name="Slide Number Placeholder 2"/>
          <p:cNvSpPr>
            <a:spLocks noGrp="1"/>
          </p:cNvSpPr>
          <p:nvPr>
            <p:ph type="sldNum" sz="quarter" idx="12"/>
          </p:nvPr>
        </p:nvSpPr>
        <p:spPr/>
        <p:txBody>
          <a:bodyPr/>
          <a:lstStyle/>
          <a:p>
            <a:fld id="{74B561D9-420A-4857-AC1B-01F89F1A6FB0}" type="slidenum">
              <a:rPr lang="en-US" smtClean="0"/>
              <a:pPr/>
              <a:t>16</a:t>
            </a:fld>
            <a:endParaRPr lang="en-US" dirty="0"/>
          </a:p>
        </p:txBody>
      </p:sp>
    </p:spTree>
    <p:extLst>
      <p:ext uri="{BB962C8B-B14F-4D97-AF65-F5344CB8AC3E}">
        <p14:creationId xmlns:p14="http://schemas.microsoft.com/office/powerpoint/2010/main" val="1606398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Social Workers</a:t>
            </a:r>
          </a:p>
        </p:txBody>
      </p:sp>
      <p:sp>
        <p:nvSpPr>
          <p:cNvPr id="3" name="Content Placeholder 2"/>
          <p:cNvSpPr>
            <a:spLocks noGrp="1"/>
          </p:cNvSpPr>
          <p:nvPr>
            <p:ph idx="1"/>
          </p:nvPr>
        </p:nvSpPr>
        <p:spPr/>
        <p:txBody>
          <a:bodyPr/>
          <a:lstStyle/>
          <a:p>
            <a:r>
              <a:rPr lang="en-US" dirty="0"/>
              <a:t>Safety Circle</a:t>
            </a:r>
          </a:p>
          <a:p>
            <a:r>
              <a:rPr lang="en-US" dirty="0"/>
              <a:t>Genogram</a:t>
            </a:r>
          </a:p>
          <a:p>
            <a:r>
              <a:rPr lang="en-US" dirty="0"/>
              <a:t>Eco-map</a:t>
            </a:r>
          </a:p>
          <a:p>
            <a:r>
              <a:rPr lang="en-US" dirty="0"/>
              <a:t>Safety House</a:t>
            </a:r>
          </a:p>
        </p:txBody>
      </p:sp>
      <p:pic>
        <p:nvPicPr>
          <p:cNvPr id="6" name="Picture 5" descr="ecomap.pdf"/>
          <p:cNvPicPr>
            <a:picLocks noChangeAspect="1"/>
          </p:cNvPicPr>
          <p:nvPr/>
        </p:nvPicPr>
        <p:blipFill rotWithShape="1">
          <a:blip r:embed="rId2">
            <a:extLst>
              <a:ext uri="{28A0092B-C50C-407E-A947-70E740481C1C}">
                <a14:useLocalDpi xmlns:a14="http://schemas.microsoft.com/office/drawing/2010/main" val="0"/>
              </a:ext>
            </a:extLst>
          </a:blip>
          <a:srcRect l="-709" t="1714" r="2726" b="12329"/>
          <a:stretch/>
        </p:blipFill>
        <p:spPr>
          <a:xfrm>
            <a:off x="3657600" y="1295400"/>
            <a:ext cx="4765431" cy="5410166"/>
          </a:xfrm>
          <a:prstGeom prst="rect">
            <a:avLst/>
          </a:prstGeom>
          <a:solidFill>
            <a:schemeClr val="tx1"/>
          </a:solidFill>
        </p:spPr>
      </p:pic>
      <p:sp>
        <p:nvSpPr>
          <p:cNvPr id="4" name="Slide Number Placeholder 3"/>
          <p:cNvSpPr>
            <a:spLocks noGrp="1"/>
          </p:cNvSpPr>
          <p:nvPr>
            <p:ph type="sldNum" sz="quarter" idx="12"/>
          </p:nvPr>
        </p:nvSpPr>
        <p:spPr/>
        <p:txBody>
          <a:bodyPr/>
          <a:lstStyle/>
          <a:p>
            <a:fld id="{74B561D9-420A-4857-AC1B-01F89F1A6FB0}" type="slidenum">
              <a:rPr lang="en-US" smtClean="0"/>
              <a:pPr/>
              <a:t>17</a:t>
            </a:fld>
            <a:endParaRPr lang="en-US" dirty="0"/>
          </a:p>
        </p:txBody>
      </p:sp>
    </p:spTree>
    <p:extLst>
      <p:ext uri="{BB962C8B-B14F-4D97-AF65-F5344CB8AC3E}">
        <p14:creationId xmlns:p14="http://schemas.microsoft.com/office/powerpoint/2010/main" val="28545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43000" y="152400"/>
            <a:ext cx="75438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At the Table with Giselle</a:t>
            </a:r>
          </a:p>
        </p:txBody>
      </p:sp>
      <p:pic>
        <p:nvPicPr>
          <p:cNvPr id="3" name="Giselle John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2" name="Slide Number Placeholder 1"/>
          <p:cNvSpPr>
            <a:spLocks noGrp="1"/>
          </p:cNvSpPr>
          <p:nvPr>
            <p:ph type="sldNum" sz="quarter" idx="12"/>
          </p:nvPr>
        </p:nvSpPr>
        <p:spPr/>
        <p:txBody>
          <a:bodyPr/>
          <a:lstStyle/>
          <a:p>
            <a:fld id="{74B561D9-420A-4857-AC1B-01F89F1A6FB0}" type="slidenum">
              <a:rPr lang="en-US" smtClean="0"/>
              <a:pPr/>
              <a:t>18</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14400" y="274638"/>
            <a:ext cx="7315200" cy="1143000"/>
          </a:xfrm>
        </p:spPr>
        <p:txBody>
          <a:bodyPr rtlCol="0">
            <a:normAutofit/>
          </a:bodyPr>
          <a:lstStyle/>
          <a:p>
            <a:pPr eaLnBrk="1" fontAlgn="auto" hangingPunct="1">
              <a:spcAft>
                <a:spcPts val="0"/>
              </a:spcAft>
              <a:defRPr/>
            </a:pPr>
            <a:r>
              <a:rPr lang="en-US" altLang="en-US" sz="5400" b="1" dirty="0">
                <a:effectLst>
                  <a:outerShdw blurRad="38100" dist="38100" dir="2700000" algn="tl">
                    <a:srgbClr val="000000"/>
                  </a:outerShdw>
                </a:effectLst>
              </a:rPr>
              <a:t>Benefits</a:t>
            </a:r>
          </a:p>
        </p:txBody>
      </p:sp>
      <p:pic>
        <p:nvPicPr>
          <p:cNvPr id="2" name="Picture 1" descr="longterm-shortter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447800"/>
            <a:ext cx="4658952" cy="5233040"/>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143000"/>
            <a:ext cx="8915400" cy="3276600"/>
          </a:xfrm>
        </p:spPr>
        <p:txBody>
          <a:bodyPr>
            <a:normAutofit/>
          </a:bodyPr>
          <a:lstStyle/>
          <a:p>
            <a:pPr algn="l"/>
            <a:r>
              <a:rPr lang="en-US" b="1" dirty="0"/>
              <a:t>Teaming, Collaboration and Transparency </a:t>
            </a:r>
            <a:br>
              <a:rPr lang="en-US" b="1" dirty="0"/>
            </a:br>
            <a:r>
              <a:rPr lang="en-US" b="1" dirty="0"/>
              <a:t/>
            </a:r>
            <a:br>
              <a:rPr lang="en-US" b="1" dirty="0"/>
            </a:br>
            <a:r>
              <a:rPr lang="en-US" sz="3600" b="1" dirty="0"/>
              <a:t>California Common Core</a:t>
            </a:r>
            <a:r>
              <a:rPr lang="en-US" b="1" dirty="0"/>
              <a:t/>
            </a:r>
            <a:br>
              <a:rPr lang="en-US" b="1" dirty="0"/>
            </a:br>
            <a:r>
              <a:rPr lang="en-US" sz="2800" dirty="0"/>
              <a:t>December 31, 2018</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029200"/>
            <a:ext cx="1627187"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4CCDC88C-A1D7-487B-95BE-793A3F9B9FA1}" type="slidenum">
              <a:rPr lang="en-US" smtClean="0"/>
              <a:pPr/>
              <a:t>2</a:t>
            </a:fld>
            <a:endParaRPr lang="en-US" dirty="0"/>
          </a:p>
        </p:txBody>
      </p:sp>
    </p:spTree>
    <p:extLst>
      <p:ext uri="{BB962C8B-B14F-4D97-AF65-F5344CB8AC3E}">
        <p14:creationId xmlns:p14="http://schemas.microsoft.com/office/powerpoint/2010/main" val="492920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Creating the Optimal Environment</a:t>
            </a:r>
          </a:p>
        </p:txBody>
      </p:sp>
      <p:pic>
        <p:nvPicPr>
          <p:cNvPr id="33797" name="Picture 5" descr="World"/>
          <p:cNvPicPr>
            <a:picLocks noChangeAspect="1" noChangeArrowheads="1"/>
          </p:cNvPicPr>
          <p:nvPr/>
        </p:nvPicPr>
        <p:blipFill>
          <a:blip r:embed="rId3" cstate="print"/>
          <a:srcRect/>
          <a:stretch>
            <a:fillRect/>
          </a:stretch>
        </p:blipFill>
        <p:spPr bwMode="auto">
          <a:xfrm>
            <a:off x="2016125" y="1828800"/>
            <a:ext cx="5102225" cy="36480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4B561D9-420A-4857-AC1B-01F89F1A6FB0}"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914400" y="274638"/>
            <a:ext cx="7315200" cy="1143000"/>
          </a:xfrm>
        </p:spPr>
        <p:txBody>
          <a:bodyPr rtlCol="0">
            <a:noAutofit/>
          </a:bodyPr>
          <a:lstStyle/>
          <a:p>
            <a:pPr eaLnBrk="1" fontAlgn="auto" hangingPunct="1">
              <a:spcAft>
                <a:spcPts val="0"/>
              </a:spcAft>
              <a:defRPr/>
            </a:pPr>
            <a:r>
              <a:rPr lang="en-US" altLang="ko-KR" b="1" dirty="0">
                <a:effectLst>
                  <a:outerShdw blurRad="38100" dist="38100" dir="2700000" algn="tl">
                    <a:srgbClr val="000000"/>
                  </a:outerShdw>
                </a:effectLst>
                <a:ea typeface="굴림" panose="020B0600000101010101" pitchFamily="34" charset="-127"/>
              </a:rPr>
              <a:t>Language Reflects Thinking</a:t>
            </a:r>
            <a:endParaRPr lang="en-US" altLang="en-US" b="1" dirty="0">
              <a:effectLst>
                <a:outerShdw blurRad="38100" dist="38100" dir="2700000" algn="tl">
                  <a:srgbClr val="000000"/>
                </a:outerShdw>
              </a:effectLst>
            </a:endParaRPr>
          </a:p>
        </p:txBody>
      </p:sp>
      <p:pic>
        <p:nvPicPr>
          <p:cNvPr id="2" name="Picture 1" descr="kids-listening-to-music-clipart-canstock15331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524000"/>
            <a:ext cx="4572000" cy="4795804"/>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14400" y="274638"/>
            <a:ext cx="7239000" cy="1143000"/>
          </a:xfrm>
        </p:spPr>
        <p:txBody>
          <a:bodyPr rtlCol="0">
            <a:normAutofit/>
          </a:bodyPr>
          <a:lstStyle/>
          <a:p>
            <a:pPr eaLnBrk="1" fontAlgn="auto" hangingPunct="1">
              <a:spcAft>
                <a:spcPts val="0"/>
              </a:spcAft>
              <a:defRPr/>
            </a:pPr>
            <a:r>
              <a:rPr lang="en-US" altLang="en-US" sz="5400" b="1" dirty="0">
                <a:effectLst>
                  <a:outerShdw blurRad="38100" dist="38100" dir="2700000" algn="tl">
                    <a:srgbClr val="000000"/>
                  </a:outerShdw>
                </a:effectLst>
              </a:rPr>
              <a:t>Structure</a:t>
            </a:r>
            <a:endParaRPr lang="en-US" altLang="en-US" b="1" dirty="0"/>
          </a:p>
        </p:txBody>
      </p:sp>
      <p:sp>
        <p:nvSpPr>
          <p:cNvPr id="40965" name="Rectangle 3"/>
          <p:cNvSpPr>
            <a:spLocks noGrp="1" noChangeArrowheads="1"/>
          </p:cNvSpPr>
          <p:nvPr>
            <p:ph type="body" idx="1"/>
          </p:nvPr>
        </p:nvSpPr>
        <p:spPr>
          <a:xfrm>
            <a:off x="457200" y="1752600"/>
            <a:ext cx="8229600" cy="4267200"/>
          </a:xfrm>
        </p:spPr>
        <p:txBody>
          <a:bodyPr/>
          <a:lstStyle/>
          <a:p>
            <a:pPr marL="0" indent="0" eaLnBrk="1" hangingPunct="1">
              <a:buFontTx/>
              <a:buNone/>
            </a:pPr>
            <a:r>
              <a:rPr lang="en-US" altLang="en-US" dirty="0"/>
              <a:t>Create an environment for open and honest communication with the family and the family’s team about:</a:t>
            </a:r>
          </a:p>
          <a:p>
            <a:pPr lvl="1" eaLnBrk="1" hangingPunct="1"/>
            <a:r>
              <a:rPr lang="en-US" altLang="en-US" dirty="0"/>
              <a:t>Child safety</a:t>
            </a:r>
          </a:p>
          <a:p>
            <a:pPr lvl="1" eaLnBrk="1" hangingPunct="1"/>
            <a:r>
              <a:rPr lang="en-US" altLang="en-US" dirty="0"/>
              <a:t>Permanency</a:t>
            </a:r>
          </a:p>
          <a:p>
            <a:pPr lvl="1" eaLnBrk="1" hangingPunct="1"/>
            <a:r>
              <a:rPr lang="en-US" altLang="en-US" dirty="0"/>
              <a:t>Court time frames</a:t>
            </a:r>
          </a:p>
          <a:p>
            <a:pPr lvl="1" eaLnBrk="1" hangingPunct="1"/>
            <a:r>
              <a:rPr lang="en-US" altLang="en-US" dirty="0"/>
              <a:t>Planning and decision making that</a:t>
            </a:r>
          </a:p>
          <a:p>
            <a:pPr marL="457200" lvl="1" indent="0" eaLnBrk="1" hangingPunct="1">
              <a:buNone/>
            </a:pPr>
            <a:r>
              <a:rPr lang="en-US" altLang="en-US" dirty="0"/>
              <a:t>    is informed, relevant, and timely</a:t>
            </a:r>
          </a:p>
        </p:txBody>
      </p:sp>
      <p:pic>
        <p:nvPicPr>
          <p:cNvPr id="2" name="Picture 1" descr="family-28725_960_7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2819400"/>
            <a:ext cx="2049145" cy="3200400"/>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14400" y="274638"/>
            <a:ext cx="7315200" cy="1143000"/>
          </a:xfrm>
        </p:spPr>
        <p:txBody>
          <a:bodyPr rtlCol="0">
            <a:normAutofit/>
          </a:bodyPr>
          <a:lstStyle/>
          <a:p>
            <a:pPr eaLnBrk="1" fontAlgn="auto" hangingPunct="1">
              <a:spcAft>
                <a:spcPts val="0"/>
              </a:spcAft>
              <a:defRPr/>
            </a:pPr>
            <a:r>
              <a:rPr lang="en-US" altLang="en-US" sz="4800" b="1" dirty="0">
                <a:effectLst>
                  <a:outerShdw blurRad="38100" dist="38100" dir="2700000" algn="tl">
                    <a:srgbClr val="000000"/>
                  </a:outerShdw>
                </a:effectLst>
              </a:rPr>
              <a:t>Set the Structure</a:t>
            </a:r>
          </a:p>
        </p:txBody>
      </p:sp>
      <p:sp>
        <p:nvSpPr>
          <p:cNvPr id="41989" name="Rectangle 3"/>
          <p:cNvSpPr>
            <a:spLocks noGrp="1" noChangeArrowheads="1"/>
          </p:cNvSpPr>
          <p:nvPr>
            <p:ph type="body" idx="1"/>
          </p:nvPr>
        </p:nvSpPr>
        <p:spPr>
          <a:xfrm>
            <a:off x="714374" y="1524000"/>
            <a:ext cx="7820025" cy="4953000"/>
          </a:xfrm>
        </p:spPr>
        <p:txBody>
          <a:bodyPr/>
          <a:lstStyle/>
          <a:p>
            <a:pPr eaLnBrk="1" hangingPunct="1">
              <a:lnSpc>
                <a:spcPct val="90000"/>
              </a:lnSpc>
            </a:pPr>
            <a:r>
              <a:rPr lang="en-US" altLang="ko-KR" sz="2800" dirty="0">
                <a:ea typeface="Gulim" pitchFamily="34" charset="-127"/>
              </a:rPr>
              <a:t>Establish and refer to ground rules/group agreements</a:t>
            </a:r>
          </a:p>
          <a:p>
            <a:pPr eaLnBrk="1" hangingPunct="1">
              <a:lnSpc>
                <a:spcPct val="90000"/>
              </a:lnSpc>
            </a:pPr>
            <a:r>
              <a:rPr lang="en-US" altLang="ko-KR" sz="2800" dirty="0">
                <a:ea typeface="Gulim" pitchFamily="34" charset="-127"/>
              </a:rPr>
              <a:t>Identify the purpose of the meeting</a:t>
            </a:r>
          </a:p>
          <a:p>
            <a:pPr eaLnBrk="1" hangingPunct="1">
              <a:lnSpc>
                <a:spcPct val="90000"/>
              </a:lnSpc>
            </a:pPr>
            <a:r>
              <a:rPr lang="en-US" altLang="ko-KR" sz="2800" dirty="0">
                <a:ea typeface="Gulim" pitchFamily="34" charset="-127"/>
              </a:rPr>
              <a:t>Introductions</a:t>
            </a:r>
          </a:p>
          <a:p>
            <a:pPr eaLnBrk="1" hangingPunct="1">
              <a:lnSpc>
                <a:spcPct val="90000"/>
              </a:lnSpc>
            </a:pPr>
            <a:r>
              <a:rPr lang="en-US" altLang="ko-KR" sz="2800" dirty="0">
                <a:ea typeface="Gulim" pitchFamily="34" charset="-127"/>
              </a:rPr>
              <a:t>Discussion of roles</a:t>
            </a:r>
          </a:p>
          <a:p>
            <a:pPr eaLnBrk="1" hangingPunct="1">
              <a:lnSpc>
                <a:spcPct val="90000"/>
              </a:lnSpc>
            </a:pPr>
            <a:r>
              <a:rPr lang="en-US" altLang="ko-KR" sz="2800" dirty="0">
                <a:ea typeface="Gulim" pitchFamily="34" charset="-127"/>
              </a:rPr>
              <a:t>Exploring what’s working well and the worries</a:t>
            </a:r>
          </a:p>
          <a:p>
            <a:pPr eaLnBrk="1" hangingPunct="1">
              <a:lnSpc>
                <a:spcPct val="90000"/>
              </a:lnSpc>
            </a:pPr>
            <a:r>
              <a:rPr lang="en-US" altLang="ko-KR" sz="2800" dirty="0">
                <a:ea typeface="Gulim" pitchFamily="34" charset="-127"/>
              </a:rPr>
              <a:t>Brainstorming/ideas</a:t>
            </a:r>
          </a:p>
          <a:p>
            <a:pPr eaLnBrk="1" hangingPunct="1">
              <a:lnSpc>
                <a:spcPct val="90000"/>
              </a:lnSpc>
            </a:pPr>
            <a:r>
              <a:rPr lang="en-US" altLang="ko-KR" sz="2800" dirty="0">
                <a:ea typeface="Gulim" pitchFamily="34" charset="-127"/>
              </a:rPr>
              <a:t>Developing and recording plan (safety plan, case plan, action items, next steps, etc.)</a:t>
            </a:r>
          </a:p>
          <a:p>
            <a:pPr eaLnBrk="1" hangingPunct="1">
              <a:lnSpc>
                <a:spcPct val="90000"/>
              </a:lnSpc>
            </a:pPr>
            <a:r>
              <a:rPr lang="en-US" altLang="ko-KR" sz="2800" dirty="0">
                <a:ea typeface="Gulim" pitchFamily="34" charset="-127"/>
              </a:rPr>
              <a:t>When will the team meet again?</a:t>
            </a:r>
          </a:p>
          <a:p>
            <a:pPr eaLnBrk="1" hangingPunct="1">
              <a:lnSpc>
                <a:spcPct val="90000"/>
              </a:lnSpc>
            </a:pPr>
            <a:r>
              <a:rPr lang="en-US" altLang="ko-KR" sz="2800" dirty="0">
                <a:ea typeface="Gulim" pitchFamily="34" charset="-127"/>
              </a:rPr>
              <a:t>Reflections about the meeting</a:t>
            </a:r>
            <a:endParaRPr lang="en-US" altLang="en-US" sz="2800" dirty="0"/>
          </a:p>
        </p:txBody>
      </p:sp>
      <p:pic>
        <p:nvPicPr>
          <p:cNvPr id="2" name="Picture 1" descr="paper-153317_960_72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1828800"/>
            <a:ext cx="2040996" cy="2209800"/>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14400" y="274638"/>
            <a:ext cx="73152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At the Table with Natalie</a:t>
            </a:r>
          </a:p>
        </p:txBody>
      </p:sp>
      <p:sp>
        <p:nvSpPr>
          <p:cNvPr id="44037" name="Rectangle 3"/>
          <p:cNvSpPr>
            <a:spLocks noGrp="1" noChangeArrowheads="1"/>
          </p:cNvSpPr>
          <p:nvPr>
            <p:ph type="body" idx="1"/>
          </p:nvPr>
        </p:nvSpPr>
        <p:spPr>
          <a:xfrm>
            <a:off x="304800" y="1752600"/>
            <a:ext cx="5943600" cy="4876800"/>
          </a:xfrm>
        </p:spPr>
        <p:txBody>
          <a:bodyPr/>
          <a:lstStyle/>
          <a:p>
            <a:pPr marL="609600" indent="-609600" eaLnBrk="1" hangingPunct="1"/>
            <a:r>
              <a:rPr lang="en-US" altLang="en-US" dirty="0"/>
              <a:t>Purpose and goal of the meeting</a:t>
            </a:r>
          </a:p>
          <a:p>
            <a:pPr marL="609600" indent="-609600" eaLnBrk="1" hangingPunct="1"/>
            <a:r>
              <a:rPr lang="en-US" altLang="en-US" dirty="0"/>
              <a:t>Who should be at the table?</a:t>
            </a:r>
          </a:p>
          <a:p>
            <a:pPr marL="609600" indent="-609600" eaLnBrk="1" hangingPunct="1"/>
            <a:r>
              <a:rPr lang="en-US" altLang="en-US" dirty="0"/>
              <a:t>How should the team be identified?</a:t>
            </a:r>
          </a:p>
          <a:p>
            <a:pPr marL="609600" indent="-609600" eaLnBrk="1" hangingPunct="1"/>
            <a:r>
              <a:rPr lang="en-US" altLang="en-US" dirty="0"/>
              <a:t>How should the meeting “feel”? How can we create a comfortable and supportive environment?</a:t>
            </a:r>
          </a:p>
        </p:txBody>
      </p:sp>
      <p:pic>
        <p:nvPicPr>
          <p:cNvPr id="2" name="Picture 1" descr="around the ta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048000"/>
            <a:ext cx="2728433" cy="1892300"/>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Effective Meetings</a:t>
            </a:r>
          </a:p>
        </p:txBody>
      </p:sp>
      <p:sp>
        <p:nvSpPr>
          <p:cNvPr id="3" name="Content Placeholder 2"/>
          <p:cNvSpPr>
            <a:spLocks noGrp="1"/>
          </p:cNvSpPr>
          <p:nvPr>
            <p:ph idx="1"/>
          </p:nvPr>
        </p:nvSpPr>
        <p:spPr/>
        <p:txBody>
          <a:bodyPr>
            <a:normAutofit fontScale="85000" lnSpcReduction="10000"/>
          </a:bodyPr>
          <a:lstStyle/>
          <a:p>
            <a:r>
              <a:rPr lang="en-US" dirty="0"/>
              <a:t>Come prepared with information about the family and situation (review the case file)</a:t>
            </a:r>
          </a:p>
          <a:p>
            <a:r>
              <a:rPr lang="en-US" dirty="0"/>
              <a:t>Invite the right people</a:t>
            </a:r>
          </a:p>
          <a:p>
            <a:r>
              <a:rPr lang="en-US" dirty="0"/>
              <a:t>Be on time</a:t>
            </a:r>
          </a:p>
          <a:p>
            <a:r>
              <a:rPr lang="en-US" dirty="0"/>
              <a:t>Schedule adequate time for yourself</a:t>
            </a:r>
          </a:p>
          <a:p>
            <a:r>
              <a:rPr lang="en-US" dirty="0"/>
              <a:t>Be respectful</a:t>
            </a:r>
          </a:p>
          <a:p>
            <a:r>
              <a:rPr lang="en-US" dirty="0"/>
              <a:t>Be clear on the goal of the meeting</a:t>
            </a:r>
          </a:p>
          <a:p>
            <a:r>
              <a:rPr lang="en-US" dirty="0"/>
              <a:t>Be honest and fair in what you say</a:t>
            </a:r>
          </a:p>
          <a:p>
            <a:r>
              <a:rPr lang="en-US" dirty="0"/>
              <a:t>Assist the group in staying focused on the meeting goal</a:t>
            </a:r>
          </a:p>
          <a:p>
            <a:r>
              <a:rPr lang="en-US" dirty="0"/>
              <a:t>Invite others to share information</a:t>
            </a:r>
          </a:p>
        </p:txBody>
      </p:sp>
      <p:pic>
        <p:nvPicPr>
          <p:cNvPr id="5" name="Picture 4" descr="checkmar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667000"/>
            <a:ext cx="2184400" cy="2068627"/>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25</a:t>
            </a:fld>
            <a:endParaRPr lang="en-US" dirty="0"/>
          </a:p>
        </p:txBody>
      </p:sp>
    </p:spTree>
    <p:extLst>
      <p:ext uri="{BB962C8B-B14F-4D97-AF65-F5344CB8AC3E}">
        <p14:creationId xmlns:p14="http://schemas.microsoft.com/office/powerpoint/2010/main" val="542810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Questions</a:t>
            </a:r>
          </a:p>
        </p:txBody>
      </p:sp>
      <p:sp>
        <p:nvSpPr>
          <p:cNvPr id="3" name="Content Placeholder 2"/>
          <p:cNvSpPr>
            <a:spLocks noGrp="1"/>
          </p:cNvSpPr>
          <p:nvPr>
            <p:ph idx="1"/>
          </p:nvPr>
        </p:nvSpPr>
        <p:spPr/>
        <p:txBody>
          <a:bodyPr/>
          <a:lstStyle/>
          <a:p>
            <a:r>
              <a:rPr lang="en-US" dirty="0"/>
              <a:t>What’s working well?</a:t>
            </a:r>
          </a:p>
          <a:p>
            <a:r>
              <a:rPr lang="en-US" dirty="0"/>
              <a:t>What are we worried about?</a:t>
            </a:r>
          </a:p>
          <a:p>
            <a:r>
              <a:rPr lang="en-US" dirty="0"/>
              <a:t>What should be the next steps?</a:t>
            </a:r>
          </a:p>
        </p:txBody>
      </p:sp>
      <p:pic>
        <p:nvPicPr>
          <p:cNvPr id="6" name="Picture 5" descr="cool-question-marks-question-marks-25cpew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429000"/>
            <a:ext cx="3718560" cy="3012267"/>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26</a:t>
            </a:fld>
            <a:endParaRPr lang="en-US" dirty="0"/>
          </a:p>
        </p:txBody>
      </p:sp>
    </p:spTree>
    <p:extLst>
      <p:ext uri="{BB962C8B-B14F-4D97-AF65-F5344CB8AC3E}">
        <p14:creationId xmlns:p14="http://schemas.microsoft.com/office/powerpoint/2010/main" val="2103057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pic>
        <p:nvPicPr>
          <p:cNvPr id="5" name="Content Placeholder 4" descr="3 column map.pdf"/>
          <p:cNvPicPr>
            <a:picLocks noGrp="1" noChangeAspect="1"/>
          </p:cNvPicPr>
          <p:nvPr>
            <p:ph idx="1"/>
          </p:nvPr>
        </p:nvPicPr>
        <p:blipFill rotWithShape="1">
          <a:blip r:embed="rId2">
            <a:extLst>
              <a:ext uri="{28A0092B-C50C-407E-A947-70E740481C1C}">
                <a14:useLocalDpi xmlns:a14="http://schemas.microsoft.com/office/drawing/2010/main" val="0"/>
              </a:ext>
            </a:extLst>
          </a:blip>
          <a:srcRect l="-4099" t="4573" r="-819" b="5079"/>
          <a:stretch/>
        </p:blipFill>
        <p:spPr>
          <a:xfrm>
            <a:off x="1124857" y="1600200"/>
            <a:ext cx="6966857" cy="4731657"/>
          </a:xfrm>
          <a:solidFill>
            <a:schemeClr val="tx1"/>
          </a:solidFill>
        </p:spPr>
      </p:pic>
      <p:sp>
        <p:nvSpPr>
          <p:cNvPr id="3" name="Slide Number Placeholder 2"/>
          <p:cNvSpPr>
            <a:spLocks noGrp="1"/>
          </p:cNvSpPr>
          <p:nvPr>
            <p:ph type="sldNum" sz="quarter" idx="12"/>
          </p:nvPr>
        </p:nvSpPr>
        <p:spPr/>
        <p:txBody>
          <a:bodyPr/>
          <a:lstStyle/>
          <a:p>
            <a:fld id="{74B561D9-420A-4857-AC1B-01F89F1A6FB0}" type="slidenum">
              <a:rPr lang="en-US" smtClean="0"/>
              <a:pPr/>
              <a:t>27</a:t>
            </a:fld>
            <a:endParaRPr lang="en-US" dirty="0"/>
          </a:p>
        </p:txBody>
      </p:sp>
    </p:spTree>
    <p:extLst>
      <p:ext uri="{BB962C8B-B14F-4D97-AF65-F5344CB8AC3E}">
        <p14:creationId xmlns:p14="http://schemas.microsoft.com/office/powerpoint/2010/main" val="3031916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rtlCol="0">
            <a:noAutofit/>
          </a:bodyPr>
          <a:lstStyle/>
          <a:p>
            <a:pPr eaLnBrk="1" fontAlgn="auto" hangingPunct="1">
              <a:spcAft>
                <a:spcPts val="0"/>
              </a:spcAft>
              <a:defRPr/>
            </a:pPr>
            <a:r>
              <a:rPr lang="en-US" altLang="en-US" b="1" dirty="0">
                <a:effectLst>
                  <a:outerShdw blurRad="38100" dist="38100" dir="2700000" algn="tl">
                    <a:srgbClr val="000000"/>
                  </a:outerShdw>
                </a:effectLst>
              </a:rPr>
              <a:t>Charting</a:t>
            </a:r>
            <a:endParaRPr lang="en-US" altLang="en-US" b="1" dirty="0"/>
          </a:p>
        </p:txBody>
      </p:sp>
      <p:sp>
        <p:nvSpPr>
          <p:cNvPr id="48133" name="Rectangle 3"/>
          <p:cNvSpPr>
            <a:spLocks noGrp="1" noChangeArrowheads="1"/>
          </p:cNvSpPr>
          <p:nvPr>
            <p:ph type="body" idx="1"/>
          </p:nvPr>
        </p:nvSpPr>
        <p:spPr>
          <a:xfrm>
            <a:off x="457200" y="1219200"/>
            <a:ext cx="8229600" cy="4525963"/>
          </a:xfrm>
        </p:spPr>
        <p:txBody>
          <a:bodyPr/>
          <a:lstStyle/>
          <a:p>
            <a:pPr eaLnBrk="1" hangingPunct="1">
              <a:lnSpc>
                <a:spcPct val="90000"/>
              </a:lnSpc>
            </a:pPr>
            <a:r>
              <a:rPr lang="en-US" altLang="ko-KR" sz="2800" dirty="0">
                <a:ea typeface="Gulim" pitchFamily="34" charset="-127"/>
              </a:rPr>
              <a:t>Helps meeting members participate – 50% learn by listening; 50% learn by reading</a:t>
            </a:r>
          </a:p>
          <a:p>
            <a:pPr eaLnBrk="1" hangingPunct="1">
              <a:lnSpc>
                <a:spcPct val="90000"/>
              </a:lnSpc>
            </a:pPr>
            <a:r>
              <a:rPr lang="en-US" altLang="ko-KR" sz="2800" dirty="0">
                <a:ea typeface="Gulim" pitchFamily="34" charset="-127"/>
              </a:rPr>
              <a:t>Keeps meeting members focused</a:t>
            </a:r>
          </a:p>
          <a:p>
            <a:pPr eaLnBrk="1" hangingPunct="1">
              <a:lnSpc>
                <a:spcPct val="90000"/>
              </a:lnSpc>
            </a:pPr>
            <a:r>
              <a:rPr lang="en-US" altLang="ko-KR" sz="2800" dirty="0">
                <a:ea typeface="Gulim" pitchFamily="34" charset="-127"/>
              </a:rPr>
              <a:t>Allows meeting members to see what they have accomplished and what is left to do</a:t>
            </a:r>
          </a:p>
          <a:p>
            <a:pPr eaLnBrk="1" hangingPunct="1">
              <a:lnSpc>
                <a:spcPct val="90000"/>
              </a:lnSpc>
            </a:pPr>
            <a:r>
              <a:rPr lang="en-US" altLang="ko-KR" sz="2800" dirty="0">
                <a:ea typeface="Gulim" pitchFamily="34" charset="-127"/>
              </a:rPr>
              <a:t>Provides an opportunity for the family to see that they have strengths and things that are going well in addition to areas that people are worried about and need to be addressed for the child’s safety</a:t>
            </a:r>
          </a:p>
          <a:p>
            <a:pPr eaLnBrk="1" hangingPunct="1">
              <a:lnSpc>
                <a:spcPct val="90000"/>
              </a:lnSpc>
            </a:pPr>
            <a:r>
              <a:rPr lang="en-US" altLang="ko-KR" sz="2800" dirty="0">
                <a:ea typeface="Gulim" pitchFamily="34" charset="-127"/>
              </a:rPr>
              <a:t>Promotes participation</a:t>
            </a:r>
          </a:p>
        </p:txBody>
      </p:sp>
      <p:pic>
        <p:nvPicPr>
          <p:cNvPr id="2" name="Picture 1" descr="marker-153731_960_72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5040190"/>
            <a:ext cx="3437106" cy="1851025"/>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990600" y="274638"/>
            <a:ext cx="72390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Charting</a:t>
            </a:r>
            <a:endParaRPr lang="en-US" altLang="en-US" sz="3600" b="1" dirty="0">
              <a:effectLst>
                <a:outerShdw blurRad="38100" dist="38100" dir="2700000" algn="tl">
                  <a:srgbClr val="000000"/>
                </a:outerShdw>
              </a:effectLst>
            </a:endParaRPr>
          </a:p>
        </p:txBody>
      </p:sp>
      <p:sp>
        <p:nvSpPr>
          <p:cNvPr id="49157" name="Rectangle 3"/>
          <p:cNvSpPr>
            <a:spLocks noGrp="1" noChangeArrowheads="1"/>
          </p:cNvSpPr>
          <p:nvPr>
            <p:ph type="body" idx="1"/>
          </p:nvPr>
        </p:nvSpPr>
        <p:spPr>
          <a:xfrm>
            <a:off x="457200" y="1600200"/>
            <a:ext cx="6324600" cy="5257800"/>
          </a:xfrm>
        </p:spPr>
        <p:txBody>
          <a:bodyPr/>
          <a:lstStyle/>
          <a:p>
            <a:pPr eaLnBrk="1" hangingPunct="1">
              <a:lnSpc>
                <a:spcPct val="80000"/>
              </a:lnSpc>
            </a:pPr>
            <a:r>
              <a:rPr lang="en-US" altLang="ko-KR" dirty="0">
                <a:ea typeface="Gulim" pitchFamily="34" charset="-127"/>
              </a:rPr>
              <a:t>Encourages enlarged thinking </a:t>
            </a:r>
          </a:p>
          <a:p>
            <a:pPr lvl="1" eaLnBrk="1" hangingPunct="1">
              <a:lnSpc>
                <a:spcPct val="80000"/>
              </a:lnSpc>
            </a:pPr>
            <a:r>
              <a:rPr lang="en-US" altLang="ko-KR" sz="3200" dirty="0">
                <a:ea typeface="Gulim" pitchFamily="34" charset="-127"/>
              </a:rPr>
              <a:t>Thinking “outside of the box”</a:t>
            </a:r>
          </a:p>
          <a:p>
            <a:pPr eaLnBrk="1" hangingPunct="1">
              <a:lnSpc>
                <a:spcPct val="80000"/>
              </a:lnSpc>
            </a:pPr>
            <a:r>
              <a:rPr lang="en-US" altLang="ko-KR" dirty="0">
                <a:ea typeface="Gulim" pitchFamily="34" charset="-127"/>
              </a:rPr>
              <a:t>Generates solutions in a focused, forward thinking manner within a deliberate structure</a:t>
            </a:r>
          </a:p>
          <a:p>
            <a:pPr eaLnBrk="1" hangingPunct="1">
              <a:lnSpc>
                <a:spcPct val="80000"/>
              </a:lnSpc>
            </a:pPr>
            <a:r>
              <a:rPr lang="en-US" altLang="ko-KR" dirty="0">
                <a:ea typeface="Gulim" pitchFamily="34" charset="-127"/>
              </a:rPr>
              <a:t>Provides a visual structure </a:t>
            </a:r>
          </a:p>
          <a:p>
            <a:pPr eaLnBrk="1" hangingPunct="1">
              <a:lnSpc>
                <a:spcPct val="80000"/>
              </a:lnSpc>
            </a:pPr>
            <a:r>
              <a:rPr lang="en-US" altLang="ko-KR" dirty="0">
                <a:ea typeface="Gulim" pitchFamily="34" charset="-127"/>
              </a:rPr>
              <a:t>Helps members see others’ ideas and build upon them</a:t>
            </a:r>
          </a:p>
          <a:p>
            <a:pPr eaLnBrk="1" hangingPunct="1">
              <a:lnSpc>
                <a:spcPct val="80000"/>
              </a:lnSpc>
            </a:pPr>
            <a:r>
              <a:rPr lang="en-US" altLang="ko-KR" dirty="0">
                <a:ea typeface="Gulim" pitchFamily="34" charset="-127"/>
              </a:rPr>
              <a:t>Provides families and others with visual affirmation that they have been heard</a:t>
            </a:r>
          </a:p>
          <a:p>
            <a:pPr eaLnBrk="1" hangingPunct="1">
              <a:lnSpc>
                <a:spcPct val="80000"/>
              </a:lnSpc>
            </a:pPr>
            <a:endParaRPr lang="en-US" altLang="en-US" sz="2800" dirty="0">
              <a:latin typeface="Century Gothic" pitchFamily="34" charset="0"/>
            </a:endParaRPr>
          </a:p>
        </p:txBody>
      </p:sp>
      <p:pic>
        <p:nvPicPr>
          <p:cNvPr id="2" name="Picture 1" descr="whiteboard-297484_960_72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514600"/>
            <a:ext cx="2641600" cy="2444668"/>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14400" y="517525"/>
            <a:ext cx="7315200" cy="1143000"/>
          </a:xfrm>
        </p:spPr>
        <p:txBody>
          <a:bodyPr rtlCol="0">
            <a:noAutofit/>
          </a:bodyPr>
          <a:lstStyle/>
          <a:p>
            <a:pPr eaLnBrk="1" fontAlgn="auto" hangingPunct="1">
              <a:spcAft>
                <a:spcPts val="0"/>
              </a:spcAft>
              <a:defRPr/>
            </a:pPr>
            <a:r>
              <a:rPr lang="en-US" altLang="en-US" b="1" dirty="0">
                <a:effectLst>
                  <a:outerShdw blurRad="38100" dist="38100" dir="2700000" algn="tl">
                    <a:srgbClr val="000000">
                      <a:alpha val="43137"/>
                    </a:srgbClr>
                  </a:outerShdw>
                </a:effectLst>
              </a:rPr>
              <a:t>Overview of the Day</a:t>
            </a:r>
          </a:p>
        </p:txBody>
      </p:sp>
      <p:sp>
        <p:nvSpPr>
          <p:cNvPr id="5124" name="Rectangle 3"/>
          <p:cNvSpPr>
            <a:spLocks noGrp="1" noChangeArrowheads="1"/>
          </p:cNvSpPr>
          <p:nvPr>
            <p:ph type="body" idx="1"/>
          </p:nvPr>
        </p:nvSpPr>
        <p:spPr>
          <a:xfrm>
            <a:off x="457200" y="1524000"/>
            <a:ext cx="8229600" cy="5105400"/>
          </a:xfrm>
        </p:spPr>
        <p:txBody>
          <a:bodyPr/>
          <a:lstStyle/>
          <a:p>
            <a:pPr>
              <a:defRPr/>
            </a:pPr>
            <a:r>
              <a:rPr lang="en-US" sz="3600" dirty="0"/>
              <a:t>Welcome and Introduction</a:t>
            </a:r>
          </a:p>
          <a:p>
            <a:pPr>
              <a:defRPr/>
            </a:pPr>
            <a:r>
              <a:rPr lang="en-US" sz="3600" dirty="0"/>
              <a:t>Purpose of Teaming</a:t>
            </a:r>
          </a:p>
          <a:p>
            <a:pPr>
              <a:defRPr/>
            </a:pPr>
            <a:r>
              <a:rPr lang="en-US" sz="3600" dirty="0"/>
              <a:t>Creating the Optimal Team Environment</a:t>
            </a:r>
          </a:p>
          <a:p>
            <a:pPr>
              <a:defRPr/>
            </a:pPr>
            <a:r>
              <a:rPr lang="en-US" sz="3600" dirty="0"/>
              <a:t>Meeting Facilitation</a:t>
            </a:r>
          </a:p>
          <a:p>
            <a:pPr>
              <a:defRPr/>
            </a:pPr>
            <a:r>
              <a:rPr lang="en-US" sz="3600" dirty="0"/>
              <a:t>Types of Teams</a:t>
            </a:r>
          </a:p>
          <a:p>
            <a:pPr>
              <a:defRPr/>
            </a:pPr>
            <a:r>
              <a:rPr lang="en-US" sz="3600" dirty="0"/>
              <a:t>Shared Accountability</a:t>
            </a:r>
          </a:p>
          <a:p>
            <a:pPr>
              <a:defRPr/>
            </a:pPr>
            <a:r>
              <a:rPr lang="en-US" sz="3600" dirty="0"/>
              <a:t>Wrap-up and Transfer of Learning</a:t>
            </a:r>
          </a:p>
          <a:p>
            <a:pPr marL="0" indent="0">
              <a:buFont typeface="Arial" pitchFamily="34" charset="0"/>
              <a:buNone/>
              <a:defRPr/>
            </a:pPr>
            <a:r>
              <a:rPr lang="en-US" sz="3600" dirty="0"/>
              <a:t>		</a:t>
            </a:r>
          </a:p>
          <a:p>
            <a:pPr marL="0" indent="0">
              <a:buFont typeface="Arial" pitchFamily="34" charset="0"/>
              <a:buNone/>
              <a:defRPr/>
            </a:pPr>
            <a:r>
              <a:rPr lang="en-US" dirty="0"/>
              <a:t>		</a:t>
            </a:r>
          </a:p>
        </p:txBody>
      </p:sp>
      <p:pic>
        <p:nvPicPr>
          <p:cNvPr id="3" name="Picture 2" descr="man with binocular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3505200"/>
            <a:ext cx="1981200" cy="1981200"/>
          </a:xfrm>
          <a:prstGeom prst="rect">
            <a:avLst/>
          </a:prstGeom>
        </p:spPr>
      </p:pic>
      <p:sp>
        <p:nvSpPr>
          <p:cNvPr id="2" name="Slide Number Placeholder 1"/>
          <p:cNvSpPr>
            <a:spLocks noGrp="1"/>
          </p:cNvSpPr>
          <p:nvPr>
            <p:ph type="sldNum" sz="quarter" idx="12"/>
          </p:nvPr>
        </p:nvSpPr>
        <p:spPr/>
        <p:txBody>
          <a:bodyPr/>
          <a:lstStyle/>
          <a:p>
            <a:fld id="{74B561D9-420A-4857-AC1B-01F89F1A6FB0}"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38" name="Rectangle 14"/>
          <p:cNvSpPr>
            <a:spLocks noGrp="1" noChangeArrowheads="1"/>
          </p:cNvSpPr>
          <p:nvPr>
            <p:ph type="title" idx="4294967295"/>
          </p:nvPr>
        </p:nvSpPr>
        <p:spPr>
          <a:xfrm>
            <a:off x="1447800" y="762000"/>
            <a:ext cx="6234113" cy="1600200"/>
          </a:xfrm>
        </p:spPr>
        <p:txBody>
          <a:bodyPr rtlCol="0">
            <a:noAutofit/>
          </a:bodyPr>
          <a:lstStyle/>
          <a:p>
            <a:pPr eaLnBrk="1" fontAlgn="auto" hangingPunct="1">
              <a:spcAft>
                <a:spcPts val="0"/>
              </a:spcAft>
              <a:defRPr/>
            </a:pPr>
            <a:r>
              <a:rPr lang="en-US" altLang="en-US" sz="7200" b="1" dirty="0">
                <a:effectLst>
                  <a:outerShdw blurRad="38100" dist="38100" dir="2700000" algn="tl">
                    <a:srgbClr val="000000"/>
                  </a:outerShdw>
                </a:effectLst>
              </a:rPr>
              <a:t>The Team</a:t>
            </a:r>
          </a:p>
        </p:txBody>
      </p:sp>
      <p:pic>
        <p:nvPicPr>
          <p:cNvPr id="3" name="Picture 2" descr="teamwork-153252_960_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7492"/>
            <a:ext cx="9144000" cy="4572000"/>
          </a:xfrm>
          <a:prstGeom prst="rect">
            <a:avLst/>
          </a:prstGeom>
        </p:spPr>
      </p:pic>
      <p:sp>
        <p:nvSpPr>
          <p:cNvPr id="2" name="Slide Number Placeholder 1"/>
          <p:cNvSpPr>
            <a:spLocks noGrp="1"/>
          </p:cNvSpPr>
          <p:nvPr>
            <p:ph type="sldNum" sz="quarter" idx="12"/>
          </p:nvPr>
        </p:nvSpPr>
        <p:spPr/>
        <p:txBody>
          <a:bodyPr/>
          <a:lstStyle/>
          <a:p>
            <a:fld id="{3DE3C702-CD2D-418F-B268-75F61455C6A7}" type="slidenum">
              <a:rPr lang="en-US" smtClean="0"/>
              <a:pPr/>
              <a:t>30</a:t>
            </a:fld>
            <a:endParaRPr lang="en-US" dirty="0"/>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08238"/>
                                        </p:tgtEl>
                                        <p:attrNameLst>
                                          <p:attrName>style.visibility</p:attrName>
                                        </p:attrNameLst>
                                      </p:cBhvr>
                                      <p:to>
                                        <p:strVal val="visible"/>
                                      </p:to>
                                    </p:set>
                                    <p:animEffect transition="in" filter="diamond(in)">
                                      <p:cBhvr>
                                        <p:cTn id="7" dur="1000"/>
                                        <p:tgtEl>
                                          <p:spTgt spid="308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096000" cy="1143000"/>
          </a:xfrm>
        </p:spPr>
        <p:txBody>
          <a:bodyPr/>
          <a:lstStyle/>
          <a:p>
            <a:r>
              <a:rPr lang="en-US" dirty="0"/>
              <a:t>Measuring Teamwork</a:t>
            </a:r>
          </a:p>
        </p:txBody>
      </p:sp>
      <p:sp>
        <p:nvSpPr>
          <p:cNvPr id="4" name="Content Placeholder 3"/>
          <p:cNvSpPr>
            <a:spLocks noGrp="1"/>
          </p:cNvSpPr>
          <p:nvPr>
            <p:ph idx="1"/>
          </p:nvPr>
        </p:nvSpPr>
        <p:spPr/>
        <p:txBody>
          <a:bodyPr>
            <a:normAutofit fontScale="85000" lnSpcReduction="10000"/>
          </a:bodyPr>
          <a:lstStyle/>
          <a:p>
            <a:r>
              <a:rPr lang="en-US" dirty="0"/>
              <a:t>The degree to which:</a:t>
            </a:r>
          </a:p>
          <a:p>
            <a:pPr marL="971550" lvl="1" indent="-514350">
              <a:buFont typeface="+mj-ea"/>
              <a:buAutoNum type="circleNumDbPlain"/>
            </a:pPr>
            <a:r>
              <a:rPr lang="en-US" dirty="0"/>
              <a:t>The “right people” have formed a team that meets, talks, and plans together</a:t>
            </a:r>
          </a:p>
          <a:p>
            <a:pPr marL="971550" lvl="1" indent="-514350">
              <a:buFont typeface="+mj-ea"/>
              <a:buAutoNum type="circleNumDbPlain"/>
            </a:pPr>
            <a:r>
              <a:rPr lang="en-US" dirty="0"/>
              <a:t>The team has the skills, family knowledge, and abilities to define strengths and needs to organize effective services</a:t>
            </a:r>
          </a:p>
          <a:p>
            <a:pPr marL="971550" lvl="1" indent="-514350">
              <a:buFont typeface="+mj-ea"/>
              <a:buAutoNum type="circleNumDbPlain"/>
            </a:pPr>
            <a:r>
              <a:rPr lang="en-US" dirty="0"/>
              <a:t>Members of the team collectively function as a unified team in planning services and evaluating results</a:t>
            </a:r>
          </a:p>
          <a:p>
            <a:pPr marL="971550" lvl="1" indent="-514350">
              <a:buFont typeface="+mj-ea"/>
              <a:buAutoNum type="circleNumDbPlain"/>
            </a:pPr>
            <a:r>
              <a:rPr lang="en-US" dirty="0"/>
              <a:t>The decisions and actions of the team reflect a pattern of effective teamwork and problem-solving that builds on strengths and needs to benefit the family</a:t>
            </a:r>
          </a:p>
        </p:txBody>
      </p:sp>
      <p:sp>
        <p:nvSpPr>
          <p:cNvPr id="5" name="TextBox 4"/>
          <p:cNvSpPr txBox="1"/>
          <p:nvPr/>
        </p:nvSpPr>
        <p:spPr>
          <a:xfrm>
            <a:off x="228600" y="6019800"/>
            <a:ext cx="7315200" cy="646331"/>
          </a:xfrm>
          <a:prstGeom prst="rect">
            <a:avLst/>
          </a:prstGeom>
          <a:noFill/>
        </p:spPr>
        <p:txBody>
          <a:bodyPr wrap="square" rtlCol="0">
            <a:spAutoFit/>
          </a:bodyPr>
          <a:lstStyle/>
          <a:p>
            <a:r>
              <a:rPr lang="en-US" i="1" dirty="0"/>
              <a:t>Adapted from Quality Service Review for a Child and Family (Version 2.2B), Human Systems and Outcomes, Inc., October 2010</a:t>
            </a:r>
          </a:p>
        </p:txBody>
      </p:sp>
      <p:pic>
        <p:nvPicPr>
          <p:cNvPr id="6" name="Picture 5" descr="word-work-images-stock-footage-hands-holding-the-letters-that-spell-out-the-word-quality-to-signify-a-team-of-people-work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04800"/>
            <a:ext cx="2131786" cy="1193800"/>
          </a:xfrm>
          <a:prstGeom prst="rect">
            <a:avLst/>
          </a:prstGeom>
        </p:spPr>
      </p:pic>
      <p:sp>
        <p:nvSpPr>
          <p:cNvPr id="2" name="Slide Number Placeholder 1"/>
          <p:cNvSpPr>
            <a:spLocks noGrp="1"/>
          </p:cNvSpPr>
          <p:nvPr>
            <p:ph type="sldNum" sz="quarter" idx="12"/>
          </p:nvPr>
        </p:nvSpPr>
        <p:spPr/>
        <p:txBody>
          <a:bodyPr/>
          <a:lstStyle/>
          <a:p>
            <a:fld id="{74B561D9-420A-4857-AC1B-01F89F1A6FB0}" type="slidenum">
              <a:rPr lang="en-US" smtClean="0"/>
              <a:pPr/>
              <a:t>31</a:t>
            </a:fld>
            <a:endParaRPr lang="en-US" dirty="0"/>
          </a:p>
        </p:txBody>
      </p:sp>
    </p:spTree>
    <p:extLst>
      <p:ext uri="{BB962C8B-B14F-4D97-AF65-F5344CB8AC3E}">
        <p14:creationId xmlns:p14="http://schemas.microsoft.com/office/powerpoint/2010/main" val="3098843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1143000"/>
          </a:xfrm>
        </p:spPr>
        <p:txBody>
          <a:bodyPr/>
          <a:lstStyle/>
          <a:p>
            <a:r>
              <a:rPr lang="en-US" dirty="0"/>
              <a:t>How Does the Team Function?</a:t>
            </a:r>
          </a:p>
        </p:txBody>
      </p:sp>
      <p:sp>
        <p:nvSpPr>
          <p:cNvPr id="3" name="Content Placeholder 2"/>
          <p:cNvSpPr>
            <a:spLocks noGrp="1"/>
          </p:cNvSpPr>
          <p:nvPr>
            <p:ph idx="1"/>
          </p:nvPr>
        </p:nvSpPr>
        <p:spPr>
          <a:xfrm>
            <a:off x="457200" y="1600201"/>
            <a:ext cx="8229600" cy="4419600"/>
          </a:xfrm>
        </p:spPr>
        <p:txBody>
          <a:bodyPr>
            <a:normAutofit/>
          </a:bodyPr>
          <a:lstStyle/>
          <a:p>
            <a:r>
              <a:rPr lang="en-US" dirty="0"/>
              <a:t>The team has the abilities and cultural competence to design effective supports and services to meet the needs of the family</a:t>
            </a:r>
          </a:p>
          <a:p>
            <a:r>
              <a:rPr lang="en-US" dirty="0"/>
              <a:t>Team flexibility to adjust as the family’s needs change</a:t>
            </a:r>
          </a:p>
          <a:p>
            <a:r>
              <a:rPr lang="en-US" dirty="0"/>
              <a:t>Uses collaborative problem-solving</a:t>
            </a:r>
          </a:p>
          <a:p>
            <a:r>
              <a:rPr lang="en-US" dirty="0"/>
              <a:t>Only emergency decisions are made outside of the team</a:t>
            </a:r>
          </a:p>
        </p:txBody>
      </p:sp>
      <p:sp>
        <p:nvSpPr>
          <p:cNvPr id="5" name="TextBox 4"/>
          <p:cNvSpPr txBox="1"/>
          <p:nvPr/>
        </p:nvSpPr>
        <p:spPr>
          <a:xfrm>
            <a:off x="228600" y="6019800"/>
            <a:ext cx="7315200" cy="646331"/>
          </a:xfrm>
          <a:prstGeom prst="rect">
            <a:avLst/>
          </a:prstGeom>
          <a:noFill/>
        </p:spPr>
        <p:txBody>
          <a:bodyPr wrap="square" rtlCol="0">
            <a:spAutoFit/>
          </a:bodyPr>
          <a:lstStyle/>
          <a:p>
            <a:r>
              <a:rPr lang="en-US" i="1" dirty="0"/>
              <a:t>Adapted from Quality Service Review for a Child and Family (Version 2.2B), Human Systems and Outcomes, Inc., October 2010</a:t>
            </a:r>
          </a:p>
        </p:txBody>
      </p:sp>
      <p:pic>
        <p:nvPicPr>
          <p:cNvPr id="6" name="Picture 5" descr="word-work-images-stock-footage-hands-holding-the-letters-that-spell-out-the-word-quality-to-signify-a-team-of-people-work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04800"/>
            <a:ext cx="2131786" cy="1193800"/>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32</a:t>
            </a:fld>
            <a:endParaRPr lang="en-US" dirty="0"/>
          </a:p>
        </p:txBody>
      </p:sp>
    </p:spTree>
    <p:extLst>
      <p:ext uri="{BB962C8B-B14F-4D97-AF65-F5344CB8AC3E}">
        <p14:creationId xmlns:p14="http://schemas.microsoft.com/office/powerpoint/2010/main" val="2847869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Teamwork</a:t>
            </a:r>
          </a:p>
        </p:txBody>
      </p:sp>
      <p:pic>
        <p:nvPicPr>
          <p:cNvPr id="5" name="Content Placeholder 4" descr="teamwork1.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
        <p:nvSpPr>
          <p:cNvPr id="3" name="Slide Number Placeholder 2"/>
          <p:cNvSpPr>
            <a:spLocks noGrp="1"/>
          </p:cNvSpPr>
          <p:nvPr>
            <p:ph type="sldNum" sz="quarter" idx="12"/>
          </p:nvPr>
        </p:nvSpPr>
        <p:spPr/>
        <p:txBody>
          <a:bodyPr/>
          <a:lstStyle/>
          <a:p>
            <a:fld id="{74B561D9-420A-4857-AC1B-01F89F1A6FB0}" type="slidenum">
              <a:rPr lang="en-US" smtClean="0"/>
              <a:pPr/>
              <a:t>33</a:t>
            </a:fld>
            <a:endParaRPr lang="en-US" dirty="0"/>
          </a:p>
        </p:txBody>
      </p:sp>
    </p:spTree>
    <p:extLst>
      <p:ext uri="{BB962C8B-B14F-4D97-AF65-F5344CB8AC3E}">
        <p14:creationId xmlns:p14="http://schemas.microsoft.com/office/powerpoint/2010/main" val="2556887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58763"/>
            <a:ext cx="8229600" cy="1143000"/>
          </a:xfrm>
        </p:spPr>
        <p:txBody>
          <a:bodyPr/>
          <a:lstStyle/>
          <a:p>
            <a:r>
              <a:rPr lang="en-US" altLang="en-US" dirty="0"/>
              <a:t>Effective Facilitation</a:t>
            </a:r>
          </a:p>
        </p:txBody>
      </p:sp>
      <p:graphicFrame>
        <p:nvGraphicFramePr>
          <p:cNvPr id="6" name="Content Placeholder 5"/>
          <p:cNvGraphicFramePr>
            <a:graphicFrameLocks noGrp="1"/>
          </p:cNvGraphicFramePr>
          <p:nvPr>
            <p:ph idx="1"/>
          </p:nvPr>
        </p:nvGraphicFramePr>
        <p:xfrm>
          <a:off x="457200" y="1433513"/>
          <a:ext cx="7924800" cy="4876800"/>
        </p:xfrm>
        <a:graphic>
          <a:graphicData uri="http://schemas.openxmlformats.org/drawingml/2006/table">
            <a:tbl>
              <a:tblPr firstRow="1" firstCol="1" lastRow="1" lastCol="1" bandRow="1" bandCol="1">
                <a:tableStyleId>{5C22544A-7EE6-4342-B048-85BDC9FD1C3A}</a:tableStyleId>
              </a:tblPr>
              <a:tblGrid>
                <a:gridCol w="4089668">
                  <a:extLst>
                    <a:ext uri="{9D8B030D-6E8A-4147-A177-3AD203B41FA5}">
                      <a16:colId xmlns:a16="http://schemas.microsoft.com/office/drawing/2014/main" val="20000"/>
                    </a:ext>
                  </a:extLst>
                </a:gridCol>
                <a:gridCol w="3835132">
                  <a:extLst>
                    <a:ext uri="{9D8B030D-6E8A-4147-A177-3AD203B41FA5}">
                      <a16:colId xmlns:a16="http://schemas.microsoft.com/office/drawing/2014/main" val="20001"/>
                    </a:ext>
                  </a:extLst>
                </a:gridCol>
              </a:tblGrid>
              <a:tr h="4876800">
                <a:tc>
                  <a:txBody>
                    <a:bodyPr/>
                    <a:lstStyle/>
                    <a:p>
                      <a:pPr marL="0" marR="0">
                        <a:lnSpc>
                          <a:spcPct val="107000"/>
                        </a:lnSpc>
                        <a:spcBef>
                          <a:spcPts val="0"/>
                        </a:spcBef>
                        <a:spcAft>
                          <a:spcPts val="0"/>
                        </a:spcAft>
                      </a:pPr>
                      <a:r>
                        <a:rPr lang="en-US" sz="2400" dirty="0">
                          <a:effectLst/>
                        </a:rPr>
                        <a:t>Active Listening</a:t>
                      </a:r>
                    </a:p>
                    <a:p>
                      <a:pPr marL="0" marR="0">
                        <a:lnSpc>
                          <a:spcPct val="107000"/>
                        </a:lnSpc>
                        <a:spcBef>
                          <a:spcPts val="0"/>
                        </a:spcBef>
                        <a:spcAft>
                          <a:spcPts val="0"/>
                        </a:spcAft>
                      </a:pPr>
                      <a:r>
                        <a:rPr lang="en-US" sz="2400" dirty="0">
                          <a:effectLst/>
                        </a:rPr>
                        <a:t>Clarifying</a:t>
                      </a:r>
                    </a:p>
                    <a:p>
                      <a:pPr marL="0" marR="0">
                        <a:lnSpc>
                          <a:spcPct val="107000"/>
                        </a:lnSpc>
                        <a:spcBef>
                          <a:spcPts val="0"/>
                        </a:spcBef>
                        <a:spcAft>
                          <a:spcPts val="0"/>
                        </a:spcAft>
                      </a:pPr>
                      <a:r>
                        <a:rPr lang="en-US" sz="2400" dirty="0">
                          <a:effectLst/>
                        </a:rPr>
                        <a:t>Collaborating</a:t>
                      </a:r>
                    </a:p>
                    <a:p>
                      <a:pPr marL="0" marR="0">
                        <a:lnSpc>
                          <a:spcPct val="107000"/>
                        </a:lnSpc>
                        <a:spcBef>
                          <a:spcPts val="0"/>
                        </a:spcBef>
                        <a:spcAft>
                          <a:spcPts val="0"/>
                        </a:spcAft>
                      </a:pPr>
                      <a:r>
                        <a:rPr lang="en-US" sz="2400" dirty="0">
                          <a:effectLst/>
                        </a:rPr>
                        <a:t>Confronting</a:t>
                      </a:r>
                    </a:p>
                    <a:p>
                      <a:pPr marL="0" marR="0">
                        <a:lnSpc>
                          <a:spcPct val="107000"/>
                        </a:lnSpc>
                        <a:spcBef>
                          <a:spcPts val="0"/>
                        </a:spcBef>
                        <a:spcAft>
                          <a:spcPts val="0"/>
                        </a:spcAft>
                      </a:pPr>
                      <a:r>
                        <a:rPr lang="en-US" sz="2400" dirty="0">
                          <a:effectLst/>
                        </a:rPr>
                        <a:t>Crediting</a:t>
                      </a:r>
                    </a:p>
                    <a:p>
                      <a:pPr marL="0" marR="0">
                        <a:lnSpc>
                          <a:spcPct val="107000"/>
                        </a:lnSpc>
                        <a:spcBef>
                          <a:spcPts val="0"/>
                        </a:spcBef>
                        <a:spcAft>
                          <a:spcPts val="0"/>
                        </a:spcAft>
                      </a:pPr>
                      <a:r>
                        <a:rPr lang="en-US" sz="2400" dirty="0">
                          <a:effectLst/>
                        </a:rPr>
                        <a:t>Empathizing </a:t>
                      </a:r>
                    </a:p>
                    <a:p>
                      <a:pPr marL="0" marR="0">
                        <a:lnSpc>
                          <a:spcPct val="107000"/>
                        </a:lnSpc>
                        <a:spcBef>
                          <a:spcPts val="0"/>
                        </a:spcBef>
                        <a:spcAft>
                          <a:spcPts val="0"/>
                        </a:spcAft>
                      </a:pPr>
                      <a:r>
                        <a:rPr lang="en-US" sz="2400" dirty="0">
                          <a:effectLst/>
                        </a:rPr>
                        <a:t>Encouraging</a:t>
                      </a:r>
                    </a:p>
                    <a:p>
                      <a:pPr marL="0" marR="0">
                        <a:lnSpc>
                          <a:spcPct val="107000"/>
                        </a:lnSpc>
                        <a:spcBef>
                          <a:spcPts val="0"/>
                        </a:spcBef>
                        <a:spcAft>
                          <a:spcPts val="0"/>
                        </a:spcAft>
                      </a:pPr>
                      <a:r>
                        <a:rPr lang="en-US" sz="2400" dirty="0">
                          <a:effectLst/>
                        </a:rPr>
                        <a:t>Establishing Rapport</a:t>
                      </a:r>
                    </a:p>
                    <a:p>
                      <a:pPr marL="0" marR="0">
                        <a:lnSpc>
                          <a:spcPct val="107000"/>
                        </a:lnSpc>
                        <a:spcBef>
                          <a:spcPts val="0"/>
                        </a:spcBef>
                        <a:spcAft>
                          <a:spcPts val="0"/>
                        </a:spcAft>
                      </a:pPr>
                      <a:r>
                        <a:rPr lang="en-US" sz="2400" dirty="0">
                          <a:effectLst/>
                        </a:rPr>
                        <a:t>Harmonizing</a:t>
                      </a:r>
                    </a:p>
                    <a:p>
                      <a:pPr marL="0" marR="0">
                        <a:lnSpc>
                          <a:spcPct val="107000"/>
                        </a:lnSpc>
                        <a:spcBef>
                          <a:spcPts val="0"/>
                        </a:spcBef>
                        <a:spcAft>
                          <a:spcPts val="0"/>
                        </a:spcAft>
                      </a:pPr>
                      <a:r>
                        <a:rPr lang="en-US" sz="2400" dirty="0">
                          <a:effectLst/>
                        </a:rPr>
                        <a:t>Interpreting Verbal Statements</a:t>
                      </a:r>
                    </a:p>
                    <a:p>
                      <a:pPr marL="0" marR="0">
                        <a:lnSpc>
                          <a:spcPct val="107000"/>
                        </a:lnSpc>
                        <a:spcBef>
                          <a:spcPts val="0"/>
                        </a:spcBef>
                        <a:spcAft>
                          <a:spcPts val="0"/>
                        </a:spcAft>
                      </a:pPr>
                      <a:r>
                        <a:rPr lang="en-US" sz="2400" dirty="0">
                          <a:effectLst/>
                        </a:rPr>
                        <a:t>Interpreting Nonverbal Cues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Linking</a:t>
                      </a:r>
                    </a:p>
                    <a:p>
                      <a:pPr marL="0" marR="0">
                        <a:lnSpc>
                          <a:spcPct val="107000"/>
                        </a:lnSpc>
                        <a:spcBef>
                          <a:spcPts val="0"/>
                        </a:spcBef>
                        <a:spcAft>
                          <a:spcPts val="0"/>
                        </a:spcAft>
                      </a:pPr>
                      <a:r>
                        <a:rPr lang="en-US" sz="2400" dirty="0">
                          <a:effectLst/>
                        </a:rPr>
                        <a:t>Negotiating</a:t>
                      </a:r>
                    </a:p>
                    <a:p>
                      <a:pPr marL="0" marR="0">
                        <a:lnSpc>
                          <a:spcPct val="107000"/>
                        </a:lnSpc>
                        <a:spcBef>
                          <a:spcPts val="0"/>
                        </a:spcBef>
                        <a:spcAft>
                          <a:spcPts val="0"/>
                        </a:spcAft>
                      </a:pPr>
                      <a:r>
                        <a:rPr lang="en-US" sz="2400" dirty="0">
                          <a:effectLst/>
                        </a:rPr>
                        <a:t>Paraphrasing </a:t>
                      </a:r>
                    </a:p>
                    <a:p>
                      <a:pPr marL="0" marR="0">
                        <a:lnSpc>
                          <a:spcPct val="107000"/>
                        </a:lnSpc>
                        <a:spcBef>
                          <a:spcPts val="0"/>
                        </a:spcBef>
                        <a:spcAft>
                          <a:spcPts val="0"/>
                        </a:spcAft>
                      </a:pPr>
                      <a:r>
                        <a:rPr lang="en-US" sz="2400" dirty="0">
                          <a:effectLst/>
                        </a:rPr>
                        <a:t>Reality Testing</a:t>
                      </a:r>
                    </a:p>
                    <a:p>
                      <a:pPr marL="0" marR="0">
                        <a:lnSpc>
                          <a:spcPct val="107000"/>
                        </a:lnSpc>
                        <a:spcBef>
                          <a:spcPts val="0"/>
                        </a:spcBef>
                        <a:spcAft>
                          <a:spcPts val="0"/>
                        </a:spcAft>
                      </a:pPr>
                      <a:r>
                        <a:rPr lang="en-US" sz="2400" dirty="0">
                          <a:effectLst/>
                        </a:rPr>
                        <a:t>Reflecting/Mirroring</a:t>
                      </a:r>
                    </a:p>
                    <a:p>
                      <a:pPr marL="0" marR="0">
                        <a:lnSpc>
                          <a:spcPct val="107000"/>
                        </a:lnSpc>
                        <a:spcBef>
                          <a:spcPts val="0"/>
                        </a:spcBef>
                        <a:spcAft>
                          <a:spcPts val="0"/>
                        </a:spcAft>
                      </a:pPr>
                      <a:r>
                        <a:rPr lang="en-US" sz="2400" dirty="0">
                          <a:effectLst/>
                        </a:rPr>
                        <a:t>Relieving Tension </a:t>
                      </a:r>
                    </a:p>
                    <a:p>
                      <a:pPr marL="0" marR="0">
                        <a:lnSpc>
                          <a:spcPct val="107000"/>
                        </a:lnSpc>
                        <a:spcBef>
                          <a:spcPts val="0"/>
                        </a:spcBef>
                        <a:spcAft>
                          <a:spcPts val="0"/>
                        </a:spcAft>
                      </a:pPr>
                      <a:r>
                        <a:rPr lang="en-US" sz="2400" dirty="0">
                          <a:effectLst/>
                        </a:rPr>
                        <a:t>Silence</a:t>
                      </a:r>
                    </a:p>
                    <a:p>
                      <a:pPr marL="0" marR="0">
                        <a:lnSpc>
                          <a:spcPct val="107000"/>
                        </a:lnSpc>
                        <a:spcBef>
                          <a:spcPts val="0"/>
                        </a:spcBef>
                        <a:spcAft>
                          <a:spcPts val="0"/>
                        </a:spcAft>
                      </a:pPr>
                      <a:r>
                        <a:rPr lang="en-US" sz="2400" dirty="0">
                          <a:effectLst/>
                        </a:rPr>
                        <a:t>Strength-Based Interviewing</a:t>
                      </a:r>
                    </a:p>
                    <a:p>
                      <a:pPr marL="0" marR="0">
                        <a:lnSpc>
                          <a:spcPct val="107000"/>
                        </a:lnSpc>
                        <a:spcBef>
                          <a:spcPts val="0"/>
                        </a:spcBef>
                        <a:spcAft>
                          <a:spcPts val="0"/>
                        </a:spcAft>
                      </a:pPr>
                      <a:r>
                        <a:rPr lang="en-US" sz="2400" dirty="0">
                          <a:effectLst/>
                        </a:rPr>
                        <a:t>Summarizing </a:t>
                      </a:r>
                    </a:p>
                    <a:p>
                      <a:pPr marL="0" marR="0">
                        <a:lnSpc>
                          <a:spcPct val="107000"/>
                        </a:lnSpc>
                        <a:spcBef>
                          <a:spcPts val="0"/>
                        </a:spcBef>
                        <a:spcAft>
                          <a:spcPts val="0"/>
                        </a:spcAft>
                      </a:pPr>
                      <a:r>
                        <a:rPr lang="en-US" sz="2400" dirty="0">
                          <a:effectLst/>
                        </a:rPr>
                        <a:t>Supporting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sz="quarter" idx="12"/>
          </p:nvPr>
        </p:nvSpPr>
        <p:spPr/>
        <p:txBody>
          <a:bodyPr/>
          <a:lstStyle/>
          <a:p>
            <a:fld id="{74B561D9-420A-4857-AC1B-01F89F1A6FB0}"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It On!</a:t>
            </a:r>
          </a:p>
        </p:txBody>
      </p:sp>
      <p:sp>
        <p:nvSpPr>
          <p:cNvPr id="3" name="Content Placeholder 2"/>
          <p:cNvSpPr>
            <a:spLocks noGrp="1"/>
          </p:cNvSpPr>
          <p:nvPr>
            <p:ph idx="1"/>
          </p:nvPr>
        </p:nvSpPr>
        <p:spPr/>
        <p:txBody>
          <a:bodyPr/>
          <a:lstStyle/>
          <a:p>
            <a:r>
              <a:rPr lang="en-US" dirty="0"/>
              <a:t>Practice some of the skills you just discussed – think about trying out one of the skills that you identified as being the most challenging (if it applies).</a:t>
            </a:r>
          </a:p>
          <a:p>
            <a:r>
              <a:rPr lang="en-US" dirty="0"/>
              <a:t>Using the statement, rewrite them to reframe the comment, develop a clarifying question, or write a reflective statement.</a:t>
            </a:r>
          </a:p>
        </p:txBody>
      </p:sp>
      <p:pic>
        <p:nvPicPr>
          <p:cNvPr id="5" name="Picture 4" descr="14223-illustration-of-a-pencil-p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4724400"/>
            <a:ext cx="2014415" cy="2014415"/>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35</a:t>
            </a:fld>
            <a:endParaRPr lang="en-US" dirty="0"/>
          </a:p>
        </p:txBody>
      </p:sp>
    </p:spTree>
    <p:extLst>
      <p:ext uri="{BB962C8B-B14F-4D97-AF65-F5344CB8AC3E}">
        <p14:creationId xmlns:p14="http://schemas.microsoft.com/office/powerpoint/2010/main" val="413628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838200" y="31262"/>
            <a:ext cx="73152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Managing Difficult Emotions</a:t>
            </a:r>
          </a:p>
        </p:txBody>
      </p:sp>
      <p:sp>
        <p:nvSpPr>
          <p:cNvPr id="63493" name="Rectangle 3"/>
          <p:cNvSpPr>
            <a:spLocks noGrp="1" noChangeArrowheads="1"/>
          </p:cNvSpPr>
          <p:nvPr>
            <p:ph type="body" idx="1"/>
          </p:nvPr>
        </p:nvSpPr>
        <p:spPr>
          <a:xfrm>
            <a:off x="457200" y="1219200"/>
            <a:ext cx="8229600" cy="3657600"/>
          </a:xfrm>
        </p:spPr>
        <p:txBody>
          <a:bodyPr/>
          <a:lstStyle/>
          <a:p>
            <a:pPr eaLnBrk="1" hangingPunct="1"/>
            <a:r>
              <a:rPr lang="en-US" altLang="en-US" dirty="0"/>
              <a:t>Conflict is normal and healthy </a:t>
            </a:r>
          </a:p>
          <a:p>
            <a:pPr eaLnBrk="1" hangingPunct="1"/>
            <a:r>
              <a:rPr lang="en-US" altLang="en-US" dirty="0"/>
              <a:t>Healthy conflict is one of the five elements of healthy team functioning</a:t>
            </a:r>
          </a:p>
          <a:p>
            <a:pPr eaLnBrk="1" hangingPunct="1"/>
            <a:r>
              <a:rPr lang="en-US" altLang="en-US" dirty="0"/>
              <a:t>Can be seen as “danger” or “opportunity”</a:t>
            </a:r>
          </a:p>
        </p:txBody>
      </p:sp>
      <p:pic>
        <p:nvPicPr>
          <p:cNvPr id="2" name="Picture 1" descr="emotions-401406_960_7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752222"/>
            <a:ext cx="3530600" cy="3103824"/>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39725" y="274638"/>
            <a:ext cx="8458200" cy="1143000"/>
          </a:xfrm>
        </p:spPr>
        <p:txBody>
          <a:bodyPr rtlCol="0">
            <a:noAutofit/>
          </a:bodyPr>
          <a:lstStyle/>
          <a:p>
            <a:pPr eaLnBrk="1" fontAlgn="auto" hangingPunct="1">
              <a:spcAft>
                <a:spcPts val="0"/>
              </a:spcAft>
              <a:defRPr/>
            </a:pPr>
            <a:r>
              <a:rPr lang="en-US" altLang="en-US" sz="3800" b="1" dirty="0">
                <a:effectLst>
                  <a:outerShdw blurRad="38100" dist="38100" dir="2700000" algn="tl">
                    <a:srgbClr val="000000"/>
                  </a:outerShdw>
                </a:effectLst>
              </a:rPr>
              <a:t>Conflict Resolution:  Steps and Strategies</a:t>
            </a:r>
          </a:p>
        </p:txBody>
      </p:sp>
      <p:sp>
        <p:nvSpPr>
          <p:cNvPr id="64517" name="Rectangle 3"/>
          <p:cNvSpPr>
            <a:spLocks noGrp="1" noChangeArrowheads="1"/>
          </p:cNvSpPr>
          <p:nvPr>
            <p:ph type="body" idx="1"/>
          </p:nvPr>
        </p:nvSpPr>
        <p:spPr>
          <a:xfrm>
            <a:off x="685800" y="1752600"/>
            <a:ext cx="7772400" cy="3810000"/>
          </a:xfrm>
        </p:spPr>
        <p:txBody>
          <a:bodyPr/>
          <a:lstStyle/>
          <a:p>
            <a:pPr eaLnBrk="1" hangingPunct="1"/>
            <a:r>
              <a:rPr lang="en-US" altLang="en-US" dirty="0"/>
              <a:t>Agree to Negotiate</a:t>
            </a:r>
          </a:p>
          <a:p>
            <a:pPr eaLnBrk="1" hangingPunct="1"/>
            <a:r>
              <a:rPr lang="en-US" altLang="en-US" dirty="0"/>
              <a:t>Gather Points of View</a:t>
            </a:r>
          </a:p>
          <a:p>
            <a:pPr eaLnBrk="1" hangingPunct="1"/>
            <a:r>
              <a:rPr lang="en-US" altLang="en-US" dirty="0"/>
              <a:t>Focus on Interests</a:t>
            </a:r>
          </a:p>
          <a:p>
            <a:pPr eaLnBrk="1" hangingPunct="1"/>
            <a:r>
              <a:rPr lang="en-US" altLang="en-US" dirty="0"/>
              <a:t>Create Win/Win Options</a:t>
            </a:r>
          </a:p>
          <a:p>
            <a:pPr eaLnBrk="1" hangingPunct="1"/>
            <a:r>
              <a:rPr lang="en-US" altLang="en-US" dirty="0"/>
              <a:t>Evaluate Options</a:t>
            </a:r>
          </a:p>
          <a:p>
            <a:pPr eaLnBrk="1" hangingPunct="1"/>
            <a:r>
              <a:rPr lang="en-US" altLang="en-US" dirty="0"/>
              <a:t>Create Agreement</a:t>
            </a:r>
          </a:p>
        </p:txBody>
      </p:sp>
      <p:pic>
        <p:nvPicPr>
          <p:cNvPr id="2" name="Picture 1" descr="handshak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667000"/>
            <a:ext cx="2971800" cy="1971913"/>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Play</a:t>
            </a:r>
          </a:p>
        </p:txBody>
      </p:sp>
      <p:pic>
        <p:nvPicPr>
          <p:cNvPr id="5" name="Content Placeholder 4" descr="three-chairs3-e1357932542800.jpg"/>
          <p:cNvPicPr>
            <a:picLocks noGrp="1" noChangeAspect="1"/>
          </p:cNvPicPr>
          <p:nvPr>
            <p:ph idx="1"/>
          </p:nvPr>
        </p:nvPicPr>
        <p:blipFill>
          <a:blip r:embed="rId2">
            <a:extLst>
              <a:ext uri="{28A0092B-C50C-407E-A947-70E740481C1C}">
                <a14:useLocalDpi xmlns:a14="http://schemas.microsoft.com/office/drawing/2010/main" val="0"/>
              </a:ext>
            </a:extLst>
          </a:blip>
          <a:srcRect l="-17179" r="-17179"/>
          <a:stretch>
            <a:fillRect/>
          </a:stretch>
        </p:blipFill>
        <p:spPr/>
      </p:pic>
      <p:sp>
        <p:nvSpPr>
          <p:cNvPr id="3" name="Slide Number Placeholder 2"/>
          <p:cNvSpPr>
            <a:spLocks noGrp="1"/>
          </p:cNvSpPr>
          <p:nvPr>
            <p:ph type="sldNum" sz="quarter" idx="12"/>
          </p:nvPr>
        </p:nvSpPr>
        <p:spPr/>
        <p:txBody>
          <a:bodyPr/>
          <a:lstStyle/>
          <a:p>
            <a:fld id="{74B561D9-420A-4857-AC1B-01F89F1A6FB0}" type="slidenum">
              <a:rPr lang="en-US" smtClean="0"/>
              <a:pPr/>
              <a:t>38</a:t>
            </a:fld>
            <a:endParaRPr lang="en-US" dirty="0"/>
          </a:p>
        </p:txBody>
      </p:sp>
    </p:spTree>
    <p:extLst>
      <p:ext uri="{BB962C8B-B14F-4D97-AF65-F5344CB8AC3E}">
        <p14:creationId xmlns:p14="http://schemas.microsoft.com/office/powerpoint/2010/main" val="1438045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914400" y="249238"/>
            <a:ext cx="73152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At the Table with Natalie</a:t>
            </a:r>
          </a:p>
        </p:txBody>
      </p:sp>
      <p:pic>
        <p:nvPicPr>
          <p:cNvPr id="66565" name="Picture 5" descr="main"/>
          <p:cNvPicPr>
            <a:picLocks noChangeAspect="1" noChangeArrowheads="1"/>
          </p:cNvPicPr>
          <p:nvPr/>
        </p:nvPicPr>
        <p:blipFill>
          <a:blip r:embed="rId3" cstate="print"/>
          <a:srcRect/>
          <a:stretch>
            <a:fillRect/>
          </a:stretch>
        </p:blipFill>
        <p:spPr bwMode="auto">
          <a:xfrm>
            <a:off x="1143000" y="1447800"/>
            <a:ext cx="6858000" cy="4718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4B561D9-420A-4857-AC1B-01F89F1A6FB0}"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393950"/>
          </a:xfrm>
        </p:spPr>
        <p:txBody>
          <a:bodyPr anchor="ctr">
            <a:normAutofit/>
          </a:bodyPr>
          <a:lstStyle/>
          <a:p>
            <a:pPr algn="ctr"/>
            <a:r>
              <a:rPr lang="en-US" sz="4400" dirty="0"/>
              <a:t>Group Agreements</a:t>
            </a:r>
          </a:p>
        </p:txBody>
      </p:sp>
      <p:sp>
        <p:nvSpPr>
          <p:cNvPr id="3" name="Content Placeholder 2"/>
          <p:cNvSpPr>
            <a:spLocks noGrp="1"/>
          </p:cNvSpPr>
          <p:nvPr>
            <p:ph idx="1"/>
          </p:nvPr>
        </p:nvSpPr>
        <p:spPr>
          <a:xfrm>
            <a:off x="3886200" y="533400"/>
            <a:ext cx="4800600" cy="5592763"/>
          </a:xfrm>
        </p:spPr>
        <p:txBody>
          <a:bodyPr>
            <a:normAutofit lnSpcReduction="10000"/>
          </a:bodyPr>
          <a:lstStyle/>
          <a:p>
            <a:endParaRPr lang="en-US" dirty="0"/>
          </a:p>
          <a:p>
            <a:r>
              <a:rPr lang="en-US" dirty="0"/>
              <a:t>Be collaborative</a:t>
            </a:r>
          </a:p>
          <a:p>
            <a:r>
              <a:rPr lang="en-US" dirty="0"/>
              <a:t>Ask lots of questions – let us know what you think</a:t>
            </a:r>
          </a:p>
          <a:p>
            <a:r>
              <a:rPr lang="en-US" dirty="0"/>
              <a:t>Be open to trying new things</a:t>
            </a:r>
          </a:p>
          <a:p>
            <a:r>
              <a:rPr lang="en-US" dirty="0"/>
              <a:t>Be willing to make mistakes</a:t>
            </a:r>
          </a:p>
          <a:p>
            <a:r>
              <a:rPr lang="en-US" dirty="0"/>
              <a:t>Maintain confidentiality</a:t>
            </a:r>
          </a:p>
          <a:p>
            <a:r>
              <a:rPr lang="en-US" dirty="0"/>
              <a:t>Be responsible for your own learning</a:t>
            </a:r>
          </a:p>
          <a:p>
            <a:endParaRPr lang="en-US" dirty="0"/>
          </a:p>
        </p:txBody>
      </p:sp>
      <p:pic>
        <p:nvPicPr>
          <p:cNvPr id="5" name="Picture 2" descr="C:\Users\Owner\AppData\Local\Microsoft\Windows\Temporary Internet Files\Content.IE5\87PSJEBN\clip-art0020[1].jpg"/>
          <p:cNvPicPr>
            <a:picLocks noGrp="1" noChangeAspect="1" noChangeArrowheads="1"/>
          </p:cNvPicPr>
          <p:nvPr>
            <p:ph idx="4294967295"/>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512" y="2676378"/>
            <a:ext cx="2963863" cy="29225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EB4D130-61D4-4E38-8D9A-0583F8B56BDB}" type="slidenum">
              <a:rPr lang="en-US" smtClean="0"/>
              <a:pPr/>
              <a:t>4</a:t>
            </a:fld>
            <a:endParaRPr lang="en-US" dirty="0"/>
          </a:p>
        </p:txBody>
      </p:sp>
    </p:spTree>
    <p:extLst>
      <p:ext uri="{BB962C8B-B14F-4D97-AF65-F5344CB8AC3E}">
        <p14:creationId xmlns:p14="http://schemas.microsoft.com/office/powerpoint/2010/main" val="578662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14400" y="274638"/>
            <a:ext cx="7239000" cy="1143000"/>
          </a:xfrm>
        </p:spPr>
        <p:txBody>
          <a:bodyPr rtlCol="0">
            <a:normAutofit/>
          </a:bodyPr>
          <a:lstStyle/>
          <a:p>
            <a:pPr eaLnBrk="1" fontAlgn="auto" hangingPunct="1">
              <a:spcAft>
                <a:spcPts val="0"/>
              </a:spcAft>
              <a:defRPr/>
            </a:pPr>
            <a:r>
              <a:rPr lang="en-US" altLang="en-US" sz="6600" b="1" dirty="0">
                <a:effectLst>
                  <a:outerShdw blurRad="38100" dist="38100" dir="2700000" algn="tl">
                    <a:srgbClr val="000000"/>
                  </a:outerShdw>
                </a:effectLst>
              </a:rPr>
              <a:t>The Team</a:t>
            </a:r>
          </a:p>
        </p:txBody>
      </p:sp>
      <p:pic>
        <p:nvPicPr>
          <p:cNvPr id="68613" name="Picture 5" descr="book4"/>
          <p:cNvPicPr>
            <a:picLocks noChangeAspect="1" noChangeArrowheads="1"/>
          </p:cNvPicPr>
          <p:nvPr/>
        </p:nvPicPr>
        <p:blipFill>
          <a:blip r:embed="rId2" cstate="print"/>
          <a:srcRect/>
          <a:stretch>
            <a:fillRect/>
          </a:stretch>
        </p:blipFill>
        <p:spPr bwMode="auto">
          <a:xfrm>
            <a:off x="866775" y="1752600"/>
            <a:ext cx="7391400" cy="36957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4B561D9-420A-4857-AC1B-01F89F1A6FB0}"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274638"/>
            <a:ext cx="7772400" cy="1096962"/>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Your Role in Preparing the Team</a:t>
            </a:r>
            <a:endParaRPr lang="en-US" altLang="en-US" sz="4000" b="1" dirty="0"/>
          </a:p>
        </p:txBody>
      </p:sp>
      <p:sp>
        <p:nvSpPr>
          <p:cNvPr id="69637" name="Rectangle 3"/>
          <p:cNvSpPr>
            <a:spLocks noGrp="1" noChangeArrowheads="1"/>
          </p:cNvSpPr>
          <p:nvPr>
            <p:ph type="body" idx="1"/>
          </p:nvPr>
        </p:nvSpPr>
        <p:spPr>
          <a:xfrm>
            <a:off x="381000" y="1295400"/>
            <a:ext cx="5943600" cy="5257800"/>
          </a:xfrm>
        </p:spPr>
        <p:txBody>
          <a:bodyPr/>
          <a:lstStyle/>
          <a:p>
            <a:pPr eaLnBrk="1" hangingPunct="1">
              <a:lnSpc>
                <a:spcPct val="90000"/>
              </a:lnSpc>
            </a:pPr>
            <a:r>
              <a:rPr lang="en-US" altLang="en-US" dirty="0"/>
              <a:t>Establishing trusting, helping relationship</a:t>
            </a:r>
          </a:p>
          <a:p>
            <a:pPr eaLnBrk="1" hangingPunct="1">
              <a:lnSpc>
                <a:spcPct val="90000"/>
              </a:lnSpc>
            </a:pPr>
            <a:r>
              <a:rPr lang="en-US" altLang="en-US" dirty="0"/>
              <a:t>Demonstrate genuine interest</a:t>
            </a:r>
          </a:p>
          <a:p>
            <a:pPr eaLnBrk="1" hangingPunct="1">
              <a:lnSpc>
                <a:spcPct val="90000"/>
              </a:lnSpc>
            </a:pPr>
            <a:r>
              <a:rPr lang="en-US" altLang="en-US" dirty="0"/>
              <a:t>Acknowledge strengths and culture</a:t>
            </a:r>
          </a:p>
          <a:p>
            <a:pPr eaLnBrk="1" hangingPunct="1">
              <a:lnSpc>
                <a:spcPct val="90000"/>
              </a:lnSpc>
            </a:pPr>
            <a:r>
              <a:rPr lang="en-US" altLang="en-US" dirty="0"/>
              <a:t>Provide overview of teaming</a:t>
            </a:r>
          </a:p>
          <a:p>
            <a:pPr eaLnBrk="1" hangingPunct="1">
              <a:lnSpc>
                <a:spcPct val="90000"/>
              </a:lnSpc>
            </a:pPr>
            <a:r>
              <a:rPr lang="en-US" altLang="en-US" dirty="0"/>
              <a:t>Gain information</a:t>
            </a:r>
          </a:p>
          <a:p>
            <a:pPr eaLnBrk="1" hangingPunct="1">
              <a:lnSpc>
                <a:spcPct val="90000"/>
              </a:lnSpc>
            </a:pPr>
            <a:r>
              <a:rPr lang="en-US" altLang="en-US" dirty="0"/>
              <a:t>Decide contact information and process</a:t>
            </a:r>
          </a:p>
          <a:p>
            <a:pPr eaLnBrk="1" hangingPunct="1">
              <a:lnSpc>
                <a:spcPct val="90000"/>
              </a:lnSpc>
            </a:pPr>
            <a:r>
              <a:rPr lang="en-US" altLang="en-US" dirty="0"/>
              <a:t>Ensure that the right people are at the table</a:t>
            </a:r>
          </a:p>
        </p:txBody>
      </p:sp>
      <p:pic>
        <p:nvPicPr>
          <p:cNvPr id="2" name="Picture 1" descr="social worke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362200"/>
            <a:ext cx="2781300" cy="2921000"/>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Natalie’s Team</a:t>
            </a:r>
          </a:p>
        </p:txBody>
      </p:sp>
      <p:sp>
        <p:nvSpPr>
          <p:cNvPr id="5" name="Content Placeholder 4"/>
          <p:cNvSpPr>
            <a:spLocks noGrp="1"/>
          </p:cNvSpPr>
          <p:nvPr>
            <p:ph sz="half" idx="1"/>
          </p:nvPr>
        </p:nvSpPr>
        <p:spPr>
          <a:xfrm>
            <a:off x="457200" y="1524000"/>
            <a:ext cx="3962400" cy="5029200"/>
          </a:xfrm>
        </p:spPr>
        <p:txBody>
          <a:bodyPr>
            <a:normAutofit fontScale="85000" lnSpcReduction="10000"/>
          </a:bodyPr>
          <a:lstStyle/>
          <a:p>
            <a:pPr>
              <a:lnSpc>
                <a:spcPct val="120000"/>
              </a:lnSpc>
              <a:spcBef>
                <a:spcPts val="600"/>
              </a:spcBef>
              <a:spcAft>
                <a:spcPts val="600"/>
              </a:spcAft>
            </a:pPr>
            <a:r>
              <a:rPr lang="en-US" dirty="0"/>
              <a:t>What are some questions you (as the social worker) would ask the participant as you are preparing for the meeting?</a:t>
            </a:r>
          </a:p>
          <a:p>
            <a:pPr>
              <a:lnSpc>
                <a:spcPct val="120000"/>
              </a:lnSpc>
              <a:spcBef>
                <a:spcPts val="600"/>
              </a:spcBef>
              <a:spcAft>
                <a:spcPts val="600"/>
              </a:spcAft>
            </a:pPr>
            <a:r>
              <a:rPr lang="en-US" dirty="0"/>
              <a:t>What is some information that would be important to share with this participant?</a:t>
            </a:r>
          </a:p>
          <a:p>
            <a:pPr>
              <a:lnSpc>
                <a:spcPct val="120000"/>
              </a:lnSpc>
              <a:spcBef>
                <a:spcPts val="600"/>
              </a:spcBef>
              <a:spcAft>
                <a:spcPts val="600"/>
              </a:spcAft>
            </a:pPr>
            <a:r>
              <a:rPr lang="en-US" dirty="0"/>
              <a:t>What would be important to discuss with the team before the meeting? </a:t>
            </a:r>
          </a:p>
        </p:txBody>
      </p:sp>
      <p:pic>
        <p:nvPicPr>
          <p:cNvPr id="7" name="Content Placeholder 6" descr="team-around table.jpg"/>
          <p:cNvPicPr>
            <a:picLocks noGrp="1" noChangeAspect="1"/>
          </p:cNvPicPr>
          <p:nvPr>
            <p:ph sz="half" idx="2"/>
          </p:nvPr>
        </p:nvPicPr>
        <p:blipFill>
          <a:blip r:embed="rId2">
            <a:extLst>
              <a:ext uri="{28A0092B-C50C-407E-A947-70E740481C1C}">
                <a14:useLocalDpi xmlns:a14="http://schemas.microsoft.com/office/drawing/2010/main" val="0"/>
              </a:ext>
            </a:extLst>
          </a:blip>
          <a:srcRect t="-24712" b="-24712"/>
          <a:stretch>
            <a:fillRect/>
          </a:stretch>
        </p:blipFill>
        <p:spPr/>
      </p:pic>
      <p:sp>
        <p:nvSpPr>
          <p:cNvPr id="3" name="Slide Number Placeholder 2"/>
          <p:cNvSpPr>
            <a:spLocks noGrp="1"/>
          </p:cNvSpPr>
          <p:nvPr>
            <p:ph type="sldNum" sz="quarter" idx="12"/>
          </p:nvPr>
        </p:nvSpPr>
        <p:spPr/>
        <p:txBody>
          <a:bodyPr/>
          <a:lstStyle/>
          <a:p>
            <a:fld id="{869EDC07-B13D-4A85-A9DD-3BEED4B762C2}" type="slidenum">
              <a:rPr lang="en-US" smtClean="0"/>
              <a:pPr/>
              <a:t>42</a:t>
            </a:fld>
            <a:endParaRPr lang="en-US" dirty="0"/>
          </a:p>
        </p:txBody>
      </p:sp>
    </p:spTree>
    <p:extLst>
      <p:ext uri="{BB962C8B-B14F-4D97-AF65-F5344CB8AC3E}">
        <p14:creationId xmlns:p14="http://schemas.microsoft.com/office/powerpoint/2010/main" val="437665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38" name="Rectangle 14"/>
          <p:cNvSpPr>
            <a:spLocks noGrp="1" noChangeArrowheads="1"/>
          </p:cNvSpPr>
          <p:nvPr>
            <p:ph type="title" idx="4294967295"/>
          </p:nvPr>
        </p:nvSpPr>
        <p:spPr>
          <a:xfrm>
            <a:off x="990600" y="2438400"/>
            <a:ext cx="7162800" cy="2438400"/>
          </a:xfrm>
        </p:spPr>
        <p:txBody>
          <a:bodyPr rtlCol="0">
            <a:normAutofit/>
          </a:bodyPr>
          <a:lstStyle/>
          <a:p>
            <a:pPr eaLnBrk="1" fontAlgn="auto" hangingPunct="1">
              <a:spcAft>
                <a:spcPts val="0"/>
              </a:spcAft>
              <a:defRPr/>
            </a:pPr>
            <a:r>
              <a:rPr lang="en-US" altLang="en-US" sz="4800" b="1" dirty="0">
                <a:effectLst>
                  <a:outerShdw blurRad="38100" dist="38100" dir="2700000" algn="tl">
                    <a:srgbClr val="000000"/>
                  </a:outerShdw>
                </a:effectLst>
              </a:rPr>
              <a:t>Ideas and Next Steps</a:t>
            </a:r>
          </a:p>
        </p:txBody>
      </p:sp>
      <p:pic>
        <p:nvPicPr>
          <p:cNvPr id="2" name="Picture 1" descr="light-305069_960_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0"/>
            <a:ext cx="2413000" cy="3334664"/>
          </a:xfrm>
          <a:prstGeom prst="rect">
            <a:avLst/>
          </a:prstGeom>
        </p:spPr>
      </p:pic>
      <p:pic>
        <p:nvPicPr>
          <p:cNvPr id="3" name="Picture 2" descr="next_steps_roadsig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4191000"/>
            <a:ext cx="3481532" cy="2279897"/>
          </a:xfrm>
          <a:prstGeom prst="rect">
            <a:avLst/>
          </a:prstGeom>
        </p:spPr>
      </p:pic>
      <p:sp>
        <p:nvSpPr>
          <p:cNvPr id="4" name="Slide Number Placeholder 3"/>
          <p:cNvSpPr>
            <a:spLocks noGrp="1"/>
          </p:cNvSpPr>
          <p:nvPr>
            <p:ph type="sldNum" sz="quarter" idx="12"/>
          </p:nvPr>
        </p:nvSpPr>
        <p:spPr/>
        <p:txBody>
          <a:bodyPr/>
          <a:lstStyle/>
          <a:p>
            <a:fld id="{3DE3C702-CD2D-418F-B268-75F61455C6A7}" type="slidenum">
              <a:rPr lang="en-US" smtClean="0"/>
              <a:pPr/>
              <a:t>43</a:t>
            </a:fld>
            <a:endParaRPr lang="en-US" dirty="0"/>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08238"/>
                                        </p:tgtEl>
                                        <p:attrNameLst>
                                          <p:attrName>style.visibility</p:attrName>
                                        </p:attrNameLst>
                                      </p:cBhvr>
                                      <p:to>
                                        <p:strVal val="visible"/>
                                      </p:to>
                                    </p:set>
                                    <p:animEffect transition="in" filter="diamond(in)">
                                      <p:cBhvr>
                                        <p:cTn id="7" dur="1000"/>
                                        <p:tgtEl>
                                          <p:spTgt spid="308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Tips for Developing Ideas</a:t>
            </a:r>
          </a:p>
        </p:txBody>
      </p:sp>
      <p:sp>
        <p:nvSpPr>
          <p:cNvPr id="4" name="Content Placeholder 3"/>
          <p:cNvSpPr>
            <a:spLocks noGrp="1"/>
          </p:cNvSpPr>
          <p:nvPr>
            <p:ph idx="1"/>
          </p:nvPr>
        </p:nvSpPr>
        <p:spPr/>
        <p:txBody>
          <a:bodyPr/>
          <a:lstStyle/>
          <a:p>
            <a:pPr marL="0" indent="0">
              <a:buNone/>
            </a:pPr>
            <a:r>
              <a:rPr lang="en-US" b="1" u="sng" dirty="0"/>
              <a:t>DO</a:t>
            </a:r>
          </a:p>
          <a:p>
            <a:r>
              <a:rPr lang="en-US" dirty="0"/>
              <a:t>Encourage creative, innovative thoughts</a:t>
            </a:r>
          </a:p>
          <a:p>
            <a:r>
              <a:rPr lang="en-US" dirty="0"/>
              <a:t>List all ideas</a:t>
            </a:r>
          </a:p>
          <a:p>
            <a:r>
              <a:rPr lang="en-US" dirty="0"/>
              <a:t>Include everyone</a:t>
            </a:r>
          </a:p>
          <a:p>
            <a:pPr marL="0" indent="0">
              <a:buNone/>
            </a:pPr>
            <a:r>
              <a:rPr lang="en-US" b="1" u="sng" dirty="0"/>
              <a:t>DON’T</a:t>
            </a:r>
            <a:endParaRPr lang="en-US" dirty="0"/>
          </a:p>
          <a:p>
            <a:r>
              <a:rPr lang="en-US" dirty="0"/>
              <a:t>Leave someone out</a:t>
            </a:r>
          </a:p>
          <a:p>
            <a:r>
              <a:rPr lang="en-US" dirty="0"/>
              <a:t>Evaluate ideas (you’ll do this when you get to next steps)</a:t>
            </a:r>
          </a:p>
        </p:txBody>
      </p:sp>
      <p:pic>
        <p:nvPicPr>
          <p:cNvPr id="5" name="Picture 4" descr="light-305069_960_72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712" y="2209800"/>
            <a:ext cx="2095288" cy="2895600"/>
          </a:xfrm>
          <a:prstGeom prst="rect">
            <a:avLst/>
          </a:prstGeom>
        </p:spPr>
      </p:pic>
      <p:sp>
        <p:nvSpPr>
          <p:cNvPr id="2" name="Slide Number Placeholder 1"/>
          <p:cNvSpPr>
            <a:spLocks noGrp="1"/>
          </p:cNvSpPr>
          <p:nvPr>
            <p:ph type="sldNum" sz="quarter" idx="12"/>
          </p:nvPr>
        </p:nvSpPr>
        <p:spPr/>
        <p:txBody>
          <a:bodyPr/>
          <a:lstStyle/>
          <a:p>
            <a:fld id="{74B561D9-420A-4857-AC1B-01F89F1A6FB0}" type="slidenum">
              <a:rPr lang="en-US" smtClean="0"/>
              <a:pPr/>
              <a:t>44</a:t>
            </a:fld>
            <a:endParaRPr lang="en-US" dirty="0"/>
          </a:p>
        </p:txBody>
      </p:sp>
    </p:spTree>
    <p:extLst>
      <p:ext uri="{BB962C8B-B14F-4D97-AF65-F5344CB8AC3E}">
        <p14:creationId xmlns:p14="http://schemas.microsoft.com/office/powerpoint/2010/main" val="287667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developing ideas</a:t>
            </a:r>
          </a:p>
        </p:txBody>
      </p:sp>
      <p:sp>
        <p:nvSpPr>
          <p:cNvPr id="3" name="Content Placeholder 2"/>
          <p:cNvSpPr>
            <a:spLocks noGrp="1"/>
          </p:cNvSpPr>
          <p:nvPr>
            <p:ph idx="1"/>
          </p:nvPr>
        </p:nvSpPr>
        <p:spPr/>
        <p:txBody>
          <a:bodyPr/>
          <a:lstStyle/>
          <a:p>
            <a:r>
              <a:rPr lang="en-US" dirty="0"/>
              <a:t>If the Family Strengths and Needs Assessment has been completed, use this as a guide for prioritizing the needs and developing ideas to address those needs.</a:t>
            </a:r>
          </a:p>
        </p:txBody>
      </p:sp>
      <p:pic>
        <p:nvPicPr>
          <p:cNvPr id="5" name="Picture 4" descr="sdm_logo_300dp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4267200"/>
            <a:ext cx="4280303" cy="1222248"/>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45</a:t>
            </a:fld>
            <a:endParaRPr lang="en-US" dirty="0"/>
          </a:p>
        </p:txBody>
      </p:sp>
    </p:spTree>
    <p:extLst>
      <p:ext uri="{BB962C8B-B14F-4D97-AF65-F5344CB8AC3E}">
        <p14:creationId xmlns:p14="http://schemas.microsoft.com/office/powerpoint/2010/main" val="1151140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Tips for Developing a Plan and Identifying Next Steps</a:t>
            </a:r>
          </a:p>
        </p:txBody>
      </p:sp>
      <p:sp>
        <p:nvSpPr>
          <p:cNvPr id="6" name="Content Placeholder 5"/>
          <p:cNvSpPr>
            <a:spLocks noGrp="1"/>
          </p:cNvSpPr>
          <p:nvPr>
            <p:ph idx="1"/>
          </p:nvPr>
        </p:nvSpPr>
        <p:spPr/>
        <p:txBody>
          <a:bodyPr/>
          <a:lstStyle/>
          <a:p>
            <a:r>
              <a:rPr lang="en-US" dirty="0"/>
              <a:t>Incorporate safety concerns first</a:t>
            </a:r>
          </a:p>
          <a:p>
            <a:r>
              <a:rPr lang="en-US" dirty="0"/>
              <a:t>Reflect the family’s goals and needs</a:t>
            </a:r>
          </a:p>
          <a:p>
            <a:r>
              <a:rPr lang="en-US" dirty="0"/>
              <a:t>Incorporate strengths and cultural considerations</a:t>
            </a:r>
          </a:p>
          <a:p>
            <a:r>
              <a:rPr lang="en-US" dirty="0"/>
              <a:t>Identify formal and informal support</a:t>
            </a:r>
          </a:p>
          <a:p>
            <a:r>
              <a:rPr lang="en-US" dirty="0"/>
              <a:t>Be specific – Who? What? By when?  How to monitor?</a:t>
            </a:r>
          </a:p>
          <a:p>
            <a:r>
              <a:rPr lang="en-US" dirty="0"/>
              <a:t>How will we know? – Desired outcome and method for measuring success</a:t>
            </a:r>
          </a:p>
        </p:txBody>
      </p:sp>
      <p:pic>
        <p:nvPicPr>
          <p:cNvPr id="7" name="Picture 6" descr="reminder-3-1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1828800"/>
            <a:ext cx="1625600" cy="1625600"/>
          </a:xfrm>
          <a:prstGeom prst="rect">
            <a:avLst/>
          </a:prstGeom>
        </p:spPr>
      </p:pic>
      <p:sp>
        <p:nvSpPr>
          <p:cNvPr id="2" name="Slide Number Placeholder 1"/>
          <p:cNvSpPr>
            <a:spLocks noGrp="1"/>
          </p:cNvSpPr>
          <p:nvPr>
            <p:ph type="sldNum" sz="quarter" idx="12"/>
          </p:nvPr>
        </p:nvSpPr>
        <p:spPr/>
        <p:txBody>
          <a:bodyPr/>
          <a:lstStyle/>
          <a:p>
            <a:fld id="{74B561D9-420A-4857-AC1B-01F89F1A6FB0}" type="slidenum">
              <a:rPr lang="en-US" smtClean="0"/>
              <a:pPr/>
              <a:t>46</a:t>
            </a:fld>
            <a:endParaRPr lang="en-US" dirty="0"/>
          </a:p>
        </p:txBody>
      </p:sp>
    </p:spTree>
    <p:extLst>
      <p:ext uri="{BB962C8B-B14F-4D97-AF65-F5344CB8AC3E}">
        <p14:creationId xmlns:p14="http://schemas.microsoft.com/office/powerpoint/2010/main" val="2915119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Consensus</a:t>
            </a:r>
          </a:p>
        </p:txBody>
      </p:sp>
      <p:sp>
        <p:nvSpPr>
          <p:cNvPr id="3" name="Content Placeholder 2"/>
          <p:cNvSpPr>
            <a:spLocks noGrp="1"/>
          </p:cNvSpPr>
          <p:nvPr>
            <p:ph idx="1"/>
          </p:nvPr>
        </p:nvSpPr>
        <p:spPr>
          <a:xfrm>
            <a:off x="457200" y="1600200"/>
            <a:ext cx="8229600" cy="5105400"/>
          </a:xfrm>
        </p:spPr>
        <p:txBody>
          <a:bodyPr>
            <a:normAutofit/>
          </a:bodyPr>
          <a:lstStyle/>
          <a:p>
            <a:pPr>
              <a:lnSpc>
                <a:spcPct val="114000"/>
              </a:lnSpc>
            </a:pPr>
            <a:r>
              <a:rPr lang="en-US" sz="2800" dirty="0"/>
              <a:t>Reality test</a:t>
            </a:r>
          </a:p>
          <a:p>
            <a:pPr lvl="1"/>
            <a:r>
              <a:rPr lang="en-US" dirty="0"/>
              <a:t>Least restrictive?</a:t>
            </a:r>
          </a:p>
          <a:p>
            <a:pPr lvl="1"/>
            <a:r>
              <a:rPr lang="en-US" dirty="0"/>
              <a:t>Does it provide safety?</a:t>
            </a:r>
          </a:p>
          <a:p>
            <a:pPr lvl="1"/>
            <a:r>
              <a:rPr lang="en-US" dirty="0"/>
              <a:t>Is it do-able?</a:t>
            </a:r>
          </a:p>
          <a:p>
            <a:pPr>
              <a:lnSpc>
                <a:spcPct val="114000"/>
              </a:lnSpc>
            </a:pPr>
            <a:r>
              <a:rPr lang="en-US" sz="2800" dirty="0"/>
              <a:t>Ensure everyone has a chance to speak and be heard</a:t>
            </a:r>
          </a:p>
          <a:p>
            <a:pPr>
              <a:lnSpc>
                <a:spcPct val="114000"/>
              </a:lnSpc>
            </a:pPr>
            <a:r>
              <a:rPr lang="en-US" sz="2800" dirty="0"/>
              <a:t>Check for agreement</a:t>
            </a:r>
          </a:p>
          <a:p>
            <a:pPr>
              <a:lnSpc>
                <a:spcPct val="114000"/>
              </a:lnSpc>
            </a:pPr>
            <a:r>
              <a:rPr lang="en-US" sz="2800" dirty="0"/>
              <a:t>Be attentive to family members’ feelings and responses</a:t>
            </a:r>
          </a:p>
          <a:p>
            <a:pPr>
              <a:lnSpc>
                <a:spcPct val="114000"/>
              </a:lnSpc>
            </a:pPr>
            <a:r>
              <a:rPr lang="en-US" sz="2800" dirty="0"/>
              <a:t>Be specific</a:t>
            </a:r>
          </a:p>
        </p:txBody>
      </p:sp>
      <p:pic>
        <p:nvPicPr>
          <p:cNvPr id="5" name="Picture 8" descr="building"/>
          <p:cNvPicPr>
            <a:picLocks noChangeAspect="1" noChangeArrowheads="1"/>
          </p:cNvPicPr>
          <p:nvPr/>
        </p:nvPicPr>
        <p:blipFill>
          <a:blip r:embed="rId2" cstate="print"/>
          <a:srcRect/>
          <a:stretch>
            <a:fillRect/>
          </a:stretch>
        </p:blipFill>
        <p:spPr bwMode="auto">
          <a:xfrm>
            <a:off x="6781800" y="990600"/>
            <a:ext cx="1962150" cy="194786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74B561D9-420A-4857-AC1B-01F89F1A6FB0}" type="slidenum">
              <a:rPr lang="en-US" smtClean="0"/>
              <a:pPr/>
              <a:t>47</a:t>
            </a:fld>
            <a:endParaRPr lang="en-US" dirty="0"/>
          </a:p>
        </p:txBody>
      </p:sp>
    </p:spTree>
    <p:extLst>
      <p:ext uri="{BB962C8B-B14F-4D97-AF65-F5344CB8AC3E}">
        <p14:creationId xmlns:p14="http://schemas.microsoft.com/office/powerpoint/2010/main" val="2245229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Consensus</a:t>
            </a:r>
          </a:p>
        </p:txBody>
      </p:sp>
      <p:sp>
        <p:nvSpPr>
          <p:cNvPr id="3" name="Content Placeholder 2"/>
          <p:cNvSpPr>
            <a:spLocks noGrp="1"/>
          </p:cNvSpPr>
          <p:nvPr>
            <p:ph idx="1"/>
          </p:nvPr>
        </p:nvSpPr>
        <p:spPr/>
        <p:txBody>
          <a:bodyPr/>
          <a:lstStyle/>
          <a:p>
            <a:r>
              <a:rPr lang="en-US" dirty="0"/>
              <a:t>Ask team members who can’t agree what it would take to support the idea.</a:t>
            </a:r>
          </a:p>
          <a:p>
            <a:r>
              <a:rPr lang="en-US" dirty="0"/>
              <a:t>Combine suggestions to come up with a mutually agreed upon solution.</a:t>
            </a:r>
          </a:p>
          <a:p>
            <a:r>
              <a:rPr lang="en-US" dirty="0"/>
              <a:t>Be sure that the plan complies with court orders (if applicable).</a:t>
            </a:r>
          </a:p>
        </p:txBody>
      </p:sp>
      <p:sp>
        <p:nvSpPr>
          <p:cNvPr id="4" name="Slide Number Placeholder 3"/>
          <p:cNvSpPr>
            <a:spLocks noGrp="1"/>
          </p:cNvSpPr>
          <p:nvPr>
            <p:ph type="sldNum" sz="quarter" idx="12"/>
          </p:nvPr>
        </p:nvSpPr>
        <p:spPr/>
        <p:txBody>
          <a:bodyPr/>
          <a:lstStyle/>
          <a:p>
            <a:fld id="{74B561D9-420A-4857-AC1B-01F89F1A6FB0}" type="slidenum">
              <a:rPr lang="en-US" smtClean="0"/>
              <a:pPr/>
              <a:t>48</a:t>
            </a:fld>
            <a:endParaRPr lang="en-US" dirty="0"/>
          </a:p>
        </p:txBody>
      </p:sp>
    </p:spTree>
    <p:extLst>
      <p:ext uri="{BB962C8B-B14F-4D97-AF65-F5344CB8AC3E}">
        <p14:creationId xmlns:p14="http://schemas.microsoft.com/office/powerpoint/2010/main" val="1525217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Review the Plan/Next Steps</a:t>
            </a:r>
          </a:p>
        </p:txBody>
      </p:sp>
      <p:sp>
        <p:nvSpPr>
          <p:cNvPr id="3" name="Content Placeholder 2"/>
          <p:cNvSpPr>
            <a:spLocks noGrp="1"/>
          </p:cNvSpPr>
          <p:nvPr>
            <p:ph idx="1"/>
          </p:nvPr>
        </p:nvSpPr>
        <p:spPr>
          <a:xfrm>
            <a:off x="457200" y="1524000"/>
            <a:ext cx="8229600" cy="4602163"/>
          </a:xfrm>
        </p:spPr>
        <p:txBody>
          <a:bodyPr/>
          <a:lstStyle/>
          <a:p>
            <a:r>
              <a:rPr lang="en-US" sz="3600" dirty="0"/>
              <a:t>Read the plan back to the group</a:t>
            </a:r>
          </a:p>
          <a:p>
            <a:r>
              <a:rPr lang="en-US" sz="3600" dirty="0"/>
              <a:t>Check for understanding</a:t>
            </a:r>
          </a:p>
          <a:p>
            <a:r>
              <a:rPr lang="en-US" sz="3600" dirty="0"/>
              <a:t>Ask if there are any questions</a:t>
            </a:r>
          </a:p>
          <a:p>
            <a:r>
              <a:rPr lang="en-US" sz="3600" dirty="0"/>
              <a:t>Provide copy of the plan/next steps to the team (if appropriate)</a:t>
            </a:r>
          </a:p>
          <a:p>
            <a:r>
              <a:rPr lang="en-US" sz="3600" dirty="0"/>
              <a:t>Ensure emotions/responses are addressed</a:t>
            </a:r>
          </a:p>
          <a:p>
            <a:r>
              <a:rPr lang="en-US" sz="3600" dirty="0"/>
              <a:t>Set any further meeting dates</a:t>
            </a:r>
          </a:p>
        </p:txBody>
      </p:sp>
      <p:pic>
        <p:nvPicPr>
          <p:cNvPr id="5" name="Picture 4" descr="reminder-3-1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1828800"/>
            <a:ext cx="1625600" cy="1625600"/>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49</a:t>
            </a:fld>
            <a:endParaRPr lang="en-US" dirty="0"/>
          </a:p>
        </p:txBody>
      </p:sp>
    </p:spTree>
    <p:extLst>
      <p:ext uri="{BB962C8B-B14F-4D97-AF65-F5344CB8AC3E}">
        <p14:creationId xmlns:p14="http://schemas.microsoft.com/office/powerpoint/2010/main" val="427146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14400" y="0"/>
            <a:ext cx="73152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Learning Objectives</a:t>
            </a:r>
          </a:p>
        </p:txBody>
      </p:sp>
      <p:sp>
        <p:nvSpPr>
          <p:cNvPr id="9221" name="Rectangle 3"/>
          <p:cNvSpPr>
            <a:spLocks noGrp="1" noChangeArrowheads="1"/>
          </p:cNvSpPr>
          <p:nvPr>
            <p:ph type="body" idx="1"/>
          </p:nvPr>
        </p:nvSpPr>
        <p:spPr>
          <a:xfrm>
            <a:off x="457200" y="1143000"/>
            <a:ext cx="8229600" cy="5562600"/>
          </a:xfrm>
        </p:spPr>
        <p:txBody>
          <a:bodyPr>
            <a:normAutofit fontScale="85000" lnSpcReduction="20000"/>
          </a:bodyPr>
          <a:lstStyle/>
          <a:p>
            <a:pPr marL="0" indent="0">
              <a:buNone/>
            </a:pPr>
            <a:r>
              <a:rPr lang="en-US" altLang="en-US" sz="3800" b="1" dirty="0"/>
              <a:t>Knowledge</a:t>
            </a:r>
          </a:p>
          <a:p>
            <a:r>
              <a:rPr lang="en-US" altLang="en-US" sz="2800" dirty="0"/>
              <a:t>K1. The trainee will be able to identify the benefits of engagement and teaming.</a:t>
            </a:r>
          </a:p>
          <a:p>
            <a:r>
              <a:rPr lang="en-US" altLang="en-US" sz="2800" dirty="0"/>
              <a:t>K2. The trainee will be able to describe key elements of collaboration, such as: circles of support, teaming values, family involvement, community involvement, and families as partners.</a:t>
            </a:r>
          </a:p>
          <a:p>
            <a:r>
              <a:rPr lang="en-US" altLang="en-US" sz="2800" dirty="0"/>
              <a:t>K3. The trainee will be able to describe strategies to support the family, caregivers, and team members in shifting from a focus on the family’s deficits to their strengths to meet their child’s needs.</a:t>
            </a:r>
          </a:p>
          <a:p>
            <a:r>
              <a:rPr lang="en-US" altLang="en-US" sz="2800" dirty="0"/>
              <a:t>K4. The trainee will be able to recognize the need to work collaboratively to formulate case plan objectives.</a:t>
            </a:r>
          </a:p>
          <a:p>
            <a:r>
              <a:rPr lang="en-US" altLang="en-US" sz="2800" dirty="0"/>
              <a:t>K5. The trainee will be able to describe the assessment processes that drive decisions about reunification and permanency planning to a child and family team. </a:t>
            </a:r>
          </a:p>
          <a:p>
            <a:endParaRPr lang="en-US" altLang="en-US" sz="2800" dirty="0"/>
          </a:p>
        </p:txBody>
      </p:sp>
      <p:sp>
        <p:nvSpPr>
          <p:cNvPr id="2" name="Slide Number Placeholder 1"/>
          <p:cNvSpPr>
            <a:spLocks noGrp="1"/>
          </p:cNvSpPr>
          <p:nvPr>
            <p:ph type="sldNum" sz="quarter" idx="12"/>
          </p:nvPr>
        </p:nvSpPr>
        <p:spPr/>
        <p:txBody>
          <a:bodyPr/>
          <a:lstStyle/>
          <a:p>
            <a:fld id="{74B561D9-420A-4857-AC1B-01F89F1A6FB0}"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pic>
        <p:nvPicPr>
          <p:cNvPr id="5" name="Content Placeholder 4" descr="3 column map.pdf"/>
          <p:cNvPicPr>
            <a:picLocks noGrp="1" noChangeAspect="1"/>
          </p:cNvPicPr>
          <p:nvPr>
            <p:ph idx="1"/>
          </p:nvPr>
        </p:nvPicPr>
        <p:blipFill rotWithShape="1">
          <a:blip r:embed="rId2">
            <a:extLst>
              <a:ext uri="{28A0092B-C50C-407E-A947-70E740481C1C}">
                <a14:useLocalDpi xmlns:a14="http://schemas.microsoft.com/office/drawing/2010/main" val="0"/>
              </a:ext>
            </a:extLst>
          </a:blip>
          <a:srcRect l="-4099" t="4573" r="-819" b="5079"/>
          <a:stretch/>
        </p:blipFill>
        <p:spPr>
          <a:xfrm>
            <a:off x="1124857" y="1600200"/>
            <a:ext cx="6966857" cy="4731657"/>
          </a:xfrm>
          <a:solidFill>
            <a:schemeClr val="tx1"/>
          </a:solidFill>
        </p:spPr>
      </p:pic>
      <p:sp>
        <p:nvSpPr>
          <p:cNvPr id="3" name="Slide Number Placeholder 2"/>
          <p:cNvSpPr>
            <a:spLocks noGrp="1"/>
          </p:cNvSpPr>
          <p:nvPr>
            <p:ph type="sldNum" sz="quarter" idx="12"/>
          </p:nvPr>
        </p:nvSpPr>
        <p:spPr/>
        <p:txBody>
          <a:bodyPr/>
          <a:lstStyle/>
          <a:p>
            <a:fld id="{74B561D9-420A-4857-AC1B-01F89F1A6FB0}" type="slidenum">
              <a:rPr lang="en-US" smtClean="0"/>
              <a:pPr/>
              <a:t>50</a:t>
            </a:fld>
            <a:endParaRPr lang="en-US" dirty="0"/>
          </a:p>
        </p:txBody>
      </p:sp>
    </p:spTree>
    <p:extLst>
      <p:ext uri="{BB962C8B-B14F-4D97-AF65-F5344CB8AC3E}">
        <p14:creationId xmlns:p14="http://schemas.microsoft.com/office/powerpoint/2010/main" val="1548752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Try It On!</a:t>
            </a:r>
          </a:p>
        </p:txBody>
      </p:sp>
      <p:sp>
        <p:nvSpPr>
          <p:cNvPr id="3" name="Content Placeholder 2"/>
          <p:cNvSpPr>
            <a:spLocks noGrp="1"/>
          </p:cNvSpPr>
          <p:nvPr>
            <p:ph idx="1"/>
          </p:nvPr>
        </p:nvSpPr>
        <p:spPr>
          <a:xfrm>
            <a:off x="457200" y="1295400"/>
            <a:ext cx="8229600" cy="4525963"/>
          </a:xfrm>
        </p:spPr>
        <p:txBody>
          <a:bodyPr/>
          <a:lstStyle/>
          <a:p>
            <a:r>
              <a:rPr lang="en-US" dirty="0"/>
              <a:t>Think about what was identified as “What should happen next?”</a:t>
            </a:r>
          </a:p>
          <a:p>
            <a:r>
              <a:rPr lang="en-US" dirty="0"/>
              <a:t>Using the ideas that were developed and charted, create two action items at your table that will provide safety for Natalie</a:t>
            </a:r>
          </a:p>
        </p:txBody>
      </p:sp>
      <p:pic>
        <p:nvPicPr>
          <p:cNvPr id="5" name="Picture 4" descr="team mee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4419600"/>
            <a:ext cx="2840135" cy="2174478"/>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51</a:t>
            </a:fld>
            <a:endParaRPr lang="en-US" dirty="0"/>
          </a:p>
        </p:txBody>
      </p:sp>
    </p:spTree>
    <p:extLst>
      <p:ext uri="{BB962C8B-B14F-4D97-AF65-F5344CB8AC3E}">
        <p14:creationId xmlns:p14="http://schemas.microsoft.com/office/powerpoint/2010/main" val="2725386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Practice!</a:t>
            </a:r>
          </a:p>
        </p:txBody>
      </p:sp>
      <p:pic>
        <p:nvPicPr>
          <p:cNvPr id="5" name="Content Placeholder 4" descr="8 chairs in a circle.jpeg"/>
          <p:cNvPicPr>
            <a:picLocks noGrp="1" noChangeAspect="1"/>
          </p:cNvPicPr>
          <p:nvPr>
            <p:ph idx="1"/>
          </p:nvPr>
        </p:nvPicPr>
        <p:blipFill>
          <a:blip r:embed="rId2">
            <a:extLst>
              <a:ext uri="{28A0092B-C50C-407E-A947-70E740481C1C}">
                <a14:useLocalDpi xmlns:a14="http://schemas.microsoft.com/office/drawing/2010/main" val="0"/>
              </a:ext>
            </a:extLst>
          </a:blip>
          <a:srcRect l="-14356" r="-14356"/>
          <a:stretch>
            <a:fillRect/>
          </a:stretch>
        </p:blipFill>
        <p:spPr/>
      </p:pic>
      <p:sp>
        <p:nvSpPr>
          <p:cNvPr id="3" name="Slide Number Placeholder 2"/>
          <p:cNvSpPr>
            <a:spLocks noGrp="1"/>
          </p:cNvSpPr>
          <p:nvPr>
            <p:ph type="sldNum" sz="quarter" idx="12"/>
          </p:nvPr>
        </p:nvSpPr>
        <p:spPr/>
        <p:txBody>
          <a:bodyPr/>
          <a:lstStyle/>
          <a:p>
            <a:fld id="{74B561D9-420A-4857-AC1B-01F89F1A6FB0}" type="slidenum">
              <a:rPr lang="en-US" smtClean="0"/>
              <a:pPr/>
              <a:t>52</a:t>
            </a:fld>
            <a:endParaRPr lang="en-US" dirty="0"/>
          </a:p>
        </p:txBody>
      </p:sp>
    </p:spTree>
    <p:extLst>
      <p:ext uri="{BB962C8B-B14F-4D97-AF65-F5344CB8AC3E}">
        <p14:creationId xmlns:p14="http://schemas.microsoft.com/office/powerpoint/2010/main" val="3743099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Teaming in the Office</a:t>
            </a:r>
          </a:p>
        </p:txBody>
      </p:sp>
      <p:sp>
        <p:nvSpPr>
          <p:cNvPr id="3" name="Content Placeholder 2"/>
          <p:cNvSpPr>
            <a:spLocks noGrp="1"/>
          </p:cNvSpPr>
          <p:nvPr>
            <p:ph idx="1"/>
          </p:nvPr>
        </p:nvSpPr>
        <p:spPr/>
        <p:txBody>
          <a:bodyPr/>
          <a:lstStyle/>
          <a:p>
            <a:r>
              <a:rPr lang="en-US" dirty="0"/>
              <a:t>Warm hand-off when changing social workers</a:t>
            </a:r>
          </a:p>
          <a:p>
            <a:r>
              <a:rPr lang="en-US" dirty="0"/>
              <a:t>Involving the family’s team in transition planning</a:t>
            </a:r>
          </a:p>
          <a:p>
            <a:r>
              <a:rPr lang="en-US" dirty="0"/>
              <a:t>Working with your supervisor or others in your unit to provide support for families if you are out of the office</a:t>
            </a:r>
          </a:p>
          <a:p>
            <a:r>
              <a:rPr lang="en-US" dirty="0"/>
              <a:t>Demonstrate teamwork with your peers!</a:t>
            </a:r>
          </a:p>
        </p:txBody>
      </p:sp>
      <p:sp>
        <p:nvSpPr>
          <p:cNvPr id="4" name="Slide Number Placeholder 3"/>
          <p:cNvSpPr>
            <a:spLocks noGrp="1"/>
          </p:cNvSpPr>
          <p:nvPr>
            <p:ph type="sldNum" sz="quarter" idx="12"/>
          </p:nvPr>
        </p:nvSpPr>
        <p:spPr/>
        <p:txBody>
          <a:bodyPr/>
          <a:lstStyle/>
          <a:p>
            <a:fld id="{74B561D9-420A-4857-AC1B-01F89F1A6FB0}" type="slidenum">
              <a:rPr lang="en-US" smtClean="0"/>
              <a:pPr/>
              <a:t>53</a:t>
            </a:fld>
            <a:endParaRPr lang="en-US" dirty="0"/>
          </a:p>
        </p:txBody>
      </p:sp>
    </p:spTree>
    <p:extLst>
      <p:ext uri="{BB962C8B-B14F-4D97-AF65-F5344CB8AC3E}">
        <p14:creationId xmlns:p14="http://schemas.microsoft.com/office/powerpoint/2010/main" val="1810450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Teamwork</a:t>
            </a:r>
          </a:p>
        </p:txBody>
      </p:sp>
      <p:pic>
        <p:nvPicPr>
          <p:cNvPr id="5" name="Wisdom of Geese Motivational-S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15" b="1115"/>
          <a:stretch>
            <a:fillRect/>
          </a:stretch>
        </p:blipFill>
        <p:spPr>
          <a:xfrm>
            <a:off x="549275" y="1600200"/>
            <a:ext cx="8045450" cy="4525963"/>
          </a:xfrm>
        </p:spPr>
      </p:pic>
      <p:sp>
        <p:nvSpPr>
          <p:cNvPr id="2" name="Slide Number Placeholder 1"/>
          <p:cNvSpPr>
            <a:spLocks noGrp="1"/>
          </p:cNvSpPr>
          <p:nvPr>
            <p:ph type="sldNum" sz="quarter" idx="12"/>
          </p:nvPr>
        </p:nvSpPr>
        <p:spPr/>
        <p:txBody>
          <a:bodyPr/>
          <a:lstStyle/>
          <a:p>
            <a:fld id="{74B561D9-420A-4857-AC1B-01F89F1A6FB0}" type="slidenum">
              <a:rPr lang="en-US" smtClean="0"/>
              <a:pPr/>
              <a:t>54</a:t>
            </a:fld>
            <a:endParaRPr lang="en-US" dirty="0"/>
          </a:p>
        </p:txBody>
      </p:sp>
    </p:spTree>
    <p:extLst>
      <p:ext uri="{BB962C8B-B14F-4D97-AF65-F5344CB8AC3E}">
        <p14:creationId xmlns:p14="http://schemas.microsoft.com/office/powerpoint/2010/main" val="71771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14400" y="228600"/>
            <a:ext cx="7620000" cy="1325562"/>
          </a:xfrm>
        </p:spPr>
        <p:txBody>
          <a:bodyPr rtlCol="0">
            <a:normAutofit fontScale="90000"/>
          </a:bodyPr>
          <a:lstStyle/>
          <a:p>
            <a:pPr eaLnBrk="1" fontAlgn="auto" hangingPunct="1">
              <a:spcAft>
                <a:spcPts val="0"/>
              </a:spcAft>
              <a:defRPr/>
            </a:pPr>
            <a:r>
              <a:rPr lang="en-US" altLang="en-US" b="1" dirty="0">
                <a:effectLst>
                  <a:outerShdw blurRad="38100" dist="38100" dir="2700000" algn="tl">
                    <a:srgbClr val="000000"/>
                  </a:outerShdw>
                </a:effectLst>
              </a:rPr>
              <a:t>Wrap-up and </a:t>
            </a:r>
            <a:br>
              <a:rPr lang="en-US" altLang="en-US" b="1" dirty="0">
                <a:effectLst>
                  <a:outerShdw blurRad="38100" dist="38100" dir="2700000" algn="tl">
                    <a:srgbClr val="000000"/>
                  </a:outerShdw>
                </a:effectLst>
              </a:rPr>
            </a:br>
            <a:r>
              <a:rPr lang="en-US" altLang="en-US" b="1" dirty="0">
                <a:effectLst>
                  <a:outerShdw blurRad="38100" dist="38100" dir="2700000" algn="tl">
                    <a:srgbClr val="000000"/>
                  </a:outerShdw>
                </a:effectLst>
              </a:rPr>
              <a:t>Transfer of Learning</a:t>
            </a:r>
          </a:p>
        </p:txBody>
      </p:sp>
      <p:sp>
        <p:nvSpPr>
          <p:cNvPr id="105477" name="Rectangle 3"/>
          <p:cNvSpPr>
            <a:spLocks noGrp="1" noChangeArrowheads="1"/>
          </p:cNvSpPr>
          <p:nvPr>
            <p:ph type="body" idx="1"/>
          </p:nvPr>
        </p:nvSpPr>
        <p:spPr>
          <a:xfrm>
            <a:off x="457200" y="1905000"/>
            <a:ext cx="8229600" cy="3687763"/>
          </a:xfrm>
        </p:spPr>
        <p:txBody>
          <a:bodyPr/>
          <a:lstStyle/>
          <a:p>
            <a:pPr marL="0" indent="0" algn="ctr" eaLnBrk="1" hangingPunct="1">
              <a:buNone/>
            </a:pPr>
            <a:r>
              <a:rPr lang="en-US" altLang="en-US" dirty="0"/>
              <a:t>Complete the “My Teaming Reflections” Worksheet” on page 29 of the Trainee Guide.</a:t>
            </a:r>
          </a:p>
          <a:p>
            <a:pPr marL="0" indent="0" algn="ctr" eaLnBrk="1" hangingPunct="1">
              <a:buNone/>
            </a:pPr>
            <a:endParaRPr lang="en-US" altLang="en-US" dirty="0"/>
          </a:p>
          <a:p>
            <a:pPr marL="0" indent="0" algn="ctr" eaLnBrk="1" hangingPunct="1">
              <a:buNone/>
            </a:pPr>
            <a:endParaRPr lang="en-US" altLang="en-US" dirty="0"/>
          </a:p>
        </p:txBody>
      </p:sp>
      <p:pic>
        <p:nvPicPr>
          <p:cNvPr id="2" name="Picture 1" descr="Greenland_reflection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3302000"/>
            <a:ext cx="5334000" cy="3556000"/>
          </a:xfrm>
          <a:prstGeom prst="rect">
            <a:avLst/>
          </a:prstGeom>
        </p:spPr>
      </p:pic>
      <p:sp>
        <p:nvSpPr>
          <p:cNvPr id="3" name="Slide Number Placeholder 2"/>
          <p:cNvSpPr>
            <a:spLocks noGrp="1"/>
          </p:cNvSpPr>
          <p:nvPr>
            <p:ph type="sldNum" sz="quarter" idx="12"/>
          </p:nvPr>
        </p:nvSpPr>
        <p:spPr/>
        <p:txBody>
          <a:bodyPr/>
          <a:lstStyle/>
          <a:p>
            <a:fld id="{74B561D9-420A-4857-AC1B-01F89F1A6FB0}" type="slidenum">
              <a:rPr lang="en-US" smtClean="0"/>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152400" y="3657600"/>
            <a:ext cx="8915400" cy="292576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Please complete the Participant  Satisfaction Survey</a:t>
            </a:r>
          </a:p>
        </p:txBody>
      </p:sp>
      <p:pic>
        <p:nvPicPr>
          <p:cNvPr id="5" name="Picture 4" descr="ThankYou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95400"/>
            <a:ext cx="6248400" cy="4678490"/>
          </a:xfrm>
          <a:prstGeom prst="rect">
            <a:avLst/>
          </a:prstGeom>
        </p:spPr>
      </p:pic>
      <p:sp>
        <p:nvSpPr>
          <p:cNvPr id="4" name="Slide Number Placeholder 3"/>
          <p:cNvSpPr>
            <a:spLocks noGrp="1"/>
          </p:cNvSpPr>
          <p:nvPr>
            <p:ph type="sldNum" sz="quarter" idx="12"/>
          </p:nvPr>
        </p:nvSpPr>
        <p:spPr/>
        <p:txBody>
          <a:bodyPr/>
          <a:lstStyle/>
          <a:p>
            <a:fld id="{74B561D9-420A-4857-AC1B-01F89F1A6FB0}" type="slidenum">
              <a:rPr lang="en-US" smtClean="0"/>
              <a:pPr/>
              <a:t>56</a:t>
            </a:fld>
            <a:endParaRPr lang="en-US" dirty="0"/>
          </a:p>
        </p:txBody>
      </p:sp>
    </p:spTree>
    <p:extLst>
      <p:ext uri="{BB962C8B-B14F-4D97-AF65-F5344CB8AC3E}">
        <p14:creationId xmlns:p14="http://schemas.microsoft.com/office/powerpoint/2010/main" val="200745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914400" y="274638"/>
            <a:ext cx="73152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Learning Objectives</a:t>
            </a:r>
            <a:r>
              <a:rPr lang="en-US" altLang="en-US" b="1" dirty="0"/>
              <a:t> </a:t>
            </a:r>
            <a:r>
              <a:rPr lang="en-US" altLang="en-US" dirty="0"/>
              <a:t/>
            </a:r>
            <a:br>
              <a:rPr lang="en-US" altLang="en-US" dirty="0"/>
            </a:br>
            <a:endParaRPr lang="en-US" altLang="en-US" sz="2400" dirty="0">
              <a:effectLst>
                <a:outerShdw blurRad="38100" dist="38100" dir="2700000" algn="tl">
                  <a:srgbClr val="000000"/>
                </a:outerShdw>
              </a:effectLst>
              <a:latin typeface="Century Gothic" panose="020B0502020202020204" pitchFamily="34" charset="0"/>
            </a:endParaRPr>
          </a:p>
        </p:txBody>
      </p:sp>
      <p:sp>
        <p:nvSpPr>
          <p:cNvPr id="11269" name="Rectangle 3"/>
          <p:cNvSpPr>
            <a:spLocks noGrp="1" noChangeArrowheads="1"/>
          </p:cNvSpPr>
          <p:nvPr>
            <p:ph type="body" idx="1"/>
          </p:nvPr>
        </p:nvSpPr>
        <p:spPr/>
        <p:txBody>
          <a:bodyPr/>
          <a:lstStyle/>
          <a:p>
            <a:pPr marL="0" indent="0">
              <a:buFont typeface="Arial" pitchFamily="34" charset="0"/>
              <a:buNone/>
              <a:defRPr/>
            </a:pPr>
            <a:r>
              <a:rPr lang="en-US" b="1" dirty="0"/>
              <a:t>Skills </a:t>
            </a:r>
            <a:endParaRPr lang="en-US" dirty="0"/>
          </a:p>
          <a:p>
            <a:pPr>
              <a:defRPr/>
            </a:pPr>
            <a:r>
              <a:rPr lang="en-US" sz="2800" b="1" dirty="0"/>
              <a:t>S1.</a:t>
            </a:r>
            <a:r>
              <a:rPr lang="en-US" sz="2800" dirty="0"/>
              <a:t> Given a case scenario, the trainee will be able to identify key participants for a team meeting and how meeting outcomes support case planning and long-term success for the family.</a:t>
            </a:r>
          </a:p>
          <a:p>
            <a:pPr>
              <a:defRPr/>
            </a:pPr>
            <a:r>
              <a:rPr lang="en-US" sz="2800" b="1" dirty="0"/>
              <a:t>S2.</a:t>
            </a:r>
            <a:r>
              <a:rPr lang="en-US" sz="2800" dirty="0"/>
              <a:t> Given a case scenario, the trainee will be able to use strength-based language to describe safety concerns.</a:t>
            </a:r>
          </a:p>
          <a:p>
            <a:pPr marL="914400" indent="-914400" eaLnBrk="1" hangingPunct="1">
              <a:lnSpc>
                <a:spcPct val="90000"/>
              </a:lnSpc>
              <a:buFontTx/>
              <a:buNone/>
              <a:defRPr/>
            </a:pPr>
            <a:r>
              <a:rPr lang="en-US" altLang="en-US" sz="2800" dirty="0">
                <a:latin typeface="Century Gothic" panose="020B0502020202020204" pitchFamily="34" charset="0"/>
              </a:rPr>
              <a:t>	</a:t>
            </a:r>
          </a:p>
        </p:txBody>
      </p:sp>
      <p:sp>
        <p:nvSpPr>
          <p:cNvPr id="2" name="Slide Number Placeholder 1"/>
          <p:cNvSpPr>
            <a:spLocks noGrp="1"/>
          </p:cNvSpPr>
          <p:nvPr>
            <p:ph type="sldNum" sz="quarter" idx="12"/>
          </p:nvPr>
        </p:nvSpPr>
        <p:spPr/>
        <p:txBody>
          <a:bodyPr/>
          <a:lstStyle/>
          <a:p>
            <a:fld id="{74B561D9-420A-4857-AC1B-01F89F1A6FB0}"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914400" y="29227"/>
            <a:ext cx="7315200" cy="1143000"/>
          </a:xfrm>
        </p:spPr>
        <p:txBody>
          <a:bodyPr rtlCol="0">
            <a:normAutofit/>
          </a:bodyPr>
          <a:lstStyle/>
          <a:p>
            <a:pPr eaLnBrk="1" fontAlgn="auto" hangingPunct="1">
              <a:spcAft>
                <a:spcPts val="0"/>
              </a:spcAft>
              <a:defRPr/>
            </a:pPr>
            <a:r>
              <a:rPr lang="en-US" altLang="en-US" b="1" dirty="0">
                <a:effectLst>
                  <a:outerShdw blurRad="38100" dist="38100" dir="2700000" algn="tl">
                    <a:srgbClr val="000000"/>
                  </a:outerShdw>
                </a:effectLst>
              </a:rPr>
              <a:t>Learning Objectives</a:t>
            </a:r>
            <a:r>
              <a:rPr lang="en-US" altLang="en-US" b="1" dirty="0"/>
              <a:t> </a:t>
            </a:r>
            <a:endParaRPr lang="en-US" altLang="en-US" sz="2400" dirty="0">
              <a:effectLst>
                <a:outerShdw blurRad="38100" dist="38100" dir="2700000" algn="tl">
                  <a:srgbClr val="000000"/>
                </a:outerShdw>
              </a:effectLst>
              <a:latin typeface="Century Gothic" panose="020B0502020202020204" pitchFamily="34" charset="0"/>
            </a:endParaRPr>
          </a:p>
        </p:txBody>
      </p:sp>
      <p:sp>
        <p:nvSpPr>
          <p:cNvPr id="12293" name="Rectangle 3"/>
          <p:cNvSpPr>
            <a:spLocks noGrp="1" noChangeArrowheads="1"/>
          </p:cNvSpPr>
          <p:nvPr>
            <p:ph type="body" idx="1"/>
          </p:nvPr>
        </p:nvSpPr>
        <p:spPr>
          <a:xfrm>
            <a:off x="457200" y="1143000"/>
            <a:ext cx="8229600" cy="5562600"/>
          </a:xfrm>
        </p:spPr>
        <p:txBody>
          <a:bodyPr>
            <a:normAutofit fontScale="77500" lnSpcReduction="20000"/>
          </a:bodyPr>
          <a:lstStyle/>
          <a:p>
            <a:pPr marL="0" indent="0">
              <a:buFont typeface="Arial" pitchFamily="34" charset="0"/>
              <a:buNone/>
              <a:defRPr/>
            </a:pPr>
            <a:r>
              <a:rPr lang="en-US" sz="4100" b="1" dirty="0"/>
              <a:t>Values </a:t>
            </a:r>
          </a:p>
          <a:p>
            <a:pPr>
              <a:defRPr/>
            </a:pPr>
            <a:r>
              <a:rPr lang="en-US" sz="2800" b="1" dirty="0"/>
              <a:t>V1.</a:t>
            </a:r>
            <a:r>
              <a:rPr lang="en-US" sz="2800" dirty="0"/>
              <a:t> The trainee will value engaging families, youth, and communities in a participatory decision-making process that especially includes families, youth, and communities as experts in identifying strengths, needs, and resources.</a:t>
            </a:r>
          </a:p>
          <a:p>
            <a:pPr>
              <a:defRPr/>
            </a:pPr>
            <a:r>
              <a:rPr lang="en-US" sz="2800" b="1" dirty="0"/>
              <a:t>V2.</a:t>
            </a:r>
            <a:r>
              <a:rPr lang="en-US" sz="2800" dirty="0"/>
              <a:t> The trainee will value collaboration with children, youth, non-minor dependents, families, family support networks, and other professionals to access local resources and improve outcomes related to safety, permanency, and well-being. </a:t>
            </a:r>
          </a:p>
          <a:p>
            <a:r>
              <a:rPr lang="en-US" altLang="en-US" sz="2800" b="1" dirty="0"/>
              <a:t>V3.</a:t>
            </a:r>
            <a:r>
              <a:rPr lang="en-US" altLang="en-US" sz="2800" dirty="0"/>
              <a:t> Trainees will value working in partnership with Foster Care Public Health Nurses and other health care providers to promote well-being for children and youth involved in the child welfare system.</a:t>
            </a:r>
          </a:p>
          <a:p>
            <a:r>
              <a:rPr lang="en-US" altLang="en-US" sz="2800" b="1" dirty="0"/>
              <a:t>V4.</a:t>
            </a:r>
            <a:r>
              <a:rPr lang="en-US" altLang="en-US" sz="2800" dirty="0"/>
              <a:t> The trainee will value the use of teams to make case planning and placement decisions with families.</a:t>
            </a:r>
          </a:p>
          <a:p>
            <a:r>
              <a:rPr lang="en-US" altLang="en-US" sz="2800" b="1" dirty="0"/>
              <a:t>V5.</a:t>
            </a:r>
            <a:r>
              <a:rPr lang="en-US" altLang="en-US" sz="2800" dirty="0"/>
              <a:t> The trainee will value the family as the experts on themselves.</a:t>
            </a:r>
          </a:p>
          <a:p>
            <a:r>
              <a:rPr lang="en-US" altLang="en-US" sz="2800" b="1" dirty="0"/>
              <a:t>V6.</a:t>
            </a:r>
            <a:r>
              <a:rPr lang="en-US" altLang="en-US" sz="2800" dirty="0"/>
              <a:t> The trainee will value the role of the community in case planning and decision making.</a:t>
            </a:r>
          </a:p>
          <a:p>
            <a:pPr>
              <a:defRPr/>
            </a:pPr>
            <a:endParaRPr lang="en-US" sz="2800" dirty="0"/>
          </a:p>
        </p:txBody>
      </p:sp>
      <p:sp>
        <p:nvSpPr>
          <p:cNvPr id="2" name="Slide Number Placeholder 1"/>
          <p:cNvSpPr>
            <a:spLocks noGrp="1"/>
          </p:cNvSpPr>
          <p:nvPr>
            <p:ph type="sldNum" sz="quarter" idx="12"/>
          </p:nvPr>
        </p:nvSpPr>
        <p:spPr/>
        <p:txBody>
          <a:bodyPr/>
          <a:lstStyle/>
          <a:p>
            <a:fld id="{74B561D9-420A-4857-AC1B-01F89F1A6FB0}"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Snowball Toss!</a:t>
            </a:r>
          </a:p>
        </p:txBody>
      </p:sp>
      <p:sp>
        <p:nvSpPr>
          <p:cNvPr id="5" name="Oval 4"/>
          <p:cNvSpPr/>
          <p:nvPr/>
        </p:nvSpPr>
        <p:spPr>
          <a:xfrm rot="20629855">
            <a:off x="533400" y="1676400"/>
            <a:ext cx="1676400" cy="17526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2"/>
                </a:solidFill>
              </a:rPr>
              <a:t>Family, cultural, and tribal connections as team members</a:t>
            </a:r>
          </a:p>
        </p:txBody>
      </p:sp>
      <p:sp>
        <p:nvSpPr>
          <p:cNvPr id="7" name="Oval 6"/>
          <p:cNvSpPr/>
          <p:nvPr/>
        </p:nvSpPr>
        <p:spPr>
          <a:xfrm rot="21020893">
            <a:off x="5175307" y="2885890"/>
            <a:ext cx="1862558" cy="190014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F497D"/>
                </a:solidFill>
              </a:rPr>
              <a:t>Consensus-building toward the goal of shared decision making</a:t>
            </a:r>
          </a:p>
        </p:txBody>
      </p:sp>
      <p:sp>
        <p:nvSpPr>
          <p:cNvPr id="9" name="Oval 8"/>
          <p:cNvSpPr/>
          <p:nvPr/>
        </p:nvSpPr>
        <p:spPr>
          <a:xfrm rot="1177017">
            <a:off x="6570149" y="1297347"/>
            <a:ext cx="1676400" cy="17526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F497D"/>
                </a:solidFill>
              </a:rPr>
              <a:t>Early and frequent sharing of information</a:t>
            </a:r>
          </a:p>
        </p:txBody>
      </p:sp>
      <p:sp>
        <p:nvSpPr>
          <p:cNvPr id="10" name="Oval 9"/>
          <p:cNvSpPr/>
          <p:nvPr/>
        </p:nvSpPr>
        <p:spPr>
          <a:xfrm rot="917012">
            <a:off x="533400" y="4876800"/>
            <a:ext cx="1676400" cy="17526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F497D"/>
                </a:solidFill>
              </a:rPr>
              <a:t>Help the team adapt to changing team member roles</a:t>
            </a:r>
          </a:p>
        </p:txBody>
      </p:sp>
      <p:sp>
        <p:nvSpPr>
          <p:cNvPr id="11" name="Oval 10"/>
          <p:cNvSpPr/>
          <p:nvPr/>
        </p:nvSpPr>
        <p:spPr>
          <a:xfrm rot="239955">
            <a:off x="3338087" y="1664831"/>
            <a:ext cx="1917301" cy="183018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F497D"/>
                </a:solidFill>
              </a:rPr>
              <a:t>Explore how culture might affect the development of the team</a:t>
            </a:r>
          </a:p>
        </p:txBody>
      </p:sp>
      <p:sp>
        <p:nvSpPr>
          <p:cNvPr id="12" name="Oval 11"/>
          <p:cNvSpPr/>
          <p:nvPr/>
        </p:nvSpPr>
        <p:spPr>
          <a:xfrm rot="314782">
            <a:off x="1605112" y="3210425"/>
            <a:ext cx="1971374" cy="186447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F497D"/>
                </a:solidFill>
              </a:rPr>
              <a:t>Support person or peer advocate as part of the team</a:t>
            </a:r>
          </a:p>
        </p:txBody>
      </p:sp>
      <p:sp>
        <p:nvSpPr>
          <p:cNvPr id="13" name="Oval 12"/>
          <p:cNvSpPr/>
          <p:nvPr/>
        </p:nvSpPr>
        <p:spPr>
          <a:xfrm>
            <a:off x="3505200" y="4267200"/>
            <a:ext cx="1981200" cy="21336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F497D"/>
                </a:solidFill>
              </a:rPr>
              <a:t>Explore how team members can strengthen child safety and support the family</a:t>
            </a:r>
          </a:p>
        </p:txBody>
      </p:sp>
      <p:sp>
        <p:nvSpPr>
          <p:cNvPr id="14" name="Oval 13"/>
          <p:cNvSpPr/>
          <p:nvPr/>
        </p:nvSpPr>
        <p:spPr>
          <a:xfrm rot="20921098">
            <a:off x="6344175" y="4446430"/>
            <a:ext cx="2048125" cy="223234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F497D"/>
                </a:solidFill>
              </a:rPr>
              <a:t>Develop shared understanding about safety, permanency, and well-being</a:t>
            </a:r>
          </a:p>
        </p:txBody>
      </p:sp>
      <p:sp>
        <p:nvSpPr>
          <p:cNvPr id="15" name="Oval 14"/>
          <p:cNvSpPr/>
          <p:nvPr/>
        </p:nvSpPr>
        <p:spPr>
          <a:xfrm rot="21434308">
            <a:off x="7421568" y="2934947"/>
            <a:ext cx="1676400" cy="178554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F497D"/>
                </a:solidFill>
              </a:rPr>
              <a:t>Help team members work through conflict</a:t>
            </a:r>
          </a:p>
        </p:txBody>
      </p:sp>
      <p:sp>
        <p:nvSpPr>
          <p:cNvPr id="3" name="Slide Number Placeholder 2"/>
          <p:cNvSpPr>
            <a:spLocks noGrp="1"/>
          </p:cNvSpPr>
          <p:nvPr>
            <p:ph type="sldNum" sz="quarter" idx="12"/>
          </p:nvPr>
        </p:nvSpPr>
        <p:spPr/>
        <p:txBody>
          <a:bodyPr/>
          <a:lstStyle/>
          <a:p>
            <a:fld id="{74B561D9-420A-4857-AC1B-01F89F1A6FB0}" type="slidenum">
              <a:rPr lang="en-US" smtClean="0"/>
              <a:pPr/>
              <a:t>8</a:t>
            </a:fld>
            <a:endParaRPr lang="en-US" dirty="0"/>
          </a:p>
        </p:txBody>
      </p:sp>
    </p:spTree>
    <p:extLst>
      <p:ext uri="{BB962C8B-B14F-4D97-AF65-F5344CB8AC3E}">
        <p14:creationId xmlns:p14="http://schemas.microsoft.com/office/powerpoint/2010/main" val="82228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up with a definition for</a:t>
            </a:r>
            <a:r>
              <a:rPr lang="is-IS" dirty="0"/>
              <a:t>…</a:t>
            </a:r>
            <a:endParaRPr lang="en-US" dirty="0"/>
          </a:p>
        </p:txBody>
      </p:sp>
      <p:pic>
        <p:nvPicPr>
          <p:cNvPr id="5" name="Content Placeholder 4" descr="family.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31819" b="-31819"/>
          <a:stretch>
            <a:fillRect/>
          </a:stretch>
        </p:blipFill>
        <p:spPr>
          <a:xfrm>
            <a:off x="2438400" y="3124200"/>
            <a:ext cx="4038600" cy="4525963"/>
          </a:xfrm>
        </p:spPr>
      </p:pic>
      <p:sp>
        <p:nvSpPr>
          <p:cNvPr id="3" name="Content Placeholder 2"/>
          <p:cNvSpPr>
            <a:spLocks noGrp="1"/>
          </p:cNvSpPr>
          <p:nvPr>
            <p:ph sz="half" idx="2"/>
          </p:nvPr>
        </p:nvSpPr>
        <p:spPr>
          <a:xfrm>
            <a:off x="381000" y="1295401"/>
            <a:ext cx="8153400" cy="2438400"/>
          </a:xfrm>
        </p:spPr>
        <p:txBody>
          <a:bodyPr/>
          <a:lstStyle/>
          <a:p>
            <a:pPr marL="0" indent="0" algn="ctr">
              <a:buNone/>
            </a:pPr>
            <a:r>
              <a:rPr lang="en-US" sz="4000" dirty="0"/>
              <a:t>Teaming</a:t>
            </a:r>
          </a:p>
          <a:p>
            <a:pPr marL="0" indent="0" algn="ctr">
              <a:buNone/>
            </a:pPr>
            <a:r>
              <a:rPr lang="en-US" sz="4000" dirty="0"/>
              <a:t>Collaboration</a:t>
            </a:r>
          </a:p>
          <a:p>
            <a:pPr marL="0" indent="0" algn="ctr">
              <a:buNone/>
            </a:pPr>
            <a:r>
              <a:rPr lang="en-US" sz="4000" dirty="0"/>
              <a:t>Transparency</a:t>
            </a:r>
          </a:p>
        </p:txBody>
      </p:sp>
      <p:sp>
        <p:nvSpPr>
          <p:cNvPr id="4" name="Slide Number Placeholder 3"/>
          <p:cNvSpPr>
            <a:spLocks noGrp="1"/>
          </p:cNvSpPr>
          <p:nvPr>
            <p:ph type="sldNum" sz="quarter" idx="12"/>
          </p:nvPr>
        </p:nvSpPr>
        <p:spPr/>
        <p:txBody>
          <a:bodyPr/>
          <a:lstStyle/>
          <a:p>
            <a:fld id="{869EDC07-B13D-4A85-A9DD-3BEED4B762C2}" type="slidenum">
              <a:rPr lang="en-US" smtClean="0"/>
              <a:pPr/>
              <a:t>9</a:t>
            </a:fld>
            <a:endParaRPr lang="en-US" dirty="0"/>
          </a:p>
        </p:txBody>
      </p:sp>
    </p:spTree>
    <p:extLst>
      <p:ext uri="{BB962C8B-B14F-4D97-AF65-F5344CB8AC3E}">
        <p14:creationId xmlns:p14="http://schemas.microsoft.com/office/powerpoint/2010/main" val="1338288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3.0_PPT_Format.pptx" id="{018A4DC9-079F-4AB6-B85C-87E5A51E259F}" vid="{0F528329-DFD4-48C2-82C1-E3CCBBBB0E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RevHA CC3.0_PPT_Format</Template>
  <TotalTime>4904</TotalTime>
  <Words>2252</Words>
  <Application>Microsoft Office PowerPoint</Application>
  <PresentationFormat>On-screen Show (4:3)</PresentationFormat>
  <Paragraphs>363</Paragraphs>
  <Slides>56</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Century Gothic</vt:lpstr>
      <vt:lpstr>굴림</vt:lpstr>
      <vt:lpstr>굴림</vt:lpstr>
      <vt:lpstr>Times New Roman</vt:lpstr>
      <vt:lpstr>Office Theme</vt:lpstr>
      <vt:lpstr>PowerPoint Presentation</vt:lpstr>
      <vt:lpstr>Teaming, Collaboration and Transparency   California Common Core December 31, 2018</vt:lpstr>
      <vt:lpstr>Overview of the Day</vt:lpstr>
      <vt:lpstr>Group Agreements</vt:lpstr>
      <vt:lpstr>Learning Objectives</vt:lpstr>
      <vt:lpstr>Learning Objectives  </vt:lpstr>
      <vt:lpstr>Learning Objectives </vt:lpstr>
      <vt:lpstr>Snowball Toss!</vt:lpstr>
      <vt:lpstr>Coming up with a definition for…</vt:lpstr>
      <vt:lpstr>Teaming in Child Welfare</vt:lpstr>
      <vt:lpstr>Teaming is a Process!</vt:lpstr>
      <vt:lpstr>Working Together</vt:lpstr>
      <vt:lpstr>Transparency</vt:lpstr>
      <vt:lpstr>Common Values and Beliefs</vt:lpstr>
      <vt:lpstr>What kind of teaming opportunities are there?</vt:lpstr>
      <vt:lpstr>Who is part of the team?</vt:lpstr>
      <vt:lpstr>Tools for Social Workers</vt:lpstr>
      <vt:lpstr>At the Table with Giselle</vt:lpstr>
      <vt:lpstr>Benefits</vt:lpstr>
      <vt:lpstr>Creating the Optimal Environment</vt:lpstr>
      <vt:lpstr>Language Reflects Thinking</vt:lpstr>
      <vt:lpstr>Structure</vt:lpstr>
      <vt:lpstr>Set the Structure</vt:lpstr>
      <vt:lpstr>At the Table with Natalie</vt:lpstr>
      <vt:lpstr>Tips for Effective Meetings</vt:lpstr>
      <vt:lpstr>3 Questions</vt:lpstr>
      <vt:lpstr>Let’s Practice!</vt:lpstr>
      <vt:lpstr>Charting</vt:lpstr>
      <vt:lpstr>Charting</vt:lpstr>
      <vt:lpstr>The Team</vt:lpstr>
      <vt:lpstr>Measuring Teamwork</vt:lpstr>
      <vt:lpstr>How Does the Team Function?</vt:lpstr>
      <vt:lpstr>Optimal Teamwork</vt:lpstr>
      <vt:lpstr>Effective Facilitation</vt:lpstr>
      <vt:lpstr>Try It On!</vt:lpstr>
      <vt:lpstr>Managing Difficult Emotions</vt:lpstr>
      <vt:lpstr>Conflict Resolution:  Steps and Strategies</vt:lpstr>
      <vt:lpstr>Role Play</vt:lpstr>
      <vt:lpstr>At the Table with Natalie</vt:lpstr>
      <vt:lpstr>The Team</vt:lpstr>
      <vt:lpstr>Your Role in Preparing the Team</vt:lpstr>
      <vt:lpstr>Preparing Natalie’s Team</vt:lpstr>
      <vt:lpstr>Ideas and Next Steps</vt:lpstr>
      <vt:lpstr>Tips for Developing Ideas</vt:lpstr>
      <vt:lpstr>Tips for developing ideas</vt:lpstr>
      <vt:lpstr>Tips for Developing a Plan and Identifying Next Steps</vt:lpstr>
      <vt:lpstr>Building Consensus</vt:lpstr>
      <vt:lpstr>Building Consensus</vt:lpstr>
      <vt:lpstr>Review the Plan/Next Steps</vt:lpstr>
      <vt:lpstr>Let’s Practice!</vt:lpstr>
      <vt:lpstr>Try It On!</vt:lpstr>
      <vt:lpstr>More Practice!</vt:lpstr>
      <vt:lpstr>Teaming in the Office</vt:lpstr>
      <vt:lpstr>Teamwork</vt:lpstr>
      <vt:lpstr>Wrap-up and  Transfer of Learning</vt:lpstr>
      <vt:lpstr>Thank you!</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Aday</dc:creator>
  <cp:lastModifiedBy>Phyllis Jeroslow</cp:lastModifiedBy>
  <cp:revision>132</cp:revision>
  <cp:lastPrinted>2016-12-19T19:00:18Z</cp:lastPrinted>
  <dcterms:created xsi:type="dcterms:W3CDTF">2015-04-26T23:56:31Z</dcterms:created>
  <dcterms:modified xsi:type="dcterms:W3CDTF">2018-10-16T20:27:14Z</dcterms:modified>
</cp:coreProperties>
</file>