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0"/>
  </p:notesMasterIdLst>
  <p:handoutMasterIdLst>
    <p:handoutMasterId r:id="rId31"/>
  </p:handoutMasterIdLst>
  <p:sldIdLst>
    <p:sldId id="275" r:id="rId2"/>
    <p:sldId id="256" r:id="rId3"/>
    <p:sldId id="281" r:id="rId4"/>
    <p:sldId id="352" r:id="rId5"/>
    <p:sldId id="282" r:id="rId6"/>
    <p:sldId id="323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24" r:id="rId15"/>
    <p:sldId id="350" r:id="rId16"/>
    <p:sldId id="325" r:id="rId17"/>
    <p:sldId id="326" r:id="rId18"/>
    <p:sldId id="327" r:id="rId19"/>
    <p:sldId id="328" r:id="rId20"/>
    <p:sldId id="329" r:id="rId21"/>
    <p:sldId id="338" r:id="rId22"/>
    <p:sldId id="309" r:id="rId23"/>
    <p:sldId id="307" r:id="rId24"/>
    <p:sldId id="339" r:id="rId25"/>
    <p:sldId id="331" r:id="rId26"/>
    <p:sldId id="347" r:id="rId27"/>
    <p:sldId id="348" r:id="rId28"/>
    <p:sldId id="306" r:id="rId29"/>
  </p:sldIdLst>
  <p:sldSz cx="9144000" cy="6858000" type="screen4x3"/>
  <p:notesSz cx="6989763" cy="92757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1">
          <p15:clr>
            <a:srgbClr val="A4A3A4"/>
          </p15:clr>
        </p15:guide>
        <p15:guide id="2" pos="22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 autoAdjust="0"/>
    <p:restoredTop sz="92634" autoAdjust="0"/>
  </p:normalViewPr>
  <p:slideViewPr>
    <p:cSldViewPr>
      <p:cViewPr varScale="1">
        <p:scale>
          <a:sx n="85" d="100"/>
          <a:sy n="85" d="100"/>
        </p:scale>
        <p:origin x="185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1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28"/>
    </p:cViewPr>
  </p:sorterViewPr>
  <p:notesViewPr>
    <p:cSldViewPr>
      <p:cViewPr varScale="1">
        <p:scale>
          <a:sx n="68" d="100"/>
          <a:sy n="68" d="100"/>
        </p:scale>
        <p:origin x="-1644" y="-126"/>
      </p:cViewPr>
      <p:guideLst>
        <p:guide orient="horz" pos="2921"/>
        <p:guide pos="22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6F9732-8717-E344-8D1C-F12ED5A906FF}" type="doc">
      <dgm:prSet loTypeId="urn:microsoft.com/office/officeart/2005/8/layout/process1" loCatId="" qsTypeId="urn:microsoft.com/office/officeart/2005/8/quickstyle/simple4" qsCatId="simple" csTypeId="urn:microsoft.com/office/officeart/2005/8/colors/accent3_2" csCatId="accent3" phldr="1"/>
      <dgm:spPr/>
    </dgm:pt>
    <dgm:pt modelId="{7767C9CE-30EC-1848-A08C-A6F0FC3FA74E}">
      <dgm:prSet phldrT="[Text]"/>
      <dgm:spPr/>
      <dgm:t>
        <a:bodyPr/>
        <a:lstStyle/>
        <a:p>
          <a:r>
            <a:rPr lang="en-US" dirty="0"/>
            <a:t>SAFETY</a:t>
          </a:r>
        </a:p>
      </dgm:t>
    </dgm:pt>
    <dgm:pt modelId="{251D6F69-AC21-0246-8848-F6BE1AF1CD2D}" type="parTrans" cxnId="{35FEED91-D7AA-A84E-9E42-D06A43C9FAAB}">
      <dgm:prSet/>
      <dgm:spPr/>
      <dgm:t>
        <a:bodyPr/>
        <a:lstStyle/>
        <a:p>
          <a:endParaRPr lang="en-US"/>
        </a:p>
      </dgm:t>
    </dgm:pt>
    <dgm:pt modelId="{524A3299-9E53-494F-A460-E365869F67BD}" type="sibTrans" cxnId="{35FEED91-D7AA-A84E-9E42-D06A43C9FAAB}">
      <dgm:prSet/>
      <dgm:spPr/>
      <dgm:t>
        <a:bodyPr/>
        <a:lstStyle/>
        <a:p>
          <a:endParaRPr lang="en-US"/>
        </a:p>
      </dgm:t>
    </dgm:pt>
    <dgm:pt modelId="{6708160E-65D4-504E-BA6A-C108CFD6A420}">
      <dgm:prSet phldrT="[Text]"/>
      <dgm:spPr/>
      <dgm:t>
        <a:bodyPr/>
        <a:lstStyle/>
        <a:p>
          <a:r>
            <a:rPr lang="en-US" dirty="0"/>
            <a:t>PERMANENCY</a:t>
          </a:r>
        </a:p>
      </dgm:t>
    </dgm:pt>
    <dgm:pt modelId="{CA8B9852-062E-6C43-8960-DFFA9A8E5A98}" type="parTrans" cxnId="{7274AC27-E3FE-B04C-9E6B-6DB2BA480659}">
      <dgm:prSet/>
      <dgm:spPr/>
      <dgm:t>
        <a:bodyPr/>
        <a:lstStyle/>
        <a:p>
          <a:endParaRPr lang="en-US"/>
        </a:p>
      </dgm:t>
    </dgm:pt>
    <dgm:pt modelId="{1EC24D5C-D720-8943-9889-38EE4ED81621}" type="sibTrans" cxnId="{7274AC27-E3FE-B04C-9E6B-6DB2BA480659}">
      <dgm:prSet/>
      <dgm:spPr/>
      <dgm:t>
        <a:bodyPr/>
        <a:lstStyle/>
        <a:p>
          <a:endParaRPr lang="en-US"/>
        </a:p>
      </dgm:t>
    </dgm:pt>
    <dgm:pt modelId="{1FCD327D-38D1-404C-9622-51C3C9E747BF}">
      <dgm:prSet phldrT="[Text]"/>
      <dgm:spPr/>
      <dgm:t>
        <a:bodyPr/>
        <a:lstStyle/>
        <a:p>
          <a:r>
            <a:rPr lang="en-US" dirty="0"/>
            <a:t>WELL-BEING</a:t>
          </a:r>
        </a:p>
      </dgm:t>
    </dgm:pt>
    <dgm:pt modelId="{861952B6-2C9F-EB43-9A29-D3BE68E9728E}" type="parTrans" cxnId="{0B2F9532-131E-2B40-A917-F5FD95369EB0}">
      <dgm:prSet/>
      <dgm:spPr/>
      <dgm:t>
        <a:bodyPr/>
        <a:lstStyle/>
        <a:p>
          <a:endParaRPr lang="en-US"/>
        </a:p>
      </dgm:t>
    </dgm:pt>
    <dgm:pt modelId="{8C6E874C-4ED2-4646-AA1B-3EEBDD22DB0A}" type="sibTrans" cxnId="{0B2F9532-131E-2B40-A917-F5FD95369EB0}">
      <dgm:prSet/>
      <dgm:spPr/>
      <dgm:t>
        <a:bodyPr/>
        <a:lstStyle/>
        <a:p>
          <a:endParaRPr lang="en-US"/>
        </a:p>
      </dgm:t>
    </dgm:pt>
    <dgm:pt modelId="{60EEB9EE-E2EA-4E4D-A7CD-E172B971EA1E}" type="pres">
      <dgm:prSet presAssocID="{1A6F9732-8717-E344-8D1C-F12ED5A906FF}" presName="Name0" presStyleCnt="0">
        <dgm:presLayoutVars>
          <dgm:dir/>
          <dgm:resizeHandles val="exact"/>
        </dgm:presLayoutVars>
      </dgm:prSet>
      <dgm:spPr/>
    </dgm:pt>
    <dgm:pt modelId="{ED91AE5C-4E57-8B47-8BC2-4E9D60C858CA}" type="pres">
      <dgm:prSet presAssocID="{7767C9CE-30EC-1848-A08C-A6F0FC3FA74E}" presName="node" presStyleLbl="node1" presStyleIdx="0" presStyleCnt="3">
        <dgm:presLayoutVars>
          <dgm:bulletEnabled val="1"/>
        </dgm:presLayoutVars>
      </dgm:prSet>
      <dgm:spPr/>
    </dgm:pt>
    <dgm:pt modelId="{A6CF01D0-F630-BC40-BA40-9B6EA15AB2C8}" type="pres">
      <dgm:prSet presAssocID="{524A3299-9E53-494F-A460-E365869F67BD}" presName="sibTrans" presStyleLbl="sibTrans2D1" presStyleIdx="0" presStyleCnt="2"/>
      <dgm:spPr/>
    </dgm:pt>
    <dgm:pt modelId="{62AF22D1-363F-FE43-9148-C01D6A190FA2}" type="pres">
      <dgm:prSet presAssocID="{524A3299-9E53-494F-A460-E365869F67BD}" presName="connectorText" presStyleLbl="sibTrans2D1" presStyleIdx="0" presStyleCnt="2"/>
      <dgm:spPr/>
    </dgm:pt>
    <dgm:pt modelId="{A0408EBD-03AD-CC49-A8FD-CE63388EBEB8}" type="pres">
      <dgm:prSet presAssocID="{6708160E-65D4-504E-BA6A-C108CFD6A420}" presName="node" presStyleLbl="node1" presStyleIdx="1" presStyleCnt="3">
        <dgm:presLayoutVars>
          <dgm:bulletEnabled val="1"/>
        </dgm:presLayoutVars>
      </dgm:prSet>
      <dgm:spPr/>
    </dgm:pt>
    <dgm:pt modelId="{41CD673B-A61F-0145-93D3-FE86066D00D7}" type="pres">
      <dgm:prSet presAssocID="{1EC24D5C-D720-8943-9889-38EE4ED81621}" presName="sibTrans" presStyleLbl="sibTrans2D1" presStyleIdx="1" presStyleCnt="2"/>
      <dgm:spPr/>
    </dgm:pt>
    <dgm:pt modelId="{BFC37404-ED12-4945-8E26-31AA34282069}" type="pres">
      <dgm:prSet presAssocID="{1EC24D5C-D720-8943-9889-38EE4ED81621}" presName="connectorText" presStyleLbl="sibTrans2D1" presStyleIdx="1" presStyleCnt="2"/>
      <dgm:spPr/>
    </dgm:pt>
    <dgm:pt modelId="{50737751-060C-FC48-8251-ACE5D6532D23}" type="pres">
      <dgm:prSet presAssocID="{1FCD327D-38D1-404C-9622-51C3C9E747BF}" presName="node" presStyleLbl="node1" presStyleIdx="2" presStyleCnt="3">
        <dgm:presLayoutVars>
          <dgm:bulletEnabled val="1"/>
        </dgm:presLayoutVars>
      </dgm:prSet>
      <dgm:spPr/>
    </dgm:pt>
  </dgm:ptLst>
  <dgm:cxnLst>
    <dgm:cxn modelId="{7274AC27-E3FE-B04C-9E6B-6DB2BA480659}" srcId="{1A6F9732-8717-E344-8D1C-F12ED5A906FF}" destId="{6708160E-65D4-504E-BA6A-C108CFD6A420}" srcOrd="1" destOrd="0" parTransId="{CA8B9852-062E-6C43-8960-DFFA9A8E5A98}" sibTransId="{1EC24D5C-D720-8943-9889-38EE4ED81621}"/>
    <dgm:cxn modelId="{0B2F9532-131E-2B40-A917-F5FD95369EB0}" srcId="{1A6F9732-8717-E344-8D1C-F12ED5A906FF}" destId="{1FCD327D-38D1-404C-9622-51C3C9E747BF}" srcOrd="2" destOrd="0" parTransId="{861952B6-2C9F-EB43-9A29-D3BE68E9728E}" sibTransId="{8C6E874C-4ED2-4646-AA1B-3EEBDD22DB0A}"/>
    <dgm:cxn modelId="{37CC713A-E233-B244-9F0C-549173C1A9E4}" type="presOf" srcId="{1EC24D5C-D720-8943-9889-38EE4ED81621}" destId="{41CD673B-A61F-0145-93D3-FE86066D00D7}" srcOrd="0" destOrd="0" presId="urn:microsoft.com/office/officeart/2005/8/layout/process1"/>
    <dgm:cxn modelId="{16BA2B40-BB28-1B45-97C7-DAD7FB2A40B8}" type="presOf" srcId="{1A6F9732-8717-E344-8D1C-F12ED5A906FF}" destId="{60EEB9EE-E2EA-4E4D-A7CD-E172B971EA1E}" srcOrd="0" destOrd="0" presId="urn:microsoft.com/office/officeart/2005/8/layout/process1"/>
    <dgm:cxn modelId="{BF4F284C-0D6B-864E-8989-CCFC7352B4AF}" type="presOf" srcId="{524A3299-9E53-494F-A460-E365869F67BD}" destId="{62AF22D1-363F-FE43-9148-C01D6A190FA2}" srcOrd="1" destOrd="0" presId="urn:microsoft.com/office/officeart/2005/8/layout/process1"/>
    <dgm:cxn modelId="{DD889C4E-B7F6-0144-827D-069540145A15}" type="presOf" srcId="{7767C9CE-30EC-1848-A08C-A6F0FC3FA74E}" destId="{ED91AE5C-4E57-8B47-8BC2-4E9D60C858CA}" srcOrd="0" destOrd="0" presId="urn:microsoft.com/office/officeart/2005/8/layout/process1"/>
    <dgm:cxn modelId="{14F28A70-09FA-3F42-904E-B939C1F2D21D}" type="presOf" srcId="{6708160E-65D4-504E-BA6A-C108CFD6A420}" destId="{A0408EBD-03AD-CC49-A8FD-CE63388EBEB8}" srcOrd="0" destOrd="0" presId="urn:microsoft.com/office/officeart/2005/8/layout/process1"/>
    <dgm:cxn modelId="{BFC78A87-FFAF-9F49-9586-797F1559F7A1}" type="presOf" srcId="{1FCD327D-38D1-404C-9622-51C3C9E747BF}" destId="{50737751-060C-FC48-8251-ACE5D6532D23}" srcOrd="0" destOrd="0" presId="urn:microsoft.com/office/officeart/2005/8/layout/process1"/>
    <dgm:cxn modelId="{35FEED91-D7AA-A84E-9E42-D06A43C9FAAB}" srcId="{1A6F9732-8717-E344-8D1C-F12ED5A906FF}" destId="{7767C9CE-30EC-1848-A08C-A6F0FC3FA74E}" srcOrd="0" destOrd="0" parTransId="{251D6F69-AC21-0246-8848-F6BE1AF1CD2D}" sibTransId="{524A3299-9E53-494F-A460-E365869F67BD}"/>
    <dgm:cxn modelId="{4CAC61A4-DE96-4F4B-81BE-1CE5E3AEA45E}" type="presOf" srcId="{524A3299-9E53-494F-A460-E365869F67BD}" destId="{A6CF01D0-F630-BC40-BA40-9B6EA15AB2C8}" srcOrd="0" destOrd="0" presId="urn:microsoft.com/office/officeart/2005/8/layout/process1"/>
    <dgm:cxn modelId="{E113EBF1-5F9B-8E48-80B2-96382A25583A}" type="presOf" srcId="{1EC24D5C-D720-8943-9889-38EE4ED81621}" destId="{BFC37404-ED12-4945-8E26-31AA34282069}" srcOrd="1" destOrd="0" presId="urn:microsoft.com/office/officeart/2005/8/layout/process1"/>
    <dgm:cxn modelId="{A7C7D029-666A-FB45-BB7F-01D24B89CBBF}" type="presParOf" srcId="{60EEB9EE-E2EA-4E4D-A7CD-E172B971EA1E}" destId="{ED91AE5C-4E57-8B47-8BC2-4E9D60C858CA}" srcOrd="0" destOrd="0" presId="urn:microsoft.com/office/officeart/2005/8/layout/process1"/>
    <dgm:cxn modelId="{0A32C11E-43B0-5F41-B6D6-73740B664F68}" type="presParOf" srcId="{60EEB9EE-E2EA-4E4D-A7CD-E172B971EA1E}" destId="{A6CF01D0-F630-BC40-BA40-9B6EA15AB2C8}" srcOrd="1" destOrd="0" presId="urn:microsoft.com/office/officeart/2005/8/layout/process1"/>
    <dgm:cxn modelId="{77F1040A-ADD3-E049-91F4-2D314627845F}" type="presParOf" srcId="{A6CF01D0-F630-BC40-BA40-9B6EA15AB2C8}" destId="{62AF22D1-363F-FE43-9148-C01D6A190FA2}" srcOrd="0" destOrd="0" presId="urn:microsoft.com/office/officeart/2005/8/layout/process1"/>
    <dgm:cxn modelId="{9D3556AA-DC56-5743-B0F4-8AD3A10514A8}" type="presParOf" srcId="{60EEB9EE-E2EA-4E4D-A7CD-E172B971EA1E}" destId="{A0408EBD-03AD-CC49-A8FD-CE63388EBEB8}" srcOrd="2" destOrd="0" presId="urn:microsoft.com/office/officeart/2005/8/layout/process1"/>
    <dgm:cxn modelId="{DE4AD54F-F368-BC44-B9B7-88B350F82D1F}" type="presParOf" srcId="{60EEB9EE-E2EA-4E4D-A7CD-E172B971EA1E}" destId="{41CD673B-A61F-0145-93D3-FE86066D00D7}" srcOrd="3" destOrd="0" presId="urn:microsoft.com/office/officeart/2005/8/layout/process1"/>
    <dgm:cxn modelId="{DB4B08BA-C3B4-664B-A063-BF327A2A0241}" type="presParOf" srcId="{41CD673B-A61F-0145-93D3-FE86066D00D7}" destId="{BFC37404-ED12-4945-8E26-31AA34282069}" srcOrd="0" destOrd="0" presId="urn:microsoft.com/office/officeart/2005/8/layout/process1"/>
    <dgm:cxn modelId="{0F921554-5F35-E143-8A3C-A811FDA8FC07}" type="presParOf" srcId="{60EEB9EE-E2EA-4E4D-A7CD-E172B971EA1E}" destId="{50737751-060C-FC48-8251-ACE5D6532D2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1AE5C-4E57-8B47-8BC2-4E9D60C858CA}">
      <dsp:nvSpPr>
        <dsp:cNvPr id="0" name=""/>
        <dsp:cNvSpPr/>
      </dsp:nvSpPr>
      <dsp:spPr>
        <a:xfrm>
          <a:off x="7300" y="0"/>
          <a:ext cx="2181894" cy="914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SAFETY</a:t>
          </a:r>
        </a:p>
      </dsp:txBody>
      <dsp:txXfrm>
        <a:off x="34082" y="26782"/>
        <a:ext cx="2128330" cy="860836"/>
      </dsp:txXfrm>
    </dsp:sp>
    <dsp:sp modelId="{A6CF01D0-F630-BC40-BA40-9B6EA15AB2C8}">
      <dsp:nvSpPr>
        <dsp:cNvPr id="0" name=""/>
        <dsp:cNvSpPr/>
      </dsp:nvSpPr>
      <dsp:spPr>
        <a:xfrm>
          <a:off x="2407384" y="186645"/>
          <a:ext cx="462561" cy="5411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407384" y="294867"/>
        <a:ext cx="323793" cy="324665"/>
      </dsp:txXfrm>
    </dsp:sp>
    <dsp:sp modelId="{A0408EBD-03AD-CC49-A8FD-CE63388EBEB8}">
      <dsp:nvSpPr>
        <dsp:cNvPr id="0" name=""/>
        <dsp:cNvSpPr/>
      </dsp:nvSpPr>
      <dsp:spPr>
        <a:xfrm>
          <a:off x="3061952" y="0"/>
          <a:ext cx="2181894" cy="914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PERMANENCY</a:t>
          </a:r>
        </a:p>
      </dsp:txBody>
      <dsp:txXfrm>
        <a:off x="3088734" y="26782"/>
        <a:ext cx="2128330" cy="860836"/>
      </dsp:txXfrm>
    </dsp:sp>
    <dsp:sp modelId="{41CD673B-A61F-0145-93D3-FE86066D00D7}">
      <dsp:nvSpPr>
        <dsp:cNvPr id="0" name=""/>
        <dsp:cNvSpPr/>
      </dsp:nvSpPr>
      <dsp:spPr>
        <a:xfrm>
          <a:off x="5462036" y="186645"/>
          <a:ext cx="462561" cy="5411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462036" y="294867"/>
        <a:ext cx="323793" cy="324665"/>
      </dsp:txXfrm>
    </dsp:sp>
    <dsp:sp modelId="{50737751-060C-FC48-8251-ACE5D6532D23}">
      <dsp:nvSpPr>
        <dsp:cNvPr id="0" name=""/>
        <dsp:cNvSpPr/>
      </dsp:nvSpPr>
      <dsp:spPr>
        <a:xfrm>
          <a:off x="6116605" y="0"/>
          <a:ext cx="2181894" cy="914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WELL-BEING</a:t>
          </a:r>
        </a:p>
      </dsp:txBody>
      <dsp:txXfrm>
        <a:off x="6143387" y="26782"/>
        <a:ext cx="2128330" cy="860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895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9225" y="0"/>
            <a:ext cx="302895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7F5EB-BFFD-874D-B3C9-35B29EB7EC27}" type="datetimeFigureOut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0625"/>
            <a:ext cx="302895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9225" y="8810625"/>
            <a:ext cx="302895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F3017-0C30-C746-B675-9F151EB4F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711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8897" cy="463788"/>
          </a:xfrm>
          <a:prstGeom prst="rect">
            <a:avLst/>
          </a:prstGeom>
        </p:spPr>
        <p:txBody>
          <a:bodyPr vert="horz" lIns="92940" tIns="46470" rIns="92940" bIns="464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9248" y="0"/>
            <a:ext cx="3028897" cy="463788"/>
          </a:xfrm>
          <a:prstGeom prst="rect">
            <a:avLst/>
          </a:prstGeom>
        </p:spPr>
        <p:txBody>
          <a:bodyPr vert="horz" lIns="92940" tIns="46470" rIns="92940" bIns="46470" rtlCol="0"/>
          <a:lstStyle>
            <a:lvl1pPr algn="r">
              <a:defRPr sz="1200"/>
            </a:lvl1pPr>
          </a:lstStyle>
          <a:p>
            <a:fld id="{57E86B95-D604-4ADE-A05D-25178E100B06}" type="datetimeFigureOut">
              <a:rPr lang="en-US" smtClean="0"/>
              <a:t>1/25/19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695325"/>
            <a:ext cx="4637087" cy="3478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40" tIns="46470" rIns="92940" bIns="4647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977" y="4405988"/>
            <a:ext cx="5591810" cy="4174093"/>
          </a:xfrm>
          <a:prstGeom prst="rect">
            <a:avLst/>
          </a:prstGeom>
        </p:spPr>
        <p:txBody>
          <a:bodyPr vert="horz" lIns="92940" tIns="46470" rIns="92940" bIns="4647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0365"/>
            <a:ext cx="3028897" cy="463788"/>
          </a:xfrm>
          <a:prstGeom prst="rect">
            <a:avLst/>
          </a:prstGeom>
        </p:spPr>
        <p:txBody>
          <a:bodyPr vert="horz" lIns="92940" tIns="46470" rIns="92940" bIns="464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9248" y="8810365"/>
            <a:ext cx="3028897" cy="463788"/>
          </a:xfrm>
          <a:prstGeom prst="rect">
            <a:avLst/>
          </a:prstGeom>
        </p:spPr>
        <p:txBody>
          <a:bodyPr vert="horz" lIns="92940" tIns="46470" rIns="92940" bIns="46470" rtlCol="0" anchor="b"/>
          <a:lstStyle>
            <a:lvl1pPr algn="r">
              <a:defRPr sz="1200"/>
            </a:lvl1pPr>
          </a:lstStyle>
          <a:p>
            <a:fld id="{F1A6BB06-A46A-49D2-915E-60669DF2E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225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Sample:</a:t>
            </a:r>
            <a:r>
              <a:rPr lang="en-US" baseline="0" dirty="0"/>
              <a:t> 2 second animated, branded Core 3.0 eLearning intro (can have simple sound effect)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457F5-D67F-42E4-8D6D-51EEC0FC940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28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469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1E12-CC65-9745-80F5-1F8E71DDB3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41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977" y="4405988"/>
            <a:ext cx="5591810" cy="45605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1E12-CC65-9745-80F5-1F8E71DDB3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93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1E12-CC65-9745-80F5-1F8E71DDB3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13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6BB06-A46A-49D2-915E-60669DF2ED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78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1E12-CC65-9745-80F5-1F8E71DDB3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04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977" y="4405987"/>
            <a:ext cx="5591810" cy="47409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1E12-CC65-9745-80F5-1F8E71DDB3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92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6BB06-A46A-49D2-915E-60669DF2ED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65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1E12-CC65-9745-80F5-1F8E71DDB3D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296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1E12-CC65-9745-80F5-1F8E71DDB3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52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1E12-CC65-9745-80F5-1F8E71DDB3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17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6BB06-A46A-49D2-915E-60669DF2ED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15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6BB06-A46A-49D2-915E-60669DF2ED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02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6BB06-A46A-49D2-915E-60669DF2ED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06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1E12-CC65-9745-80F5-1F8E71DDB3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13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349" indent="-232349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CC3.0 field activities will model these identified practice behaviors and give social workers an opportunity to practice new skills that promote safety permanency, and well-being for children, youth, and families. </a:t>
            </a:r>
          </a:p>
          <a:p>
            <a:endParaRPr lang="en-US" dirty="0"/>
          </a:p>
          <a:p>
            <a:r>
              <a:rPr lang="en-US" dirty="0"/>
              <a:t>For additional information and to review the core practice model behaviors, please click on the link/document. </a:t>
            </a:r>
          </a:p>
          <a:p>
            <a:endParaRPr lang="en-US" dirty="0"/>
          </a:p>
          <a:p>
            <a:r>
              <a:rPr lang="en-US" dirty="0"/>
              <a:t>NOTE: Provide a link to the CPM practice behaviors on the </a:t>
            </a:r>
            <a:r>
              <a:rPr lang="en-US" dirty="0" err="1"/>
              <a:t>CalSWEC</a:t>
            </a:r>
            <a:r>
              <a:rPr lang="en-US" dirty="0"/>
              <a:t> website or have a link to the document.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1E12-CC65-9745-80F5-1F8E71DDB3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110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6BB06-A46A-49D2-915E-60669DF2ED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70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6BB06-A46A-49D2-915E-60669DF2ED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408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6BB06-A46A-49D2-915E-60669DF2ED2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57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6BB06-A46A-49D2-915E-60669DF2ED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06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6BB06-A46A-49D2-915E-60669DF2ED2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175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91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6BB06-A46A-49D2-915E-60669DF2ED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18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1E12-CC65-9745-80F5-1F8E71DDB3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52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1E12-CC65-9745-80F5-1F8E71DDB3D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179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1E12-CC65-9745-80F5-1F8E71DDB3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63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2228-26FD-D14F-8189-C622904B03F0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57DE-2CFF-4E4A-B892-1FAFF844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B1334-5B4B-B846-B1CC-4F696017DDBE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57DE-2CFF-4E4A-B892-1FAFF844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45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D183-6564-7B41-A625-E9D563E9F479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57DE-2CFF-4E4A-B892-1FAFF844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4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20289-1076-2D42-95AD-16D99D23E66A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57DE-2CFF-4E4A-B892-1FAFF844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9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1009-2E66-E844-B0A2-4B0C3CA31CFA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57DE-2CFF-4E4A-B892-1FAFF844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56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6065-63D1-3E4B-BE96-6914ACF717B8}" type="datetime1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57DE-2CFF-4E4A-B892-1FAFF844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5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2E60-6261-D146-B19C-1B2EED8422DA}" type="datetime1">
              <a:rPr lang="en-US" smtClean="0"/>
              <a:t>1/25/19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57DE-2CFF-4E4A-B892-1FAFF844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76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CDC1-5E89-CA45-88C7-DE0942543498}" type="datetime1">
              <a:rPr lang="en-US" smtClean="0"/>
              <a:t>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57DE-2CFF-4E4A-B892-1FAFF844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59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DE36-5FDB-1547-8C62-A4CA22226560}" type="datetime1">
              <a:rPr lang="en-US" smtClean="0"/>
              <a:t>1/25/19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57DE-2CFF-4E4A-B892-1FAFF844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35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3EB72-CE1A-A442-A4D5-077052942BC4}" type="datetime1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57DE-2CFF-4E4A-B892-1FAFF844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71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33FAB-4E99-1946-B4F6-E766BFDFE1F2}" type="datetime1">
              <a:rPr lang="en-US" smtClean="0"/>
              <a:t>1/25/19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57DE-2CFF-4E4A-B892-1FAFF844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5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55A6F-D2A3-2B46-9AEB-ED5953DAED9A}" type="datetime1">
              <a:rPr lang="en-US" smtClean="0"/>
              <a:t>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357DE-2CFF-4E4A-B892-1FAFF844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848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lock Arc 18"/>
          <p:cNvSpPr/>
          <p:nvPr/>
        </p:nvSpPr>
        <p:spPr>
          <a:xfrm>
            <a:off x="2663913" y="1408606"/>
            <a:ext cx="5645338" cy="5645338"/>
          </a:xfrm>
          <a:prstGeom prst="blockArc">
            <a:avLst>
              <a:gd name="adj1" fmla="val 10193080"/>
              <a:gd name="adj2" fmla="val 15037681"/>
              <a:gd name="adj3" fmla="val 4633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Block Arc 19"/>
          <p:cNvSpPr/>
          <p:nvPr/>
        </p:nvSpPr>
        <p:spPr>
          <a:xfrm>
            <a:off x="1749338" y="-195948"/>
            <a:ext cx="5645338" cy="5645338"/>
          </a:xfrm>
          <a:prstGeom prst="blockArc">
            <a:avLst>
              <a:gd name="adj1" fmla="val 2955016"/>
              <a:gd name="adj2" fmla="val 7845011"/>
              <a:gd name="adj3" fmla="val 4633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Block Arc 20"/>
          <p:cNvSpPr/>
          <p:nvPr/>
        </p:nvSpPr>
        <p:spPr>
          <a:xfrm>
            <a:off x="834748" y="1408611"/>
            <a:ext cx="5645338" cy="5645338"/>
          </a:xfrm>
          <a:prstGeom prst="blockArc">
            <a:avLst>
              <a:gd name="adj1" fmla="val 17362297"/>
              <a:gd name="adj2" fmla="val 606930"/>
              <a:gd name="adj3" fmla="val 4633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2" name="Group 21"/>
          <p:cNvGrpSpPr/>
          <p:nvPr/>
        </p:nvGrpSpPr>
        <p:grpSpPr>
          <a:xfrm>
            <a:off x="3265902" y="2363229"/>
            <a:ext cx="2594595" cy="2594595"/>
            <a:chOff x="3236602" y="2369656"/>
            <a:chExt cx="2594595" cy="2594595"/>
          </a:xfrm>
        </p:grpSpPr>
        <p:sp>
          <p:nvSpPr>
            <p:cNvPr id="32" name="Oval 31"/>
            <p:cNvSpPr/>
            <p:nvPr/>
          </p:nvSpPr>
          <p:spPr>
            <a:xfrm>
              <a:off x="3236602" y="2369656"/>
              <a:ext cx="2594595" cy="259459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Oval 7"/>
            <p:cNvSpPr/>
            <p:nvPr/>
          </p:nvSpPr>
          <p:spPr>
            <a:xfrm>
              <a:off x="3660063" y="2749627"/>
              <a:ext cx="1834655" cy="18346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en-US" sz="3600" dirty="0">
                  <a:solidFill>
                    <a:prstClr val="white"/>
                  </a:solidFill>
                </a:rPr>
                <a:t>Common Core 3.0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63883" y="721985"/>
            <a:ext cx="1816216" cy="1816216"/>
            <a:chOff x="3634583" y="728412"/>
            <a:chExt cx="1816216" cy="1816216"/>
          </a:xfrm>
        </p:grpSpPr>
        <p:sp>
          <p:nvSpPr>
            <p:cNvPr id="30" name="Oval 29"/>
            <p:cNvSpPr/>
            <p:nvPr/>
          </p:nvSpPr>
          <p:spPr>
            <a:xfrm>
              <a:off x="3634583" y="728412"/>
              <a:ext cx="1816216" cy="181621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Oval 9"/>
            <p:cNvSpPr/>
            <p:nvPr/>
          </p:nvSpPr>
          <p:spPr>
            <a:xfrm>
              <a:off x="3900562" y="994391"/>
              <a:ext cx="1284258" cy="12842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algn="ctr" defTabSz="97790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en-US" sz="2200" dirty="0">
                  <a:solidFill>
                    <a:prstClr val="white"/>
                  </a:solidFill>
                </a:rPr>
                <a:t>Online Learning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463734" y="3807443"/>
            <a:ext cx="1816216" cy="1816216"/>
            <a:chOff x="5434434" y="3813870"/>
            <a:chExt cx="1816216" cy="1816216"/>
          </a:xfrm>
        </p:grpSpPr>
        <p:sp>
          <p:nvSpPr>
            <p:cNvPr id="28" name="Oval 27"/>
            <p:cNvSpPr/>
            <p:nvPr/>
          </p:nvSpPr>
          <p:spPr>
            <a:xfrm>
              <a:off x="5434434" y="3813870"/>
              <a:ext cx="1816216" cy="181621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Oval 11"/>
            <p:cNvSpPr/>
            <p:nvPr/>
          </p:nvSpPr>
          <p:spPr>
            <a:xfrm>
              <a:off x="5700413" y="4079849"/>
              <a:ext cx="1284258" cy="12842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algn="ctr" defTabSz="97790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en-US" sz="2200" dirty="0">
                  <a:solidFill>
                    <a:prstClr val="white"/>
                  </a:solidFill>
                </a:rPr>
                <a:t>Classroom Skill Building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449390"/>
            <a:ext cx="1346032" cy="69841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864048" y="3807429"/>
            <a:ext cx="1816216" cy="1816216"/>
            <a:chOff x="1834748" y="3813856"/>
            <a:chExt cx="1816216" cy="1816216"/>
          </a:xfrm>
        </p:grpSpPr>
        <p:sp>
          <p:nvSpPr>
            <p:cNvPr id="26" name="Oval 25"/>
            <p:cNvSpPr/>
            <p:nvPr/>
          </p:nvSpPr>
          <p:spPr>
            <a:xfrm>
              <a:off x="1834748" y="3813856"/>
              <a:ext cx="1816216" cy="181621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13"/>
            <p:cNvSpPr/>
            <p:nvPr/>
          </p:nvSpPr>
          <p:spPr>
            <a:xfrm>
              <a:off x="2100727" y="4079835"/>
              <a:ext cx="1284258" cy="12842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algn="ctr" defTabSz="977900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en-US" sz="2200" dirty="0">
                  <a:solidFill>
                    <a:prstClr val="white"/>
                  </a:solidFill>
                </a:rPr>
                <a:t>Field Activities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825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100 level</a:t>
            </a:r>
          </a:p>
          <a:p>
            <a:pPr lvl="1"/>
            <a:r>
              <a:rPr lang="en-US" sz="2800" dirty="0"/>
              <a:t>eLearning</a:t>
            </a:r>
          </a:p>
          <a:p>
            <a:pPr lvl="1"/>
            <a:r>
              <a:rPr lang="en-US" sz="2800" dirty="0"/>
              <a:t>Classroom</a:t>
            </a:r>
          </a:p>
          <a:p>
            <a:pPr lvl="1"/>
            <a:r>
              <a:rPr lang="en-US" sz="2800" dirty="0"/>
              <a:t>Field Activity completion</a:t>
            </a:r>
          </a:p>
          <a:p>
            <a:r>
              <a:rPr lang="en-US" sz="3200" dirty="0"/>
              <a:t>200 level</a:t>
            </a:r>
          </a:p>
        </p:txBody>
      </p:sp>
      <p:pic>
        <p:nvPicPr>
          <p:cNvPr id="5" name="Content Placeholder 4" descr="teamwork puzzle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5486400" y="3124200"/>
            <a:ext cx="110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62800" y="3733800"/>
            <a:ext cx="63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3962400"/>
            <a:ext cx="1027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9400" y="2895600"/>
            <a:ext cx="116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Classroom</a:t>
            </a:r>
          </a:p>
        </p:txBody>
      </p:sp>
    </p:spTree>
    <p:extLst>
      <p:ext uri="{BB962C8B-B14F-4D97-AF65-F5344CB8AC3E}">
        <p14:creationId xmlns:p14="http://schemas.microsoft.com/office/powerpoint/2010/main" val="1679603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500" dirty="0"/>
              <a:t>What does evaluation in CC 3.0 mean for me?</a:t>
            </a:r>
          </a:p>
          <a:p>
            <a:pPr lvl="1"/>
            <a:r>
              <a:rPr lang="en-US" sz="3000" dirty="0"/>
              <a:t>Demographic survey</a:t>
            </a:r>
          </a:p>
          <a:p>
            <a:pPr lvl="1"/>
            <a:r>
              <a:rPr lang="en-US" sz="3000" dirty="0"/>
              <a:t>eLearning post-test</a:t>
            </a:r>
          </a:p>
          <a:p>
            <a:pPr lvl="1"/>
            <a:r>
              <a:rPr lang="en-US" sz="3000" dirty="0"/>
              <a:t>Post-test to assess knowledge acquisition</a:t>
            </a:r>
          </a:p>
          <a:p>
            <a:pPr lvl="1"/>
            <a:r>
              <a:rPr lang="en-US" sz="3000" dirty="0"/>
              <a:t>Embedded evaluation</a:t>
            </a:r>
          </a:p>
          <a:p>
            <a:pPr lvl="1"/>
            <a:r>
              <a:rPr lang="en-US" sz="3000" dirty="0"/>
              <a:t>Field Activity survey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/>
              <a:t>The evaluation data is not about individual results, but rather, assessing the effectiveness of the curriculum.</a:t>
            </a:r>
          </a:p>
        </p:txBody>
      </p:sp>
    </p:spTree>
    <p:extLst>
      <p:ext uri="{BB962C8B-B14F-4D97-AF65-F5344CB8AC3E}">
        <p14:creationId xmlns:p14="http://schemas.microsoft.com/office/powerpoint/2010/main" val="3349679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Adult Learning – what we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Spaced learning</a:t>
            </a:r>
          </a:p>
          <a:p>
            <a:pPr lvl="1"/>
            <a:r>
              <a:rPr lang="en-US" dirty="0"/>
              <a:t>Shown to be a more effective way for people to learn, practice, and transfer what they have learned</a:t>
            </a:r>
          </a:p>
          <a:p>
            <a:r>
              <a:rPr lang="en-US" dirty="0"/>
              <a:t>Blended learning</a:t>
            </a:r>
          </a:p>
          <a:p>
            <a:r>
              <a:rPr lang="en-US" dirty="0"/>
              <a:t>Coaching</a:t>
            </a:r>
          </a:p>
          <a:p>
            <a:r>
              <a:rPr lang="en-US" dirty="0"/>
              <a:t>Skill-based interactive in-person training</a:t>
            </a:r>
          </a:p>
          <a:p>
            <a:r>
              <a:rPr lang="en-US" dirty="0"/>
              <a:t>Skill practice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104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pic>
        <p:nvPicPr>
          <p:cNvPr id="4" name="Content Placeholder 3" descr="head-gea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53" r="-406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427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California Child Welfare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 fontScale="925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Federal Laws</a:t>
            </a:r>
          </a:p>
          <a:p>
            <a:pPr marL="1371600" lvl="3" indent="0">
              <a:buNone/>
            </a:pPr>
            <a:r>
              <a:rPr lang="en-US" dirty="0"/>
              <a:t>Adoption and Safe Families Act (ASFA)</a:t>
            </a:r>
          </a:p>
          <a:p>
            <a:pPr marL="1371600" lvl="3" indent="0">
              <a:buNone/>
            </a:pPr>
            <a:r>
              <a:rPr lang="en-US" dirty="0"/>
              <a:t>Child Abuse Prevention and Treatment Act (CAPTA)</a:t>
            </a:r>
          </a:p>
          <a:p>
            <a:pPr marL="1371600" lvl="3" indent="0">
              <a:buNone/>
            </a:pPr>
            <a:r>
              <a:rPr lang="en-US" dirty="0"/>
              <a:t>Child and Family Services Review (CFSR)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State Laws</a:t>
            </a:r>
          </a:p>
          <a:p>
            <a:pPr marL="1371600" lvl="3" indent="0">
              <a:buNone/>
            </a:pPr>
            <a:r>
              <a:rPr lang="en-US" dirty="0"/>
              <a:t>Welfare &amp; Institutions Code, AB 636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Rules and Regulations</a:t>
            </a:r>
          </a:p>
          <a:p>
            <a:pPr marL="1371600" lvl="3" indent="0">
              <a:buNone/>
            </a:pPr>
            <a:r>
              <a:rPr lang="en-US" dirty="0"/>
              <a:t>Federal--ICWA, eligibility</a:t>
            </a:r>
          </a:p>
          <a:p>
            <a:pPr marL="1371600" lvl="3" indent="0">
              <a:buNone/>
            </a:pPr>
            <a:r>
              <a:rPr lang="en-US" dirty="0"/>
              <a:t>State--Division 31</a:t>
            </a:r>
          </a:p>
          <a:p>
            <a:pPr marL="1371600" lvl="3" indent="0">
              <a:buNone/>
            </a:pPr>
            <a:r>
              <a:rPr lang="en-US" dirty="0"/>
              <a:t>County --Policies and Procedures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California Child Welfare Core Practice Model (CPM)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National Association of Social Workers (NASW) Code of Ethics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96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Adoption and Safe Families Act  (ASFA) 1997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077200" cy="34289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Four Provisions: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/>
              <a:t>Moving children promptly to permanent families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/>
              <a:t>Ensuring that safety is a paramount concern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/>
              <a:t>Elevating well-being as a major focus of child welfare system efforts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/>
              <a:t>Improving innovation and accountability throughout the Child Welfare System</a:t>
            </a:r>
          </a:p>
          <a:p>
            <a:pPr marL="971550" lvl="1" indent="-514350">
              <a:buFont typeface="+mj-lt"/>
              <a:buAutoNum type="arabicParenR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475777988"/>
              </p:ext>
            </p:extLst>
          </p:nvPr>
        </p:nvGraphicFramePr>
        <p:xfrm>
          <a:off x="406400" y="5130800"/>
          <a:ext cx="83058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6211669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Intentions and Results: A look Back at the Adoption and Safe Families Act, 2009, Center for the Study of Social Policy and Urban Institute</a:t>
            </a:r>
          </a:p>
        </p:txBody>
      </p:sp>
    </p:spTree>
    <p:extLst>
      <p:ext uri="{BB962C8B-B14F-4D97-AF65-F5344CB8AC3E}">
        <p14:creationId xmlns:p14="http://schemas.microsoft.com/office/powerpoint/2010/main" val="2267957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Child and Family Services Review (CFSR)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Created by the federal government in 1994 refined in response to the 1997 Adoption and Safe Families Act (ASFA)</a:t>
            </a:r>
          </a:p>
          <a:p>
            <a:r>
              <a:rPr lang="en-US" dirty="0"/>
              <a:t>CFSR is an assessment of a state’s performance related to child welfare goals</a:t>
            </a:r>
          </a:p>
          <a:p>
            <a:pPr lvl="1"/>
            <a:r>
              <a:rPr lang="en-US" sz="3000" dirty="0"/>
              <a:t>Safety</a:t>
            </a:r>
          </a:p>
          <a:p>
            <a:pPr lvl="1"/>
            <a:r>
              <a:rPr lang="en-US" sz="3000" dirty="0"/>
              <a:t>Permanency</a:t>
            </a:r>
          </a:p>
          <a:p>
            <a:pPr lvl="1"/>
            <a:r>
              <a:rPr lang="en-US" sz="3000" dirty="0"/>
              <a:t>Well-being</a:t>
            </a:r>
          </a:p>
        </p:txBody>
      </p:sp>
    </p:spTree>
    <p:extLst>
      <p:ext uri="{BB962C8B-B14F-4D97-AF65-F5344CB8AC3E}">
        <p14:creationId xmlns:p14="http://schemas.microsoft.com/office/powerpoint/2010/main" val="37358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Core for New Child Welfare Workers in California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Background</a:t>
            </a:r>
          </a:p>
          <a:p>
            <a:pPr lvl="1"/>
            <a:r>
              <a:rPr lang="en-US" dirty="0"/>
              <a:t>Developed as part of the first CFSR/PIP process</a:t>
            </a:r>
          </a:p>
          <a:p>
            <a:pPr lvl="1"/>
            <a:r>
              <a:rPr lang="en-US" dirty="0"/>
              <a:t>The PIP included two key requirements for Common Core:</a:t>
            </a:r>
          </a:p>
          <a:p>
            <a:pPr lvl="2"/>
            <a:r>
              <a:rPr lang="en-US" sz="2800" dirty="0"/>
              <a:t>Must be statewide standardized training for all new social workers</a:t>
            </a:r>
          </a:p>
          <a:p>
            <a:pPr lvl="2"/>
            <a:r>
              <a:rPr lang="en-US" sz="2800" dirty="0"/>
              <a:t>Must be evaluated to show that it is effective</a:t>
            </a:r>
          </a:p>
          <a:p>
            <a:pPr lvl="1"/>
            <a:r>
              <a:rPr lang="en-US" dirty="0"/>
              <a:t>The first version of Common Core to be widely implemented was launched in 2005.</a:t>
            </a:r>
          </a:p>
        </p:txBody>
      </p:sp>
    </p:spTree>
    <p:extLst>
      <p:ext uri="{BB962C8B-B14F-4D97-AF65-F5344CB8AC3E}">
        <p14:creationId xmlns:p14="http://schemas.microsoft.com/office/powerpoint/2010/main" val="49721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Child Welfare System Improvement and Accountability 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5000" b="1" dirty="0"/>
              <a:t>AB 636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182527"/>
              </p:ext>
            </p:extLst>
          </p:nvPr>
        </p:nvGraphicFramePr>
        <p:xfrm>
          <a:off x="304800" y="4191000"/>
          <a:ext cx="8534400" cy="2286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What would the outcome be if this goal is met?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How does a social worker support families to get to this</a:t>
                      </a:r>
                      <a:r>
                        <a:rPr lang="en-US" sz="3600" baseline="0" dirty="0"/>
                        <a:t> outcome?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5386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Regulations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State regulations require that sections of the Core be completed within 1 year of hire and the entire Core be completed within 2 years of hire.</a:t>
            </a:r>
          </a:p>
          <a:p>
            <a:r>
              <a:rPr lang="en-US" dirty="0"/>
              <a:t>Common Core must satisfy the federal requirements as outlined in the CFSR and the Program Improvement Plans completed by California in 2004 and 2009.</a:t>
            </a:r>
          </a:p>
          <a:p>
            <a:r>
              <a:rPr lang="en-US" dirty="0"/>
              <a:t>WIC 16206 identifies the training topics and requirements for evaluation.</a:t>
            </a:r>
          </a:p>
        </p:txBody>
      </p:sp>
    </p:spTree>
    <p:extLst>
      <p:ext uri="{BB962C8B-B14F-4D97-AF65-F5344CB8AC3E}">
        <p14:creationId xmlns:p14="http://schemas.microsoft.com/office/powerpoint/2010/main" val="1486953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143000"/>
            <a:ext cx="8915400" cy="32766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/>
              <a:t>Orientation to Child Welfare Practice and Common Core 3.0</a:t>
            </a:r>
            <a:br>
              <a:rPr lang="en-US" b="1" dirty="0"/>
            </a:br>
            <a:br>
              <a:rPr lang="en-US" b="1" dirty="0"/>
            </a:br>
            <a:r>
              <a:rPr lang="en-US" sz="3100" b="1" dirty="0"/>
              <a:t>December 31, 2018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492920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NASW Code of Ethics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077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“The mission of the social work profession is rooted in a set of core values. These core values, embraced by social workers throughout the profession’s history, are the foundation of social work’s unique purpose and perspective: service, social justice, dignity and worth of the person, importance of human relationships, integrity, [and] competence.” (NASW, 2008)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748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California Child Welfare Core Practice Model (CPM)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Theoretical Framework</a:t>
            </a:r>
          </a:p>
          <a:p>
            <a:r>
              <a:rPr lang="en-US" dirty="0"/>
              <a:t>Values</a:t>
            </a:r>
          </a:p>
          <a:p>
            <a:r>
              <a:rPr lang="en-US" dirty="0"/>
              <a:t>Casework components</a:t>
            </a:r>
          </a:p>
          <a:p>
            <a:r>
              <a:rPr lang="en-US" dirty="0"/>
              <a:t>Practice Elements</a:t>
            </a:r>
          </a:p>
          <a:p>
            <a:r>
              <a:rPr lang="en-US" dirty="0"/>
              <a:t>Practice Behaviors</a:t>
            </a:r>
          </a:p>
        </p:txBody>
      </p:sp>
      <p:pic>
        <p:nvPicPr>
          <p:cNvPr id="5" name="Content Placeholder 4" descr="cpm_theories_infographic_p3.pdf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4" t="-240" r="-2562" b="-3969"/>
          <a:stretch/>
        </p:blipFill>
        <p:spPr>
          <a:xfrm>
            <a:off x="4451078" y="1507513"/>
            <a:ext cx="4344253" cy="5080440"/>
          </a:xfrm>
        </p:spPr>
      </p:pic>
    </p:spTree>
    <p:extLst>
      <p:ext uri="{BB962C8B-B14F-4D97-AF65-F5344CB8AC3E}">
        <p14:creationId xmlns:p14="http://schemas.microsoft.com/office/powerpoint/2010/main" val="2460520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Believe</a:t>
            </a:r>
          </a:p>
        </p:txBody>
      </p:sp>
      <p:pic>
        <p:nvPicPr>
          <p:cNvPr id="6" name="1194_499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66442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California Child Welfare Core Practice Model</a:t>
            </a:r>
          </a:p>
        </p:txBody>
      </p:sp>
      <p:pic>
        <p:nvPicPr>
          <p:cNvPr id="4" name="Content Placeholder 3" descr="Core Practice Model Packet REV0515_FINAL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2" t="5401" b="50257"/>
          <a:stretch/>
        </p:blipFill>
        <p:spPr>
          <a:xfrm>
            <a:off x="838200" y="1447800"/>
            <a:ext cx="7346346" cy="4970803"/>
          </a:xfrm>
        </p:spPr>
      </p:pic>
    </p:spTree>
    <p:extLst>
      <p:ext uri="{BB962C8B-B14F-4D97-AF65-F5344CB8AC3E}">
        <p14:creationId xmlns:p14="http://schemas.microsoft.com/office/powerpoint/2010/main" val="589610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California Child Welfare Core Practice Model (CPM)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Practice Elements – How we do it</a:t>
            </a:r>
          </a:p>
          <a:p>
            <a:pPr lvl="1"/>
            <a:r>
              <a:rPr lang="en-US" dirty="0"/>
              <a:t>Engagement</a:t>
            </a:r>
          </a:p>
          <a:p>
            <a:pPr lvl="1"/>
            <a:r>
              <a:rPr lang="en-US" dirty="0"/>
              <a:t>Inquiry/exploration</a:t>
            </a:r>
          </a:p>
          <a:p>
            <a:pPr lvl="1"/>
            <a:r>
              <a:rPr lang="en-US" dirty="0"/>
              <a:t>Advocacy</a:t>
            </a:r>
          </a:p>
          <a:p>
            <a:pPr lvl="1"/>
            <a:r>
              <a:rPr lang="en-US" dirty="0"/>
              <a:t>Teaming</a:t>
            </a:r>
          </a:p>
          <a:p>
            <a:pPr lvl="1"/>
            <a:r>
              <a:rPr lang="en-US" dirty="0"/>
              <a:t>Accountability</a:t>
            </a:r>
          </a:p>
          <a:p>
            <a:pPr lvl="1"/>
            <a:r>
              <a:rPr lang="en-US" dirty="0"/>
              <a:t>Workforce development and support</a:t>
            </a:r>
          </a:p>
        </p:txBody>
      </p:sp>
    </p:spTree>
    <p:extLst>
      <p:ext uri="{BB962C8B-B14F-4D97-AF65-F5344CB8AC3E}">
        <p14:creationId xmlns:p14="http://schemas.microsoft.com/office/powerpoint/2010/main" val="2473258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Behaviors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Action-oriented</a:t>
            </a:r>
          </a:p>
          <a:p>
            <a:r>
              <a:rPr lang="en-US" dirty="0"/>
              <a:t>Clearly describe the interactions between social workers and families, children, youth, young adults, communities, and Tribes</a:t>
            </a:r>
          </a:p>
          <a:p>
            <a:r>
              <a:rPr lang="en-US" dirty="0"/>
              <a:t>Provide guidance to social worker about how they will practice social work using the Practice Model</a:t>
            </a:r>
          </a:p>
        </p:txBody>
      </p:sp>
    </p:spTree>
    <p:extLst>
      <p:ext uri="{BB962C8B-B14F-4D97-AF65-F5344CB8AC3E}">
        <p14:creationId xmlns:p14="http://schemas.microsoft.com/office/powerpoint/2010/main" val="2841556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a Learning Plan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7624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40067" r="-400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3874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Please complete the Participant Satisfaction Survey.</a:t>
            </a:r>
          </a:p>
        </p:txBody>
      </p:sp>
      <p:pic>
        <p:nvPicPr>
          <p:cNvPr id="5" name="Picture 4" descr="Thank Yo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910"/>
            <a:ext cx="7162800" cy="447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7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Overview of the Training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4294967295"/>
          </p:nvPr>
        </p:nvSpPr>
        <p:spPr>
          <a:xfrm>
            <a:off x="381000" y="1752600"/>
            <a:ext cx="8077200" cy="4876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</a:rPr>
              <a:t>Welcome and Review of the Agenda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</a:rPr>
              <a:t>Learning Objectives</a:t>
            </a:r>
          </a:p>
          <a:p>
            <a:r>
              <a:rPr lang="en-US" dirty="0">
                <a:solidFill>
                  <a:srgbClr val="FFFFFF"/>
                </a:solidFill>
              </a:rPr>
              <a:t>CC 3.0 Training</a:t>
            </a:r>
          </a:p>
          <a:p>
            <a:r>
              <a:rPr lang="en-US" dirty="0">
                <a:solidFill>
                  <a:srgbClr val="FFFFFF"/>
                </a:solidFill>
              </a:rPr>
              <a:t>Child Welfare Practice in California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</a:rPr>
              <a:t>Wrap-up</a:t>
            </a:r>
          </a:p>
          <a:p>
            <a:pPr eaLnBrk="1" hangingPunct="1">
              <a:buFont typeface="Arial" charset="0"/>
              <a:buNone/>
            </a:pPr>
            <a:r>
              <a:rPr lang="en-US" dirty="0"/>
              <a:t>	</a:t>
            </a:r>
          </a:p>
          <a:p>
            <a:pPr eaLnBrk="1" hangingPunct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1770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787" y="17929"/>
            <a:ext cx="8001000" cy="144780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/>
              <a:t>Group Agreements</a:t>
            </a:r>
          </a:p>
        </p:txBody>
      </p:sp>
      <p:pic>
        <p:nvPicPr>
          <p:cNvPr id="5" name="Picture 2" descr="C:\Users\Owner\AppData\Local\Microsoft\Windows\Temporary Internet Files\Content.IE5\87PSJEBN\clip-art0020[1]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5234175" cy="516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662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Icebreaker Activity!</a:t>
            </a:r>
          </a:p>
        </p:txBody>
      </p:sp>
      <p:sp>
        <p:nvSpPr>
          <p:cNvPr id="18434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marL="0" indent="0" eaLnBrk="1" hangingPunct="1">
              <a:buNone/>
            </a:pPr>
            <a:endParaRPr lang="en-US" dirty="0"/>
          </a:p>
        </p:txBody>
      </p:sp>
      <p:pic>
        <p:nvPicPr>
          <p:cNvPr id="3" name="Picture 2" descr="superhero-304713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7800"/>
            <a:ext cx="7696200" cy="5122783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TextBox 5"/>
          <p:cNvSpPr txBox="1"/>
          <p:nvPr/>
        </p:nvSpPr>
        <p:spPr>
          <a:xfrm rot="20997289">
            <a:off x="1184246" y="4358109"/>
            <a:ext cx="1972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rculanum"/>
                <a:cs typeface="Herculanum"/>
              </a:rPr>
              <a:t>Super Social Worker</a:t>
            </a:r>
          </a:p>
        </p:txBody>
      </p:sp>
    </p:spTree>
    <p:extLst>
      <p:ext uri="{BB962C8B-B14F-4D97-AF65-F5344CB8AC3E}">
        <p14:creationId xmlns:p14="http://schemas.microsoft.com/office/powerpoint/2010/main" val="534943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229600" cy="4525963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Pick 2 Learning Objectives for which you feel you have a really good understanding.</a:t>
            </a:r>
          </a:p>
          <a:p>
            <a:pPr lvl="1"/>
            <a:r>
              <a:rPr lang="en-US" b="1" dirty="0">
                <a:solidFill>
                  <a:srgbClr val="000000"/>
                </a:solidFill>
              </a:rPr>
              <a:t>Circle</a:t>
            </a:r>
            <a:r>
              <a:rPr lang="en-US" dirty="0">
                <a:solidFill>
                  <a:srgbClr val="000000"/>
                </a:solidFill>
              </a:rPr>
              <a:t> them.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Pick 2 Learning Objectives that you need to learn the most about. </a:t>
            </a:r>
          </a:p>
          <a:p>
            <a:pPr lvl="1"/>
            <a:r>
              <a:rPr lang="en-US" b="1" u="sng" dirty="0">
                <a:solidFill>
                  <a:srgbClr val="000000"/>
                </a:solidFill>
              </a:rPr>
              <a:t>Underline </a:t>
            </a:r>
            <a:r>
              <a:rPr lang="en-US" dirty="0">
                <a:solidFill>
                  <a:srgbClr val="000000"/>
                </a:solidFill>
              </a:rPr>
              <a:t>them. 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371600" y="2514600"/>
            <a:ext cx="1905000" cy="838200"/>
          </a:xfrm>
          <a:prstGeom prst="ellipse">
            <a:avLst/>
          </a:prstGeom>
          <a:solidFill>
            <a:srgbClr val="FFFF00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04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Re-Imagining Core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Practice Areas as a framework for the training</a:t>
            </a:r>
          </a:p>
          <a:p>
            <a:r>
              <a:rPr lang="en-US" dirty="0"/>
              <a:t>Sequencing content to reinforce training after some time in the field</a:t>
            </a:r>
          </a:p>
          <a:p>
            <a:r>
              <a:rPr lang="en-US" dirty="0"/>
              <a:t>Use of multiple training modalities</a:t>
            </a:r>
          </a:p>
          <a:p>
            <a:pPr lvl="1"/>
            <a:r>
              <a:rPr lang="en-US" dirty="0"/>
              <a:t>Online knowledge-based training</a:t>
            </a:r>
          </a:p>
          <a:p>
            <a:pPr lvl="1"/>
            <a:r>
              <a:rPr lang="en-US" dirty="0"/>
              <a:t>Classroom-based learning</a:t>
            </a:r>
          </a:p>
          <a:p>
            <a:pPr lvl="1"/>
            <a:r>
              <a:rPr lang="en-US" dirty="0"/>
              <a:t>Field learning</a:t>
            </a:r>
          </a:p>
        </p:txBody>
      </p:sp>
    </p:spTree>
    <p:extLst>
      <p:ext uri="{BB962C8B-B14F-4D97-AF65-F5344CB8AC3E}">
        <p14:creationId xmlns:p14="http://schemas.microsoft.com/office/powerpoint/2010/main" val="2365934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On-line knowledge based training</a:t>
            </a:r>
          </a:p>
          <a:p>
            <a:r>
              <a:rPr lang="en-US" dirty="0"/>
              <a:t>Classroom-based learning</a:t>
            </a:r>
          </a:p>
          <a:p>
            <a:r>
              <a:rPr lang="en-US" dirty="0"/>
              <a:t>Field learning</a:t>
            </a:r>
          </a:p>
        </p:txBody>
      </p:sp>
      <p:pic>
        <p:nvPicPr>
          <p:cNvPr id="5" name="Content Placeholder 4" descr="3.0 logo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56" b="-61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4543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Blocks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572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Practice Areas</a:t>
            </a:r>
          </a:p>
          <a:p>
            <a:pPr lvl="1"/>
            <a:r>
              <a:rPr lang="en-US" sz="2800" dirty="0"/>
              <a:t>Foundation</a:t>
            </a:r>
          </a:p>
          <a:p>
            <a:pPr lvl="1"/>
            <a:r>
              <a:rPr lang="en-US" sz="2800" dirty="0"/>
              <a:t>Engagement</a:t>
            </a:r>
          </a:p>
          <a:p>
            <a:pPr lvl="1"/>
            <a:r>
              <a:rPr lang="en-US" sz="2800" dirty="0"/>
              <a:t>Assessment</a:t>
            </a:r>
          </a:p>
          <a:p>
            <a:pPr lvl="1"/>
            <a:r>
              <a:rPr lang="en-US" sz="2800" dirty="0"/>
              <a:t>Case Planning and Service Delivery</a:t>
            </a:r>
          </a:p>
          <a:p>
            <a:pPr lvl="1"/>
            <a:r>
              <a:rPr lang="en-US" sz="2800" dirty="0"/>
              <a:t>Monitoring and Adapting</a:t>
            </a:r>
          </a:p>
          <a:p>
            <a:pPr lvl="1"/>
            <a:r>
              <a:rPr lang="en-US" sz="2800" dirty="0"/>
              <a:t>Transition</a:t>
            </a:r>
          </a:p>
        </p:txBody>
      </p:sp>
      <p:pic>
        <p:nvPicPr>
          <p:cNvPr id="5" name="Content Placeholder 4" descr="core_practice_model_packet_p51.pdf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4" t="6367" r="989" b="52373"/>
          <a:stretch/>
        </p:blipFill>
        <p:spPr>
          <a:xfrm>
            <a:off x="5257800" y="1600200"/>
            <a:ext cx="3505200" cy="3847324"/>
          </a:xfrm>
        </p:spPr>
      </p:pic>
    </p:spTree>
    <p:extLst>
      <p:ext uri="{BB962C8B-B14F-4D97-AF65-F5344CB8AC3E}">
        <p14:creationId xmlns:p14="http://schemas.microsoft.com/office/powerpoint/2010/main" val="3299263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5158</TotalTime>
  <Words>907</Words>
  <Application>Microsoft Macintosh PowerPoint</Application>
  <PresentationFormat>On-screen Show (4:3)</PresentationFormat>
  <Paragraphs>171</Paragraphs>
  <Slides>28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Herculanum</vt:lpstr>
      <vt:lpstr>Office Theme</vt:lpstr>
      <vt:lpstr>PowerPoint Presentation</vt:lpstr>
      <vt:lpstr>Orientation to Child Welfare Practice and Common Core 3.0  December 31, 2018</vt:lpstr>
      <vt:lpstr>Overview of the Training</vt:lpstr>
      <vt:lpstr>Group Agreements</vt:lpstr>
      <vt:lpstr>Icebreaker Activity!</vt:lpstr>
      <vt:lpstr>Learning Objectives</vt:lpstr>
      <vt:lpstr>Re-Imagining Core Training</vt:lpstr>
      <vt:lpstr>Modalities</vt:lpstr>
      <vt:lpstr>Training Blocks</vt:lpstr>
      <vt:lpstr>Sequenced Content</vt:lpstr>
      <vt:lpstr>Evaluation Overview</vt:lpstr>
      <vt:lpstr>Adult Learning – what we know</vt:lpstr>
      <vt:lpstr>Activity</vt:lpstr>
      <vt:lpstr>California Child Welfare Practice</vt:lpstr>
      <vt:lpstr>Adoption and Safe Families Act  (ASFA) 1997 </vt:lpstr>
      <vt:lpstr>Child and Family Services Review (CFSR)</vt:lpstr>
      <vt:lpstr>Common Core for New Child Welfare Workers in California</vt:lpstr>
      <vt:lpstr>Child Welfare System Improvement and Accountability Act</vt:lpstr>
      <vt:lpstr>State Regulations</vt:lpstr>
      <vt:lpstr>NASW Code of Ethics</vt:lpstr>
      <vt:lpstr>The California Child Welfare Core Practice Model (CPM)</vt:lpstr>
      <vt:lpstr>We Believe</vt:lpstr>
      <vt:lpstr>The California Child Welfare Core Practice Model</vt:lpstr>
      <vt:lpstr>The California Child Welfare Core Practice Model (CPM)</vt:lpstr>
      <vt:lpstr>Practice Behaviors</vt:lpstr>
      <vt:lpstr>Developing a Learning Plan</vt:lpstr>
      <vt:lpstr>Wrap-Up</vt:lpstr>
      <vt:lpstr>Thank you!</vt:lpstr>
    </vt:vector>
  </TitlesOfParts>
  <Company>UC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S. Connelly</dc:creator>
  <cp:lastModifiedBy>Microsoft Office User</cp:lastModifiedBy>
  <cp:revision>183</cp:revision>
  <cp:lastPrinted>2016-05-01T01:48:21Z</cp:lastPrinted>
  <dcterms:created xsi:type="dcterms:W3CDTF">2013-07-19T18:41:24Z</dcterms:created>
  <dcterms:modified xsi:type="dcterms:W3CDTF">2019-01-25T23:32:44Z</dcterms:modified>
</cp:coreProperties>
</file>