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97" r:id="rId6"/>
    <p:sldId id="300" r:id="rId7"/>
    <p:sldId id="261" r:id="rId8"/>
    <p:sldId id="301" r:id="rId9"/>
    <p:sldId id="302" r:id="rId10"/>
    <p:sldId id="262" r:id="rId11"/>
    <p:sldId id="263" r:id="rId12"/>
    <p:sldId id="264" r:id="rId13"/>
    <p:sldId id="265" r:id="rId14"/>
    <p:sldId id="269" r:id="rId15"/>
    <p:sldId id="266" r:id="rId16"/>
    <p:sldId id="267" r:id="rId17"/>
    <p:sldId id="268" r:id="rId18"/>
    <p:sldId id="270" r:id="rId19"/>
    <p:sldId id="271" r:id="rId20"/>
    <p:sldId id="272" r:id="rId21"/>
    <p:sldId id="273" r:id="rId22"/>
    <p:sldId id="274" r:id="rId23"/>
    <p:sldId id="275" r:id="rId24"/>
    <p:sldId id="276" r:id="rId25"/>
    <p:sldId id="277" r:id="rId26"/>
    <p:sldId id="278" r:id="rId27"/>
    <p:sldId id="279" r:id="rId28"/>
    <p:sldId id="311" r:id="rId29"/>
    <p:sldId id="289" r:id="rId30"/>
    <p:sldId id="303" r:id="rId31"/>
    <p:sldId id="304" r:id="rId32"/>
    <p:sldId id="305" r:id="rId33"/>
    <p:sldId id="306" r:id="rId34"/>
    <p:sldId id="307" r:id="rId35"/>
    <p:sldId id="290" r:id="rId36"/>
    <p:sldId id="291" r:id="rId37"/>
    <p:sldId id="280" r:id="rId38"/>
    <p:sldId id="281" r:id="rId39"/>
    <p:sldId id="308" r:id="rId40"/>
    <p:sldId id="309" r:id="rId41"/>
    <p:sldId id="310" r:id="rId42"/>
    <p:sldId id="292" r:id="rId43"/>
    <p:sldId id="319" r:id="rId44"/>
    <p:sldId id="293" r:id="rId45"/>
    <p:sldId id="294" r:id="rId46"/>
    <p:sldId id="315" r:id="rId47"/>
    <p:sldId id="312" r:id="rId48"/>
    <p:sldId id="313" r:id="rId49"/>
    <p:sldId id="314" r:id="rId50"/>
    <p:sldId id="317" r:id="rId51"/>
    <p:sldId id="318" r:id="rId52"/>
    <p:sldId id="286" r:id="rId53"/>
    <p:sldId id="284" r:id="rId54"/>
    <p:sldId id="288" r:id="rId55"/>
    <p:sldId id="316"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4660"/>
  </p:normalViewPr>
  <p:slideViewPr>
    <p:cSldViewPr snapToGrid="0">
      <p:cViewPr>
        <p:scale>
          <a:sx n="68" d="100"/>
          <a:sy n="68"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008689E-BB36-4087-9751-0B3027265356}"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79B4F-9094-4412-A88A-8936A5002DC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767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08689E-BB36-4087-9751-0B3027265356}"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79B4F-9094-4412-A88A-8936A5002DC7}" type="slidenum">
              <a:rPr lang="en-US" smtClean="0"/>
              <a:t>‹#›</a:t>
            </a:fld>
            <a:endParaRPr lang="en-US"/>
          </a:p>
        </p:txBody>
      </p:sp>
    </p:spTree>
    <p:extLst>
      <p:ext uri="{BB962C8B-B14F-4D97-AF65-F5344CB8AC3E}">
        <p14:creationId xmlns:p14="http://schemas.microsoft.com/office/powerpoint/2010/main" val="4011966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08689E-BB36-4087-9751-0B3027265356}"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79B4F-9094-4412-A88A-8936A5002DC7}"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204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08689E-BB36-4087-9751-0B3027265356}"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79B4F-9094-4412-A88A-8936A5002DC7}" type="slidenum">
              <a:rPr lang="en-US" smtClean="0"/>
              <a:t>‹#›</a:t>
            </a:fld>
            <a:endParaRPr lang="en-US"/>
          </a:p>
        </p:txBody>
      </p:sp>
    </p:spTree>
    <p:extLst>
      <p:ext uri="{BB962C8B-B14F-4D97-AF65-F5344CB8AC3E}">
        <p14:creationId xmlns:p14="http://schemas.microsoft.com/office/powerpoint/2010/main" val="306589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08689E-BB36-4087-9751-0B3027265356}"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79B4F-9094-4412-A88A-8936A5002DC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8288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08689E-BB36-4087-9751-0B3027265356}"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79B4F-9094-4412-A88A-8936A5002DC7}" type="slidenum">
              <a:rPr lang="en-US" smtClean="0"/>
              <a:t>‹#›</a:t>
            </a:fld>
            <a:endParaRPr lang="en-US"/>
          </a:p>
        </p:txBody>
      </p:sp>
    </p:spTree>
    <p:extLst>
      <p:ext uri="{BB962C8B-B14F-4D97-AF65-F5344CB8AC3E}">
        <p14:creationId xmlns:p14="http://schemas.microsoft.com/office/powerpoint/2010/main" val="1487901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08689E-BB36-4087-9751-0B3027265356}" type="datetimeFigureOut">
              <a:rPr lang="en-US" smtClean="0"/>
              <a:t>7/18/2016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F79B4F-9094-4412-A88A-8936A5002DC7}" type="slidenum">
              <a:rPr lang="en-US" smtClean="0"/>
              <a:t>‹#›</a:t>
            </a:fld>
            <a:endParaRPr lang="en-US"/>
          </a:p>
        </p:txBody>
      </p:sp>
    </p:spTree>
    <p:extLst>
      <p:ext uri="{BB962C8B-B14F-4D97-AF65-F5344CB8AC3E}">
        <p14:creationId xmlns:p14="http://schemas.microsoft.com/office/powerpoint/2010/main" val="301733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08689E-BB36-4087-9751-0B3027265356}" type="datetimeFigureOut">
              <a:rPr lang="en-US" smtClean="0"/>
              <a:t>7/18/2016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F79B4F-9094-4412-A88A-8936A5002DC7}" type="slidenum">
              <a:rPr lang="en-US" smtClean="0"/>
              <a:t>‹#›</a:t>
            </a:fld>
            <a:endParaRPr lang="en-US"/>
          </a:p>
        </p:txBody>
      </p:sp>
    </p:spTree>
    <p:extLst>
      <p:ext uri="{BB962C8B-B14F-4D97-AF65-F5344CB8AC3E}">
        <p14:creationId xmlns:p14="http://schemas.microsoft.com/office/powerpoint/2010/main" val="34921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8689E-BB36-4087-9751-0B3027265356}" type="datetimeFigureOut">
              <a:rPr lang="en-US" smtClean="0"/>
              <a:t>7/18/2016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F79B4F-9094-4412-A88A-8936A5002DC7}" type="slidenum">
              <a:rPr lang="en-US" smtClean="0"/>
              <a:t>‹#›</a:t>
            </a:fld>
            <a:endParaRPr lang="en-US"/>
          </a:p>
        </p:txBody>
      </p:sp>
    </p:spTree>
    <p:extLst>
      <p:ext uri="{BB962C8B-B14F-4D97-AF65-F5344CB8AC3E}">
        <p14:creationId xmlns:p14="http://schemas.microsoft.com/office/powerpoint/2010/main" val="1316766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08689E-BB36-4087-9751-0B3027265356}"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79B4F-9094-4412-A88A-8936A5002DC7}" type="slidenum">
              <a:rPr lang="en-US" smtClean="0"/>
              <a:t>‹#›</a:t>
            </a:fld>
            <a:endParaRPr lang="en-US"/>
          </a:p>
        </p:txBody>
      </p:sp>
    </p:spTree>
    <p:extLst>
      <p:ext uri="{BB962C8B-B14F-4D97-AF65-F5344CB8AC3E}">
        <p14:creationId xmlns:p14="http://schemas.microsoft.com/office/powerpoint/2010/main" val="3361164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08689E-BB36-4087-9751-0B3027265356}"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79B4F-9094-4412-A88A-8936A5002DC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4407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008689E-BB36-4087-9751-0B3027265356}" type="datetimeFigureOut">
              <a:rPr lang="en-US" smtClean="0"/>
              <a:t>7/18/2016</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6F79B4F-9094-4412-A88A-8936A5002DC7}"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2128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4960137"/>
            <a:ext cx="11092375" cy="920158"/>
          </a:xfrm>
        </p:spPr>
        <p:txBody>
          <a:bodyPr/>
          <a:lstStyle/>
          <a:p>
            <a:r>
              <a:rPr lang="en-US" dirty="0"/>
              <a:t>Chapter 9 hypothesis testing with one sample</a:t>
            </a:r>
          </a:p>
        </p:txBody>
      </p:sp>
      <p:sp>
        <p:nvSpPr>
          <p:cNvPr id="3" name="Subtitle 2"/>
          <p:cNvSpPr>
            <a:spLocks noGrp="1"/>
          </p:cNvSpPr>
          <p:nvPr>
            <p:ph type="subTitle" idx="1"/>
          </p:nvPr>
        </p:nvSpPr>
        <p:spPr>
          <a:xfrm>
            <a:off x="970671" y="5880295"/>
            <a:ext cx="10840329" cy="542882"/>
          </a:xfrm>
        </p:spPr>
        <p:txBody>
          <a:bodyPr>
            <a:normAutofit fontScale="92500" lnSpcReduction="20000"/>
          </a:bodyPr>
          <a:lstStyle/>
          <a:p>
            <a:r>
              <a:rPr lang="en-US" dirty="0"/>
              <a:t>This presentation is based on material and graphs from Open </a:t>
            </a:r>
            <a:r>
              <a:rPr lang="en-US" dirty="0" err="1"/>
              <a:t>Stax</a:t>
            </a:r>
            <a:r>
              <a:rPr lang="en-US" dirty="0"/>
              <a:t> and is copyrighted by Open </a:t>
            </a:r>
            <a:r>
              <a:rPr lang="en-US" dirty="0" err="1"/>
              <a:t>Stax</a:t>
            </a:r>
            <a:r>
              <a:rPr lang="en-US"/>
              <a:t> and Georgia Highlands College.</a:t>
            </a:r>
          </a:p>
          <a:p>
            <a:endParaRPr lang="en-US" dirty="0"/>
          </a:p>
        </p:txBody>
      </p:sp>
    </p:spTree>
    <p:extLst>
      <p:ext uri="{BB962C8B-B14F-4D97-AF65-F5344CB8AC3E}">
        <p14:creationId xmlns:p14="http://schemas.microsoft.com/office/powerpoint/2010/main" val="3217496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258161" cy="1499616"/>
          </a:xfrm>
        </p:spPr>
        <p:txBody>
          <a:bodyPr/>
          <a:lstStyle/>
          <a:p>
            <a:r>
              <a:rPr lang="en-US" dirty="0"/>
              <a:t>9.2 OUTCOMES AND THE TYPE I AND TYPE II ERRORS</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53411549"/>
              </p:ext>
            </p:extLst>
          </p:nvPr>
        </p:nvGraphicFramePr>
        <p:xfrm>
          <a:off x="801856" y="2433710"/>
          <a:ext cx="10621109" cy="3038622"/>
        </p:xfrm>
        <a:graphic>
          <a:graphicData uri="http://schemas.openxmlformats.org/drawingml/2006/table">
            <a:tbl>
              <a:tblPr firstRow="1" firstCol="1" bandRow="1">
                <a:tableStyleId>{5C22544A-7EE6-4342-B048-85BDC9FD1C3A}</a:tableStyleId>
              </a:tblPr>
              <a:tblGrid>
                <a:gridCol w="3539714">
                  <a:extLst>
                    <a:ext uri="{9D8B030D-6E8A-4147-A177-3AD203B41FA5}">
                      <a16:colId xmlns:a16="http://schemas.microsoft.com/office/drawing/2014/main" val="75133092"/>
                    </a:ext>
                  </a:extLst>
                </a:gridCol>
                <a:gridCol w="3869668">
                  <a:extLst>
                    <a:ext uri="{9D8B030D-6E8A-4147-A177-3AD203B41FA5}">
                      <a16:colId xmlns:a16="http://schemas.microsoft.com/office/drawing/2014/main" val="495677022"/>
                    </a:ext>
                  </a:extLst>
                </a:gridCol>
                <a:gridCol w="3211727">
                  <a:extLst>
                    <a:ext uri="{9D8B030D-6E8A-4147-A177-3AD203B41FA5}">
                      <a16:colId xmlns:a16="http://schemas.microsoft.com/office/drawing/2014/main" val="1908076394"/>
                    </a:ext>
                  </a:extLst>
                </a:gridCol>
              </a:tblGrid>
              <a:tr h="600225">
                <a:tc>
                  <a:txBody>
                    <a:bodyPr/>
                    <a:lstStyle/>
                    <a:p>
                      <a:pPr marL="0" marR="0">
                        <a:spcBef>
                          <a:spcPts val="0"/>
                        </a:spcBef>
                        <a:spcAft>
                          <a:spcPts val="0"/>
                        </a:spcAft>
                      </a:pPr>
                      <a:r>
                        <a:rPr lang="en-US" sz="2800">
                          <a:effectLst/>
                        </a:rPr>
                        <a:t> </a:t>
                      </a:r>
                      <a:endParaRPr lang="en-US" sz="2800">
                        <a:effectLst/>
                        <a:latin typeface="Calibri" panose="020F0502020204030204" pitchFamily="34" charset="0"/>
                        <a:ea typeface="PMingLiU"/>
                        <a:cs typeface="Arial" panose="020B0604020202020204" pitchFamily="34" charset="0"/>
                      </a:endParaRPr>
                    </a:p>
                  </a:txBody>
                  <a:tcPr marL="68580" marR="68580" marT="0" marB="0"/>
                </a:tc>
                <a:tc gridSpan="2">
                  <a:txBody>
                    <a:bodyPr/>
                    <a:lstStyle/>
                    <a:p>
                      <a:pPr marL="0" marR="0" algn="ctr">
                        <a:spcBef>
                          <a:spcPts val="0"/>
                        </a:spcBef>
                        <a:spcAft>
                          <a:spcPts val="0"/>
                        </a:spcAft>
                      </a:pPr>
                      <a:r>
                        <a:rPr lang="en-US" sz="2800">
                          <a:effectLst/>
                        </a:rPr>
                        <a:t>REALITY</a:t>
                      </a:r>
                      <a:endParaRPr lang="en-US" sz="2800">
                        <a:effectLst/>
                        <a:latin typeface="Calibri" panose="020F0502020204030204" pitchFamily="34" charset="0"/>
                        <a:ea typeface="PMingLiU"/>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3851290463"/>
                  </a:ext>
                </a:extLst>
              </a:tr>
              <a:tr h="919086">
                <a:tc>
                  <a:txBody>
                    <a:bodyPr/>
                    <a:lstStyle/>
                    <a:p>
                      <a:pPr marL="0" marR="0">
                        <a:spcBef>
                          <a:spcPts val="0"/>
                        </a:spcBef>
                        <a:spcAft>
                          <a:spcPts val="0"/>
                        </a:spcAft>
                      </a:pPr>
                      <a:r>
                        <a:rPr lang="en-US" sz="2800">
                          <a:effectLst/>
                        </a:rPr>
                        <a:t>Decision</a:t>
                      </a:r>
                      <a:endParaRPr lang="en-US" sz="2800">
                        <a:effectLst/>
                        <a:latin typeface="Calibri" panose="020F0502020204030204" pitchFamily="34" charset="0"/>
                        <a:ea typeface="PMingLiU"/>
                        <a:cs typeface="Arial" panose="020B0604020202020204" pitchFamily="34" charset="0"/>
                      </a:endParaRPr>
                    </a:p>
                  </a:txBody>
                  <a:tcPr marL="68580" marR="68580" marT="0" marB="0"/>
                </a:tc>
                <a:tc>
                  <a:txBody>
                    <a:bodyPr/>
                    <a:lstStyle/>
                    <a:p>
                      <a:pPr marL="0" marR="0">
                        <a:spcBef>
                          <a:spcPts val="0"/>
                        </a:spcBef>
                        <a:spcAft>
                          <a:spcPts val="0"/>
                        </a:spcAft>
                      </a:pPr>
                      <a:r>
                        <a:rPr lang="en-US" sz="2800">
                          <a:effectLst/>
                        </a:rPr>
                        <a:t>Null hypothesis is true</a:t>
                      </a:r>
                      <a:endParaRPr lang="en-US" sz="2800">
                        <a:effectLst/>
                        <a:latin typeface="Calibri" panose="020F0502020204030204" pitchFamily="34" charset="0"/>
                        <a:ea typeface="PMingLiU"/>
                        <a:cs typeface="Arial" panose="020B0604020202020204" pitchFamily="34" charset="0"/>
                      </a:endParaRPr>
                    </a:p>
                  </a:txBody>
                  <a:tcPr marL="68580" marR="68580" marT="0" marB="0"/>
                </a:tc>
                <a:tc>
                  <a:txBody>
                    <a:bodyPr/>
                    <a:lstStyle/>
                    <a:p>
                      <a:pPr marL="0" marR="0">
                        <a:spcBef>
                          <a:spcPts val="0"/>
                        </a:spcBef>
                        <a:spcAft>
                          <a:spcPts val="0"/>
                        </a:spcAft>
                      </a:pPr>
                      <a:r>
                        <a:rPr lang="en-US" sz="2800">
                          <a:effectLst/>
                        </a:rPr>
                        <a:t>Null hypothesis is false</a:t>
                      </a:r>
                      <a:endParaRPr lang="en-US" sz="2800">
                        <a:effectLst/>
                        <a:latin typeface="Calibri" panose="020F0502020204030204" pitchFamily="34" charset="0"/>
                        <a:ea typeface="PMingLiU"/>
                        <a:cs typeface="Arial" panose="020B0604020202020204" pitchFamily="34" charset="0"/>
                      </a:endParaRPr>
                    </a:p>
                  </a:txBody>
                  <a:tcPr marL="68580" marR="68580" marT="0" marB="0"/>
                </a:tc>
                <a:extLst>
                  <a:ext uri="{0D108BD9-81ED-4DB2-BD59-A6C34878D82A}">
                    <a16:rowId xmlns:a16="http://schemas.microsoft.com/office/drawing/2014/main" val="3443873239"/>
                  </a:ext>
                </a:extLst>
              </a:tr>
              <a:tr h="600225">
                <a:tc>
                  <a:txBody>
                    <a:bodyPr/>
                    <a:lstStyle/>
                    <a:p>
                      <a:pPr marL="0" marR="0">
                        <a:spcBef>
                          <a:spcPts val="0"/>
                        </a:spcBef>
                        <a:spcAft>
                          <a:spcPts val="0"/>
                        </a:spcAft>
                      </a:pPr>
                      <a:r>
                        <a:rPr lang="en-US" sz="2800">
                          <a:effectLst/>
                        </a:rPr>
                        <a:t>Reject null hypothesis</a:t>
                      </a:r>
                      <a:endParaRPr lang="en-US" sz="2800">
                        <a:effectLst/>
                        <a:latin typeface="Calibri" panose="020F0502020204030204" pitchFamily="34" charset="0"/>
                        <a:ea typeface="PMingLiU"/>
                        <a:cs typeface="Arial" panose="020B0604020202020204" pitchFamily="34" charset="0"/>
                      </a:endParaRPr>
                    </a:p>
                  </a:txBody>
                  <a:tcPr marL="68580" marR="68580" marT="0" marB="0"/>
                </a:tc>
                <a:tc>
                  <a:txBody>
                    <a:bodyPr/>
                    <a:lstStyle/>
                    <a:p>
                      <a:pPr marL="0" marR="0">
                        <a:spcBef>
                          <a:spcPts val="0"/>
                        </a:spcBef>
                        <a:spcAft>
                          <a:spcPts val="0"/>
                        </a:spcAft>
                      </a:pPr>
                      <a:r>
                        <a:rPr lang="en-US" sz="2800" dirty="0">
                          <a:effectLst/>
                        </a:rPr>
                        <a:t>Type I Error</a:t>
                      </a:r>
                      <a:endParaRPr lang="en-US" sz="2800" dirty="0">
                        <a:effectLst/>
                        <a:latin typeface="Calibri" panose="020F0502020204030204" pitchFamily="34" charset="0"/>
                        <a:ea typeface="PMingLiU"/>
                        <a:cs typeface="Arial" panose="020B0604020202020204" pitchFamily="34" charset="0"/>
                      </a:endParaRPr>
                    </a:p>
                  </a:txBody>
                  <a:tcPr marL="68580" marR="68580" marT="0" marB="0"/>
                </a:tc>
                <a:tc>
                  <a:txBody>
                    <a:bodyPr/>
                    <a:lstStyle/>
                    <a:p>
                      <a:pPr marL="0" marR="0">
                        <a:spcBef>
                          <a:spcPts val="0"/>
                        </a:spcBef>
                        <a:spcAft>
                          <a:spcPts val="0"/>
                        </a:spcAft>
                      </a:pPr>
                      <a:r>
                        <a:rPr lang="en-US" sz="2800">
                          <a:effectLst/>
                        </a:rPr>
                        <a:t>Correct Decision</a:t>
                      </a:r>
                      <a:endParaRPr lang="en-US" sz="2800">
                        <a:effectLst/>
                        <a:latin typeface="Calibri" panose="020F0502020204030204" pitchFamily="34" charset="0"/>
                        <a:ea typeface="PMingLiU"/>
                        <a:cs typeface="Arial" panose="020B0604020202020204" pitchFamily="34" charset="0"/>
                      </a:endParaRPr>
                    </a:p>
                  </a:txBody>
                  <a:tcPr marL="68580" marR="68580" marT="0" marB="0"/>
                </a:tc>
                <a:extLst>
                  <a:ext uri="{0D108BD9-81ED-4DB2-BD59-A6C34878D82A}">
                    <a16:rowId xmlns:a16="http://schemas.microsoft.com/office/drawing/2014/main" val="3205876201"/>
                  </a:ext>
                </a:extLst>
              </a:tr>
              <a:tr h="919086">
                <a:tc>
                  <a:txBody>
                    <a:bodyPr/>
                    <a:lstStyle/>
                    <a:p>
                      <a:pPr marL="0" marR="0">
                        <a:spcBef>
                          <a:spcPts val="0"/>
                        </a:spcBef>
                        <a:spcAft>
                          <a:spcPts val="0"/>
                        </a:spcAft>
                      </a:pPr>
                      <a:r>
                        <a:rPr lang="en-US" sz="2800">
                          <a:effectLst/>
                        </a:rPr>
                        <a:t>Don’t reject null hypothesis</a:t>
                      </a:r>
                      <a:endParaRPr lang="en-US" sz="2800">
                        <a:effectLst/>
                        <a:latin typeface="Calibri" panose="020F0502020204030204" pitchFamily="34" charset="0"/>
                        <a:ea typeface="PMingLiU"/>
                        <a:cs typeface="Arial" panose="020B0604020202020204" pitchFamily="34" charset="0"/>
                      </a:endParaRPr>
                    </a:p>
                  </a:txBody>
                  <a:tcPr marL="68580" marR="68580" marT="0" marB="0"/>
                </a:tc>
                <a:tc>
                  <a:txBody>
                    <a:bodyPr/>
                    <a:lstStyle/>
                    <a:p>
                      <a:pPr marL="0" marR="0">
                        <a:spcBef>
                          <a:spcPts val="0"/>
                        </a:spcBef>
                        <a:spcAft>
                          <a:spcPts val="0"/>
                        </a:spcAft>
                      </a:pPr>
                      <a:r>
                        <a:rPr lang="en-US" sz="2800">
                          <a:effectLst/>
                        </a:rPr>
                        <a:t>Correct Decision</a:t>
                      </a:r>
                      <a:endParaRPr lang="en-US" sz="2800">
                        <a:effectLst/>
                        <a:latin typeface="Calibri" panose="020F0502020204030204" pitchFamily="34" charset="0"/>
                        <a:ea typeface="PMingLiU"/>
                        <a:cs typeface="Arial" panose="020B0604020202020204" pitchFamily="34" charset="0"/>
                      </a:endParaRPr>
                    </a:p>
                  </a:txBody>
                  <a:tcPr marL="68580" marR="68580" marT="0" marB="0"/>
                </a:tc>
                <a:tc>
                  <a:txBody>
                    <a:bodyPr/>
                    <a:lstStyle/>
                    <a:p>
                      <a:pPr marL="0" marR="0">
                        <a:spcBef>
                          <a:spcPts val="0"/>
                        </a:spcBef>
                        <a:spcAft>
                          <a:spcPts val="0"/>
                        </a:spcAft>
                      </a:pPr>
                      <a:r>
                        <a:rPr lang="en-US" sz="2800" dirty="0">
                          <a:effectLst/>
                        </a:rPr>
                        <a:t>Type II Error</a:t>
                      </a:r>
                      <a:endParaRPr lang="en-US" sz="2800" dirty="0">
                        <a:effectLst/>
                        <a:latin typeface="Calibri" panose="020F0502020204030204" pitchFamily="34" charset="0"/>
                        <a:ea typeface="PMingLiU"/>
                        <a:cs typeface="Arial" panose="020B0604020202020204" pitchFamily="34" charset="0"/>
                      </a:endParaRPr>
                    </a:p>
                  </a:txBody>
                  <a:tcPr marL="68580" marR="68580" marT="0" marB="0"/>
                </a:tc>
                <a:extLst>
                  <a:ext uri="{0D108BD9-81ED-4DB2-BD59-A6C34878D82A}">
                    <a16:rowId xmlns:a16="http://schemas.microsoft.com/office/drawing/2014/main" val="2195800878"/>
                  </a:ext>
                </a:extLst>
              </a:tr>
            </a:tbl>
          </a:graphicData>
        </a:graphic>
      </p:graphicFrame>
      <p:sp>
        <p:nvSpPr>
          <p:cNvPr id="13" name="Rectangle 4"/>
          <p:cNvSpPr>
            <a:spLocks noChangeArrowheads="1"/>
          </p:cNvSpPr>
          <p:nvPr/>
        </p:nvSpPr>
        <p:spPr bwMode="auto">
          <a:xfrm>
            <a:off x="-108840" y="-48399"/>
            <a:ext cx="121914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i="0" u="sng" strike="noStrike" normalizeH="0" baseline="0">
                <a:ln w="0"/>
                <a:effectLst>
                  <a:outerShdw blurRad="38100" dist="19050" dir="2700000" algn="tl" rotWithShape="0">
                    <a:schemeClr val="dk1">
                      <a:alpha val="40000"/>
                    </a:schemeClr>
                  </a:outerShdw>
                </a:effectLst>
                <a:latin typeface="Calibri" panose="020F0502020204030204" pitchFamily="34" charset="0"/>
                <a:ea typeface="PMingLiU"/>
                <a:cs typeface="Arial" panose="020B0604020202020204" pitchFamily="34" charset="0"/>
              </a:rPr>
              <a:t>Types of Errors</a:t>
            </a:r>
            <a:endParaRPr kumimoji="0" lang="en-US" altLang="en-US" sz="1100" i="0" u="none" strike="noStrike" normalizeH="0" baseline="0">
              <a:ln w="0"/>
              <a:effectLst>
                <a:outerShdw blurRad="38100" dist="19050" dir="2700000" algn="tl" rotWithShape="0">
                  <a:schemeClr val="dk1">
                    <a:alpha val="40000"/>
                  </a:schemeClr>
                </a:outerShdw>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i="0" u="none" strike="noStrike" normalizeH="0" baseline="0">
              <a:ln w="0"/>
              <a:effectLst>
                <a:outerShdw blurRad="38100" dist="19050" dir="2700000" algn="tl" rotWithShape="0">
                  <a:schemeClr val="dk1">
                    <a:alpha val="40000"/>
                  </a:schemeClr>
                </a:outerShdw>
              </a:effectLst>
              <a:latin typeface="Arial" panose="020B0604020202020204" pitchFamily="34" charset="0"/>
            </a:endParaRPr>
          </a:p>
        </p:txBody>
      </p:sp>
    </p:spTree>
    <p:extLst>
      <p:ext uri="{BB962C8B-B14F-4D97-AF65-F5344CB8AC3E}">
        <p14:creationId xmlns:p14="http://schemas.microsoft.com/office/powerpoint/2010/main" val="3735737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48162"/>
          </a:xfrm>
        </p:spPr>
        <p:txBody>
          <a:bodyPr/>
          <a:lstStyle/>
          <a:p>
            <a:r>
              <a:rPr lang="en-US" dirty="0"/>
              <a:t>THE TYPE I AND TYPE II ERRORS</a:t>
            </a:r>
          </a:p>
        </p:txBody>
      </p:sp>
      <p:sp>
        <p:nvSpPr>
          <p:cNvPr id="3" name="Content Placeholder 2"/>
          <p:cNvSpPr>
            <a:spLocks noGrp="1"/>
          </p:cNvSpPr>
          <p:nvPr>
            <p:ph idx="1"/>
          </p:nvPr>
        </p:nvSpPr>
        <p:spPr>
          <a:xfrm>
            <a:off x="1024128" y="1730326"/>
            <a:ext cx="9720073" cy="4579034"/>
          </a:xfrm>
        </p:spPr>
        <p:txBody>
          <a:bodyPr>
            <a:normAutofit/>
          </a:bodyPr>
          <a:lstStyle/>
          <a:p>
            <a:r>
              <a:rPr lang="en-US" dirty="0"/>
              <a:t>Each of the errors occurs with a particular probability. </a:t>
            </a:r>
          </a:p>
          <a:p>
            <a:r>
              <a:rPr lang="en-US" dirty="0"/>
              <a:t>The Greek letters </a:t>
            </a:r>
            <a:r>
              <a:rPr lang="en-US" b="1" dirty="0"/>
              <a:t>α</a:t>
            </a:r>
            <a:r>
              <a:rPr lang="en-US" dirty="0"/>
              <a:t> and </a:t>
            </a:r>
            <a:r>
              <a:rPr lang="en-US" b="1" dirty="0"/>
              <a:t>β</a:t>
            </a:r>
            <a:r>
              <a:rPr lang="en-US" dirty="0"/>
              <a:t> represent the probabilities. </a:t>
            </a:r>
          </a:p>
          <a:p>
            <a:r>
              <a:rPr lang="en-US" b="1" dirty="0"/>
              <a:t>α</a:t>
            </a:r>
            <a:r>
              <a:rPr lang="en-US" dirty="0"/>
              <a:t> = probability of a Type I error = P(Type I error) = probability of rejecting the null hypothesis when the null hypothesis is true. </a:t>
            </a:r>
          </a:p>
          <a:p>
            <a:r>
              <a:rPr lang="en-US" b="1" dirty="0"/>
              <a:t>β</a:t>
            </a:r>
            <a:r>
              <a:rPr lang="en-US" dirty="0"/>
              <a:t> = probability of a Type II error = P(Type II error) = probability of not rejecting the null hypothesis when the null hypothesis is false. </a:t>
            </a:r>
          </a:p>
          <a:p>
            <a:r>
              <a:rPr lang="el-GR" b="1" dirty="0"/>
              <a:t>α</a:t>
            </a:r>
            <a:r>
              <a:rPr lang="en-US" dirty="0"/>
              <a:t> and </a:t>
            </a:r>
            <a:r>
              <a:rPr lang="en-US" b="1" dirty="0"/>
              <a:t>β</a:t>
            </a:r>
            <a:r>
              <a:rPr lang="en-US" dirty="0"/>
              <a:t> should be as small as possible because they are probabilities of errors. They are rarely zero. </a:t>
            </a:r>
          </a:p>
          <a:p>
            <a:r>
              <a:rPr lang="en-US" dirty="0"/>
              <a:t>The Power of the Test is 1 – β. Ideally, we want a high power that is as close to one as possible. Increasing the sample size can increase the Power of the Test. </a:t>
            </a:r>
          </a:p>
        </p:txBody>
      </p:sp>
    </p:spTree>
    <p:extLst>
      <p:ext uri="{BB962C8B-B14F-4D97-AF65-F5344CB8AC3E}">
        <p14:creationId xmlns:p14="http://schemas.microsoft.com/office/powerpoint/2010/main" val="1418736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Type of Errors</a:t>
            </a:r>
          </a:p>
        </p:txBody>
      </p:sp>
      <p:sp>
        <p:nvSpPr>
          <p:cNvPr id="3" name="Content Placeholder 2"/>
          <p:cNvSpPr>
            <a:spLocks noGrp="1"/>
          </p:cNvSpPr>
          <p:nvPr>
            <p:ph idx="1"/>
          </p:nvPr>
        </p:nvSpPr>
        <p:spPr>
          <a:xfrm>
            <a:off x="1024128" y="1786597"/>
            <a:ext cx="9720073" cy="4522763"/>
          </a:xfrm>
        </p:spPr>
        <p:txBody>
          <a:bodyPr/>
          <a:lstStyle/>
          <a:p>
            <a:r>
              <a:rPr lang="en-US" dirty="0"/>
              <a:t>Suppose the null hypothesis, Ho, is: Frank's rock climbing equipment is safe. </a:t>
            </a:r>
          </a:p>
          <a:p>
            <a:r>
              <a:rPr lang="en-US" dirty="0"/>
              <a:t>Type I error: Frank thinks that his rock climbing equipment may not be safe when, in fact, it really is safe.</a:t>
            </a:r>
          </a:p>
          <a:p>
            <a:r>
              <a:rPr lang="en-US" dirty="0"/>
              <a:t>Type II error: Frank thinks that his rock climbing equipment may be safe when, in fact, it is not safe. </a:t>
            </a:r>
          </a:p>
          <a:p>
            <a:r>
              <a:rPr lang="en-US" dirty="0"/>
              <a:t>α=probability that Frank thinks his rock climbing equipment may not be safe when, in fact, it really is safe.</a:t>
            </a:r>
          </a:p>
          <a:p>
            <a:r>
              <a:rPr lang="en-US" dirty="0"/>
              <a:t>β= probability that Frank thinks his rock climbing equipment may be safe when, in fact, it is not safe. </a:t>
            </a:r>
          </a:p>
          <a:p>
            <a:r>
              <a:rPr lang="en-US" dirty="0"/>
              <a:t>Notice that, in this case, the error with the greater consequence is the Type II error.   (If Frank thinks his rock climbing equipment is safe, he will go ahead and use it.)</a:t>
            </a:r>
          </a:p>
          <a:p>
            <a:endParaRPr lang="en-US" dirty="0"/>
          </a:p>
        </p:txBody>
      </p:sp>
    </p:spTree>
    <p:extLst>
      <p:ext uri="{BB962C8B-B14F-4D97-AF65-F5344CB8AC3E}">
        <p14:creationId xmlns:p14="http://schemas.microsoft.com/office/powerpoint/2010/main" val="1868600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9.3 Distribution Needed for Hypothesis Testing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4518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Distributions</a:t>
            </a:r>
          </a:p>
        </p:txBody>
      </p:sp>
      <mc:AlternateContent xmlns:mc="http://schemas.openxmlformats.org/markup-compatibility/2006">
        <mc:Choice xmlns:a14="http://schemas.microsoft.com/office/drawing/2010/main" Requires="a14">
          <p:sp>
            <p:nvSpPr>
              <p:cNvPr id="3" name="Content Placeholder 2"/>
              <p:cNvSpPr>
                <a:spLocks noGrp="1"/>
              </p:cNvSpPr>
              <p:nvPr>
                <p:ph sz="half" idx="1"/>
              </p:nvPr>
            </p:nvSpPr>
            <p:spPr/>
            <p:txBody>
              <a:bodyPr/>
              <a:lstStyle/>
              <a:p>
                <a:r>
                  <a:rPr lang="en-US" dirty="0"/>
                  <a:t>If you are testing a single population mean, the distribution for the test is for means:</a:t>
                </a:r>
              </a:p>
              <a:p>
                <a:endParaRPr lang="en-US" dirty="0"/>
              </a:p>
              <a:p>
                <a14:m>
                  <m:oMath xmlns:m="http://schemas.openxmlformats.org/officeDocument/2006/math">
                    <m:acc>
                      <m:accPr>
                        <m:chr m:val="̅"/>
                        <m:ctrlPr>
                          <a:rPr lang="en-US" sz="4000" i="1" smtClean="0">
                            <a:latin typeface="Cambria Math" panose="02040503050406030204" pitchFamily="18" charset="0"/>
                          </a:rPr>
                        </m:ctrlPr>
                      </m:accPr>
                      <m:e>
                        <m:r>
                          <a:rPr lang="en-US" sz="4000" b="0" i="1" smtClean="0">
                            <a:latin typeface="Cambria Math" panose="02040503050406030204" pitchFamily="18" charset="0"/>
                          </a:rPr>
                          <m:t>𝑋</m:t>
                        </m:r>
                      </m:e>
                    </m:acc>
                    <m:r>
                      <a:rPr lang="en-US" sz="4000" b="0" i="0" smtClean="0">
                        <a:latin typeface="Cambria Math" panose="02040503050406030204" pitchFamily="18" charset="0"/>
                      </a:rPr>
                      <m:t>~</m:t>
                    </m:r>
                    <m:r>
                      <m:rPr>
                        <m:sty m:val="p"/>
                      </m:rPr>
                      <a:rPr lang="en-US" sz="4000" b="0" i="0" smtClean="0">
                        <a:latin typeface="Cambria Math" panose="02040503050406030204" pitchFamily="18" charset="0"/>
                      </a:rPr>
                      <m:t>N</m:t>
                    </m:r>
                    <m:r>
                      <a:rPr lang="en-US" sz="4000" b="0" i="0" smtClean="0">
                        <a:latin typeface="Cambria Math" panose="02040503050406030204" pitchFamily="18" charset="0"/>
                      </a:rPr>
                      <m:t> (</m:t>
                    </m:r>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µ</m:t>
                        </m:r>
                      </m:e>
                      <m:sub>
                        <m:r>
                          <a:rPr lang="en-US" sz="4000" b="0" i="1" smtClean="0">
                            <a:latin typeface="Cambria Math" panose="02040503050406030204" pitchFamily="18" charset="0"/>
                          </a:rPr>
                          <m:t>𝑋</m:t>
                        </m:r>
                      </m:sub>
                    </m:sSub>
                  </m:oMath>
                </a14:m>
                <a:r>
                  <a:rPr lang="en-US" sz="4000" dirty="0"/>
                  <a:t>, </a:t>
                </a:r>
                <a14:m>
                  <m:oMath xmlns:m="http://schemas.openxmlformats.org/officeDocument/2006/math">
                    <m:f>
                      <m:fPr>
                        <m:ctrlPr>
                          <a:rPr lang="en-US" sz="4000" i="1" smtClean="0">
                            <a:latin typeface="Cambria Math" panose="02040503050406030204" pitchFamily="18" charset="0"/>
                          </a:rPr>
                        </m:ctrlPr>
                      </m:fPr>
                      <m:num>
                        <m:r>
                          <m:rPr>
                            <m:sty m:val="p"/>
                          </m:rPr>
                          <a:rPr lang="el-GR" sz="4000" i="1" smtClean="0">
                            <a:latin typeface="Cambria Math" panose="02040503050406030204" pitchFamily="18" charset="0"/>
                          </a:rPr>
                          <m:t>σ</m:t>
                        </m:r>
                        <m:r>
                          <a:rPr lang="en-US" sz="4000" b="0" i="1" smtClean="0">
                            <a:latin typeface="Cambria Math" panose="02040503050406030204" pitchFamily="18" charset="0"/>
                          </a:rPr>
                          <m:t>𝑋</m:t>
                        </m:r>
                      </m:num>
                      <m:den>
                        <m:rad>
                          <m:radPr>
                            <m:degHide m:val="on"/>
                            <m:ctrlPr>
                              <a:rPr lang="en-US" sz="4000" i="1" smtClean="0">
                                <a:latin typeface="Cambria Math" panose="02040503050406030204" pitchFamily="18" charset="0"/>
                              </a:rPr>
                            </m:ctrlPr>
                          </m:radPr>
                          <m:deg/>
                          <m:e>
                            <m:r>
                              <a:rPr lang="en-US" sz="4000" b="0" i="1" smtClean="0">
                                <a:latin typeface="Cambria Math" panose="02040503050406030204" pitchFamily="18" charset="0"/>
                              </a:rPr>
                              <m:t>𝑛</m:t>
                            </m:r>
                          </m:e>
                        </m:rad>
                      </m:den>
                    </m:f>
                  </m:oMath>
                </a14:m>
                <a:r>
                  <a:rPr lang="en-US" sz="4000" dirty="0"/>
                  <a:t>) </a:t>
                </a:r>
              </a:p>
              <a:p>
                <a:r>
                  <a:rPr lang="en-US" sz="4000" dirty="0"/>
                  <a:t> or </a:t>
                </a:r>
                <a14:m>
                  <m:oMath xmlns:m="http://schemas.openxmlformats.org/officeDocument/2006/math">
                    <m:sSub>
                      <m:sSubPr>
                        <m:ctrlPr>
                          <a:rPr lang="en-US" sz="4000" i="1" smtClean="0">
                            <a:latin typeface="Cambria Math" panose="02040503050406030204" pitchFamily="18" charset="0"/>
                          </a:rPr>
                        </m:ctrlPr>
                      </m:sSubPr>
                      <m:e>
                        <m:r>
                          <a:rPr lang="en-US" sz="4000" b="0" i="1" smtClean="0">
                            <a:latin typeface="Cambria Math" panose="02040503050406030204" pitchFamily="18" charset="0"/>
                          </a:rPr>
                          <m:t>𝑡</m:t>
                        </m:r>
                      </m:e>
                      <m:sub>
                        <m:r>
                          <a:rPr lang="en-US" sz="4000" b="0" i="1" smtClean="0">
                            <a:latin typeface="Cambria Math" panose="02040503050406030204" pitchFamily="18" charset="0"/>
                          </a:rPr>
                          <m:t>𝑑𝑓</m:t>
                        </m:r>
                      </m:sub>
                    </m:sSub>
                  </m:oMath>
                </a14:m>
                <a:endParaRPr lang="en-US" sz="4000" dirty="0"/>
              </a:p>
            </p:txBody>
          </p:sp>
        </mc:Choice>
        <mc:Fallback>
          <p:sp>
            <p:nvSpPr>
              <p:cNvPr id="3" name="Content Placeholder 2"/>
              <p:cNvSpPr>
                <a:spLocks noGrp="1" noRot="1" noChangeAspect="1" noMove="1" noResize="1" noEditPoints="1" noAdjustHandles="1" noChangeArrowheads="1" noChangeShapeType="1" noTextEdit="1"/>
              </p:cNvSpPr>
              <p:nvPr>
                <p:ph sz="half" idx="1"/>
              </p:nvPr>
            </p:nvSpPr>
            <p:spPr>
              <a:blipFill>
                <a:blip r:embed="rId2"/>
                <a:stretch>
                  <a:fillRect l="-641" t="-18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Content Placeholder 3"/>
              <p:cNvSpPr>
                <a:spLocks noGrp="1"/>
              </p:cNvSpPr>
              <p:nvPr>
                <p:ph sz="half" idx="2"/>
              </p:nvPr>
            </p:nvSpPr>
            <p:spPr/>
            <p:txBody>
              <a:bodyPr/>
              <a:lstStyle/>
              <a:p>
                <a:r>
                  <a:rPr lang="en-US" dirty="0"/>
                  <a:t>If you are testing a single population proportion, the distribution for the test is for proportions or percentages:</a:t>
                </a:r>
              </a:p>
              <a:p>
                <a:endParaRPr lang="en-US" dirty="0"/>
              </a:p>
              <a:p>
                <a14:m>
                  <m:oMath xmlns:m="http://schemas.openxmlformats.org/officeDocument/2006/math">
                    <m:sSup>
                      <m:sSupPr>
                        <m:ctrlPr>
                          <a:rPr lang="en-US" sz="4000" i="1" smtClean="0">
                            <a:latin typeface="Cambria Math" panose="02040503050406030204" pitchFamily="18" charset="0"/>
                          </a:rPr>
                        </m:ctrlPr>
                      </m:sSupPr>
                      <m:e>
                        <m:r>
                          <a:rPr lang="en-US" sz="4000" b="0" i="1" smtClean="0">
                            <a:latin typeface="Cambria Math" panose="02040503050406030204" pitchFamily="18" charset="0"/>
                          </a:rPr>
                          <m:t>𝑃</m:t>
                        </m:r>
                      </m:e>
                      <m:sup>
                        <m:r>
                          <a:rPr lang="en-US" sz="4000" b="0" i="1" smtClean="0">
                            <a:latin typeface="Cambria Math" panose="02040503050406030204" pitchFamily="18" charset="0"/>
                          </a:rPr>
                          <m:t>′</m:t>
                        </m:r>
                      </m:sup>
                    </m:sSup>
                  </m:oMath>
                </a14:m>
                <a:r>
                  <a:rPr lang="en-US" sz="4000" dirty="0"/>
                  <a:t>~N (p, </a:t>
                </a:r>
                <a14:m>
                  <m:oMath xmlns:m="http://schemas.openxmlformats.org/officeDocument/2006/math">
                    <m:f>
                      <m:fPr>
                        <m:ctrlPr>
                          <a:rPr lang="en-US" sz="4000" i="1" smtClean="0">
                            <a:latin typeface="Cambria Math" panose="02040503050406030204" pitchFamily="18" charset="0"/>
                          </a:rPr>
                        </m:ctrlPr>
                      </m:fPr>
                      <m:num>
                        <m:rad>
                          <m:radPr>
                            <m:degHide m:val="on"/>
                            <m:ctrlPr>
                              <a:rPr lang="en-US" sz="4000" i="1" smtClean="0">
                                <a:latin typeface="Cambria Math" panose="02040503050406030204" pitchFamily="18" charset="0"/>
                              </a:rPr>
                            </m:ctrlPr>
                          </m:radPr>
                          <m:deg/>
                          <m:e>
                            <m:r>
                              <a:rPr lang="en-US" sz="4000" b="0" i="1" smtClean="0">
                                <a:latin typeface="Cambria Math" panose="02040503050406030204" pitchFamily="18" charset="0"/>
                              </a:rPr>
                              <m:t>𝑝</m:t>
                            </m:r>
                            <m:r>
                              <a:rPr lang="en-US" sz="4000" b="0" i="1" smtClean="0">
                                <a:latin typeface="Cambria Math" panose="02040503050406030204" pitchFamily="18" charset="0"/>
                              </a:rPr>
                              <m:t>∗</m:t>
                            </m:r>
                            <m:r>
                              <a:rPr lang="en-US" sz="4000" b="0" i="1" smtClean="0">
                                <a:latin typeface="Cambria Math" panose="02040503050406030204" pitchFamily="18" charset="0"/>
                              </a:rPr>
                              <m:t>𝑞</m:t>
                            </m:r>
                          </m:e>
                        </m:rad>
                      </m:num>
                      <m:den>
                        <m:r>
                          <a:rPr lang="en-US" sz="4000" b="0" i="1" smtClean="0">
                            <a:latin typeface="Cambria Math" panose="02040503050406030204" pitchFamily="18" charset="0"/>
                          </a:rPr>
                          <m:t>𝑛</m:t>
                        </m:r>
                      </m:den>
                    </m:f>
                  </m:oMath>
                </a14:m>
                <a:r>
                  <a:rPr lang="en-US" sz="4000" dirty="0"/>
                  <a:t>)</a:t>
                </a:r>
              </a:p>
            </p:txBody>
          </p:sp>
        </mc:Choice>
        <mc:Fallback xmlns="">
          <p:sp>
            <p:nvSpPr>
              <p:cNvPr id="4" name="Content Placeholder 3"/>
              <p:cNvSpPr>
                <a:spLocks noGrp="1" noRot="1" noChangeAspect="1" noMove="1" noResize="1" noEditPoints="1" noAdjustHandles="1" noChangeArrowheads="1" noChangeShapeType="1" noTextEdit="1"/>
              </p:cNvSpPr>
              <p:nvPr>
                <p:ph sz="half" idx="2"/>
              </p:nvPr>
            </p:nvSpPr>
            <p:spPr>
              <a:blipFill>
                <a:blip r:embed="rId3"/>
                <a:stretch>
                  <a:fillRect l="-769" t="-1818" r="-1795"/>
                </a:stretch>
              </a:blipFill>
            </p:spPr>
            <p:txBody>
              <a:bodyPr/>
              <a:lstStyle/>
              <a:p>
                <a:r>
                  <a:rPr lang="en-US">
                    <a:noFill/>
                  </a:rPr>
                  <a:t> </a:t>
                </a:r>
              </a:p>
            </p:txBody>
          </p:sp>
        </mc:Fallback>
      </mc:AlternateContent>
    </p:spTree>
    <p:extLst>
      <p:ext uri="{BB962C8B-B14F-4D97-AF65-F5344CB8AC3E}">
        <p14:creationId xmlns:p14="http://schemas.microsoft.com/office/powerpoint/2010/main" val="2142833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Needed for Hypothesis Testing </a:t>
            </a:r>
          </a:p>
        </p:txBody>
      </p:sp>
      <p:sp>
        <p:nvSpPr>
          <p:cNvPr id="3" name="Content Placeholder 2"/>
          <p:cNvSpPr>
            <a:spLocks noGrp="1"/>
          </p:cNvSpPr>
          <p:nvPr>
            <p:ph idx="1"/>
          </p:nvPr>
        </p:nvSpPr>
        <p:spPr>
          <a:xfrm>
            <a:off x="1024128" y="2286000"/>
            <a:ext cx="10258161" cy="4023360"/>
          </a:xfrm>
        </p:spPr>
        <p:txBody>
          <a:bodyPr/>
          <a:lstStyle/>
          <a:p>
            <a:r>
              <a:rPr lang="en-US" dirty="0"/>
              <a:t>Particular distributions are associated with hypothesis testing. Perform tests of a population mean using </a:t>
            </a:r>
          </a:p>
          <a:p>
            <a:r>
              <a:rPr lang="en-US" dirty="0"/>
              <a:t>a </a:t>
            </a:r>
            <a:r>
              <a:rPr lang="en-US" b="1" dirty="0"/>
              <a:t>normal distribution </a:t>
            </a:r>
            <a:r>
              <a:rPr lang="en-US" dirty="0"/>
              <a:t>or a </a:t>
            </a:r>
            <a:r>
              <a:rPr lang="en-US" b="1" dirty="0"/>
              <a:t>Student's t-distribution</a:t>
            </a:r>
            <a:r>
              <a:rPr lang="en-US" dirty="0"/>
              <a:t>. </a:t>
            </a:r>
          </a:p>
          <a:p>
            <a:r>
              <a:rPr lang="en-US" dirty="0"/>
              <a:t>The </a:t>
            </a:r>
            <a:r>
              <a:rPr lang="en-US" b="1" dirty="0"/>
              <a:t>normal distribution </a:t>
            </a:r>
            <a:r>
              <a:rPr lang="en-US" dirty="0"/>
              <a:t>is used when the population standard deviation is known.</a:t>
            </a:r>
          </a:p>
          <a:p>
            <a:r>
              <a:rPr lang="en-US" dirty="0"/>
              <a:t>The </a:t>
            </a:r>
            <a:r>
              <a:rPr lang="en-US" b="1" dirty="0"/>
              <a:t>Student's t-distribution </a:t>
            </a:r>
            <a:r>
              <a:rPr lang="en-US" dirty="0"/>
              <a:t>is used when the population standard deviation is unknown.</a:t>
            </a:r>
          </a:p>
          <a:p>
            <a:endParaRPr lang="en-US" dirty="0"/>
          </a:p>
        </p:txBody>
      </p:sp>
    </p:spTree>
    <p:extLst>
      <p:ext uri="{BB962C8B-B14F-4D97-AF65-F5344CB8AC3E}">
        <p14:creationId xmlns:p14="http://schemas.microsoft.com/office/powerpoint/2010/main" val="4226757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775" y="585216"/>
            <a:ext cx="10480431" cy="1499616"/>
          </a:xfrm>
        </p:spPr>
        <p:txBody>
          <a:bodyPr/>
          <a:lstStyle/>
          <a:p>
            <a:r>
              <a:rPr lang="en-US" dirty="0"/>
              <a:t>Hypothesis testing using Normal Distribution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lvl="0"/>
                <a:r>
                  <a:rPr lang="en-US" dirty="0"/>
                  <a:t>It is called a z-test </a:t>
                </a:r>
              </a:p>
              <a:p>
                <a:pPr lvl="0">
                  <a:buFont typeface="Arial" panose="020B0604020202020204" pitchFamily="34" charset="0"/>
                  <a:buChar char="•"/>
                </a:pPr>
                <a:endParaRPr lang="en-US" dirty="0"/>
              </a:p>
              <a:p>
                <a:pPr lvl="0">
                  <a:buFont typeface="Arial" panose="020B0604020202020204" pitchFamily="34" charset="0"/>
                  <a:buChar char="•"/>
                </a:pPr>
                <a:r>
                  <a:rPr lang="en-US" dirty="0"/>
                  <a:t> Population mean (µ) is the mean that is used in the hypotheses</a:t>
                </a:r>
              </a:p>
              <a:p>
                <a:pPr lvl="0">
                  <a:buFont typeface="Arial" panose="020B0604020202020204" pitchFamily="34" charset="0"/>
                  <a:buChar char="•"/>
                </a:pPr>
                <a:r>
                  <a:rPr lang="en-US" dirty="0"/>
                  <a:t> Sample mean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𝑥</m:t>
                        </m:r>
                      </m:e>
                    </m:acc>
                  </m:oMath>
                </a14:m>
                <a:r>
                  <a:rPr lang="en-US" dirty="0"/>
                  <a:t>) is the mean of the sample</a:t>
                </a:r>
              </a:p>
              <a:p>
                <a:pPr lvl="0">
                  <a:buFont typeface="Arial" panose="020B0604020202020204" pitchFamily="34" charset="0"/>
                  <a:buChar char="•"/>
                </a:pPr>
                <a:r>
                  <a:rPr lang="en-US" dirty="0"/>
                  <a:t> The sample size is n and it has to be ≥ 30 to use this test</a:t>
                </a:r>
              </a:p>
              <a:p>
                <a:pPr lvl="0">
                  <a:buFont typeface="Arial" panose="020B0604020202020204" pitchFamily="34" charset="0"/>
                  <a:buChar char="•"/>
                </a:pPr>
                <a:r>
                  <a:rPr lang="en-US" dirty="0"/>
                  <a:t> The population standard deviation (σ) has to be given</a:t>
                </a:r>
              </a:p>
              <a:p>
                <a:pPr lvl="0">
                  <a:buFont typeface="Arial" panose="020B0604020202020204" pitchFamily="34" charset="0"/>
                  <a:buChar char="•"/>
                </a:pPr>
                <a:r>
                  <a:rPr lang="en-US" dirty="0"/>
                  <a:t> The Level of significance (α) or Level of confidence (c)</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191" t="-1818"/>
                </a:stretch>
              </a:blipFill>
            </p:spPr>
            <p:txBody>
              <a:bodyPr/>
              <a:lstStyle/>
              <a:p>
                <a:r>
                  <a:rPr lang="en-US">
                    <a:noFill/>
                  </a:rPr>
                  <a:t> </a:t>
                </a:r>
              </a:p>
            </p:txBody>
          </p:sp>
        </mc:Fallback>
      </mc:AlternateContent>
    </p:spTree>
    <p:extLst>
      <p:ext uri="{BB962C8B-B14F-4D97-AF65-F5344CB8AC3E}">
        <p14:creationId xmlns:p14="http://schemas.microsoft.com/office/powerpoint/2010/main" val="516846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244094" cy="1499616"/>
          </a:xfrm>
        </p:spPr>
        <p:txBody>
          <a:bodyPr/>
          <a:lstStyle/>
          <a:p>
            <a:r>
              <a:rPr lang="en-US" dirty="0"/>
              <a:t>Hypothesis testing using the Student’s t Distribution</a:t>
            </a:r>
          </a:p>
        </p:txBody>
      </p:sp>
      <p:sp>
        <p:nvSpPr>
          <p:cNvPr id="3" name="Content Placeholder 2"/>
          <p:cNvSpPr>
            <a:spLocks noGrp="1"/>
          </p:cNvSpPr>
          <p:nvPr>
            <p:ph idx="1"/>
          </p:nvPr>
        </p:nvSpPr>
        <p:spPr/>
        <p:txBody>
          <a:bodyPr/>
          <a:lstStyle/>
          <a:p>
            <a:r>
              <a:rPr lang="en-US" dirty="0"/>
              <a:t>It is called a t-test</a:t>
            </a:r>
          </a:p>
          <a:p>
            <a:pPr lvl="0">
              <a:buFont typeface="Arial" panose="020B0604020202020204" pitchFamily="34" charset="0"/>
              <a:buChar char="•"/>
            </a:pPr>
            <a:r>
              <a:rPr lang="en-US" dirty="0"/>
              <a:t>A simple random sample is used</a:t>
            </a:r>
          </a:p>
          <a:p>
            <a:pPr lvl="0">
              <a:buFont typeface="Arial" panose="020B0604020202020204" pitchFamily="34" charset="0"/>
              <a:buChar char="•"/>
            </a:pPr>
            <a:r>
              <a:rPr lang="en-US" dirty="0"/>
              <a:t>Population standard deviation (σ) is unknown so use the sample standard deviation</a:t>
            </a:r>
          </a:p>
          <a:p>
            <a:pPr lvl="0">
              <a:buFont typeface="Arial" panose="020B0604020202020204" pitchFamily="34" charset="0"/>
              <a:buChar char="•"/>
            </a:pPr>
            <a:r>
              <a:rPr lang="en-US" dirty="0"/>
              <a:t>Sample size (n) is 30 or greater or normally distributed</a:t>
            </a:r>
          </a:p>
          <a:p>
            <a:pPr lvl="0">
              <a:buFont typeface="Arial" panose="020B0604020202020204" pitchFamily="34" charset="0"/>
              <a:buChar char="•"/>
            </a:pPr>
            <a:r>
              <a:rPr lang="en-US" dirty="0"/>
              <a:t>Note that if the sample size is sufficiently large, a t-test will work even if the population is not approximately normally distributed.</a:t>
            </a:r>
          </a:p>
          <a:p>
            <a:endParaRPr lang="en-US" dirty="0"/>
          </a:p>
        </p:txBody>
      </p:sp>
    </p:spTree>
    <p:extLst>
      <p:ext uri="{BB962C8B-B14F-4D97-AF65-F5344CB8AC3E}">
        <p14:creationId xmlns:p14="http://schemas.microsoft.com/office/powerpoint/2010/main" val="3368433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test of a single population proportion p</a:t>
            </a:r>
          </a:p>
        </p:txBody>
      </p:sp>
      <p:sp>
        <p:nvSpPr>
          <p:cNvPr id="3" name="Content Placeholder 2"/>
          <p:cNvSpPr>
            <a:spLocks noGrp="1"/>
          </p:cNvSpPr>
          <p:nvPr>
            <p:ph idx="1"/>
          </p:nvPr>
        </p:nvSpPr>
        <p:spPr/>
        <p:txBody>
          <a:bodyPr/>
          <a:lstStyle/>
          <a:p>
            <a:r>
              <a:rPr lang="en-US" dirty="0"/>
              <a:t>You take a simple random sample from the population. </a:t>
            </a:r>
          </a:p>
          <a:p>
            <a:r>
              <a:rPr lang="en-US" dirty="0"/>
              <a:t>You must meet the conditions for a binomial distribution which are:</a:t>
            </a:r>
          </a:p>
          <a:p>
            <a:r>
              <a:rPr lang="en-US" dirty="0"/>
              <a:t>There are a certain number n of independent trials, the outcomes of any trial are successor failure, and each trial has the same probability of a success (p).</a:t>
            </a:r>
          </a:p>
          <a:p>
            <a:r>
              <a:rPr lang="en-US" dirty="0"/>
              <a:t>The shape of the binomial distribution needs to be similar to the shape of the normal distribution. To ensure this, the quantities (np) and (nq) must both be greater than five (np&gt;5and nq&gt;5).</a:t>
            </a:r>
          </a:p>
          <a:p>
            <a:r>
              <a:rPr lang="en-US" dirty="0"/>
              <a:t>Remember q = 1 – p  or q = non-success</a:t>
            </a:r>
          </a:p>
        </p:txBody>
      </p:sp>
    </p:spTree>
    <p:extLst>
      <p:ext uri="{BB962C8B-B14F-4D97-AF65-F5344CB8AC3E}">
        <p14:creationId xmlns:p14="http://schemas.microsoft.com/office/powerpoint/2010/main" val="2456359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9.4 Rare Events, the Sample, Decision and Conclusion </a:t>
            </a:r>
          </a:p>
        </p:txBody>
      </p:sp>
      <p:sp>
        <p:nvSpPr>
          <p:cNvPr id="3" name="Content Placeholder 2"/>
          <p:cNvSpPr>
            <a:spLocks noGrp="1"/>
          </p:cNvSpPr>
          <p:nvPr>
            <p:ph idx="1"/>
          </p:nvPr>
        </p:nvSpPr>
        <p:spPr>
          <a:xfrm>
            <a:off x="1024128" y="1955408"/>
            <a:ext cx="9720073" cy="4353951"/>
          </a:xfrm>
        </p:spPr>
        <p:txBody>
          <a:bodyPr>
            <a:normAutofit/>
          </a:bodyPr>
          <a:lstStyle/>
          <a:p>
            <a:endParaRPr lang="en-US" dirty="0"/>
          </a:p>
        </p:txBody>
      </p:sp>
    </p:spTree>
    <p:extLst>
      <p:ext uri="{BB962C8B-B14F-4D97-AF65-F5344CB8AC3E}">
        <p14:creationId xmlns:p14="http://schemas.microsoft.com/office/powerpoint/2010/main" val="2072267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62230"/>
          </a:xfrm>
        </p:spPr>
        <p:txBody>
          <a:bodyPr/>
          <a:lstStyle/>
          <a:p>
            <a:r>
              <a:rPr lang="en-US" dirty="0"/>
              <a:t>Hypothesis testing</a:t>
            </a:r>
          </a:p>
        </p:txBody>
      </p:sp>
      <p:sp>
        <p:nvSpPr>
          <p:cNvPr id="3" name="Content Placeholder 2"/>
          <p:cNvSpPr>
            <a:spLocks noGrp="1"/>
          </p:cNvSpPr>
          <p:nvPr>
            <p:ph idx="1"/>
          </p:nvPr>
        </p:nvSpPr>
        <p:spPr>
          <a:xfrm>
            <a:off x="1024128" y="1322363"/>
            <a:ext cx="9720073" cy="4986997"/>
          </a:xfrm>
        </p:spPr>
        <p:txBody>
          <a:bodyPr/>
          <a:lstStyle/>
          <a:p>
            <a:r>
              <a:rPr lang="en-US" dirty="0"/>
              <a:t>In this chapter, you will conduct hypothesis tests on single means and proportions. You will also learn about the errors associated with these tests. Hypothesis testing consists of two contradictory hypotheses or statements, a decision based on the data, and a conclusion. </a:t>
            </a:r>
          </a:p>
          <a:p>
            <a:r>
              <a:rPr lang="en-US" dirty="0"/>
              <a:t>To perform a hypothesis test, a statistician will: </a:t>
            </a:r>
          </a:p>
          <a:p>
            <a:r>
              <a:rPr lang="en-US" dirty="0"/>
              <a:t>1. Set up two contradictory hypotheses. </a:t>
            </a:r>
          </a:p>
          <a:p>
            <a:r>
              <a:rPr lang="en-US" dirty="0"/>
              <a:t>2. Collect sample data (in homework problems, the data or summary statistics will be given to you). </a:t>
            </a:r>
          </a:p>
          <a:p>
            <a:r>
              <a:rPr lang="en-US" dirty="0"/>
              <a:t>3. Determine the correct distribution to perform the hypothesis test. </a:t>
            </a:r>
          </a:p>
          <a:p>
            <a:r>
              <a:rPr lang="en-US" dirty="0"/>
              <a:t>4.Analyze sample data by performing the calculations that ultimately will allow you to reject or decline to reject the null hypothesis. </a:t>
            </a:r>
          </a:p>
          <a:p>
            <a:r>
              <a:rPr lang="en-US" dirty="0"/>
              <a:t>5. Make a decision and write a meaningful conclusion.</a:t>
            </a:r>
          </a:p>
          <a:p>
            <a:endParaRPr lang="en-US" dirty="0"/>
          </a:p>
        </p:txBody>
      </p:sp>
    </p:spTree>
    <p:extLst>
      <p:ext uri="{BB962C8B-B14F-4D97-AF65-F5344CB8AC3E}">
        <p14:creationId xmlns:p14="http://schemas.microsoft.com/office/powerpoint/2010/main" val="1082000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Rare Events</a:t>
            </a:r>
          </a:p>
        </p:txBody>
      </p:sp>
      <p:sp>
        <p:nvSpPr>
          <p:cNvPr id="3" name="Content Placeholder 2"/>
          <p:cNvSpPr>
            <a:spLocks noGrp="1"/>
          </p:cNvSpPr>
          <p:nvPr>
            <p:ph idx="1"/>
          </p:nvPr>
        </p:nvSpPr>
        <p:spPr/>
        <p:txBody>
          <a:bodyPr/>
          <a:lstStyle/>
          <a:p>
            <a:r>
              <a:rPr lang="en-US" dirty="0"/>
              <a:t>Suppose you make an assumption about a property of the population </a:t>
            </a:r>
          </a:p>
          <a:p>
            <a:r>
              <a:rPr lang="en-US" dirty="0"/>
              <a:t>(this assumption is the null hypothesis). </a:t>
            </a:r>
          </a:p>
          <a:p>
            <a:r>
              <a:rPr lang="en-US" dirty="0"/>
              <a:t>Then you gather sample data randomly. If the sample has properties that would be very unlikely to occur if the assumption is true, then you would conclude that your assumption about the population is probably incorrect. </a:t>
            </a:r>
          </a:p>
          <a:p>
            <a:r>
              <a:rPr lang="en-US" dirty="0"/>
              <a:t>(Remember that your assumption is just an assumption—it is not a fact and it may or may not be true. But your sample data are real and the data are showing you a fact that seems to contradict your assumption.)</a:t>
            </a:r>
          </a:p>
        </p:txBody>
      </p:sp>
    </p:spTree>
    <p:extLst>
      <p:ext uri="{BB962C8B-B14F-4D97-AF65-F5344CB8AC3E}">
        <p14:creationId xmlns:p14="http://schemas.microsoft.com/office/powerpoint/2010/main" val="2807910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Rare Events</a:t>
            </a:r>
          </a:p>
        </p:txBody>
      </p:sp>
      <p:sp>
        <p:nvSpPr>
          <p:cNvPr id="3" name="Content Placeholder 2"/>
          <p:cNvSpPr>
            <a:spLocks noGrp="1"/>
          </p:cNvSpPr>
          <p:nvPr>
            <p:ph idx="1"/>
          </p:nvPr>
        </p:nvSpPr>
        <p:spPr>
          <a:xfrm>
            <a:off x="1024128" y="2084832"/>
            <a:ext cx="9720073" cy="4224528"/>
          </a:xfrm>
        </p:spPr>
        <p:txBody>
          <a:bodyPr/>
          <a:lstStyle/>
          <a:p>
            <a:r>
              <a:rPr lang="en-US" dirty="0"/>
              <a:t>For example, </a:t>
            </a:r>
            <a:r>
              <a:rPr lang="en-US" dirty="0" err="1"/>
              <a:t>Didi</a:t>
            </a:r>
            <a:r>
              <a:rPr lang="en-US" dirty="0"/>
              <a:t> and </a:t>
            </a:r>
            <a:r>
              <a:rPr lang="en-US" dirty="0" err="1"/>
              <a:t>Aliar</a:t>
            </a:r>
            <a:r>
              <a:rPr lang="en-US" dirty="0"/>
              <a:t> eat a birthday party of a very wealthy friend. They hurry to be first in line to grab a prize from a tall basket that they cannot see inside because they will be blindfolded. There are 200 plastic bubbles in the basket and </a:t>
            </a:r>
            <a:r>
              <a:rPr lang="en-US" dirty="0" err="1"/>
              <a:t>Didi</a:t>
            </a:r>
            <a:r>
              <a:rPr lang="en-US" dirty="0"/>
              <a:t> and Ali have been told that there is only one with a $100 bill. </a:t>
            </a:r>
            <a:r>
              <a:rPr lang="en-US" dirty="0" err="1"/>
              <a:t>Didi</a:t>
            </a:r>
            <a:r>
              <a:rPr lang="en-US" dirty="0"/>
              <a:t> is the first person to reach into the basket and pull out a bubble. </a:t>
            </a:r>
          </a:p>
          <a:p>
            <a:r>
              <a:rPr lang="en-US" dirty="0"/>
              <a:t>Her bubble contains a $100 bill. The probability of this happening is 1/200 =0.005. Because this is so unlikely, Ali is hoping that what the two of them were told is wrong and there are more $100 bills in the basket. A "rare event" has occurred (</a:t>
            </a:r>
            <a:r>
              <a:rPr lang="en-US" dirty="0" err="1"/>
              <a:t>Didi</a:t>
            </a:r>
            <a:r>
              <a:rPr lang="en-US" dirty="0"/>
              <a:t> getting the $100 bill) so Ali doubts the assumption about only one $100 bill being in the basket.</a:t>
            </a:r>
          </a:p>
        </p:txBody>
      </p:sp>
    </p:spTree>
    <p:extLst>
      <p:ext uri="{BB962C8B-B14F-4D97-AF65-F5344CB8AC3E}">
        <p14:creationId xmlns:p14="http://schemas.microsoft.com/office/powerpoint/2010/main" val="2009752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057854" cy="1499616"/>
          </a:xfrm>
        </p:spPr>
        <p:txBody>
          <a:bodyPr/>
          <a:lstStyle/>
          <a:p>
            <a:r>
              <a:rPr lang="en-US" dirty="0"/>
              <a:t>P-value </a:t>
            </a:r>
          </a:p>
        </p:txBody>
      </p:sp>
      <p:sp>
        <p:nvSpPr>
          <p:cNvPr id="3" name="Content Placeholder 2"/>
          <p:cNvSpPr>
            <a:spLocks noGrp="1"/>
          </p:cNvSpPr>
          <p:nvPr>
            <p:ph idx="1"/>
          </p:nvPr>
        </p:nvSpPr>
        <p:spPr/>
        <p:txBody>
          <a:bodyPr/>
          <a:lstStyle/>
          <a:p>
            <a:r>
              <a:rPr lang="en-US" dirty="0"/>
              <a:t>Use the sample data to calculate the actual probability of getting the test result, called the </a:t>
            </a:r>
            <a:r>
              <a:rPr lang="en-US" b="1" dirty="0">
                <a:solidFill>
                  <a:srgbClr val="0070C0"/>
                </a:solidFill>
              </a:rPr>
              <a:t>p-value</a:t>
            </a:r>
            <a:r>
              <a:rPr lang="en-US" dirty="0"/>
              <a:t>. </a:t>
            </a:r>
          </a:p>
          <a:p>
            <a:r>
              <a:rPr lang="en-US" dirty="0"/>
              <a:t>The </a:t>
            </a:r>
            <a:r>
              <a:rPr lang="en-US" b="1" dirty="0">
                <a:solidFill>
                  <a:srgbClr val="0070C0"/>
                </a:solidFill>
              </a:rPr>
              <a:t>p-value</a:t>
            </a:r>
            <a:r>
              <a:rPr lang="en-US" dirty="0"/>
              <a:t> is the probability that, if the null hypothesis is true, the results from another randomly selected sample will be as extreme or more extreme as the results obtained from the given sample. </a:t>
            </a:r>
          </a:p>
          <a:p>
            <a:pPr lvl="6"/>
            <a:endParaRPr lang="en-US" sz="2000" dirty="0"/>
          </a:p>
          <a:p>
            <a:pPr marL="923544" lvl="6" indent="0">
              <a:buNone/>
            </a:pPr>
            <a:r>
              <a:rPr lang="en-US" sz="5400" dirty="0"/>
              <a:t>p≤</a:t>
            </a:r>
            <a:r>
              <a:rPr lang="el-GR" sz="5400" dirty="0">
                <a:latin typeface="Calibri" panose="020F0502020204030204" pitchFamily="34" charset="0"/>
              </a:rPr>
              <a:t>α</a:t>
            </a:r>
            <a:r>
              <a:rPr lang="en-US" sz="3200" dirty="0">
                <a:latin typeface="Calibri" panose="020F0502020204030204" pitchFamily="34" charset="0"/>
              </a:rPr>
              <a:t>;  Reject Null Hypothesis</a:t>
            </a:r>
            <a:endParaRPr lang="en-US" sz="3200" dirty="0"/>
          </a:p>
        </p:txBody>
      </p:sp>
    </p:spTree>
    <p:extLst>
      <p:ext uri="{BB962C8B-B14F-4D97-AF65-F5344CB8AC3E}">
        <p14:creationId xmlns:p14="http://schemas.microsoft.com/office/powerpoint/2010/main" val="1692094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P-value</a:t>
            </a:r>
          </a:p>
        </p:txBody>
      </p:sp>
      <p:sp>
        <p:nvSpPr>
          <p:cNvPr id="3" name="Content Placeholder 2"/>
          <p:cNvSpPr>
            <a:spLocks noGrp="1"/>
          </p:cNvSpPr>
          <p:nvPr>
            <p:ph idx="1"/>
          </p:nvPr>
        </p:nvSpPr>
        <p:spPr/>
        <p:txBody>
          <a:bodyPr/>
          <a:lstStyle/>
          <a:p>
            <a:r>
              <a:rPr lang="en-US" dirty="0"/>
              <a:t>A large </a:t>
            </a:r>
            <a:r>
              <a:rPr lang="en-US" b="1" dirty="0">
                <a:solidFill>
                  <a:srgbClr val="0070C0"/>
                </a:solidFill>
              </a:rPr>
              <a:t>p-value</a:t>
            </a:r>
            <a:r>
              <a:rPr lang="en-US" dirty="0"/>
              <a:t> calculated from the data indicates that we should not reject the null hypothesis. </a:t>
            </a:r>
          </a:p>
          <a:p>
            <a:r>
              <a:rPr lang="en-US" dirty="0"/>
              <a:t>The smaller the </a:t>
            </a:r>
            <a:r>
              <a:rPr lang="en-US" b="1" dirty="0">
                <a:solidFill>
                  <a:srgbClr val="0070C0"/>
                </a:solidFill>
              </a:rPr>
              <a:t>p-value</a:t>
            </a:r>
            <a:r>
              <a:rPr lang="en-US" dirty="0"/>
              <a:t>, the more unlikely the outcome, and the stronger the evidence is against the null hypothesis. We would reject the null hypothesis if the evidence is strongly against it. </a:t>
            </a:r>
          </a:p>
        </p:txBody>
      </p:sp>
    </p:spTree>
    <p:extLst>
      <p:ext uri="{BB962C8B-B14F-4D97-AF65-F5344CB8AC3E}">
        <p14:creationId xmlns:p14="http://schemas.microsoft.com/office/powerpoint/2010/main" val="1842587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and Conclusion </a:t>
            </a:r>
          </a:p>
        </p:txBody>
      </p:sp>
      <p:sp>
        <p:nvSpPr>
          <p:cNvPr id="3" name="Content Placeholder 2"/>
          <p:cNvSpPr>
            <a:spLocks noGrp="1"/>
          </p:cNvSpPr>
          <p:nvPr>
            <p:ph idx="1"/>
          </p:nvPr>
        </p:nvSpPr>
        <p:spPr/>
        <p:txBody>
          <a:bodyPr/>
          <a:lstStyle/>
          <a:p>
            <a:pPr marL="91440" lvl="6" indent="-91440">
              <a:spcBef>
                <a:spcPts val="1200"/>
              </a:spcBef>
              <a:spcAft>
                <a:spcPts val="200"/>
              </a:spcAft>
              <a:buSzPct val="100000"/>
              <a:buFont typeface="Tw Cen MT" panose="020B0602020104020603" pitchFamily="34" charset="0"/>
              <a:buChar char=" "/>
            </a:pPr>
            <a:r>
              <a:rPr lang="en-US" sz="5400" dirty="0"/>
              <a:t>p≤</a:t>
            </a:r>
            <a:r>
              <a:rPr lang="el-GR" sz="5400" dirty="0"/>
              <a:t>α</a:t>
            </a:r>
            <a:r>
              <a:rPr lang="en-US" sz="3200" dirty="0">
                <a:latin typeface="Calibri" panose="020F0502020204030204" pitchFamily="34" charset="0"/>
              </a:rPr>
              <a:t>;  Reject Null Hypothesis</a:t>
            </a:r>
            <a:endParaRPr lang="en-US" sz="3200" dirty="0"/>
          </a:p>
          <a:p>
            <a:endParaRPr lang="en-US" sz="2400" dirty="0"/>
          </a:p>
          <a:p>
            <a:r>
              <a:rPr lang="en-US" sz="2400" dirty="0"/>
              <a:t>This means the null hypothesis is false and your alternative hypothesis is true.</a:t>
            </a:r>
          </a:p>
          <a:p>
            <a:endParaRPr lang="en-US" dirty="0"/>
          </a:p>
          <a:p>
            <a:pPr marL="91440" lvl="6" indent="-91440">
              <a:spcBef>
                <a:spcPts val="1200"/>
              </a:spcBef>
              <a:spcAft>
                <a:spcPts val="200"/>
              </a:spcAft>
              <a:buSzPct val="100000"/>
              <a:buFont typeface="Tw Cen MT" panose="020B0602020104020603" pitchFamily="34" charset="0"/>
              <a:buChar char=" "/>
            </a:pPr>
            <a:r>
              <a:rPr lang="en-US" sz="5400" dirty="0"/>
              <a:t>p&gt;</a:t>
            </a:r>
            <a:r>
              <a:rPr lang="el-GR" sz="5400" dirty="0"/>
              <a:t>α</a:t>
            </a:r>
            <a:r>
              <a:rPr lang="en-US" sz="3200" dirty="0">
                <a:latin typeface="Calibri" panose="020F0502020204030204" pitchFamily="34" charset="0"/>
              </a:rPr>
              <a:t>;  Fail to Reject Null Hypothesis</a:t>
            </a:r>
            <a:endParaRPr lang="en-US" sz="3200" dirty="0"/>
          </a:p>
          <a:p>
            <a:r>
              <a:rPr lang="en-US" sz="2400" dirty="0"/>
              <a:t>This means the null hypothesis is true and your alternative hypothesis is false.</a:t>
            </a:r>
          </a:p>
          <a:p>
            <a:endParaRPr lang="en-US" dirty="0"/>
          </a:p>
        </p:txBody>
      </p:sp>
    </p:spTree>
    <p:extLst>
      <p:ext uri="{BB962C8B-B14F-4D97-AF65-F5344CB8AC3E}">
        <p14:creationId xmlns:p14="http://schemas.microsoft.com/office/powerpoint/2010/main" val="3604055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9.5 Additional Information and Full Hypothesis Test Examples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790641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a:t>
            </a:r>
          </a:p>
        </p:txBody>
      </p:sp>
      <p:sp>
        <p:nvSpPr>
          <p:cNvPr id="3" name="Content Placeholder 2"/>
          <p:cNvSpPr>
            <a:spLocks noGrp="1"/>
          </p:cNvSpPr>
          <p:nvPr>
            <p:ph idx="1"/>
          </p:nvPr>
        </p:nvSpPr>
        <p:spPr/>
        <p:txBody>
          <a:bodyPr>
            <a:normAutofit lnSpcReduction="10000"/>
          </a:bodyPr>
          <a:lstStyle/>
          <a:p>
            <a:r>
              <a:rPr lang="en-US" dirty="0"/>
              <a:t>• In a hypothesis test problem, you may see words such as "the level of significance is 1%." The "1%" is the preconceived or preset α. </a:t>
            </a:r>
          </a:p>
          <a:p>
            <a:r>
              <a:rPr lang="en-US" dirty="0"/>
              <a:t>• The statistician setting up the hypothesis test selects the value of αto use before collecting the sample data. </a:t>
            </a:r>
          </a:p>
          <a:p>
            <a:r>
              <a:rPr lang="en-US" dirty="0"/>
              <a:t>• If no level of significance is given, a common standard to use is α= 0.05.</a:t>
            </a:r>
          </a:p>
          <a:p>
            <a:r>
              <a:rPr lang="en-US" dirty="0"/>
              <a:t> • When you calculate the p-value and draw the picture, the p-value is the area in the left tail, the right tail, or split evenly between the two tails. For this reason, we call the hypothesis test left, right, or two tailed. </a:t>
            </a:r>
          </a:p>
          <a:p>
            <a:r>
              <a:rPr lang="en-US" dirty="0"/>
              <a:t>• The alternative hypothesis, Ha, tells you if the test is left, right, or two-tailed. It is the key to conducting the appropriate test. </a:t>
            </a:r>
          </a:p>
          <a:p>
            <a:r>
              <a:rPr lang="en-US" dirty="0"/>
              <a:t>• Ha never has a symbol that contains an equal sign. </a:t>
            </a:r>
          </a:p>
        </p:txBody>
      </p:sp>
    </p:spTree>
    <p:extLst>
      <p:ext uri="{BB962C8B-B14F-4D97-AF65-F5344CB8AC3E}">
        <p14:creationId xmlns:p14="http://schemas.microsoft.com/office/powerpoint/2010/main" val="3560335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Thinking about the meaning of the p-value:</a:t>
            </a:r>
          </a:p>
        </p:txBody>
      </p:sp>
      <p:sp>
        <p:nvSpPr>
          <p:cNvPr id="3" name="Content Placeholder 2"/>
          <p:cNvSpPr>
            <a:spLocks noGrp="1"/>
          </p:cNvSpPr>
          <p:nvPr>
            <p:ph idx="1"/>
          </p:nvPr>
        </p:nvSpPr>
        <p:spPr/>
        <p:txBody>
          <a:bodyPr/>
          <a:lstStyle/>
          <a:p>
            <a:r>
              <a:rPr lang="en-US" dirty="0"/>
              <a:t>A data analyst (and anyone else) should have more confidence that he made the correct decision to reject the null hypothesis with a smaller p-value (for example, 0.001 as opposed to 0.04) even if using the 0.05 level for alpha. </a:t>
            </a:r>
          </a:p>
          <a:p>
            <a:r>
              <a:rPr lang="en-US" dirty="0"/>
              <a:t>Similarly, for a large p-value such as 0.4, as opposed to a p-value of 0.056 (alpha = 0.05 is less than either number), a data analyst should have more confidence that she made the correct decision in not rejecting the null hypothesis. </a:t>
            </a:r>
          </a:p>
          <a:p>
            <a:r>
              <a:rPr lang="en-US" dirty="0"/>
              <a:t>This makes the data analyst use judgment rather than mindlessly applying rules. </a:t>
            </a:r>
          </a:p>
        </p:txBody>
      </p:sp>
    </p:spTree>
    <p:extLst>
      <p:ext uri="{BB962C8B-B14F-4D97-AF65-F5344CB8AC3E}">
        <p14:creationId xmlns:p14="http://schemas.microsoft.com/office/powerpoint/2010/main" val="37035837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Z-Test with Examples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8838080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Z-test in calculator If entering data</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24128" y="1659988"/>
                <a:ext cx="9720073" cy="4649372"/>
              </a:xfrm>
            </p:spPr>
            <p:txBody>
              <a:bodyPr>
                <a:normAutofit fontScale="85000" lnSpcReduction="20000"/>
              </a:bodyPr>
              <a:lstStyle/>
              <a:p>
                <a:r>
                  <a:rPr lang="en-US" sz="2600" dirty="0"/>
                  <a:t> </a:t>
                </a:r>
              </a:p>
              <a:p>
                <a:r>
                  <a:rPr lang="en-US" sz="2600" dirty="0"/>
                  <a:t>Enter STAT, Arrow over to TESTS, chose Z-Test</a:t>
                </a:r>
              </a:p>
              <a:p>
                <a:r>
                  <a:rPr lang="en-US" sz="2600" dirty="0"/>
                  <a:t>The next screen will show the following for entering information:</a:t>
                </a:r>
              </a:p>
              <a:p>
                <a:r>
                  <a:rPr lang="en-US" sz="2600" dirty="0" err="1"/>
                  <a:t>Inpt</a:t>
                </a:r>
                <a:r>
                  <a:rPr lang="en-US" sz="2600" dirty="0"/>
                  <a:t>: Data (choose if you have to enter data)   </a:t>
                </a:r>
              </a:p>
              <a:p>
                <a14:m>
                  <m:oMath xmlns:m="http://schemas.openxmlformats.org/officeDocument/2006/math">
                    <m:sSub>
                      <m:sSubPr>
                        <m:ctrlPr>
                          <a:rPr lang="en-US" sz="2600" i="1">
                            <a:latin typeface="Cambria Math" panose="02040503050406030204" pitchFamily="18" charset="0"/>
                          </a:rPr>
                        </m:ctrlPr>
                      </m:sSubPr>
                      <m:e>
                        <m:r>
                          <a:rPr lang="en-US" sz="2600" i="1">
                            <a:latin typeface="Cambria Math" panose="02040503050406030204" pitchFamily="18" charset="0"/>
                          </a:rPr>
                          <m:t>µ</m:t>
                        </m:r>
                      </m:e>
                      <m:sub>
                        <m:r>
                          <a:rPr lang="en-US" sz="2600" i="1">
                            <a:latin typeface="Cambria Math" panose="02040503050406030204" pitchFamily="18" charset="0"/>
                          </a:rPr>
                          <m:t>0</m:t>
                        </m:r>
                      </m:sub>
                    </m:sSub>
                  </m:oMath>
                </a14:m>
                <a:r>
                  <a:rPr lang="en-US" sz="2600" dirty="0"/>
                  <a:t>: Population mean (the mean in the hypotheses)</a:t>
                </a:r>
              </a:p>
              <a:p>
                <a14:m>
                  <m:oMath xmlns:m="http://schemas.openxmlformats.org/officeDocument/2006/math">
                    <m:r>
                      <a:rPr lang="en-US" sz="2600" i="1">
                        <a:latin typeface="Cambria Math" panose="02040503050406030204" pitchFamily="18" charset="0"/>
                      </a:rPr>
                      <m:t>𝜎</m:t>
                    </m:r>
                    <m:r>
                      <a:rPr lang="en-US" sz="2600" i="1">
                        <a:latin typeface="Cambria Math" panose="02040503050406030204" pitchFamily="18" charset="0"/>
                      </a:rPr>
                      <m:t>:</m:t>
                    </m:r>
                  </m:oMath>
                </a14:m>
                <a:r>
                  <a:rPr lang="en-US" sz="2600" dirty="0"/>
                  <a:t> Population standard deviation</a:t>
                </a:r>
              </a:p>
              <a:p>
                <a:r>
                  <a:rPr lang="en-US" sz="2600" dirty="0"/>
                  <a:t>List: L1 (where the data is)</a:t>
                </a:r>
              </a:p>
              <a:p>
                <a:r>
                  <a:rPr lang="en-US" sz="2600" dirty="0" err="1"/>
                  <a:t>Freq</a:t>
                </a:r>
                <a:r>
                  <a:rPr lang="en-US" sz="2600" dirty="0"/>
                  <a:t>: 1</a:t>
                </a:r>
              </a:p>
              <a:p>
                <a:r>
                  <a:rPr lang="en-US" sz="2600" dirty="0"/>
                  <a:t>µ:  choose the alternative hypothesis</a:t>
                </a:r>
              </a:p>
              <a:p>
                <a:r>
                  <a:rPr lang="en-US" sz="2600" dirty="0"/>
                  <a:t>Scroll to Calculate and it will go to a new screen</a:t>
                </a:r>
              </a:p>
              <a:p>
                <a:r>
                  <a:rPr lang="en-US" dirty="0"/>
                  <a:t>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24128" y="1659988"/>
                <a:ext cx="9720073" cy="4649372"/>
              </a:xfrm>
              <a:blipFill>
                <a:blip r:embed="rId2"/>
                <a:stretch>
                  <a:fillRect l="-1254"/>
                </a:stretch>
              </a:blipFill>
            </p:spPr>
            <p:txBody>
              <a:bodyPr/>
              <a:lstStyle/>
              <a:p>
                <a:r>
                  <a:rPr lang="en-US">
                    <a:noFill/>
                  </a:rPr>
                  <a:t> </a:t>
                </a:r>
              </a:p>
            </p:txBody>
          </p:sp>
        </mc:Fallback>
      </mc:AlternateContent>
    </p:spTree>
    <p:extLst>
      <p:ext uri="{BB962C8B-B14F-4D97-AF65-F5344CB8AC3E}">
        <p14:creationId xmlns:p14="http://schemas.microsoft.com/office/powerpoint/2010/main" val="2512711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9976807" cy="1499616"/>
          </a:xfrm>
        </p:spPr>
        <p:txBody>
          <a:bodyPr/>
          <a:lstStyle/>
          <a:p>
            <a:r>
              <a:rPr lang="en-US" dirty="0"/>
              <a:t>Chapter 9.1 null and alternative hypotheses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b="1" dirty="0"/>
                  <a:t>Two hypothesis: Null (</a:t>
                </a:r>
                <a14:m>
                  <m:oMath xmlns:m="http://schemas.openxmlformats.org/officeDocument/2006/math">
                    <m:sSub>
                      <m:sSubPr>
                        <m:ctrlPr>
                          <a:rPr lang="en-US" b="1" i="1">
                            <a:latin typeface="Cambria Math" panose="02040503050406030204" pitchFamily="18" charset="0"/>
                          </a:rPr>
                        </m:ctrlPr>
                      </m:sSubPr>
                      <m:e>
                        <m:r>
                          <a:rPr lang="en-US" b="1" i="1">
                            <a:latin typeface="Cambria Math" panose="02040503050406030204" pitchFamily="18" charset="0"/>
                          </a:rPr>
                          <m:t>𝑯</m:t>
                        </m:r>
                      </m:e>
                      <m:sub>
                        <m:r>
                          <a:rPr lang="en-US" b="1" i="1">
                            <a:latin typeface="Cambria Math" panose="02040503050406030204" pitchFamily="18" charset="0"/>
                          </a:rPr>
                          <m:t>𝒐</m:t>
                        </m:r>
                      </m:sub>
                    </m:sSub>
                  </m:oMath>
                </a14:m>
                <a:r>
                  <a:rPr lang="en-US" b="1" dirty="0"/>
                  <a:t>) and Alternative (</a:t>
                </a:r>
                <a14:m>
                  <m:oMath xmlns:m="http://schemas.openxmlformats.org/officeDocument/2006/math">
                    <m:sSub>
                      <m:sSubPr>
                        <m:ctrlPr>
                          <a:rPr lang="en-US" b="1" i="1">
                            <a:latin typeface="Cambria Math" panose="02040503050406030204" pitchFamily="18" charset="0"/>
                          </a:rPr>
                        </m:ctrlPr>
                      </m:sSubPr>
                      <m:e>
                        <m:r>
                          <a:rPr lang="en-US" b="1" i="1">
                            <a:latin typeface="Cambria Math" panose="02040503050406030204" pitchFamily="18" charset="0"/>
                          </a:rPr>
                          <m:t>𝑯</m:t>
                        </m:r>
                      </m:e>
                      <m:sub>
                        <m:r>
                          <a:rPr lang="en-US" b="1" i="1" smtClean="0">
                            <a:latin typeface="Cambria Math" panose="02040503050406030204" pitchFamily="18" charset="0"/>
                          </a:rPr>
                          <m:t>𝒂</m:t>
                        </m:r>
                      </m:sub>
                    </m:sSub>
                  </m:oMath>
                </a14:m>
                <a:r>
                  <a:rPr lang="en-US" b="1" dirty="0"/>
                  <a:t>)</a:t>
                </a:r>
                <a:endParaRPr lang="en-US" dirty="0"/>
              </a:p>
              <a:p>
                <a:r>
                  <a:rPr lang="en-US" dirty="0"/>
                  <a:t> </a:t>
                </a:r>
              </a:p>
              <a:p>
                <a:pPr lvl="0"/>
                <a:r>
                  <a:rPr lang="en-US" dirty="0"/>
                  <a:t>The null hypothesis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𝑜</m:t>
                        </m:r>
                      </m:sub>
                    </m:sSub>
                  </m:oMath>
                </a14:m>
                <a:r>
                  <a:rPr lang="en-US" dirty="0"/>
                  <a:t> states that the parameter is equal to a specific value.</a:t>
                </a:r>
              </a:p>
              <a:p>
                <a:r>
                  <a:rPr lang="en-US" dirty="0"/>
                  <a:t>The alternative hypothesis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b="0" i="1" smtClean="0">
                            <a:latin typeface="Cambria Math" panose="02040503050406030204" pitchFamily="18" charset="0"/>
                          </a:rPr>
                          <m:t>𝑎</m:t>
                        </m:r>
                      </m:sub>
                    </m:sSub>
                  </m:oMath>
                </a14:m>
                <a:r>
                  <a:rPr lang="en-US" dirty="0"/>
                  <a:t> states that the parameter differs from the value specified by the null hypothesis. </a:t>
                </a:r>
              </a:p>
              <a:p>
                <a:pPr lvl="0"/>
                <a:r>
                  <a:rPr lang="en-US" dirty="0"/>
                  <a:t>The three types of alternative hypotheses are:</a:t>
                </a:r>
              </a:p>
              <a:p>
                <a:pPr lvl="0"/>
                <a:r>
                  <a:rPr lang="en-US" dirty="0"/>
                  <a:t>Left-tailed   (the parameter is less than (&lt;) the value given in the null hypothesis. </a:t>
                </a:r>
              </a:p>
              <a:p>
                <a:pPr lvl="0"/>
                <a:r>
                  <a:rPr lang="en-US" dirty="0"/>
                  <a:t>Right-tailed (the parameter is greater than (&gt;) the value given in the null hypothesis.</a:t>
                </a:r>
              </a:p>
              <a:p>
                <a:pPr lvl="0"/>
                <a:r>
                  <a:rPr lang="en-US" dirty="0"/>
                  <a:t>Two-tailed (the parameter is not equal (≠) to the value given in the null hypothesis.</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313" t="-2576"/>
                </a:stretch>
              </a:blipFill>
            </p:spPr>
            <p:txBody>
              <a:bodyPr/>
              <a:lstStyle/>
              <a:p>
                <a:r>
                  <a:rPr lang="en-US">
                    <a:noFill/>
                  </a:rPr>
                  <a:t> </a:t>
                </a:r>
              </a:p>
            </p:txBody>
          </p:sp>
        </mc:Fallback>
      </mc:AlternateContent>
    </p:spTree>
    <p:extLst>
      <p:ext uri="{BB962C8B-B14F-4D97-AF65-F5344CB8AC3E}">
        <p14:creationId xmlns:p14="http://schemas.microsoft.com/office/powerpoint/2010/main" val="26790916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Output of z-test in calculator</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The output screen is:</a:t>
                </a:r>
              </a:p>
              <a:p>
                <a:r>
                  <a:rPr lang="en-US" dirty="0"/>
                  <a:t>The first line is the alternative hypothesis</a:t>
                </a:r>
              </a:p>
              <a:p>
                <a:r>
                  <a:rPr lang="en-US" dirty="0"/>
                  <a:t>z: z- test statistic </a:t>
                </a:r>
              </a:p>
              <a:p>
                <a:r>
                  <a:rPr lang="en-US" dirty="0"/>
                  <a:t>p: p-value</a:t>
                </a:r>
              </a:p>
              <a:p>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𝑥</m:t>
                        </m:r>
                      </m:e>
                    </m:acc>
                  </m:oMath>
                </a14:m>
                <a:r>
                  <a:rPr lang="en-US" dirty="0"/>
                  <a:t>: sample mean</a:t>
                </a:r>
              </a:p>
              <a:p>
                <a:r>
                  <a:rPr lang="en-US" dirty="0"/>
                  <a:t>n: sample size</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313" t="-1818"/>
                </a:stretch>
              </a:blipFill>
            </p:spPr>
            <p:txBody>
              <a:bodyPr/>
              <a:lstStyle/>
              <a:p>
                <a:r>
                  <a:rPr lang="en-US">
                    <a:noFill/>
                  </a:rPr>
                  <a:t> </a:t>
                </a:r>
              </a:p>
            </p:txBody>
          </p:sp>
        </mc:Fallback>
      </mc:AlternateContent>
    </p:spTree>
    <p:extLst>
      <p:ext uri="{BB962C8B-B14F-4D97-AF65-F5344CB8AC3E}">
        <p14:creationId xmlns:p14="http://schemas.microsoft.com/office/powerpoint/2010/main" val="3902469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Hypothesis testing</a:t>
            </a:r>
          </a:p>
        </p:txBody>
      </p:sp>
      <p:sp>
        <p:nvSpPr>
          <p:cNvPr id="3" name="Content Placeholder 2"/>
          <p:cNvSpPr>
            <a:spLocks noGrp="1"/>
          </p:cNvSpPr>
          <p:nvPr>
            <p:ph idx="1"/>
          </p:nvPr>
        </p:nvSpPr>
        <p:spPr/>
        <p:txBody>
          <a:bodyPr/>
          <a:lstStyle/>
          <a:p>
            <a:r>
              <a:rPr lang="en-US" dirty="0"/>
              <a:t>A college football coach thought that his players could bench press a </a:t>
            </a:r>
            <a:r>
              <a:rPr lang="en-US" dirty="0">
                <a:solidFill>
                  <a:schemeClr val="accent2"/>
                </a:solidFill>
              </a:rPr>
              <a:t>mean weight </a:t>
            </a:r>
            <a:r>
              <a:rPr lang="en-US" dirty="0"/>
              <a:t>of 275 pounds. </a:t>
            </a:r>
            <a:r>
              <a:rPr lang="en-US" dirty="0">
                <a:solidFill>
                  <a:schemeClr val="accent2"/>
                </a:solidFill>
              </a:rPr>
              <a:t>It is known that the standard deviation is 55 pounds.</a:t>
            </a:r>
            <a:r>
              <a:rPr lang="en-US" dirty="0"/>
              <a:t> Three of his players thought that the mean weight was more than that amount. They asked 30 of their teammates for their estimated maximum lift on the bench press exercise. The data ranged from 205 pounds to 385 pounds. </a:t>
            </a:r>
          </a:p>
          <a:p>
            <a:r>
              <a:rPr lang="en-US" dirty="0"/>
              <a:t>The actual different weights were (frequencies are in parentheses) 205(3); 215(3); 225(1); 241(2); 252(2); 265(2); 275(2); 313(2); 316(5); 338(2); 341(1); 345(2); 368(2); 385(1). </a:t>
            </a:r>
          </a:p>
          <a:p>
            <a:r>
              <a:rPr lang="en-US" dirty="0"/>
              <a:t>Conduct a hypothesis test using a </a:t>
            </a:r>
            <a:r>
              <a:rPr lang="en-US" dirty="0">
                <a:solidFill>
                  <a:schemeClr val="accent2"/>
                </a:solidFill>
              </a:rPr>
              <a:t>2.5% level of significance </a:t>
            </a:r>
            <a:r>
              <a:rPr lang="en-US" dirty="0"/>
              <a:t>to determine if the bench press </a:t>
            </a:r>
            <a:r>
              <a:rPr lang="en-US" dirty="0">
                <a:solidFill>
                  <a:schemeClr val="accent2"/>
                </a:solidFill>
              </a:rPr>
              <a:t>mean</a:t>
            </a:r>
            <a:r>
              <a:rPr lang="en-US" dirty="0"/>
              <a:t> is more than 275 pounds.</a:t>
            </a:r>
          </a:p>
          <a:p>
            <a:endParaRPr lang="en-US" dirty="0"/>
          </a:p>
        </p:txBody>
      </p:sp>
    </p:spTree>
    <p:extLst>
      <p:ext uri="{BB962C8B-B14F-4D97-AF65-F5344CB8AC3E}">
        <p14:creationId xmlns:p14="http://schemas.microsoft.com/office/powerpoint/2010/main" val="1030880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Hypothesis testing</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77500" lnSpcReduction="20000"/>
              </a:bodyPr>
              <a:lstStyle/>
              <a:p>
                <a:r>
                  <a:rPr lang="en-US" sz="2600" dirty="0"/>
                  <a:t>a. Is this a test of one mean or proportion? </a:t>
                </a:r>
                <a:r>
                  <a:rPr lang="en-US" sz="2600" b="1" dirty="0"/>
                  <a:t>One mean</a:t>
                </a:r>
              </a:p>
              <a:p>
                <a:r>
                  <a:rPr lang="en-US" sz="2600" dirty="0"/>
                  <a:t>b. State the null and alternative hypotheses. </a:t>
                </a:r>
              </a:p>
              <a:p>
                <a:r>
                  <a:rPr lang="en-US" sz="2600" b="1" dirty="0"/>
                  <a:t>H0: µ = 275 pounds </a:t>
                </a:r>
              </a:p>
              <a:p>
                <a:pPr marL="0" indent="0">
                  <a:buNone/>
                </a:pPr>
                <a:r>
                  <a:rPr lang="en-US" sz="2600" b="1" dirty="0"/>
                  <a:t> Ha : µ &gt; 275 pounds</a:t>
                </a:r>
              </a:p>
              <a:p>
                <a:r>
                  <a:rPr lang="en-US" sz="2600" dirty="0"/>
                  <a:t>c. Is this a right-tailed, left-tailed, or two-tailed test?  </a:t>
                </a:r>
                <a:r>
                  <a:rPr lang="en-US" sz="2600" b="1" dirty="0"/>
                  <a:t>Right tailed because it is &gt;</a:t>
                </a:r>
              </a:p>
              <a:p>
                <a:r>
                  <a:rPr lang="en-US" sz="2600" dirty="0"/>
                  <a:t>d. What symbol represents the random variable for this test? </a:t>
                </a:r>
                <a14:m>
                  <m:oMath xmlns:m="http://schemas.openxmlformats.org/officeDocument/2006/math">
                    <m:acc>
                      <m:accPr>
                        <m:chr m:val="̅"/>
                        <m:ctrlPr>
                          <a:rPr lang="en-US" sz="2600" i="1" smtClean="0">
                            <a:latin typeface="Cambria Math" panose="02040503050406030204" pitchFamily="18" charset="0"/>
                          </a:rPr>
                        </m:ctrlPr>
                      </m:accPr>
                      <m:e>
                        <m:r>
                          <a:rPr lang="en-US" sz="2600" b="1" i="1" smtClean="0">
                            <a:latin typeface="Cambria Math" panose="02040503050406030204" pitchFamily="18" charset="0"/>
                          </a:rPr>
                          <m:t>𝑿</m:t>
                        </m:r>
                      </m:e>
                    </m:acc>
                  </m:oMath>
                </a14:m>
                <a:endParaRPr lang="en-US" sz="2600" dirty="0"/>
              </a:p>
              <a:p>
                <a:r>
                  <a:rPr lang="en-US" sz="2600" dirty="0"/>
                  <a:t>e. In words, define the random variable for this test. </a:t>
                </a:r>
                <a:r>
                  <a:rPr lang="en-US" sz="2600" b="1" dirty="0"/>
                  <a:t>The mean weight in pounds lifted.</a:t>
                </a:r>
              </a:p>
              <a:p>
                <a:r>
                  <a:rPr lang="en-US" sz="2600" dirty="0"/>
                  <a:t>f. Is the population standard deviation known and, if so, what is it? </a:t>
                </a:r>
                <a:r>
                  <a:rPr lang="en-US" sz="2600" b="1" dirty="0"/>
                  <a:t>55 pounds</a:t>
                </a:r>
                <a:endParaRPr lang="en-US" sz="2600" dirty="0"/>
              </a:p>
              <a:p>
                <a:endParaRPr lang="en-US" dirty="0"/>
              </a:p>
              <a:p>
                <a:r>
                  <a:rPr lang="en-US" dirty="0"/>
                  <a:t>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439" t="-2727"/>
                </a:stretch>
              </a:blipFill>
            </p:spPr>
            <p:txBody>
              <a:bodyPr/>
              <a:lstStyle/>
              <a:p>
                <a:r>
                  <a:rPr lang="en-US">
                    <a:noFill/>
                  </a:rPr>
                  <a:t> </a:t>
                </a:r>
              </a:p>
            </p:txBody>
          </p:sp>
        </mc:Fallback>
      </mc:AlternateContent>
    </p:spTree>
    <p:extLst>
      <p:ext uri="{BB962C8B-B14F-4D97-AF65-F5344CB8AC3E}">
        <p14:creationId xmlns:p14="http://schemas.microsoft.com/office/powerpoint/2010/main" val="12804848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Hypothesis testing</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24128" y="1730326"/>
                <a:ext cx="9720073" cy="4579034"/>
              </a:xfrm>
            </p:spPr>
            <p:txBody>
              <a:bodyPr>
                <a:normAutofit/>
              </a:bodyPr>
              <a:lstStyle/>
              <a:p>
                <a:r>
                  <a:rPr lang="en-US" dirty="0"/>
                  <a:t>g. Calculate the following: </a:t>
                </a:r>
              </a:p>
              <a:p>
                <a:r>
                  <a:rPr lang="en-US" dirty="0" err="1"/>
                  <a:t>i</a:t>
                </a:r>
                <a:r>
                  <a:rPr lang="en-US" dirty="0"/>
                  <a:t>.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𝑥</m:t>
                        </m:r>
                      </m:e>
                    </m:acc>
                  </m:oMath>
                </a14:m>
                <a:r>
                  <a:rPr lang="en-US" dirty="0"/>
                  <a:t>= </a:t>
                </a:r>
                <a:r>
                  <a:rPr lang="en-US" b="1" dirty="0"/>
                  <a:t>286.16 (sample mean) from calculator</a:t>
                </a:r>
              </a:p>
              <a:p>
                <a:r>
                  <a:rPr lang="en-US" dirty="0"/>
                  <a:t>ii. s= </a:t>
                </a:r>
                <a:r>
                  <a:rPr lang="en-US" b="1" dirty="0"/>
                  <a:t>55.90 (sample standard deviation) from calculator</a:t>
                </a:r>
              </a:p>
              <a:p>
                <a:r>
                  <a:rPr lang="en-US" dirty="0"/>
                  <a:t>iii. n= </a:t>
                </a:r>
                <a:r>
                  <a:rPr lang="en-US" b="1" dirty="0"/>
                  <a:t>30</a:t>
                </a:r>
                <a:endParaRPr lang="en-US" dirty="0"/>
              </a:p>
              <a:p>
                <a:r>
                  <a:rPr lang="en-US" dirty="0"/>
                  <a:t> h. Which test should be used? </a:t>
                </a:r>
                <a:r>
                  <a:rPr lang="en-US" b="1" dirty="0"/>
                  <a:t>Z-test because the population standard deviation was known.</a:t>
                </a:r>
              </a:p>
              <a:p>
                <a:r>
                  <a:rPr lang="en-US" dirty="0" err="1"/>
                  <a:t>i</a:t>
                </a:r>
                <a:r>
                  <a:rPr lang="en-US" dirty="0"/>
                  <a:t>. State the distribution to use for the hypothesis test. </a:t>
                </a:r>
                <a:endParaRPr lang="en-US" sz="2400" i="1" dirty="0">
                  <a:latin typeface="Cambria Math" panose="02040503050406030204" pitchFamily="18" charset="0"/>
                </a:endParaRPr>
              </a:p>
              <a:p>
                <a14:m>
                  <m:oMath xmlns:m="http://schemas.openxmlformats.org/officeDocument/2006/math">
                    <m:acc>
                      <m:accPr>
                        <m:chr m:val="̅"/>
                        <m:ctrlPr>
                          <a:rPr lang="en-US" sz="2400" i="1">
                            <a:latin typeface="Cambria Math" panose="02040503050406030204" pitchFamily="18" charset="0"/>
                          </a:rPr>
                        </m:ctrlPr>
                      </m:accPr>
                      <m:e>
                        <m:r>
                          <a:rPr lang="en-US" sz="2400" i="1">
                            <a:latin typeface="Cambria Math" panose="02040503050406030204" pitchFamily="18" charset="0"/>
                          </a:rPr>
                          <m:t>𝑋</m:t>
                        </m:r>
                      </m:e>
                    </m:acc>
                    <m:r>
                      <a:rPr lang="en-US" sz="2400">
                        <a:latin typeface="Cambria Math" panose="02040503050406030204" pitchFamily="18" charset="0"/>
                      </a:rPr>
                      <m:t>~</m:t>
                    </m:r>
                    <m:r>
                      <m:rPr>
                        <m:sty m:val="p"/>
                      </m:rPr>
                      <a:rPr lang="en-US" sz="2400">
                        <a:latin typeface="Cambria Math" panose="02040503050406030204" pitchFamily="18" charset="0"/>
                      </a:rPr>
                      <m:t>N</m:t>
                    </m:r>
                    <m:r>
                      <a:rPr lang="en-US" sz="2400">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µ</m:t>
                        </m:r>
                      </m:e>
                      <m:sub>
                        <m:r>
                          <a:rPr lang="en-US" sz="2400" i="1">
                            <a:latin typeface="Cambria Math" panose="02040503050406030204" pitchFamily="18" charset="0"/>
                          </a:rPr>
                          <m:t>𝑋</m:t>
                        </m:r>
                      </m:sub>
                    </m:sSub>
                  </m:oMath>
                </a14:m>
                <a:r>
                  <a:rPr lang="en-US" sz="2400" dirty="0"/>
                  <a:t>, </a:t>
                </a:r>
                <a14:m>
                  <m:oMath xmlns:m="http://schemas.openxmlformats.org/officeDocument/2006/math">
                    <m:f>
                      <m:fPr>
                        <m:ctrlPr>
                          <a:rPr lang="en-US" sz="2400" i="1">
                            <a:latin typeface="Cambria Math" panose="02040503050406030204" pitchFamily="18" charset="0"/>
                          </a:rPr>
                        </m:ctrlPr>
                      </m:fPr>
                      <m:num>
                        <m:r>
                          <m:rPr>
                            <m:sty m:val="p"/>
                          </m:rPr>
                          <a:rPr lang="el-GR" sz="2400" i="1">
                            <a:latin typeface="Cambria Math" panose="02040503050406030204" pitchFamily="18" charset="0"/>
                          </a:rPr>
                          <m:t>σ</m:t>
                        </m:r>
                        <m:r>
                          <a:rPr lang="en-US" sz="2400" i="1">
                            <a:latin typeface="Cambria Math" panose="02040503050406030204" pitchFamily="18" charset="0"/>
                          </a:rPr>
                          <m:t>𝑋</m:t>
                        </m:r>
                      </m:num>
                      <m:den>
                        <m:rad>
                          <m:radPr>
                            <m:degHide m:val="on"/>
                            <m:ctrlPr>
                              <a:rPr lang="en-US" sz="2400" i="1">
                                <a:latin typeface="Cambria Math" panose="02040503050406030204" pitchFamily="18" charset="0"/>
                              </a:rPr>
                            </m:ctrlPr>
                          </m:radPr>
                          <m:deg/>
                          <m:e>
                            <m:r>
                              <a:rPr lang="en-US" sz="2400" i="1">
                                <a:latin typeface="Cambria Math" panose="02040503050406030204" pitchFamily="18" charset="0"/>
                              </a:rPr>
                              <m:t>𝑛</m:t>
                            </m:r>
                          </m:e>
                        </m:rad>
                      </m:den>
                    </m:f>
                  </m:oMath>
                </a14:m>
                <a:r>
                  <a:rPr lang="en-US" sz="2400" dirty="0"/>
                  <a:t>)  = </a:t>
                </a:r>
                <a14:m>
                  <m:oMath xmlns:m="http://schemas.openxmlformats.org/officeDocument/2006/math">
                    <m:acc>
                      <m:accPr>
                        <m:chr m:val="̅"/>
                        <m:ctrlPr>
                          <a:rPr lang="en-US" sz="2400" i="1">
                            <a:latin typeface="Cambria Math" panose="02040503050406030204" pitchFamily="18" charset="0"/>
                          </a:rPr>
                        </m:ctrlPr>
                      </m:accPr>
                      <m:e>
                        <m:r>
                          <a:rPr lang="en-US" sz="2400" i="1">
                            <a:latin typeface="Cambria Math" panose="02040503050406030204" pitchFamily="18" charset="0"/>
                          </a:rPr>
                          <m:t>𝑋</m:t>
                        </m:r>
                      </m:e>
                    </m:acc>
                    <m:r>
                      <a:rPr lang="en-US" sz="2400">
                        <a:latin typeface="Cambria Math" panose="02040503050406030204" pitchFamily="18" charset="0"/>
                      </a:rPr>
                      <m:t>~</m:t>
                    </m:r>
                    <m:r>
                      <m:rPr>
                        <m:sty m:val="p"/>
                      </m:rPr>
                      <a:rPr lang="en-US" sz="2400">
                        <a:latin typeface="Cambria Math" panose="02040503050406030204" pitchFamily="18" charset="0"/>
                      </a:rPr>
                      <m:t>N</m:t>
                    </m:r>
                    <m:r>
                      <a:rPr lang="en-US" sz="2400" i="1">
                        <a:latin typeface="Cambria Math" panose="02040503050406030204" pitchFamily="18" charset="0"/>
                      </a:rPr>
                      <m:t> </m:t>
                    </m:r>
                  </m:oMath>
                </a14:m>
                <a:r>
                  <a:rPr lang="en-US" sz="2400" dirty="0"/>
                  <a:t> (275,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55</m:t>
                        </m:r>
                      </m:num>
                      <m:den>
                        <m:rad>
                          <m:radPr>
                            <m:degHide m:val="on"/>
                            <m:ctrlPr>
                              <a:rPr lang="en-US" sz="2400" i="1" smtClean="0">
                                <a:latin typeface="Cambria Math" panose="02040503050406030204" pitchFamily="18" charset="0"/>
                              </a:rPr>
                            </m:ctrlPr>
                          </m:radPr>
                          <m:deg/>
                          <m:e>
                            <m:r>
                              <a:rPr lang="en-US" sz="2400" b="0" i="1" smtClean="0">
                                <a:latin typeface="Cambria Math" panose="02040503050406030204" pitchFamily="18" charset="0"/>
                              </a:rPr>
                              <m:t>30</m:t>
                            </m:r>
                          </m:e>
                        </m:rad>
                      </m:den>
                    </m:f>
                  </m:oMath>
                </a14:m>
                <a:r>
                  <a:rPr lang="en-US" dirty="0"/>
                  <a:t>) </a:t>
                </a:r>
              </a:p>
              <a:p>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24128" y="1730326"/>
                <a:ext cx="9720073" cy="4579034"/>
              </a:xfrm>
              <a:blipFill>
                <a:blip r:embed="rId2"/>
                <a:stretch>
                  <a:fillRect l="-313" t="-1598"/>
                </a:stretch>
              </a:blipFill>
            </p:spPr>
            <p:txBody>
              <a:bodyPr/>
              <a:lstStyle/>
              <a:p>
                <a:r>
                  <a:rPr lang="en-US">
                    <a:noFill/>
                  </a:rPr>
                  <a:t> </a:t>
                </a:r>
              </a:p>
            </p:txBody>
          </p:sp>
        </mc:Fallback>
      </mc:AlternateContent>
    </p:spTree>
    <p:extLst>
      <p:ext uri="{BB962C8B-B14F-4D97-AF65-F5344CB8AC3E}">
        <p14:creationId xmlns:p14="http://schemas.microsoft.com/office/powerpoint/2010/main" val="2588609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Hypothesis testing</a:t>
            </a:r>
          </a:p>
        </p:txBody>
      </p:sp>
      <p:sp>
        <p:nvSpPr>
          <p:cNvPr id="3" name="Content Placeholder 2"/>
          <p:cNvSpPr>
            <a:spLocks noGrp="1"/>
          </p:cNvSpPr>
          <p:nvPr>
            <p:ph idx="1"/>
          </p:nvPr>
        </p:nvSpPr>
        <p:spPr>
          <a:xfrm>
            <a:off x="1024128" y="1730326"/>
            <a:ext cx="9720073" cy="4579034"/>
          </a:xfrm>
        </p:spPr>
        <p:txBody>
          <a:bodyPr>
            <a:normAutofit/>
          </a:bodyPr>
          <a:lstStyle/>
          <a:p>
            <a:r>
              <a:rPr lang="en-US" dirty="0"/>
              <a:t>j. Find the p-value. </a:t>
            </a:r>
            <a:r>
              <a:rPr lang="en-US" b="1" dirty="0"/>
              <a:t>0.1331</a:t>
            </a:r>
          </a:p>
          <a:p>
            <a:r>
              <a:rPr lang="en-US" dirty="0"/>
              <a:t>k. At a pre-conceived α= 0.025, what is your:  </a:t>
            </a:r>
            <a:r>
              <a:rPr lang="en-US" b="1" dirty="0"/>
              <a:t>p versus α 0.1331 &gt; 0.025</a:t>
            </a:r>
          </a:p>
          <a:p>
            <a:r>
              <a:rPr lang="en-US" dirty="0"/>
              <a:t> </a:t>
            </a:r>
            <a:r>
              <a:rPr lang="en-US" dirty="0" err="1"/>
              <a:t>i</a:t>
            </a:r>
            <a:r>
              <a:rPr lang="en-US" dirty="0"/>
              <a:t>. Decision: </a:t>
            </a:r>
            <a:r>
              <a:rPr lang="en-US" b="1" dirty="0"/>
              <a:t>fail to reject the null hypothesis</a:t>
            </a:r>
          </a:p>
          <a:p>
            <a:r>
              <a:rPr lang="en-US" dirty="0"/>
              <a:t> ii. Reason for the decision: </a:t>
            </a:r>
            <a:r>
              <a:rPr lang="en-US" b="1" dirty="0"/>
              <a:t>p was larger than α</a:t>
            </a:r>
          </a:p>
          <a:p>
            <a:r>
              <a:rPr lang="en-US" dirty="0"/>
              <a:t> iii. Conclusion (write out in a complete sentence):</a:t>
            </a:r>
          </a:p>
          <a:p>
            <a:r>
              <a:rPr lang="en-US" b="1" dirty="0"/>
              <a:t>At the 2.5% level of significance, there is not sufficient evidence to conclude that the true mean weight lifted in more than 275 pounds.</a:t>
            </a:r>
          </a:p>
          <a:p>
            <a:r>
              <a:rPr lang="en-US" b="1" dirty="0"/>
              <a:t>Since I failed to reject it, I need to still conclude based on not supporting the alternative hypothesis.</a:t>
            </a:r>
          </a:p>
        </p:txBody>
      </p:sp>
    </p:spTree>
    <p:extLst>
      <p:ext uri="{BB962C8B-B14F-4D97-AF65-F5344CB8AC3E}">
        <p14:creationId xmlns:p14="http://schemas.microsoft.com/office/powerpoint/2010/main" val="4019706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Z-test in calculator if not entering data</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a:t>Enter STAT, Arrow over to TESTS, chose Z-Test</a:t>
                </a:r>
              </a:p>
              <a:p>
                <a:r>
                  <a:rPr lang="en-US" dirty="0"/>
                  <a:t>The next screen will show the following for entering information:</a:t>
                </a:r>
              </a:p>
              <a:p>
                <a:r>
                  <a:rPr lang="en-US" dirty="0" err="1"/>
                  <a:t>Inpt</a:t>
                </a:r>
                <a:r>
                  <a:rPr lang="en-US" dirty="0"/>
                  <a:t>: Stats (choose if you are not entering data)   </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µ</m:t>
                        </m:r>
                      </m:e>
                      <m:sub>
                        <m:r>
                          <a:rPr lang="en-US" i="1">
                            <a:latin typeface="Cambria Math" panose="02040503050406030204" pitchFamily="18" charset="0"/>
                          </a:rPr>
                          <m:t>0</m:t>
                        </m:r>
                      </m:sub>
                    </m:sSub>
                  </m:oMath>
                </a14:m>
                <a:r>
                  <a:rPr lang="en-US" dirty="0"/>
                  <a:t>: Population mean (the mean in the hypotheses)</a:t>
                </a:r>
              </a:p>
              <a:p>
                <a14:m>
                  <m:oMath xmlns:m="http://schemas.openxmlformats.org/officeDocument/2006/math">
                    <m:r>
                      <a:rPr lang="en-US" i="1">
                        <a:latin typeface="Cambria Math" panose="02040503050406030204" pitchFamily="18" charset="0"/>
                      </a:rPr>
                      <m:t>𝜎</m:t>
                    </m:r>
                    <m:r>
                      <a:rPr lang="en-US" i="1">
                        <a:latin typeface="Cambria Math" panose="02040503050406030204" pitchFamily="18" charset="0"/>
                      </a:rPr>
                      <m:t>:</m:t>
                    </m:r>
                  </m:oMath>
                </a14:m>
                <a:r>
                  <a:rPr lang="en-US" dirty="0"/>
                  <a:t> Population standard deviation</a:t>
                </a:r>
              </a:p>
              <a:p>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𝑥</m:t>
                        </m:r>
                      </m:e>
                    </m:acc>
                  </m:oMath>
                </a14:m>
                <a:r>
                  <a:rPr lang="en-US" dirty="0"/>
                  <a:t>: sample mean</a:t>
                </a:r>
              </a:p>
              <a:p>
                <a:r>
                  <a:rPr lang="en-US" dirty="0"/>
                  <a:t>n: sample size</a:t>
                </a:r>
              </a:p>
              <a:p>
                <a:r>
                  <a:rPr lang="en-US" dirty="0"/>
                  <a:t>µ:  choose the alternative hypothesis</a:t>
                </a:r>
              </a:p>
              <a:p>
                <a:r>
                  <a:rPr lang="en-US" dirty="0"/>
                  <a:t>Scroll to Calculate and it will go to a new screen</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54" t="-2576" b="-758"/>
                </a:stretch>
              </a:blipFill>
            </p:spPr>
            <p:txBody>
              <a:bodyPr/>
              <a:lstStyle/>
              <a:p>
                <a:r>
                  <a:rPr lang="en-US">
                    <a:noFill/>
                  </a:rPr>
                  <a:t> </a:t>
                </a:r>
              </a:p>
            </p:txBody>
          </p:sp>
        </mc:Fallback>
      </mc:AlternateContent>
    </p:spTree>
    <p:extLst>
      <p:ext uri="{BB962C8B-B14F-4D97-AF65-F5344CB8AC3E}">
        <p14:creationId xmlns:p14="http://schemas.microsoft.com/office/powerpoint/2010/main" val="18745195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Output of z-test in calculator</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The output screen is:</a:t>
                </a:r>
              </a:p>
              <a:p>
                <a:r>
                  <a:rPr lang="en-US" dirty="0"/>
                  <a:t>The first line is the alternative hypothesis</a:t>
                </a:r>
              </a:p>
              <a:p>
                <a:r>
                  <a:rPr lang="en-US" dirty="0"/>
                  <a:t>z: z- test statistic </a:t>
                </a:r>
              </a:p>
              <a:p>
                <a:r>
                  <a:rPr lang="en-US" dirty="0"/>
                  <a:t>p: p-value</a:t>
                </a:r>
              </a:p>
              <a:p>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𝑥</m:t>
                        </m:r>
                      </m:e>
                    </m:acc>
                  </m:oMath>
                </a14:m>
                <a:r>
                  <a:rPr lang="en-US" dirty="0"/>
                  <a:t>: sample mean</a:t>
                </a:r>
              </a:p>
              <a:p>
                <a:r>
                  <a:rPr lang="en-US" dirty="0"/>
                  <a:t>n: sample size</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313" t="-1818"/>
                </a:stretch>
              </a:blipFill>
            </p:spPr>
            <p:txBody>
              <a:bodyPr/>
              <a:lstStyle/>
              <a:p>
                <a:r>
                  <a:rPr lang="en-US">
                    <a:noFill/>
                  </a:rPr>
                  <a:t> </a:t>
                </a:r>
              </a:p>
            </p:txBody>
          </p:sp>
        </mc:Fallback>
      </mc:AlternateContent>
    </p:spTree>
    <p:extLst>
      <p:ext uri="{BB962C8B-B14F-4D97-AF65-F5344CB8AC3E}">
        <p14:creationId xmlns:p14="http://schemas.microsoft.com/office/powerpoint/2010/main" val="24380736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Hypothesis testing</a:t>
            </a:r>
          </a:p>
        </p:txBody>
      </p:sp>
      <p:sp>
        <p:nvSpPr>
          <p:cNvPr id="3" name="Content Placeholder 2"/>
          <p:cNvSpPr>
            <a:spLocks noGrp="1"/>
          </p:cNvSpPr>
          <p:nvPr>
            <p:ph idx="1"/>
          </p:nvPr>
        </p:nvSpPr>
        <p:spPr/>
        <p:txBody>
          <a:bodyPr/>
          <a:lstStyle/>
          <a:p>
            <a:r>
              <a:rPr lang="en-US" dirty="0"/>
              <a:t>Jeffrey, as an eight-year old, established a </a:t>
            </a:r>
            <a:r>
              <a:rPr lang="en-US" dirty="0">
                <a:solidFill>
                  <a:srgbClr val="0070C0"/>
                </a:solidFill>
              </a:rPr>
              <a:t>mean time of 16.43 </a:t>
            </a:r>
            <a:r>
              <a:rPr lang="en-US" dirty="0"/>
              <a:t>seconds for swimming the 25-yard free style , with a </a:t>
            </a:r>
            <a:r>
              <a:rPr lang="en-US" dirty="0">
                <a:solidFill>
                  <a:srgbClr val="0070C0"/>
                </a:solidFill>
              </a:rPr>
              <a:t>standard deviation of 0.8</a:t>
            </a:r>
            <a:r>
              <a:rPr lang="en-US" dirty="0"/>
              <a:t> seconds. His dad, Frank, thought that Jeffrey could swim the 25-yard freestyle faster using goggles. Frank bought Jeffrey a new pair of expensive goggles and timed Jeffrey for 15 25-yard freestyle swims. For the 15 swims, Jeffrey's </a:t>
            </a:r>
            <a:r>
              <a:rPr lang="en-US" dirty="0">
                <a:solidFill>
                  <a:srgbClr val="0070C0"/>
                </a:solidFill>
              </a:rPr>
              <a:t>mean time was 16 seconds</a:t>
            </a:r>
            <a:r>
              <a:rPr lang="en-US" dirty="0"/>
              <a:t>. Frank thought that the goggles helped Jeffrey to swim faster than the16.43 seconds. </a:t>
            </a:r>
          </a:p>
          <a:p>
            <a:r>
              <a:rPr lang="en-US" dirty="0"/>
              <a:t>Conduct a hypothesis test using a preset </a:t>
            </a:r>
            <a:r>
              <a:rPr lang="el-GR" dirty="0">
                <a:solidFill>
                  <a:srgbClr val="0070C0"/>
                </a:solidFill>
              </a:rPr>
              <a:t>α=0.05</a:t>
            </a:r>
            <a:r>
              <a:rPr lang="el-GR" dirty="0"/>
              <a:t>.</a:t>
            </a:r>
            <a:r>
              <a:rPr lang="en-US" dirty="0"/>
              <a:t> Assume that the swim times for the 25-yard freestyle are normal.</a:t>
            </a:r>
          </a:p>
          <a:p>
            <a:endParaRPr lang="en-US" dirty="0"/>
          </a:p>
        </p:txBody>
      </p:sp>
    </p:spTree>
    <p:extLst>
      <p:ext uri="{BB962C8B-B14F-4D97-AF65-F5344CB8AC3E}">
        <p14:creationId xmlns:p14="http://schemas.microsoft.com/office/powerpoint/2010/main" val="6552173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Hypothesis testing</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24128" y="1856935"/>
                <a:ext cx="9720073" cy="4452425"/>
              </a:xfrm>
            </p:spPr>
            <p:txBody>
              <a:bodyPr>
                <a:normAutofit fontScale="55000" lnSpcReduction="20000"/>
              </a:bodyPr>
              <a:lstStyle/>
              <a:p>
                <a:r>
                  <a:rPr lang="en-US" sz="3800" dirty="0"/>
                  <a:t>a. Is this a test of one mean or proportion? </a:t>
                </a:r>
                <a:r>
                  <a:rPr lang="en-US" sz="3800" b="1" dirty="0"/>
                  <a:t>One mean</a:t>
                </a:r>
              </a:p>
              <a:p>
                <a:r>
                  <a:rPr lang="en-US" sz="3800" dirty="0"/>
                  <a:t>b. State the null and alternative hypotheses. </a:t>
                </a:r>
              </a:p>
              <a:p>
                <a:r>
                  <a:rPr lang="en-US" sz="3800" b="1" dirty="0"/>
                  <a:t>H0: µ = 16.43</a:t>
                </a:r>
              </a:p>
              <a:p>
                <a:pPr marL="0" indent="0">
                  <a:buNone/>
                </a:pPr>
                <a:r>
                  <a:rPr lang="en-US" sz="3800" b="1" dirty="0"/>
                  <a:t> Ha : µ &lt; 16.43</a:t>
                </a:r>
              </a:p>
              <a:p>
                <a:r>
                  <a:rPr lang="en-US" sz="3800" dirty="0"/>
                  <a:t>c. Is this a right-tailed, left-tailed, or two-tailed test? </a:t>
                </a:r>
                <a:r>
                  <a:rPr lang="en-US" sz="3800" b="1" dirty="0"/>
                  <a:t>Left-tailed</a:t>
                </a:r>
              </a:p>
              <a:p>
                <a:r>
                  <a:rPr lang="en-US" sz="3800" dirty="0"/>
                  <a:t>d. What symbol represents the random variable for this test? </a:t>
                </a:r>
                <a14:m>
                  <m:oMath xmlns:m="http://schemas.openxmlformats.org/officeDocument/2006/math">
                    <m:acc>
                      <m:accPr>
                        <m:chr m:val="̅"/>
                        <m:ctrlPr>
                          <a:rPr lang="en-US" sz="3800" i="1">
                            <a:latin typeface="Cambria Math" panose="02040503050406030204" pitchFamily="18" charset="0"/>
                          </a:rPr>
                        </m:ctrlPr>
                      </m:accPr>
                      <m:e>
                        <m:r>
                          <a:rPr lang="en-US" sz="3800" b="1" i="1">
                            <a:latin typeface="Cambria Math" panose="02040503050406030204" pitchFamily="18" charset="0"/>
                          </a:rPr>
                          <m:t>𝑿</m:t>
                        </m:r>
                      </m:e>
                    </m:acc>
                  </m:oMath>
                </a14:m>
                <a:endParaRPr lang="en-US" sz="3800" dirty="0"/>
              </a:p>
              <a:p>
                <a:r>
                  <a:rPr lang="en-US" sz="3800" dirty="0"/>
                  <a:t>e. In words, define the random variable for this test. </a:t>
                </a:r>
                <a:r>
                  <a:rPr lang="en-US" sz="3800" b="1" dirty="0"/>
                  <a:t>The mean time to swim the 25-yard freestyle</a:t>
                </a:r>
                <a:endParaRPr lang="en-US" sz="3800" dirty="0"/>
              </a:p>
              <a:p>
                <a:r>
                  <a:rPr lang="en-US" sz="3800" dirty="0"/>
                  <a:t>f. Is the population standard deviation known and, if so, what is it?</a:t>
                </a:r>
              </a:p>
              <a:p>
                <a:r>
                  <a:rPr lang="en-US" sz="3800" dirty="0"/>
                  <a:t> </a:t>
                </a:r>
                <a:r>
                  <a:rPr lang="en-US" sz="3800" b="1" dirty="0"/>
                  <a:t>The population standard deviation is 0.8</a:t>
                </a:r>
                <a:endParaRPr lang="en-US" sz="3800" dirty="0"/>
              </a:p>
              <a:p>
                <a:endParaRPr lang="en-US" dirty="0"/>
              </a:p>
              <a:p>
                <a:r>
                  <a:rPr lang="en-US" dirty="0"/>
                  <a:t>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24128" y="1856935"/>
                <a:ext cx="9720073" cy="4452425"/>
              </a:xfrm>
              <a:blipFill>
                <a:blip r:embed="rId2"/>
                <a:stretch>
                  <a:fillRect l="-439" t="-2877" r="-1567"/>
                </a:stretch>
              </a:blipFill>
            </p:spPr>
            <p:txBody>
              <a:bodyPr/>
              <a:lstStyle/>
              <a:p>
                <a:r>
                  <a:rPr lang="en-US">
                    <a:noFill/>
                  </a:rPr>
                  <a:t> </a:t>
                </a:r>
              </a:p>
            </p:txBody>
          </p:sp>
        </mc:Fallback>
      </mc:AlternateContent>
    </p:spTree>
    <p:extLst>
      <p:ext uri="{BB962C8B-B14F-4D97-AF65-F5344CB8AC3E}">
        <p14:creationId xmlns:p14="http://schemas.microsoft.com/office/powerpoint/2010/main" val="36080230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Hypothesis testing</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24128" y="1730326"/>
                <a:ext cx="9720073" cy="4579034"/>
              </a:xfrm>
            </p:spPr>
            <p:txBody>
              <a:bodyPr>
                <a:normAutofit/>
              </a:bodyPr>
              <a:lstStyle/>
              <a:p>
                <a:r>
                  <a:rPr lang="en-US" dirty="0"/>
                  <a:t>g. Calculate the following: </a:t>
                </a:r>
              </a:p>
              <a:p>
                <a:r>
                  <a:rPr lang="en-US" dirty="0" err="1"/>
                  <a:t>i</a:t>
                </a:r>
                <a:r>
                  <a:rPr lang="en-US" dirty="0"/>
                  <a:t>.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𝑥</m:t>
                        </m:r>
                      </m:e>
                    </m:acc>
                  </m:oMath>
                </a14:m>
                <a:r>
                  <a:rPr lang="en-US" dirty="0"/>
                  <a:t>= </a:t>
                </a:r>
                <a:r>
                  <a:rPr lang="en-US" b="1" dirty="0"/>
                  <a:t>16 seconds (sample mean) from problem</a:t>
                </a:r>
              </a:p>
              <a:p>
                <a:r>
                  <a:rPr lang="en-US" dirty="0"/>
                  <a:t>ii. n= </a:t>
                </a:r>
                <a:r>
                  <a:rPr lang="en-US" b="1" dirty="0"/>
                  <a:t>15  from problem</a:t>
                </a:r>
                <a:endParaRPr lang="en-US" dirty="0"/>
              </a:p>
              <a:p>
                <a:r>
                  <a:rPr lang="en-US" dirty="0"/>
                  <a:t> h. Which test should be used? </a:t>
                </a:r>
                <a:r>
                  <a:rPr lang="en-US" b="1" dirty="0"/>
                  <a:t>Z-test because the population standard deviation was known.</a:t>
                </a:r>
              </a:p>
              <a:p>
                <a:r>
                  <a:rPr lang="en-US" dirty="0" err="1"/>
                  <a:t>i</a:t>
                </a:r>
                <a:r>
                  <a:rPr lang="en-US" dirty="0"/>
                  <a:t>. State the distribution to use for the hypothesis test. </a:t>
                </a:r>
                <a:endParaRPr lang="en-US" sz="2400" i="1" dirty="0">
                  <a:latin typeface="Cambria Math" panose="02040503050406030204" pitchFamily="18" charset="0"/>
                </a:endParaRPr>
              </a:p>
              <a:p>
                <a14:m>
                  <m:oMath xmlns:m="http://schemas.openxmlformats.org/officeDocument/2006/math">
                    <m:acc>
                      <m:accPr>
                        <m:chr m:val="̅"/>
                        <m:ctrlPr>
                          <a:rPr lang="en-US" sz="2400" i="1">
                            <a:latin typeface="Cambria Math" panose="02040503050406030204" pitchFamily="18" charset="0"/>
                          </a:rPr>
                        </m:ctrlPr>
                      </m:accPr>
                      <m:e>
                        <m:r>
                          <a:rPr lang="en-US" sz="2400" i="1">
                            <a:latin typeface="Cambria Math" panose="02040503050406030204" pitchFamily="18" charset="0"/>
                          </a:rPr>
                          <m:t>𝑋</m:t>
                        </m:r>
                      </m:e>
                    </m:acc>
                    <m:r>
                      <a:rPr lang="en-US" sz="2400">
                        <a:latin typeface="Cambria Math" panose="02040503050406030204" pitchFamily="18" charset="0"/>
                      </a:rPr>
                      <m:t>~</m:t>
                    </m:r>
                    <m:r>
                      <m:rPr>
                        <m:sty m:val="p"/>
                      </m:rPr>
                      <a:rPr lang="en-US" sz="2400">
                        <a:latin typeface="Cambria Math" panose="02040503050406030204" pitchFamily="18" charset="0"/>
                      </a:rPr>
                      <m:t>N</m:t>
                    </m:r>
                    <m:r>
                      <a:rPr lang="en-US" sz="2400">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µ</m:t>
                        </m:r>
                      </m:e>
                      <m:sub>
                        <m:r>
                          <a:rPr lang="en-US" sz="2400" i="1">
                            <a:latin typeface="Cambria Math" panose="02040503050406030204" pitchFamily="18" charset="0"/>
                          </a:rPr>
                          <m:t>𝑋</m:t>
                        </m:r>
                      </m:sub>
                    </m:sSub>
                  </m:oMath>
                </a14:m>
                <a:r>
                  <a:rPr lang="en-US" sz="2400" dirty="0"/>
                  <a:t>, </a:t>
                </a:r>
                <a14:m>
                  <m:oMath xmlns:m="http://schemas.openxmlformats.org/officeDocument/2006/math">
                    <m:f>
                      <m:fPr>
                        <m:ctrlPr>
                          <a:rPr lang="en-US" sz="2400" i="1">
                            <a:latin typeface="Cambria Math" panose="02040503050406030204" pitchFamily="18" charset="0"/>
                          </a:rPr>
                        </m:ctrlPr>
                      </m:fPr>
                      <m:num>
                        <m:r>
                          <m:rPr>
                            <m:sty m:val="p"/>
                          </m:rPr>
                          <a:rPr lang="el-GR" sz="2400" i="1">
                            <a:latin typeface="Cambria Math" panose="02040503050406030204" pitchFamily="18" charset="0"/>
                          </a:rPr>
                          <m:t>σ</m:t>
                        </m:r>
                        <m:r>
                          <a:rPr lang="en-US" sz="2400" i="1">
                            <a:latin typeface="Cambria Math" panose="02040503050406030204" pitchFamily="18" charset="0"/>
                          </a:rPr>
                          <m:t>𝑋</m:t>
                        </m:r>
                      </m:num>
                      <m:den>
                        <m:rad>
                          <m:radPr>
                            <m:degHide m:val="on"/>
                            <m:ctrlPr>
                              <a:rPr lang="en-US" sz="2400" i="1">
                                <a:latin typeface="Cambria Math" panose="02040503050406030204" pitchFamily="18" charset="0"/>
                              </a:rPr>
                            </m:ctrlPr>
                          </m:radPr>
                          <m:deg/>
                          <m:e>
                            <m:r>
                              <a:rPr lang="en-US" sz="2400" i="1">
                                <a:latin typeface="Cambria Math" panose="02040503050406030204" pitchFamily="18" charset="0"/>
                              </a:rPr>
                              <m:t>𝑛</m:t>
                            </m:r>
                          </m:e>
                        </m:rad>
                      </m:den>
                    </m:f>
                  </m:oMath>
                </a14:m>
                <a:r>
                  <a:rPr lang="en-US" sz="2400" dirty="0"/>
                  <a:t>)  = </a:t>
                </a:r>
                <a14:m>
                  <m:oMath xmlns:m="http://schemas.openxmlformats.org/officeDocument/2006/math">
                    <m:acc>
                      <m:accPr>
                        <m:chr m:val="̅"/>
                        <m:ctrlPr>
                          <a:rPr lang="en-US" sz="2400" i="1">
                            <a:latin typeface="Cambria Math" panose="02040503050406030204" pitchFamily="18" charset="0"/>
                          </a:rPr>
                        </m:ctrlPr>
                      </m:accPr>
                      <m:e>
                        <m:r>
                          <a:rPr lang="en-US" sz="2400" i="1">
                            <a:latin typeface="Cambria Math" panose="02040503050406030204" pitchFamily="18" charset="0"/>
                          </a:rPr>
                          <m:t>𝑋</m:t>
                        </m:r>
                      </m:e>
                    </m:acc>
                    <m:r>
                      <a:rPr lang="en-US" sz="2400">
                        <a:latin typeface="Cambria Math" panose="02040503050406030204" pitchFamily="18" charset="0"/>
                      </a:rPr>
                      <m:t>~</m:t>
                    </m:r>
                    <m:r>
                      <m:rPr>
                        <m:sty m:val="p"/>
                      </m:rPr>
                      <a:rPr lang="en-US" sz="2400">
                        <a:latin typeface="Cambria Math" panose="02040503050406030204" pitchFamily="18" charset="0"/>
                      </a:rPr>
                      <m:t>N</m:t>
                    </m:r>
                    <m:r>
                      <a:rPr lang="en-US" sz="2400" i="1">
                        <a:latin typeface="Cambria Math" panose="02040503050406030204" pitchFamily="18" charset="0"/>
                      </a:rPr>
                      <m:t> </m:t>
                    </m:r>
                  </m:oMath>
                </a14:m>
                <a:r>
                  <a:rPr lang="en-US" sz="2400" dirty="0"/>
                  <a:t> (16.43,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0.8</m:t>
                        </m:r>
                      </m:num>
                      <m:den>
                        <m:rad>
                          <m:radPr>
                            <m:degHide m:val="on"/>
                            <m:ctrlPr>
                              <a:rPr lang="en-US" sz="2400" i="1" smtClean="0">
                                <a:latin typeface="Cambria Math" panose="02040503050406030204" pitchFamily="18" charset="0"/>
                              </a:rPr>
                            </m:ctrlPr>
                          </m:radPr>
                          <m:deg/>
                          <m:e>
                            <m:r>
                              <a:rPr lang="en-US" sz="2400" b="0" i="1" smtClean="0">
                                <a:latin typeface="Cambria Math" panose="02040503050406030204" pitchFamily="18" charset="0"/>
                              </a:rPr>
                              <m:t>15</m:t>
                            </m:r>
                          </m:e>
                        </m:rad>
                      </m:den>
                    </m:f>
                  </m:oMath>
                </a14:m>
                <a:r>
                  <a:rPr lang="en-US" dirty="0"/>
                  <a:t>) </a:t>
                </a:r>
              </a:p>
              <a:p>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24128" y="1730326"/>
                <a:ext cx="9720073" cy="4579034"/>
              </a:xfrm>
              <a:blipFill>
                <a:blip r:embed="rId2"/>
                <a:stretch>
                  <a:fillRect l="-313" t="-1598"/>
                </a:stretch>
              </a:blipFill>
            </p:spPr>
            <p:txBody>
              <a:bodyPr/>
              <a:lstStyle/>
              <a:p>
                <a:r>
                  <a:rPr lang="en-US">
                    <a:noFill/>
                  </a:rPr>
                  <a:t> </a:t>
                </a:r>
              </a:p>
            </p:txBody>
          </p:sp>
        </mc:Fallback>
      </mc:AlternateContent>
    </p:spTree>
    <p:extLst>
      <p:ext uri="{BB962C8B-B14F-4D97-AF65-F5344CB8AC3E}">
        <p14:creationId xmlns:p14="http://schemas.microsoft.com/office/powerpoint/2010/main" val="268388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One-Tailed and Two Tailed Tests for means</a:t>
            </a:r>
          </a:p>
        </p:txBody>
      </p:sp>
      <p:sp>
        <p:nvSpPr>
          <p:cNvPr id="3" name="Content Placeholder 2"/>
          <p:cNvSpPr>
            <a:spLocks noGrp="1"/>
          </p:cNvSpPr>
          <p:nvPr>
            <p:ph idx="1"/>
          </p:nvPr>
        </p:nvSpPr>
        <p:spPr/>
        <p:txBody>
          <a:bodyPr/>
          <a:lstStyle/>
          <a:p>
            <a:r>
              <a:rPr lang="en-US" dirty="0"/>
              <a:t>Ho always has a symbol with an equal in it. Ha never has a symbol with an equal in it. </a:t>
            </a:r>
          </a:p>
          <a:p>
            <a:r>
              <a:rPr lang="en-US" dirty="0"/>
              <a:t>Left-tailed and Right-tailed are referred to as one-tailed test.</a:t>
            </a:r>
          </a:p>
          <a:p>
            <a:endParaRPr lang="en-US" dirty="0"/>
          </a:p>
          <a:p>
            <a:endParaRPr lang="en-US" dirty="0"/>
          </a:p>
        </p:txBody>
      </p:sp>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3984507688"/>
                  </p:ext>
                </p:extLst>
              </p:nvPr>
            </p:nvGraphicFramePr>
            <p:xfrm>
              <a:off x="495298" y="3568701"/>
              <a:ext cx="10858501" cy="3094627"/>
            </p:xfrm>
            <a:graphic>
              <a:graphicData uri="http://schemas.openxmlformats.org/drawingml/2006/table">
                <a:tbl>
                  <a:tblPr firstRow="1" firstCol="1" bandRow="1"/>
                  <a:tblGrid>
                    <a:gridCol w="3570108">
                      <a:extLst>
                        <a:ext uri="{9D8B030D-6E8A-4147-A177-3AD203B41FA5}">
                          <a16:colId xmlns:a16="http://schemas.microsoft.com/office/drawing/2014/main" val="491503864"/>
                        </a:ext>
                      </a:extLst>
                    </a:gridCol>
                    <a:gridCol w="3675774">
                      <a:extLst>
                        <a:ext uri="{9D8B030D-6E8A-4147-A177-3AD203B41FA5}">
                          <a16:colId xmlns:a16="http://schemas.microsoft.com/office/drawing/2014/main" val="1824599661"/>
                        </a:ext>
                      </a:extLst>
                    </a:gridCol>
                    <a:gridCol w="3612619">
                      <a:extLst>
                        <a:ext uri="{9D8B030D-6E8A-4147-A177-3AD203B41FA5}">
                          <a16:colId xmlns:a16="http://schemas.microsoft.com/office/drawing/2014/main" val="1303301219"/>
                        </a:ext>
                      </a:extLst>
                    </a:gridCol>
                  </a:tblGrid>
                  <a:tr h="487280">
                    <a:tc>
                      <a:txBody>
                        <a:bodyPr/>
                        <a:lstStyle/>
                        <a:p>
                          <a:pPr marL="0" marR="0">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Left-tailed test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Right-tailed test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Both One-tailed and</a:t>
                          </a:r>
                          <a:r>
                            <a:rPr lang="en-US" sz="24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Two-tailed test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3358149"/>
                      </a:ext>
                    </a:extLst>
                  </a:tr>
                  <a:tr h="2253379">
                    <a:tc>
                      <a:txBody>
                        <a:bodyPr/>
                        <a:lstStyle/>
                        <a:p>
                          <a:pPr marL="0" marR="0">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H₀: µ ≥ population mean</a:t>
                          </a:r>
                        </a:p>
                        <a:p>
                          <a:pPr marL="0" marR="0">
                            <a:lnSpc>
                              <a:spcPct val="115000"/>
                            </a:lnSpc>
                            <a:spcBef>
                              <a:spcPts val="0"/>
                            </a:spcBef>
                            <a:spcAft>
                              <a:spcPts val="0"/>
                            </a:spcAft>
                          </a:pP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H</m:t>
                                  </m:r>
                                </m:e>
                                <m:sub>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𝑎</m:t>
                                  </m:r>
                                </m:sub>
                              </m:sSub>
                            </m:oMath>
                          </a14:m>
                          <a:r>
                            <a:rPr lang="en-US" sz="2400" dirty="0">
                              <a:effectLst/>
                              <a:latin typeface="Calibri" panose="020F0502020204030204" pitchFamily="34" charset="0"/>
                              <a:ea typeface="Calibri" panose="020F0502020204030204" pitchFamily="34" charset="0"/>
                              <a:cs typeface="Times New Roman" panose="02020603050405020304" pitchFamily="18" charset="0"/>
                            </a:rPr>
                            <a:t>:µ &lt; population mean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H₀: µ ≤ population mean</a:t>
                          </a:r>
                        </a:p>
                        <a:p>
                          <a:pPr marL="0" marR="0">
                            <a:lnSpc>
                              <a:spcPct val="115000"/>
                            </a:lnSpc>
                            <a:spcBef>
                              <a:spcPts val="0"/>
                            </a:spcBef>
                            <a:spcAft>
                              <a:spcPts val="0"/>
                            </a:spcAft>
                          </a:pP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H</m:t>
                                  </m:r>
                                </m:e>
                                <m:sub>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𝑎</m:t>
                                  </m:r>
                                </m:sub>
                              </m:sSub>
                            </m:oMath>
                          </a14:m>
                          <a:r>
                            <a:rPr lang="en-US" sz="2400" dirty="0">
                              <a:effectLst/>
                              <a:latin typeface="Calibri" panose="020F0502020204030204" pitchFamily="34" charset="0"/>
                              <a:ea typeface="Calibri" panose="020F0502020204030204" pitchFamily="34" charset="0"/>
                              <a:cs typeface="Times New Roman" panose="02020603050405020304" pitchFamily="18" charset="0"/>
                            </a:rPr>
                            <a:t>:µ &gt; population mean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H₀: µ = population mean</a:t>
                          </a:r>
                        </a:p>
                        <a:p>
                          <a:pPr marL="0" marR="0">
                            <a:lnSpc>
                              <a:spcPct val="115000"/>
                            </a:lnSpc>
                            <a:spcBef>
                              <a:spcPts val="0"/>
                            </a:spcBef>
                            <a:spcAft>
                              <a:spcPts val="0"/>
                            </a:spcAft>
                          </a:pP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H</m:t>
                                  </m:r>
                                </m:e>
                                <m:sub>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𝑎</m:t>
                                  </m:r>
                                </m:sub>
                              </m:sSub>
                            </m:oMath>
                          </a14:m>
                          <a:r>
                            <a:rPr lang="en-US" sz="2400" dirty="0">
                              <a:effectLst/>
                              <a:latin typeface="Calibri" panose="020F0502020204030204" pitchFamily="34" charset="0"/>
                              <a:ea typeface="Calibri" panose="020F0502020204030204" pitchFamily="34" charset="0"/>
                              <a:cs typeface="Times New Roman" panose="02020603050405020304" pitchFamily="18" charset="0"/>
                            </a:rPr>
                            <a:t>:µ ≠ population mean</a:t>
                          </a:r>
                        </a:p>
                        <a:p>
                          <a:pPr marL="0" marR="0">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or µ &gt; population mean</a:t>
                          </a:r>
                        </a:p>
                        <a:p>
                          <a:pPr marL="0" marR="0" indent="0" algn="l" defTabSz="914400" rtl="0" eaLnBrk="1" fontAlgn="auto" latinLnBrk="0" hangingPunct="1">
                            <a:lnSpc>
                              <a:spcPct val="115000"/>
                            </a:lnSpc>
                            <a:spcBef>
                              <a:spcPts val="0"/>
                            </a:spcBef>
                            <a:spcAft>
                              <a:spcPts val="0"/>
                            </a:spcAft>
                            <a:buClrTx/>
                            <a:buSzTx/>
                            <a:buFontTx/>
                            <a:buNone/>
                            <a:tabLst/>
                            <a:defRPr/>
                          </a:pPr>
                          <a:r>
                            <a:rPr lang="en-US" sz="2400" dirty="0">
                              <a:effectLst/>
                              <a:latin typeface="Calibri" panose="020F0502020204030204" pitchFamily="34" charset="0"/>
                              <a:ea typeface="Calibri" panose="020F0502020204030204" pitchFamily="34" charset="0"/>
                              <a:cs typeface="Times New Roman" panose="02020603050405020304" pitchFamily="18" charset="0"/>
                            </a:rPr>
                            <a:t> or µ &lt; population mean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2025214"/>
                      </a:ext>
                    </a:extLst>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3984507688"/>
                  </p:ext>
                </p:extLst>
              </p:nvPr>
            </p:nvGraphicFramePr>
            <p:xfrm>
              <a:off x="495298" y="3568701"/>
              <a:ext cx="10858501" cy="3069926"/>
            </p:xfrm>
            <a:graphic>
              <a:graphicData uri="http://schemas.openxmlformats.org/drawingml/2006/table">
                <a:tbl>
                  <a:tblPr firstRow="1" firstCol="1" bandRow="1"/>
                  <a:tblGrid>
                    <a:gridCol w="3570108">
                      <a:extLst>
                        <a:ext uri="{9D8B030D-6E8A-4147-A177-3AD203B41FA5}">
                          <a16:colId xmlns:a16="http://schemas.microsoft.com/office/drawing/2014/main" val="491503864"/>
                        </a:ext>
                      </a:extLst>
                    </a:gridCol>
                    <a:gridCol w="3675774">
                      <a:extLst>
                        <a:ext uri="{9D8B030D-6E8A-4147-A177-3AD203B41FA5}">
                          <a16:colId xmlns:a16="http://schemas.microsoft.com/office/drawing/2014/main" val="1824599661"/>
                        </a:ext>
                      </a:extLst>
                    </a:gridCol>
                    <a:gridCol w="3612619">
                      <a:extLst>
                        <a:ext uri="{9D8B030D-6E8A-4147-A177-3AD203B41FA5}">
                          <a16:colId xmlns:a16="http://schemas.microsoft.com/office/drawing/2014/main" val="1303301219"/>
                        </a:ext>
                      </a:extLst>
                    </a:gridCol>
                  </a:tblGrid>
                  <a:tr h="816547">
                    <a:tc>
                      <a:txBody>
                        <a:bodyPr/>
                        <a:lstStyle/>
                        <a:p>
                          <a:pPr marL="0" marR="0">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Left-tailed test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Right-tailed test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Both One-tailed and</a:t>
                          </a:r>
                          <a:r>
                            <a:rPr lang="en-US" sz="24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Two-tailed test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3358149"/>
                      </a:ext>
                    </a:extLst>
                  </a:tr>
                  <a:tr h="2253379">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71" t="-38814" r="-204437" b="-53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97347" t="-38814" r="-98673" b="-53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200675" t="-38814" r="-337" b="-539"/>
                          </a:stretch>
                        </a:blipFill>
                      </a:tcPr>
                    </a:tc>
                    <a:extLst>
                      <a:ext uri="{0D108BD9-81ED-4DB2-BD59-A6C34878D82A}">
                        <a16:rowId xmlns:a16="http://schemas.microsoft.com/office/drawing/2014/main" val="3542025214"/>
                      </a:ext>
                    </a:extLst>
                  </a:tr>
                </a:tbl>
              </a:graphicData>
            </a:graphic>
          </p:graphicFrame>
        </mc:Fallback>
      </mc:AlternateContent>
    </p:spTree>
    <p:extLst>
      <p:ext uri="{BB962C8B-B14F-4D97-AF65-F5344CB8AC3E}">
        <p14:creationId xmlns:p14="http://schemas.microsoft.com/office/powerpoint/2010/main" val="19997685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Hypothesis testing</a:t>
            </a:r>
          </a:p>
        </p:txBody>
      </p:sp>
      <p:sp>
        <p:nvSpPr>
          <p:cNvPr id="3" name="Content Placeholder 2"/>
          <p:cNvSpPr>
            <a:spLocks noGrp="1"/>
          </p:cNvSpPr>
          <p:nvPr>
            <p:ph idx="1"/>
          </p:nvPr>
        </p:nvSpPr>
        <p:spPr>
          <a:xfrm>
            <a:off x="1024128" y="1730326"/>
            <a:ext cx="9720073" cy="4579034"/>
          </a:xfrm>
        </p:spPr>
        <p:txBody>
          <a:bodyPr>
            <a:normAutofit/>
          </a:bodyPr>
          <a:lstStyle/>
          <a:p>
            <a:r>
              <a:rPr lang="en-US" dirty="0"/>
              <a:t>j. Find the p-value. </a:t>
            </a:r>
            <a:r>
              <a:rPr lang="en-US" b="1" dirty="0"/>
              <a:t>0.0187</a:t>
            </a:r>
          </a:p>
          <a:p>
            <a:r>
              <a:rPr lang="en-US" dirty="0"/>
              <a:t>k. At a pre-conceived α= 0.05, what is your:  </a:t>
            </a:r>
            <a:r>
              <a:rPr lang="en-US" b="1" dirty="0"/>
              <a:t>p versus α 0.0187 &lt; 0.05</a:t>
            </a:r>
          </a:p>
          <a:p>
            <a:r>
              <a:rPr lang="en-US" dirty="0"/>
              <a:t> </a:t>
            </a:r>
            <a:r>
              <a:rPr lang="en-US" dirty="0" err="1"/>
              <a:t>i</a:t>
            </a:r>
            <a:r>
              <a:rPr lang="en-US" dirty="0"/>
              <a:t>. Decision: </a:t>
            </a:r>
            <a:r>
              <a:rPr lang="en-US" b="1" dirty="0"/>
              <a:t>reject the null hypothesis</a:t>
            </a:r>
          </a:p>
          <a:p>
            <a:r>
              <a:rPr lang="en-US" dirty="0"/>
              <a:t> ii. Reason for the decision: </a:t>
            </a:r>
            <a:r>
              <a:rPr lang="en-US" b="1" dirty="0"/>
              <a:t>p was smaller than α</a:t>
            </a:r>
          </a:p>
          <a:p>
            <a:r>
              <a:rPr lang="en-US" dirty="0"/>
              <a:t> iii. Conclusion (write out in a complete sentence):</a:t>
            </a:r>
          </a:p>
          <a:p>
            <a:r>
              <a:rPr lang="en-US" b="1" dirty="0"/>
              <a:t>At the 5% level of significance, we conclude that Jeffrey swims faster with the new googles. OR</a:t>
            </a:r>
          </a:p>
          <a:p>
            <a:r>
              <a:rPr lang="en-US" b="1" dirty="0"/>
              <a:t>There is sufficient evidence to show that Jeffrey’s mean time to swim the 25-yard freestyle is less than 16.43 seconds.</a:t>
            </a:r>
          </a:p>
        </p:txBody>
      </p:sp>
    </p:spTree>
    <p:extLst>
      <p:ext uri="{BB962C8B-B14F-4D97-AF65-F5344CB8AC3E}">
        <p14:creationId xmlns:p14="http://schemas.microsoft.com/office/powerpoint/2010/main" val="129240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T-Test with Examples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047590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T-test in calculator if entering data</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Enter STAT, Arrow over to TESTS, chose T-Test</a:t>
                </a:r>
              </a:p>
              <a:p>
                <a:r>
                  <a:rPr lang="en-US" dirty="0"/>
                  <a:t>The next screen will show the following for entering information:</a:t>
                </a:r>
              </a:p>
              <a:p>
                <a:r>
                  <a:rPr lang="en-US" dirty="0" err="1"/>
                  <a:t>Inpt</a:t>
                </a:r>
                <a:r>
                  <a:rPr lang="en-US" dirty="0"/>
                  <a:t>: Data (choose if you have to enter data)   </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µ</m:t>
                        </m:r>
                      </m:e>
                      <m:sub>
                        <m:r>
                          <a:rPr lang="en-US" i="1">
                            <a:latin typeface="Cambria Math" panose="02040503050406030204" pitchFamily="18" charset="0"/>
                          </a:rPr>
                          <m:t>0</m:t>
                        </m:r>
                      </m:sub>
                    </m:sSub>
                  </m:oMath>
                </a14:m>
                <a:r>
                  <a:rPr lang="en-US" dirty="0"/>
                  <a:t>: Population mean (the mean in the hypotheses)</a:t>
                </a:r>
              </a:p>
              <a:p>
                <a:r>
                  <a:rPr lang="en-US" dirty="0"/>
                  <a:t>List: L1 (where the data is)</a:t>
                </a:r>
              </a:p>
              <a:p>
                <a:r>
                  <a:rPr lang="en-US" dirty="0" err="1"/>
                  <a:t>Freq</a:t>
                </a:r>
                <a:r>
                  <a:rPr lang="en-US" dirty="0"/>
                  <a:t>: 1</a:t>
                </a:r>
              </a:p>
              <a:p>
                <a:r>
                  <a:rPr lang="en-US" dirty="0"/>
                  <a:t>µ:  choose the alternative hypothesis</a:t>
                </a:r>
              </a:p>
              <a:p>
                <a:r>
                  <a:rPr lang="en-US" dirty="0"/>
                  <a:t>Scroll to Calculate and it will go to a new screen</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313" t="-1818"/>
                </a:stretch>
              </a:blipFill>
            </p:spPr>
            <p:txBody>
              <a:bodyPr/>
              <a:lstStyle/>
              <a:p>
                <a:r>
                  <a:rPr lang="en-US">
                    <a:noFill/>
                  </a:rPr>
                  <a:t> </a:t>
                </a:r>
              </a:p>
            </p:txBody>
          </p:sp>
        </mc:Fallback>
      </mc:AlternateContent>
    </p:spTree>
    <p:extLst>
      <p:ext uri="{BB962C8B-B14F-4D97-AF65-F5344CB8AC3E}">
        <p14:creationId xmlns:p14="http://schemas.microsoft.com/office/powerpoint/2010/main" val="28330198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Output of t-test in calculator</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The first line is the alternative hypothesis</a:t>
                </a:r>
              </a:p>
              <a:p>
                <a:r>
                  <a:rPr lang="en-US" dirty="0"/>
                  <a:t>t: t- test statistic </a:t>
                </a:r>
              </a:p>
              <a:p>
                <a:r>
                  <a:rPr lang="en-US" dirty="0"/>
                  <a:t>p: p-value</a:t>
                </a:r>
              </a:p>
              <a:p>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𝑥</m:t>
                        </m:r>
                      </m:e>
                    </m:acc>
                  </m:oMath>
                </a14:m>
                <a:r>
                  <a:rPr lang="en-US" dirty="0"/>
                  <a:t>: sample mean</a:t>
                </a:r>
              </a:p>
              <a:p>
                <a:r>
                  <a:rPr lang="en-US" dirty="0" err="1"/>
                  <a:t>sx</a:t>
                </a:r>
                <a:r>
                  <a:rPr lang="en-US" dirty="0"/>
                  <a:t>: sample standard deviation</a:t>
                </a:r>
              </a:p>
              <a:p>
                <a:r>
                  <a:rPr lang="en-US" dirty="0"/>
                  <a:t>n: sample size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313" t="-1818"/>
                </a:stretch>
              </a:blipFill>
            </p:spPr>
            <p:txBody>
              <a:bodyPr/>
              <a:lstStyle/>
              <a:p>
                <a:r>
                  <a:rPr lang="en-US">
                    <a:noFill/>
                  </a:rPr>
                  <a:t> </a:t>
                </a:r>
              </a:p>
            </p:txBody>
          </p:sp>
        </mc:Fallback>
      </mc:AlternateContent>
    </p:spTree>
    <p:extLst>
      <p:ext uri="{BB962C8B-B14F-4D97-AF65-F5344CB8AC3E}">
        <p14:creationId xmlns:p14="http://schemas.microsoft.com/office/powerpoint/2010/main" val="42031241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T-test in calculator </a:t>
            </a:r>
            <a:r>
              <a:rPr lang="en-US" dirty="0" err="1"/>
              <a:t>iF</a:t>
            </a:r>
            <a:r>
              <a:rPr lang="en-US" dirty="0"/>
              <a:t> not entering data</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a:t>Enter STAT, Arrow over to TESTS, chose T-Test</a:t>
                </a:r>
              </a:p>
              <a:p>
                <a:r>
                  <a:rPr lang="en-US" dirty="0"/>
                  <a:t>The next screen will show the following for entering information:</a:t>
                </a:r>
              </a:p>
              <a:p>
                <a:r>
                  <a:rPr lang="en-US" dirty="0" err="1"/>
                  <a:t>Inpt</a:t>
                </a:r>
                <a:r>
                  <a:rPr lang="en-US" dirty="0"/>
                  <a:t>: Stats (choose if you are not entering data)   </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µ</m:t>
                        </m:r>
                      </m:e>
                      <m:sub>
                        <m:r>
                          <a:rPr lang="en-US" i="1">
                            <a:latin typeface="Cambria Math" panose="02040503050406030204" pitchFamily="18" charset="0"/>
                          </a:rPr>
                          <m:t>0</m:t>
                        </m:r>
                      </m:sub>
                    </m:sSub>
                  </m:oMath>
                </a14:m>
                <a:r>
                  <a:rPr lang="en-US" dirty="0"/>
                  <a:t>: Population mean (the mean in the hypotheses)</a:t>
                </a:r>
              </a:p>
              <a:p>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𝑥</m:t>
                        </m:r>
                      </m:e>
                    </m:acc>
                  </m:oMath>
                </a14:m>
                <a:r>
                  <a:rPr lang="en-US" dirty="0"/>
                  <a:t>: sample mean</a:t>
                </a:r>
              </a:p>
              <a:p>
                <a14:m>
                  <m:oMath xmlns:m="http://schemas.openxmlformats.org/officeDocument/2006/math">
                    <m:r>
                      <a:rPr lang="en-US" i="1">
                        <a:latin typeface="Cambria Math" panose="02040503050406030204" pitchFamily="18" charset="0"/>
                      </a:rPr>
                      <m:t>𝑠𝑥</m:t>
                    </m:r>
                  </m:oMath>
                </a14:m>
                <a:r>
                  <a:rPr lang="en-US" dirty="0"/>
                  <a:t>: sample standard deviation</a:t>
                </a:r>
              </a:p>
              <a:p>
                <a:r>
                  <a:rPr lang="en-US" dirty="0"/>
                  <a:t>n: sample size</a:t>
                </a:r>
              </a:p>
              <a:p>
                <a:r>
                  <a:rPr lang="en-US" dirty="0"/>
                  <a:t>µ:  choose the alternative hypothesis</a:t>
                </a:r>
              </a:p>
              <a:p>
                <a:r>
                  <a:rPr lang="en-US" dirty="0"/>
                  <a:t>Scroll to Calculate and it will go to a new screen</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54" t="-2576" b="-758"/>
                </a:stretch>
              </a:blipFill>
            </p:spPr>
            <p:txBody>
              <a:bodyPr/>
              <a:lstStyle/>
              <a:p>
                <a:r>
                  <a:rPr lang="en-US">
                    <a:noFill/>
                  </a:rPr>
                  <a:t> </a:t>
                </a:r>
              </a:p>
            </p:txBody>
          </p:sp>
        </mc:Fallback>
      </mc:AlternateContent>
    </p:spTree>
    <p:extLst>
      <p:ext uri="{BB962C8B-B14F-4D97-AF65-F5344CB8AC3E}">
        <p14:creationId xmlns:p14="http://schemas.microsoft.com/office/powerpoint/2010/main" val="574687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Output of t-test in calculator</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The first line is the alternative hypothesis</a:t>
                </a:r>
              </a:p>
              <a:p>
                <a:r>
                  <a:rPr lang="en-US" dirty="0"/>
                  <a:t>t: t- test statistic </a:t>
                </a:r>
              </a:p>
              <a:p>
                <a:r>
                  <a:rPr lang="en-US" dirty="0"/>
                  <a:t>p: p-value</a:t>
                </a:r>
              </a:p>
              <a:p>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𝑥</m:t>
                        </m:r>
                      </m:e>
                    </m:acc>
                  </m:oMath>
                </a14:m>
                <a:r>
                  <a:rPr lang="en-US" dirty="0"/>
                  <a:t>: sample mean</a:t>
                </a:r>
              </a:p>
              <a:p>
                <a:r>
                  <a:rPr lang="en-US" dirty="0" err="1"/>
                  <a:t>sx</a:t>
                </a:r>
                <a:r>
                  <a:rPr lang="en-US" dirty="0"/>
                  <a:t>: sample standard deviation</a:t>
                </a:r>
              </a:p>
              <a:p>
                <a:r>
                  <a:rPr lang="en-US" dirty="0"/>
                  <a:t>n: sample size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313" t="-1818"/>
                </a:stretch>
              </a:blipFill>
            </p:spPr>
            <p:txBody>
              <a:bodyPr/>
              <a:lstStyle/>
              <a:p>
                <a:r>
                  <a:rPr lang="en-US">
                    <a:noFill/>
                  </a:rPr>
                  <a:t> </a:t>
                </a:r>
              </a:p>
            </p:txBody>
          </p:sp>
        </mc:Fallback>
      </mc:AlternateContent>
    </p:spTree>
    <p:extLst>
      <p:ext uri="{BB962C8B-B14F-4D97-AF65-F5344CB8AC3E}">
        <p14:creationId xmlns:p14="http://schemas.microsoft.com/office/powerpoint/2010/main" val="22280028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T-Test Example</a:t>
            </a:r>
          </a:p>
        </p:txBody>
      </p:sp>
      <p:sp>
        <p:nvSpPr>
          <p:cNvPr id="3" name="Content Placeholder 2"/>
          <p:cNvSpPr>
            <a:spLocks noGrp="1"/>
          </p:cNvSpPr>
          <p:nvPr>
            <p:ph idx="1"/>
          </p:nvPr>
        </p:nvSpPr>
        <p:spPr/>
        <p:txBody>
          <a:bodyPr/>
          <a:lstStyle/>
          <a:p>
            <a:r>
              <a:rPr lang="en-US" dirty="0"/>
              <a:t>Statistics students believe that the mean score on the first statistics test is 65. A statistics instructor thinks </a:t>
            </a:r>
            <a:r>
              <a:rPr lang="en-US" dirty="0">
                <a:solidFill>
                  <a:schemeClr val="accent2"/>
                </a:solidFill>
              </a:rPr>
              <a:t>the mean score is higher than 65</a:t>
            </a:r>
            <a:r>
              <a:rPr lang="en-US" dirty="0"/>
              <a:t>.He samples ten statistics students and obtains the scores 65; 65; 70; 67; 66; 63; 63; 68; 72; 71. He performs a hypothesis test using a 5% level of significance. The data are assumed to be from a normal distribution.</a:t>
            </a:r>
          </a:p>
          <a:p>
            <a:endParaRPr lang="en-US" dirty="0"/>
          </a:p>
        </p:txBody>
      </p:sp>
    </p:spTree>
    <p:extLst>
      <p:ext uri="{BB962C8B-B14F-4D97-AF65-F5344CB8AC3E}">
        <p14:creationId xmlns:p14="http://schemas.microsoft.com/office/powerpoint/2010/main" val="34534823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Hypothesis testing</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24128" y="1856935"/>
                <a:ext cx="9720073" cy="4452425"/>
              </a:xfrm>
            </p:spPr>
            <p:txBody>
              <a:bodyPr>
                <a:normAutofit fontScale="55000" lnSpcReduction="20000"/>
              </a:bodyPr>
              <a:lstStyle/>
              <a:p>
                <a:r>
                  <a:rPr lang="en-US" sz="3800" dirty="0"/>
                  <a:t>a. Is this a test of one mean or proportion? </a:t>
                </a:r>
                <a:r>
                  <a:rPr lang="en-US" sz="3800" b="1" dirty="0"/>
                  <a:t>One mean</a:t>
                </a:r>
              </a:p>
              <a:p>
                <a:r>
                  <a:rPr lang="en-US" sz="3800" dirty="0"/>
                  <a:t>b. State the null and alternative hypotheses. </a:t>
                </a:r>
              </a:p>
              <a:p>
                <a:r>
                  <a:rPr lang="en-US" sz="3800" b="1" dirty="0"/>
                  <a:t>H0: µ = 65</a:t>
                </a:r>
              </a:p>
              <a:p>
                <a:pPr marL="0" indent="0">
                  <a:buNone/>
                </a:pPr>
                <a:r>
                  <a:rPr lang="en-US" sz="3800" b="1" dirty="0"/>
                  <a:t> Ha : µ &gt; 65</a:t>
                </a:r>
              </a:p>
              <a:p>
                <a:r>
                  <a:rPr lang="en-US" sz="3800" dirty="0"/>
                  <a:t>c. Is this a right-tailed, left-tailed, or two-tailed test? </a:t>
                </a:r>
                <a:r>
                  <a:rPr lang="en-US" sz="3800" b="1" dirty="0"/>
                  <a:t>Right-tailed</a:t>
                </a:r>
              </a:p>
              <a:p>
                <a:r>
                  <a:rPr lang="en-US" sz="3800" dirty="0"/>
                  <a:t>d. What symbol represents the random variable for this test? </a:t>
                </a:r>
                <a14:m>
                  <m:oMath xmlns:m="http://schemas.openxmlformats.org/officeDocument/2006/math">
                    <m:acc>
                      <m:accPr>
                        <m:chr m:val="̅"/>
                        <m:ctrlPr>
                          <a:rPr lang="en-US" sz="3800" i="1">
                            <a:latin typeface="Cambria Math" panose="02040503050406030204" pitchFamily="18" charset="0"/>
                          </a:rPr>
                        </m:ctrlPr>
                      </m:accPr>
                      <m:e>
                        <m:r>
                          <a:rPr lang="en-US" sz="3800" b="1" i="1">
                            <a:latin typeface="Cambria Math" panose="02040503050406030204" pitchFamily="18" charset="0"/>
                          </a:rPr>
                          <m:t>𝑿</m:t>
                        </m:r>
                      </m:e>
                    </m:acc>
                  </m:oMath>
                </a14:m>
                <a:endParaRPr lang="en-US" sz="3800" dirty="0"/>
              </a:p>
              <a:p>
                <a:r>
                  <a:rPr lang="en-US" sz="3800" dirty="0"/>
                  <a:t>e. In words, define the random variable for this test. </a:t>
                </a:r>
                <a:r>
                  <a:rPr lang="en-US" sz="3800" b="1" dirty="0"/>
                  <a:t>Average score on the first test</a:t>
                </a:r>
              </a:p>
              <a:p>
                <a:r>
                  <a:rPr lang="en-US" sz="3800" dirty="0"/>
                  <a:t>f. Is the population standard deviation known and, if so, what is it?</a:t>
                </a:r>
              </a:p>
              <a:p>
                <a:r>
                  <a:rPr lang="en-US" sz="3800" dirty="0"/>
                  <a:t> </a:t>
                </a:r>
                <a:r>
                  <a:rPr lang="en-US" sz="3800" b="1" dirty="0"/>
                  <a:t>The population standard deviation is unknown so I have to run a T-test.</a:t>
                </a:r>
                <a:endParaRPr lang="en-US" sz="3800" dirty="0"/>
              </a:p>
              <a:p>
                <a:endParaRPr lang="en-US" dirty="0"/>
              </a:p>
              <a:p>
                <a:r>
                  <a:rPr lang="en-US" dirty="0"/>
                  <a:t>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24128" y="1856935"/>
                <a:ext cx="9720073" cy="4452425"/>
              </a:xfrm>
              <a:blipFill>
                <a:blip r:embed="rId2"/>
                <a:stretch>
                  <a:fillRect l="-439" t="-2877"/>
                </a:stretch>
              </a:blipFill>
            </p:spPr>
            <p:txBody>
              <a:bodyPr/>
              <a:lstStyle/>
              <a:p>
                <a:r>
                  <a:rPr lang="en-US">
                    <a:noFill/>
                  </a:rPr>
                  <a:t> </a:t>
                </a:r>
              </a:p>
            </p:txBody>
          </p:sp>
        </mc:Fallback>
      </mc:AlternateContent>
    </p:spTree>
    <p:extLst>
      <p:ext uri="{BB962C8B-B14F-4D97-AF65-F5344CB8AC3E}">
        <p14:creationId xmlns:p14="http://schemas.microsoft.com/office/powerpoint/2010/main" val="12127011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Hypothesis testing</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24128" y="1730326"/>
                <a:ext cx="9720073" cy="4579034"/>
              </a:xfrm>
            </p:spPr>
            <p:txBody>
              <a:bodyPr>
                <a:normAutofit/>
              </a:bodyPr>
              <a:lstStyle/>
              <a:p>
                <a:r>
                  <a:rPr lang="en-US" dirty="0"/>
                  <a:t>g. Calculate the following: </a:t>
                </a:r>
              </a:p>
              <a:p>
                <a:r>
                  <a:rPr lang="en-US" dirty="0" err="1"/>
                  <a:t>i</a:t>
                </a:r>
                <a:r>
                  <a:rPr lang="en-US" dirty="0"/>
                  <a:t>.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𝑥</m:t>
                        </m:r>
                      </m:e>
                    </m:acc>
                  </m:oMath>
                </a14:m>
                <a:r>
                  <a:rPr lang="en-US" dirty="0"/>
                  <a:t>= </a:t>
                </a:r>
                <a:r>
                  <a:rPr lang="en-US" b="1" dirty="0"/>
                  <a:t>67  (sample mean) from calculator</a:t>
                </a:r>
              </a:p>
              <a:p>
                <a:r>
                  <a:rPr lang="en-US" dirty="0"/>
                  <a:t>ii. s = </a:t>
                </a:r>
                <a:r>
                  <a:rPr lang="en-US" b="1" dirty="0"/>
                  <a:t>3.20</a:t>
                </a:r>
                <a:r>
                  <a:rPr lang="en-US" dirty="0"/>
                  <a:t> </a:t>
                </a:r>
                <a:r>
                  <a:rPr lang="en-US" b="1" dirty="0"/>
                  <a:t>sample standard deviation</a:t>
                </a:r>
                <a:endParaRPr lang="en-US" dirty="0"/>
              </a:p>
              <a:p>
                <a:r>
                  <a:rPr lang="en-US" dirty="0"/>
                  <a:t>ii. n= </a:t>
                </a:r>
                <a:r>
                  <a:rPr lang="en-US" b="1" dirty="0"/>
                  <a:t>10  from problem</a:t>
                </a:r>
                <a:endParaRPr lang="en-US" dirty="0"/>
              </a:p>
              <a:p>
                <a:r>
                  <a:rPr lang="en-US" dirty="0"/>
                  <a:t> h. Which test should be used? </a:t>
                </a:r>
                <a:r>
                  <a:rPr lang="en-US" b="1" dirty="0"/>
                  <a:t>T-test because the population standard deviation was known.</a:t>
                </a:r>
              </a:p>
              <a:p>
                <a:r>
                  <a:rPr lang="en-US" dirty="0" err="1"/>
                  <a:t>i</a:t>
                </a:r>
                <a:r>
                  <a:rPr lang="en-US" dirty="0"/>
                  <a:t>. State the distribution to use for the hypothesis test. </a:t>
                </a:r>
                <a:endParaRPr lang="en-US" sz="2400" i="1" dirty="0">
                  <a:latin typeface="Cambria Math" panose="02040503050406030204" pitchFamily="18" charset="0"/>
                </a:endParaRPr>
              </a:p>
              <a:p>
                <a14:m>
                  <m:oMath xmlns:m="http://schemas.openxmlformats.org/officeDocument/2006/math">
                    <m:sSub>
                      <m:sSubPr>
                        <m:ctrlPr>
                          <a:rPr lang="en-US" sz="3200" i="1" smtClean="0">
                            <a:latin typeface="Cambria Math" panose="02040503050406030204" pitchFamily="18" charset="0"/>
                          </a:rPr>
                        </m:ctrlPr>
                      </m:sSubPr>
                      <m:e>
                        <m:r>
                          <a:rPr lang="en-US" sz="3200" b="0" i="1" smtClean="0">
                            <a:latin typeface="Cambria Math" panose="02040503050406030204" pitchFamily="18" charset="0"/>
                          </a:rPr>
                          <m:t>𝑡</m:t>
                        </m:r>
                      </m:e>
                      <m:sub>
                        <m:r>
                          <a:rPr lang="en-US" sz="3200" b="0" i="1" smtClean="0">
                            <a:latin typeface="Cambria Math" panose="02040503050406030204" pitchFamily="18" charset="0"/>
                          </a:rPr>
                          <m:t>𝑑𝑓</m:t>
                        </m:r>
                      </m:sub>
                    </m:sSub>
                  </m:oMath>
                </a14:m>
                <a:r>
                  <a:rPr lang="en-US" sz="3200" dirty="0"/>
                  <a:t> = </a:t>
                </a:r>
                <a14:m>
                  <m:oMath xmlns:m="http://schemas.openxmlformats.org/officeDocument/2006/math">
                    <m:sSub>
                      <m:sSubPr>
                        <m:ctrlPr>
                          <a:rPr lang="en-US" sz="3200" i="1">
                            <a:latin typeface="Cambria Math" panose="02040503050406030204" pitchFamily="18" charset="0"/>
                          </a:rPr>
                        </m:ctrlPr>
                      </m:sSubPr>
                      <m:e>
                        <m:r>
                          <a:rPr lang="en-US" sz="3200" i="1">
                            <a:latin typeface="Cambria Math" panose="02040503050406030204" pitchFamily="18" charset="0"/>
                          </a:rPr>
                          <m:t>𝑡</m:t>
                        </m:r>
                      </m:e>
                      <m:sub>
                        <m:r>
                          <a:rPr lang="en-US" sz="3200" b="0" i="1" smtClean="0">
                            <a:latin typeface="Cambria Math" panose="02040503050406030204" pitchFamily="18" charset="0"/>
                          </a:rPr>
                          <m:t>9</m:t>
                        </m:r>
                      </m:sub>
                    </m:sSub>
                  </m:oMath>
                </a14:m>
                <a:r>
                  <a:rPr lang="en-US" sz="3200" dirty="0"/>
                  <a:t>   (since </a:t>
                </a:r>
                <a:r>
                  <a:rPr lang="en-US" sz="3200" dirty="0" err="1"/>
                  <a:t>df</a:t>
                </a:r>
                <a:r>
                  <a:rPr lang="en-US" sz="3200" dirty="0"/>
                  <a:t> is n – 1)</a:t>
                </a:r>
              </a:p>
              <a:p>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24128" y="1730326"/>
                <a:ext cx="9720073" cy="4579034"/>
              </a:xfrm>
              <a:blipFill>
                <a:blip r:embed="rId2"/>
                <a:stretch>
                  <a:fillRect l="-313" t="-1598"/>
                </a:stretch>
              </a:blipFill>
            </p:spPr>
            <p:txBody>
              <a:bodyPr/>
              <a:lstStyle/>
              <a:p>
                <a:r>
                  <a:rPr lang="en-US">
                    <a:noFill/>
                  </a:rPr>
                  <a:t> </a:t>
                </a:r>
              </a:p>
            </p:txBody>
          </p:sp>
        </mc:Fallback>
      </mc:AlternateContent>
    </p:spTree>
    <p:extLst>
      <p:ext uri="{BB962C8B-B14F-4D97-AF65-F5344CB8AC3E}">
        <p14:creationId xmlns:p14="http://schemas.microsoft.com/office/powerpoint/2010/main" val="24592538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Hypothesis testing</a:t>
            </a:r>
          </a:p>
        </p:txBody>
      </p:sp>
      <p:sp>
        <p:nvSpPr>
          <p:cNvPr id="3" name="Content Placeholder 2"/>
          <p:cNvSpPr>
            <a:spLocks noGrp="1"/>
          </p:cNvSpPr>
          <p:nvPr>
            <p:ph idx="1"/>
          </p:nvPr>
        </p:nvSpPr>
        <p:spPr>
          <a:xfrm>
            <a:off x="1024128" y="1730326"/>
            <a:ext cx="9720073" cy="4579034"/>
          </a:xfrm>
        </p:spPr>
        <p:txBody>
          <a:bodyPr>
            <a:normAutofit/>
          </a:bodyPr>
          <a:lstStyle/>
          <a:p>
            <a:r>
              <a:rPr lang="en-US" dirty="0"/>
              <a:t>j. Find the p-value. </a:t>
            </a:r>
            <a:r>
              <a:rPr lang="en-US" b="1" dirty="0"/>
              <a:t>0.0396</a:t>
            </a:r>
          </a:p>
          <a:p>
            <a:r>
              <a:rPr lang="en-US" dirty="0"/>
              <a:t>k. At a pre-conceived α= 0.05, what is your:  </a:t>
            </a:r>
            <a:r>
              <a:rPr lang="en-US" b="1" dirty="0"/>
              <a:t>p versus α 0.0396 &lt; 0.05</a:t>
            </a:r>
          </a:p>
          <a:p>
            <a:r>
              <a:rPr lang="en-US" dirty="0"/>
              <a:t> </a:t>
            </a:r>
            <a:r>
              <a:rPr lang="en-US" dirty="0" err="1"/>
              <a:t>i</a:t>
            </a:r>
            <a:r>
              <a:rPr lang="en-US" dirty="0"/>
              <a:t>. Decision: </a:t>
            </a:r>
            <a:r>
              <a:rPr lang="en-US" b="1" dirty="0"/>
              <a:t>reject the null hypothesis</a:t>
            </a:r>
          </a:p>
          <a:p>
            <a:r>
              <a:rPr lang="en-US" dirty="0"/>
              <a:t> ii. Reason for the decision: </a:t>
            </a:r>
            <a:r>
              <a:rPr lang="en-US" b="1" dirty="0"/>
              <a:t>p was smaller than α</a:t>
            </a:r>
          </a:p>
          <a:p>
            <a:r>
              <a:rPr lang="en-US" dirty="0"/>
              <a:t> iii. Conclusion (write out in a complete sentence):</a:t>
            </a:r>
          </a:p>
          <a:p>
            <a:r>
              <a:rPr lang="en-US" b="1" dirty="0"/>
              <a:t>At the 5% level of significance, there is sufficient evidence to show that the mean test score is more than 65.</a:t>
            </a:r>
          </a:p>
        </p:txBody>
      </p:sp>
    </p:spTree>
    <p:extLst>
      <p:ext uri="{BB962C8B-B14F-4D97-AF65-F5344CB8AC3E}">
        <p14:creationId xmlns:p14="http://schemas.microsoft.com/office/powerpoint/2010/main" val="3393439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One Mean Hypotheses</a:t>
            </a:r>
          </a:p>
        </p:txBody>
      </p:sp>
      <p:sp>
        <p:nvSpPr>
          <p:cNvPr id="3" name="Content Placeholder 2"/>
          <p:cNvSpPr>
            <a:spLocks noGrp="1"/>
          </p:cNvSpPr>
          <p:nvPr>
            <p:ph idx="1"/>
          </p:nvPr>
        </p:nvSpPr>
        <p:spPr>
          <a:xfrm>
            <a:off x="1024128" y="1814732"/>
            <a:ext cx="9720073" cy="4494628"/>
          </a:xfrm>
        </p:spPr>
        <p:txBody>
          <a:bodyPr>
            <a:normAutofit fontScale="92500" lnSpcReduction="10000"/>
          </a:bodyPr>
          <a:lstStyle/>
          <a:p>
            <a:pPr marL="0" indent="0">
              <a:buNone/>
            </a:pPr>
            <a:r>
              <a:rPr lang="en-US" sz="2600" dirty="0"/>
              <a:t>The mean number of years Americans work before retiring is 34.</a:t>
            </a:r>
          </a:p>
          <a:p>
            <a:pPr marL="0" indent="0">
              <a:buNone/>
            </a:pPr>
            <a:r>
              <a:rPr lang="en-US" sz="2600" dirty="0"/>
              <a:t>The null and alternative hypotheses are: </a:t>
            </a:r>
          </a:p>
          <a:p>
            <a:pPr marL="0" indent="0">
              <a:buNone/>
            </a:pPr>
            <a:r>
              <a:rPr lang="en-US" sz="2600" dirty="0"/>
              <a:t>Ho: µ = 34</a:t>
            </a:r>
          </a:p>
          <a:p>
            <a:pPr marL="0" indent="0">
              <a:buNone/>
            </a:pPr>
            <a:r>
              <a:rPr lang="en-US" sz="2600" dirty="0"/>
              <a:t>Ha: µ ≠ 34</a:t>
            </a:r>
          </a:p>
          <a:p>
            <a:pPr marL="0" indent="0">
              <a:buNone/>
            </a:pPr>
            <a:endParaRPr lang="en-US" sz="2600" dirty="0"/>
          </a:p>
          <a:p>
            <a:pPr marL="0" indent="0">
              <a:buNone/>
            </a:pPr>
            <a:r>
              <a:rPr lang="en-US" sz="2600" dirty="0"/>
              <a:t>The mean number of cars a person owns in their lifetime is not more than ten.</a:t>
            </a:r>
          </a:p>
          <a:p>
            <a:pPr marL="0" indent="0">
              <a:buNone/>
            </a:pPr>
            <a:r>
              <a:rPr lang="en-US" sz="2600" dirty="0"/>
              <a:t>The null and alternative hypotheses are: </a:t>
            </a:r>
          </a:p>
          <a:p>
            <a:pPr marL="0" indent="0">
              <a:buNone/>
            </a:pPr>
            <a:r>
              <a:rPr lang="en-US" sz="2600" dirty="0"/>
              <a:t>Ho: µ ≤ 10</a:t>
            </a:r>
          </a:p>
          <a:p>
            <a:pPr marL="0" indent="0">
              <a:buNone/>
            </a:pPr>
            <a:r>
              <a:rPr lang="en-US" sz="2600" dirty="0"/>
              <a:t>Ha: µ &gt; 10</a:t>
            </a:r>
          </a:p>
          <a:p>
            <a:pPr marL="0" indent="0">
              <a:buNone/>
            </a:pPr>
            <a:endParaRPr lang="en-US" sz="2600" dirty="0"/>
          </a:p>
          <a:p>
            <a:pPr marL="0" indent="0">
              <a:buNone/>
            </a:pPr>
            <a:endParaRPr lang="en-US" sz="26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900160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Proportion Testing in calculator</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dirty="0"/>
                  <a:t>Enter STAT, Arrow over to TESTS, chose 1-PropZTest</a:t>
                </a:r>
              </a:p>
              <a:p>
                <a:r>
                  <a:rPr lang="en-US" dirty="0"/>
                  <a:t>The next screen will show the following for entering information:</a:t>
                </a:r>
              </a:p>
              <a:p>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𝑝</m:t>
                        </m:r>
                      </m:e>
                      <m:sub>
                        <m:r>
                          <a:rPr lang="en-US" i="1">
                            <a:latin typeface="Cambria Math" panose="02040503050406030204" pitchFamily="18" charset="0"/>
                          </a:rPr>
                          <m:t>0</m:t>
                        </m:r>
                      </m:sub>
                    </m:sSub>
                  </m:oMath>
                </a14:m>
                <a:r>
                  <a:rPr lang="en-US" dirty="0"/>
                  <a:t>: Percentage given in problem (the percentage in the hypotheses)</a:t>
                </a:r>
              </a:p>
              <a:p>
                <a:r>
                  <a:rPr lang="en-US" dirty="0"/>
                  <a:t> x: portion of sample affected by percentage</a:t>
                </a:r>
              </a:p>
              <a:p>
                <a:r>
                  <a:rPr lang="en-US" dirty="0"/>
                  <a:t> n: sample size</a:t>
                </a:r>
              </a:p>
              <a:p>
                <a:r>
                  <a:rPr lang="en-US" dirty="0"/>
                  <a:t>prop:  choose the alternative hypothesis</a:t>
                </a:r>
              </a:p>
              <a:p>
                <a:r>
                  <a:rPr lang="en-US" dirty="0"/>
                  <a:t>Scroll to Calculate and it will go to a new screen</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313" t="-1818"/>
                </a:stretch>
              </a:blipFill>
            </p:spPr>
            <p:txBody>
              <a:bodyPr/>
              <a:lstStyle/>
              <a:p>
                <a:r>
                  <a:rPr lang="en-US">
                    <a:noFill/>
                  </a:rPr>
                  <a:t> </a:t>
                </a:r>
              </a:p>
            </p:txBody>
          </p:sp>
        </mc:Fallback>
      </mc:AlternateContent>
    </p:spTree>
    <p:extLst>
      <p:ext uri="{BB962C8B-B14F-4D97-AF65-F5344CB8AC3E}">
        <p14:creationId xmlns:p14="http://schemas.microsoft.com/office/powerpoint/2010/main" val="15653494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Output of one proportion testing</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a:t>The first line is the alternative hypothesis</a:t>
                </a:r>
              </a:p>
              <a:p>
                <a:r>
                  <a:rPr lang="en-US" dirty="0"/>
                  <a:t>z: z test statistic</a:t>
                </a:r>
              </a:p>
              <a:p>
                <a:r>
                  <a:rPr lang="en-US" dirty="0"/>
                  <a:t>p: p-value</a:t>
                </a:r>
              </a:p>
              <a:p>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𝑝</m:t>
                        </m:r>
                      </m:e>
                    </m:acc>
                  </m:oMath>
                </a14:m>
                <a:r>
                  <a:rPr lang="en-US" dirty="0"/>
                  <a:t>: </a:t>
                </a:r>
                <a14:m>
                  <m:oMath xmlns:m="http://schemas.openxmlformats.org/officeDocument/2006/math">
                    <m:f>
                      <m:fPr>
                        <m:ctrlPr>
                          <a:rPr lang="en-US" b="1" i="1">
                            <a:latin typeface="Cambria Math" panose="02040503050406030204" pitchFamily="18" charset="0"/>
                          </a:rPr>
                        </m:ctrlPr>
                      </m:fPr>
                      <m:num>
                        <m:r>
                          <a:rPr lang="en-US" b="1" i="1">
                            <a:latin typeface="Cambria Math" panose="02040503050406030204" pitchFamily="18" charset="0"/>
                          </a:rPr>
                          <m:t>𝒙</m:t>
                        </m:r>
                      </m:num>
                      <m:den>
                        <m:r>
                          <a:rPr lang="en-US" b="1" i="1">
                            <a:latin typeface="Cambria Math" panose="02040503050406030204" pitchFamily="18" charset="0"/>
                          </a:rPr>
                          <m:t>𝒏</m:t>
                        </m:r>
                      </m:den>
                    </m:f>
                  </m:oMath>
                </a14:m>
                <a:endParaRPr lang="en-US" dirty="0"/>
              </a:p>
              <a:p>
                <a:r>
                  <a:rPr lang="en-US" dirty="0"/>
                  <a:t>n: sample size</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313" t="-1818"/>
                </a:stretch>
              </a:blipFill>
            </p:spPr>
            <p:txBody>
              <a:bodyPr/>
              <a:lstStyle/>
              <a:p>
                <a:r>
                  <a:rPr lang="en-US">
                    <a:noFill/>
                  </a:rPr>
                  <a:t> </a:t>
                </a:r>
              </a:p>
            </p:txBody>
          </p:sp>
        </mc:Fallback>
      </mc:AlternateContent>
    </p:spTree>
    <p:extLst>
      <p:ext uri="{BB962C8B-B14F-4D97-AF65-F5344CB8AC3E}">
        <p14:creationId xmlns:p14="http://schemas.microsoft.com/office/powerpoint/2010/main" val="28439777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Hypothesis testing</a:t>
            </a:r>
          </a:p>
        </p:txBody>
      </p:sp>
      <p:sp>
        <p:nvSpPr>
          <p:cNvPr id="3" name="Content Placeholder 2"/>
          <p:cNvSpPr>
            <a:spLocks noGrp="1"/>
          </p:cNvSpPr>
          <p:nvPr>
            <p:ph idx="1"/>
          </p:nvPr>
        </p:nvSpPr>
        <p:spPr/>
        <p:txBody>
          <a:bodyPr/>
          <a:lstStyle/>
          <a:p>
            <a:r>
              <a:rPr lang="en-US" dirty="0" err="1"/>
              <a:t>Joon</a:t>
            </a:r>
            <a:r>
              <a:rPr lang="en-US" dirty="0"/>
              <a:t> believes that 50% of first-time brides in the United States are younger than their grooms. She performs a hypothesis test to determine if the </a:t>
            </a:r>
            <a:r>
              <a:rPr lang="en-US" dirty="0">
                <a:solidFill>
                  <a:schemeClr val="accent2"/>
                </a:solidFill>
              </a:rPr>
              <a:t>percentage is the same or different from 50%</a:t>
            </a:r>
            <a:r>
              <a:rPr lang="en-US" dirty="0"/>
              <a:t>. </a:t>
            </a:r>
            <a:r>
              <a:rPr lang="en-US" dirty="0" err="1"/>
              <a:t>Joon</a:t>
            </a:r>
            <a:r>
              <a:rPr lang="en-US" dirty="0"/>
              <a:t> samples 100 first-time brides and 53 reply that they are younger than their grooms. For the hypothesis test, she uses a 1% level of significance.</a:t>
            </a:r>
          </a:p>
        </p:txBody>
      </p:sp>
    </p:spTree>
    <p:extLst>
      <p:ext uri="{BB962C8B-B14F-4D97-AF65-F5344CB8AC3E}">
        <p14:creationId xmlns:p14="http://schemas.microsoft.com/office/powerpoint/2010/main" val="31207334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Hypothesis testing</a:t>
            </a:r>
          </a:p>
        </p:txBody>
      </p:sp>
      <p:sp>
        <p:nvSpPr>
          <p:cNvPr id="3" name="Content Placeholder 2"/>
          <p:cNvSpPr>
            <a:spLocks noGrp="1"/>
          </p:cNvSpPr>
          <p:nvPr>
            <p:ph idx="1"/>
          </p:nvPr>
        </p:nvSpPr>
        <p:spPr/>
        <p:txBody>
          <a:bodyPr>
            <a:normAutofit fontScale="92500" lnSpcReduction="10000"/>
          </a:bodyPr>
          <a:lstStyle/>
          <a:p>
            <a:r>
              <a:rPr lang="en-US" dirty="0"/>
              <a:t>a. Is this a test of one mean or proportion? </a:t>
            </a:r>
            <a:r>
              <a:rPr lang="en-US" b="1" dirty="0"/>
              <a:t>proportion</a:t>
            </a:r>
            <a:endParaRPr lang="en-US" dirty="0"/>
          </a:p>
          <a:p>
            <a:r>
              <a:rPr lang="en-US" dirty="0"/>
              <a:t>b. State the null and alternative hypotheses. </a:t>
            </a:r>
          </a:p>
          <a:p>
            <a:r>
              <a:rPr lang="en-US" dirty="0"/>
              <a:t>Ho: </a:t>
            </a:r>
            <a:r>
              <a:rPr lang="en-US" b="1" dirty="0"/>
              <a:t>p = 0.50</a:t>
            </a:r>
            <a:endParaRPr lang="en-US" dirty="0"/>
          </a:p>
          <a:p>
            <a:r>
              <a:rPr lang="en-US" dirty="0"/>
              <a:t>Ha: </a:t>
            </a:r>
            <a:r>
              <a:rPr lang="en-US" b="1" dirty="0"/>
              <a:t>p ≠ 0.50</a:t>
            </a:r>
            <a:endParaRPr lang="en-US" dirty="0"/>
          </a:p>
          <a:p>
            <a:r>
              <a:rPr lang="en-US" dirty="0"/>
              <a:t>c. Is this a right-tailed, left-tailed, or two-tailed test? </a:t>
            </a:r>
            <a:r>
              <a:rPr lang="en-US" b="1" dirty="0"/>
              <a:t>Two-tailed (hint: ≠ )</a:t>
            </a:r>
          </a:p>
          <a:p>
            <a:r>
              <a:rPr lang="en-US" dirty="0"/>
              <a:t>d. What symbol represents the random variable for this test? </a:t>
            </a:r>
            <a:r>
              <a:rPr lang="en-US" b="1" dirty="0"/>
              <a:t>P’</a:t>
            </a:r>
          </a:p>
          <a:p>
            <a:r>
              <a:rPr lang="en-US" dirty="0"/>
              <a:t>e. In words, define the random variable for this test. </a:t>
            </a:r>
            <a:r>
              <a:rPr lang="en-US" b="1" dirty="0"/>
              <a:t>The percentage of first-time brides younger than their grooms.</a:t>
            </a:r>
            <a:endParaRPr lang="en-US" dirty="0"/>
          </a:p>
          <a:p>
            <a:endParaRPr lang="en-US" dirty="0"/>
          </a:p>
          <a:p>
            <a:r>
              <a:rPr lang="en-US" dirty="0"/>
              <a:t> </a:t>
            </a:r>
          </a:p>
        </p:txBody>
      </p:sp>
    </p:spTree>
    <p:extLst>
      <p:ext uri="{BB962C8B-B14F-4D97-AF65-F5344CB8AC3E}">
        <p14:creationId xmlns:p14="http://schemas.microsoft.com/office/powerpoint/2010/main" val="37834813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Hypothesis testing</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24128" y="1730326"/>
                <a:ext cx="9720073" cy="4579034"/>
              </a:xfrm>
            </p:spPr>
            <p:txBody>
              <a:bodyPr>
                <a:normAutofit/>
              </a:bodyPr>
              <a:lstStyle/>
              <a:p>
                <a:r>
                  <a:rPr lang="en-US" dirty="0"/>
                  <a:t>g. Calculate the following: </a:t>
                </a:r>
              </a:p>
              <a:p>
                <a:r>
                  <a:rPr lang="en-US" dirty="0" err="1"/>
                  <a:t>i</a:t>
                </a:r>
                <a:r>
                  <a:rPr lang="en-US" dirty="0"/>
                  <a:t>.  x= </a:t>
                </a:r>
                <a:r>
                  <a:rPr lang="en-US" b="1" dirty="0"/>
                  <a:t>53 (number of brides younger than grooms)</a:t>
                </a:r>
                <a:endParaRPr lang="en-US" dirty="0"/>
              </a:p>
              <a:p>
                <a:r>
                  <a:rPr lang="en-US" dirty="0"/>
                  <a:t>ii. p</a:t>
                </a:r>
                <a:r>
                  <a:rPr lang="en-US" b="1" dirty="0"/>
                  <a:t>’= </a:t>
                </a:r>
                <a14:m>
                  <m:oMath xmlns:m="http://schemas.openxmlformats.org/officeDocument/2006/math">
                    <m:f>
                      <m:fPr>
                        <m:ctrlPr>
                          <a:rPr lang="en-US" b="1" i="1" smtClean="0">
                            <a:latin typeface="Cambria Math" panose="02040503050406030204" pitchFamily="18" charset="0"/>
                          </a:rPr>
                        </m:ctrlPr>
                      </m:fPr>
                      <m:num>
                        <m:r>
                          <a:rPr lang="en-US" b="1" i="1" smtClean="0">
                            <a:latin typeface="Cambria Math" panose="02040503050406030204" pitchFamily="18" charset="0"/>
                          </a:rPr>
                          <m:t>𝒙</m:t>
                        </m:r>
                      </m:num>
                      <m:den>
                        <m:r>
                          <a:rPr lang="en-US" b="1" i="1" smtClean="0">
                            <a:latin typeface="Cambria Math" panose="02040503050406030204" pitchFamily="18" charset="0"/>
                          </a:rPr>
                          <m:t>𝒏</m:t>
                        </m:r>
                      </m:den>
                    </m:f>
                  </m:oMath>
                </a14:m>
                <a:r>
                  <a:rPr lang="en-US" b="1" dirty="0"/>
                  <a:t>  = </a:t>
                </a:r>
                <a14:m>
                  <m:oMath xmlns:m="http://schemas.openxmlformats.org/officeDocument/2006/math">
                    <m:f>
                      <m:fPr>
                        <m:ctrlPr>
                          <a:rPr lang="en-US" b="1" i="1">
                            <a:latin typeface="Cambria Math" panose="02040503050406030204" pitchFamily="18" charset="0"/>
                          </a:rPr>
                        </m:ctrlPr>
                      </m:fPr>
                      <m:num>
                        <m:r>
                          <a:rPr lang="en-US" b="1" i="1" smtClean="0">
                            <a:latin typeface="Cambria Math" panose="02040503050406030204" pitchFamily="18" charset="0"/>
                          </a:rPr>
                          <m:t>𝟓𝟑</m:t>
                        </m:r>
                      </m:num>
                      <m:den>
                        <m:r>
                          <a:rPr lang="en-US" b="1" i="1" smtClean="0">
                            <a:latin typeface="Cambria Math" panose="02040503050406030204" pitchFamily="18" charset="0"/>
                          </a:rPr>
                          <m:t>𝟏𝟎𝟎</m:t>
                        </m:r>
                      </m:den>
                    </m:f>
                  </m:oMath>
                </a14:m>
                <a:r>
                  <a:rPr lang="en-US" b="1" dirty="0"/>
                  <a:t> = 0.53 (in calculator)</a:t>
                </a:r>
              </a:p>
              <a:p>
                <a:r>
                  <a:rPr lang="en-US" dirty="0"/>
                  <a:t>iii. n= </a:t>
                </a:r>
                <a:r>
                  <a:rPr lang="en-US" b="1" dirty="0"/>
                  <a:t>100</a:t>
                </a:r>
              </a:p>
              <a:p>
                <a:r>
                  <a:rPr lang="en-US" dirty="0"/>
                  <a:t> h. Which test should be used? </a:t>
                </a:r>
                <a:r>
                  <a:rPr lang="en-US" b="1" dirty="0"/>
                  <a:t>Since no means are mentioned, use the estimated proportion distribution</a:t>
                </a:r>
              </a:p>
              <a:p>
                <a:r>
                  <a:rPr lang="en-US" dirty="0" err="1"/>
                  <a:t>i</a:t>
                </a:r>
                <a:r>
                  <a:rPr lang="en-US" dirty="0"/>
                  <a:t>. State the distribution to use for the hypothesis test. </a:t>
                </a:r>
              </a:p>
              <a:p>
                <a14:m>
                  <m:oMath xmlns:m="http://schemas.openxmlformats.org/officeDocument/2006/math">
                    <m:sSup>
                      <m:sSupPr>
                        <m:ctrlPr>
                          <a:rPr lang="en-US" sz="2400" b="1" i="1">
                            <a:latin typeface="Cambria Math" panose="02040503050406030204" pitchFamily="18" charset="0"/>
                          </a:rPr>
                        </m:ctrlPr>
                      </m:sSupPr>
                      <m:e>
                        <m:r>
                          <a:rPr lang="en-US" sz="2400" b="1" i="1">
                            <a:latin typeface="Cambria Math" panose="02040503050406030204" pitchFamily="18" charset="0"/>
                          </a:rPr>
                          <m:t>𝑷</m:t>
                        </m:r>
                      </m:e>
                      <m:sup>
                        <m:r>
                          <a:rPr lang="en-US" sz="2400" b="1" i="1">
                            <a:latin typeface="Cambria Math" panose="02040503050406030204" pitchFamily="18" charset="0"/>
                          </a:rPr>
                          <m:t>′</m:t>
                        </m:r>
                      </m:sup>
                    </m:sSup>
                  </m:oMath>
                </a14:m>
                <a:r>
                  <a:rPr lang="en-US" sz="2400" b="1" dirty="0"/>
                  <a:t>~N (p, </a:t>
                </a:r>
                <a14:m>
                  <m:oMath xmlns:m="http://schemas.openxmlformats.org/officeDocument/2006/math">
                    <m:f>
                      <m:fPr>
                        <m:ctrlPr>
                          <a:rPr lang="en-US" sz="2400" b="1" i="1">
                            <a:latin typeface="Cambria Math" panose="02040503050406030204" pitchFamily="18" charset="0"/>
                          </a:rPr>
                        </m:ctrlPr>
                      </m:fPr>
                      <m:num>
                        <m:rad>
                          <m:radPr>
                            <m:degHide m:val="on"/>
                            <m:ctrlPr>
                              <a:rPr lang="en-US" sz="2400" b="1" i="1">
                                <a:latin typeface="Cambria Math" panose="02040503050406030204" pitchFamily="18" charset="0"/>
                              </a:rPr>
                            </m:ctrlPr>
                          </m:radPr>
                          <m:deg/>
                          <m:e>
                            <m:r>
                              <a:rPr lang="en-US" sz="2400" b="1" i="1">
                                <a:latin typeface="Cambria Math" panose="02040503050406030204" pitchFamily="18" charset="0"/>
                              </a:rPr>
                              <m:t>𝒑</m:t>
                            </m:r>
                            <m:r>
                              <a:rPr lang="en-US" sz="2400" b="1" i="1">
                                <a:latin typeface="Cambria Math" panose="02040503050406030204" pitchFamily="18" charset="0"/>
                              </a:rPr>
                              <m:t>∗</m:t>
                            </m:r>
                            <m:r>
                              <a:rPr lang="en-US" sz="2400" b="1" i="1">
                                <a:latin typeface="Cambria Math" panose="02040503050406030204" pitchFamily="18" charset="0"/>
                              </a:rPr>
                              <m:t>𝒒</m:t>
                            </m:r>
                          </m:e>
                        </m:rad>
                      </m:num>
                      <m:den>
                        <m:r>
                          <a:rPr lang="en-US" sz="2400" b="1" i="1">
                            <a:latin typeface="Cambria Math" panose="02040503050406030204" pitchFamily="18" charset="0"/>
                          </a:rPr>
                          <m:t>𝒏</m:t>
                        </m:r>
                      </m:den>
                    </m:f>
                  </m:oMath>
                </a14:m>
                <a:r>
                  <a:rPr lang="en-US" sz="2400" b="1" dirty="0"/>
                  <a:t>)   </a:t>
                </a:r>
                <a:r>
                  <a:rPr lang="en-US" sz="2400" dirty="0"/>
                  <a:t> = </a:t>
                </a:r>
                <a14:m>
                  <m:oMath xmlns:m="http://schemas.openxmlformats.org/officeDocument/2006/math">
                    <m:sSup>
                      <m:sSupPr>
                        <m:ctrlPr>
                          <a:rPr lang="en-US" sz="2400" b="1" i="1">
                            <a:latin typeface="Cambria Math" panose="02040503050406030204" pitchFamily="18" charset="0"/>
                          </a:rPr>
                        </m:ctrlPr>
                      </m:sSupPr>
                      <m:e>
                        <m:r>
                          <a:rPr lang="en-US" sz="2400" b="1" i="1">
                            <a:latin typeface="Cambria Math" panose="02040503050406030204" pitchFamily="18" charset="0"/>
                          </a:rPr>
                          <m:t>𝑷</m:t>
                        </m:r>
                      </m:e>
                      <m:sup>
                        <m:r>
                          <a:rPr lang="en-US" sz="2400" b="1" i="1">
                            <a:latin typeface="Cambria Math" panose="02040503050406030204" pitchFamily="18" charset="0"/>
                          </a:rPr>
                          <m:t>′</m:t>
                        </m:r>
                      </m:sup>
                    </m:sSup>
                  </m:oMath>
                </a14:m>
                <a:r>
                  <a:rPr lang="en-US" sz="2400" b="1" dirty="0"/>
                  <a:t>~N (0.5, </a:t>
                </a:r>
                <a14:m>
                  <m:oMath xmlns:m="http://schemas.openxmlformats.org/officeDocument/2006/math">
                    <m:f>
                      <m:fPr>
                        <m:ctrlPr>
                          <a:rPr lang="en-US" sz="2400" b="1" i="1">
                            <a:latin typeface="Cambria Math" panose="02040503050406030204" pitchFamily="18" charset="0"/>
                          </a:rPr>
                        </m:ctrlPr>
                      </m:fPr>
                      <m:num>
                        <m:rad>
                          <m:radPr>
                            <m:degHide m:val="on"/>
                            <m:ctrlPr>
                              <a:rPr lang="en-US" sz="2400" b="1" i="1">
                                <a:latin typeface="Cambria Math" panose="02040503050406030204" pitchFamily="18" charset="0"/>
                              </a:rPr>
                            </m:ctrlPr>
                          </m:radPr>
                          <m:deg/>
                          <m:e>
                            <m:r>
                              <a:rPr lang="en-US" sz="2400" b="1" i="1" smtClean="0">
                                <a:latin typeface="Cambria Math" panose="02040503050406030204" pitchFamily="18" charset="0"/>
                              </a:rPr>
                              <m:t>𝟎</m:t>
                            </m:r>
                            <m:r>
                              <a:rPr lang="en-US" sz="2400" b="1" i="1" smtClean="0">
                                <a:latin typeface="Cambria Math" panose="02040503050406030204" pitchFamily="18" charset="0"/>
                              </a:rPr>
                              <m:t>.</m:t>
                            </m:r>
                            <m:r>
                              <a:rPr lang="en-US" sz="2400" b="1" i="1" smtClean="0">
                                <a:latin typeface="Cambria Math" panose="02040503050406030204" pitchFamily="18" charset="0"/>
                              </a:rPr>
                              <m:t>𝟓</m:t>
                            </m:r>
                            <m:r>
                              <a:rPr lang="en-US" sz="2400" b="1" i="1" smtClean="0">
                                <a:latin typeface="Cambria Math" panose="02040503050406030204" pitchFamily="18" charset="0"/>
                              </a:rPr>
                              <m:t> ∗</m:t>
                            </m:r>
                            <m:r>
                              <a:rPr lang="en-US" sz="2400" b="1" i="1" smtClean="0">
                                <a:latin typeface="Cambria Math" panose="02040503050406030204" pitchFamily="18" charset="0"/>
                              </a:rPr>
                              <m:t>𝟎</m:t>
                            </m:r>
                            <m:r>
                              <a:rPr lang="en-US" sz="2400" b="1" i="1" smtClean="0">
                                <a:latin typeface="Cambria Math" panose="02040503050406030204" pitchFamily="18" charset="0"/>
                              </a:rPr>
                              <m:t>.</m:t>
                            </m:r>
                            <m:r>
                              <a:rPr lang="en-US" sz="2400" b="1" i="1" smtClean="0">
                                <a:latin typeface="Cambria Math" panose="02040503050406030204" pitchFamily="18" charset="0"/>
                              </a:rPr>
                              <m:t>𝟓</m:t>
                            </m:r>
                          </m:e>
                        </m:rad>
                      </m:num>
                      <m:den>
                        <m:r>
                          <a:rPr lang="en-US" sz="2400" b="1" i="1" smtClean="0">
                            <a:latin typeface="Cambria Math" panose="02040503050406030204" pitchFamily="18" charset="0"/>
                          </a:rPr>
                          <m:t>𝟏𝟎𝟎</m:t>
                        </m:r>
                      </m:den>
                    </m:f>
                  </m:oMath>
                </a14:m>
                <a:r>
                  <a:rPr lang="en-US" sz="2400" b="1" dirty="0"/>
                  <a:t>)</a:t>
                </a:r>
                <a:endParaRPr lang="en-US" b="1"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24128" y="1730326"/>
                <a:ext cx="9720073" cy="4579034"/>
              </a:xfrm>
              <a:blipFill>
                <a:blip r:embed="rId2"/>
                <a:stretch>
                  <a:fillRect l="-313" t="-1598"/>
                </a:stretch>
              </a:blipFill>
            </p:spPr>
            <p:txBody>
              <a:bodyPr/>
              <a:lstStyle/>
              <a:p>
                <a:r>
                  <a:rPr lang="en-US">
                    <a:noFill/>
                  </a:rPr>
                  <a:t> </a:t>
                </a:r>
              </a:p>
            </p:txBody>
          </p:sp>
        </mc:Fallback>
      </mc:AlternateContent>
    </p:spTree>
    <p:extLst>
      <p:ext uri="{BB962C8B-B14F-4D97-AF65-F5344CB8AC3E}">
        <p14:creationId xmlns:p14="http://schemas.microsoft.com/office/powerpoint/2010/main" val="26201086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Hypothesis testing</a:t>
            </a:r>
          </a:p>
        </p:txBody>
      </p:sp>
      <p:sp>
        <p:nvSpPr>
          <p:cNvPr id="3" name="Content Placeholder 2"/>
          <p:cNvSpPr>
            <a:spLocks noGrp="1"/>
          </p:cNvSpPr>
          <p:nvPr>
            <p:ph idx="1"/>
          </p:nvPr>
        </p:nvSpPr>
        <p:spPr/>
        <p:txBody>
          <a:bodyPr/>
          <a:lstStyle/>
          <a:p>
            <a:r>
              <a:rPr lang="en-US" dirty="0"/>
              <a:t>j. Find the p-value. </a:t>
            </a:r>
            <a:r>
              <a:rPr lang="en-US" b="1" dirty="0"/>
              <a:t>0.5485</a:t>
            </a:r>
            <a:endParaRPr lang="en-US" dirty="0"/>
          </a:p>
          <a:p>
            <a:r>
              <a:rPr lang="en-US" dirty="0"/>
              <a:t>k. At a pre-conceived α= 0.01, what is your: </a:t>
            </a:r>
            <a:r>
              <a:rPr lang="en-US" b="1" dirty="0"/>
              <a:t>0.5485 &gt; 0.01</a:t>
            </a:r>
          </a:p>
          <a:p>
            <a:r>
              <a:rPr lang="en-US" dirty="0"/>
              <a:t> </a:t>
            </a:r>
            <a:r>
              <a:rPr lang="en-US" dirty="0" err="1"/>
              <a:t>i</a:t>
            </a:r>
            <a:r>
              <a:rPr lang="en-US" dirty="0"/>
              <a:t>. Decision: </a:t>
            </a:r>
            <a:r>
              <a:rPr lang="en-US" b="1" dirty="0"/>
              <a:t>fail to reject the null hypothesis</a:t>
            </a:r>
          </a:p>
          <a:p>
            <a:r>
              <a:rPr lang="en-US" dirty="0"/>
              <a:t> ii. Reason for the decision: </a:t>
            </a:r>
            <a:r>
              <a:rPr lang="en-US" b="1" dirty="0"/>
              <a:t>p is greater than α</a:t>
            </a:r>
          </a:p>
          <a:p>
            <a:r>
              <a:rPr lang="en-US" dirty="0"/>
              <a:t> iii. Conclusion (write out in a complete sentence):</a:t>
            </a:r>
          </a:p>
          <a:p>
            <a:r>
              <a:rPr lang="en-US" b="1" dirty="0"/>
              <a:t>At the 5% level of significance, there is not sufficient evidence to conclude that the percentage of first-time brides who are younger than their grooms is different from 50%.</a:t>
            </a:r>
          </a:p>
          <a:p>
            <a:endParaRPr lang="en-US" dirty="0"/>
          </a:p>
          <a:p>
            <a:endParaRPr lang="en-US" dirty="0"/>
          </a:p>
        </p:txBody>
      </p:sp>
    </p:spTree>
    <p:extLst>
      <p:ext uri="{BB962C8B-B14F-4D97-AF65-F5344CB8AC3E}">
        <p14:creationId xmlns:p14="http://schemas.microsoft.com/office/powerpoint/2010/main" val="3563245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One Mean Hypotheses</a:t>
            </a:r>
          </a:p>
        </p:txBody>
      </p:sp>
      <p:sp>
        <p:nvSpPr>
          <p:cNvPr id="3" name="Content Placeholder 2"/>
          <p:cNvSpPr>
            <a:spLocks noGrp="1"/>
          </p:cNvSpPr>
          <p:nvPr>
            <p:ph idx="1"/>
          </p:nvPr>
        </p:nvSpPr>
        <p:spPr/>
        <p:txBody>
          <a:bodyPr>
            <a:normAutofit fontScale="92500" lnSpcReduction="20000"/>
          </a:bodyPr>
          <a:lstStyle/>
          <a:p>
            <a:pPr marL="0" indent="0">
              <a:buNone/>
            </a:pPr>
            <a:r>
              <a:rPr lang="en-US" sz="2600" dirty="0"/>
              <a:t>Europeans have a mean paid vacation each year of six weeks.</a:t>
            </a:r>
          </a:p>
          <a:p>
            <a:pPr marL="0" indent="0">
              <a:buNone/>
            </a:pPr>
            <a:r>
              <a:rPr lang="en-US" sz="2600" dirty="0"/>
              <a:t>The null and alternative hypotheses are: </a:t>
            </a:r>
          </a:p>
          <a:p>
            <a:pPr marL="0" indent="0">
              <a:buNone/>
            </a:pPr>
            <a:r>
              <a:rPr lang="en-US" sz="2600" dirty="0"/>
              <a:t>Ho: µ = 6</a:t>
            </a:r>
          </a:p>
          <a:p>
            <a:pPr marL="0" indent="0">
              <a:buNone/>
            </a:pPr>
            <a:r>
              <a:rPr lang="en-US" sz="2600" dirty="0"/>
              <a:t>Ha: µ ≠ 6</a:t>
            </a:r>
          </a:p>
          <a:p>
            <a:pPr marL="0" indent="0">
              <a:buNone/>
            </a:pPr>
            <a:endParaRPr lang="en-US" sz="2600" dirty="0"/>
          </a:p>
          <a:p>
            <a:pPr marL="0" indent="0">
              <a:buNone/>
            </a:pPr>
            <a:r>
              <a:rPr lang="en-US" sz="2600" dirty="0"/>
              <a:t>Private universities’ mean tuition cost is more than $20,000 per year.</a:t>
            </a:r>
          </a:p>
          <a:p>
            <a:pPr marL="0" indent="0">
              <a:buNone/>
            </a:pPr>
            <a:r>
              <a:rPr lang="en-US" sz="2600" dirty="0"/>
              <a:t>The null and alternative hypotheses are: </a:t>
            </a:r>
          </a:p>
          <a:p>
            <a:pPr marL="0" indent="0">
              <a:buNone/>
            </a:pPr>
            <a:r>
              <a:rPr lang="en-US" sz="2600" dirty="0"/>
              <a:t>Ho: µ ≤ $20,000</a:t>
            </a:r>
          </a:p>
          <a:p>
            <a:pPr marL="0" indent="0">
              <a:buNone/>
            </a:pPr>
            <a:r>
              <a:rPr lang="en-US" sz="2600" dirty="0"/>
              <a:t>Ha: µ &gt; $20,000</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145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One-Tailed and Two Tailed Tests for proportions</a:t>
            </a:r>
          </a:p>
        </p:txBody>
      </p:sp>
      <p:sp>
        <p:nvSpPr>
          <p:cNvPr id="3" name="Content Placeholder 2"/>
          <p:cNvSpPr>
            <a:spLocks noGrp="1"/>
          </p:cNvSpPr>
          <p:nvPr>
            <p:ph idx="1"/>
          </p:nvPr>
        </p:nvSpPr>
        <p:spPr/>
        <p:txBody>
          <a:bodyPr/>
          <a:lstStyle/>
          <a:p>
            <a:endParaRPr lang="en-US" dirty="0"/>
          </a:p>
          <a:p>
            <a:endParaRPr lang="en-US" dirty="0"/>
          </a:p>
        </p:txBody>
      </p:sp>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1800139391"/>
                  </p:ext>
                </p:extLst>
              </p:nvPr>
            </p:nvGraphicFramePr>
            <p:xfrm>
              <a:off x="590843" y="3066757"/>
              <a:ext cx="10494498" cy="2883877"/>
            </p:xfrm>
            <a:graphic>
              <a:graphicData uri="http://schemas.openxmlformats.org/drawingml/2006/table">
                <a:tbl>
                  <a:tblPr firstRow="1" firstCol="1" bandRow="1"/>
                  <a:tblGrid>
                    <a:gridCol w="3450429">
                      <a:extLst>
                        <a:ext uri="{9D8B030D-6E8A-4147-A177-3AD203B41FA5}">
                          <a16:colId xmlns:a16="http://schemas.microsoft.com/office/drawing/2014/main" val="491503864"/>
                        </a:ext>
                      </a:extLst>
                    </a:gridCol>
                    <a:gridCol w="3552553">
                      <a:extLst>
                        <a:ext uri="{9D8B030D-6E8A-4147-A177-3AD203B41FA5}">
                          <a16:colId xmlns:a16="http://schemas.microsoft.com/office/drawing/2014/main" val="1824599661"/>
                        </a:ext>
                      </a:extLst>
                    </a:gridCol>
                    <a:gridCol w="3491516">
                      <a:extLst>
                        <a:ext uri="{9D8B030D-6E8A-4147-A177-3AD203B41FA5}">
                          <a16:colId xmlns:a16="http://schemas.microsoft.com/office/drawing/2014/main" val="1303301219"/>
                        </a:ext>
                      </a:extLst>
                    </a:gridCol>
                  </a:tblGrid>
                  <a:tr h="961294">
                    <a:tc>
                      <a:txBody>
                        <a:bodyPr/>
                        <a:lstStyle/>
                        <a:p>
                          <a:pPr marL="0" marR="0">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Left-tailed test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Right-tailed test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Both One</a:t>
                          </a:r>
                          <a:r>
                            <a:rPr lang="en-US" sz="2400" baseline="0" dirty="0">
                              <a:effectLst/>
                              <a:latin typeface="Calibri" panose="020F0502020204030204" pitchFamily="34" charset="0"/>
                              <a:ea typeface="Calibri" panose="020F0502020204030204" pitchFamily="34" charset="0"/>
                              <a:cs typeface="Times New Roman" panose="02020603050405020304" pitchFamily="18" charset="0"/>
                            </a:rPr>
                            <a:t>-tailed and </a:t>
                          </a:r>
                          <a:r>
                            <a:rPr lang="en-US" sz="2400" dirty="0">
                              <a:effectLst/>
                              <a:latin typeface="Calibri" panose="020F0502020204030204" pitchFamily="34" charset="0"/>
                              <a:ea typeface="Calibri" panose="020F0502020204030204" pitchFamily="34" charset="0"/>
                              <a:cs typeface="Times New Roman" panose="02020603050405020304" pitchFamily="18" charset="0"/>
                            </a:rPr>
                            <a:t>Two-tailed test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3358149"/>
                      </a:ext>
                    </a:extLst>
                  </a:tr>
                  <a:tr h="1922583">
                    <a:tc>
                      <a:txBody>
                        <a:bodyPr/>
                        <a:lstStyle/>
                        <a:p>
                          <a:pPr marL="0" marR="0">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H₀: p ≥ #</a:t>
                          </a:r>
                        </a:p>
                        <a:p>
                          <a:pPr marL="0" marR="0">
                            <a:lnSpc>
                              <a:spcPct val="115000"/>
                            </a:lnSpc>
                            <a:spcBef>
                              <a:spcPts val="0"/>
                            </a:spcBef>
                            <a:spcAft>
                              <a:spcPts val="0"/>
                            </a:spcAft>
                          </a:pP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H</m:t>
                                  </m:r>
                                </m:e>
                                <m:sub>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𝑎</m:t>
                                  </m:r>
                                </m:sub>
                              </m:sSub>
                            </m:oMath>
                          </a14:m>
                          <a:r>
                            <a:rPr lang="en-US" sz="2400" dirty="0">
                              <a:effectLst/>
                              <a:latin typeface="Calibri" panose="020F0502020204030204" pitchFamily="34" charset="0"/>
                              <a:ea typeface="Calibri" panose="020F0502020204030204" pitchFamily="34" charset="0"/>
                              <a:cs typeface="Times New Roman" panose="02020603050405020304" pitchFamily="18" charset="0"/>
                            </a:rPr>
                            <a:t>:p &lt;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H₀: p ≤ #</a:t>
                          </a:r>
                        </a:p>
                        <a:p>
                          <a:pPr marL="0" marR="0">
                            <a:lnSpc>
                              <a:spcPct val="115000"/>
                            </a:lnSpc>
                            <a:spcBef>
                              <a:spcPts val="0"/>
                            </a:spcBef>
                            <a:spcAft>
                              <a:spcPts val="0"/>
                            </a:spcAft>
                          </a:pP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H</m:t>
                                  </m:r>
                                </m:e>
                                <m:sub>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𝑎</m:t>
                                  </m:r>
                                </m:sub>
                              </m:sSub>
                            </m:oMath>
                          </a14:m>
                          <a:r>
                            <a:rPr lang="en-US" sz="2400" dirty="0">
                              <a:effectLst/>
                              <a:latin typeface="Calibri" panose="020F0502020204030204" pitchFamily="34" charset="0"/>
                              <a:ea typeface="Calibri" panose="020F0502020204030204" pitchFamily="34" charset="0"/>
                              <a:cs typeface="Times New Roman" panose="02020603050405020304" pitchFamily="18" charset="0"/>
                            </a:rPr>
                            <a:t>:p &gt;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H₀: p = #</a:t>
                          </a:r>
                        </a:p>
                        <a:p>
                          <a:pPr marL="0" marR="0">
                            <a:lnSpc>
                              <a:spcPct val="115000"/>
                            </a:lnSpc>
                            <a:spcBef>
                              <a:spcPts val="0"/>
                            </a:spcBef>
                            <a:spcAft>
                              <a:spcPts val="0"/>
                            </a:spcAft>
                          </a:pP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H</m:t>
                                  </m:r>
                                </m:e>
                                <m:sub>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𝑎</m:t>
                                  </m:r>
                                </m:sub>
                              </m:sSub>
                            </m:oMath>
                          </a14:m>
                          <a:r>
                            <a:rPr lang="en-US" sz="2400" dirty="0">
                              <a:effectLst/>
                              <a:latin typeface="Calibri" panose="020F0502020204030204" pitchFamily="34" charset="0"/>
                              <a:ea typeface="Calibri" panose="020F0502020204030204" pitchFamily="34" charset="0"/>
                              <a:cs typeface="Times New Roman" panose="02020603050405020304" pitchFamily="18" charset="0"/>
                            </a:rPr>
                            <a:t>:p ≠ #</a:t>
                          </a:r>
                        </a:p>
                        <a:p>
                          <a:pPr marL="0" marR="0" indent="0" algn="l" defTabSz="914400" rtl="0" eaLnBrk="1" fontAlgn="auto" latinLnBrk="0" hangingPunct="1">
                            <a:lnSpc>
                              <a:spcPct val="115000"/>
                            </a:lnSpc>
                            <a:spcBef>
                              <a:spcPts val="0"/>
                            </a:spcBef>
                            <a:spcAft>
                              <a:spcPts val="0"/>
                            </a:spcAft>
                            <a:buClrTx/>
                            <a:buSzTx/>
                            <a:buFontTx/>
                            <a:buNone/>
                            <a:tabLst/>
                            <a:defRPr/>
                          </a:pPr>
                          <a:r>
                            <a:rPr lang="en-US" sz="2400" baseline="0" dirty="0">
                              <a:effectLst/>
                              <a:latin typeface="Calibri" panose="020F0502020204030204" pitchFamily="34" charset="0"/>
                              <a:ea typeface="Calibri" panose="020F0502020204030204" pitchFamily="34" charset="0"/>
                              <a:cs typeface="Times New Roman" panose="02020603050405020304" pitchFamily="18" charset="0"/>
                            </a:rPr>
                            <a:t> or </a:t>
                          </a:r>
                          <a:r>
                            <a:rPr lang="en-US" sz="2400" dirty="0">
                              <a:effectLst/>
                              <a:latin typeface="Calibri" panose="020F0502020204030204" pitchFamily="34" charset="0"/>
                              <a:ea typeface="Calibri" panose="020F0502020204030204" pitchFamily="34" charset="0"/>
                              <a:cs typeface="Times New Roman" panose="02020603050405020304" pitchFamily="18" charset="0"/>
                            </a:rPr>
                            <a:t>p &gt; #</a:t>
                          </a:r>
                        </a:p>
                        <a:p>
                          <a:pPr marL="0" marR="0" indent="0" algn="l" defTabSz="914400" rtl="0" eaLnBrk="1" fontAlgn="auto" latinLnBrk="0" hangingPunct="1">
                            <a:lnSpc>
                              <a:spcPct val="115000"/>
                            </a:lnSpc>
                            <a:spcBef>
                              <a:spcPts val="0"/>
                            </a:spcBef>
                            <a:spcAft>
                              <a:spcPts val="0"/>
                            </a:spcAft>
                            <a:buClrTx/>
                            <a:buSzTx/>
                            <a:buFontTx/>
                            <a:buNone/>
                            <a:tabLst/>
                            <a:defRPr/>
                          </a:pPr>
                          <a:r>
                            <a:rPr lang="en-US" sz="2400" dirty="0">
                              <a:effectLst/>
                              <a:latin typeface="Calibri" panose="020F0502020204030204" pitchFamily="34" charset="0"/>
                              <a:ea typeface="Calibri" panose="020F0502020204030204" pitchFamily="34" charset="0"/>
                              <a:cs typeface="Times New Roman" panose="02020603050405020304" pitchFamily="18" charset="0"/>
                            </a:rPr>
                            <a:t> or p &lt;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2025214"/>
                      </a:ext>
                    </a:extLst>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1800139391"/>
                  </p:ext>
                </p:extLst>
              </p:nvPr>
            </p:nvGraphicFramePr>
            <p:xfrm>
              <a:off x="590843" y="3066757"/>
              <a:ext cx="10494498" cy="2883877"/>
            </p:xfrm>
            <a:graphic>
              <a:graphicData uri="http://schemas.openxmlformats.org/drawingml/2006/table">
                <a:tbl>
                  <a:tblPr firstRow="1" firstCol="1" bandRow="1"/>
                  <a:tblGrid>
                    <a:gridCol w="3450429">
                      <a:extLst>
                        <a:ext uri="{9D8B030D-6E8A-4147-A177-3AD203B41FA5}">
                          <a16:colId xmlns:a16="http://schemas.microsoft.com/office/drawing/2014/main" val="491503864"/>
                        </a:ext>
                      </a:extLst>
                    </a:gridCol>
                    <a:gridCol w="3552553">
                      <a:extLst>
                        <a:ext uri="{9D8B030D-6E8A-4147-A177-3AD203B41FA5}">
                          <a16:colId xmlns:a16="http://schemas.microsoft.com/office/drawing/2014/main" val="1824599661"/>
                        </a:ext>
                      </a:extLst>
                    </a:gridCol>
                    <a:gridCol w="3491516">
                      <a:extLst>
                        <a:ext uri="{9D8B030D-6E8A-4147-A177-3AD203B41FA5}">
                          <a16:colId xmlns:a16="http://schemas.microsoft.com/office/drawing/2014/main" val="1303301219"/>
                        </a:ext>
                      </a:extLst>
                    </a:gridCol>
                  </a:tblGrid>
                  <a:tr h="961294">
                    <a:tc>
                      <a:txBody>
                        <a:bodyPr/>
                        <a:lstStyle/>
                        <a:p>
                          <a:pPr marL="0" marR="0">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Left-tailed test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Right-tailed test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Both One</a:t>
                          </a:r>
                          <a:r>
                            <a:rPr lang="en-US" sz="2400" baseline="0" dirty="0">
                              <a:effectLst/>
                              <a:latin typeface="Calibri" panose="020F0502020204030204" pitchFamily="34" charset="0"/>
                              <a:ea typeface="Calibri" panose="020F0502020204030204" pitchFamily="34" charset="0"/>
                              <a:cs typeface="Times New Roman" panose="02020603050405020304" pitchFamily="18" charset="0"/>
                            </a:rPr>
                            <a:t>-tailed and </a:t>
                          </a:r>
                          <a:r>
                            <a:rPr lang="en-US" sz="2400" dirty="0">
                              <a:effectLst/>
                              <a:latin typeface="Calibri" panose="020F0502020204030204" pitchFamily="34" charset="0"/>
                              <a:ea typeface="Calibri" panose="020F0502020204030204" pitchFamily="34" charset="0"/>
                              <a:cs typeface="Times New Roman" panose="02020603050405020304" pitchFamily="18" charset="0"/>
                            </a:rPr>
                            <a:t>Two-tailed test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3358149"/>
                      </a:ext>
                    </a:extLst>
                  </a:tr>
                  <a:tr h="1922583">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77" t="-53165" r="-204770" b="-633"/>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97089" t="-53165" r="-98459" b="-633"/>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200873" t="-53165" r="-349" b="-633"/>
                          </a:stretch>
                        </a:blipFill>
                      </a:tcPr>
                    </a:tc>
                    <a:extLst>
                      <a:ext uri="{0D108BD9-81ED-4DB2-BD59-A6C34878D82A}">
                        <a16:rowId xmlns:a16="http://schemas.microsoft.com/office/drawing/2014/main" val="3542025214"/>
                      </a:ext>
                    </a:extLst>
                  </a:tr>
                </a:tbl>
              </a:graphicData>
            </a:graphic>
          </p:graphicFrame>
        </mc:Fallback>
      </mc:AlternateContent>
    </p:spTree>
    <p:extLst>
      <p:ext uri="{BB962C8B-B14F-4D97-AF65-F5344CB8AC3E}">
        <p14:creationId xmlns:p14="http://schemas.microsoft.com/office/powerpoint/2010/main" val="4133320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One proportion Hypotheses</a:t>
            </a:r>
          </a:p>
        </p:txBody>
      </p:sp>
      <p:sp>
        <p:nvSpPr>
          <p:cNvPr id="3" name="Content Placeholder 2"/>
          <p:cNvSpPr>
            <a:spLocks noGrp="1"/>
          </p:cNvSpPr>
          <p:nvPr>
            <p:ph idx="1"/>
          </p:nvPr>
        </p:nvSpPr>
        <p:spPr>
          <a:xfrm>
            <a:off x="1024128" y="1814732"/>
            <a:ext cx="9720073" cy="4494628"/>
          </a:xfrm>
        </p:spPr>
        <p:txBody>
          <a:bodyPr>
            <a:normAutofit fontScale="92500" lnSpcReduction="10000"/>
          </a:bodyPr>
          <a:lstStyle/>
          <a:p>
            <a:pPr marL="0" indent="0">
              <a:buNone/>
            </a:pPr>
            <a:r>
              <a:rPr lang="en-US" sz="2600" dirty="0"/>
              <a:t>At most 60% of Americans vote in the presidential election.</a:t>
            </a:r>
          </a:p>
          <a:p>
            <a:pPr marL="0" indent="0">
              <a:buNone/>
            </a:pPr>
            <a:r>
              <a:rPr lang="en-US" sz="2600" dirty="0"/>
              <a:t>The null and alternative hypotheses are: </a:t>
            </a:r>
          </a:p>
          <a:p>
            <a:pPr marL="0" indent="0">
              <a:buNone/>
            </a:pPr>
            <a:r>
              <a:rPr lang="en-US" sz="2600" dirty="0"/>
              <a:t>Ho: p ≤ 0.60</a:t>
            </a:r>
          </a:p>
          <a:p>
            <a:pPr marL="0" indent="0">
              <a:buNone/>
            </a:pPr>
            <a:r>
              <a:rPr lang="en-US" sz="2600" dirty="0"/>
              <a:t>Ha: p &gt; 0.60</a:t>
            </a:r>
          </a:p>
          <a:p>
            <a:pPr marL="0" indent="0">
              <a:buNone/>
            </a:pPr>
            <a:endParaRPr lang="en-US" sz="2600" dirty="0"/>
          </a:p>
          <a:p>
            <a:pPr marL="0" indent="0">
              <a:buNone/>
            </a:pPr>
            <a:r>
              <a:rPr lang="en-US" sz="2600" dirty="0"/>
              <a:t>Twenty-nine percent of seniors drink alcohol during the weekend.</a:t>
            </a:r>
          </a:p>
          <a:p>
            <a:pPr marL="0" indent="0">
              <a:buNone/>
            </a:pPr>
            <a:r>
              <a:rPr lang="en-US" sz="2600" dirty="0"/>
              <a:t>The null and alternative hypotheses are: </a:t>
            </a:r>
          </a:p>
          <a:p>
            <a:pPr marL="0" indent="0">
              <a:buNone/>
            </a:pPr>
            <a:r>
              <a:rPr lang="en-US" sz="2600" dirty="0"/>
              <a:t>Ho: p = 0.29</a:t>
            </a:r>
          </a:p>
          <a:p>
            <a:pPr marL="0" indent="0">
              <a:buNone/>
            </a:pPr>
            <a:r>
              <a:rPr lang="en-US" sz="2600" dirty="0"/>
              <a:t>Ha: p ≠ 0.29</a:t>
            </a:r>
          </a:p>
          <a:p>
            <a:pPr marL="0" indent="0">
              <a:buNone/>
            </a:pPr>
            <a:endParaRPr lang="en-US" sz="2600" dirty="0"/>
          </a:p>
          <a:p>
            <a:pPr marL="0" indent="0">
              <a:buNone/>
            </a:pPr>
            <a:endParaRPr lang="en-US" sz="26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81388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One proportion Hypotheses</a:t>
            </a:r>
          </a:p>
        </p:txBody>
      </p:sp>
      <p:sp>
        <p:nvSpPr>
          <p:cNvPr id="3" name="Content Placeholder 2"/>
          <p:cNvSpPr>
            <a:spLocks noGrp="1"/>
          </p:cNvSpPr>
          <p:nvPr>
            <p:ph idx="1"/>
          </p:nvPr>
        </p:nvSpPr>
        <p:spPr>
          <a:xfrm>
            <a:off x="1024128" y="1814732"/>
            <a:ext cx="9720073" cy="4494628"/>
          </a:xfrm>
        </p:spPr>
        <p:txBody>
          <a:bodyPr>
            <a:normAutofit fontScale="92500" lnSpcReduction="10000"/>
          </a:bodyPr>
          <a:lstStyle/>
          <a:p>
            <a:pPr marL="0" indent="0">
              <a:buNone/>
            </a:pPr>
            <a:r>
              <a:rPr lang="en-US" sz="2600" dirty="0"/>
              <a:t>About half of Americans prefer to live away from cities, given the choice.</a:t>
            </a:r>
          </a:p>
          <a:p>
            <a:pPr marL="0" indent="0">
              <a:buNone/>
            </a:pPr>
            <a:r>
              <a:rPr lang="en-US" sz="2600" dirty="0"/>
              <a:t>The null and alternative hypotheses are: </a:t>
            </a:r>
          </a:p>
          <a:p>
            <a:pPr marL="0" indent="0">
              <a:buNone/>
            </a:pPr>
            <a:r>
              <a:rPr lang="en-US" sz="2600" dirty="0"/>
              <a:t>Ho: p = 0.50</a:t>
            </a:r>
          </a:p>
          <a:p>
            <a:pPr marL="0" indent="0">
              <a:buNone/>
            </a:pPr>
            <a:r>
              <a:rPr lang="en-US" sz="2600" dirty="0"/>
              <a:t>Ha: p ≠ 0.50</a:t>
            </a:r>
          </a:p>
          <a:p>
            <a:pPr marL="0" indent="0">
              <a:buNone/>
            </a:pPr>
            <a:endParaRPr lang="en-US" sz="2600" dirty="0"/>
          </a:p>
          <a:p>
            <a:pPr marL="0" indent="0">
              <a:buNone/>
            </a:pPr>
            <a:r>
              <a:rPr lang="en-US" sz="2600" dirty="0"/>
              <a:t>The chance of developing breast cancer is under 11% for women.</a:t>
            </a:r>
          </a:p>
          <a:p>
            <a:pPr marL="0" indent="0">
              <a:buNone/>
            </a:pPr>
            <a:r>
              <a:rPr lang="en-US" sz="2600" dirty="0"/>
              <a:t>The null and alternative hypotheses are: </a:t>
            </a:r>
          </a:p>
          <a:p>
            <a:pPr marL="0" indent="0">
              <a:buNone/>
            </a:pPr>
            <a:r>
              <a:rPr lang="en-US" sz="2600" dirty="0"/>
              <a:t>Ho: p ≥ 0.11</a:t>
            </a:r>
          </a:p>
          <a:p>
            <a:pPr marL="0" indent="0">
              <a:buNone/>
            </a:pPr>
            <a:r>
              <a:rPr lang="en-US" sz="2600" dirty="0"/>
              <a:t>Ha: p &lt; 0.11</a:t>
            </a:r>
          </a:p>
          <a:p>
            <a:pPr marL="0" indent="0">
              <a:buNone/>
            </a:pPr>
            <a:endParaRPr lang="en-US" sz="2600" dirty="0"/>
          </a:p>
          <a:p>
            <a:pPr marL="0" indent="0">
              <a:buNone/>
            </a:pPr>
            <a:endParaRPr lang="en-US" sz="26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67422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860</TotalTime>
  <Words>3345</Words>
  <Application>Microsoft Office PowerPoint</Application>
  <PresentationFormat>Widescreen</PresentationFormat>
  <Paragraphs>390</Paragraphs>
  <Slides>55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55</vt:i4>
      </vt:variant>
    </vt:vector>
  </HeadingPairs>
  <TitlesOfParts>
    <vt:vector size="64" baseType="lpstr">
      <vt:lpstr>Arial</vt:lpstr>
      <vt:lpstr>Calibri</vt:lpstr>
      <vt:lpstr>Cambria Math</vt:lpstr>
      <vt:lpstr>PMingLiU</vt:lpstr>
      <vt:lpstr>Times New Roman</vt:lpstr>
      <vt:lpstr>Tw Cen MT</vt:lpstr>
      <vt:lpstr>Tw Cen MT Condensed</vt:lpstr>
      <vt:lpstr>Wingdings 3</vt:lpstr>
      <vt:lpstr>Integral</vt:lpstr>
      <vt:lpstr>Chapter 9 hypothesis testing with one sample</vt:lpstr>
      <vt:lpstr>Hypothesis testing</vt:lpstr>
      <vt:lpstr>Chapter 9.1 null and alternative hypotheses</vt:lpstr>
      <vt:lpstr>One-Tailed and Two Tailed Tests for means</vt:lpstr>
      <vt:lpstr>Example of One Mean Hypotheses</vt:lpstr>
      <vt:lpstr>Example of One Mean Hypotheses</vt:lpstr>
      <vt:lpstr>One-Tailed and Two Tailed Tests for proportions</vt:lpstr>
      <vt:lpstr>Example of One proportion Hypotheses</vt:lpstr>
      <vt:lpstr>Example of One proportion Hypotheses</vt:lpstr>
      <vt:lpstr>9.2 OUTCOMES AND THE TYPE I AND TYPE II ERRORS</vt:lpstr>
      <vt:lpstr>THE TYPE I AND TYPE II ERRORS</vt:lpstr>
      <vt:lpstr>Examples of Type of Errors</vt:lpstr>
      <vt:lpstr>9.3 Distribution Needed for Hypothesis Testing </vt:lpstr>
      <vt:lpstr>Distributions</vt:lpstr>
      <vt:lpstr>Distribution Needed for Hypothesis Testing </vt:lpstr>
      <vt:lpstr>Hypothesis testing using Normal Distribution</vt:lpstr>
      <vt:lpstr>Hypothesis testing using the Student’s t Distribution</vt:lpstr>
      <vt:lpstr>hypothesis test of a single population proportion p</vt:lpstr>
      <vt:lpstr>9.4 Rare Events, the Sample, Decision and Conclusion </vt:lpstr>
      <vt:lpstr>Rare Events</vt:lpstr>
      <vt:lpstr>Example of Rare Events</vt:lpstr>
      <vt:lpstr>P-value </vt:lpstr>
      <vt:lpstr>P-value</vt:lpstr>
      <vt:lpstr>Decision and Conclusion </vt:lpstr>
      <vt:lpstr>9.5 Additional Information and Full Hypothesis Test Examples </vt:lpstr>
      <vt:lpstr>More information</vt:lpstr>
      <vt:lpstr>Thinking about the meaning of the p-value:</vt:lpstr>
      <vt:lpstr>Z-Test with Examples</vt:lpstr>
      <vt:lpstr>Z-test in calculator If entering data</vt:lpstr>
      <vt:lpstr>Output of z-test in calculator</vt:lpstr>
      <vt:lpstr>Example of Hypothesis testing</vt:lpstr>
      <vt:lpstr>Example of Hypothesis testing</vt:lpstr>
      <vt:lpstr>Example of Hypothesis testing</vt:lpstr>
      <vt:lpstr>Example of Hypothesis testing</vt:lpstr>
      <vt:lpstr>Z-test in calculator if not entering data</vt:lpstr>
      <vt:lpstr>Output of z-test in calculator</vt:lpstr>
      <vt:lpstr>Example of Hypothesis testing</vt:lpstr>
      <vt:lpstr>Example of Hypothesis testing</vt:lpstr>
      <vt:lpstr>Example of Hypothesis testing</vt:lpstr>
      <vt:lpstr>Example of Hypothesis testing</vt:lpstr>
      <vt:lpstr>T-Test with Examples</vt:lpstr>
      <vt:lpstr>T-test in calculator if entering data</vt:lpstr>
      <vt:lpstr>Output of t-test in calculator</vt:lpstr>
      <vt:lpstr>T-test in calculator iF not entering data</vt:lpstr>
      <vt:lpstr>Output of t-test in calculator</vt:lpstr>
      <vt:lpstr>T-Test Example</vt:lpstr>
      <vt:lpstr>Example of Hypothesis testing</vt:lpstr>
      <vt:lpstr>Example of Hypothesis testing</vt:lpstr>
      <vt:lpstr>Example of Hypothesis testing</vt:lpstr>
      <vt:lpstr>One Proportion Testing in calculator</vt:lpstr>
      <vt:lpstr>Output of one proportion testing</vt:lpstr>
      <vt:lpstr>Example of Hypothesis testing</vt:lpstr>
      <vt:lpstr>Example of Hypothesis testing</vt:lpstr>
      <vt:lpstr>Example of Hypothesis testing</vt:lpstr>
      <vt:lpstr>Example of Hypothesis testing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confidence intervals</dc:title>
  <dc:creator>Camille Pace</dc:creator>
  <cp:lastModifiedBy>Camille Pace</cp:lastModifiedBy>
  <cp:revision>54</cp:revision>
  <dcterms:created xsi:type="dcterms:W3CDTF">2016-03-23T15:28:34Z</dcterms:created>
  <dcterms:modified xsi:type="dcterms:W3CDTF">2016-07-18T20:20:46Z</dcterms:modified>
</cp:coreProperties>
</file>