
<file path=[Content_Types].xml><?xml version="1.0" encoding="utf-8"?>
<Types xmlns="http://schemas.openxmlformats.org/package/2006/content-types">
  <Default Extension="bin" ContentType="application/vnd.openxmlformats-officedocument.oleObject"/>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70" r:id="rId3"/>
    <p:sldId id="258" r:id="rId4"/>
    <p:sldId id="259" r:id="rId5"/>
    <p:sldId id="260" r:id="rId6"/>
    <p:sldId id="263" r:id="rId7"/>
    <p:sldId id="264" r:id="rId8"/>
    <p:sldId id="266" r:id="rId9"/>
    <p:sldId id="265" r:id="rId10"/>
    <p:sldId id="267" r:id="rId11"/>
    <p:sldId id="268" r:id="rId12"/>
    <p:sldId id="269" r:id="rId13"/>
    <p:sldId id="261" r:id="rId14"/>
    <p:sldId id="262" r:id="rId15"/>
    <p:sldId id="271" r:id="rId16"/>
    <p:sldId id="276" r:id="rId17"/>
    <p:sldId id="277" r:id="rId18"/>
    <p:sldId id="278" r:id="rId19"/>
    <p:sldId id="279" r:id="rId20"/>
    <p:sldId id="280" r:id="rId21"/>
    <p:sldId id="281" r:id="rId22"/>
    <p:sldId id="282" r:id="rId23"/>
    <p:sldId id="283" r:id="rId24"/>
    <p:sldId id="284" r:id="rId25"/>
    <p:sldId id="285" r:id="rId26"/>
    <p:sldId id="272"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274" r:id="rId47"/>
    <p:sldId id="273" r:id="rId48"/>
    <p:sldId id="27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62" d="100"/>
          <a:sy n="62"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E4FC4-E83A-47F5-A3A7-60CFA72B11DE}" type="datetimeFigureOut">
              <a:rPr lang="en-US" smtClean="0"/>
              <a:t>7/6/2016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12E74-DA4A-42F8-BFA3-04A94FB70368}" type="slidenum">
              <a:rPr lang="en-US" smtClean="0"/>
              <a:t>‹#›</a:t>
            </a:fld>
            <a:endParaRPr lang="en-US"/>
          </a:p>
        </p:txBody>
      </p:sp>
    </p:spTree>
    <p:extLst>
      <p:ext uri="{BB962C8B-B14F-4D97-AF65-F5344CB8AC3E}">
        <p14:creationId xmlns:p14="http://schemas.microsoft.com/office/powerpoint/2010/main" val="246348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Tell students to round z score answers to two decimal places if using Table A-2 from the text. </a:t>
            </a:r>
          </a:p>
        </p:txBody>
      </p:sp>
      <p:sp>
        <p:nvSpPr>
          <p:cNvPr id="20483"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244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48A1146-F5AF-495D-A674-30FDB31EDB8E}"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B67F5-9B18-4759-A876-19C0706EDD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8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A1146-F5AF-495D-A674-30FDB31EDB8E}"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B67F5-9B18-4759-A876-19C0706EDD53}" type="slidenum">
              <a:rPr lang="en-US" smtClean="0"/>
              <a:t>‹#›</a:t>
            </a:fld>
            <a:endParaRPr lang="en-US"/>
          </a:p>
        </p:txBody>
      </p:sp>
    </p:spTree>
    <p:extLst>
      <p:ext uri="{BB962C8B-B14F-4D97-AF65-F5344CB8AC3E}">
        <p14:creationId xmlns:p14="http://schemas.microsoft.com/office/powerpoint/2010/main" val="161750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A1146-F5AF-495D-A674-30FDB31EDB8E}"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B67F5-9B18-4759-A876-19C0706EDD5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4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A1146-F5AF-495D-A674-30FDB31EDB8E}"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B67F5-9B18-4759-A876-19C0706EDD53}" type="slidenum">
              <a:rPr lang="en-US" smtClean="0"/>
              <a:t>‹#›</a:t>
            </a:fld>
            <a:endParaRPr lang="en-US"/>
          </a:p>
        </p:txBody>
      </p:sp>
    </p:spTree>
    <p:extLst>
      <p:ext uri="{BB962C8B-B14F-4D97-AF65-F5344CB8AC3E}">
        <p14:creationId xmlns:p14="http://schemas.microsoft.com/office/powerpoint/2010/main" val="193097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8A1146-F5AF-495D-A674-30FDB31EDB8E}"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B67F5-9B18-4759-A876-19C0706EDD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48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8A1146-F5AF-495D-A674-30FDB31EDB8E}"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B67F5-9B18-4759-A876-19C0706EDD53}" type="slidenum">
              <a:rPr lang="en-US" smtClean="0"/>
              <a:t>‹#›</a:t>
            </a:fld>
            <a:endParaRPr lang="en-US"/>
          </a:p>
        </p:txBody>
      </p:sp>
    </p:spTree>
    <p:extLst>
      <p:ext uri="{BB962C8B-B14F-4D97-AF65-F5344CB8AC3E}">
        <p14:creationId xmlns:p14="http://schemas.microsoft.com/office/powerpoint/2010/main" val="241954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A1146-F5AF-495D-A674-30FDB31EDB8E}"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B67F5-9B18-4759-A876-19C0706EDD53}" type="slidenum">
              <a:rPr lang="en-US" smtClean="0"/>
              <a:t>‹#›</a:t>
            </a:fld>
            <a:endParaRPr lang="en-US"/>
          </a:p>
        </p:txBody>
      </p:sp>
    </p:spTree>
    <p:extLst>
      <p:ext uri="{BB962C8B-B14F-4D97-AF65-F5344CB8AC3E}">
        <p14:creationId xmlns:p14="http://schemas.microsoft.com/office/powerpoint/2010/main" val="281680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8A1146-F5AF-495D-A674-30FDB31EDB8E}"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B67F5-9B18-4759-A876-19C0706EDD53}" type="slidenum">
              <a:rPr lang="en-US" smtClean="0"/>
              <a:t>‹#›</a:t>
            </a:fld>
            <a:endParaRPr lang="en-US"/>
          </a:p>
        </p:txBody>
      </p:sp>
    </p:spTree>
    <p:extLst>
      <p:ext uri="{BB962C8B-B14F-4D97-AF65-F5344CB8AC3E}">
        <p14:creationId xmlns:p14="http://schemas.microsoft.com/office/powerpoint/2010/main" val="286151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A1146-F5AF-495D-A674-30FDB31EDB8E}"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B67F5-9B18-4759-A876-19C0706EDD53}" type="slidenum">
              <a:rPr lang="en-US" smtClean="0"/>
              <a:t>‹#›</a:t>
            </a:fld>
            <a:endParaRPr lang="en-US"/>
          </a:p>
        </p:txBody>
      </p:sp>
    </p:spTree>
    <p:extLst>
      <p:ext uri="{BB962C8B-B14F-4D97-AF65-F5344CB8AC3E}">
        <p14:creationId xmlns:p14="http://schemas.microsoft.com/office/powerpoint/2010/main" val="36844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8A1146-F5AF-495D-A674-30FDB31EDB8E}"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B67F5-9B18-4759-A876-19C0706EDD53}" type="slidenum">
              <a:rPr lang="en-US" smtClean="0"/>
              <a:t>‹#›</a:t>
            </a:fld>
            <a:endParaRPr lang="en-US"/>
          </a:p>
        </p:txBody>
      </p:sp>
    </p:spTree>
    <p:extLst>
      <p:ext uri="{BB962C8B-B14F-4D97-AF65-F5344CB8AC3E}">
        <p14:creationId xmlns:p14="http://schemas.microsoft.com/office/powerpoint/2010/main" val="21510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A1146-F5AF-495D-A674-30FDB31EDB8E}"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B67F5-9B18-4759-A876-19C0706EDD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77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8A1146-F5AF-495D-A674-30FDB31EDB8E}" type="datetimeFigureOut">
              <a:rPr lang="en-US" smtClean="0"/>
              <a:t>7/6/2016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A6B67F5-9B18-4759-A876-19C0706EDD5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21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5.xml"/><Relationship Id="rId5" Type="http://schemas.openxmlformats.org/officeDocument/2006/relationships/image" Target="../media/image8.tm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5.xml"/><Relationship Id="rId5" Type="http://schemas.openxmlformats.org/officeDocument/2006/relationships/image" Target="../media/image8.tmp"/><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tmp"/><Relationship Id="rId2" Type="http://schemas.openxmlformats.org/officeDocument/2006/relationships/image" Target="../media/image9.tmp"/><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5.xml"/><Relationship Id="rId5" Type="http://schemas.openxmlformats.org/officeDocument/2006/relationships/image" Target="../media/image8.tmp"/><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tmp"/><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5.xml"/><Relationship Id="rId5" Type="http://schemas.openxmlformats.org/officeDocument/2006/relationships/image" Target="../media/image8.tmp"/><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9.tmp"/><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1.tmp"/><Relationship Id="rId4" Type="http://schemas.openxmlformats.org/officeDocument/2006/relationships/image" Target="../media/image20.tmp"/></Relationships>
</file>

<file path=ppt/slides/_rels/slide2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1.tmp"/><Relationship Id="rId4" Type="http://schemas.openxmlformats.org/officeDocument/2006/relationships/image" Target="../media/image20.tmp"/></Relationships>
</file>

<file path=ppt/slides/_rels/slide3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1.tmp"/><Relationship Id="rId4" Type="http://schemas.openxmlformats.org/officeDocument/2006/relationships/image" Target="../media/image20.tmp"/></Relationships>
</file>

<file path=ppt/slides/_rels/slide3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877955"/>
          </a:xfrm>
        </p:spPr>
        <p:txBody>
          <a:bodyPr>
            <a:normAutofit fontScale="90000"/>
          </a:bodyPr>
          <a:lstStyle/>
          <a:p>
            <a:r>
              <a:rPr lang="en-US" dirty="0"/>
              <a:t>Chapter 6 THE NORMAL DISTRIBUTION</a:t>
            </a:r>
            <a:br>
              <a:rPr lang="en-US" dirty="0"/>
            </a:br>
            <a:endParaRPr lang="en-US" dirty="0"/>
          </a:p>
        </p:txBody>
      </p:sp>
      <p:sp>
        <p:nvSpPr>
          <p:cNvPr id="3" name="Subtitle 2"/>
          <p:cNvSpPr>
            <a:spLocks noGrp="1"/>
          </p:cNvSpPr>
          <p:nvPr>
            <p:ph type="subTitle" idx="1"/>
          </p:nvPr>
        </p:nvSpPr>
        <p:spPr>
          <a:xfrm>
            <a:off x="942535" y="5683349"/>
            <a:ext cx="10868465" cy="739828"/>
          </a:xfrm>
        </p:spPr>
        <p:txBody>
          <a:bodyPr>
            <a:normAutofit/>
          </a:bodyPr>
          <a:lstStyle/>
          <a:p>
            <a:r>
              <a:rPr lang="en-US" dirty="0"/>
              <a:t>This presentation is based on material and graphs from Open </a:t>
            </a:r>
            <a:r>
              <a:rPr lang="en-US" dirty="0" err="1"/>
              <a:t>Stax</a:t>
            </a:r>
            <a:r>
              <a:rPr lang="en-US" dirty="0"/>
              <a:t> and is copyrighted by Open </a:t>
            </a:r>
            <a:r>
              <a:rPr lang="en-US" dirty="0" err="1"/>
              <a:t>Stax</a:t>
            </a:r>
            <a:r>
              <a:rPr lang="en-US" dirty="0"/>
              <a:t> and Georgia Highlands College.</a:t>
            </a:r>
          </a:p>
          <a:p>
            <a:endParaRPr lang="en-US" dirty="0"/>
          </a:p>
        </p:txBody>
      </p:sp>
    </p:spTree>
    <p:extLst>
      <p:ext uri="{BB962C8B-B14F-4D97-AF65-F5344CB8AC3E}">
        <p14:creationId xmlns:p14="http://schemas.microsoft.com/office/powerpoint/2010/main" val="2978990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Empirical Rule continued</a:t>
            </a:r>
          </a:p>
        </p:txBody>
      </p:sp>
      <p:sp>
        <p:nvSpPr>
          <p:cNvPr id="3" name="Content Placeholder 2"/>
          <p:cNvSpPr>
            <a:spLocks noGrp="1"/>
          </p:cNvSpPr>
          <p:nvPr>
            <p:ph idx="1"/>
          </p:nvPr>
        </p:nvSpPr>
        <p:spPr>
          <a:xfrm>
            <a:off x="1024128" y="1856935"/>
            <a:ext cx="9720073" cy="4452425"/>
          </a:xfrm>
        </p:spPr>
        <p:txBody>
          <a:bodyPr>
            <a:normAutofit fontScale="92500"/>
          </a:bodyPr>
          <a:lstStyle/>
          <a:p>
            <a:pPr marL="0" indent="0">
              <a:buNone/>
            </a:pPr>
            <a:r>
              <a:rPr lang="en-US" dirty="0"/>
              <a:t/>
            </a:r>
            <a:br>
              <a:rPr lang="en-US" dirty="0"/>
            </a:br>
            <a:r>
              <a:rPr lang="en-US" dirty="0"/>
              <a:t/>
            </a:r>
            <a:br>
              <a:rPr lang="en-US" dirty="0"/>
            </a:br>
            <a:r>
              <a:rPr lang="en-US" dirty="0"/>
              <a:t>If the question said the percentage </a:t>
            </a:r>
            <a:r>
              <a:rPr lang="en-US" u="sng" dirty="0"/>
              <a:t>above 300</a:t>
            </a:r>
            <a:r>
              <a:rPr lang="en-US" dirty="0"/>
              <a:t>, then you would add the percentages above -2.</a:t>
            </a:r>
          </a:p>
          <a:p>
            <a:r>
              <a:rPr lang="en-US" dirty="0"/>
              <a:t>13.5% + 34% + 34% + 13.5% + 2.35% + 0.15% = 97.5%</a:t>
            </a:r>
            <a:br>
              <a:rPr lang="en-US" dirty="0"/>
            </a:br>
            <a:r>
              <a:rPr lang="en-US" dirty="0"/>
              <a:t> </a:t>
            </a:r>
          </a:p>
          <a:p>
            <a:r>
              <a:rPr lang="en-US" dirty="0"/>
              <a:t>or 100% - 2.5% = 97.5%  </a:t>
            </a:r>
          </a:p>
          <a:p>
            <a:endParaRPr lang="en-US" dirty="0"/>
          </a:p>
          <a:p>
            <a:r>
              <a:rPr lang="en-US" dirty="0"/>
              <a:t>If the question said the percentage between 300 and 700, then you would add the percentages between -2 and 2 </a:t>
            </a:r>
          </a:p>
          <a:p>
            <a:r>
              <a:rPr lang="en-US" dirty="0"/>
              <a:t>(300-500)/100 = -2 and (700 – 500)/100 = 2</a:t>
            </a:r>
          </a:p>
          <a:p>
            <a:r>
              <a:rPr lang="en-US" dirty="0"/>
              <a:t>13.5% + 34% + 34% + 13.5% = 95% which the theorem supports.</a:t>
            </a:r>
            <a:br>
              <a:rPr lang="en-US" dirty="0"/>
            </a:br>
            <a:endParaRPr lang="en-US" dirty="0"/>
          </a:p>
        </p:txBody>
      </p:sp>
    </p:spTree>
    <p:extLst>
      <p:ext uri="{BB962C8B-B14F-4D97-AF65-F5344CB8AC3E}">
        <p14:creationId xmlns:p14="http://schemas.microsoft.com/office/powerpoint/2010/main" val="4178135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Empirical Rule Practice</a:t>
            </a:r>
          </a:p>
        </p:txBody>
      </p:sp>
      <p:sp>
        <p:nvSpPr>
          <p:cNvPr id="3" name="Content Placeholder 2"/>
          <p:cNvSpPr>
            <a:spLocks noGrp="1"/>
          </p:cNvSpPr>
          <p:nvPr>
            <p:ph idx="1"/>
          </p:nvPr>
        </p:nvSpPr>
        <p:spPr/>
        <p:txBody>
          <a:bodyPr/>
          <a:lstStyle/>
          <a:p>
            <a:r>
              <a:rPr lang="en-US" dirty="0"/>
              <a:t>The mean is 79 and the standard deviation is 10. You want to find the percentage </a:t>
            </a:r>
            <a:r>
              <a:rPr lang="en-US" u="sng" dirty="0"/>
              <a:t>below 69</a:t>
            </a:r>
            <a:r>
              <a:rPr lang="en-US" dirty="0"/>
              <a:t>. </a:t>
            </a:r>
          </a:p>
          <a:p>
            <a:endParaRPr lang="en-US" dirty="0"/>
          </a:p>
          <a:p>
            <a:r>
              <a:rPr lang="en-US" dirty="0"/>
              <a:t>Solve it using the z-score and find the percentage.</a:t>
            </a:r>
          </a:p>
        </p:txBody>
      </p:sp>
    </p:spTree>
    <p:extLst>
      <p:ext uri="{BB962C8B-B14F-4D97-AF65-F5344CB8AC3E}">
        <p14:creationId xmlns:p14="http://schemas.microsoft.com/office/powerpoint/2010/main" val="2756107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Empirical Rule Practice Answer</a:t>
            </a:r>
          </a:p>
        </p:txBody>
      </p:sp>
      <p:sp>
        <p:nvSpPr>
          <p:cNvPr id="3" name="Content Placeholder 2"/>
          <p:cNvSpPr>
            <a:spLocks noGrp="1"/>
          </p:cNvSpPr>
          <p:nvPr>
            <p:ph idx="1"/>
          </p:nvPr>
        </p:nvSpPr>
        <p:spPr/>
        <p:txBody>
          <a:bodyPr/>
          <a:lstStyle/>
          <a:p>
            <a:r>
              <a:rPr lang="en-US" dirty="0"/>
              <a:t>Using the z-score, (69-79)/10 = -1.</a:t>
            </a:r>
          </a:p>
          <a:p>
            <a:endParaRPr lang="en-US" dirty="0"/>
          </a:p>
          <a:p>
            <a:pPr marL="0" indent="0">
              <a:buNone/>
            </a:pPr>
            <a:r>
              <a:rPr lang="en-US" dirty="0"/>
              <a:t>Use the graph above, add all the percentage below -1.</a:t>
            </a:r>
          </a:p>
          <a:p>
            <a:r>
              <a:rPr lang="en-US" dirty="0"/>
              <a:t>0.15% + 2.35% + 13.5% = 16%</a:t>
            </a:r>
          </a:p>
          <a:p>
            <a:endParaRPr lang="en-US" dirty="0"/>
          </a:p>
        </p:txBody>
      </p:sp>
    </p:spTree>
    <p:extLst>
      <p:ext uri="{BB962C8B-B14F-4D97-AF65-F5344CB8AC3E}">
        <p14:creationId xmlns:p14="http://schemas.microsoft.com/office/powerpoint/2010/main" val="4043513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t>Cautions!!!!</a:t>
            </a:r>
          </a:p>
        </p:txBody>
      </p:sp>
      <p:sp>
        <p:nvSpPr>
          <p:cNvPr id="5" name="Content Placeholder 4"/>
          <p:cNvSpPr>
            <a:spLocks noGrp="1"/>
          </p:cNvSpPr>
          <p:nvPr>
            <p:ph sz="quarter" idx="1"/>
          </p:nvPr>
        </p:nvSpPr>
        <p:spPr/>
        <p:txBody>
          <a:bodyPr>
            <a:normAutofit/>
          </a:bodyPr>
          <a:lstStyle/>
          <a:p>
            <a:pPr marL="0" indent="0">
              <a:spcBef>
                <a:spcPts val="580"/>
              </a:spcBef>
              <a:spcAft>
                <a:spcPts val="0"/>
              </a:spcAft>
              <a:buNone/>
              <a:defRPr/>
            </a:pPr>
            <a:r>
              <a:rPr lang="en-US" dirty="0"/>
              <a:t> </a:t>
            </a:r>
          </a:p>
          <a:p>
            <a:pPr marL="274320" indent="-274320">
              <a:spcBef>
                <a:spcPts val="580"/>
              </a:spcBef>
              <a:spcAft>
                <a:spcPts val="0"/>
              </a:spcAft>
              <a:buFont typeface="Wingdings 2"/>
              <a:buChar char=""/>
              <a:defRPr/>
            </a:pPr>
            <a:endParaRPr lang="en-US" dirty="0"/>
          </a:p>
        </p:txBody>
      </p:sp>
      <p:sp>
        <p:nvSpPr>
          <p:cNvPr id="6" name="Content Placeholder 5"/>
          <p:cNvSpPr>
            <a:spLocks noGrp="1"/>
          </p:cNvSpPr>
          <p:nvPr>
            <p:ph sz="quarter" idx="4294967295"/>
          </p:nvPr>
        </p:nvSpPr>
        <p:spPr>
          <a:xfrm>
            <a:off x="1024128" y="1737360"/>
            <a:ext cx="8305800" cy="4572000"/>
          </a:xfrm>
        </p:spPr>
        <p:txBody>
          <a:bodyPr/>
          <a:lstStyle/>
          <a:p>
            <a:pPr eaLnBrk="1" hangingPunct="1"/>
            <a:endParaRPr lang="en-US" dirty="0"/>
          </a:p>
          <a:p>
            <a:pPr eaLnBrk="1" hangingPunct="1"/>
            <a:endParaRPr lang="en-US" dirty="0"/>
          </a:p>
          <a:p>
            <a:pPr eaLnBrk="1" hangingPunct="1"/>
            <a:r>
              <a:rPr lang="en-US" sz="2400" dirty="0"/>
              <a:t>Choose the correct (left/right) of the graph</a:t>
            </a:r>
          </a:p>
          <a:p>
            <a:pPr lvl="1" eaLnBrk="1" hangingPunct="1"/>
            <a:r>
              <a:rPr lang="en-US" sz="2400" dirty="0"/>
              <a:t>Negative z-score implies it is located to the left of the mean </a:t>
            </a:r>
          </a:p>
          <a:p>
            <a:pPr lvl="1" eaLnBrk="1" hangingPunct="1"/>
            <a:r>
              <a:rPr lang="en-US" sz="2400" dirty="0"/>
              <a:t>Positive z-score implies it is located to the right of the mean</a:t>
            </a:r>
          </a:p>
          <a:p>
            <a:pPr lvl="1" eaLnBrk="1" hangingPunct="1"/>
            <a:r>
              <a:rPr lang="en-US" sz="2400" dirty="0"/>
              <a:t>Area less than 50% is to the left, while area more than 50% is to the right</a:t>
            </a:r>
          </a:p>
          <a:p>
            <a:pPr eaLnBrk="1" hangingPunct="1"/>
            <a:r>
              <a:rPr lang="en-US" dirty="0"/>
              <a:t>Areas (or probabilities) are positive or zero values, but they are never negative</a:t>
            </a:r>
          </a:p>
        </p:txBody>
      </p:sp>
    </p:spTree>
    <p:extLst>
      <p:ext uri="{BB962C8B-B14F-4D97-AF65-F5344CB8AC3E}">
        <p14:creationId xmlns:p14="http://schemas.microsoft.com/office/powerpoint/2010/main" val="2433780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childTnLst>
                                </p:cTn>
                              </p:par>
                            </p:childTnLst>
                          </p:cTn>
                        </p:par>
                        <p:par>
                          <p:cTn id="20" fill="hold" nodeType="afterGroup">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1000"/>
                                        <p:tgtEl>
                                          <p:spTgt spid="6">
                                            <p:txEl>
                                              <p:pRg st="5" end="5"/>
                                            </p:txEl>
                                          </p:spTgt>
                                        </p:tgtEl>
                                      </p:cBhvr>
                                    </p:animEffect>
                                  </p:childTnLst>
                                </p:cTn>
                              </p:par>
                            </p:childTnLst>
                          </p:cTn>
                        </p:par>
                        <p:par>
                          <p:cTn id="24" fill="hold" nodeType="afterGroup">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scenarios</a:t>
            </a:r>
          </a:p>
        </p:txBody>
      </p:sp>
      <p:sp>
        <p:nvSpPr>
          <p:cNvPr id="3" name="Content Placeholder 2"/>
          <p:cNvSpPr>
            <a:spLocks noGrp="1"/>
          </p:cNvSpPr>
          <p:nvPr>
            <p:ph idx="1"/>
          </p:nvPr>
        </p:nvSpPr>
        <p:spPr/>
        <p:txBody>
          <a:bodyPr/>
          <a:lstStyle/>
          <a:p>
            <a:pPr marL="457200" indent="-457200">
              <a:buAutoNum type="arabicPeriod"/>
            </a:pPr>
            <a:r>
              <a:rPr lang="en-US" dirty="0"/>
              <a:t>To the left of z = below, under</a:t>
            </a:r>
          </a:p>
          <a:p>
            <a:pPr marL="457200" indent="-457200">
              <a:buAutoNum type="arabicPeriod"/>
            </a:pPr>
            <a:r>
              <a:rPr lang="en-US" dirty="0"/>
              <a:t>To the right of z = above, over </a:t>
            </a:r>
          </a:p>
          <a:p>
            <a:pPr marL="457200" indent="-457200">
              <a:buAutoNum type="arabicPeriod"/>
            </a:pPr>
            <a:r>
              <a:rPr lang="en-US" dirty="0"/>
              <a:t>Between two z’s  = between</a:t>
            </a:r>
          </a:p>
          <a:p>
            <a:pPr marL="457200" indent="-457200">
              <a:buAutoNum type="arabicPeriod"/>
            </a:pPr>
            <a:r>
              <a:rPr lang="en-US" dirty="0"/>
              <a:t>Tails scenario = To the left of one z and to the right of another z</a:t>
            </a:r>
          </a:p>
        </p:txBody>
      </p:sp>
    </p:spTree>
    <p:extLst>
      <p:ext uri="{BB962C8B-B14F-4D97-AF65-F5344CB8AC3E}">
        <p14:creationId xmlns:p14="http://schemas.microsoft.com/office/powerpoint/2010/main" val="573274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calculator to get the probabilities</a:t>
            </a:r>
          </a:p>
        </p:txBody>
      </p:sp>
      <p:sp>
        <p:nvSpPr>
          <p:cNvPr id="3" name="Content Placeholder 2"/>
          <p:cNvSpPr>
            <a:spLocks noGrp="1"/>
          </p:cNvSpPr>
          <p:nvPr>
            <p:ph idx="1"/>
          </p:nvPr>
        </p:nvSpPr>
        <p:spPr/>
        <p:txBody>
          <a:bodyPr/>
          <a:lstStyle/>
          <a:p>
            <a:r>
              <a:rPr lang="en-US" dirty="0"/>
              <a:t>(HINT Mean and Standard Deviation will be given)</a:t>
            </a:r>
          </a:p>
          <a:p>
            <a:endParaRPr lang="en-US" u="sng" dirty="0"/>
          </a:p>
          <a:p>
            <a:r>
              <a:rPr lang="en-US" u="sng" dirty="0"/>
              <a:t>Scenario 					Calculator</a:t>
            </a:r>
            <a:endParaRPr lang="en-US" dirty="0"/>
          </a:p>
          <a:p>
            <a:r>
              <a:rPr lang="en-US" dirty="0"/>
              <a:t>For area to the left  	</a:t>
            </a:r>
            <a:r>
              <a:rPr lang="en-US" dirty="0" err="1"/>
              <a:t>Normalcdf</a:t>
            </a:r>
            <a:r>
              <a:rPr lang="en-US" dirty="0"/>
              <a:t> (-1E99, X-value, mean, standard deviation)</a:t>
            </a:r>
          </a:p>
          <a:p>
            <a:r>
              <a:rPr lang="en-US" dirty="0"/>
              <a:t>For area to the right	</a:t>
            </a:r>
            <a:r>
              <a:rPr lang="en-US" dirty="0" err="1"/>
              <a:t>Normalcdf</a:t>
            </a:r>
            <a:r>
              <a:rPr lang="en-US" dirty="0"/>
              <a:t>(X-value, 1E99, mean, standard deviation)</a:t>
            </a:r>
          </a:p>
          <a:p>
            <a:r>
              <a:rPr lang="en-US" dirty="0"/>
              <a:t>Between two areas	</a:t>
            </a:r>
            <a:r>
              <a:rPr lang="en-US" dirty="0" err="1"/>
              <a:t>Normalcdf</a:t>
            </a:r>
            <a:r>
              <a:rPr lang="en-US" dirty="0"/>
              <a:t>(Lower X-value, Upper X-value, mean, standard 				    deviation)</a:t>
            </a:r>
          </a:p>
          <a:p>
            <a:r>
              <a:rPr lang="en-US" dirty="0"/>
              <a:t>Tails			1- </a:t>
            </a:r>
            <a:r>
              <a:rPr lang="en-US" dirty="0" err="1"/>
              <a:t>Normalcdf</a:t>
            </a:r>
            <a:r>
              <a:rPr lang="en-US" dirty="0"/>
              <a:t>(Lower X-value, Upper X-value, mean, standard   				    deviation)	</a:t>
            </a:r>
          </a:p>
        </p:txBody>
      </p:sp>
    </p:spTree>
    <p:extLst>
      <p:ext uri="{BB962C8B-B14F-4D97-AF65-F5344CB8AC3E}">
        <p14:creationId xmlns:p14="http://schemas.microsoft.com/office/powerpoint/2010/main" val="316760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Normal Distribution</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STANDARD normal distribution</a:t>
            </a:r>
            <a:r>
              <a:rPr lang="en-US" dirty="0" smtClean="0"/>
              <a:t> is a bell-shaped, symmetric, and continuous probability distribution with a population mean, </a:t>
            </a:r>
            <a:r>
              <a:rPr lang="en-US" dirty="0" smtClean="0">
                <a:latin typeface="Symbol" panose="05050102010706020507" pitchFamily="18" charset="2"/>
              </a:rPr>
              <a:t>m</a:t>
            </a:r>
            <a:r>
              <a:rPr lang="en-US" dirty="0" smtClean="0"/>
              <a:t>, of 0 and a population standard deviation,</a:t>
            </a:r>
            <a:r>
              <a:rPr lang="en-US" dirty="0" smtClean="0">
                <a:latin typeface="Symbol" panose="05050102010706020507" pitchFamily="18" charset="2"/>
              </a:rPr>
              <a:t> s</a:t>
            </a:r>
            <a:r>
              <a:rPr lang="en-US" dirty="0" smtClean="0"/>
              <a:t>, of 1 </a:t>
            </a:r>
            <a:endParaRPr lang="en-US" b="1" dirty="0" smtClean="0"/>
          </a:p>
          <a:p>
            <a:endParaRPr lang="en-US" dirty="0"/>
          </a:p>
          <a:p>
            <a:r>
              <a:rPr lang="en-US" dirty="0" smtClean="0"/>
              <a:t>To calculate the area under the standard normal distribution (aka the probability), you need to know the lower and upper boundaries as well as the population mean and population standard deviation</a:t>
            </a:r>
          </a:p>
        </p:txBody>
      </p:sp>
    </p:spTree>
    <p:extLst>
      <p:ext uri="{BB962C8B-B14F-4D97-AF65-F5344CB8AC3E}">
        <p14:creationId xmlns:p14="http://schemas.microsoft.com/office/powerpoint/2010/main" val="383439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Basic Scenarios—Find the area under the standard normal distribution</a:t>
            </a:r>
            <a:endParaRPr lang="en-US" dirty="0"/>
          </a:p>
        </p:txBody>
      </p:sp>
      <p:sp>
        <p:nvSpPr>
          <p:cNvPr id="3" name="Text Placeholder 2"/>
          <p:cNvSpPr>
            <a:spLocks noGrp="1"/>
          </p:cNvSpPr>
          <p:nvPr>
            <p:ph type="body" idx="1"/>
          </p:nvPr>
        </p:nvSpPr>
        <p:spPr/>
        <p:txBody>
          <a:bodyPr/>
          <a:lstStyle/>
          <a:p>
            <a:r>
              <a:rPr lang="en-US" dirty="0" smtClean="0"/>
              <a:t>Scenario #1  Between z = 1.23 and z = 1.90   or P(1.23 &lt; z &lt; 1.90) </a:t>
            </a:r>
            <a:endParaRPr lang="en-US" dirty="0"/>
          </a:p>
        </p:txBody>
      </p:sp>
      <p:sp>
        <p:nvSpPr>
          <p:cNvPr id="4" name="Content Placeholder 3"/>
          <p:cNvSpPr>
            <a:spLocks noGrp="1"/>
          </p:cNvSpPr>
          <p:nvPr>
            <p:ph sz="half" idx="2"/>
          </p:nvPr>
        </p:nvSpPr>
        <p:spPr/>
        <p:txBody>
          <a:bodyPr/>
          <a:lstStyle/>
          <a:p>
            <a:pPr marL="0" indent="0">
              <a:buNone/>
            </a:pPr>
            <a:r>
              <a:rPr lang="en-US" dirty="0" smtClean="0"/>
              <a:t>Go to DISTR-- press </a:t>
            </a:r>
            <a:endParaRPr lang="en-US" dirty="0"/>
          </a:p>
        </p:txBody>
      </p:sp>
      <p:sp>
        <p:nvSpPr>
          <p:cNvPr id="8" name="Text Placeholder 7"/>
          <p:cNvSpPr>
            <a:spLocks noGrp="1"/>
          </p:cNvSpPr>
          <p:nvPr>
            <p:ph type="body" sz="quarter" idx="3"/>
          </p:nvPr>
        </p:nvSpPr>
        <p:spPr/>
        <p:txBody>
          <a:bodyPr/>
          <a:lstStyle/>
          <a:p>
            <a:r>
              <a:rPr lang="en-US" dirty="0" smtClean="0"/>
              <a:t>Choose Option 2:  </a:t>
            </a:r>
            <a:r>
              <a:rPr lang="en-US" dirty="0" err="1" smtClean="0"/>
              <a:t>normalcdf</a:t>
            </a:r>
            <a:r>
              <a:rPr lang="en-US" dirty="0" smtClean="0"/>
              <a:t>(    and Enter</a:t>
            </a:r>
            <a:endParaRPr lang="en-US" dirty="0"/>
          </a:p>
        </p:txBody>
      </p:sp>
      <p:pic>
        <p:nvPicPr>
          <p:cNvPr id="7" name="Content Placeholder 6" descr="Press blue second function button followed by button labeled V A R S "/>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112843" y="3090769"/>
            <a:ext cx="2305838" cy="3684588"/>
          </a:xfrm>
        </p:spPr>
      </p:pic>
      <p:pic>
        <p:nvPicPr>
          <p:cNvPr id="1029" name="Picture 5"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558" y="3010285"/>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031" y="3008920"/>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lect Option 2  and then press enter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191" y="2798852"/>
            <a:ext cx="2899391" cy="4059148"/>
          </a:xfrm>
          <a:prstGeom prst="rect">
            <a:avLst/>
          </a:prstGeom>
        </p:spPr>
      </p:pic>
      <p:cxnSp>
        <p:nvCxnSpPr>
          <p:cNvPr id="13" name="Straight Arrow Connector 12"/>
          <p:cNvCxnSpPr/>
          <p:nvPr/>
        </p:nvCxnSpPr>
        <p:spPr>
          <a:xfrm flipH="1">
            <a:off x="1458259" y="3167529"/>
            <a:ext cx="2773082" cy="26655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796988" y="3167529"/>
            <a:ext cx="1416424" cy="34065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351469" y="2505075"/>
            <a:ext cx="2474259" cy="11986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114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Enter requested information </a:t>
            </a:r>
            <a:endParaRPr lang="en-US" dirty="0"/>
          </a:p>
        </p:txBody>
      </p:sp>
      <p:sp>
        <p:nvSpPr>
          <p:cNvPr id="4" name="Content Placeholder 3"/>
          <p:cNvSpPr>
            <a:spLocks noGrp="1"/>
          </p:cNvSpPr>
          <p:nvPr>
            <p:ph sz="half" idx="2"/>
          </p:nvPr>
        </p:nvSpPr>
        <p:spPr/>
        <p:txBody>
          <a:bodyPr/>
          <a:lstStyle/>
          <a:p>
            <a:r>
              <a:rPr lang="en-US" dirty="0" smtClean="0"/>
              <a:t>Lower:   lowest possible value = 1.23  </a:t>
            </a:r>
          </a:p>
          <a:p>
            <a:r>
              <a:rPr lang="en-US" dirty="0" smtClean="0"/>
              <a:t>Upper:  highest possible value= 1.90 </a:t>
            </a:r>
          </a:p>
          <a:p>
            <a:r>
              <a:rPr lang="en-US" dirty="0" smtClean="0">
                <a:latin typeface="Symbol" panose="05050102010706020507" pitchFamily="18" charset="2"/>
              </a:rPr>
              <a:t>m</a:t>
            </a:r>
            <a:r>
              <a:rPr lang="en-US" dirty="0" smtClean="0"/>
              <a:t>: population mean = 0 </a:t>
            </a:r>
          </a:p>
          <a:p>
            <a:r>
              <a:rPr lang="en-US" dirty="0" smtClean="0">
                <a:latin typeface="Symbol" panose="05050102010706020507" pitchFamily="18" charset="2"/>
              </a:rPr>
              <a:t>s</a:t>
            </a:r>
            <a:r>
              <a:rPr lang="en-US" dirty="0" smtClean="0"/>
              <a:t>:  population standard deviation = 1</a:t>
            </a:r>
            <a:endParaRPr lang="en-US" dirty="0"/>
          </a:p>
        </p:txBody>
      </p:sp>
      <p:sp>
        <p:nvSpPr>
          <p:cNvPr id="5" name="Text Placeholder 4"/>
          <p:cNvSpPr>
            <a:spLocks noGrp="1"/>
          </p:cNvSpPr>
          <p:nvPr>
            <p:ph type="body" sz="quarter" idx="3"/>
          </p:nvPr>
        </p:nvSpPr>
        <p:spPr/>
        <p:txBody>
          <a:bodyPr/>
          <a:lstStyle/>
          <a:p>
            <a:r>
              <a:rPr lang="en-US" dirty="0" smtClean="0"/>
              <a:t>Highlight “PASTE” when finished and enter</a:t>
            </a:r>
            <a:endParaRPr lang="en-US" dirty="0"/>
          </a:p>
        </p:txBody>
      </p:sp>
      <p:pic>
        <p:nvPicPr>
          <p:cNvPr id="7" name="Content Placeholder 6" descr="Screen Clipping"/>
          <p:cNvPicPr>
            <a:picLocks noGrp="1" noChangeAspect="1"/>
          </p:cNvPicPr>
          <p:nvPr>
            <p:ph sz="quarter" idx="4"/>
          </p:nvPr>
        </p:nvPicPr>
        <p:blipFill>
          <a:blip r:embed="rId2"/>
          <a:stretch>
            <a:fillRect/>
          </a:stretch>
        </p:blipFill>
        <p:spPr>
          <a:xfrm>
            <a:off x="8761412" y="4328319"/>
            <a:ext cx="4763" cy="38100"/>
          </a:xfrm>
        </p:spPr>
      </p:pic>
      <p:pic>
        <p:nvPicPr>
          <p:cNvPr id="9" name="Picture 8" descr="Enter lower bound, upper bound, mean, and standard deviation, highlight &quot;paste&quot; and e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896" y="2904565"/>
            <a:ext cx="3171598" cy="3869085"/>
          </a:xfrm>
          <a:prstGeom prst="rect">
            <a:avLst/>
          </a:prstGeom>
        </p:spPr>
      </p:pic>
      <p:cxnSp>
        <p:nvCxnSpPr>
          <p:cNvPr id="8" name="Straight Arrow Connector 7"/>
          <p:cNvCxnSpPr/>
          <p:nvPr/>
        </p:nvCxnSpPr>
        <p:spPr>
          <a:xfrm flipH="1">
            <a:off x="7847106" y="3532094"/>
            <a:ext cx="3036047" cy="13088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153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7548" y="5375156"/>
            <a:ext cx="4418319" cy="1325563"/>
          </a:xfrm>
        </p:spPr>
        <p:txBody>
          <a:bodyPr>
            <a:normAutofit fontScale="90000"/>
          </a:bodyPr>
          <a:lstStyle/>
          <a:p>
            <a:r>
              <a:rPr lang="en-US" sz="2700" dirty="0" smtClean="0"/>
              <a:t>On</a:t>
            </a:r>
            <a:r>
              <a:rPr lang="en-US" dirty="0" smtClean="0"/>
              <a:t> </a:t>
            </a:r>
            <a:r>
              <a:rPr lang="en-US" sz="2700" dirty="0" smtClean="0"/>
              <a:t>older versions of the TI-83/84, the requested information is simply entered separated by commas.  </a:t>
            </a:r>
            <a:endParaRPr lang="en-US" sz="2700" dirty="0"/>
          </a:p>
        </p:txBody>
      </p:sp>
      <p:sp>
        <p:nvSpPr>
          <p:cNvPr id="6" name="Text Placeholder 5"/>
          <p:cNvSpPr>
            <a:spLocks noGrp="1"/>
          </p:cNvSpPr>
          <p:nvPr>
            <p:ph type="body" idx="1"/>
          </p:nvPr>
        </p:nvSpPr>
        <p:spPr>
          <a:xfrm>
            <a:off x="593899" y="451718"/>
            <a:ext cx="5157787" cy="823912"/>
          </a:xfrm>
        </p:spPr>
        <p:txBody>
          <a:bodyPr/>
          <a:lstStyle/>
          <a:p>
            <a:r>
              <a:rPr lang="en-US" dirty="0" smtClean="0"/>
              <a:t>Press Enter a second time to get final result</a:t>
            </a:r>
            <a:endParaRPr lang="en-US" dirty="0"/>
          </a:p>
        </p:txBody>
      </p:sp>
      <p:pic>
        <p:nvPicPr>
          <p:cNvPr id="10" name="Content Placeholder 9" descr="Press enter a second time to get final result.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398" y="1493859"/>
            <a:ext cx="3284617" cy="3684588"/>
          </a:xfrm>
        </p:spPr>
      </p:pic>
      <p:sp>
        <p:nvSpPr>
          <p:cNvPr id="8" name="Text Placeholder 7"/>
          <p:cNvSpPr>
            <a:spLocks noGrp="1"/>
          </p:cNvSpPr>
          <p:nvPr>
            <p:ph type="body" sz="quarter" idx="3"/>
          </p:nvPr>
        </p:nvSpPr>
        <p:spPr>
          <a:xfrm>
            <a:off x="6172199" y="199786"/>
            <a:ext cx="5891733" cy="2305290"/>
          </a:xfrm>
        </p:spPr>
        <p:txBody>
          <a:bodyPr>
            <a:normAutofit/>
          </a:bodyPr>
          <a:lstStyle/>
          <a:p>
            <a:r>
              <a:rPr lang="en-US" dirty="0" smtClean="0"/>
              <a:t>Answer appears on screen.  Round final answer to 4 decimal places </a:t>
            </a:r>
          </a:p>
          <a:p>
            <a:endParaRPr lang="en-US" dirty="0"/>
          </a:p>
          <a:p>
            <a:r>
              <a:rPr lang="en-US" dirty="0" smtClean="0"/>
              <a:t>Final answer is 0.0806</a:t>
            </a:r>
            <a:endParaRPr lang="en-US" dirty="0"/>
          </a:p>
        </p:txBody>
      </p:sp>
      <p:pic>
        <p:nvPicPr>
          <p:cNvPr id="11" name="Content Placeholder 10" descr="Final answer is displayed in window&#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376673" y="2686976"/>
            <a:ext cx="3162133" cy="3260564"/>
          </a:xfrm>
        </p:spPr>
      </p:pic>
    </p:spTree>
    <p:extLst>
      <p:ext uri="{BB962C8B-B14F-4D97-AF65-F5344CB8AC3E}">
        <p14:creationId xmlns:p14="http://schemas.microsoft.com/office/powerpoint/2010/main" val="4155307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Distribution</a:t>
            </a:r>
          </a:p>
        </p:txBody>
      </p:sp>
      <p:sp>
        <p:nvSpPr>
          <p:cNvPr id="4" name="Content Placeholder 3"/>
          <p:cNvSpPr>
            <a:spLocks noGrp="1"/>
          </p:cNvSpPr>
          <p:nvPr>
            <p:ph sz="half" idx="2"/>
          </p:nvPr>
        </p:nvSpPr>
        <p:spPr/>
        <p:txBody>
          <a:bodyPr/>
          <a:lstStyle/>
          <a:p>
            <a:r>
              <a:rPr lang="en-US" dirty="0"/>
              <a:t>The normal distribution has two parameters (two numerical descriptive measures), </a:t>
            </a:r>
          </a:p>
          <a:p>
            <a:r>
              <a:rPr lang="en-US" dirty="0"/>
              <a:t>the mean </a:t>
            </a:r>
            <a:r>
              <a:rPr lang="en-US" b="1" dirty="0">
                <a:solidFill>
                  <a:srgbClr val="0070C0"/>
                </a:solidFill>
              </a:rPr>
              <a:t>(μ)</a:t>
            </a:r>
            <a:r>
              <a:rPr lang="en-US" dirty="0"/>
              <a:t> and the standard deviation </a:t>
            </a:r>
            <a:r>
              <a:rPr lang="en-US" b="1" dirty="0">
                <a:solidFill>
                  <a:srgbClr val="0070C0"/>
                </a:solidFill>
              </a:rPr>
              <a:t>(σ)</a:t>
            </a:r>
            <a:r>
              <a:rPr lang="en-US" dirty="0"/>
              <a:t>.</a:t>
            </a:r>
          </a:p>
          <a:p>
            <a:r>
              <a:rPr lang="en-US" dirty="0"/>
              <a:t> If X is a quantity to be measured that has a normal distribution with mean (μ) and standard deviation (σ), we designate this by writing </a:t>
            </a:r>
          </a:p>
          <a:p>
            <a:r>
              <a:rPr lang="en-US" dirty="0"/>
              <a:t>X~N (µ,</a:t>
            </a:r>
            <a:r>
              <a:rPr lang="el-GR" dirty="0">
                <a:latin typeface="Calibri" panose="020F0502020204030204" pitchFamily="34" charset="0"/>
              </a:rPr>
              <a:t>σ</a:t>
            </a:r>
            <a:r>
              <a:rPr lang="en-US" dirty="0">
                <a:latin typeface="Calibri" panose="020F0502020204030204" pitchFamily="34" charset="0"/>
              </a:rPr>
              <a:t>)</a:t>
            </a:r>
            <a:endParaRPr lang="en-US" dirty="0"/>
          </a:p>
          <a:p>
            <a:endParaRPr lang="en-US" dirty="0"/>
          </a:p>
        </p:txBody>
      </p:sp>
      <p:pic>
        <p:nvPicPr>
          <p:cNvPr id="5" name="Content Placeholder 4" descr="A picture of a bell-shaped curve called the normal distribution curve."/>
          <p:cNvPicPr>
            <a:picLocks noGrp="1" noChangeAspect="1"/>
          </p:cNvPicPr>
          <p:nvPr>
            <p:ph sz="half" idx="1"/>
          </p:nvPr>
        </p:nvPicPr>
        <p:blipFill>
          <a:blip r:embed="rId2">
            <a:extLst>
              <a:ext uri="{28A0092B-C50C-407E-A947-70E740481C1C}">
                <a14:useLocalDpi xmlns:a14="http://schemas.microsoft.com/office/drawing/2010/main" val="0"/>
              </a:ext>
            </a:extLst>
          </a:blip>
          <a:srcRect l="-4162" r="-4162"/>
          <a:stretch>
            <a:fillRect/>
          </a:stretch>
        </p:blipFill>
        <p:spPr>
          <a:xfrm>
            <a:off x="644177" y="2286001"/>
            <a:ext cx="5026160" cy="3341076"/>
          </a:xfrm>
          <a:prstGeom prst="rect">
            <a:avLst/>
          </a:prstGeom>
        </p:spPr>
      </p:pic>
    </p:spTree>
    <p:extLst>
      <p:ext uri="{BB962C8B-B14F-4D97-AF65-F5344CB8AC3E}">
        <p14:creationId xmlns:p14="http://schemas.microsoft.com/office/powerpoint/2010/main" val="2861991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Basic Scenarios—Find the area under the standard normal distribution</a:t>
            </a:r>
            <a:endParaRPr lang="en-US" dirty="0"/>
          </a:p>
        </p:txBody>
      </p:sp>
      <p:sp>
        <p:nvSpPr>
          <p:cNvPr id="3" name="Text Placeholder 2"/>
          <p:cNvSpPr>
            <a:spLocks noGrp="1"/>
          </p:cNvSpPr>
          <p:nvPr>
            <p:ph type="body" idx="1"/>
          </p:nvPr>
        </p:nvSpPr>
        <p:spPr/>
        <p:txBody>
          <a:bodyPr/>
          <a:lstStyle/>
          <a:p>
            <a:r>
              <a:rPr lang="en-US" dirty="0" smtClean="0"/>
              <a:t>Scenario #2   To the right of z = 1.10  or P(z &gt; 1.10)</a:t>
            </a:r>
          </a:p>
        </p:txBody>
      </p:sp>
      <p:sp>
        <p:nvSpPr>
          <p:cNvPr id="4" name="Content Placeholder 3"/>
          <p:cNvSpPr>
            <a:spLocks noGrp="1"/>
          </p:cNvSpPr>
          <p:nvPr>
            <p:ph sz="half" idx="2"/>
          </p:nvPr>
        </p:nvSpPr>
        <p:spPr/>
        <p:txBody>
          <a:bodyPr/>
          <a:lstStyle/>
          <a:p>
            <a:pPr marL="0" indent="0">
              <a:buNone/>
            </a:pPr>
            <a:r>
              <a:rPr lang="en-US" dirty="0" smtClean="0"/>
              <a:t>Go to DISTR-- press </a:t>
            </a:r>
            <a:endParaRPr lang="en-US" dirty="0"/>
          </a:p>
        </p:txBody>
      </p:sp>
      <p:sp>
        <p:nvSpPr>
          <p:cNvPr id="8" name="Text Placeholder 7"/>
          <p:cNvSpPr>
            <a:spLocks noGrp="1"/>
          </p:cNvSpPr>
          <p:nvPr>
            <p:ph type="body" sz="quarter" idx="3"/>
          </p:nvPr>
        </p:nvSpPr>
        <p:spPr/>
        <p:txBody>
          <a:bodyPr/>
          <a:lstStyle/>
          <a:p>
            <a:r>
              <a:rPr lang="en-US" dirty="0" smtClean="0"/>
              <a:t>Choose Option 2:  </a:t>
            </a:r>
            <a:r>
              <a:rPr lang="en-US" dirty="0" err="1" smtClean="0"/>
              <a:t>normalcdf</a:t>
            </a:r>
            <a:r>
              <a:rPr lang="en-US" dirty="0" smtClean="0"/>
              <a:t>(    and Enter</a:t>
            </a:r>
            <a:endParaRPr lang="en-US" dirty="0"/>
          </a:p>
        </p:txBody>
      </p:sp>
      <p:pic>
        <p:nvPicPr>
          <p:cNvPr id="7" name="Content Placeholder 6" descr="Press blue second function button followed by button labeled V A R S "/>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112843" y="3090769"/>
            <a:ext cx="2305838" cy="3684588"/>
          </a:xfrm>
        </p:spPr>
      </p:pic>
      <p:pic>
        <p:nvPicPr>
          <p:cNvPr id="1029" name="Picture 5"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289" y="2661470"/>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573" y="2730984"/>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lect Option 2  and then press enter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191" y="2741894"/>
            <a:ext cx="2899391" cy="4059148"/>
          </a:xfrm>
          <a:prstGeom prst="rect">
            <a:avLst/>
          </a:prstGeom>
        </p:spPr>
      </p:pic>
      <p:cxnSp>
        <p:nvCxnSpPr>
          <p:cNvPr id="13" name="Straight Arrow Connector 12" descr="Press blue second function button followed by button labeled V A R S "/>
          <p:cNvCxnSpPr/>
          <p:nvPr/>
        </p:nvCxnSpPr>
        <p:spPr>
          <a:xfrm flipH="1">
            <a:off x="1458259" y="3167529"/>
            <a:ext cx="2773082" cy="26655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796988" y="3167529"/>
            <a:ext cx="1416424" cy="34065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Select Option 2  and then press enter "/>
          <p:cNvCxnSpPr/>
          <p:nvPr/>
        </p:nvCxnSpPr>
        <p:spPr>
          <a:xfrm flipH="1">
            <a:off x="9313049" y="2491454"/>
            <a:ext cx="2474259" cy="11986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242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63358"/>
            <a:ext cx="9720072" cy="1499616"/>
          </a:xfrm>
        </p:spPr>
        <p:txBody>
          <a:bodyPr/>
          <a:lstStyle/>
          <a:p>
            <a:endParaRPr lang="en-US"/>
          </a:p>
        </p:txBody>
      </p:sp>
      <p:sp>
        <p:nvSpPr>
          <p:cNvPr id="3" name="Text Placeholder 2"/>
          <p:cNvSpPr>
            <a:spLocks noGrp="1"/>
          </p:cNvSpPr>
          <p:nvPr>
            <p:ph type="body" idx="1"/>
          </p:nvPr>
        </p:nvSpPr>
        <p:spPr>
          <a:xfrm>
            <a:off x="844607" y="1851852"/>
            <a:ext cx="4754880" cy="822960"/>
          </a:xfrm>
        </p:spPr>
        <p:txBody>
          <a:bodyPr/>
          <a:lstStyle/>
          <a:p>
            <a:r>
              <a:rPr lang="en-US" dirty="0" smtClean="0"/>
              <a:t>Enter requested information </a:t>
            </a:r>
            <a:endParaRPr lang="en-US" dirty="0"/>
          </a:p>
        </p:txBody>
      </p:sp>
      <p:sp>
        <p:nvSpPr>
          <p:cNvPr id="4" name="Content Placeholder 3"/>
          <p:cNvSpPr>
            <a:spLocks noGrp="1"/>
          </p:cNvSpPr>
          <p:nvPr>
            <p:ph sz="half" idx="2"/>
          </p:nvPr>
        </p:nvSpPr>
        <p:spPr>
          <a:xfrm>
            <a:off x="776288" y="2574232"/>
            <a:ext cx="5157787" cy="3684588"/>
          </a:xfrm>
        </p:spPr>
        <p:txBody>
          <a:bodyPr>
            <a:normAutofit/>
          </a:bodyPr>
          <a:lstStyle/>
          <a:p>
            <a:r>
              <a:rPr lang="en-US" dirty="0" smtClean="0"/>
              <a:t>Lower:   lowest possible value = 1.10  </a:t>
            </a:r>
          </a:p>
          <a:p>
            <a:r>
              <a:rPr lang="en-US" dirty="0" smtClean="0"/>
              <a:t>Upper:  highest possible value=  INFINITY, since it is a continuous distribution, 1</a:t>
            </a:r>
            <a:r>
              <a:rPr lang="en-US" sz="2000" dirty="0" smtClean="0"/>
              <a:t>E</a:t>
            </a:r>
            <a:r>
              <a:rPr lang="en-US" dirty="0" smtClean="0"/>
              <a:t>99 </a:t>
            </a:r>
          </a:p>
          <a:p>
            <a:pPr lvl="1"/>
            <a:r>
              <a:rPr lang="en-US" dirty="0" smtClean="0"/>
              <a:t>Press </a:t>
            </a:r>
          </a:p>
          <a:p>
            <a:endParaRPr lang="en-US" dirty="0" smtClean="0">
              <a:latin typeface="Symbol" panose="05050102010706020507" pitchFamily="18" charset="2"/>
            </a:endParaRPr>
          </a:p>
          <a:p>
            <a:r>
              <a:rPr lang="en-US" dirty="0" smtClean="0">
                <a:latin typeface="Symbol" panose="05050102010706020507" pitchFamily="18" charset="2"/>
              </a:rPr>
              <a:t>m</a:t>
            </a:r>
            <a:r>
              <a:rPr lang="en-US" dirty="0" smtClean="0"/>
              <a:t>: population mean = 0 </a:t>
            </a:r>
          </a:p>
          <a:p>
            <a:r>
              <a:rPr lang="en-US" dirty="0" smtClean="0">
                <a:latin typeface="Symbol" panose="05050102010706020507" pitchFamily="18" charset="2"/>
              </a:rPr>
              <a:t>s</a:t>
            </a:r>
            <a:r>
              <a:rPr lang="en-US" dirty="0" smtClean="0"/>
              <a:t>:  population standard deviation = 1</a:t>
            </a:r>
            <a:endParaRPr lang="en-US" dirty="0"/>
          </a:p>
        </p:txBody>
      </p:sp>
      <p:sp>
        <p:nvSpPr>
          <p:cNvPr id="5" name="Text Placeholder 4"/>
          <p:cNvSpPr>
            <a:spLocks noGrp="1"/>
          </p:cNvSpPr>
          <p:nvPr>
            <p:ph type="body" sz="quarter" idx="3"/>
          </p:nvPr>
        </p:nvSpPr>
        <p:spPr>
          <a:xfrm>
            <a:off x="6076803" y="1696164"/>
            <a:ext cx="5369218" cy="1134336"/>
          </a:xfrm>
        </p:spPr>
        <p:txBody>
          <a:bodyPr>
            <a:normAutofit/>
          </a:bodyPr>
          <a:lstStyle/>
          <a:p>
            <a:r>
              <a:rPr lang="en-US" dirty="0" smtClean="0"/>
              <a:t>Highlight “PASTE” when finished and enter twice </a:t>
            </a:r>
          </a:p>
          <a:p>
            <a:r>
              <a:rPr lang="en-US" dirty="0" smtClean="0"/>
              <a:t>Final Answer is 0.1357</a:t>
            </a:r>
            <a:endParaRPr lang="en-US" dirty="0"/>
          </a:p>
        </p:txBody>
      </p:sp>
      <p:pic>
        <p:nvPicPr>
          <p:cNvPr id="7" name="Content Placeholder 6" descr="Screen Clipping"/>
          <p:cNvPicPr>
            <a:picLocks noGrp="1" noChangeAspect="1"/>
          </p:cNvPicPr>
          <p:nvPr>
            <p:ph sz="quarter" idx="4"/>
          </p:nvPr>
        </p:nvPicPr>
        <p:blipFill>
          <a:blip r:embed="rId2"/>
          <a:stretch>
            <a:fillRect/>
          </a:stretch>
        </p:blipFill>
        <p:spPr>
          <a:xfrm>
            <a:off x="8761412" y="4328319"/>
            <a:ext cx="4763" cy="38100"/>
          </a:xfrm>
        </p:spPr>
      </p:pic>
      <p:pic>
        <p:nvPicPr>
          <p:cNvPr id="2053" name="Picture 5"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89" y="3653999"/>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836" y="3670963"/>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908" y="3654000"/>
            <a:ext cx="6572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r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8028" y="3654000"/>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r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047" y="3654000"/>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sult is displayed in window"/>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7183" y="3093563"/>
            <a:ext cx="3809405" cy="4559287"/>
          </a:xfrm>
          <a:prstGeom prst="rect">
            <a:avLst/>
          </a:prstGeom>
        </p:spPr>
      </p:pic>
    </p:spTree>
    <p:extLst>
      <p:ext uri="{BB962C8B-B14F-4D97-AF65-F5344CB8AC3E}">
        <p14:creationId xmlns:p14="http://schemas.microsoft.com/office/powerpoint/2010/main" val="3888037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Basic Scenarios—Find the area under the standard normal distribution</a:t>
            </a:r>
            <a:endParaRPr lang="en-US" dirty="0"/>
          </a:p>
        </p:txBody>
      </p:sp>
      <p:sp>
        <p:nvSpPr>
          <p:cNvPr id="3" name="Text Placeholder 2"/>
          <p:cNvSpPr>
            <a:spLocks noGrp="1"/>
          </p:cNvSpPr>
          <p:nvPr>
            <p:ph type="body" idx="1"/>
          </p:nvPr>
        </p:nvSpPr>
        <p:spPr/>
        <p:txBody>
          <a:bodyPr/>
          <a:lstStyle/>
          <a:p>
            <a:r>
              <a:rPr lang="en-US" dirty="0" smtClean="0"/>
              <a:t>Scenario #3   To the left of z = - 0.23  or P(z &lt; -0.23)</a:t>
            </a:r>
          </a:p>
        </p:txBody>
      </p:sp>
      <p:sp>
        <p:nvSpPr>
          <p:cNvPr id="4" name="Content Placeholder 3"/>
          <p:cNvSpPr>
            <a:spLocks noGrp="1"/>
          </p:cNvSpPr>
          <p:nvPr>
            <p:ph sz="half" idx="2"/>
          </p:nvPr>
        </p:nvSpPr>
        <p:spPr/>
        <p:txBody>
          <a:bodyPr/>
          <a:lstStyle/>
          <a:p>
            <a:pPr marL="0" indent="0">
              <a:buNone/>
            </a:pPr>
            <a:r>
              <a:rPr lang="en-US" dirty="0" smtClean="0"/>
              <a:t>Go to DISTR-- press </a:t>
            </a:r>
            <a:endParaRPr lang="en-US" dirty="0"/>
          </a:p>
        </p:txBody>
      </p:sp>
      <p:sp>
        <p:nvSpPr>
          <p:cNvPr id="8" name="Text Placeholder 7"/>
          <p:cNvSpPr>
            <a:spLocks noGrp="1"/>
          </p:cNvSpPr>
          <p:nvPr>
            <p:ph type="body" sz="quarter" idx="3"/>
          </p:nvPr>
        </p:nvSpPr>
        <p:spPr/>
        <p:txBody>
          <a:bodyPr/>
          <a:lstStyle/>
          <a:p>
            <a:r>
              <a:rPr lang="en-US" dirty="0" smtClean="0"/>
              <a:t>Choose Option 2:  </a:t>
            </a:r>
            <a:r>
              <a:rPr lang="en-US" dirty="0" err="1" smtClean="0"/>
              <a:t>normalcdf</a:t>
            </a:r>
            <a:r>
              <a:rPr lang="en-US" dirty="0" smtClean="0"/>
              <a:t>(    and Enter</a:t>
            </a:r>
            <a:endParaRPr lang="en-US" dirty="0"/>
          </a:p>
        </p:txBody>
      </p:sp>
      <p:pic>
        <p:nvPicPr>
          <p:cNvPr id="7" name="Content Placeholder 6" descr="Press blue second function button followed by button labeled V A R S "/>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112843" y="3090769"/>
            <a:ext cx="2305838" cy="3684588"/>
          </a:xfrm>
        </p:spPr>
      </p:pic>
      <p:pic>
        <p:nvPicPr>
          <p:cNvPr id="1029" name="Picture 5"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151" y="2691204"/>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648" y="2703030"/>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lect Option 2  and then press enter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191" y="2798852"/>
            <a:ext cx="2899391" cy="4059148"/>
          </a:xfrm>
          <a:prstGeom prst="rect">
            <a:avLst/>
          </a:prstGeom>
        </p:spPr>
      </p:pic>
      <p:cxnSp>
        <p:nvCxnSpPr>
          <p:cNvPr id="13" name="Straight Arrow Connector 12"/>
          <p:cNvCxnSpPr/>
          <p:nvPr/>
        </p:nvCxnSpPr>
        <p:spPr>
          <a:xfrm flipH="1">
            <a:off x="1458259" y="3167529"/>
            <a:ext cx="2773082" cy="26655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796988" y="3167529"/>
            <a:ext cx="1416424" cy="34065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351469" y="2505075"/>
            <a:ext cx="2474259" cy="11986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786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024128" y="1901640"/>
            <a:ext cx="4754880" cy="822960"/>
          </a:xfrm>
        </p:spPr>
        <p:txBody>
          <a:bodyPr/>
          <a:lstStyle/>
          <a:p>
            <a:r>
              <a:rPr lang="en-US" dirty="0" smtClean="0"/>
              <a:t>Enter requested information </a:t>
            </a:r>
            <a:endParaRPr lang="en-US" dirty="0"/>
          </a:p>
        </p:txBody>
      </p:sp>
      <p:sp>
        <p:nvSpPr>
          <p:cNvPr id="4" name="Content Placeholder 3"/>
          <p:cNvSpPr>
            <a:spLocks noGrp="1"/>
          </p:cNvSpPr>
          <p:nvPr>
            <p:ph sz="half" idx="2"/>
          </p:nvPr>
        </p:nvSpPr>
        <p:spPr>
          <a:xfrm>
            <a:off x="583407" y="2581916"/>
            <a:ext cx="5157787" cy="3684588"/>
          </a:xfrm>
        </p:spPr>
        <p:txBody>
          <a:bodyPr>
            <a:normAutofit/>
          </a:bodyPr>
          <a:lstStyle/>
          <a:p>
            <a:r>
              <a:rPr lang="en-US" dirty="0" smtClean="0"/>
              <a:t>Lower:   lowest possible value =  Negative Infinity, since it is a continuous distribution, -1</a:t>
            </a:r>
            <a:r>
              <a:rPr lang="en-US" sz="2200" dirty="0" smtClean="0"/>
              <a:t>E</a:t>
            </a:r>
            <a:r>
              <a:rPr lang="en-US" dirty="0" smtClean="0"/>
              <a:t>99</a:t>
            </a:r>
          </a:p>
          <a:p>
            <a:pPr lvl="1"/>
            <a:r>
              <a:rPr lang="en-US" dirty="0" smtClean="0"/>
              <a:t>Press </a:t>
            </a:r>
          </a:p>
          <a:p>
            <a:endParaRPr lang="en-US" dirty="0" smtClean="0"/>
          </a:p>
          <a:p>
            <a:r>
              <a:rPr lang="en-US" dirty="0" smtClean="0"/>
              <a:t>Upper:  highest possible value= - 0.23</a:t>
            </a:r>
          </a:p>
          <a:p>
            <a:r>
              <a:rPr lang="en-US" dirty="0" smtClean="0">
                <a:latin typeface="Symbol" panose="05050102010706020507" pitchFamily="18" charset="2"/>
              </a:rPr>
              <a:t>m</a:t>
            </a:r>
            <a:r>
              <a:rPr lang="en-US" dirty="0" smtClean="0"/>
              <a:t>: population mean = 0 </a:t>
            </a:r>
          </a:p>
          <a:p>
            <a:r>
              <a:rPr lang="en-US" dirty="0" smtClean="0">
                <a:latin typeface="Symbol" panose="05050102010706020507" pitchFamily="18" charset="2"/>
              </a:rPr>
              <a:t>s</a:t>
            </a:r>
            <a:r>
              <a:rPr lang="en-US" dirty="0" smtClean="0"/>
              <a:t>:  population standard deviation = 1</a:t>
            </a:r>
            <a:endParaRPr lang="en-US" dirty="0"/>
          </a:p>
        </p:txBody>
      </p:sp>
      <p:sp>
        <p:nvSpPr>
          <p:cNvPr id="5" name="Text Placeholder 4"/>
          <p:cNvSpPr>
            <a:spLocks noGrp="1"/>
          </p:cNvSpPr>
          <p:nvPr>
            <p:ph type="body" sz="quarter" idx="3"/>
          </p:nvPr>
        </p:nvSpPr>
        <p:spPr>
          <a:xfrm>
            <a:off x="6172200" y="1851852"/>
            <a:ext cx="5369218" cy="1134336"/>
          </a:xfrm>
        </p:spPr>
        <p:txBody>
          <a:bodyPr>
            <a:normAutofit/>
          </a:bodyPr>
          <a:lstStyle/>
          <a:p>
            <a:r>
              <a:rPr lang="en-US" dirty="0" smtClean="0"/>
              <a:t>Highlight “PASTE” when finished and enter twice </a:t>
            </a:r>
          </a:p>
          <a:p>
            <a:r>
              <a:rPr lang="en-US" dirty="0" smtClean="0"/>
              <a:t>Final Answer is  0.4090</a:t>
            </a:r>
            <a:endParaRPr lang="en-US" dirty="0"/>
          </a:p>
        </p:txBody>
      </p:sp>
      <p:pic>
        <p:nvPicPr>
          <p:cNvPr id="7" name="Content Placeholder 6" descr="Screen Clipping"/>
          <p:cNvPicPr>
            <a:picLocks noGrp="1" noChangeAspect="1"/>
          </p:cNvPicPr>
          <p:nvPr>
            <p:ph sz="quarter" idx="4"/>
          </p:nvPr>
        </p:nvPicPr>
        <p:blipFill>
          <a:blip r:embed="rId2"/>
          <a:stretch>
            <a:fillRect/>
          </a:stretch>
        </p:blipFill>
        <p:spPr>
          <a:xfrm>
            <a:off x="8761412" y="4328319"/>
            <a:ext cx="4763" cy="38100"/>
          </a:xfrm>
        </p:spPr>
      </p:pic>
      <p:pic>
        <p:nvPicPr>
          <p:cNvPr id="2053" name="Picture 5"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909" y="3356714"/>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903" y="3363075"/>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661" y="3350352"/>
            <a:ext cx="6572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r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068" y="3363075"/>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r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475" y="3363075"/>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or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233" y="3350353"/>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sult is displayed in window"/>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3157" y="3016909"/>
            <a:ext cx="3545247" cy="4786083"/>
          </a:xfrm>
          <a:prstGeom prst="rect">
            <a:avLst/>
          </a:prstGeom>
        </p:spPr>
      </p:pic>
    </p:spTree>
    <p:extLst>
      <p:ext uri="{BB962C8B-B14F-4D97-AF65-F5344CB8AC3E}">
        <p14:creationId xmlns:p14="http://schemas.microsoft.com/office/powerpoint/2010/main" val="671519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72" y="324288"/>
            <a:ext cx="9720072" cy="1499616"/>
          </a:xfrm>
        </p:spPr>
        <p:txBody>
          <a:bodyPr/>
          <a:lstStyle/>
          <a:p>
            <a:r>
              <a:rPr lang="en-US" dirty="0" smtClean="0"/>
              <a:t>Four Basic Scenarios—Find the area under the standard normal distribution</a:t>
            </a:r>
            <a:endParaRPr lang="en-US" dirty="0"/>
          </a:p>
        </p:txBody>
      </p:sp>
      <p:sp>
        <p:nvSpPr>
          <p:cNvPr id="3" name="Text Placeholder 2"/>
          <p:cNvSpPr>
            <a:spLocks noGrp="1"/>
          </p:cNvSpPr>
          <p:nvPr>
            <p:ph type="body" idx="1"/>
          </p:nvPr>
        </p:nvSpPr>
        <p:spPr>
          <a:xfrm>
            <a:off x="918972" y="1544803"/>
            <a:ext cx="4754880" cy="822960"/>
          </a:xfrm>
        </p:spPr>
        <p:txBody>
          <a:bodyPr/>
          <a:lstStyle/>
          <a:p>
            <a:r>
              <a:rPr lang="en-US" dirty="0" smtClean="0"/>
              <a:t>Scenario #4   To the left of z = -2.15 or to the right of z = 1.62  </a:t>
            </a:r>
          </a:p>
        </p:txBody>
      </p:sp>
      <p:sp>
        <p:nvSpPr>
          <p:cNvPr id="4" name="Content Placeholder 3"/>
          <p:cNvSpPr>
            <a:spLocks noGrp="1"/>
          </p:cNvSpPr>
          <p:nvPr>
            <p:ph sz="half" idx="2"/>
          </p:nvPr>
        </p:nvSpPr>
        <p:spPr/>
        <p:txBody>
          <a:bodyPr/>
          <a:lstStyle/>
          <a:p>
            <a:pPr marL="0" indent="0">
              <a:buNone/>
            </a:pPr>
            <a:r>
              <a:rPr lang="en-US" dirty="0" smtClean="0"/>
              <a:t>Go to DISTR-- press </a:t>
            </a:r>
            <a:endParaRPr lang="en-US" dirty="0"/>
          </a:p>
        </p:txBody>
      </p:sp>
      <p:sp>
        <p:nvSpPr>
          <p:cNvPr id="8" name="Text Placeholder 7"/>
          <p:cNvSpPr>
            <a:spLocks noGrp="1"/>
          </p:cNvSpPr>
          <p:nvPr>
            <p:ph type="body" sz="quarter" idx="3"/>
          </p:nvPr>
        </p:nvSpPr>
        <p:spPr/>
        <p:txBody>
          <a:bodyPr/>
          <a:lstStyle/>
          <a:p>
            <a:r>
              <a:rPr lang="en-US" dirty="0" smtClean="0"/>
              <a:t>Choose Option 2:  </a:t>
            </a:r>
            <a:r>
              <a:rPr lang="en-US" dirty="0" err="1" smtClean="0"/>
              <a:t>normalcdf</a:t>
            </a:r>
            <a:r>
              <a:rPr lang="en-US" dirty="0" smtClean="0"/>
              <a:t>(    and Enter</a:t>
            </a:r>
            <a:endParaRPr lang="en-US" dirty="0"/>
          </a:p>
        </p:txBody>
      </p:sp>
      <p:pic>
        <p:nvPicPr>
          <p:cNvPr id="7" name="Content Placeholder 6" descr="Press blue second function button followed by button labeled V A R S "/>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112843" y="3090769"/>
            <a:ext cx="2305838" cy="3684588"/>
          </a:xfrm>
        </p:spPr>
      </p:pic>
      <p:pic>
        <p:nvPicPr>
          <p:cNvPr id="1029" name="Picture 5"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681" y="2441857"/>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325" y="2441857"/>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lect Option 2  and then press enter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138" y="2798852"/>
            <a:ext cx="2899391" cy="4059148"/>
          </a:xfrm>
          <a:prstGeom prst="rect">
            <a:avLst/>
          </a:prstGeom>
        </p:spPr>
      </p:pic>
      <p:cxnSp>
        <p:nvCxnSpPr>
          <p:cNvPr id="13" name="Straight Arrow Connector 12" descr="Press blue second function button followed by button labeled V A R S "/>
          <p:cNvCxnSpPr/>
          <p:nvPr/>
        </p:nvCxnSpPr>
        <p:spPr>
          <a:xfrm flipH="1">
            <a:off x="1458259" y="3167529"/>
            <a:ext cx="2773082" cy="26655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796988" y="3167529"/>
            <a:ext cx="1416424" cy="34065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351469" y="2505075"/>
            <a:ext cx="2474259" cy="11986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984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1 – </a:t>
            </a:r>
            <a:r>
              <a:rPr lang="en-US" dirty="0" err="1" smtClean="0"/>
              <a:t>normalcdf</a:t>
            </a:r>
            <a:r>
              <a:rPr lang="en-US" dirty="0" smtClean="0"/>
              <a:t>(lower, upper, mean, </a:t>
            </a:r>
            <a:r>
              <a:rPr lang="en-US" dirty="0" err="1" smtClean="0"/>
              <a:t>std</a:t>
            </a:r>
            <a:r>
              <a:rPr lang="en-US" dirty="0" smtClean="0"/>
              <a:t> dev)</a:t>
            </a:r>
            <a:endParaRPr lang="en-US" dirty="0"/>
          </a:p>
        </p:txBody>
      </p:sp>
      <p:sp>
        <p:nvSpPr>
          <p:cNvPr id="3" name="Text Placeholder 2"/>
          <p:cNvSpPr>
            <a:spLocks noGrp="1"/>
          </p:cNvSpPr>
          <p:nvPr>
            <p:ph type="body" idx="1"/>
          </p:nvPr>
        </p:nvSpPr>
        <p:spPr>
          <a:xfrm>
            <a:off x="620102" y="1921894"/>
            <a:ext cx="4754880" cy="822960"/>
          </a:xfrm>
        </p:spPr>
        <p:txBody>
          <a:bodyPr>
            <a:normAutofit/>
          </a:bodyPr>
          <a:lstStyle/>
          <a:p>
            <a:endParaRPr lang="en-US" dirty="0" smtClean="0"/>
          </a:p>
          <a:p>
            <a:r>
              <a:rPr lang="en-US" dirty="0" smtClean="0"/>
              <a:t>Enter 1 - Enter requested information </a:t>
            </a:r>
          </a:p>
          <a:p>
            <a:endParaRPr lang="en-US" dirty="0"/>
          </a:p>
        </p:txBody>
      </p:sp>
      <p:sp>
        <p:nvSpPr>
          <p:cNvPr id="4" name="Content Placeholder 3"/>
          <p:cNvSpPr>
            <a:spLocks noGrp="1"/>
          </p:cNvSpPr>
          <p:nvPr>
            <p:ph sz="half" idx="2"/>
          </p:nvPr>
        </p:nvSpPr>
        <p:spPr>
          <a:xfrm>
            <a:off x="583407" y="2581916"/>
            <a:ext cx="5157787" cy="3684588"/>
          </a:xfrm>
        </p:spPr>
        <p:txBody>
          <a:bodyPr>
            <a:normAutofit/>
          </a:bodyPr>
          <a:lstStyle/>
          <a:p>
            <a:r>
              <a:rPr lang="en-US" dirty="0" smtClean="0"/>
              <a:t>Lower:   lowest possible value =   -2.15</a:t>
            </a:r>
          </a:p>
          <a:p>
            <a:r>
              <a:rPr lang="en-US" dirty="0" smtClean="0"/>
              <a:t>Upper:  highest possible value= - 1.62</a:t>
            </a:r>
          </a:p>
          <a:p>
            <a:r>
              <a:rPr lang="en-US" dirty="0" smtClean="0">
                <a:latin typeface="Symbol" panose="05050102010706020507" pitchFamily="18" charset="2"/>
              </a:rPr>
              <a:t>m</a:t>
            </a:r>
            <a:r>
              <a:rPr lang="en-US" dirty="0" smtClean="0"/>
              <a:t>: population mean = 0 </a:t>
            </a:r>
          </a:p>
          <a:p>
            <a:r>
              <a:rPr lang="en-US" dirty="0" smtClean="0">
                <a:latin typeface="Symbol" panose="05050102010706020507" pitchFamily="18" charset="2"/>
              </a:rPr>
              <a:t>s</a:t>
            </a:r>
            <a:r>
              <a:rPr lang="en-US" dirty="0" smtClean="0"/>
              <a:t>:  population standard deviation = 1</a:t>
            </a:r>
            <a:endParaRPr lang="en-US" dirty="0"/>
          </a:p>
        </p:txBody>
      </p:sp>
      <p:sp>
        <p:nvSpPr>
          <p:cNvPr id="5" name="Text Placeholder 4"/>
          <p:cNvSpPr>
            <a:spLocks noGrp="1"/>
          </p:cNvSpPr>
          <p:nvPr>
            <p:ph type="body" sz="quarter" idx="3"/>
          </p:nvPr>
        </p:nvSpPr>
        <p:spPr>
          <a:xfrm>
            <a:off x="6172200" y="1851852"/>
            <a:ext cx="5369218" cy="1134336"/>
          </a:xfrm>
        </p:spPr>
        <p:txBody>
          <a:bodyPr>
            <a:normAutofit/>
          </a:bodyPr>
          <a:lstStyle/>
          <a:p>
            <a:r>
              <a:rPr lang="en-US" dirty="0" smtClean="0"/>
              <a:t>Highlight “PASTE” when finished and enter twice </a:t>
            </a:r>
          </a:p>
          <a:p>
            <a:r>
              <a:rPr lang="en-US" dirty="0" smtClean="0"/>
              <a:t>Final Answer is 0.0684</a:t>
            </a:r>
            <a:endParaRPr lang="en-US" dirty="0"/>
          </a:p>
        </p:txBody>
      </p:sp>
      <p:pic>
        <p:nvPicPr>
          <p:cNvPr id="7" name="Content Placeholder 6" descr="Screen Clipping"/>
          <p:cNvPicPr>
            <a:picLocks noGrp="1" noChangeAspect="1"/>
          </p:cNvPicPr>
          <p:nvPr>
            <p:ph sz="quarter" idx="4"/>
          </p:nvPr>
        </p:nvPicPr>
        <p:blipFill>
          <a:blip r:embed="rId2"/>
          <a:stretch>
            <a:fillRect/>
          </a:stretch>
        </p:blipFill>
        <p:spPr>
          <a:xfrm>
            <a:off x="8761412" y="4328319"/>
            <a:ext cx="4763" cy="38100"/>
          </a:xfrm>
        </p:spPr>
      </p:pic>
      <p:pic>
        <p:nvPicPr>
          <p:cNvPr id="6" name="Picture 5" descr="Result is displayed in wind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480" y="3259011"/>
            <a:ext cx="4126743" cy="4202186"/>
          </a:xfrm>
          <a:prstGeom prst="rect">
            <a:avLst/>
          </a:prstGeom>
        </p:spPr>
      </p:pic>
    </p:spTree>
    <p:extLst>
      <p:ext uri="{BB962C8B-B14F-4D97-AF65-F5344CB8AC3E}">
        <p14:creationId xmlns:p14="http://schemas.microsoft.com/office/powerpoint/2010/main" val="2309324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Percentiles</a:t>
            </a:r>
          </a:p>
        </p:txBody>
      </p:sp>
      <p:sp>
        <p:nvSpPr>
          <p:cNvPr id="3" name="Content Placeholder 2"/>
          <p:cNvSpPr>
            <a:spLocks noGrp="1"/>
          </p:cNvSpPr>
          <p:nvPr>
            <p:ph idx="1"/>
          </p:nvPr>
        </p:nvSpPr>
        <p:spPr/>
        <p:txBody>
          <a:bodyPr/>
          <a:lstStyle/>
          <a:p>
            <a:r>
              <a:rPr lang="en-US" dirty="0"/>
              <a:t>If you have a problem where you are given the percentile, mean, and standard deviation: </a:t>
            </a:r>
          </a:p>
          <a:p>
            <a:r>
              <a:rPr lang="en-US" dirty="0"/>
              <a:t>Put it in the calculator this way: 	   </a:t>
            </a:r>
            <a:r>
              <a:rPr lang="en-US" dirty="0" err="1"/>
              <a:t>InvNorm</a:t>
            </a:r>
            <a:r>
              <a:rPr lang="en-US" dirty="0"/>
              <a:t> (area, mean, standard deviation)</a:t>
            </a:r>
          </a:p>
          <a:p>
            <a:endParaRPr lang="en-US" dirty="0"/>
          </a:p>
          <a:p>
            <a:r>
              <a:rPr lang="en-US" dirty="0"/>
              <a:t>Area will equal the percentile. </a:t>
            </a:r>
          </a:p>
          <a:p>
            <a:endParaRPr lang="en-US" dirty="0"/>
          </a:p>
          <a:p>
            <a:r>
              <a:rPr lang="en-US" dirty="0"/>
              <a:t>70</a:t>
            </a:r>
            <a:r>
              <a:rPr lang="en-US" baseline="30000" dirty="0"/>
              <a:t>th</a:t>
            </a:r>
            <a:r>
              <a:rPr lang="en-US" dirty="0"/>
              <a:t> percentile = top 30% = .70 for the area</a:t>
            </a:r>
          </a:p>
          <a:p>
            <a:r>
              <a:rPr lang="en-US" dirty="0"/>
              <a:t>90</a:t>
            </a:r>
            <a:r>
              <a:rPr lang="en-US" baseline="30000" dirty="0"/>
              <a:t>th</a:t>
            </a:r>
            <a:r>
              <a:rPr lang="en-US" dirty="0"/>
              <a:t> percentile = top 10% = .90 for the area</a:t>
            </a:r>
          </a:p>
          <a:p>
            <a:endParaRPr lang="en-US" dirty="0"/>
          </a:p>
        </p:txBody>
      </p:sp>
    </p:spTree>
    <p:extLst>
      <p:ext uri="{BB962C8B-B14F-4D97-AF65-F5344CB8AC3E}">
        <p14:creationId xmlns:p14="http://schemas.microsoft.com/office/powerpoint/2010/main" val="836824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calculator</a:t>
            </a:r>
            <a:endParaRPr lang="en-US" dirty="0"/>
          </a:p>
        </p:txBody>
      </p:sp>
      <p:sp>
        <p:nvSpPr>
          <p:cNvPr id="3" name="Content Placeholder 2"/>
          <p:cNvSpPr>
            <a:spLocks noGrp="1"/>
          </p:cNvSpPr>
          <p:nvPr>
            <p:ph idx="1"/>
          </p:nvPr>
        </p:nvSpPr>
        <p:spPr/>
        <p:txBody>
          <a:bodyPr/>
          <a:lstStyle/>
          <a:p>
            <a:r>
              <a:rPr lang="en-US" dirty="0" smtClean="0"/>
              <a:t>To find the value of a normally distributed random variable (aka cutoff score), you use a different calculator command. </a:t>
            </a:r>
          </a:p>
          <a:p>
            <a:endParaRPr lang="en-US" dirty="0"/>
          </a:p>
          <a:p>
            <a:r>
              <a:rPr lang="en-US" dirty="0" smtClean="0"/>
              <a:t>To use the </a:t>
            </a:r>
            <a:r>
              <a:rPr lang="en-US" dirty="0" err="1" smtClean="0"/>
              <a:t>invNorm</a:t>
            </a:r>
            <a:r>
              <a:rPr lang="en-US" dirty="0" smtClean="0"/>
              <a:t> command on the calculator,  you must know the distribution is normal or approximately normal, the population mean, the population standard deviation, and the area to the LEFT of the cutoff score. </a:t>
            </a:r>
            <a:endParaRPr lang="en-US" dirty="0"/>
          </a:p>
        </p:txBody>
      </p:sp>
    </p:spTree>
    <p:extLst>
      <p:ext uri="{BB962C8B-B14F-4D97-AF65-F5344CB8AC3E}">
        <p14:creationId xmlns:p14="http://schemas.microsoft.com/office/powerpoint/2010/main" val="789121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035" y="273563"/>
            <a:ext cx="10515600" cy="1325563"/>
          </a:xfrm>
        </p:spPr>
        <p:txBody>
          <a:bodyPr/>
          <a:lstStyle/>
          <a:p>
            <a:r>
              <a:rPr lang="en-US" dirty="0" smtClean="0"/>
              <a:t>Example #1 </a:t>
            </a:r>
            <a:endParaRPr lang="en-US" dirty="0"/>
          </a:p>
        </p:txBody>
      </p:sp>
      <p:sp>
        <p:nvSpPr>
          <p:cNvPr id="7" name="Content Placeholder 6"/>
          <p:cNvSpPr>
            <a:spLocks noGrp="1"/>
          </p:cNvSpPr>
          <p:nvPr>
            <p:ph sz="half" idx="1"/>
          </p:nvPr>
        </p:nvSpPr>
        <p:spPr>
          <a:xfrm>
            <a:off x="796552" y="1291431"/>
            <a:ext cx="5181600" cy="4351338"/>
          </a:xfrm>
        </p:spPr>
        <p:txBody>
          <a:bodyPr/>
          <a:lstStyle/>
          <a:p>
            <a:r>
              <a:rPr lang="en-US" dirty="0" smtClean="0"/>
              <a:t>Suppose ACT Composite scores are normally distributed with a population mean of 21.3 and a population standard deviation of 5.1.   A university plans to award scholarships to students whose scores are in the top 5%.  What is the </a:t>
            </a:r>
            <a:r>
              <a:rPr lang="en-US" b="1" dirty="0" smtClean="0"/>
              <a:t>minimum score required </a:t>
            </a:r>
            <a:r>
              <a:rPr lang="en-US" dirty="0" smtClean="0"/>
              <a:t>for the scholarship?  </a:t>
            </a:r>
            <a:endParaRPr lang="en-US" dirty="0"/>
          </a:p>
        </p:txBody>
      </p:sp>
      <p:sp>
        <p:nvSpPr>
          <p:cNvPr id="8" name="Content Placeholder 7"/>
          <p:cNvSpPr>
            <a:spLocks noGrp="1"/>
          </p:cNvSpPr>
          <p:nvPr>
            <p:ph sz="half" idx="2"/>
          </p:nvPr>
        </p:nvSpPr>
        <p:spPr>
          <a:xfrm>
            <a:off x="6137835" y="443124"/>
            <a:ext cx="5181600" cy="5740681"/>
          </a:xfrm>
        </p:spPr>
        <p:txBody>
          <a:bodyPr/>
          <a:lstStyle/>
          <a:p>
            <a:r>
              <a:rPr lang="en-US" dirty="0" smtClean="0"/>
              <a:t>Go to DISTRIBUTION </a:t>
            </a:r>
          </a:p>
          <a:p>
            <a:pPr lvl="1"/>
            <a:r>
              <a:rPr lang="en-US" dirty="0" smtClean="0"/>
              <a:t>Press </a:t>
            </a:r>
            <a:endParaRPr lang="en-US" dirty="0"/>
          </a:p>
        </p:txBody>
      </p:sp>
      <p:pic>
        <p:nvPicPr>
          <p:cNvPr id="1027" name="Picture 3" descr="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694" y="786326"/>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759" y="786325"/>
            <a:ext cx="6572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Clipping"/>
          <p:cNvPicPr>
            <a:picLocks noChangeAspect="1"/>
          </p:cNvPicPr>
          <p:nvPr/>
        </p:nvPicPr>
        <p:blipFill>
          <a:blip r:embed="rId4"/>
          <a:stretch>
            <a:fillRect/>
          </a:stretch>
        </p:blipFill>
        <p:spPr>
          <a:xfrm>
            <a:off x="6093618" y="3390899"/>
            <a:ext cx="4763" cy="76201"/>
          </a:xfrm>
          <a:prstGeom prst="rect">
            <a:avLst/>
          </a:prstGeom>
        </p:spPr>
      </p:pic>
      <p:pic>
        <p:nvPicPr>
          <p:cNvPr id="11" name="Picture 10" descr="Press the blue second function button and then the button lableled V A R 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149" y="1729602"/>
            <a:ext cx="2869670" cy="4856365"/>
          </a:xfrm>
          <a:prstGeom prst="rect">
            <a:avLst/>
          </a:prstGeom>
        </p:spPr>
      </p:pic>
      <p:cxnSp>
        <p:nvCxnSpPr>
          <p:cNvPr id="13" name="Straight Arrow Connector 12"/>
          <p:cNvCxnSpPr/>
          <p:nvPr/>
        </p:nvCxnSpPr>
        <p:spPr>
          <a:xfrm flipH="1">
            <a:off x="7333129" y="1516877"/>
            <a:ext cx="796365" cy="37483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116047" y="1516877"/>
            <a:ext cx="830729" cy="46600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010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264" y="390246"/>
            <a:ext cx="5157787" cy="823912"/>
          </a:xfrm>
        </p:spPr>
        <p:txBody>
          <a:bodyPr/>
          <a:lstStyle/>
          <a:p>
            <a:r>
              <a:rPr lang="en-US" dirty="0" smtClean="0"/>
              <a:t>Choose Option 3:  </a:t>
            </a:r>
            <a:r>
              <a:rPr lang="en-US" dirty="0" err="1" smtClean="0"/>
              <a:t>invNorm</a:t>
            </a:r>
            <a:r>
              <a:rPr lang="en-US" dirty="0"/>
              <a:t>(</a:t>
            </a:r>
          </a:p>
        </p:txBody>
      </p:sp>
      <p:pic>
        <p:nvPicPr>
          <p:cNvPr id="7" name="Content Placeholder 6" descr="Press 3 to select inverse Normal distribution func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1247" y="1344706"/>
            <a:ext cx="4953127" cy="4502843"/>
          </a:xfrm>
        </p:spPr>
      </p:pic>
      <p:pic>
        <p:nvPicPr>
          <p:cNvPr id="12" name="Content Placeholder 11" descr="Command appears on the screen"/>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70065" y="886639"/>
            <a:ext cx="4410624" cy="4960910"/>
          </a:xfrm>
        </p:spPr>
      </p:pic>
      <p:cxnSp>
        <p:nvCxnSpPr>
          <p:cNvPr id="11" name="Straight Arrow Connector 10"/>
          <p:cNvCxnSpPr/>
          <p:nvPr/>
        </p:nvCxnSpPr>
        <p:spPr>
          <a:xfrm flipH="1">
            <a:off x="2420471" y="1214158"/>
            <a:ext cx="1436914" cy="23512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178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t>Key Concept</a:t>
            </a:r>
          </a:p>
        </p:txBody>
      </p:sp>
      <p:sp>
        <p:nvSpPr>
          <p:cNvPr id="9219" name="Content Placeholder 2"/>
          <p:cNvSpPr>
            <a:spLocks noGrp="1"/>
          </p:cNvSpPr>
          <p:nvPr>
            <p:ph sz="quarter" idx="1"/>
          </p:nvPr>
        </p:nvSpPr>
        <p:spPr/>
        <p:txBody>
          <a:bodyPr/>
          <a:lstStyle/>
          <a:p>
            <a:pPr eaLnBrk="1" hangingPunct="1"/>
            <a:r>
              <a:rPr lang="en-US"/>
              <a:t>This section presents methods for working with  normal distributions that are not standard (NON-STANDARD).  That is the mean, </a:t>
            </a:r>
            <a:r>
              <a:rPr lang="en-US">
                <a:latin typeface="Symbol" pitchFamily="18" charset="2"/>
              </a:rPr>
              <a:t>m</a:t>
            </a:r>
            <a:r>
              <a:rPr lang="en-US"/>
              <a:t>, is not 0 or the standard deviation, </a:t>
            </a:r>
            <a:r>
              <a:rPr lang="en-US">
                <a:latin typeface="Symbol" pitchFamily="18" charset="2"/>
              </a:rPr>
              <a:t>s</a:t>
            </a:r>
            <a:r>
              <a:rPr lang="en-US"/>
              <a:t> is not 1 or both.  </a:t>
            </a:r>
          </a:p>
          <a:p>
            <a:pPr eaLnBrk="1" hangingPunct="1"/>
            <a:r>
              <a:rPr lang="en-US"/>
              <a:t>The key concept is that we transform the original variable, x, to a standard normal distribution by using the following formula: </a:t>
            </a:r>
          </a:p>
        </p:txBody>
      </p:sp>
    </p:spTree>
    <p:extLst>
      <p:ext uri="{BB962C8B-B14F-4D97-AF65-F5344CB8AC3E}">
        <p14:creationId xmlns:p14="http://schemas.microsoft.com/office/powerpoint/2010/main" val="1381961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107" y="321089"/>
            <a:ext cx="5157787" cy="823912"/>
          </a:xfrm>
        </p:spPr>
        <p:txBody>
          <a:bodyPr>
            <a:normAutofit/>
          </a:bodyPr>
          <a:lstStyle/>
          <a:p>
            <a:r>
              <a:rPr lang="en-US" dirty="0" smtClean="0"/>
              <a:t>Enter the requested information </a:t>
            </a:r>
          </a:p>
          <a:p>
            <a:r>
              <a:rPr lang="en-US" dirty="0" smtClean="0"/>
              <a:t>Drawing a picture may help</a:t>
            </a:r>
            <a:endParaRPr lang="en-US" dirty="0"/>
          </a:p>
        </p:txBody>
      </p:sp>
      <p:sp>
        <p:nvSpPr>
          <p:cNvPr id="4" name="Content Placeholder 3"/>
          <p:cNvSpPr>
            <a:spLocks noGrp="1"/>
          </p:cNvSpPr>
          <p:nvPr>
            <p:ph sz="half" idx="2"/>
          </p:nvPr>
        </p:nvSpPr>
        <p:spPr>
          <a:xfrm>
            <a:off x="455587" y="1337022"/>
            <a:ext cx="5157787" cy="4852641"/>
          </a:xfrm>
        </p:spPr>
        <p:txBody>
          <a:bodyPr/>
          <a:lstStyle/>
          <a:p>
            <a:r>
              <a:rPr lang="en-US" dirty="0" smtClean="0"/>
              <a:t>Area:   area to the LEFT of the cutoff score, should be between 0 and 1 = 0.95</a:t>
            </a:r>
          </a:p>
          <a:p>
            <a:r>
              <a:rPr lang="en-US" dirty="0" smtClean="0"/>
              <a:t>Population mean, </a:t>
            </a:r>
            <a:r>
              <a:rPr lang="en-US" dirty="0" smtClean="0">
                <a:latin typeface="Symbol" panose="05050102010706020507" pitchFamily="18" charset="2"/>
              </a:rPr>
              <a:t>m = </a:t>
            </a:r>
            <a:r>
              <a:rPr lang="en-US" dirty="0" smtClean="0"/>
              <a:t>21.3</a:t>
            </a:r>
          </a:p>
          <a:p>
            <a:r>
              <a:rPr lang="en-US" dirty="0" smtClean="0"/>
              <a:t>Population standard deviation, </a:t>
            </a:r>
            <a:r>
              <a:rPr lang="en-US" dirty="0" smtClean="0">
                <a:latin typeface="Symbol" panose="05050102010706020507" pitchFamily="18" charset="2"/>
              </a:rPr>
              <a:t>s =</a:t>
            </a:r>
            <a:r>
              <a:rPr lang="en-US" dirty="0" smtClean="0"/>
              <a:t> 5.1  </a:t>
            </a:r>
          </a:p>
          <a:p>
            <a:pPr marL="0" indent="0">
              <a:buNone/>
            </a:pPr>
            <a:endParaRPr lang="en-US" dirty="0" smtClean="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a:xfrm>
            <a:off x="6172200" y="244249"/>
            <a:ext cx="5183188" cy="823912"/>
          </a:xfrm>
        </p:spPr>
        <p:txBody>
          <a:bodyPr/>
          <a:lstStyle/>
          <a:p>
            <a:r>
              <a:rPr lang="en-US" dirty="0" smtClean="0"/>
              <a:t>Example</a:t>
            </a:r>
            <a:endParaRPr lang="en-US" dirty="0"/>
          </a:p>
        </p:txBody>
      </p:sp>
      <p:sp>
        <p:nvSpPr>
          <p:cNvPr id="6" name="Content Placeholder 5"/>
          <p:cNvSpPr>
            <a:spLocks noGrp="1"/>
          </p:cNvSpPr>
          <p:nvPr>
            <p:ph sz="quarter" idx="4"/>
          </p:nvPr>
        </p:nvSpPr>
        <p:spPr>
          <a:xfrm>
            <a:off x="6172200" y="1206393"/>
            <a:ext cx="5183188" cy="4983270"/>
          </a:xfrm>
        </p:spPr>
        <p:txBody>
          <a:bodyPr>
            <a:normAutofit/>
          </a:bodyPr>
          <a:lstStyle/>
          <a:p>
            <a:r>
              <a:rPr lang="en-US" dirty="0" smtClean="0"/>
              <a:t>Suppose ACT Composite scores are </a:t>
            </a:r>
            <a:r>
              <a:rPr lang="en-US" b="1" dirty="0" smtClean="0">
                <a:solidFill>
                  <a:srgbClr val="FFC000"/>
                </a:solidFill>
              </a:rPr>
              <a:t>normally distributed </a:t>
            </a:r>
            <a:r>
              <a:rPr lang="en-US" dirty="0" smtClean="0"/>
              <a:t>with a </a:t>
            </a:r>
            <a:r>
              <a:rPr lang="en-US" b="1" dirty="0" smtClean="0">
                <a:solidFill>
                  <a:srgbClr val="FF0000"/>
                </a:solidFill>
              </a:rPr>
              <a:t>population mean of 21.3 </a:t>
            </a:r>
            <a:r>
              <a:rPr lang="en-US" dirty="0" smtClean="0"/>
              <a:t>and a </a:t>
            </a:r>
            <a:r>
              <a:rPr lang="en-US" b="1" dirty="0" smtClean="0">
                <a:solidFill>
                  <a:srgbClr val="0070C0"/>
                </a:solidFill>
              </a:rPr>
              <a:t>population standard deviation of 5.1</a:t>
            </a:r>
            <a:r>
              <a:rPr lang="en-US" dirty="0" smtClean="0"/>
              <a:t>.   A university plans to award scholarships to students whose scores are in the </a:t>
            </a:r>
            <a:r>
              <a:rPr lang="en-US" b="1" dirty="0" smtClean="0">
                <a:solidFill>
                  <a:srgbClr val="00B050"/>
                </a:solidFill>
              </a:rPr>
              <a:t>top 5%</a:t>
            </a:r>
            <a:r>
              <a:rPr lang="en-US" dirty="0" smtClean="0"/>
              <a:t>.  What is the </a:t>
            </a:r>
            <a:r>
              <a:rPr lang="en-US" b="1" dirty="0" smtClean="0"/>
              <a:t>minimum score required </a:t>
            </a:r>
            <a:r>
              <a:rPr lang="en-US" dirty="0" smtClean="0"/>
              <a:t>for the scholarship?  </a:t>
            </a:r>
          </a:p>
          <a:p>
            <a:endParaRPr lang="en-US" dirty="0"/>
          </a:p>
          <a:p>
            <a:r>
              <a:rPr lang="en-US" dirty="0" smtClean="0"/>
              <a:t>NOTE:   TOP 5% is on the right; therefore, the bottom 95% is on the left</a:t>
            </a:r>
          </a:p>
          <a:p>
            <a:endParaRPr lang="en-US" dirty="0"/>
          </a:p>
        </p:txBody>
      </p:sp>
      <p:sp>
        <p:nvSpPr>
          <p:cNvPr id="8" name="AutoShape 4" descr="data:image/png;base64,iVBORw0KGgoAAAANSUhEUgAAAfQAAAEsCAYAAAA1u0HIAAAgAElEQVR4Xu2dC9y11Zz3v4MSg0GM8zsOORSljGOidJBCxZTzmRzHIcKbw2CcR8PEDBqT9ApJSAkpKZHTMGKSc4wJr/P5XObzy9pme9zPc+9939e193Wt9V2fz/48Tz3rWmv9v/+19+9ap//6M0wSkIAEJCABCYyewJ+N3gINkIAEJCABCUgABd1OIAEJSEACEqiAgIJegRM1QQISkIAEJKCg2wckIAEJSEACFRBQ0CtwoiZIQAISkIAEFHT7g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EBBtw9IQAISkIAEKiCgoFfgRE2QgAQkIAEJKOj2AQlIQAISkEAFBBT0CpyoCRKQgAQkIAEF3T4gAQlIQAISqICAgl6BEzVBAhKQgAQkoKDbByQgAQlIQAIVEFDQK3CiJkhAAhKQgAQUdPuABCQgAQlIoAICCnoFTtQECUhAAhKQgIJuH5CABCQgAQlUQEBBr8CJmiCBDQgcAtwCuCZwRWCL8u+/BH4A/Bfw78ALJScBCdRDQEGvx5da0jaB44BbAVcHfgN8G/g6cD7wvYJmS+AawLWAvwQ2A74BfAz4m7bxab0Exk9AQR+/D7WgXQIZfZ8ObA38HDgXeD5w4oxI9gEymt8GuHR5fhfg+zM+bzYJSGBABBT0ATnDpkhgDgKfALYHvgX8K/CcOZ5dKeuzgIcDVwXOBm62zvJ8XAISWDABBX3BwK1OAusk8DQgn58Ch5bPOov8o8cPBvL5c+AFrrN3idayJNAvAQW9X76WLoEuCWTknOnxtwL36rLgFco6pqyrfxa4ac91WbwEJNABAQW9A4gWIYGeCdwROBr4GbAb8JWe65sUf13gfWW0fl/glAXVazUSkMAaCCjoa4DmIxJYIIGsjT8DOAPYdYH1Tld1GrAz8Dwga+0mCUhggAQU9AE6xSZJoBB4Q5lafy7w7CVTSf3PBDIVn9G6SQISGBgBBX1gDrE5EigE3gvcFngQ8JaBUNkfOAr4EJBlAJMEJDAgAgr6gJxhUyRQCEQwbwDsDXx8YFQSge5dwBfKC8fAmmdzJNAuAQW9Xd9r+TAJfBDIZrQ9gHOG2cSLdtqfWjbn7TTQNtosCTRHQEFvzuUaPGAC2Xx2I2CvEtxlwE296Cjbu4HPLXGz3pD52DYJLJyAgr5w5FYogRUJHA/cHtgd+ORIGCWaXEbqHwD2G0mbbaYEqiWgoFfrWg0bEYFXl81vdx3hWe8sDSR2/OuAR46IuU2VQHUEFPTqXKpBIyOQMKsvKXHUXzOytk+amxjwhwNP7iEU7UiR2GwJLJ6Agr545tYogQmBRH3LOvRhRQzHTCYvJY8v6/+JLmeSgAQWTEBBXzBwq5PAFIHzgM8Auca0hnQCsC1wnRqM0QYJjI2Agj42j9neWghkI1m+f7erxaBix5nAhSVUbGWmaY4Ehk1AQR+2f2xdnQQyks3xtASPqTEl6EyOs9Uy81Cjj7SpQgIKeoVO1aRBE8gmuBeXteaEd60xZef7e4CnukmuRvdq01AJKOhD9YztqpHATYCzgCOAg2o0cMqmlwEPBW4z4Ih3lbtA81ojoKC35nHtXSaB95e7xW+5zEYssO6PlTvc77DAOq1KAs0SUNCbdb2GL5jAscB2Ze18wVUvtbqspX8auMdSW2HlEmiAgILegJM1cekEDgAi6BG1oVyFuigouXI1Nrdo+6IYW48ELiKgoNsRJNA/gYxQM1JtdZSal5ns6s8MhUkCEuiJgILeE1iLlUAhkBvULgbs0jiR08v59F0b56D5EuiNgILeG1oLlgAHArl4Jce4Iuwtpwj5KeUCl7HGrG/Zf9o+AgIK+gicZBNHSyDT7B8pN6mN1ogOG34UcKsGNwZ2iNCiJLBxAgq6vUMC/RDIPeG/K6PzfmoYZ6kZped3J/e+myQggQ4JKOgdwrQoCRQC9wLeWESr9an2DTtFpt7zsnMf4Bh7jAQk0B0BBb07lpYkgQmBXFDyLSDH1Ux/SuA44KrATsKRgAS6I6Cgd8fSkiQQAhl1/lUJeSqRjRP4MPA1ILMZJglIoAMCCnoHEC1CAoXATYFPlk1wr5fKJgk8ADgSuBlwtqwkIIH1E1DQ18/QEiQwIfA+4FLAjiKZiUAuqvkFsNtMuc0kAQlskoCCbgeRQDcEnlluUNuy7G7vptS6S8nvz/eA3Mz23LpN1ToJ9E9AQe+fsTW0QeA84PgGrkXt2psR832B63ZdsOVJoDUCCnprHtfePgicVMK77tVH4Q2U+R7gAuDODdiqiRLojYCC3htaC26EwLZlU9d+wAmN2Ny1mfuU2Y1sKvxM14VbngRaIaCgt+Jp7eyLQALHXBK4bV8VNFLuh4BfAV7e0ojDNbN7Agp690wtsR0CBwF/D1wZ+GU7Zvdi6RbAd4BnAS/tpQYLlUDlBBT0yh2seb0S+Cjwn8BDe62lncKPAG5SLnBpx2otlUBHBBT0jkBaTHMEXgtsbUS4zv2eCHLnAg/pvGQLlEDlBBT0yh2seb0QuATwfeDvgH/qpYZ2C31CWca4IvDbdjFouQTmJ6Cgz8/MJyTw/iI2e4iiFwK5YjUvTXfopXQLlUClBBT0Sh2rWb0RyBpvjlZdH/hSb7W0XfBWwBfLevo5baPQegnMTkBBn52VOSUQAhmdb+4xtd47Q46x/dpReu+craAiAgp6Rc7UlN4JPBA4HLgm8N3ea2u7gsTEPx94BHBU2yi0XgKzEVDQZ+NkLgmEwDvLefP9xbEQAscBOZ9+l4XUZiUSGDkBBX3kDrT5CyPw7HLe/FoLq9GKQuDrQM6nh79JAhLYBAEF3e4hgdkIfBLIuu5jZ8turo4IvKLsV7hZR+VZjASqJaCgV+taDeuQQNbNs7vdeO0dQp2jqLxIJSJf1tNNEpDARggo6HYNCaxO4JtARoovWD2rOXog8LQyM3K1Hsq2SAlUQ0BBr8aVGtITgWzMym1qd+2pfIudjcCJ5Rjb38yW3VwSaI+Agt6ez7V4dgLZYZ0Qrw8Hjp79MXP2QOD+5chgQsJ6s10PgC1y/AQU9PH7UAv6I3AqcAGwZ39VWPIcBE4GLg7sPsczZpVAMwQU9GZcraFzErhOCe26LfDZOZ81ez8EtilhdxMa9rx+qrBUCYyXgII+Xt/Z8n4J5BrP3PZ1u36rsfQ5CZxZLm65zZzPmV0C1RNQ0Kt3sQaugcD2wH94OcgayPX/yI3LEbYdgE/1X501SGA8BBT08fjKli6OwFllrfZWi6vSmuYg8NGyt2HHOZ4xqwSqJ6CgV+9iDZyTQNZnvwBsDXx+zmfNvhgCNwTOBfJnrlk1SUACgIJuN5DAHxM4rYzOdxbMoAmcUUbpuw66lTZOAgskoKAvELZVDZ5Awrtm7TwXsHxr8K1tu4FXAf4byFp6wsKaJNA8AQW9+S4ggCkCOeec78QdpTIKAu8FLgTuNIrW2kgJ9ExAQe8ZsMWPhsBOQALJXAn46Wha3XZDLwN8F9gDyHE2kwSaJqCgN+1+jZ8icBLwO+AuUhkVgXeWWZU7j6rVNlYCPRBQ0HuAapGjI7AP8EbgcmUKd3QGNNzgiwE/Bu4N5AIXkwSaJaCgN+t6DZ8iECFIVLi7SWWUBN5eosd5I94o3WejuyKgoHdF0nLGSuA+wCuBy4/VANt9EYEfAY8qMy0ikUCTBBT0Jt2u0VME3gH8BthfKqMmkHvrNweyfGKSQJMEFPQm3a7RhcBDgEOB3LFtGj+B3F3/JODI8ZuiBRKYn4CCPj8zn6iHQEbnvwTuWY9JTVvyZmALYN+mKWh8swQU9GZd37zhjwCeX86dNw+jIgA5l/504PCKbNIUCcxEQEGfCZOZKiRwfBmd36tC21o26RjgUo7SW+4C7dquoLfr+5YtfyTwPEfn1XaBjNKfAby6Wgs1TAIrEFDQ7RYtEsja+c9LMJIW7a/dZkfptXtY+1YkoKDbMVojkLXzjM6v3Jrhjdn7nTJKdy29Mce3bK6C3rL327Q9a+e/cHRevfPfVNbS96veUg2UQCGgoNsVWiJwIPBC186bcXnW0g8BXtOMxRraNAEFvWn3N2d81s4zOndnexuuz1p6zqU7Sm/D381bqaA33wWaAfDgEhVuy2Ys1tAQyCj9KcBrxSGB2gko6LV7WPsmBIwK12ZfSPS4SzpKb9P5rVmtoLfm8TbtvR/wcmO2t+l8IDHeHwcc3SwBDW+CgILehJubNzKj818DBzRPok0Ax5ZRujHe2/R/M1Yr6M24ullD71Hiel+hWQIaHgI/ABKDIOJukkCVBBT0Kt2qUVMETiijc+87b7tb5L70zYzx3nYnqN16Bb12D7dtX44rHQX8RdsYtL4Q+BHwQCDBhUwSqI6Agl6dSzVog9H5b4G7S0UCwNuASwD7SEMCNRJQ0Gv0qjaFwF5AjixdThwSmCLwY+CewLulIoHaCCjotXlUeyYEsnZ+oeeP7RAbEMh0+8WBu0pGArURUNBr86j2hMDuwNuBy4pDAisQ+AlwN+BU6UigJgIKek3e1JYJgRPL6Nxzx/aJlQgkLsHFHKXbOWojoKDX5lHt2Rk4qaydZ8rdJIENCUTMs5Z+Z+AM8UigFgIKei2e1I4JgXcCv3P0ZYdYhUBmcfL7dxdJSaAWAgp6LZ7UjhDYCTi5nDvPcTWTBDZGIMfXci79TsCZYpJADQQU9Bq8qA0TAplqzzS7O5jtE7MQcJQ+CyXzjIaAgj4aV9nQVQjsWHYt59y5o3O7yywEEgo2o/ScijhrlgfMI4EhE1DQh+wd2zYPgYzOs3bumug81MybPRf5HcwGOZMERk1AQR+1+2x8IZC18/cCly8XsQhGArMS2Bz4IXBH4IOzPmQ+CQyRgII+RK/YpnkJZJSV5Oh8XnLmDwFH6faDKggo6FW4sWkjdinnznOjmmvnTXeFNRufHe85l743cPqaS/FBCSyZgIK+ZAdY/boJeO583QgtAHDHu91g9AQU9NG7sGkD9igx27Oz3ahwTXeFdRuf6HGJ8b4fcMq6S7MACSyBgIK+BOhW2RkBY7Z3htKCgMR4z01s7sWwO4ySgII+SrfZ6DKSer03qtkXOiaQUfr9irh3XLTFSaBfAgp6v3wtvT8CGZ1nE1yuwTRJoCsCuXY3m+SMNtgVUctZGAEFfWGorahDAvcHXlHOnXdYrEVJ4CICOZf+WCAzQCYJjIaAgj4aV9nQKQInAL8CDpCKBHog8BYgAWf27aFsi5RAbwQU9N7QWnBPBDJyehZwpZ7Kt1gJhMB3geeUmSCJSGAUBBT0UbjJRk4RyNp5Ni7dRyoS6JHAG8uGS9fSe4Rs0d0SUNC75Wlp/RJ4CnAQcLV+q7F0CVxE4JvAy4B/kIcExkBAQR+Dl2zjhMB7yo/sg0UigQUQOLK8PN5pAXVZhQTWTUBBXzdCC1gQgaybPwi4zoLqsxoJhMB5wOvKerpEJDBoAgr6oN1j46YIfAA4B3iUVCSwQAKvArYBdl5gnVYlgTURUNDXhM2HFkwga5h7AdsuuF6rk0AIfAZ4N5A9HCYJDJaAgj5Y19iwKQJnlwszDpaKBJZA4FAgFwHddAl1W6UEZiagoM+MyoxLIvBKYDtgpyXVb7USCIEPAp8GHi0OCQyVgII+VM/YrgmBrwLZbZwgHyYJLIvAs8umzGsvqwHWK4HVCCjoqxHy35dJILG0twT2XmYjrFsChcC7gO8BuUvAJIHBEVDQB+cSGzRF4PtlZH6YVCQwAAKPL2GHrziAttgECfwJAQXdTjFUAu8ALg7cZagNtF1NEngncCGwT5PWa/SgCSjog3ZPs427QokIl7vOc1zIJIGhEEjUuOOBqwOZQTJJYDAEFPTBuMKGTBE4A/gtsJtUJDBAAqcCmxlsZoCeabxJCnrjHWCA5ueI2qeAGwBfGmD7bJIEtgK+AGxfjrJJRAKDIKCgD8INNmKKwEeASwA3l4oEBkzg48AFwK0H3Eab1hgBBb0xhw/c3BuXEc/WZQQ08ObavIYJZAbp3BL0KHcMmCSwdAIK+tJdYAOmCJwMXKyE2RSMBIZO4JSy433PoTfU9rVBQEFvw89jsPIxwAuBy5cfyTG02Ta2TSAvnz8EDgH+pW0UWj8EAgr6ELxgG0Igx9MShet+4pDAiAgcXaIZ5jZAkwSWSkBBXyp+Ky8Ecj3qfmVnu1AkMDYC2fGes+lerzo2z1XWXgW9MoeO1JwvA8cBTx1p+2122wReBBwAXK9tDFq/bAIK+rI9YP3HAJcF7iwKCYyYwEnAT4B7jdgGmz5yAgr6yB048uZnA9w3gccBrxm5LTa/bQIHAi8HrlY2yrVNQ+uXQkBBXwp2Ky0EPgT8CthVIhKogMBpwObAThXYogkjJKCgj9BplTT5+iV4TILJfLYSmzSjbQLbAAkyk75t2OK2+8JSrFfQl4LdSoEE5UiI1ztIQwIVEXh/uVhoj4ps0pSREFDQR+Koypp5MPAMINek/q4y2zSnbQL5Tf0B8Dzg0LZRaP2iCSjoiyZufSGQiy3OBh4mDglUSCAbPHfwgqEKPTtwkxT0gTuowuYdVc7runGoQudq0h8IfBBIfIUHykQCiyKgoC+KtPWEQI6pnV8CyPyzSCRQMYG/BV4MXMNjbBV7eWCmKegDc0jlzcld578EdqncTs2TQAicDmzhnel2hkURUNAXRdp69gfeDNysrJ9LRAK1E9ge+ARwzxLauHZ7tW/JBBT0JTugoepzm9qvgX0bsllTJXACsBngbWz2hd4JKOi9I7YC4LASq30raUigQQIJMpNY749v0HZNXiABBX2BsButKn0s95y/tJzNbRSDZjdMIDEXnljuTTfuQsMdoW/TFfS+CVt+ju8kXvtuopBAwwROLRvkPK7ZcCfo23QFvW/CbZefzUBvKkE2EkjGJIFWCWwHfAq4d9kc2ioH7e6RgILeI1yLJqOS3BF9N1lIQAK8Hbics1X2hL4IKOh9kbXcI8sRtZuKQgIS+AOBzFR9EniwTCTQNQEFvWuilhcC1wXOBQ4CXikSCUjgDwQeDbwMuBFwnlwk0CUBBb1LmpY1IXAGcGngFiKRgAT+hEAuJ/o5sLNsJNAlAQW9S5qWFQLPBp5QYlj/TCQSkMCfEMjL7jeAfyrfFxFJoBMCCnonGC1kisC3gKOB3HlukoAEVibwEuD+wFUFJIGuCCjoXZG0nBD4cJlK9My5/UECqxN4X1maus3qWc0hgdUJKOirMzLHbARyXWSiwe0AnDPbI+aSQNMEbgz8R9k8+i9Nk9D4Tggo6J1gtBDgy8BpwIHSkIAEZibwGmBX4HozP2FGCWyEgIJu1+iCQHa15ya1PboozDIk0BiBU4DN3fXemNd7MFdB7wFqY0XmXO3LgT2BrAmaJCCB+Qhkz8nJwOOM2zAfOHP/MQEF3R6xXgJfhYtCvD5svQX5vAQaJvBvwO7AtRtmoOnrJKCgrxNg449/BMhZc3e1N94RNL8TAnkxvgxw605Ks5DmCCjozbm8M4OfBjwTyHWQn+isVAuSQLsEbg6cCTwXeEG7GLR8rQQU9LWSa/u5KwBfAY4wgEzbHUHrOyeQgDNZvsp9CD/ovHQLrJqAgl61e3szLrvaNwN27K0GC5ZAuwTOAn7jrvd2O8BaLVfQ10qu3ecyKr9TidXeLgUtl0C/BM4H3u1m034h11a6gl6bR/u1J0L+LuBRwOH9VmXpEmiawCOAVwF7A+9pmoTGz0xAQZ8ZlRmBs4EcU9tXGhKQQO8E3gFcB9iu95qsoAoCCnoVblyIETmilmhwt19IbVYiAQmEwAdKFDmPstkfViWgoK+KyAzl0pXEaI+Y5zIJkwQksBgCuewoop6Y709cTJXWMlYCCvpYPbe4dk/CUh4C5EiNSQISWCyBp5Rz6dnDkuAzJgmsSEBBt2OsRuBc4EvAXVfL6L9LQAK9ETgR2ArYurcaLHj0BBT00buwVwM+BFwI3K7XWixcAhKYhUCm3i8O3HaWzOZpj4CC3p7PZ7X4TSWwxQ2Bn8z6kPkkIIHeCFwO+ByQwE737q0WCx4tAQV9tK7rteFPKuvl9wCO67UmC5eABOYhcADwZuDJwD/O86B56yegoNfv43ktzPGY95egFu6qnZee+SXQP4GXAY8EdgU+3H911jAWAgr6WDy1uHZ+sVy8sufiqrQmCUhgTgInlwtcrj/nc2avmICCXrFz12Bagsdc4KabNZDzEQksnsAHgUt4f/riwQ+1RgV9qJ5ZfLtyD/OWwDaLr9oaJSCBNRL4LPA9T6KskV5ljynolTl0jeYcA9wRyDT7x9dYho9JQAKLJ3ALINPv7wXutfjqrXFIBBT0IXljOW1J9LeDgOyefftymmCtEpDAOgjcHTgWyGa57H43NUpAQW/U8cXsCPlLgYM9AtN2R9D60RPIdzgv5zmZEmE3NUhAQW/Q6cXkTM8dDbzcSx/a7QRaXhWBvJw/Drg/kMBQpsYIKOiNObyYuweQu5YTNOYBbSLQaglUSeD/AfsD+3iRS5X+3aRRCnp7Ps8mmlOA04H92jNfiyVQPYHjgV2AvLi7ybV6d/+vgQp6Q84GtgPeB3yy7Ghvy3qtlUA7BLLz/a+BOwCfacfsti1V0Nvx/41LSNf/LCEj27FcSyXQJoHTgJsUUT+nTQRtWa2gt+Hv7cs0e8Q8b+wmCUigDQK5lyGinun3T7VhcrtWKuj1+34n4ETgE8Du9ZurhRKQwAYETi3T7zsAX5VOvQQU9Hp9G8uy6e0NZar9LnWbqnUSkMAmCLwI2BG4vZTqJaCg1+vbXK/4CuCthoSs18laJoEZCTwbeEaJ+36VGZ8x28gIKOgjc9iMzX0e8HTglcBjZnzGbBKQQL0EIujPAi4Efgtcsl5T27VMQa/P94n+du/y5Y2wmyQgAQlMBH1C4jfA5mKpi4CCXpc/c778BsBDgTfXZZrWSEAC6yCwoaCnqJ8DVwV+so5yfXRABBT0ATljHU3Jm3aOpF2q7GT//DrK8lEJSKA+AisJeqz8WbnM5Zn1mdyeRQr6+H2emM2vA84Hth2/OVogAQn0QGBjgj4R9a8DW/dQr0UukICCvkDYPVR1GPBY4CTgrj2Ub5ESkEAdBDYl6LEwa+rZLHfpOsxt0woFfbx+/3RZLz/E+4/H60RbLoEFEVhN0CfN+AVwayC/L6aREVDQR+awci3iEWUjS8K4fm18JthiCUhgwQRmFfTJFPxngVsuuI1Wt04CCvo6AS748feUW9ISn3nXBddtdRKQwHgJzCPokyn4iwGXGK/J7bVcQR+HzxOy8diyvpU184RzNUlAAhKYlcC8gj4pN7vg3wHcd9aKzLc8Agr68tjPWnOuQNylrGnl1jSTBCQggXkJrFXQU88vgWjFFvNWav7FElDQF8t7ntoeDrygfJGeALx+nofNKwEJSGCKwHoEfXq0nuBVXvAy0K6loA/PMYncdAZwfeBMYOfhNdEWSUACIyPQhaDH5Bxvi27cDXjnyBhU31wFfVgu/li5t/g8YG/gC8Nqnq2RgARGSqArQZ+Yn2n4iPtflin5kWKpq9kK+jD8md3rGYknpvILPVc+DKfYCglURKBrQQ+a3wE5t/5D4BoVsRqtKQr6cl13IpCz5BcAbwMevNzmWLsEJFApgT4EfYIqV7JG2L9Rgl1VinD4Zinoy/FRdq7fqtxNfGpZj1pOS6xVAhJogUCfgj4t7JmK/xZwvRagDs1GBX1xHsm1pjlLvk254ei9wD0XV701SUACDRNYhKBvKOyTMLJfapj7Qk1X0PvH/RzgAcC1y41obwKe3H+11iABCUjgDwQWKeiTSrPGnhH7ZkDunDhUf/RLQEHvh28CwBxeRuOXBD4HPBV4dz/VWaoEJCCBTRJYhqBPNyg74pO+Um6G/KL+6p6Agt4d0yuWkKw7AFcpG0RON2Rid4AtSQISWDOBZQv6pOHZQPdrIAOdLEE+BPj5mq3ywT8ioKCvr0PcHHgRcJMi4t8DckvRwzxDvj6wPi0BCXRKYCiCPm1UTvdE3Dcv4n5wGQh1anhLhSno83v7ucCdyvGMywHfBs4B/i+QwDAmCUhAAkMjMERB31DcMy2fkfvZZYkyG4dNcxBQ0FeH9SxgN+CGwJWBXwFfBf4deGh5w1y9FHNIQAISWB6BoQv6NJlspsvIPde3ZhR/UtlQ95Hl4RtHzQr6H/spx8juDtwI+D/AXxQB/++yse1VwLvG4VpbKQEJSOAPBMYk6Bu6LaKe0XvuZo/YZzD12vJbnGA2pkKgVUG/RTkDHuG+LnA1INPn6SzfLyPwc4HDgNwuZJKABCQwZgJjFvQNued3OgKfPyPy+fungOPLhVZnjdlR62l7rYKeqZp9gFsWwf4rILeYbQn8ebkt6GfAd4CvlQ1sxwDvXw9Mn5WABCQwUAI1CfpKiCPuvy3RN/P7f/Eyu5oLrnJ7ZfY35chcpu2Tt8o0NkHP+e5tgWsCVy8indt+srZ9BeCywBbFmZmmyXGIHwD/H/g68GUgGy0SbtUkAQlIoBUCtQv6xvwY8c5RuehBUjRvIvg/KrqQk0mJFRLxzxR+PrnzPUFxPlNG/6PoJ30JeoQ1o+Gczb5MWYvO/8uadP6c/IHs6s0AAAhxSURBVD3/lqnu/Hf+ntFzPpcqn+x4zJGGvG3FCZO3sGxMi1j/uEyRZ6QdJ0S0s+M869xxhkkCEpCABKBVQV/N95PRegQ/wp80+X/RnEzpRycnLwXZrBf9SVjbfDLTm89Py22ZuTEzn7wsTP89WjX57yzrfrc8s1r75vr3rgV9w04zATN5S8qfE3D5M1Mk+WQNJJ/AihDnE1gR7cDK9XwJ+J+8JglIQAISmI9ArmfeZb5Hms6dkN2TlNC1CRaWWeBLl0FnZoLzyaAzn+TJ4DMvABmATgah+XMyKzDR22nd7VSDOy2sWP/3U286m+oREfd56p81f3apJ6xgpkpaTk8BXlFejFrlkDua9wL+rTEAG35X8mOelLXEllMCPiX88vkNQ8js52OBf2iYwVBMzwzA33XZmHkEtct6+yzr6PKlfUOflYyg7EStu35ZkhhBc3tpYq6ozUmFW/dS+ngKzcxZ0uTP8bS825ZmQ9TjgY92W+yoSssyaAY8WRI1VUZAQa/MoVPmKOi/v3NeQf9fIVfQFXQFvd7f/LmmvMeCwRH67z2loCvok++sI/Tfk3CE/vuNyo7Qx6Jmc7azxhH6nAjMLgEJSEACEhg/AQV9/D7UAglIQAISkECVU+7XAp4E7AjcH/h8hX7O0YjsXI6Nh07tZE8I21wYk8A5G7vIYJY8Y0G2KVs21Q8SiOj5wL5Almiy0zTHI8eYsuEvO5Zz90BONrylnKPNDtoEYroH8JKyBLOhfTmK84/lJMDTymmASQCOMbHIwCS+zAmbpMeUEKATG/J9SeTIJwCnALkxcaV07XL1cfpGjs2OLYXDAaU/5JRPNgAmOlpS4n3k9zDHf9+6EcNyLOvwUsbrgL8d8fdibL7rpL21jdC3Bl4OHAW8veLOeONyJC2RjQ4qPz4575grXA8E7gt8aIUeMkueTjrWAgrZlC2r9YM9SvSnxDt4cbnD/p8X0Oauq8iPdDb+faCcaMgxxfSHxLXOy06+CwnYdL8VBD389izCl4BPEcOcvU0o5LGlRI28HpAY3nnRfTLwCOC/yrngvOBvAzyvRIucBBCZtjOin3yJQpkXozEKeu6lSOTMjxefZ738ZcXIBwKHlJeZjZ0AysvhN0faB8bWZ3tpb02Cnh+3jFbTWVs4b5vrXDMaz/Wu0z8+zwRO24igTzrRLHl66XA9FLqhLfP2g8T7z8hlrD/iE6T5LkfME+Z48oOdo0kZbT59IyP0ybM5m/zocoNVQiWPOSXIR2Ysji3fgTuW0flTV3nB3wHIrM5OK3ynxsjjNkXc3zHV+LzoJ60k6Pne5IUwLwHpMznaV23M8zE6dJY21yTotwWeWKLKZdSSH/rcvlNrp1TQf9/DNxT0eftBON6n/IglUuGYU36wE17yhGLELIKekekdgFwRnBsGa0gZiebOhsTozkt+mOxdRq6ZxUqo6OkUMUu/yfT0Si/JY2OS2Zm8mOT3LxE4J2lTgp486Qt5sckLYEb2LQyMxubbTba3JkHP6CRTaa8GblCm1x5X8fSRgr6yoM/bD3YtYRqztjrmlCn0jLLfNhUJbRZBzwtRptuzRJVp6g3FbmxMchdE7Eh0wKwJZ7QeG7OUkFmYxNyeTENPbEtI1LzMXL4CQc/vwpvLLZMPB3KL5KyCPsmXJasHVzJTMbb+u6721iTo0yO1xNR9Udn8sdJa8rqgDeRhBX1lQZ+nH2RkthtwYgX3BGSNOPZMb4acRdDzG7BVEbkE4Rn7i002iiYGQzbDbvgd+WvgQRssr0zW389cIf9AvupzNyNLKNk3kVF6NrZlhiJptRH6pKL8fmYwdOQqSzVzN8wH+iVQk6BPRhcZoSRNpt0+0S/CpZWuoK8s6LP2g0wv7l42hY11h/uk82UjVAQ9U6TTS0yzCPr06O3bIxf0vJhkg9/kOx+xzu79vORlb8BKyysRuZx0mE7Z6T3ZbLq0L/g6K47vs8nvhWsQ9LwQZOkhgj7278Y6MY7r8ZoEPTu/sz6WT+zKBQQZpY99k8/GepSCvrKgz9IPIua5tCUbfyJi2R2cKxHHeGnHlcr670llySlroFk7zkbJWQU91xfnSFemqbPLeYwpPrxO2RCaEeZ2wNllPTiR0TL1nL0SudZyeqPYtK0b+06NjUd+/7IvIpcTvX6q8bOM0HPcMc/mJrH0KdOICNQk6LFlv/JGmi9wNsjlzxrTZJ3spuXc6GQ0MVkPjc2ZbstyQ/JmlJIf7LzcrJRnrIxWsmVj/WDC4eAy7ZpnI2RJx5Xzx/mxH1PKOfLsTM7Z40lKv88accQ8u5lzNO3kMt2aqehMxWbk+qpyrC1T0Fk/zzp6jruNMcW3R5QXm0n7cy49mwMTcyAv9vlteAbwmjKLkRm8rJtPn8keu6BnR/+byog8feBfp07ATM9EpA+kb2RmJzEKclwxyzUvLZvoMkORDXUrHe8bY/9ops01CXozTtNQCUhAAhKQwIYEFHT7h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OB/AMLhIXhHwWuJ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png;base64,iVBORw0KGgoAAAANSUhEUgAAAfQAAAEsCAYAAAA1u0HIAAAgAElEQVR4Xu2dC9y11Zz3v4MSg0GM8zsOORSljGOidJBCxZTzmRzHIcKbw2CcR8PEDBqT9ApJSAkpKZHTMGKSc4wJr/P5XObzy9pme9zPc+9939e193Wt9V2fz/48Tz3rWmv9v/+19+9ap//6M0wSkIAEJCABCYyewJ+N3gINkIAEJCABCUgABd1OIAEJSEACEqiAgIJegRM1QQISkIAEJKCg2wckIAEJSEACFRBQ0CtwoiZIQAISkIAEFHT7g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EBBtw9IQAISkIAEKiCgoFfgRE2QgAQkIAEJKOj2AQlIQAISkEAFBBT0CpyoCRKQgAQkIAEF3T4gAQlIQAISqICAgl6BEzVBAhKQgAQkoKDbByQgAQlIQAIVEFDQK3CiJkhAAhKQgAQUdPuABCQgAQlIoAICCnoFTtQECUhAAhKQgIJuH5CABCQgAQlUQEBBr8CJmiCBDQgcAtwCuCZwRWCL8u+/BH4A/Bfw78ALJScBCdRDQEGvx5da0jaB44BbAVcHfgN8G/g6cD7wvYJmS+AawLWAvwQ2A74BfAz4m7bxab0Exk9AQR+/D7WgXQIZfZ8ObA38HDgXeD5w4oxI9gEymt8GuHR5fhfg+zM+bzYJSGBABBT0ATnDpkhgDgKfALYHvgX8K/CcOZ5dKeuzgIcDVwXOBm62zvJ8XAISWDABBX3BwK1OAusk8DQgn58Ch5bPOov8o8cPBvL5c+AFrrN3idayJNAvAQW9X76WLoEuCWTknOnxtwL36rLgFco6pqyrfxa4ac91WbwEJNABAQW9A4gWIYGeCdwROBr4GbAb8JWe65sUf13gfWW0fl/glAXVazUSkMAaCCjoa4DmIxJYIIGsjT8DOAPYdYH1Tld1GrAz8Dwga+0mCUhggAQU9AE6xSZJoBB4Q5lafy7w7CVTSf3PBDIVn9G6SQISGBgBBX1gDrE5EigE3gvcFngQ8JaBUNkfOAr4EJBlAJMEJDAgAgr6gJxhUyRQCEQwbwDsDXx8YFQSge5dwBfKC8fAmmdzJNAuAQW9Xd9r+TAJfBDIZrQ9gHOG2cSLdtqfWjbn7TTQNtosCTRHQEFvzuUaPGAC2Xx2I2CvEtxlwE296Cjbu4HPLXGz3pD52DYJLJyAgr5w5FYogRUJHA/cHtgd+ORIGCWaXEbqHwD2G0mbbaYEqiWgoFfrWg0bEYFXl81vdx3hWe8sDSR2/OuAR46IuU2VQHUEFPTqXKpBIyOQMKsvKXHUXzOytk+amxjwhwNP7iEU7UiR2GwJLJ6Agr545tYogQmBRH3LOvRhRQzHTCYvJY8v6/+JLmeSgAQWTEBBXzBwq5PAFIHzgM8Auca0hnQCsC1wnRqM0QYJjI2Agj42j9neWghkI1m+f7erxaBix5nAhSVUbGWmaY4Ehk1AQR+2f2xdnQQyks3xtASPqTEl6EyOs9Uy81Cjj7SpQgIKeoVO1aRBE8gmuBeXteaEd60xZef7e4CnukmuRvdq01AJKOhD9YztqpHATYCzgCOAg2o0cMqmlwEPBW4z4Ih3lbtA81ojoKC35nHtXSaB95e7xW+5zEYssO6PlTvc77DAOq1KAs0SUNCbdb2GL5jAscB2Ze18wVUvtbqspX8auMdSW2HlEmiAgILegJM1cekEDgAi6BG1oVyFuigouXI1Nrdo+6IYW48ELiKgoNsRJNA/gYxQM1JtdZSal5ns6s8MhUkCEuiJgILeE1iLlUAhkBvULgbs0jiR08v59F0b56D5EuiNgILeG1oLlgAHArl4Jce4Iuwtpwj5KeUCl7HGrG/Zf9o+AgIK+gicZBNHSyDT7B8pN6mN1ogOG34UcKsGNwZ2iNCiJLBxAgq6vUMC/RDIPeG/K6PzfmoYZ6kZped3J/e+myQggQ4JKOgdwrQoCRQC9wLeWESr9an2DTtFpt7zsnMf4Bh7jAQk0B0BBb07lpYkgQmBXFDyLSDH1Ux/SuA44KrATsKRgAS6I6Cgd8fSkiQQAhl1/lUJeSqRjRP4MPA1ILMZJglIoAMCCnoHEC1CAoXATYFPlk1wr5fKJgk8ADgSuBlwtqwkIIH1E1DQ18/QEiQwIfA+4FLAjiKZiUAuqvkFsNtMuc0kAQlskoCCbgeRQDcEnlluUNuy7G7vptS6S8nvz/eA3Mz23LpN1ToJ9E9AQe+fsTW0QeA84PgGrkXt2psR832B63ZdsOVJoDUCCnprHtfePgicVMK77tVH4Q2U+R7gAuDODdiqiRLojYCC3htaC26EwLZlU9d+wAmN2Ny1mfuU2Y1sKvxM14VbngRaIaCgt+Jp7eyLQALHXBK4bV8VNFLuh4BfAV7e0ojDNbN7Agp690wtsR0CBwF/D1wZ+GU7Zvdi6RbAd4BnAS/tpQYLlUDlBBT0yh2seb0S+Cjwn8BDe62lncKPAG5SLnBpx2otlUBHBBT0jkBaTHMEXgtsbUS4zv2eCHLnAg/pvGQLlEDlBBT0yh2seb0QuATwfeDvgH/qpYZ2C31CWca4IvDbdjFouQTmJ6Cgz8/MJyTw/iI2e4iiFwK5YjUvTXfopXQLlUClBBT0Sh2rWb0RyBpvjlZdH/hSb7W0XfBWwBfLevo5baPQegnMTkBBn52VOSUQAhmdb+4xtd47Q46x/dpReu+craAiAgp6Rc7UlN4JPBA4HLgm8N3ea2u7gsTEPx94BHBU2yi0XgKzEVDQZ+NkLgmEwDvLefP9xbEQAscBOZ9+l4XUZiUSGDkBBX3kDrT5CyPw7HLe/FoLq9GKQuDrQM6nh79JAhLYBAEF3e4hgdkIfBLIuu5jZ8turo4IvKLsV7hZR+VZjASqJaCgV+taDeuQQNbNs7vdeO0dQp2jqLxIJSJf1tNNEpDARggo6HYNCaxO4JtARoovWD2rOXog8LQyM3K1Hsq2SAlUQ0BBr8aVGtITgWzMym1qd+2pfIudjcCJ5Rjb38yW3VwSaI+Agt6ez7V4dgLZYZ0Qrw8Hjp79MXP2QOD+5chgQsJ6s10PgC1y/AQU9PH7UAv6I3AqcAGwZ39VWPIcBE4GLg7sPsczZpVAMwQU9GZcraFzErhOCe26LfDZOZ81ez8EtilhdxMa9rx+qrBUCYyXgII+Xt/Z8n4J5BrP3PZ1u36rsfQ5CZxZLm65zZzPmV0C1RNQ0Kt3sQaugcD2wH94OcgayPX/yI3LEbYdgE/1X501SGA8BBT08fjKli6OwFllrfZWi6vSmuYg8NGyt2HHOZ4xqwSqJ6CgV+9iDZyTQNZnvwBsDXx+zmfNvhgCNwTOBfJnrlk1SUACgIJuN5DAHxM4rYzOdxbMoAmcUUbpuw66lTZOAgskoKAvELZVDZ5Awrtm7TwXsHxr8K1tu4FXAf4byFp6wsKaJNA8AQW9+S4ggCkCOeec78QdpTIKAu8FLgTuNIrW2kgJ9ExAQe8ZsMWPhsBOQALJXAn46Wha3XZDLwN8F9gDyHE2kwSaJqCgN+1+jZ8icBLwO+AuUhkVgXeWWZU7j6rVNlYCPRBQ0HuAapGjI7AP8EbgcmUKd3QGNNzgiwE/Bu4N5AIXkwSaJaCgN+t6DZ8iECFIVLi7SWWUBN5eosd5I94o3WejuyKgoHdF0nLGSuA+wCuBy4/VANt9EYEfAY8qMy0ikUCTBBT0Jt2u0VME3gH8BthfKqMmkHvrNweyfGKSQJMEFPQm3a7RhcBDgEOB3LFtGj+B3F3/JODI8ZuiBRKYn4CCPj8zn6iHQEbnvwTuWY9JTVvyZmALYN+mKWh8swQU9GZd37zhjwCeX86dNw+jIgA5l/504PCKbNIUCcxEQEGfCZOZKiRwfBmd36tC21o26RjgUo7SW+4C7dquoLfr+5YtfyTwPEfn1XaBjNKfAby6Wgs1TAIrEFDQ7RYtEsja+c9LMJIW7a/dZkfptXtY+1YkoKDbMVojkLXzjM6v3Jrhjdn7nTJKdy29Mce3bK6C3rL327Q9a+e/cHRevfPfVNbS96veUg2UQCGgoNsVWiJwIPBC186bcXnW0g8BXtOMxRraNAEFvWn3N2d81s4zOndnexuuz1p6zqU7Sm/D381bqaA33wWaAfDgEhVuy2Ys1tAQyCj9KcBrxSGB2gko6LV7WPsmBIwK12ZfSPS4SzpKb9P5rVmtoLfm8TbtvR/wcmO2t+l8IDHeHwcc3SwBDW+CgILehJubNzKj818DBzRPok0Ax5ZRujHe2/R/M1Yr6M24ullD71Hiel+hWQIaHgI/ABKDIOJukkCVBBT0Kt2qUVMETiijc+87b7tb5L70zYzx3nYnqN16Bb12D7dtX44rHQX8RdsYtL4Q+BHwQCDBhUwSqI6Agl6dSzVog9H5b4G7S0UCwNuASwD7SEMCNRJQ0Gv0qjaFwF5AjixdThwSmCLwY+CewLulIoHaCCjotXlUeyYEsnZ+oeeP7RAbEMh0+8WBu0pGArURUNBr86j2hMDuwNuBy4pDAisQ+AlwN+BU6UigJgIKek3e1JYJgRPL6Nxzx/aJlQgkLsHFHKXbOWojoKDX5lHt2Rk4qaydZ8rdJIENCUTMs5Z+Z+AM8UigFgIKei2e1I4JgXcCv3P0ZYdYhUBmcfL7dxdJSaAWAgp6LZ7UjhDYCTi5nDvPcTWTBDZGIMfXci79TsCZYpJADQQU9Bq8qA0TAplqzzS7O5jtE7MQcJQ+CyXzjIaAgj4aV9nQVQjsWHYt59y5o3O7yywEEgo2o/ScijhrlgfMI4EhE1DQh+wd2zYPgYzOs3bumug81MybPRf5HcwGOZMERk1AQR+1+2x8IZC18/cCly8XsQhGArMS2Bz4IXBH4IOzPmQ+CQyRgII+RK/YpnkJZJSV5Oh8XnLmDwFH6faDKggo6FW4sWkjdinnznOjmmvnTXeFNRufHe85l743cPqaS/FBCSyZgIK+ZAdY/boJeO583QgtAHDHu91g9AQU9NG7sGkD9igx27Oz3ahwTXeFdRuf6HGJ8b4fcMq6S7MACSyBgIK+BOhW2RkBY7Z3htKCgMR4z01s7sWwO4ySgII+SrfZ6DKSer03qtkXOiaQUfr9irh3XLTFSaBfAgp6v3wtvT8CGZ1nE1yuwTRJoCsCuXY3m+SMNtgVUctZGAEFfWGorahDAvcHXlHOnXdYrEVJ4CICOZf+WCAzQCYJjIaAgj4aV9nQKQInAL8CDpCKBHog8BYgAWf27aFsi5RAbwQU9N7QWnBPBDJyehZwpZ7Kt1gJhMB3geeUmSCJSGAUBBT0UbjJRk4RyNp5Ni7dRyoS6JHAG8uGS9fSe4Rs0d0SUNC75Wlp/RJ4CnAQcLV+q7F0CVxE4JvAy4B/kIcExkBAQR+Dl2zjhMB7yo/sg0UigQUQOLK8PN5pAXVZhQTWTUBBXzdCC1gQgaybPwi4zoLqsxoJhMB5wOvKerpEJDBoAgr6oN1j46YIfAA4B3iUVCSwQAKvArYBdl5gnVYlgTURUNDXhM2HFkwga5h7AdsuuF6rk0AIfAZ4N5A9HCYJDJaAgj5Y19iwKQJnlwszDpaKBJZA4FAgFwHddAl1W6UEZiagoM+MyoxLIvBKYDtgpyXVb7USCIEPAp8GHi0OCQyVgII+VM/YrgmBrwLZbZwgHyYJLIvAs8umzGsvqwHWK4HVCCjoqxHy35dJILG0twT2XmYjrFsChcC7gO8BuUvAJIHBEVDQB+cSGzRF4PtlZH6YVCQwAAKPL2GHrziAttgECfwJAQXdTjFUAu8ALg7cZagNtF1NEngncCGwT5PWa/SgCSjog3ZPs427QokIl7vOc1zIJIGhEEjUuOOBqwOZQTJJYDAEFPTBuMKGTBE4A/gtsJtUJDBAAqcCmxlsZoCeabxJCnrjHWCA5ueI2qeAGwBfGmD7bJIEtgK+AGxfjrJJRAKDIKCgD8INNmKKwEeASwA3l4oEBkzg48AFwK0H3Eab1hgBBb0xhw/c3BuXEc/WZQQ08ObavIYJZAbp3BL0KHcMmCSwdAIK+tJdYAOmCJwMXKyE2RSMBIZO4JSy433PoTfU9rVBQEFvw89jsPIxwAuBy5cfyTG02Ta2TSAvnz8EDgH+pW0UWj8EAgr6ELxgG0Igx9MShet+4pDAiAgcXaIZ5jZAkwSWSkBBXyp+Ky8Ecj3qfmVnu1AkMDYC2fGes+lerzo2z1XWXgW9MoeO1JwvA8cBTx1p+2122wReBBwAXK9tDFq/bAIK+rI9YP3HAJcF7iwKCYyYwEnAT4B7jdgGmz5yAgr6yB048uZnA9w3gccBrxm5LTa/bQIHAi8HrlY2yrVNQ+uXQkBBXwp2Ky0EPgT8CthVIhKogMBpwObAThXYogkjJKCgj9BplTT5+iV4TILJfLYSmzSjbQLbAAkyk75t2OK2+8JSrFfQl4LdSoEE5UiI1ztIQwIVEXh/uVhoj4ps0pSREFDQR+Koypp5MPAMINek/q4y2zSnbQL5Tf0B8Dzg0LZRaP2iCSjoiyZufSGQiy3OBh4mDglUSCAbPHfwgqEKPTtwkxT0gTuowuYdVc7runGoQudq0h8IfBBIfIUHykQCiyKgoC+KtPWEQI6pnV8CyPyzSCRQMYG/BV4MXMNjbBV7eWCmKegDc0jlzcld578EdqncTs2TQAicDmzhnel2hkURUNAXRdp69gfeDNysrJ9LRAK1E9ge+ARwzxLauHZ7tW/JBBT0JTugoepzm9qvgX0bsllTJXACsBngbWz2hd4JKOi9I7YC4LASq30raUigQQIJMpNY749v0HZNXiABBX2BsButKn0s95y/tJzNbRSDZjdMIDEXnljuTTfuQsMdoW/TFfS+CVt+ju8kXvtuopBAwwROLRvkPK7ZcCfo23QFvW/CbZefzUBvKkE2EkjGJIFWCWwHfAq4d9kc2ioH7e6RgILeI1yLJqOS3BF9N1lIQAK8Hbics1X2hL4IKOh9kbXcI8sRtZuKQgIS+AOBzFR9EniwTCTQNQEFvWuilhcC1wXOBQ4CXikSCUjgDwQeDbwMuBFwnlwk0CUBBb1LmpY1IXAGcGngFiKRgAT+hEAuJ/o5sLNsJNAlAQW9S5qWFQLPBp5QYlj/TCQSkMCfEMjL7jeAfyrfFxFJoBMCCnonGC1kisC3gKOB3HlukoAEVibwEuD+wFUFJIGuCCjoXZG0nBD4cJlK9My5/UECqxN4X1maus3qWc0hgdUJKOirMzLHbARyXWSiwe0AnDPbI+aSQNMEbgz8R9k8+i9Nk9D4Tggo6J1gtBDgy8BpwIHSkIAEZibwGmBX4HozP2FGCWyEgIJu1+iCQHa15ya1PboozDIk0BiBU4DN3fXemNd7MFdB7wFqY0XmXO3LgT2BrAmaJCCB+Qhkz8nJwOOM2zAfOHP/MQEF3R6xXgJfhYtCvD5svQX5vAQaJvBvwO7AtRtmoOnrJKCgrxNg449/BMhZc3e1N94RNL8TAnkxvgxw605Ks5DmCCjozbm8M4OfBjwTyHWQn+isVAuSQLsEbg6cCTwXeEG7GLR8rQQU9LWSa/u5KwBfAY4wgEzbHUHrOyeQgDNZvsp9CD/ovHQLrJqAgl61e3szLrvaNwN27K0GC5ZAuwTOAn7jrvd2O8BaLVfQ10qu3ecyKr9TidXeLgUtl0C/BM4H3u1m034h11a6gl6bR/u1J0L+LuBRwOH9VmXpEmiawCOAVwF7A+9pmoTGz0xAQZ8ZlRmBs4EcU9tXGhKQQO8E3gFcB9iu95qsoAoCCnoVblyIETmilmhwt19IbVYiAQmEwAdKFDmPstkfViWgoK+KyAzl0pXEaI+Y5zIJkwQksBgCuewoop6Y709cTJXWMlYCCvpYPbe4dk/CUh4C5EiNSQISWCyBp5Rz6dnDkuAzJgmsSEBBt2OsRuBc4EvAXVfL6L9LQAK9ETgR2ArYurcaLHj0BBT00buwVwM+BFwI3K7XWixcAhKYhUCm3i8O3HaWzOZpj4CC3p7PZ7X4TSWwxQ2Bn8z6kPkkIIHeCFwO+ByQwE737q0WCx4tAQV9tK7rteFPKuvl9wCO67UmC5eABOYhcADwZuDJwD/O86B56yegoNfv43ktzPGY95egFu6qnZee+SXQP4GXAY8EdgU+3H911jAWAgr6WDy1uHZ+sVy8sufiqrQmCUhgTgInlwtcrj/nc2avmICCXrFz12Bagsdc4KabNZDzEQksnsAHgUt4f/riwQ+1RgV9qJ5ZfLtyD/OWwDaLr9oaJSCBNRL4LPA9T6KskV5ljynolTl0jeYcA9wRyDT7x9dYho9JQAKLJ3ALINPv7wXutfjqrXFIBBT0IXljOW1J9LeDgOyefftymmCtEpDAOgjcHTgWyGa57H43NUpAQW/U8cXsCPlLgYM9AtN2R9D60RPIdzgv5zmZEmE3NUhAQW/Q6cXkTM8dDbzcSx/a7QRaXhWBvJw/Drg/kMBQpsYIKOiNObyYuweQu5YTNOYBbSLQaglUSeD/AfsD+3iRS5X+3aRRCnp7Ps8mmlOA04H92jNfiyVQPYHjgV2AvLi7ybV6d/+vgQp6Q84GtgPeB3yy7Ghvy3qtlUA7BLLz/a+BOwCfacfsti1V0Nvx/41LSNf/LCEj27FcSyXQJoHTgJsUUT+nTQRtWa2gt+Hv7cs0e8Q8b+wmCUigDQK5lyGinun3T7VhcrtWKuj1+34n4ETgE8Du9ZurhRKQwAYETi3T7zsAX5VOvQQU9Hp9G8uy6e0NZar9LnWbqnUSkMAmCLwI2BG4vZTqJaCg1+vbXK/4CuCthoSs18laJoEZCTwbeEaJ+36VGZ8x28gIKOgjc9iMzX0e8HTglcBjZnzGbBKQQL0EIujPAi4Efgtcsl5T27VMQa/P94n+du/y5Y2wmyQgAQlMBH1C4jfA5mKpi4CCXpc/c778BsBDgTfXZZrWSEAC6yCwoaCnqJ8DVwV+so5yfXRABBT0ATljHU3Jm3aOpF2q7GT//DrK8lEJSKA+AisJeqz8WbnM5Zn1mdyeRQr6+H2emM2vA84Hth2/OVogAQn0QGBjgj4R9a8DW/dQr0UukICCvkDYPVR1GPBY4CTgrj2Ub5ESkEAdBDYl6LEwa+rZLHfpOsxt0woFfbx+/3RZLz/E+4/H60RbLoEFEVhN0CfN+AVwayC/L6aREVDQR+awci3iEWUjS8K4fm18JthiCUhgwQRmFfTJFPxngVsuuI1Wt04CCvo6AS748feUW9ISn3nXBddtdRKQwHgJzCPokyn4iwGXGK/J7bVcQR+HzxOy8diyvpU184RzNUlAAhKYlcC8gj4pN7vg3wHcd9aKzLc8Agr68tjPWnOuQNylrGnl1jSTBCQggXkJrFXQU88vgWjFFvNWav7FElDQF8t7ntoeDrygfJGeALx+nofNKwEJSGCKwHoEfXq0nuBVXvAy0K6loA/PMYncdAZwfeBMYOfhNdEWSUACIyPQhaDH5Bxvi27cDXjnyBhU31wFfVgu/li5t/g8YG/gC8Nqnq2RgARGSqArQZ+Yn2n4iPtflin5kWKpq9kK+jD8md3rGYknpvILPVc+DKfYCglURKBrQQ+a3wE5t/5D4BoVsRqtKQr6cl13IpCz5BcAbwMevNzmWLsEJFApgT4EfYIqV7JG2L9Rgl1VinD4Zinoy/FRdq7fqtxNfGpZj1pOS6xVAhJogUCfgj4t7JmK/xZwvRagDs1GBX1xHsm1pjlLvk254ei9wD0XV701SUACDRNYhKBvKOyTMLJfapj7Qk1X0PvH/RzgAcC1y41obwKe3H+11iABCUjgDwQWKeiTSrPGnhH7ZkDunDhUf/RLQEHvh28CwBxeRuOXBD4HPBV4dz/VWaoEJCCBTRJYhqBPNyg74pO+Um6G/KL+6p6Agt4d0yuWkKw7AFcpG0RON2Rid4AtSQISWDOBZQv6pOHZQPdrIAOdLEE+BPj5mq3ywT8ioKCvr0PcHHgRcJMi4t8DckvRwzxDvj6wPi0BCXRKYCiCPm1UTvdE3Dcv4n5wGQh1anhLhSno83v7ucCdyvGMywHfBs4B/i+QwDAmCUhAAkMjMERB31DcMy2fkfvZZYkyG4dNcxBQ0FeH9SxgN+CGwJWBXwFfBf4deGh5w1y9FHNIQAISWB6BoQv6NJlspsvIPde3ZhR/UtlQ95Hl4RtHzQr6H/spx8juDtwI+D/AXxQB/++yse1VwLvG4VpbKQEJSOAPBMYk6Bu6LaKe0XvuZo/YZzD12vJbnGA2pkKgVUG/RTkDHuG+LnA1INPn6SzfLyPwc4HDgNwuZJKABCQwZgJjFvQNued3OgKfPyPy+fungOPLhVZnjdlR62l7rYKeqZp9gFsWwf4rILeYbQn8ebkt6GfAd4CvlQ1sxwDvXw9Mn5WABCQwUAI1CfpKiCPuvy3RN/P7f/Eyu5oLrnJ7ZfY35chcpu2Tt8o0NkHP+e5tgWsCVy8indt+srZ9BeCywBbFmZmmyXGIHwD/H/g68GUgGy0SbtUkAQlIoBUCtQv6xvwY8c5RuehBUjRvIvg/KrqQk0mJFRLxzxR+PrnzPUFxPlNG/6PoJ30JeoQ1o+Gczb5MWYvO/8uadP6c/IHs6s0AAAhxSURBVD3/lqnu/Hf+ntFzPpcqn+x4zJGGvG3FCZO3sGxMi1j/uEyRZ6QdJ0S0s+M869xxhkkCEpCABKBVQV/N95PRegQ/wp80+X/RnEzpRycnLwXZrBf9SVjbfDLTm89Py22ZuTEzn7wsTP89WjX57yzrfrc8s1r75vr3rgV9w04zATN5S8qfE3D5M1Mk+WQNJJ/AihDnE1gR7cDK9XwJ+J+8JglIQAISmI9ArmfeZb5Hms6dkN2TlNC1CRaWWeBLl0FnZoLzyaAzn+TJ4DMvABmATgah+XMyKzDR22nd7VSDOy2sWP/3U286m+oREfd56p81f3apJ6xgpkpaTk8BXlFejFrlkDua9wL+rTEAG35X8mOelLXEllMCPiX88vkNQ8js52OBf2iYwVBMzwzA33XZmHkEtct6+yzr6PKlfUOflYyg7EStu35ZkhhBc3tpYq6ozUmFW/dS+ngKzcxZ0uTP8bS825ZmQ9TjgY92W+yoSssyaAY8WRI1VUZAQa/MoVPmKOi/v3NeQf9fIVfQFXQFvd7f/LmmvMeCwRH67z2loCvok++sI/Tfk3CE/vuNyo7Qx6Jmc7azxhH6nAjMLgEJSEACEhg/AQV9/D7UAglIQAISkECVU+7XAp4E7AjcH/h8hX7O0YjsXI6Nh07tZE8I21wYk8A5G7vIYJY8Y0G2KVs21Q8SiOj5wL5Almiy0zTHI8eYsuEvO5Zz90BONrylnKPNDtoEYroH8JKyBLOhfTmK84/lJMDTymmASQCOMbHIwCS+zAmbpMeUEKATG/J9SeTIJwCnALkxcaV07XL1cfpGjs2OLYXDAaU/5JRPNgAmOlpS4n3k9zDHf9+6EcNyLOvwUsbrgL8d8fdibL7rpL21jdC3Bl4OHAW8veLOeONyJC2RjQ4qPz4575grXA8E7gt8aIUeMkueTjrWAgrZlC2r9YM9SvSnxDt4cbnD/p8X0Oauq8iPdDb+faCcaMgxxfSHxLXOy06+CwnYdL8VBD389izCl4BPEcOcvU0o5LGlRI28HpAY3nnRfTLwCOC/yrngvOBvAzyvRIucBBCZtjOin3yJQpkXozEKeu6lSOTMjxefZ738ZcXIBwKHlJeZjZ0AysvhN0faB8bWZ3tpb02Cnh+3jFbTWVs4b5vrXDMaz/Wu0z8+zwRO24igTzrRLHl66XA9FLqhLfP2g8T7z8hlrD/iE6T5LkfME+Z48oOdo0kZbT59IyP0ybM5m/zocoNVQiWPOSXIR2Ysji3fgTuW0flTV3nB3wHIrM5OK3ynxsjjNkXc3zHV+LzoJ60k6Pne5IUwLwHpMznaV23M8zE6dJY21yTotwWeWKLKZdSSH/rcvlNrp1TQf9/DNxT0eftBON6n/IglUuGYU36wE17yhGLELIKekekdgFwRnBsGa0gZiebOhsTozkt+mOxdRq6ZxUqo6OkUMUu/yfT0Si/JY2OS2Zm8mOT3LxE4J2lTgp486Qt5sckLYEb2LQyMxubbTba3JkHP6CRTaa8GblCm1x5X8fSRgr6yoM/bD3YtYRqztjrmlCn0jLLfNhUJbRZBzwtRptuzRJVp6g3FbmxMchdE7Eh0wKwJZ7QeG7OUkFmYxNyeTENPbEtI1LzMXL4CQc/vwpvLLZMPB3KL5KyCPsmXJasHVzJTMbb+u6721iTo0yO1xNR9Udn8sdJa8rqgDeRhBX1lQZ+nH2RkthtwYgX3BGSNOPZMb4acRdDzG7BVEbkE4Rn7i002iiYGQzbDbvgd+WvgQRssr0zW389cIf9AvupzNyNLKNk3kVF6NrZlhiJptRH6pKL8fmYwdOQqSzVzN8wH+iVQk6BPRhcZoSRNpt0+0S/CpZWuoK8s6LP2g0wv7l42hY11h/uk82UjVAQ9U6TTS0yzCPr06O3bIxf0vJhkg9/kOx+xzu79vORlb8BKyysRuZx0mE7Z6T3ZbLq0L/g6K47vs8nvhWsQ9LwQZOkhgj7278Y6MY7r8ZoEPTu/sz6WT+zKBQQZpY99k8/GepSCvrKgz9IPIua5tCUbfyJi2R2cKxHHeGnHlcr670llySlroFk7zkbJWQU91xfnSFemqbPLeYwpPrxO2RCaEeZ2wNllPTiR0TL1nL0SudZyeqPYtK0b+06NjUd+/7IvIpcTvX6q8bOM0HPcMc/mJrH0KdOICNQk6LFlv/JGmi9wNsjlzxrTZJ3spuXc6GQ0MVkPjc2ZbstyQ/JmlJIf7LzcrJRnrIxWsmVj/WDC4eAy7ZpnI2RJx5Xzx/mxH1PKOfLsTM7Z40lKv88accQ8u5lzNO3kMt2aqehMxWbk+qpyrC1T0Fk/zzp6jruNMcW3R5QXm0n7cy49mwMTcyAv9vlteAbwmjKLkRm8rJtPn8keu6BnR/+byog8feBfp07ATM9EpA+kb2RmJzEKclwxyzUvLZvoMkORDXUrHe8bY/9ops01CXozTtNQCUhAAhKQwIYEFHT7h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OB/AMLhIXhHwWuJ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Graph of Normal Distribution, mean in center labeled 21.3, red shaded area shows &quot;top 5%&quot; &#10;green arrow shows area to the left of cutoff, which is the bottom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107" y="3763342"/>
            <a:ext cx="5060299" cy="2855705"/>
          </a:xfrm>
          <a:prstGeom prst="rect">
            <a:avLst/>
          </a:prstGeom>
        </p:spPr>
      </p:pic>
    </p:spTree>
    <p:extLst>
      <p:ext uri="{BB962C8B-B14F-4D97-AF65-F5344CB8AC3E}">
        <p14:creationId xmlns:p14="http://schemas.microsoft.com/office/powerpoint/2010/main" val="3929311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755264" y="574662"/>
            <a:ext cx="5157787" cy="823912"/>
          </a:xfrm>
        </p:spPr>
        <p:txBody>
          <a:bodyPr/>
          <a:lstStyle/>
          <a:p>
            <a:r>
              <a:rPr lang="en-US" dirty="0" smtClean="0"/>
              <a:t>Highlight “paste” and enter</a:t>
            </a:r>
            <a:endParaRPr lang="en-US" dirty="0"/>
          </a:p>
        </p:txBody>
      </p:sp>
      <p:pic>
        <p:nvPicPr>
          <p:cNvPr id="15" name="Content Placeholder 14" descr="Enter requested information, highlight &quot;paste&quot;, and enter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111" y="1604322"/>
            <a:ext cx="3220289" cy="4200105"/>
          </a:xfrm>
        </p:spPr>
      </p:pic>
      <p:sp>
        <p:nvSpPr>
          <p:cNvPr id="18" name="Text Placeholder 17"/>
          <p:cNvSpPr>
            <a:spLocks noGrp="1"/>
          </p:cNvSpPr>
          <p:nvPr>
            <p:ph type="body" sz="quarter" idx="3"/>
          </p:nvPr>
        </p:nvSpPr>
        <p:spPr>
          <a:xfrm>
            <a:off x="5913050" y="467086"/>
            <a:ext cx="5574579" cy="1469290"/>
          </a:xfrm>
        </p:spPr>
        <p:txBody>
          <a:bodyPr>
            <a:normAutofit/>
          </a:bodyPr>
          <a:lstStyle/>
          <a:p>
            <a:r>
              <a:rPr lang="en-US" dirty="0" smtClean="0"/>
              <a:t>On older versions of the TI-83/84, the requested information is simply entered separated by commas. </a:t>
            </a:r>
            <a:endParaRPr lang="en-US" dirty="0"/>
          </a:p>
        </p:txBody>
      </p:sp>
      <p:pic>
        <p:nvPicPr>
          <p:cNvPr id="26" name="Content Placeholder 25" descr="Command appears on the screen"/>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08269" y="2013503"/>
            <a:ext cx="4003381" cy="4386684"/>
          </a:xfrm>
        </p:spPr>
      </p:pic>
      <p:cxnSp>
        <p:nvCxnSpPr>
          <p:cNvPr id="23" name="Straight Arrow Connector 22"/>
          <p:cNvCxnSpPr/>
          <p:nvPr/>
        </p:nvCxnSpPr>
        <p:spPr>
          <a:xfrm flipH="1">
            <a:off x="1452282" y="1390030"/>
            <a:ext cx="905441" cy="19064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77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428666"/>
            <a:ext cx="5157787" cy="823912"/>
          </a:xfrm>
        </p:spPr>
        <p:txBody>
          <a:bodyPr>
            <a:normAutofit fontScale="92500" lnSpcReduction="20000"/>
          </a:bodyPr>
          <a:lstStyle/>
          <a:p>
            <a:endParaRPr lang="en-US" dirty="0" smtClean="0"/>
          </a:p>
          <a:p>
            <a:r>
              <a:rPr lang="en-US" dirty="0" smtClean="0"/>
              <a:t>Press enter again. Result will appear in window. </a:t>
            </a:r>
          </a:p>
          <a:p>
            <a:endParaRPr lang="en-US" dirty="0"/>
          </a:p>
        </p:txBody>
      </p:sp>
      <p:pic>
        <p:nvPicPr>
          <p:cNvPr id="7" name="Content Placeholder 6" descr="Press enter a second time.  Result will appear in window.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775" y="1097461"/>
            <a:ext cx="4785972" cy="5092202"/>
          </a:xfrm>
        </p:spPr>
      </p:pic>
      <p:sp>
        <p:nvSpPr>
          <p:cNvPr id="6" name="Content Placeholder 5"/>
          <p:cNvSpPr>
            <a:spLocks noGrp="1"/>
          </p:cNvSpPr>
          <p:nvPr>
            <p:ph sz="quarter" idx="4"/>
          </p:nvPr>
        </p:nvSpPr>
        <p:spPr/>
        <p:txBody>
          <a:bodyPr/>
          <a:lstStyle/>
          <a:p>
            <a:r>
              <a:rPr lang="en-US" dirty="0" smtClean="0"/>
              <a:t>The minimum score of the ACT Composite is 29.7. </a:t>
            </a:r>
            <a:endParaRPr lang="en-US" dirty="0"/>
          </a:p>
        </p:txBody>
      </p:sp>
    </p:spTree>
    <p:extLst>
      <p:ext uri="{BB962C8B-B14F-4D97-AF65-F5344CB8AC3E}">
        <p14:creationId xmlns:p14="http://schemas.microsoft.com/office/powerpoint/2010/main" val="242694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18" y="-48057"/>
            <a:ext cx="10515600" cy="1325563"/>
          </a:xfrm>
        </p:spPr>
        <p:txBody>
          <a:bodyPr/>
          <a:lstStyle/>
          <a:p>
            <a:r>
              <a:rPr lang="en-US" dirty="0" smtClean="0"/>
              <a:t>Example #2 </a:t>
            </a:r>
            <a:endParaRPr lang="en-US" dirty="0"/>
          </a:p>
        </p:txBody>
      </p:sp>
      <p:sp>
        <p:nvSpPr>
          <p:cNvPr id="7" name="Content Placeholder 6"/>
          <p:cNvSpPr>
            <a:spLocks noGrp="1"/>
          </p:cNvSpPr>
          <p:nvPr>
            <p:ph sz="half" idx="1"/>
          </p:nvPr>
        </p:nvSpPr>
        <p:spPr>
          <a:xfrm>
            <a:off x="353917" y="1182706"/>
            <a:ext cx="5723189" cy="3542974"/>
          </a:xfrm>
        </p:spPr>
        <p:txBody>
          <a:bodyPr>
            <a:normAutofit/>
          </a:bodyPr>
          <a:lstStyle/>
          <a:p>
            <a:pPr marL="274320" indent="-274320">
              <a:spcBef>
                <a:spcPts val="580"/>
              </a:spcBef>
              <a:buFont typeface="Wingdings 2"/>
              <a:buChar char=""/>
              <a:defRPr/>
            </a:pPr>
            <a:r>
              <a:rPr lang="en-US" dirty="0"/>
              <a:t>The lengths of pregnancies are </a:t>
            </a:r>
            <a:r>
              <a:rPr lang="en-US" b="1" dirty="0">
                <a:solidFill>
                  <a:srgbClr val="FFC000"/>
                </a:solidFill>
              </a:rPr>
              <a:t>normally distributed </a:t>
            </a:r>
            <a:r>
              <a:rPr lang="en-US" dirty="0"/>
              <a:t>with a </a:t>
            </a:r>
            <a:r>
              <a:rPr lang="en-US" b="1" dirty="0" smtClean="0">
                <a:solidFill>
                  <a:srgbClr val="FF0000"/>
                </a:solidFill>
              </a:rPr>
              <a:t>population mean </a:t>
            </a:r>
            <a:r>
              <a:rPr lang="en-US" b="1" dirty="0">
                <a:solidFill>
                  <a:srgbClr val="FF0000"/>
                </a:solidFill>
              </a:rPr>
              <a:t>of 268 days </a:t>
            </a:r>
            <a:r>
              <a:rPr lang="en-US" dirty="0"/>
              <a:t>and a </a:t>
            </a:r>
            <a:r>
              <a:rPr lang="en-US" b="1" dirty="0" smtClean="0">
                <a:solidFill>
                  <a:srgbClr val="00B0F0"/>
                </a:solidFill>
              </a:rPr>
              <a:t>population standard </a:t>
            </a:r>
            <a:r>
              <a:rPr lang="en-US" b="1" dirty="0">
                <a:solidFill>
                  <a:srgbClr val="00B0F0"/>
                </a:solidFill>
              </a:rPr>
              <a:t>deviation of 15 days</a:t>
            </a:r>
            <a:r>
              <a:rPr lang="en-US" dirty="0"/>
              <a:t>. </a:t>
            </a:r>
            <a:r>
              <a:rPr lang="en-US" dirty="0" smtClean="0"/>
              <a:t>If </a:t>
            </a:r>
            <a:r>
              <a:rPr lang="en-US" dirty="0"/>
              <a:t>we stipulate that a baby is </a:t>
            </a:r>
            <a:r>
              <a:rPr lang="en-US" i="1" dirty="0"/>
              <a:t>premature </a:t>
            </a:r>
            <a:r>
              <a:rPr lang="en-US" dirty="0"/>
              <a:t>if the length of the pregnancy is in the </a:t>
            </a:r>
            <a:r>
              <a:rPr lang="en-US" b="1" dirty="0">
                <a:solidFill>
                  <a:srgbClr val="00B050"/>
                </a:solidFill>
              </a:rPr>
              <a:t>lowest 4%</a:t>
            </a:r>
            <a:r>
              <a:rPr lang="en-US" dirty="0"/>
              <a:t>, find the length that separates premature babies from those who are not premature.  Premature babies often require special care, and this result could be helpful to hospital administrators in planning for that care</a:t>
            </a:r>
            <a:endParaRPr lang="en-US" i="1" dirty="0"/>
          </a:p>
          <a:p>
            <a:endParaRPr lang="en-US" dirty="0"/>
          </a:p>
        </p:txBody>
      </p:sp>
      <p:sp>
        <p:nvSpPr>
          <p:cNvPr id="8" name="Content Placeholder 7"/>
          <p:cNvSpPr>
            <a:spLocks noGrp="1"/>
          </p:cNvSpPr>
          <p:nvPr>
            <p:ph sz="half" idx="2"/>
          </p:nvPr>
        </p:nvSpPr>
        <p:spPr>
          <a:xfrm>
            <a:off x="6137835" y="443124"/>
            <a:ext cx="5181600" cy="5740681"/>
          </a:xfrm>
        </p:spPr>
        <p:txBody>
          <a:bodyPr>
            <a:normAutofit/>
          </a:bodyPr>
          <a:lstStyle/>
          <a:p>
            <a:r>
              <a:rPr lang="en-US" dirty="0" smtClean="0"/>
              <a:t>Go to DISTRIBUTION </a:t>
            </a:r>
          </a:p>
          <a:p>
            <a:pPr lvl="1"/>
            <a:r>
              <a:rPr lang="en-US" dirty="0" smtClean="0"/>
              <a:t>Press </a:t>
            </a:r>
            <a:endParaRPr lang="en-US" dirty="0"/>
          </a:p>
        </p:txBody>
      </p:sp>
      <p:pic>
        <p:nvPicPr>
          <p:cNvPr id="1027" name="Picture 3" descr="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694" y="786326"/>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759" y="786325"/>
            <a:ext cx="6572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Clipping"/>
          <p:cNvPicPr>
            <a:picLocks noChangeAspect="1"/>
          </p:cNvPicPr>
          <p:nvPr/>
        </p:nvPicPr>
        <p:blipFill>
          <a:blip r:embed="rId4"/>
          <a:stretch>
            <a:fillRect/>
          </a:stretch>
        </p:blipFill>
        <p:spPr>
          <a:xfrm>
            <a:off x="6093618" y="3390899"/>
            <a:ext cx="4763" cy="76201"/>
          </a:xfrm>
          <a:prstGeom prst="rect">
            <a:avLst/>
          </a:prstGeom>
        </p:spPr>
      </p:pic>
      <p:pic>
        <p:nvPicPr>
          <p:cNvPr id="11" name="Picture 10" descr="Press the blue second function button and then the button lableled V A R 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149" y="1729602"/>
            <a:ext cx="2869670" cy="4856365"/>
          </a:xfrm>
          <a:prstGeom prst="rect">
            <a:avLst/>
          </a:prstGeom>
        </p:spPr>
      </p:pic>
      <p:cxnSp>
        <p:nvCxnSpPr>
          <p:cNvPr id="13" name="Straight Arrow Connector 12"/>
          <p:cNvCxnSpPr/>
          <p:nvPr/>
        </p:nvCxnSpPr>
        <p:spPr>
          <a:xfrm flipH="1">
            <a:off x="7333129" y="1516877"/>
            <a:ext cx="796365" cy="37483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116047" y="1516877"/>
            <a:ext cx="830729" cy="46600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730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264" y="390246"/>
            <a:ext cx="5157787" cy="823912"/>
          </a:xfrm>
        </p:spPr>
        <p:txBody>
          <a:bodyPr/>
          <a:lstStyle/>
          <a:p>
            <a:r>
              <a:rPr lang="en-US" dirty="0" smtClean="0"/>
              <a:t>Choose Option 3:  </a:t>
            </a:r>
            <a:r>
              <a:rPr lang="en-US" dirty="0" err="1" smtClean="0"/>
              <a:t>invNorm</a:t>
            </a:r>
            <a:r>
              <a:rPr lang="en-US" dirty="0"/>
              <a:t>(</a:t>
            </a:r>
          </a:p>
        </p:txBody>
      </p:sp>
      <p:pic>
        <p:nvPicPr>
          <p:cNvPr id="7" name="Content Placeholder 6" descr="Press 3 to select inverse Normal distribution func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9667" y="1313970"/>
            <a:ext cx="4953127" cy="4502843"/>
          </a:xfrm>
        </p:spPr>
      </p:pic>
      <p:pic>
        <p:nvPicPr>
          <p:cNvPr id="12" name="Content Placeholder 11" descr="Command appears on the screen"/>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54697" y="917376"/>
            <a:ext cx="4410624" cy="4960910"/>
          </a:xfrm>
        </p:spPr>
      </p:pic>
      <p:cxnSp>
        <p:nvCxnSpPr>
          <p:cNvPr id="11" name="Straight Arrow Connector 10"/>
          <p:cNvCxnSpPr/>
          <p:nvPr/>
        </p:nvCxnSpPr>
        <p:spPr>
          <a:xfrm flipH="1">
            <a:off x="2420471" y="1214158"/>
            <a:ext cx="1436914" cy="23512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84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107" y="321089"/>
            <a:ext cx="5157787" cy="823912"/>
          </a:xfrm>
        </p:spPr>
        <p:txBody>
          <a:bodyPr>
            <a:normAutofit/>
          </a:bodyPr>
          <a:lstStyle/>
          <a:p>
            <a:r>
              <a:rPr lang="en-US" dirty="0" smtClean="0"/>
              <a:t>Enter the requested information </a:t>
            </a:r>
          </a:p>
          <a:p>
            <a:r>
              <a:rPr lang="en-US" dirty="0" smtClean="0"/>
              <a:t>Drawing a picture may help</a:t>
            </a:r>
            <a:endParaRPr lang="en-US" dirty="0"/>
          </a:p>
        </p:txBody>
      </p:sp>
      <p:sp>
        <p:nvSpPr>
          <p:cNvPr id="4" name="Content Placeholder 3"/>
          <p:cNvSpPr>
            <a:spLocks noGrp="1"/>
          </p:cNvSpPr>
          <p:nvPr>
            <p:ph sz="half" idx="2"/>
          </p:nvPr>
        </p:nvSpPr>
        <p:spPr>
          <a:xfrm>
            <a:off x="455587" y="1337022"/>
            <a:ext cx="5157787" cy="4852641"/>
          </a:xfrm>
        </p:spPr>
        <p:txBody>
          <a:bodyPr/>
          <a:lstStyle/>
          <a:p>
            <a:r>
              <a:rPr lang="en-US" dirty="0" smtClean="0"/>
              <a:t>Area:   area to the LEFT of the cutoff score, should be between 0 and 1 = 0.04</a:t>
            </a:r>
          </a:p>
          <a:p>
            <a:r>
              <a:rPr lang="en-US" dirty="0" smtClean="0"/>
              <a:t>Population mean, </a:t>
            </a:r>
            <a:r>
              <a:rPr lang="en-US" dirty="0" smtClean="0">
                <a:latin typeface="Symbol" panose="05050102010706020507" pitchFamily="18" charset="2"/>
              </a:rPr>
              <a:t>m = </a:t>
            </a:r>
            <a:r>
              <a:rPr lang="en-US" dirty="0" smtClean="0"/>
              <a:t> 268</a:t>
            </a:r>
          </a:p>
          <a:p>
            <a:r>
              <a:rPr lang="en-US" dirty="0" smtClean="0"/>
              <a:t>Population standard deviation, </a:t>
            </a:r>
            <a:r>
              <a:rPr lang="en-US" dirty="0" smtClean="0">
                <a:latin typeface="Symbol" panose="05050102010706020507" pitchFamily="18" charset="2"/>
              </a:rPr>
              <a:t>s =</a:t>
            </a:r>
            <a:r>
              <a:rPr lang="en-US" dirty="0" smtClean="0"/>
              <a:t> 15</a:t>
            </a:r>
          </a:p>
          <a:p>
            <a:pPr marL="0" indent="0">
              <a:buNone/>
            </a:pPr>
            <a:endParaRPr lang="en-US" dirty="0" smtClean="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a:xfrm>
            <a:off x="6172200" y="244249"/>
            <a:ext cx="5183188" cy="823912"/>
          </a:xfrm>
        </p:spPr>
        <p:txBody>
          <a:bodyPr/>
          <a:lstStyle/>
          <a:p>
            <a:r>
              <a:rPr lang="en-US" dirty="0" smtClean="0"/>
              <a:t>Example</a:t>
            </a:r>
            <a:endParaRPr lang="en-US" dirty="0"/>
          </a:p>
        </p:txBody>
      </p:sp>
      <p:sp>
        <p:nvSpPr>
          <p:cNvPr id="6" name="Content Placeholder 5"/>
          <p:cNvSpPr>
            <a:spLocks noGrp="1"/>
          </p:cNvSpPr>
          <p:nvPr>
            <p:ph sz="quarter" idx="4"/>
          </p:nvPr>
        </p:nvSpPr>
        <p:spPr>
          <a:xfrm>
            <a:off x="6172200" y="1206393"/>
            <a:ext cx="5183188" cy="4983270"/>
          </a:xfrm>
        </p:spPr>
        <p:txBody>
          <a:bodyPr>
            <a:normAutofit/>
          </a:bodyPr>
          <a:lstStyle/>
          <a:p>
            <a:r>
              <a:rPr lang="en-US" dirty="0" smtClean="0"/>
              <a:t>The lengths of pregnancies are </a:t>
            </a:r>
            <a:r>
              <a:rPr lang="en-US" b="1" dirty="0" smtClean="0">
                <a:solidFill>
                  <a:srgbClr val="FFC000"/>
                </a:solidFill>
              </a:rPr>
              <a:t>normally distributed </a:t>
            </a:r>
            <a:r>
              <a:rPr lang="en-US" dirty="0" smtClean="0"/>
              <a:t>with a </a:t>
            </a:r>
            <a:r>
              <a:rPr lang="en-US" b="1" dirty="0" smtClean="0">
                <a:solidFill>
                  <a:srgbClr val="FF0000"/>
                </a:solidFill>
              </a:rPr>
              <a:t>population mean of 268 days </a:t>
            </a:r>
            <a:r>
              <a:rPr lang="en-US" dirty="0" smtClean="0"/>
              <a:t>and a </a:t>
            </a:r>
            <a:r>
              <a:rPr lang="en-US" b="1" dirty="0" smtClean="0">
                <a:solidFill>
                  <a:srgbClr val="00B0F0"/>
                </a:solidFill>
              </a:rPr>
              <a:t>population standard deviation of 15 days</a:t>
            </a:r>
            <a:r>
              <a:rPr lang="en-US" dirty="0" smtClean="0"/>
              <a:t>. If we stipulate that a baby is </a:t>
            </a:r>
            <a:r>
              <a:rPr lang="en-US" i="1" dirty="0" smtClean="0"/>
              <a:t>premature </a:t>
            </a:r>
            <a:r>
              <a:rPr lang="en-US" dirty="0" smtClean="0"/>
              <a:t>if the length of the pregnancy is in the </a:t>
            </a:r>
            <a:r>
              <a:rPr lang="en-US" b="1" dirty="0" smtClean="0">
                <a:solidFill>
                  <a:srgbClr val="00B050"/>
                </a:solidFill>
              </a:rPr>
              <a:t>lowest 4%</a:t>
            </a:r>
            <a:r>
              <a:rPr lang="en-US" dirty="0" smtClean="0"/>
              <a:t>, find the length that separates premature babies from those who are not premature.  Premature babies often require special care, and this result could be helpful to hospital administrators in planning for that care</a:t>
            </a:r>
            <a:endParaRPr lang="en-US" i="1" dirty="0" smtClean="0"/>
          </a:p>
          <a:p>
            <a:endParaRPr lang="en-US" dirty="0"/>
          </a:p>
          <a:p>
            <a:r>
              <a:rPr lang="en-US" dirty="0" smtClean="0"/>
              <a:t>NOTE:  Lowest </a:t>
            </a:r>
            <a:r>
              <a:rPr lang="en-US" dirty="0"/>
              <a:t>4</a:t>
            </a:r>
            <a:r>
              <a:rPr lang="en-US" dirty="0" smtClean="0"/>
              <a:t>% is on the left; therefore, this is the area to the left. </a:t>
            </a:r>
          </a:p>
          <a:p>
            <a:endParaRPr lang="en-US" dirty="0"/>
          </a:p>
        </p:txBody>
      </p:sp>
      <p:sp>
        <p:nvSpPr>
          <p:cNvPr id="8" name="AutoShape 4" descr="data:image/png;base64,iVBORw0KGgoAAAANSUhEUgAAAfQAAAEsCAYAAAA1u0HIAAAgAElEQVR4Xu2dC9y11Zz3v4MSg0GM8zsOORSljGOidJBCxZTzmRzHIcKbw2CcR8PEDBqT9ApJSAkpKZHTMGKSc4wJr/P5XObzy9pme9zPc+9939e193Wt9V2fz/48Tz3rWmv9v/+19+9ap//6M0wSkIAEJCABCYyewJ+N3gINkIAEJCABCUgABd1OIAEJSEACEqiAgIJegRM1QQISkIAEJKCg2wckIAEJSEACFRBQ0CtwoiZIQAISkIAEFHT7g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EBBtw9IQAISkIAEKiCgoFfgRE2QgAQkIAEJKOj2AQlIQAISkEAFBBT0CpyoCRKQgAQkIAEF3T4gAQlIQAISqICAgl6BEzVBAhKQgAQkoKDbByQgAQlIQAIVEFDQK3CiJkhAAhKQgAQUdPuABCQgAQlIoAICCnoFTtQECUhAAhKQgIJuH5CABCQgAQlUQEBBr8CJmiCBDQgcAtwCuCZwRWCL8u+/BH4A/Bfw78ALJScBCdRDQEGvx5da0jaB44BbAVcHfgN8G/g6cD7wvYJmS+AawLWAvwQ2A74BfAz4m7bxab0Exk9AQR+/D7WgXQIZfZ8ObA38HDgXeD5w4oxI9gEymt8GuHR5fhfg+zM+bzYJSGBABBT0ATnDpkhgDgKfALYHvgX8K/CcOZ5dKeuzgIcDVwXOBm62zvJ8XAISWDABBX3BwK1OAusk8DQgn58Ch5bPOov8o8cPBvL5c+AFrrN3idayJNAvAQW9X76WLoEuCWTknOnxtwL36rLgFco6pqyrfxa4ac91WbwEJNABAQW9A4gWIYGeCdwROBr4GbAb8JWe65sUf13gfWW0fl/glAXVazUSkMAaCCjoa4DmIxJYIIGsjT8DOAPYdYH1Tld1GrAz8Dwga+0mCUhggAQU9AE6xSZJoBB4Q5lafy7w7CVTSf3PBDIVn9G6SQISGBgBBX1gDrE5EigE3gvcFngQ8JaBUNkfOAr4EJBlAJMEJDAgAgr6gJxhUyRQCEQwbwDsDXx8YFQSge5dwBfKC8fAmmdzJNAuAQW9Xd9r+TAJfBDIZrQ9gHOG2cSLdtqfWjbn7TTQNtosCTRHQEFvzuUaPGAC2Xx2I2CvEtxlwE296Cjbu4HPLXGz3pD52DYJLJyAgr5w5FYogRUJHA/cHtgd+ORIGCWaXEbqHwD2G0mbbaYEqiWgoFfrWg0bEYFXl81vdx3hWe8sDSR2/OuAR46IuU2VQHUEFPTqXKpBIyOQMKsvKXHUXzOytk+amxjwhwNP7iEU7UiR2GwJLJ6Agr545tYogQmBRH3LOvRhRQzHTCYvJY8v6/+JLmeSgAQWTEBBXzBwq5PAFIHzgM8Auca0hnQCsC1wnRqM0QYJjI2Agj42j9neWghkI1m+f7erxaBix5nAhSVUbGWmaY4Ehk1AQR+2f2xdnQQyks3xtASPqTEl6EyOs9Uy81Cjj7SpQgIKeoVO1aRBE8gmuBeXteaEd60xZef7e4CnukmuRvdq01AJKOhD9YztqpHATYCzgCOAg2o0cMqmlwEPBW4z4Ih3lbtA81ojoKC35nHtXSaB95e7xW+5zEYssO6PlTvc77DAOq1KAs0SUNCbdb2GL5jAscB2Ze18wVUvtbqspX8auMdSW2HlEmiAgILegJM1cekEDgAi6BG1oVyFuigouXI1Nrdo+6IYW48ELiKgoNsRJNA/gYxQM1JtdZSal5ns6s8MhUkCEuiJgILeE1iLlUAhkBvULgbs0jiR08v59F0b56D5EuiNgILeG1oLlgAHArl4Jce4Iuwtpwj5KeUCl7HGrG/Zf9o+AgIK+gicZBNHSyDT7B8pN6mN1ogOG34UcKsGNwZ2iNCiJLBxAgq6vUMC/RDIPeG/K6PzfmoYZ6kZped3J/e+myQggQ4JKOgdwrQoCRQC9wLeWESr9an2DTtFpt7zsnMf4Bh7jAQk0B0BBb07lpYkgQmBXFDyLSDH1Ux/SuA44KrATsKRgAS6I6Cgd8fSkiQQAhl1/lUJeSqRjRP4MPA1ILMZJglIoAMCCnoHEC1CAoXATYFPlk1wr5fKJgk8ADgSuBlwtqwkIIH1E1DQ18/QEiQwIfA+4FLAjiKZiUAuqvkFsNtMuc0kAQlskoCCbgeRQDcEnlluUNuy7G7vptS6S8nvz/eA3Mz23LpN1ToJ9E9AQe+fsTW0QeA84PgGrkXt2psR832B63ZdsOVJoDUCCnprHtfePgicVMK77tVH4Q2U+R7gAuDODdiqiRLojYCC3htaC26EwLZlU9d+wAmN2Ny1mfuU2Y1sKvxM14VbngRaIaCgt+Jp7eyLQALHXBK4bV8VNFLuh4BfAV7e0ojDNbN7Agp690wtsR0CBwF/D1wZ+GU7Zvdi6RbAd4BnAS/tpQYLlUDlBBT0yh2seb0S+Cjwn8BDe62lncKPAG5SLnBpx2otlUBHBBT0jkBaTHMEXgtsbUS4zv2eCHLnAg/pvGQLlEDlBBT0yh2seb0QuATwfeDvgH/qpYZ2C31CWca4IvDbdjFouQTmJ6Cgz8/MJyTw/iI2e4iiFwK5YjUvTXfopXQLlUClBBT0Sh2rWb0RyBpvjlZdH/hSb7W0XfBWwBfLevo5baPQegnMTkBBn52VOSUQAhmdb+4xtd47Q46x/dpReu+craAiAgp6Rc7UlN4JPBA4HLgm8N3ea2u7gsTEPx94BHBU2yi0XgKzEVDQZ+NkLgmEwDvLefP9xbEQAscBOZ9+l4XUZiUSGDkBBX3kDrT5CyPw7HLe/FoLq9GKQuDrQM6nh79JAhLYBAEF3e4hgdkIfBLIuu5jZ8turo4IvKLsV7hZR+VZjASqJaCgV+taDeuQQNbNs7vdeO0dQp2jqLxIJSJf1tNNEpDARggo6HYNCaxO4JtARoovWD2rOXog8LQyM3K1Hsq2SAlUQ0BBr8aVGtITgWzMym1qd+2pfIudjcCJ5Rjb38yW3VwSaI+Agt6ez7V4dgLZYZ0Qrw8Hjp79MXP2QOD+5chgQsJ6s10PgC1y/AQU9PH7UAv6I3AqcAGwZ39VWPIcBE4GLg7sPsczZpVAMwQU9GZcraFzErhOCe26LfDZOZ81ez8EtilhdxMa9rx+qrBUCYyXgII+Xt/Z8n4J5BrP3PZ1u36rsfQ5CZxZLm65zZzPmV0C1RNQ0Kt3sQaugcD2wH94OcgayPX/yI3LEbYdgE/1X501SGA8BBT08fjKli6OwFllrfZWi6vSmuYg8NGyt2HHOZ4xqwSqJ6CgV+9iDZyTQNZnvwBsDXx+zmfNvhgCNwTOBfJnrlk1SUACgIJuN5DAHxM4rYzOdxbMoAmcUUbpuw66lTZOAgskoKAvELZVDZ5Awrtm7TwXsHxr8K1tu4FXAf4byFp6wsKaJNA8AQW9+S4ggCkCOeec78QdpTIKAu8FLgTuNIrW2kgJ9ExAQe8ZsMWPhsBOQALJXAn46Wha3XZDLwN8F9gDyHE2kwSaJqCgN+1+jZ8icBLwO+AuUhkVgXeWWZU7j6rVNlYCPRBQ0HuAapGjI7AP8EbgcmUKd3QGNNzgiwE/Bu4N5AIXkwSaJaCgN+t6DZ8iECFIVLi7SWWUBN5eosd5I94o3WejuyKgoHdF0nLGSuA+wCuBy4/VANt9EYEfAY8qMy0ikUCTBBT0Jt2u0VME3gH8BthfKqMmkHvrNweyfGKSQJMEFPQm3a7RhcBDgEOB3LFtGj+B3F3/JODI8ZuiBRKYn4CCPj8zn6iHQEbnvwTuWY9JTVvyZmALYN+mKWh8swQU9GZd37zhjwCeX86dNw+jIgA5l/504PCKbNIUCcxEQEGfCZOZKiRwfBmd36tC21o26RjgUo7SW+4C7dquoLfr+5YtfyTwPEfn1XaBjNKfAby6Wgs1TAIrEFDQ7RYtEsja+c9LMJIW7a/dZkfptXtY+1YkoKDbMVojkLXzjM6v3Jrhjdn7nTJKdy29Mce3bK6C3rL327Q9a+e/cHRevfPfVNbS96veUg2UQCGgoNsVWiJwIPBC186bcXnW0g8BXtOMxRraNAEFvWn3N2d81s4zOndnexuuz1p6zqU7Sm/D381bqaA33wWaAfDgEhVuy2Ys1tAQyCj9KcBrxSGB2gko6LV7WPsmBIwK12ZfSPS4SzpKb9P5rVmtoLfm8TbtvR/wcmO2t+l8IDHeHwcc3SwBDW+CgILehJubNzKj818DBzRPok0Ax5ZRujHe2/R/M1Yr6M24ullD71Hiel+hWQIaHgI/ABKDIOJukkCVBBT0Kt2qUVMETiijc+87b7tb5L70zYzx3nYnqN16Bb12D7dtX44rHQX8RdsYtL4Q+BHwQCDBhUwSqI6Agl6dSzVog9H5b4G7S0UCwNuASwD7SEMCNRJQ0Gv0qjaFwF5AjixdThwSmCLwY+CewLulIoHaCCjotXlUeyYEsnZ+oeeP7RAbEMh0+8WBu0pGArURUNBr86j2hMDuwNuBy4pDAisQ+AlwN+BU6UigJgIKek3e1JYJgRPL6Nxzx/aJlQgkLsHFHKXbOWojoKDX5lHt2Rk4qaydZ8rdJIENCUTMs5Z+Z+AM8UigFgIKei2e1I4JgXcCv3P0ZYdYhUBmcfL7dxdJSaAWAgp6LZ7UjhDYCTi5nDvPcTWTBDZGIMfXci79TsCZYpJADQQU9Bq8qA0TAplqzzS7O5jtE7MQcJQ+CyXzjIaAgj4aV9nQVQjsWHYt59y5o3O7yywEEgo2o/ScijhrlgfMI4EhE1DQh+wd2zYPgYzOs3bumug81MybPRf5HcwGOZMERk1AQR+1+2x8IZC18/cCly8XsQhGArMS2Bz4IXBH4IOzPmQ+CQyRgII+RK/YpnkJZJSV5Oh8XnLmDwFH6faDKggo6FW4sWkjdinnznOjmmvnTXeFNRufHe85l743cPqaS/FBCSyZgIK+ZAdY/boJeO583QgtAHDHu91g9AQU9NG7sGkD9igx27Oz3ahwTXeFdRuf6HGJ8b4fcMq6S7MACSyBgIK+BOhW2RkBY7Z3htKCgMR4z01s7sWwO4ySgII+SrfZ6DKSer03qtkXOiaQUfr9irh3XLTFSaBfAgp6v3wtvT8CGZ1nE1yuwTRJoCsCuXY3m+SMNtgVUctZGAEFfWGorahDAvcHXlHOnXdYrEVJ4CICOZf+WCAzQCYJjIaAgj4aV9nQKQInAL8CDpCKBHog8BYgAWf27aFsi5RAbwQU9N7QWnBPBDJyehZwpZ7Kt1gJhMB3geeUmSCJSGAUBBT0UbjJRk4RyNp5Ni7dRyoS6JHAG8uGS9fSe4Rs0d0SUNC75Wlp/RJ4CnAQcLV+q7F0CVxE4JvAy4B/kIcExkBAQR+Dl2zjhMB7yo/sg0UigQUQOLK8PN5pAXVZhQTWTUBBXzdCC1gQgaybPwi4zoLqsxoJhMB5wOvKerpEJDBoAgr6oN1j46YIfAA4B3iUVCSwQAKvArYBdl5gnVYlgTURUNDXhM2HFkwga5h7AdsuuF6rk0AIfAZ4N5A9HCYJDJaAgj5Y19iwKQJnlwszDpaKBJZA4FAgFwHddAl1W6UEZiagoM+MyoxLIvBKYDtgpyXVb7USCIEPAp8GHi0OCQyVgII+VM/YrgmBrwLZbZwgHyYJLIvAs8umzGsvqwHWK4HVCCjoqxHy35dJILG0twT2XmYjrFsChcC7gO8BuUvAJIHBEVDQB+cSGzRF4PtlZH6YVCQwAAKPL2GHrziAttgECfwJAQXdTjFUAu8ALg7cZagNtF1NEngncCGwT5PWa/SgCSjog3ZPs427QokIl7vOc1zIJIGhEEjUuOOBqwOZQTJJYDAEFPTBuMKGTBE4A/gtsJtUJDBAAqcCmxlsZoCeabxJCnrjHWCA5ueI2qeAGwBfGmD7bJIEtgK+AGxfjrJJRAKDIKCgD8INNmKKwEeASwA3l4oEBkzg48AFwK0H3Eab1hgBBb0xhw/c3BuXEc/WZQQ08ObavIYJZAbp3BL0KHcMmCSwdAIK+tJdYAOmCJwMXKyE2RSMBIZO4JSy433PoTfU9rVBQEFvw89jsPIxwAuBy5cfyTG02Ta2TSAvnz8EDgH+pW0UWj8EAgr6ELxgG0Igx9MShet+4pDAiAgcXaIZ5jZAkwSWSkBBXyp+Ky8Ecj3qfmVnu1AkMDYC2fGes+lerzo2z1XWXgW9MoeO1JwvA8cBTx1p+2122wReBBwAXK9tDFq/bAIK+rI9YP3HAJcF7iwKCYyYwEnAT4B7jdgGmz5yAgr6yB048uZnA9w3gccBrxm5LTa/bQIHAi8HrlY2yrVNQ+uXQkBBXwp2Ky0EPgT8CthVIhKogMBpwObAThXYogkjJKCgj9BplTT5+iV4TILJfLYSmzSjbQLbAAkyk75t2OK2+8JSrFfQl4LdSoEE5UiI1ztIQwIVEXh/uVhoj4ps0pSREFDQR+Koypp5MPAMINek/q4y2zSnbQL5Tf0B8Dzg0LZRaP2iCSjoiyZufSGQiy3OBh4mDglUSCAbPHfwgqEKPTtwkxT0gTuowuYdVc7runGoQudq0h8IfBBIfIUHykQCiyKgoC+KtPWEQI6pnV8CyPyzSCRQMYG/BV4MXMNjbBV7eWCmKegDc0jlzcld578EdqncTs2TQAicDmzhnel2hkURUNAXRdp69gfeDNysrJ9LRAK1E9ge+ARwzxLauHZ7tW/JBBT0JTugoepzm9qvgX0bsllTJXACsBngbWz2hd4JKOi9I7YC4LASq30raUigQQIJMpNY749v0HZNXiABBX2BsButKn0s95y/tJzNbRSDZjdMIDEXnljuTTfuQsMdoW/TFfS+CVt+ju8kXvtuopBAwwROLRvkPK7ZcCfo23QFvW/CbZefzUBvKkE2EkjGJIFWCWwHfAq4d9kc2ioH7e6RgILeI1yLJqOS3BF9N1lIQAK8Hbics1X2hL4IKOh9kbXcI8sRtZuKQgIS+AOBzFR9EniwTCTQNQEFvWuilhcC1wXOBQ4CXikSCUjgDwQeDbwMuBFwnlwk0CUBBb1LmpY1IXAGcGngFiKRgAT+hEAuJ/o5sLNsJNAlAQW9S5qWFQLPBp5QYlj/TCQSkMCfEMjL7jeAfyrfFxFJoBMCCnonGC1kisC3gKOB3HlukoAEVibwEuD+wFUFJIGuCCjoXZG0nBD4cJlK9My5/UECqxN4X1maus3qWc0hgdUJKOirMzLHbARyXWSiwe0AnDPbI+aSQNMEbgz8R9k8+i9Nk9D4Tggo6J1gtBDgy8BpwIHSkIAEZibwGmBX4HozP2FGCWyEgIJu1+iCQHa15ya1PboozDIk0BiBU4DN3fXemNd7MFdB7wFqY0XmXO3LgT2BrAmaJCCB+Qhkz8nJwOOM2zAfOHP/MQEF3R6xXgJfhYtCvD5svQX5vAQaJvBvwO7AtRtmoOnrJKCgrxNg449/BMhZc3e1N94RNL8TAnkxvgxw605Ks5DmCCjozbm8M4OfBjwTyHWQn+isVAuSQLsEbg6cCTwXeEG7GLR8rQQU9LWSa/u5KwBfAY4wgEzbHUHrOyeQgDNZvsp9CD/ovHQLrJqAgl61e3szLrvaNwN27K0GC5ZAuwTOAn7jrvd2O8BaLVfQ10qu3ecyKr9TidXeLgUtl0C/BM4H3u1m034h11a6gl6bR/u1J0L+LuBRwOH9VmXpEmiawCOAVwF7A+9pmoTGz0xAQZ8ZlRmBs4EcU9tXGhKQQO8E3gFcB9iu95qsoAoCCnoVblyIETmilmhwt19IbVYiAQmEwAdKFDmPstkfViWgoK+KyAzl0pXEaI+Y5zIJkwQksBgCuewoop6Y709cTJXWMlYCCvpYPbe4dk/CUh4C5EiNSQISWCyBp5Rz6dnDkuAzJgmsSEBBt2OsRuBc4EvAXVfL6L9LQAK9ETgR2ArYurcaLHj0BBT00buwVwM+BFwI3K7XWixcAhKYhUCm3i8O3HaWzOZpj4CC3p7PZ7X4TSWwxQ2Bn8z6kPkkIIHeCFwO+ByQwE737q0WCx4tAQV9tK7rteFPKuvl9wCO67UmC5eABOYhcADwZuDJwD/O86B56yegoNfv43ktzPGY95egFu6qnZee+SXQP4GXAY8EdgU+3H911jAWAgr6WDy1uHZ+sVy8sufiqrQmCUhgTgInlwtcrj/nc2avmICCXrFz12Bagsdc4KabNZDzEQksnsAHgUt4f/riwQ+1RgV9qJ5ZfLtyD/OWwDaLr9oaJSCBNRL4LPA9T6KskV5ljynolTl0jeYcA9wRyDT7x9dYho9JQAKLJ3ALINPv7wXutfjqrXFIBBT0IXljOW1J9LeDgOyefftymmCtEpDAOgjcHTgWyGa57H43NUpAQW/U8cXsCPlLgYM9AtN2R9D60RPIdzgv5zmZEmE3NUhAQW/Q6cXkTM8dDbzcSx/a7QRaXhWBvJw/Drg/kMBQpsYIKOiNObyYuweQu5YTNOYBbSLQaglUSeD/AfsD+3iRS5X+3aRRCnp7Ps8mmlOA04H92jNfiyVQPYHjgV2AvLi7ybV6d/+vgQp6Q84GtgPeB3yy7Ghvy3qtlUA7BLLz/a+BOwCfacfsti1V0Nvx/41LSNf/LCEj27FcSyXQJoHTgJsUUT+nTQRtWa2gt+Hv7cs0e8Q8b+wmCUigDQK5lyGinun3T7VhcrtWKuj1+34n4ETgE8Du9ZurhRKQwAYETi3T7zsAX5VOvQQU9Hp9G8uy6e0NZar9LnWbqnUSkMAmCLwI2BG4vZTqJaCg1+vbXK/4CuCthoSs18laJoEZCTwbeEaJ+36VGZ8x28gIKOgjc9iMzX0e8HTglcBjZnzGbBKQQL0EIujPAi4Efgtcsl5T27VMQa/P94n+du/y5Y2wmyQgAQlMBH1C4jfA5mKpi4CCXpc/c778BsBDgTfXZZrWSEAC6yCwoaCnqJ8DVwV+so5yfXRABBT0ATljHU3Jm3aOpF2q7GT//DrK8lEJSKA+AisJeqz8WbnM5Zn1mdyeRQr6+H2emM2vA84Hth2/OVogAQn0QGBjgj4R9a8DW/dQr0UukICCvkDYPVR1GPBY4CTgrj2Ub5ESkEAdBDYl6LEwa+rZLHfpOsxt0woFfbx+/3RZLz/E+4/H60RbLoEFEVhN0CfN+AVwayC/L6aREVDQR+awci3iEWUjS8K4fm18JthiCUhgwQRmFfTJFPxngVsuuI1Wt04CCvo6AS748feUW9ISn3nXBddtdRKQwHgJzCPokyn4iwGXGK/J7bVcQR+HzxOy8diyvpU184RzNUlAAhKYlcC8gj4pN7vg3wHcd9aKzLc8Agr68tjPWnOuQNylrGnl1jSTBCQggXkJrFXQU88vgWjFFvNWav7FElDQF8t7ntoeDrygfJGeALx+nofNKwEJSGCKwHoEfXq0nuBVXvAy0K6loA/PMYncdAZwfeBMYOfhNdEWSUACIyPQhaDH5Bxvi27cDXjnyBhU31wFfVgu/li5t/g8YG/gC8Nqnq2RgARGSqArQZ+Yn2n4iPtflin5kWKpq9kK+jD8md3rGYknpvILPVc+DKfYCglURKBrQQ+a3wE5t/5D4BoVsRqtKQr6cl13IpCz5BcAbwMevNzmWLsEJFApgT4EfYIqV7JG2L9Rgl1VinD4Zinoy/FRdq7fqtxNfGpZj1pOS6xVAhJogUCfgj4t7JmK/xZwvRagDs1GBX1xHsm1pjlLvk254ei9wD0XV701SUACDRNYhKBvKOyTMLJfapj7Qk1X0PvH/RzgAcC1y41obwKe3H+11iABCUjgDwQWKeiTSrPGnhH7ZkDunDhUf/RLQEHvh28CwBxeRuOXBD4HPBV4dz/VWaoEJCCBTRJYhqBPNyg74pO+Um6G/KL+6p6Agt4d0yuWkKw7AFcpG0RON2Rid4AtSQISWDOBZQv6pOHZQPdrIAOdLEE+BPj5mq3ywT8ioKCvr0PcHHgRcJMi4t8DckvRwzxDvj6wPi0BCXRKYCiCPm1UTvdE3Dcv4n5wGQh1anhLhSno83v7ucCdyvGMywHfBs4B/i+QwDAmCUhAAkMjMERB31DcMy2fkfvZZYkyG4dNcxBQ0FeH9SxgN+CGwJWBXwFfBf4deGh5w1y9FHNIQAISWB6BoQv6NJlspsvIPde3ZhR/UtlQ95Hl4RtHzQr6H/spx8juDtwI+D/AXxQB/++yse1VwLvG4VpbKQEJSOAPBMYk6Bu6LaKe0XvuZo/YZzD12vJbnGA2pkKgVUG/RTkDHuG+LnA1INPn6SzfLyPwc4HDgNwuZJKABCQwZgJjFvQNued3OgKfPyPy+fungOPLhVZnjdlR62l7rYKeqZp9gFsWwf4rILeYbQn8ebkt6GfAd4CvlQ1sxwDvXw9Mn5WABCQwUAI1CfpKiCPuvy3RN/P7f/Eyu5oLrnJ7ZfY35chcpu2Tt8o0NkHP+e5tgWsCVy8indt+srZ9BeCywBbFmZmmyXGIHwD/H/g68GUgGy0SbtUkAQlIoBUCtQv6xvwY8c5RuehBUjRvIvg/KrqQk0mJFRLxzxR+PrnzPUFxPlNG/6PoJ30JeoQ1o+Gczb5MWYvO/8uadP6c/IHs6s0AAAhxSURBVD3/lqnu/Hf+ntFzPpcqn+x4zJGGvG3FCZO3sGxMi1j/uEyRZ6QdJ0S0s+M869xxhkkCEpCABKBVQV/N95PRegQ/wp80+X/RnEzpRycnLwXZrBf9SVjbfDLTm89Py22ZuTEzn7wsTP89WjX57yzrfrc8s1r75vr3rgV9w04zATN5S8qfE3D5M1Mk+WQNJJ/AihDnE1gR7cDK9XwJ+J+8JglIQAISmI9ArmfeZb5Hms6dkN2TlNC1CRaWWeBLl0FnZoLzyaAzn+TJ4DMvABmATgah+XMyKzDR22nd7VSDOy2sWP/3U286m+oREfd56p81f3apJ6xgpkpaTk8BXlFejFrlkDua9wL+rTEAG35X8mOelLXEllMCPiX88vkNQ8js52OBf2iYwVBMzwzA33XZmHkEtct6+yzr6PKlfUOflYyg7EStu35ZkhhBc3tpYq6ozUmFW/dS+ngKzcxZ0uTP8bS825ZmQ9TjgY92W+yoSssyaAY8WRI1VUZAQa/MoVPmKOi/v3NeQf9fIVfQFXQFvd7f/LmmvMeCwRH67z2loCvok++sI/Tfk3CE/vuNyo7Qx6Jmc7azxhH6nAjMLgEJSEACEhg/AQV9/D7UAglIQAISkECVU+7XAp4E7AjcH/h8hX7O0YjsXI6Nh07tZE8I21wYk8A5G7vIYJY8Y0G2KVs21Q8SiOj5wL5Almiy0zTHI8eYsuEvO5Zz90BONrylnKPNDtoEYroH8JKyBLOhfTmK84/lJMDTymmASQCOMbHIwCS+zAmbpMeUEKATG/J9SeTIJwCnALkxcaV07XL1cfpGjs2OLYXDAaU/5JRPNgAmOlpS4n3k9zDHf9+6EcNyLOvwUsbrgL8d8fdibL7rpL21jdC3Bl4OHAW8veLOeONyJC2RjQ4qPz4575grXA8E7gt8aIUeMkueTjrWAgrZlC2r9YM9SvSnxDt4cbnD/p8X0Oauq8iPdDb+faCcaMgxxfSHxLXOy06+CwnYdL8VBD389izCl4BPEcOcvU0o5LGlRI28HpAY3nnRfTLwCOC/yrngvOBvAzyvRIucBBCZtjOin3yJQpkXozEKeu6lSOTMjxefZ738ZcXIBwKHlJeZjZ0AysvhN0faB8bWZ3tpb02Cnh+3jFbTWVs4b5vrXDMaz/Wu0z8+zwRO24igTzrRLHl66XA9FLqhLfP2g8T7z8hlrD/iE6T5LkfME+Z48oOdo0kZbT59IyP0ybM5m/zocoNVQiWPOSXIR2Ysji3fgTuW0flTV3nB3wHIrM5OK3ynxsjjNkXc3zHV+LzoJ60k6Pne5IUwLwHpMznaV23M8zE6dJY21yTotwWeWKLKZdSSH/rcvlNrp1TQf9/DNxT0eftBON6n/IglUuGYU36wE17yhGLELIKekekdgFwRnBsGa0gZiebOhsTozkt+mOxdRq6ZxUqo6OkUMUu/yfT0Si/JY2OS2Zm8mOT3LxE4J2lTgp486Qt5sckLYEb2LQyMxubbTba3JkHP6CRTaa8GblCm1x5X8fSRgr6yoM/bD3YtYRqztjrmlCn0jLLfNhUJbRZBzwtRptuzRJVp6g3FbmxMchdE7Eh0wKwJZ7QeG7OUkFmYxNyeTENPbEtI1LzMXL4CQc/vwpvLLZMPB3KL5KyCPsmXJasHVzJTMbb+u6721iTo0yO1xNR9Udn8sdJa8rqgDeRhBX1lQZ+nH2RkthtwYgX3BGSNOPZMb4acRdDzG7BVEbkE4Rn7i002iiYGQzbDbvgd+WvgQRssr0zW389cIf9AvupzNyNLKNk3kVF6NrZlhiJptRH6pKL8fmYwdOQqSzVzN8wH+iVQk6BPRhcZoSRNpt0+0S/CpZWuoK8s6LP2g0wv7l42hY11h/uk82UjVAQ9U6TTS0yzCPr06O3bIxf0vJhkg9/kOx+xzu79vORlb8BKyysRuZx0mE7Z6T3ZbLq0L/g6K47vs8nvhWsQ9LwQZOkhgj7278Y6MY7r8ZoEPTu/sz6WT+zKBQQZpY99k8/GepSCvrKgz9IPIua5tCUbfyJi2R2cKxHHeGnHlcr670llySlroFk7zkbJWQU91xfnSFemqbPLeYwpPrxO2RCaEeZ2wNllPTiR0TL1nL0SudZyeqPYtK0b+06NjUd+/7IvIpcTvX6q8bOM0HPcMc/mJrH0KdOICNQk6LFlv/JGmi9wNsjlzxrTZJ3spuXc6GQ0MVkPjc2ZbstyQ/JmlJIf7LzcrJRnrIxWsmVj/WDC4eAy7ZpnI2RJx5Xzx/mxH1PKOfLsTM7Z40lKv88accQ8u5lzNO3kMt2aqehMxWbk+qpyrC1T0Fk/zzp6jruNMcW3R5QXm0n7cy49mwMTcyAv9vlteAbwmjKLkRm8rJtPn8keu6BnR/+byog8feBfp07ATM9EpA+kb2RmJzEKclwxyzUvLZvoMkORDXUrHe8bY/9ops01CXozTtNQCUhAAhKQwIYEFHT7h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OB/AMLhIXhHwWuJ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png;base64,iVBORw0KGgoAAAANSUhEUgAAAfQAAAEsCAYAAAA1u0HIAAAgAElEQVR4Xu2dC9y11Zz3v4MSg0GM8zsOORSljGOidJBCxZTzmRzHIcKbw2CcR8PEDBqT9ApJSAkpKZHTMGKSc4wJr/P5XObzy9pme9zPc+9939e193Wt9V2fz/48Tz3rWmv9v/+19+9ap//6M0wSkIAEJCABCYyewJ+N3gINkIAEJCABCUgABd1OIAEJSEACEqiAgIJegRM1QQISkIAEJKCg2wckIAEJSEACFRBQ0CtwoiZIQAISkIAEFHT7g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EBBtw9IQAISkIAEKiCgoFfgRE2QgAQkIAEJKOj2AQlIQAISkEAFBBT0CpyoCRKQgAQkIAEF3T4gAQlIQAISqICAgl6BEzVBAhKQgAQkoKDbByQgAQlIQAIVEFDQK3CiJkhAAhKQgAQUdPuABCQgAQlIoAICCnoFTtQECUhAAhKQgIJuH5CABCQgAQlUQEBBr8CJmiCBDQgcAtwCuCZwRWCL8u+/BH4A/Bfw78ALJScBCdRDQEGvx5da0jaB44BbAVcHfgN8G/g6cD7wvYJmS+AawLWAvwQ2A74BfAz4m7bxab0Exk9AQR+/D7WgXQIZfZ8ObA38HDgXeD5w4oxI9gEymt8GuHR5fhfg+zM+bzYJSGBABBT0ATnDpkhgDgKfALYHvgX8K/CcOZ5dKeuzgIcDVwXOBm62zvJ8XAISWDABBX3BwK1OAusk8DQgn58Ch5bPOov8o8cPBvL5c+AFrrN3idayJNAvAQW9X76WLoEuCWTknOnxtwL36rLgFco6pqyrfxa4ac91WbwEJNABAQW9A4gWIYGeCdwROBr4GbAb8JWe65sUf13gfWW0fl/glAXVazUSkMAaCCjoa4DmIxJYIIGsjT8DOAPYdYH1Tld1GrAz8Dwga+0mCUhggAQU9AE6xSZJoBB4Q5lafy7w7CVTSf3PBDIVn9G6SQISGBgBBX1gDrE5EigE3gvcFngQ8JaBUNkfOAr4EJBlAJMEJDAgAgr6gJxhUyRQCEQwbwDsDXx8YFQSge5dwBfKC8fAmmdzJNAuAQW9Xd9r+TAJfBDIZrQ9gHOG2cSLdtqfWjbn7TTQNtosCTRHQEFvzuUaPGAC2Xx2I2CvEtxlwE296Cjbu4HPLXGz3pD52DYJLJyAgr5w5FYogRUJHA/cHtgd+ORIGCWaXEbqHwD2G0mbbaYEqiWgoFfrWg0bEYFXl81vdx3hWe8sDSR2/OuAR46IuU2VQHUEFPTqXKpBIyOQMKsvKXHUXzOytk+amxjwhwNP7iEU7UiR2GwJLJ6Agr545tYogQmBRH3LOvRhRQzHTCYvJY8v6/+JLmeSgAQWTEBBXzBwq5PAFIHzgM8Auca0hnQCsC1wnRqM0QYJjI2Agj42j9neWghkI1m+f7erxaBix5nAhSVUbGWmaY4Ehk1AQR+2f2xdnQQyks3xtASPqTEl6EyOs9Uy81Cjj7SpQgIKeoVO1aRBE8gmuBeXteaEd60xZef7e4CnukmuRvdq01AJKOhD9YztqpHATYCzgCOAg2o0cMqmlwEPBW4z4Ih3lbtA81ojoKC35nHtXSaB95e7xW+5zEYssO6PlTvc77DAOq1KAs0SUNCbdb2GL5jAscB2Ze18wVUvtbqspX8auMdSW2HlEmiAgILegJM1cekEDgAi6BG1oVyFuigouXI1Nrdo+6IYW48ELiKgoNsRJNA/gYxQM1JtdZSal5ns6s8MhUkCEuiJgILeE1iLlUAhkBvULgbs0jiR08v59F0b56D5EuiNgILeG1oLlgAHArl4Jce4Iuwtpwj5KeUCl7HGrG/Zf9o+AgIK+gicZBNHSyDT7B8pN6mN1ogOG34UcKsGNwZ2iNCiJLBxAgq6vUMC/RDIPeG/K6PzfmoYZ6kZped3J/e+myQggQ4JKOgdwrQoCRQC9wLeWESr9an2DTtFpt7zsnMf4Bh7jAQk0B0BBb07lpYkgQmBXFDyLSDH1Ux/SuA44KrATsKRgAS6I6Cgd8fSkiQQAhl1/lUJeSqRjRP4MPA1ILMZJglIoAMCCnoHEC1CAoXATYFPlk1wr5fKJgk8ADgSuBlwtqwkIIH1E1DQ18/QEiQwIfA+4FLAjiKZiUAuqvkFsNtMuc0kAQlskoCCbgeRQDcEnlluUNuy7G7vptS6S8nvz/eA3Mz23LpN1ToJ9E9AQe+fsTW0QeA84PgGrkXt2psR832B63ZdsOVJoDUCCnprHtfePgicVMK77tVH4Q2U+R7gAuDODdiqiRLojYCC3htaC26EwLZlU9d+wAmN2Ny1mfuU2Y1sKvxM14VbngRaIaCgt+Jp7eyLQALHXBK4bV8VNFLuh4BfAV7e0ojDNbN7Agp690wtsR0CBwF/D1wZ+GU7Zvdi6RbAd4BnAS/tpQYLlUDlBBT0yh2seb0S+Cjwn8BDe62lncKPAG5SLnBpx2otlUBHBBT0jkBaTHMEXgtsbUS4zv2eCHLnAg/pvGQLlEDlBBT0yh2seb0QuATwfeDvgH/qpYZ2C31CWca4IvDbdjFouQTmJ6Cgz8/MJyTw/iI2e4iiFwK5YjUvTXfopXQLlUClBBT0Sh2rWb0RyBpvjlZdH/hSb7W0XfBWwBfLevo5baPQegnMTkBBn52VOSUQAhmdb+4xtd47Q46x/dpReu+craAiAgp6Rc7UlN4JPBA4HLgm8N3ea2u7gsTEPx94BHBU2yi0XgKzEVDQZ+NkLgmEwDvLefP9xbEQAscBOZ9+l4XUZiUSGDkBBX3kDrT5CyPw7HLe/FoLq9GKQuDrQM6nh79JAhLYBAEF3e4hgdkIfBLIuu5jZ8turo4IvKLsV7hZR+VZjASqJaCgV+taDeuQQNbNs7vdeO0dQp2jqLxIJSJf1tNNEpDARggo6HYNCaxO4JtARoovWD2rOXog8LQyM3K1Hsq2SAlUQ0BBr8aVGtITgWzMym1qd+2pfIudjcCJ5Rjb38yW3VwSaI+Agt6ez7V4dgLZYZ0Qrw8Hjp79MXP2QOD+5chgQsJ6s10PgC1y/AQU9PH7UAv6I3AqcAGwZ39VWPIcBE4GLg7sPsczZpVAMwQU9GZcraFzErhOCe26LfDZOZ81ez8EtilhdxMa9rx+qrBUCYyXgII+Xt/Z8n4J5BrP3PZ1u36rsfQ5CZxZLm65zZzPmV0C1RNQ0Kt3sQaugcD2wH94OcgayPX/yI3LEbYdgE/1X501SGA8BBT08fjKli6OwFllrfZWi6vSmuYg8NGyt2HHOZ4xqwSqJ6CgV+9iDZyTQNZnvwBsDXx+zmfNvhgCNwTOBfJnrlk1SUACgIJuN5DAHxM4rYzOdxbMoAmcUUbpuw66lTZOAgskoKAvELZVDZ5Awrtm7TwXsHxr8K1tu4FXAf4byFp6wsKaJNA8AQW9+S4ggCkCOeec78QdpTIKAu8FLgTuNIrW2kgJ9ExAQe8ZsMWPhsBOQALJXAn46Wha3XZDLwN8F9gDyHE2kwSaJqCgN+1+jZ8icBLwO+AuUhkVgXeWWZU7j6rVNlYCPRBQ0HuAapGjI7AP8EbgcmUKd3QGNNzgiwE/Bu4N5AIXkwSaJaCgN+t6DZ8iECFIVLi7SWWUBN5eosd5I94o3WejuyKgoHdF0nLGSuA+wCuBy4/VANt9EYEfAY8qMy0ikUCTBBT0Jt2u0VME3gH8BthfKqMmkHvrNweyfGKSQJMEFPQm3a7RhcBDgEOB3LFtGj+B3F3/JODI8ZuiBRKYn4CCPj8zn6iHQEbnvwTuWY9JTVvyZmALYN+mKWh8swQU9GZd37zhjwCeX86dNw+jIgA5l/504PCKbNIUCcxEQEGfCZOZKiRwfBmd36tC21o26RjgUo7SW+4C7dquoLfr+5YtfyTwPEfn1XaBjNKfAby6Wgs1TAIrEFDQ7RYtEsja+c9LMJIW7a/dZkfptXtY+1YkoKDbMVojkLXzjM6v3Jrhjdn7nTJKdy29Mce3bK6C3rL327Q9a+e/cHRevfPfVNbS96veUg2UQCGgoNsVWiJwIPBC186bcXnW0g8BXtOMxRraNAEFvWn3N2d81s4zOndnexuuz1p6zqU7Sm/D381bqaA33wWaAfDgEhVuy2Ys1tAQyCj9KcBrxSGB2gko6LV7WPsmBIwK12ZfSPS4SzpKb9P5rVmtoLfm8TbtvR/wcmO2t+l8IDHeHwcc3SwBDW+CgILehJubNzKj818DBzRPok0Ax5ZRujHe2/R/M1Yr6M24ullD71Hiel+hWQIaHgI/ABKDIOJukkCVBBT0Kt2qUVMETiijc+87b7tb5L70zYzx3nYnqN16Bb12D7dtX44rHQX8RdsYtL4Q+BHwQCDBhUwSqI6Agl6dSzVog9H5b4G7S0UCwNuASwD7SEMCNRJQ0Gv0qjaFwF5AjixdThwSmCLwY+CewLulIoHaCCjotXlUeyYEsnZ+oeeP7RAbEMh0+8WBu0pGArURUNBr86j2hMDuwNuBy4pDAisQ+AlwN+BU6UigJgIKek3e1JYJgRPL6Nxzx/aJlQgkLsHFHKXbOWojoKDX5lHt2Rk4qaydZ8rdJIENCUTMs5Z+Z+AM8UigFgIKei2e1I4JgXcCv3P0ZYdYhUBmcfL7dxdJSaAWAgp6LZ7UjhDYCTi5nDvPcTWTBDZGIMfXci79TsCZYpJADQQU9Bq8qA0TAplqzzS7O5jtE7MQcJQ+CyXzjIaAgj4aV9nQVQjsWHYt59y5o3O7yywEEgo2o/ScijhrlgfMI4EhE1DQh+wd2zYPgYzOs3bumug81MybPRf5HcwGOZMERk1AQR+1+2x8IZC18/cCly8XsQhGArMS2Bz4IXBH4IOzPmQ+CQyRgII+RK/YpnkJZJSV5Oh8XnLmDwFH6faDKggo6FW4sWkjdinnznOjmmvnTXeFNRufHe85l743cPqaS/FBCSyZgIK+ZAdY/boJeO583QgtAHDHu91g9AQU9NG7sGkD9igx27Oz3ahwTXeFdRuf6HGJ8b4fcMq6S7MACSyBgIK+BOhW2RkBY7Z3htKCgMR4z01s7sWwO4ySgII+SrfZ6DKSer03qtkXOiaQUfr9irh3XLTFSaBfAgp6v3wtvT8CGZ1nE1yuwTRJoCsCuXY3m+SMNtgVUctZGAEFfWGorahDAvcHXlHOnXdYrEVJ4CICOZf+WCAzQCYJjIaAgj4aV9nQKQInAL8CDpCKBHog8BYgAWf27aFsi5RAbwQU9N7QWnBPBDJyehZwpZ7Kt1gJhMB3geeUmSCJSGAUBBT0UbjJRk4RyNp5Ni7dRyoS6JHAG8uGS9fSe4Rs0d0SUNC75Wlp/RJ4CnAQcLV+q7F0CVxE4JvAy4B/kIcExkBAQR+Dl2zjhMB7yo/sg0UigQUQOLK8PN5pAXVZhQTWTUBBXzdCC1gQgaybPwi4zoLqsxoJhMB5wOvKerpEJDBoAgr6oN1j46YIfAA4B3iUVCSwQAKvArYBdl5gnVYlgTURUNDXhM2HFkwga5h7AdsuuF6rk0AIfAZ4N5A9HCYJDJaAgj5Y19iwKQJnlwszDpaKBJZA4FAgFwHddAl1W6UEZiagoM+MyoxLIvBKYDtgpyXVb7USCIEPAp8GHi0OCQyVgII+VM/YrgmBrwLZbZwgHyYJLIvAs8umzGsvqwHWK4HVCCjoqxHy35dJILG0twT2XmYjrFsChcC7gO8BuUvAJIHBEVDQB+cSGzRF4PtlZH6YVCQwAAKPL2GHrziAttgECfwJAQXdTjFUAu8ALg7cZagNtF1NEngncCGwT5PWa/SgCSjog3ZPs427QokIl7vOc1zIJIGhEEjUuOOBqwOZQTJJYDAEFPTBuMKGTBE4A/gtsJtUJDBAAqcCmxlsZoCeabxJCnrjHWCA5ueI2qeAGwBfGmD7bJIEtgK+AGxfjrJJRAKDIKCgD8INNmKKwEeASwA3l4oEBkzg48AFwK0H3Eab1hgBBb0xhw/c3BuXEc/WZQQ08ObavIYJZAbp3BL0KHcMmCSwdAIK+tJdYAOmCJwMXKyE2RSMBIZO4JSy433PoTfU9rVBQEFvw89jsPIxwAuBy5cfyTG02Ta2TSAvnz8EDgH+pW0UWj8EAgr6ELxgG0Igx9MShet+4pDAiAgcXaIZ5jZAkwSWSkBBXyp+Ky8Ecj3qfmVnu1AkMDYC2fGes+lerzo2z1XWXgW9MoeO1JwvA8cBTx1p+2122wReBBwAXK9tDFq/bAIK+rI9YP3HAJcF7iwKCYyYwEnAT4B7jdgGmz5yAgr6yB048uZnA9w3gccBrxm5LTa/bQIHAi8HrlY2yrVNQ+uXQkBBXwp2Ky0EPgT8CthVIhKogMBpwObAThXYogkjJKCgj9BplTT5+iV4TILJfLYSmzSjbQLbAAkyk75t2OK2+8JSrFfQl4LdSoEE5UiI1ztIQwIVEXh/uVhoj4ps0pSREFDQR+Koypp5MPAMINek/q4y2zSnbQL5Tf0B8Dzg0LZRaP2iCSjoiyZufSGQiy3OBh4mDglUSCAbPHfwgqEKPTtwkxT0gTuowuYdVc7runGoQudq0h8IfBBIfIUHykQCiyKgoC+KtPWEQI6pnV8CyPyzSCRQMYG/BV4MXMNjbBV7eWCmKegDc0jlzcld578EdqncTs2TQAicDmzhnel2hkURUNAXRdp69gfeDNysrJ9LRAK1E9ge+ARwzxLauHZ7tW/JBBT0JTugoepzm9qvgX0bsllTJXACsBngbWz2hd4JKOi9I7YC4LASq30raUigQQIJMpNY749v0HZNXiABBX2BsButKn0s95y/tJzNbRSDZjdMIDEXnljuTTfuQsMdoW/TFfS+CVt+ju8kXvtuopBAwwROLRvkPK7ZcCfo23QFvW/CbZefzUBvKkE2EkjGJIFWCWwHfAq4d9kc2ioH7e6RgILeI1yLJqOS3BF9N1lIQAK8Hbics1X2hL4IKOh9kbXcI8sRtZuKQgIS+AOBzFR9EniwTCTQNQEFvWuilhcC1wXOBQ4CXikSCUjgDwQeDbwMuBFwnlwk0CUBBb1LmpY1IXAGcGngFiKRgAT+hEAuJ/o5sLNsJNAlAQW9S5qWFQLPBp5QYlj/TCQSkMCfEMjL7jeAfyrfFxFJoBMCCnonGC1kisC3gKOB3HlukoAEVibwEuD+wFUFJIGuCCjoXZG0nBD4cJlK9My5/UECqxN4X1maus3qWc0hgdUJKOirMzLHbARyXWSiwe0AnDPbI+aSQNMEbgz8R9k8+i9Nk9D4Tggo6J1gtBDgy8BpwIHSkIAEZibwGmBX4HozP2FGCWyEgIJu1+iCQHa15ya1PboozDIk0BiBU4DN3fXemNd7MFdB7wFqY0XmXO3LgT2BrAmaJCCB+Qhkz8nJwOOM2zAfOHP/MQEF3R6xXgJfhYtCvD5svQX5vAQaJvBvwO7AtRtmoOnrJKCgrxNg449/BMhZc3e1N94RNL8TAnkxvgxw605Ks5DmCCjozbm8M4OfBjwTyHWQn+isVAuSQLsEbg6cCTwXeEG7GLR8rQQU9LWSa/u5KwBfAY4wgEzbHUHrOyeQgDNZvsp9CD/ovHQLrJqAgl61e3szLrvaNwN27K0GC5ZAuwTOAn7jrvd2O8BaLVfQ10qu3ecyKr9TidXeLgUtl0C/BM4H3u1m034h11a6gl6bR/u1J0L+LuBRwOH9VmXpEmiawCOAVwF7A+9pmoTGz0xAQZ8ZlRmBs4EcU9tXGhKQQO8E3gFcB9iu95qsoAoCCnoVblyIETmilmhwt19IbVYiAQmEwAdKFDmPstkfViWgoK+KyAzl0pXEaI+Y5zIJkwQksBgCuewoop6Y709cTJXWMlYCCvpYPbe4dk/CUh4C5EiNSQISWCyBp5Rz6dnDkuAzJgmsSEBBt2OsRuBc4EvAXVfL6L9LQAK9ETgR2ArYurcaLHj0BBT00buwVwM+BFwI3K7XWixcAhKYhUCm3i8O3HaWzOZpj4CC3p7PZ7X4TSWwxQ2Bn8z6kPkkIIHeCFwO+ByQwE737q0WCx4tAQV9tK7rteFPKuvl9wCO67UmC5eABOYhcADwZuDJwD/O86B56yegoNfv43ktzPGY95egFu6qnZee+SXQP4GXAY8EdgU+3H911jAWAgr6WDy1uHZ+sVy8sufiqrQmCUhgTgInlwtcrj/nc2avmICCXrFz12Bagsdc4KabNZDzEQksnsAHgUt4f/riwQ+1RgV9qJ5ZfLtyD/OWwDaLr9oaJSCBNRL4LPA9T6KskV5ljynolTl0jeYcA9wRyDT7x9dYho9JQAKLJ3ALINPv7wXutfjqrXFIBBT0IXljOW1J9LeDgOyefftymmCtEpDAOgjcHTgWyGa57H43NUpAQW/U8cXsCPlLgYM9AtN2R9D60RPIdzgv5zmZEmE3NUhAQW/Q6cXkTM8dDbzcSx/a7QRaXhWBvJw/Drg/kMBQpsYIKOiNObyYuweQu5YTNOYBbSLQaglUSeD/AfsD+3iRS5X+3aRRCnp7Ps8mmlOA04H92jNfiyVQPYHjgV2AvLi7ybV6d/+vgQp6Q84GtgPeB3yy7Ghvy3qtlUA7BLLz/a+BOwCfacfsti1V0Nvx/41LSNf/LCEj27FcSyXQJoHTgJsUUT+nTQRtWa2gt+Hv7cs0e8Q8b+wmCUigDQK5lyGinun3T7VhcrtWKuj1+34n4ETgE8Du9ZurhRKQwAYETi3T7zsAX5VOvQQU9Hp9G8uy6e0NZar9LnWbqnUSkMAmCLwI2BG4vZTqJaCg1+vbXK/4CuCthoSs18laJoEZCTwbeEaJ+36VGZ8x28gIKOgjc9iMzX0e8HTglcBjZnzGbBKQQL0EIujPAi4Efgtcsl5T27VMQa/P94n+du/y5Y2wmyQgAQlMBH1C4jfA5mKpi4CCXpc/c778BsBDgTfXZZrWSEAC6yCwoaCnqJ8DVwV+so5yfXRABBT0ATljHU3Jm3aOpF2q7GT//DrK8lEJSKA+AisJeqz8WbnM5Zn1mdyeRQr6+H2emM2vA84Hth2/OVogAQn0QGBjgj4R9a8DW/dQr0UukICCvkDYPVR1GPBY4CTgrj2Ub5ESkEAdBDYl6LEwa+rZLHfpOsxt0woFfbx+/3RZLz/E+4/H60RbLoEFEVhN0CfN+AVwayC/L6aREVDQR+awci3iEWUjS8K4fm18JthiCUhgwQRmFfTJFPxngVsuuI1Wt04CCvo6AS748feUW9ISn3nXBddtdRKQwHgJzCPokyn4iwGXGK/J7bVcQR+HzxOy8diyvpU184RzNUlAAhKYlcC8gj4pN7vg3wHcd9aKzLc8Agr68tjPWnOuQNylrGnl1jSTBCQggXkJrFXQU88vgWjFFvNWav7FElDQF8t7ntoeDrygfJGeALx+nofNKwEJSGCKwHoEfXq0nuBVXvAy0K6loA/PMYncdAZwfeBMYOfhNdEWSUACIyPQhaDH5Bxvi27cDXjnyBhU31wFfVgu/li5t/g8YG/gC8Nqnq2RgARGSqArQZ+Yn2n4iPtflin5kWKpq9kK+jD8md3rGYknpvILPVc+DKfYCglURKBrQQ+a3wE5t/5D4BoVsRqtKQr6cl13IpCz5BcAbwMevNzmWLsEJFApgT4EfYIqV7JG2L9Rgl1VinD4Zinoy/FRdq7fqtxNfGpZj1pOS6xVAhJogUCfgj4t7JmK/xZwvRagDs1GBX1xHsm1pjlLvk254ei9wD0XV701SUACDRNYhKBvKOyTMLJfapj7Qk1X0PvH/RzgAcC1y41obwKe3H+11iABCUjgDwQWKeiTSrPGnhH7ZkDunDhUf/RLQEHvh28CwBxeRuOXBD4HPBV4dz/VWaoEJCCBTRJYhqBPNyg74pO+Um6G/KL+6p6Agt4d0yuWkKw7AFcpG0RON2Rid4AtSQISWDOBZQv6pOHZQPdrIAOdLEE+BPj5mq3ywT8ioKCvr0PcHHgRcJMi4t8DckvRwzxDvj6wPi0BCXRKYCiCPm1UTvdE3Dcv4n5wGQh1anhLhSno83v7ucCdyvGMywHfBs4B/i+QwDAmCUhAAkMjMERB31DcMy2fkfvZZYkyG4dNcxBQ0FeH9SxgN+CGwJWBXwFfBf4deGh5w1y9FHNIQAISWB6BoQv6NJlspsvIPde3ZhR/UtlQ95Hl4RtHzQr6H/spx8juDtwI+D/AXxQB/++yse1VwLvG4VpbKQEJSOAPBMYk6Bu6LaKe0XvuZo/YZzD12vJbnGA2pkKgVUG/RTkDHuG+LnA1INPn6SzfLyPwc4HDgNwuZJKABCQwZgJjFvQNued3OgKfPyPy+fungOPLhVZnjdlR62l7rYKeqZp9gFsWwf4rILeYbQn8ebkt6GfAd4CvlQ1sxwDvXw9Mn5WABCQwUAI1CfpKiCPuvy3RN/P7f/Eyu5oLrnJ7ZfY35chcpu2Tt8o0NkHP+e5tgWsCVy8indt+srZ9BeCywBbFmZmmyXGIHwD/H/g68GUgGy0SbtUkAQlIoBUCtQv6xvwY8c5RuehBUjRvIvg/KrqQk0mJFRLxzxR+PrnzPUFxPlNG/6PoJ30JeoQ1o+Gczb5MWYvO/8uadP6c/IHs6s0AAAhxSURBVD3/lqnu/Hf+ntFzPpcqn+x4zJGGvG3FCZO3sGxMi1j/uEyRZ6QdJ0S0s+M869xxhkkCEpCABKBVQV/N95PRegQ/wp80+X/RnEzpRycnLwXZrBf9SVjbfDLTm89Py22ZuTEzn7wsTP89WjX57yzrfrc8s1r75vr3rgV9w04zATN5S8qfE3D5M1Mk+WQNJJ/AihDnE1gR7cDK9XwJ+J+8JglIQAISmI9ArmfeZb5Hms6dkN2TlNC1CRaWWeBLl0FnZoLzyaAzn+TJ4DMvABmATgah+XMyKzDR22nd7VSDOy2sWP/3U286m+oREfd56p81f3apJ6xgpkpaTk8BXlFejFrlkDua9wL+rTEAG35X8mOelLXEllMCPiX88vkNQ8js52OBf2iYwVBMzwzA33XZmHkEtct6+yzr6PKlfUOflYyg7EStu35ZkhhBc3tpYq6ozUmFW/dS+ngKzcxZ0uTP8bS825ZmQ9TjgY92W+yoSssyaAY8WRI1VUZAQa/MoVPmKOi/v3NeQf9fIVfQFXQFvd7f/LmmvMeCwRH67z2loCvok++sI/Tfk3CE/vuNyo7Qx6Jmc7azxhH6nAjMLgEJSEACEhg/AQV9/D7UAglIQAISkECVU+7XAp4E7AjcH/h8hX7O0YjsXI6Nh07tZE8I21wYk8A5G7vIYJY8Y0G2KVs21Q8SiOj5wL5Almiy0zTHI8eYsuEvO5Zz90BONrylnKPNDtoEYroH8JKyBLOhfTmK84/lJMDTymmASQCOMbHIwCS+zAmbpMeUEKATG/J9SeTIJwCnALkxcaV07XL1cfpGjs2OLYXDAaU/5JRPNgAmOlpS4n3k9zDHf9+6EcNyLOvwUsbrgL8d8fdibL7rpL21jdC3Bl4OHAW8veLOeONyJC2RjQ4qPz4575grXA8E7gt8aIUeMkueTjrWAgrZlC2r9YM9SvSnxDt4cbnD/p8X0Oauq8iPdDb+faCcaMgxxfSHxLXOy06+CwnYdL8VBD389izCl4BPEcOcvU0o5LGlRI28HpAY3nnRfTLwCOC/yrngvOBvAzyvRIucBBCZtjOin3yJQpkXozEKeu6lSOTMjxefZ738ZcXIBwKHlJeZjZ0AysvhN0faB8bWZ3tpb02Cnh+3jFbTWVs4b5vrXDMaz/Wu0z8+zwRO24igTzrRLHl66XA9FLqhLfP2g8T7z8hlrD/iE6T5LkfME+Z48oOdo0kZbT59IyP0ybM5m/zocoNVQiWPOSXIR2Ysji3fgTuW0flTV3nB3wHIrM5OK3ynxsjjNkXc3zHV+LzoJ60k6Pne5IUwLwHpMznaV23M8zE6dJY21yTotwWeWKLKZdSSH/rcvlNrp1TQf9/DNxT0eftBON6n/IglUuGYU36wE17yhGLELIKekekdgFwRnBsGa0gZiebOhsTozkt+mOxdRq6ZxUqo6OkUMUu/yfT0Si/JY2OS2Zm8mOT3LxE4J2lTgp486Qt5sckLYEb2LQyMxubbTba3JkHP6CRTaa8GblCm1x5X8fSRgr6yoM/bD3YtYRqztjrmlCn0jLLfNhUJbRZBzwtRptuzRJVp6g3FbmxMchdE7Eh0wKwJZ7QeG7OUkFmYxNyeTENPbEtI1LzMXL4CQc/vwpvLLZMPB3KL5KyCPsmXJasHVzJTMbb+u6721iTo0yO1xNR9Udn8sdJa8rqgDeRhBX1lQZ+nH2RkthtwYgX3BGSNOPZMb4acRdDzG7BVEbkE4Rn7i002iiYGQzbDbvgd+WvgQRssr0zW389cIf9AvupzNyNLKNk3kVF6NrZlhiJptRH6pKL8fmYwdOQqSzVzN8wH+iVQk6BPRhcZoSRNpt0+0S/CpZWuoK8s6LP2g0wv7l42hY11h/uk82UjVAQ9U6TTS0yzCPr06O3bIxf0vJhkg9/kOx+xzu79vORlb8BKyysRuZx0mE7Z6T3ZbLq0L/g6K47vs8nvhWsQ9LwQZOkhgj7278Y6MY7r8ZoEPTu/sz6WT+zKBQQZpY99k8/GepSCvrKgz9IPIua5tCUbfyJi2R2cKxHHeGnHlcr670llySlroFk7zkbJWQU91xfnSFemqbPLeYwpPrxO2RCaEeZ2wNllPTiR0TL1nL0SudZyeqPYtK0b+06NjUd+/7IvIpcTvX6q8bOM0HPcMc/mJrH0KdOICNQk6LFlv/JGmi9wNsjlzxrTZJ3spuXc6GQ0MVkPjc2ZbstyQ/JmlJIf7LzcrJRnrIxWsmVj/WDC4eAy7ZpnI2RJx5Xzx/mxH1PKOfLsTM7Z40lKv88accQ8u5lzNO3kMt2aqehMxWbk+qpyrC1T0Fk/zzp6jruNMcW3R5QXm0n7cy49mwMTcyAv9vlteAbwmjKLkRm8rJtPn8keu6BnR/+byog8feBfp07ATM9EpA+kb2RmJzEKclwxyzUvLZvoMkORDXUrHe8bY/9ops01CXozTtNQCUhAAhKQwIYEFHT7h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OB/AMLhIXhHwWuJ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Graph of a normal distribution with mean in center labeled as 268, red shaded area shows lowest four percent, which is the area to the left of the cutoff.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531" y="4272323"/>
            <a:ext cx="4316399" cy="2251125"/>
          </a:xfrm>
          <a:prstGeom prst="rect">
            <a:avLst/>
          </a:prstGeom>
          <a:noFill/>
          <a:ln>
            <a:noFill/>
          </a:ln>
        </p:spPr>
      </p:pic>
    </p:spTree>
    <p:extLst>
      <p:ext uri="{BB962C8B-B14F-4D97-AF65-F5344CB8AC3E}">
        <p14:creationId xmlns:p14="http://schemas.microsoft.com/office/powerpoint/2010/main" val="185503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755264" y="574662"/>
            <a:ext cx="5157787" cy="823912"/>
          </a:xfrm>
        </p:spPr>
        <p:txBody>
          <a:bodyPr/>
          <a:lstStyle/>
          <a:p>
            <a:r>
              <a:rPr lang="en-US" dirty="0" smtClean="0"/>
              <a:t>Highlight “paste” and enter</a:t>
            </a:r>
            <a:endParaRPr lang="en-US" dirty="0"/>
          </a:p>
        </p:txBody>
      </p:sp>
      <p:sp>
        <p:nvSpPr>
          <p:cNvPr id="18" name="Text Placeholder 17"/>
          <p:cNvSpPr>
            <a:spLocks noGrp="1"/>
          </p:cNvSpPr>
          <p:nvPr>
            <p:ph type="body" sz="quarter" idx="3"/>
          </p:nvPr>
        </p:nvSpPr>
        <p:spPr>
          <a:xfrm>
            <a:off x="5913050" y="467086"/>
            <a:ext cx="5574579" cy="1469290"/>
          </a:xfrm>
        </p:spPr>
        <p:txBody>
          <a:bodyPr>
            <a:normAutofit/>
          </a:bodyPr>
          <a:lstStyle/>
          <a:p>
            <a:r>
              <a:rPr lang="en-US" dirty="0" smtClean="0"/>
              <a:t>On older versions of the TI-83/84, the requested information is simply entered separated by commas. </a:t>
            </a:r>
            <a:endParaRPr lang="en-US" dirty="0"/>
          </a:p>
        </p:txBody>
      </p:sp>
      <p:pic>
        <p:nvPicPr>
          <p:cNvPr id="3" name="Content Placeholder 2" descr="Enter requested information, highlight &quot;paste&quot;, and ent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743" y="1722164"/>
            <a:ext cx="4178132" cy="4084240"/>
          </a:xfrm>
        </p:spPr>
      </p:pic>
      <p:cxnSp>
        <p:nvCxnSpPr>
          <p:cNvPr id="10" name="Straight Arrow Connector 9"/>
          <p:cNvCxnSpPr/>
          <p:nvPr/>
        </p:nvCxnSpPr>
        <p:spPr>
          <a:xfrm flipH="1">
            <a:off x="1821117" y="1398574"/>
            <a:ext cx="792692" cy="24982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descr="Command appears in window"/>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92793" y="1929791"/>
            <a:ext cx="3596128" cy="4197929"/>
          </a:xfrm>
        </p:spPr>
      </p:pic>
    </p:spTree>
    <p:extLst>
      <p:ext uri="{BB962C8B-B14F-4D97-AF65-F5344CB8AC3E}">
        <p14:creationId xmlns:p14="http://schemas.microsoft.com/office/powerpoint/2010/main" val="1857208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428666"/>
            <a:ext cx="5157787" cy="823912"/>
          </a:xfrm>
        </p:spPr>
        <p:txBody>
          <a:bodyPr>
            <a:normAutofit fontScale="92500" lnSpcReduction="20000"/>
          </a:bodyPr>
          <a:lstStyle/>
          <a:p>
            <a:endParaRPr lang="en-US" dirty="0" smtClean="0"/>
          </a:p>
          <a:p>
            <a:r>
              <a:rPr lang="en-US" dirty="0" smtClean="0"/>
              <a:t>Press enter again. Result will appear in window. </a:t>
            </a:r>
          </a:p>
          <a:p>
            <a:endParaRPr lang="en-US" dirty="0"/>
          </a:p>
        </p:txBody>
      </p:sp>
      <p:sp>
        <p:nvSpPr>
          <p:cNvPr id="6" name="Content Placeholder 5"/>
          <p:cNvSpPr>
            <a:spLocks noGrp="1"/>
          </p:cNvSpPr>
          <p:nvPr>
            <p:ph sz="quarter" idx="4"/>
          </p:nvPr>
        </p:nvSpPr>
        <p:spPr>
          <a:xfrm>
            <a:off x="6172200" y="1828800"/>
            <a:ext cx="5183188" cy="4360863"/>
          </a:xfrm>
        </p:spPr>
        <p:txBody>
          <a:bodyPr/>
          <a:lstStyle/>
          <a:p>
            <a:r>
              <a:rPr lang="en-US" dirty="0" smtClean="0"/>
              <a:t>The pregnancy length that separates premature babies from those who are not premature is 242 days. </a:t>
            </a:r>
            <a:endParaRPr lang="en-US" dirty="0"/>
          </a:p>
        </p:txBody>
      </p:sp>
      <p:pic>
        <p:nvPicPr>
          <p:cNvPr id="4" name="Content Placeholder 3" descr="Final answer appears in window.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1706" y="1329338"/>
            <a:ext cx="5113958" cy="5015990"/>
          </a:xfrm>
        </p:spPr>
      </p:pic>
    </p:spTree>
    <p:extLst>
      <p:ext uri="{BB962C8B-B14F-4D97-AF65-F5344CB8AC3E}">
        <p14:creationId xmlns:p14="http://schemas.microsoft.com/office/powerpoint/2010/main" val="1781772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18" y="-48057"/>
            <a:ext cx="10515600" cy="1325563"/>
          </a:xfrm>
        </p:spPr>
        <p:txBody>
          <a:bodyPr/>
          <a:lstStyle/>
          <a:p>
            <a:r>
              <a:rPr lang="en-US" dirty="0" smtClean="0"/>
              <a:t>Example #3 </a:t>
            </a:r>
            <a:endParaRPr lang="en-US" dirty="0"/>
          </a:p>
        </p:txBody>
      </p:sp>
      <p:sp>
        <p:nvSpPr>
          <p:cNvPr id="7" name="Content Placeholder 6"/>
          <p:cNvSpPr>
            <a:spLocks noGrp="1"/>
          </p:cNvSpPr>
          <p:nvPr>
            <p:ph sz="half" idx="1"/>
          </p:nvPr>
        </p:nvSpPr>
        <p:spPr>
          <a:xfrm>
            <a:off x="468296" y="1199453"/>
            <a:ext cx="5783918" cy="5294934"/>
          </a:xfrm>
        </p:spPr>
        <p:txBody>
          <a:bodyPr>
            <a:normAutofit/>
          </a:bodyPr>
          <a:lstStyle/>
          <a:p>
            <a:r>
              <a:rPr lang="en-US" dirty="0" smtClean="0"/>
              <a:t>The diameters of bolts produced in a machine shop are </a:t>
            </a:r>
            <a:r>
              <a:rPr lang="en-US" b="1" dirty="0" smtClean="0">
                <a:solidFill>
                  <a:srgbClr val="FFC000"/>
                </a:solidFill>
              </a:rPr>
              <a:t>normally distributed</a:t>
            </a:r>
            <a:r>
              <a:rPr lang="en-US" dirty="0" smtClean="0"/>
              <a:t> with a </a:t>
            </a:r>
            <a:r>
              <a:rPr lang="en-US" b="1" dirty="0" smtClean="0">
                <a:solidFill>
                  <a:srgbClr val="FF0000"/>
                </a:solidFill>
              </a:rPr>
              <a:t>population mean of 5.21 millimeters</a:t>
            </a:r>
            <a:r>
              <a:rPr lang="en-US" dirty="0" smtClean="0"/>
              <a:t> and a </a:t>
            </a:r>
            <a:r>
              <a:rPr lang="en-US" b="1" dirty="0" smtClean="0">
                <a:solidFill>
                  <a:srgbClr val="0070C0"/>
                </a:solidFill>
              </a:rPr>
              <a:t>population standard deviation of 0.03 millimeters</a:t>
            </a:r>
            <a:r>
              <a:rPr lang="en-US" dirty="0" smtClean="0"/>
              <a:t>.   Find the two diameters that separate the </a:t>
            </a:r>
            <a:r>
              <a:rPr lang="en-US" b="1" dirty="0" smtClean="0">
                <a:solidFill>
                  <a:srgbClr val="00B050"/>
                </a:solidFill>
              </a:rPr>
              <a:t>bottom 6% and top 6%.</a:t>
            </a:r>
            <a:r>
              <a:rPr lang="en-US" dirty="0" smtClean="0"/>
              <a:t>  These diameters could serve as the limits to identify which bolts should be rejected. </a:t>
            </a:r>
            <a:endParaRPr lang="en-US" dirty="0"/>
          </a:p>
        </p:txBody>
      </p:sp>
      <p:sp>
        <p:nvSpPr>
          <p:cNvPr id="8" name="Content Placeholder 7"/>
          <p:cNvSpPr>
            <a:spLocks noGrp="1"/>
          </p:cNvSpPr>
          <p:nvPr>
            <p:ph sz="half" idx="2"/>
          </p:nvPr>
        </p:nvSpPr>
        <p:spPr>
          <a:xfrm>
            <a:off x="6137835" y="443124"/>
            <a:ext cx="5181600" cy="5740681"/>
          </a:xfrm>
        </p:spPr>
        <p:txBody>
          <a:bodyPr>
            <a:normAutofit/>
          </a:bodyPr>
          <a:lstStyle/>
          <a:p>
            <a:r>
              <a:rPr lang="en-US" dirty="0" smtClean="0"/>
              <a:t>Go to DISTRIBUTION </a:t>
            </a:r>
          </a:p>
          <a:p>
            <a:pPr lvl="1"/>
            <a:r>
              <a:rPr lang="en-US" dirty="0" smtClean="0"/>
              <a:t>Press </a:t>
            </a:r>
            <a:endParaRPr lang="en-US" dirty="0"/>
          </a:p>
        </p:txBody>
      </p:sp>
      <p:pic>
        <p:nvPicPr>
          <p:cNvPr id="1027" name="Picture 3" descr="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694" y="786326"/>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759" y="786325"/>
            <a:ext cx="6572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Clipping"/>
          <p:cNvPicPr>
            <a:picLocks noChangeAspect="1"/>
          </p:cNvPicPr>
          <p:nvPr/>
        </p:nvPicPr>
        <p:blipFill>
          <a:blip r:embed="rId4"/>
          <a:stretch>
            <a:fillRect/>
          </a:stretch>
        </p:blipFill>
        <p:spPr>
          <a:xfrm>
            <a:off x="6093618" y="3390899"/>
            <a:ext cx="4763" cy="76201"/>
          </a:xfrm>
          <a:prstGeom prst="rect">
            <a:avLst/>
          </a:prstGeom>
        </p:spPr>
      </p:pic>
      <p:pic>
        <p:nvPicPr>
          <p:cNvPr id="11" name="Picture 10" descr="Press the blue second function button and then the button lableled V A R 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149" y="1729602"/>
            <a:ext cx="2869670" cy="4856365"/>
          </a:xfrm>
          <a:prstGeom prst="rect">
            <a:avLst/>
          </a:prstGeom>
        </p:spPr>
      </p:pic>
      <p:cxnSp>
        <p:nvCxnSpPr>
          <p:cNvPr id="13" name="Straight Arrow Connector 12"/>
          <p:cNvCxnSpPr/>
          <p:nvPr/>
        </p:nvCxnSpPr>
        <p:spPr>
          <a:xfrm flipH="1">
            <a:off x="7333129" y="1516877"/>
            <a:ext cx="796365" cy="37483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116047" y="1516877"/>
            <a:ext cx="830729" cy="46600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487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264" y="390246"/>
            <a:ext cx="5157787" cy="823912"/>
          </a:xfrm>
        </p:spPr>
        <p:txBody>
          <a:bodyPr/>
          <a:lstStyle/>
          <a:p>
            <a:r>
              <a:rPr lang="en-US" dirty="0" smtClean="0"/>
              <a:t>Choose Option 3:  </a:t>
            </a:r>
            <a:r>
              <a:rPr lang="en-US" dirty="0" err="1" smtClean="0"/>
              <a:t>invNorm</a:t>
            </a:r>
            <a:r>
              <a:rPr lang="en-US" dirty="0"/>
              <a:t>(</a:t>
            </a:r>
          </a:p>
        </p:txBody>
      </p:sp>
      <p:pic>
        <p:nvPicPr>
          <p:cNvPr id="7" name="Content Placeholder 6" descr="Press 3 to select inverse Normal distribution func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1247" y="1344706"/>
            <a:ext cx="4953127" cy="4502843"/>
          </a:xfrm>
        </p:spPr>
      </p:pic>
      <p:pic>
        <p:nvPicPr>
          <p:cNvPr id="12" name="Content Placeholder 11" descr="Command appears on the screen"/>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70065" y="886639"/>
            <a:ext cx="4410624" cy="4960910"/>
          </a:xfrm>
        </p:spPr>
      </p:pic>
      <p:cxnSp>
        <p:nvCxnSpPr>
          <p:cNvPr id="11" name="Straight Arrow Connector 10"/>
          <p:cNvCxnSpPr/>
          <p:nvPr/>
        </p:nvCxnSpPr>
        <p:spPr>
          <a:xfrm flipH="1">
            <a:off x="2420471" y="1214158"/>
            <a:ext cx="1436914" cy="23512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07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a:t>Conversion Formula </a:t>
            </a:r>
          </a:p>
        </p:txBody>
      </p:sp>
      <p:graphicFrame>
        <p:nvGraphicFramePr>
          <p:cNvPr id="9219" name="Content Placeholder 3"/>
          <p:cNvGraphicFramePr>
            <a:graphicFrameLocks noGrp="1" noChangeAspect="1"/>
          </p:cNvGraphicFramePr>
          <p:nvPr>
            <p:ph sz="quarter" idx="1"/>
          </p:nvPr>
        </p:nvGraphicFramePr>
        <p:xfrm>
          <a:off x="1871663" y="2209801"/>
          <a:ext cx="8375650" cy="3275013"/>
        </p:xfrm>
        <a:graphic>
          <a:graphicData uri="http://schemas.openxmlformats.org/presentationml/2006/ole">
            <mc:AlternateContent xmlns:mc="http://schemas.openxmlformats.org/markup-compatibility/2006">
              <mc:Choice xmlns:v="urn:schemas-microsoft-com:vml" Requires="v">
                <p:oleObj spid="_x0000_s1080" name="Equation" r:id="rId3" imgW="2273300" imgH="889000" progId="Equation.3">
                  <p:embed/>
                </p:oleObj>
              </mc:Choice>
              <mc:Fallback>
                <p:oleObj name="Equation" r:id="rId3" imgW="2273300" imgH="889000" progId="Equation.3">
                  <p:embed/>
                  <p:pic>
                    <p:nvPicPr>
                      <p:cNvPr id="9219"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2209801"/>
                        <a:ext cx="8375650" cy="327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9989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7976" y="244249"/>
            <a:ext cx="5663406" cy="1369398"/>
          </a:xfrm>
        </p:spPr>
        <p:txBody>
          <a:bodyPr>
            <a:normAutofit/>
          </a:bodyPr>
          <a:lstStyle/>
          <a:p>
            <a:r>
              <a:rPr lang="en-US" dirty="0" smtClean="0"/>
              <a:t>Enter the requested information </a:t>
            </a:r>
          </a:p>
          <a:p>
            <a:r>
              <a:rPr lang="en-US" dirty="0" smtClean="0"/>
              <a:t>Drawing a picture may help—For lower end cutoff </a:t>
            </a:r>
            <a:endParaRPr lang="en-US" dirty="0"/>
          </a:p>
        </p:txBody>
      </p:sp>
      <p:sp>
        <p:nvSpPr>
          <p:cNvPr id="4" name="Content Placeholder 3"/>
          <p:cNvSpPr>
            <a:spLocks noGrp="1"/>
          </p:cNvSpPr>
          <p:nvPr>
            <p:ph sz="half" idx="2"/>
          </p:nvPr>
        </p:nvSpPr>
        <p:spPr>
          <a:xfrm>
            <a:off x="307975" y="1697558"/>
            <a:ext cx="5157787" cy="4852641"/>
          </a:xfrm>
        </p:spPr>
        <p:txBody>
          <a:bodyPr/>
          <a:lstStyle/>
          <a:p>
            <a:r>
              <a:rPr lang="en-US" dirty="0" smtClean="0"/>
              <a:t>Area:   area to the LEFT of the cutoff score, should be between 0 and 1 = 0.06</a:t>
            </a:r>
          </a:p>
          <a:p>
            <a:r>
              <a:rPr lang="en-US" dirty="0" smtClean="0"/>
              <a:t>Population mean, </a:t>
            </a:r>
            <a:r>
              <a:rPr lang="en-US" dirty="0" smtClean="0">
                <a:latin typeface="Symbol" panose="05050102010706020507" pitchFamily="18" charset="2"/>
              </a:rPr>
              <a:t>m = </a:t>
            </a:r>
            <a:r>
              <a:rPr lang="en-US" dirty="0" smtClean="0"/>
              <a:t> 5.21</a:t>
            </a:r>
          </a:p>
          <a:p>
            <a:r>
              <a:rPr lang="en-US" dirty="0" smtClean="0"/>
              <a:t>Population standard deviation, </a:t>
            </a:r>
            <a:r>
              <a:rPr lang="en-US" dirty="0" smtClean="0">
                <a:latin typeface="Symbol" panose="05050102010706020507" pitchFamily="18" charset="2"/>
              </a:rPr>
              <a:t>s =</a:t>
            </a:r>
            <a:r>
              <a:rPr lang="en-US" dirty="0" smtClean="0"/>
              <a:t> 0.03</a:t>
            </a:r>
          </a:p>
          <a:p>
            <a:pPr marL="0" indent="0">
              <a:buNone/>
            </a:pPr>
            <a:endParaRPr lang="en-US" dirty="0" smtClean="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a:xfrm>
            <a:off x="6172200" y="244249"/>
            <a:ext cx="5183188" cy="823912"/>
          </a:xfrm>
        </p:spPr>
        <p:txBody>
          <a:bodyPr/>
          <a:lstStyle/>
          <a:p>
            <a:r>
              <a:rPr lang="en-US" dirty="0" smtClean="0"/>
              <a:t>Example</a:t>
            </a:r>
            <a:endParaRPr lang="en-US" dirty="0"/>
          </a:p>
        </p:txBody>
      </p:sp>
      <p:sp>
        <p:nvSpPr>
          <p:cNvPr id="6" name="Content Placeholder 5"/>
          <p:cNvSpPr>
            <a:spLocks noGrp="1"/>
          </p:cNvSpPr>
          <p:nvPr>
            <p:ph sz="quarter" idx="4"/>
          </p:nvPr>
        </p:nvSpPr>
        <p:spPr>
          <a:xfrm>
            <a:off x="6172200" y="1206393"/>
            <a:ext cx="5183188" cy="4983270"/>
          </a:xfrm>
        </p:spPr>
        <p:txBody>
          <a:bodyPr>
            <a:normAutofit/>
          </a:bodyPr>
          <a:lstStyle/>
          <a:p>
            <a:r>
              <a:rPr lang="en-US" dirty="0" smtClean="0"/>
              <a:t>The diameters of bolts produced in a machine shop are </a:t>
            </a:r>
            <a:r>
              <a:rPr lang="en-US" b="1" dirty="0" smtClean="0">
                <a:solidFill>
                  <a:srgbClr val="FFC000"/>
                </a:solidFill>
              </a:rPr>
              <a:t>normally distributed</a:t>
            </a:r>
            <a:r>
              <a:rPr lang="en-US" dirty="0" smtClean="0"/>
              <a:t> with a </a:t>
            </a:r>
            <a:r>
              <a:rPr lang="en-US" b="1" dirty="0" smtClean="0">
                <a:solidFill>
                  <a:srgbClr val="FF0000"/>
                </a:solidFill>
              </a:rPr>
              <a:t>population mean of 5.21 millimeters</a:t>
            </a:r>
            <a:r>
              <a:rPr lang="en-US" dirty="0" smtClean="0"/>
              <a:t> and a </a:t>
            </a:r>
            <a:r>
              <a:rPr lang="en-US" b="1" dirty="0" smtClean="0">
                <a:solidFill>
                  <a:srgbClr val="0070C0"/>
                </a:solidFill>
              </a:rPr>
              <a:t>population standard deviation of 0.03 millimeters</a:t>
            </a:r>
            <a:r>
              <a:rPr lang="en-US" dirty="0" smtClean="0"/>
              <a:t>.   Find the two diameters that separate the </a:t>
            </a:r>
            <a:r>
              <a:rPr lang="en-US" b="1" dirty="0" smtClean="0">
                <a:solidFill>
                  <a:srgbClr val="00B050"/>
                </a:solidFill>
              </a:rPr>
              <a:t>bottom 6% and top 6%.</a:t>
            </a:r>
            <a:r>
              <a:rPr lang="en-US" dirty="0" smtClean="0"/>
              <a:t>  These diameters could serve as the limits to identify which bolts should be rejected. </a:t>
            </a:r>
          </a:p>
          <a:p>
            <a:endParaRPr lang="en-US" dirty="0"/>
          </a:p>
          <a:p>
            <a:r>
              <a:rPr lang="en-US" dirty="0" smtClean="0"/>
              <a:t>NOTE:  Bottom 6% is on the left; therefore, this is the area to the left. </a:t>
            </a:r>
          </a:p>
          <a:p>
            <a:endParaRPr lang="en-US" dirty="0"/>
          </a:p>
        </p:txBody>
      </p:sp>
      <p:sp>
        <p:nvSpPr>
          <p:cNvPr id="8" name="AutoShape 4" descr="data:image/png;base64,iVBORw0KGgoAAAANSUhEUgAAAfQAAAEsCAYAAAA1u0HIAAAgAElEQVR4Xu2dC9y11Zz3v4MSg0GM8zsOORSljGOidJBCxZTzmRzHIcKbw2CcR8PEDBqT9ApJSAkpKZHTMGKSc4wJr/P5XObzy9pme9zPc+9939e193Wt9V2fz/48Tz3rWmv9v/+19+9ap//6M0wSkIAEJCABCYyewJ+N3gINkIAEJCABCUgABd1OIAEJSEACEqiAgIJegRM1QQISkIAEJKCg2wckIAEJSEACFRBQ0CtwoiZIQAISkIAEFHT7g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EBBtw9IQAISkIAEKiCgoFfgRE2QgAQkIAEJKOj2AQlIQAISkEAFBBT0CpyoCRKQgAQkIAEF3T4gAQlIQAISqICAgl6BEzVBAhKQgAQkoKDbByQgAQlIQAIVEFDQK3CiJkhAAhKQgAQUdPuABCQgAQlIoAICCnoFTtQECUhAAhKQgIJuH5CABCQgAQlUQEBBr8CJmiCBDQgcAtwCuCZwRWCL8u+/BH4A/Bfw78ALJScBCdRDQEGvx5da0jaB44BbAVcHfgN8G/g6cD7wvYJmS+AawLWAvwQ2A74BfAz4m7bxab0Exk9AQR+/D7WgXQIZfZ8ObA38HDgXeD5w4oxI9gEymt8GuHR5fhfg+zM+bzYJSGBABBT0ATnDpkhgDgKfALYHvgX8K/CcOZ5dKeuzgIcDVwXOBm62zvJ8XAISWDABBX3BwK1OAusk8DQgn58Ch5bPOov8o8cPBvL5c+AFrrN3idayJNAvAQW9X76WLoEuCWTknOnxtwL36rLgFco6pqyrfxa4ac91WbwEJNABAQW9A4gWIYGeCdwROBr4GbAb8JWe65sUf13gfWW0fl/glAXVazUSkMAaCCjoa4DmIxJYIIGsjT8DOAPYdYH1Tld1GrAz8Dwga+0mCUhggAQU9AE6xSZJoBB4Q5lafy7w7CVTSf3PBDIVn9G6SQISGBgBBX1gDrE5EigE3gvcFngQ8JaBUNkfOAr4EJBlAJMEJDAgAgr6gJxhUyRQCEQwbwDsDXx8YFQSge5dwBfKC8fAmmdzJNAuAQW9Xd9r+TAJfBDIZrQ9gHOG2cSLdtqfWjbn7TTQNtosCTRHQEFvzuUaPGAC2Xx2I2CvEtxlwE296Cjbu4HPLXGz3pD52DYJLJyAgr5w5FYogRUJHA/cHtgd+ORIGCWaXEbqHwD2G0mbbaYEqiWgoFfrWg0bEYFXl81vdx3hWe8sDSR2/OuAR46IuU2VQHUEFPTqXKpBIyOQMKsvKXHUXzOytk+amxjwhwNP7iEU7UiR2GwJLJ6Agr545tYogQmBRH3LOvRhRQzHTCYvJY8v6/+JLmeSgAQWTEBBXzBwq5PAFIHzgM8Auca0hnQCsC1wnRqM0QYJjI2Agj42j9neWghkI1m+f7erxaBix5nAhSVUbGWmaY4Ehk1AQR+2f2xdnQQyks3xtASPqTEl6EyOs9Uy81Cjj7SpQgIKeoVO1aRBE8gmuBeXteaEd60xZef7e4CnukmuRvdq01AJKOhD9YztqpHATYCzgCOAg2o0cMqmlwEPBW4z4Ih3lbtA81ojoKC35nHtXSaB95e7xW+5zEYssO6PlTvc77DAOq1KAs0SUNCbdb2GL5jAscB2Ze18wVUvtbqspX8auMdSW2HlEmiAgILegJM1cekEDgAi6BG1oVyFuigouXI1Nrdo+6IYW48ELiKgoNsRJNA/gYxQM1JtdZSal5ns6s8MhUkCEuiJgILeE1iLlUAhkBvULgbs0jiR08v59F0b56D5EuiNgILeG1oLlgAHArl4Jce4Iuwtpwj5KeUCl7HGrG/Zf9o+AgIK+gicZBNHSyDT7B8pN6mN1ogOG34UcKsGNwZ2iNCiJLBxAgq6vUMC/RDIPeG/K6PzfmoYZ6kZped3J/e+myQggQ4JKOgdwrQoCRQC9wLeWESr9an2DTtFpt7zsnMf4Bh7jAQk0B0BBb07lpYkgQmBXFDyLSDH1Ux/SuA44KrATsKRgAS6I6Cgd8fSkiQQAhl1/lUJeSqRjRP4MPA1ILMZJglIoAMCCnoHEC1CAoXATYFPlk1wr5fKJgk8ADgSuBlwtqwkIIH1E1DQ18/QEiQwIfA+4FLAjiKZiUAuqvkFsNtMuc0kAQlskoCCbgeRQDcEnlluUNuy7G7vptS6S8nvz/eA3Mz23LpN1ToJ9E9AQe+fsTW0QeA84PgGrkXt2psR832B63ZdsOVJoDUCCnprHtfePgicVMK77tVH4Q2U+R7gAuDODdiqiRLojYCC3htaC26EwLZlU9d+wAmN2Ny1mfuU2Y1sKvxM14VbngRaIaCgt+Jp7eyLQALHXBK4bV8VNFLuh4BfAV7e0ojDNbN7Agp690wtsR0CBwF/D1wZ+GU7Zvdi6RbAd4BnAS/tpQYLlUDlBBT0yh2seb0S+Cjwn8BDe62lncKPAG5SLnBpx2otlUBHBBT0jkBaTHMEXgtsbUS4zv2eCHLnAg/pvGQLlEDlBBT0yh2seb0QuATwfeDvgH/qpYZ2C31CWca4IvDbdjFouQTmJ6Cgz8/MJyTw/iI2e4iiFwK5YjUvTXfopXQLlUClBBT0Sh2rWb0RyBpvjlZdH/hSb7W0XfBWwBfLevo5baPQegnMTkBBn52VOSUQAhmdb+4xtd47Q46x/dpReu+craAiAgp6Rc7UlN4JPBA4HLgm8N3ea2u7gsTEPx94BHBU2yi0XgKzEVDQZ+NkLgmEwDvLefP9xbEQAscBOZ9+l4XUZiUSGDkBBX3kDrT5CyPw7HLe/FoLq9GKQuDrQM6nh79JAhLYBAEF3e4hgdkIfBLIuu5jZ8turo4IvKLsV7hZR+VZjASqJaCgV+taDeuQQNbNs7vdeO0dQp2jqLxIJSJf1tNNEpDARggo6HYNCaxO4JtARoovWD2rOXog8LQyM3K1Hsq2SAlUQ0BBr8aVGtITgWzMym1qd+2pfIudjcCJ5Rjb38yW3VwSaI+Agt6ez7V4dgLZYZ0Qrw8Hjp79MXP2QOD+5chgQsJ6s10PgC1y/AQU9PH7UAv6I3AqcAGwZ39VWPIcBE4GLg7sPsczZpVAMwQU9GZcraFzErhOCe26LfDZOZ81ez8EtilhdxMa9rx+qrBUCYyXgII+Xt/Z8n4J5BrP3PZ1u36rsfQ5CZxZLm65zZzPmV0C1RNQ0Kt3sQaugcD2wH94OcgayPX/yI3LEbYdgE/1X501SGA8BBT08fjKli6OwFllrfZWi6vSmuYg8NGyt2HHOZ4xqwSqJ6CgV+9iDZyTQNZnvwBsDXx+zmfNvhgCNwTOBfJnrlk1SUACgIJuN5DAHxM4rYzOdxbMoAmcUUbpuw66lTZOAgskoKAvELZVDZ5Awrtm7TwXsHxr8K1tu4FXAf4byFp6wsKaJNA8AQW9+S4ggCkCOeec78QdpTIKAu8FLgTuNIrW2kgJ9ExAQe8ZsMWPhsBOQALJXAn46Wha3XZDLwN8F9gDyHE2kwSaJqCgN+1+jZ8icBLwO+AuUhkVgXeWWZU7j6rVNlYCPRBQ0HuAapGjI7AP8EbgcmUKd3QGNNzgiwE/Bu4N5AIXkwSaJaCgN+t6DZ8iECFIVLi7SWWUBN5eosd5I94o3WejuyKgoHdF0nLGSuA+wCuBy4/VANt9EYEfAY8qMy0ikUCTBBT0Jt2u0VME3gH8BthfKqMmkHvrNweyfGKSQJMEFPQm3a7RhcBDgEOB3LFtGj+B3F3/JODI8ZuiBRKYn4CCPj8zn6iHQEbnvwTuWY9JTVvyZmALYN+mKWh8swQU9GZd37zhjwCeX86dNw+jIgA5l/504PCKbNIUCcxEQEGfCZOZKiRwfBmd36tC21o26RjgUo7SW+4C7dquoLfr+5YtfyTwPEfn1XaBjNKfAby6Wgs1TAIrEFDQ7RYtEsja+c9LMJIW7a/dZkfptXtY+1YkoKDbMVojkLXzjM6v3Jrhjdn7nTJKdy29Mce3bK6C3rL327Q9a+e/cHRevfPfVNbS96veUg2UQCGgoNsVWiJwIPBC186bcXnW0g8BXtOMxRraNAEFvWn3N2d81s4zOndnexuuz1p6zqU7Sm/D381bqaA33wWaAfDgEhVuy2Ys1tAQyCj9KcBrxSGB2gko6LV7WPsmBIwK12ZfSPS4SzpKb9P5rVmtoLfm8TbtvR/wcmO2t+l8IDHeHwcc3SwBDW+CgILehJubNzKj818DBzRPok0Ax5ZRujHe2/R/M1Yr6M24ullD71Hiel+hWQIaHgI/ABKDIOJukkCVBBT0Kt2qUVMETiijc+87b7tb5L70zYzx3nYnqN16Bb12D7dtX44rHQX8RdsYtL4Q+BHwQCDBhUwSqI6Agl6dSzVog9H5b4G7S0UCwNuASwD7SEMCNRJQ0Gv0qjaFwF5AjixdThwSmCLwY+CewLulIoHaCCjotXlUeyYEsnZ+oeeP7RAbEMh0+8WBu0pGArURUNBr86j2hMDuwNuBy4pDAisQ+AlwN+BU6UigJgIKek3e1JYJgRPL6Nxzx/aJlQgkLsHFHKXbOWojoKDX5lHt2Rk4qaydZ8rdJIENCUTMs5Z+Z+AM8UigFgIKei2e1I4JgXcCv3P0ZYdYhUBmcfL7dxdJSaAWAgp6LZ7UjhDYCTi5nDvPcTWTBDZGIMfXci79TsCZYpJADQQU9Bq8qA0TAplqzzS7O5jtE7MQcJQ+CyXzjIaAgj4aV9nQVQjsWHYt59y5o3O7yywEEgo2o/ScijhrlgfMI4EhE1DQh+wd2zYPgYzOs3bumug81MybPRf5HcwGOZMERk1AQR+1+2x8IZC18/cCly8XsQhGArMS2Bz4IXBH4IOzPmQ+CQyRgII+RK/YpnkJZJSV5Oh8XnLmDwFH6faDKggo6FW4sWkjdinnznOjmmvnTXeFNRufHe85l743cPqaS/FBCSyZgIK+ZAdY/boJeO583QgtAHDHu91g9AQU9NG7sGkD9igx27Oz3ahwTXeFdRuf6HGJ8b4fcMq6S7MACSyBgIK+BOhW2RkBY7Z3htKCgMR4z01s7sWwO4ySgII+SrfZ6DKSer03qtkXOiaQUfr9irh3XLTFSaBfAgp6v3wtvT8CGZ1nE1yuwTRJoCsCuXY3m+SMNtgVUctZGAEFfWGorahDAvcHXlHOnXdYrEVJ4CICOZf+WCAzQCYJjIaAgj4aV9nQKQInAL8CDpCKBHog8BYgAWf27aFsi5RAbwQU9N7QWnBPBDJyehZwpZ7Kt1gJhMB3geeUmSCJSGAUBBT0UbjJRk4RyNp5Ni7dRyoS6JHAG8uGS9fSe4Rs0d0SUNC75Wlp/RJ4CnAQcLV+q7F0CVxE4JvAy4B/kIcExkBAQR+Dl2zjhMB7yo/sg0UigQUQOLK8PN5pAXVZhQTWTUBBXzdCC1gQgaybPwi4zoLqsxoJhMB5wOvKerpEJDBoAgr6oN1j46YIfAA4B3iUVCSwQAKvArYBdl5gnVYlgTURUNDXhM2HFkwga5h7AdsuuF6rk0AIfAZ4N5A9HCYJDJaAgj5Y19iwKQJnlwszDpaKBJZA4FAgFwHddAl1W6UEZiagoM+MyoxLIvBKYDtgpyXVb7USCIEPAp8GHi0OCQyVgII+VM/YrgmBrwLZbZwgHyYJLIvAs8umzGsvqwHWK4HVCCjoqxHy35dJILG0twT2XmYjrFsChcC7gO8BuUvAJIHBEVDQB+cSGzRF4PtlZH6YVCQwAAKPL2GHrziAttgECfwJAQXdTjFUAu8ALg7cZagNtF1NEngncCGwT5PWa/SgCSjog3ZPs427QokIl7vOc1zIJIGhEEjUuOOBqwOZQTJJYDAEFPTBuMKGTBE4A/gtsJtUJDBAAqcCmxlsZoCeabxJCnrjHWCA5ueI2qeAGwBfGmD7bJIEtgK+AGxfjrJJRAKDIKCgD8INNmKKwEeASwA3l4oEBkzg48AFwK0H3Eab1hgBBb0xhw/c3BuXEc/WZQQ08ObavIYJZAbp3BL0KHcMmCSwdAIK+tJdYAOmCJwMXKyE2RSMBIZO4JSy433PoTfU9rVBQEFvw89jsPIxwAuBy5cfyTG02Ta2TSAvnz8EDgH+pW0UWj8EAgr6ELxgG0Igx9MShet+4pDAiAgcXaIZ5jZAkwSWSkBBXyp+Ky8Ecj3qfmVnu1AkMDYC2fGes+lerzo2z1XWXgW9MoeO1JwvA8cBTx1p+2122wReBBwAXK9tDFq/bAIK+rI9YP3HAJcF7iwKCYyYwEnAT4B7jdgGmz5yAgr6yB048uZnA9w3gccBrxm5LTa/bQIHAi8HrlY2yrVNQ+uXQkBBXwp2Ky0EPgT8CthVIhKogMBpwObAThXYogkjJKCgj9BplTT5+iV4TILJfLYSmzSjbQLbAAkyk75t2OK2+8JSrFfQl4LdSoEE5UiI1ztIQwIVEXh/uVhoj4ps0pSREFDQR+Koypp5MPAMINek/q4y2zSnbQL5Tf0B8Dzg0LZRaP2iCSjoiyZufSGQiy3OBh4mDglUSCAbPHfwgqEKPTtwkxT0gTuowuYdVc7runGoQudq0h8IfBBIfIUHykQCiyKgoC+KtPWEQI6pnV8CyPyzSCRQMYG/BV4MXMNjbBV7eWCmKegDc0jlzcld578EdqncTs2TQAicDmzhnel2hkURUNAXRdp69gfeDNysrJ9LRAK1E9ge+ARwzxLauHZ7tW/JBBT0JTugoepzm9qvgX0bsllTJXACsBngbWz2hd4JKOi9I7YC4LASq30raUigQQIJMpNY749v0HZNXiABBX2BsButKn0s95y/tJzNbRSDZjdMIDEXnljuTTfuQsMdoW/TFfS+CVt+ju8kXvtuopBAwwROLRvkPK7ZcCfo23QFvW/CbZefzUBvKkE2EkjGJIFWCWwHfAq4d9kc2ioH7e6RgILeI1yLJqOS3BF9N1lIQAK8Hbics1X2hL4IKOh9kbXcI8sRtZuKQgIS+AOBzFR9EniwTCTQNQEFvWuilhcC1wXOBQ4CXikSCUjgDwQeDbwMuBFwnlwk0CUBBb1LmpY1IXAGcGngFiKRgAT+hEAuJ/o5sLNsJNAlAQW9S5qWFQLPBp5QYlj/TCQSkMCfEMjL7jeAfyrfFxFJoBMCCnonGC1kisC3gKOB3HlukoAEVibwEuD+wFUFJIGuCCjoXZG0nBD4cJlK9My5/UECqxN4X1maus3qWc0hgdUJKOirMzLHbARyXWSiwe0AnDPbI+aSQNMEbgz8R9k8+i9Nk9D4Tggo6J1gtBDgy8BpwIHSkIAEZibwGmBX4HozP2FGCWyEgIJu1+iCQHa15ya1PboozDIk0BiBU4DN3fXemNd7MFdB7wFqY0XmXO3LgT2BrAmaJCCB+Qhkz8nJwOOM2zAfOHP/MQEF3R6xXgJfhYtCvD5svQX5vAQaJvBvwO7AtRtmoOnrJKCgrxNg449/BMhZc3e1N94RNL8TAnkxvgxw605Ks5DmCCjozbm8M4OfBjwTyHWQn+isVAuSQLsEbg6cCTwXeEG7GLR8rQQU9LWSa/u5KwBfAY4wgEzbHUHrOyeQgDNZvsp9CD/ovHQLrJqAgl61e3szLrvaNwN27K0GC5ZAuwTOAn7jrvd2O8BaLVfQ10qu3ecyKr9TidXeLgUtl0C/BM4H3u1m034h11a6gl6bR/u1J0L+LuBRwOH9VmXpEmiawCOAVwF7A+9pmoTGz0xAQZ8ZlRmBs4EcU9tXGhKQQO8E3gFcB9iu95qsoAoCCnoVblyIETmilmhwt19IbVYiAQmEwAdKFDmPstkfViWgoK+KyAzl0pXEaI+Y5zIJkwQksBgCuewoop6Y709cTJXWMlYCCvpYPbe4dk/CUh4C5EiNSQISWCyBp5Rz6dnDkuAzJgmsSEBBt2OsRuBc4EvAXVfL6L9LQAK9ETgR2ArYurcaLHj0BBT00buwVwM+BFwI3K7XWixcAhKYhUCm3i8O3HaWzOZpj4CC3p7PZ7X4TSWwxQ2Bn8z6kPkkIIHeCFwO+ByQwE737q0WCx4tAQV9tK7rteFPKuvl9wCO67UmC5eABOYhcADwZuDJwD/O86B56yegoNfv43ktzPGY95egFu6qnZee+SXQP4GXAY8EdgU+3H911jAWAgr6WDy1uHZ+sVy8sufiqrQmCUhgTgInlwtcrj/nc2avmICCXrFz12Bagsdc4KabNZDzEQksnsAHgUt4f/riwQ+1RgV9qJ5ZfLtyD/OWwDaLr9oaJSCBNRL4LPA9T6KskV5ljynolTl0jeYcA9wRyDT7x9dYho9JQAKLJ3ALINPv7wXutfjqrXFIBBT0IXljOW1J9LeDgOyefftymmCtEpDAOgjcHTgWyGa57H43NUpAQW/U8cXsCPlLgYM9AtN2R9D60RPIdzgv5zmZEmE3NUhAQW/Q6cXkTM8dDbzcSx/a7QRaXhWBvJw/Drg/kMBQpsYIKOiNObyYuweQu5YTNOYBbSLQaglUSeD/AfsD+3iRS5X+3aRRCnp7Ps8mmlOA04H92jNfiyVQPYHjgV2AvLi7ybV6d/+vgQp6Q84GtgPeB3yy7Ghvy3qtlUA7BLLz/a+BOwCfacfsti1V0Nvx/41LSNf/LCEj27FcSyXQJoHTgJsUUT+nTQRtWa2gt+Hv7cs0e8Q8b+wmCUigDQK5lyGinun3T7VhcrtWKuj1+34n4ETgE8Du9ZurhRKQwAYETi3T7zsAX5VOvQQU9Hp9G8uy6e0NZar9LnWbqnUSkMAmCLwI2BG4vZTqJaCg1+vbXK/4CuCthoSs18laJoEZCTwbeEaJ+36VGZ8x28gIKOgjc9iMzX0e8HTglcBjZnzGbBKQQL0EIujPAi4Efgtcsl5T27VMQa/P94n+du/y5Y2wmyQgAQlMBH1C4jfA5mKpi4CCXpc/c778BsBDgTfXZZrWSEAC6yCwoaCnqJ8DVwV+so5yfXRABBT0ATljHU3Jm3aOpF2q7GT//DrK8lEJSKA+AisJeqz8WbnM5Zn1mdyeRQr6+H2emM2vA84Hth2/OVogAQn0QGBjgj4R9a8DW/dQr0UukICCvkDYPVR1GPBY4CTgrj2Ub5ESkEAdBDYl6LEwa+rZLHfpOsxt0woFfbx+/3RZLz/E+4/H60RbLoEFEVhN0CfN+AVwayC/L6aREVDQR+awci3iEWUjS8K4fm18JthiCUhgwQRmFfTJFPxngVsuuI1Wt04CCvo6AS748feUW9ISn3nXBddtdRKQwHgJzCPokyn4iwGXGK/J7bVcQR+HzxOy8diyvpU184RzNUlAAhKYlcC8gj4pN7vg3wHcd9aKzLc8Agr68tjPWnOuQNylrGnl1jSTBCQggXkJrFXQU88vgWjFFvNWav7FElDQF8t7ntoeDrygfJGeALx+nofNKwEJSGCKwHoEfXq0nuBVXvAy0K6loA/PMYncdAZwfeBMYOfhNdEWSUACIyPQhaDH5Bxvi27cDXjnyBhU31wFfVgu/li5t/g8YG/gC8Nqnq2RgARGSqArQZ+Yn2n4iPtflin5kWKpq9kK+jD8md3rGYknpvILPVc+DKfYCglURKBrQQ+a3wE5t/5D4BoVsRqtKQr6cl13IpCz5BcAbwMevNzmWLsEJFApgT4EfYIqV7JG2L9Rgl1VinD4Zinoy/FRdq7fqtxNfGpZj1pOS6xVAhJogUCfgj4t7JmK/xZwvRagDs1GBX1xHsm1pjlLvk254ei9wD0XV701SUACDRNYhKBvKOyTMLJfapj7Qk1X0PvH/RzgAcC1y41obwKe3H+11iABCUjgDwQWKeiTSrPGnhH7ZkDunDhUf/RLQEHvh28CwBxeRuOXBD4HPBV4dz/VWaoEJCCBTRJYhqBPNyg74pO+Um6G/KL+6p6Agt4d0yuWkKw7AFcpG0RON2Rid4AtSQISWDOBZQv6pOHZQPdrIAOdLEE+BPj5mq3ywT8ioKCvr0PcHHgRcJMi4t8DckvRwzxDvj6wPi0BCXRKYCiCPm1UTvdE3Dcv4n5wGQh1anhLhSno83v7ucCdyvGMywHfBs4B/i+QwDAmCUhAAkMjMERB31DcMy2fkfvZZYkyG4dNcxBQ0FeH9SxgN+CGwJWBXwFfBf4deGh5w1y9FHNIQAISWB6BoQv6NJlspsvIPde3ZhR/UtlQ95Hl4RtHzQr6H/spx8juDtwI+D/AXxQB/++yse1VwLvG4VpbKQEJSOAPBMYk6Bu6LaKe0XvuZo/YZzD12vJbnGA2pkKgVUG/RTkDHuG+LnA1INPn6SzfLyPwc4HDgNwuZJKABCQwZgJjFvQNued3OgKfPyPy+fungOPLhVZnjdlR62l7rYKeqZp9gFsWwf4rILeYbQn8ebkt6GfAd4CvlQ1sxwDvXw9Mn5WABCQwUAI1CfpKiCPuvy3RN/P7f/Eyu5oLrnJ7ZfY35chcpu2Tt8o0NkHP+e5tgWsCVy8indt+srZ9BeCywBbFmZmmyXGIHwD/H/g68GUgGy0SbtUkAQlIoBUCtQv6xvwY8c5RuehBUjRvIvg/KrqQk0mJFRLxzxR+PrnzPUFxPlNG/6PoJ30JeoQ1o+Gczb5MWYvO/8uadP6c/IHs6s0AAAhxSURBVD3/lqnu/Hf+ntFzPpcqn+x4zJGGvG3FCZO3sGxMi1j/uEyRZ6QdJ0S0s+M869xxhkkCEpCABKBVQV/N95PRegQ/wp80+X/RnEzpRycnLwXZrBf9SVjbfDLTm89Py22ZuTEzn7wsTP89WjX57yzrfrc8s1r75vr3rgV9w04zATN5S8qfE3D5M1Mk+WQNJJ/AihDnE1gR7cDK9XwJ+J+8JglIQAISmI9ArmfeZb5Hms6dkN2TlNC1CRaWWeBLl0FnZoLzyaAzn+TJ4DMvABmATgah+XMyKzDR22nd7VSDOy2sWP/3U286m+oREfd56p81f3apJ6xgpkpaTk8BXlFejFrlkDua9wL+rTEAG35X8mOelLXEllMCPiX88vkNQ8js52OBf2iYwVBMzwzA33XZmHkEtct6+yzr6PKlfUOflYyg7EStu35ZkhhBc3tpYq6ozUmFW/dS+ngKzcxZ0uTP8bS825ZmQ9TjgY92W+yoSssyaAY8WRI1VUZAQa/MoVPmKOi/v3NeQf9fIVfQFXQFvd7f/LmmvMeCwRH67z2loCvok++sI/Tfk3CE/vuNyo7Qx6Jmc7azxhH6nAjMLgEJSEACEhg/AQV9/D7UAglIQAISkECVU+7XAp4E7AjcH/h8hX7O0YjsXI6Nh07tZE8I21wYk8A5G7vIYJY8Y0G2KVs21Q8SiOj5wL5Almiy0zTHI8eYsuEvO5Zz90BONrylnKPNDtoEYroH8JKyBLOhfTmK84/lJMDTymmASQCOMbHIwCS+zAmbpMeUEKATG/J9SeTIJwCnALkxcaV07XL1cfpGjs2OLYXDAaU/5JRPNgAmOlpS4n3k9zDHf9+6EcNyLOvwUsbrgL8d8fdibL7rpL21jdC3Bl4OHAW8veLOeONyJC2RjQ4qPz4575grXA8E7gt8aIUeMkueTjrWAgrZlC2r9YM9SvSnxDt4cbnD/p8X0Oauq8iPdDb+faCcaMgxxfSHxLXOy06+CwnYdL8VBD389izCl4BPEcOcvU0o5LGlRI28HpAY3nnRfTLwCOC/yrngvOBvAzyvRIucBBCZtjOin3yJQpkXozEKeu6lSOTMjxefZ738ZcXIBwKHlJeZjZ0AysvhN0faB8bWZ3tpb02Cnh+3jFbTWVs4b5vrXDMaz/Wu0z8+zwRO24igTzrRLHl66XA9FLqhLfP2g8T7z8hlrD/iE6T5LkfME+Z48oOdo0kZbT59IyP0ybM5m/zocoNVQiWPOSXIR2Ysji3fgTuW0flTV3nB3wHIrM5OK3ynxsjjNkXc3zHV+LzoJ60k6Pne5IUwLwHpMznaV23M8zE6dJY21yTotwWeWKLKZdSSH/rcvlNrp1TQf9/DNxT0eftBON6n/IglUuGYU36wE17yhGLELIKekekdgFwRnBsGa0gZiebOhsTozkt+mOxdRq6ZxUqo6OkUMUu/yfT0Si/JY2OS2Zm8mOT3LxE4J2lTgp486Qt5sckLYEb2LQyMxubbTba3JkHP6CRTaa8GblCm1x5X8fSRgr6yoM/bD3YtYRqztjrmlCn0jLLfNhUJbRZBzwtRptuzRJVp6g3FbmxMchdE7Eh0wKwJZ7QeG7OUkFmYxNyeTENPbEtI1LzMXL4CQc/vwpvLLZMPB3KL5KyCPsmXJasHVzJTMbb+u6721iTo0yO1xNR9Udn8sdJa8rqgDeRhBX1lQZ+nH2RkthtwYgX3BGSNOPZMb4acRdDzG7BVEbkE4Rn7i002iiYGQzbDbvgd+WvgQRssr0zW389cIf9AvupzNyNLKNk3kVF6NrZlhiJptRH6pKL8fmYwdOQqSzVzN8wH+iVQk6BPRhcZoSRNpt0+0S/CpZWuoK8s6LP2g0wv7l42hY11h/uk82UjVAQ9U6TTS0yzCPr06O3bIxf0vJhkg9/kOx+xzu79vORlb8BKyysRuZx0mE7Z6T3ZbLq0L/g6K47vs8nvhWsQ9LwQZOkhgj7278Y6MY7r8ZoEPTu/sz6WT+zKBQQZpY99k8/GepSCvrKgz9IPIua5tCUbfyJi2R2cKxHHeGnHlcr670llySlroFk7zkbJWQU91xfnSFemqbPLeYwpPrxO2RCaEeZ2wNllPTiR0TL1nL0SudZyeqPYtK0b+06NjUd+/7IvIpcTvX6q8bOM0HPcMc/mJrH0KdOICNQk6LFlv/JGmi9wNsjlzxrTZJ3spuXc6GQ0MVkPjc2ZbstyQ/JmlJIf7LzcrJRnrIxWsmVj/WDC4eAy7ZpnI2RJx5Xzx/mxH1PKOfLsTM7Z40lKv88accQ8u5lzNO3kMt2aqehMxWbk+qpyrC1T0Fk/zzp6jruNMcW3R5QXm0n7cy49mwMTcyAv9vlteAbwmjKLkRm8rJtPn8keu6BnR/+byog8feBfp07ATM9EpA+kb2RmJzEKclwxyzUvLZvoMkORDXUrHe8bY/9ops01CXozTtNQCUhAAhKQwIYEFHT7h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OB/AMLhIXhHwWuJ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png;base64,iVBORw0KGgoAAAANSUhEUgAAAfQAAAEsCAYAAAA1u0HIAAAgAElEQVR4Xu2dC9y11Zz3v4MSg0GM8zsOORSljGOidJBCxZTzmRzHIcKbw2CcR8PEDBqT9ApJSAkpKZHTMGKSc4wJr/P5XObzy9pme9zPc+9939e193Wt9V2fz/48Tz3rWmv9v/+19+9ap//6M0wSkIAEJCABCYyewJ+N3gINkIAEJCABCUgABd1OIAEJSEACEqiAgIJegRM1QQISkIAEJKCg2wckIAEJSEACFRBQ0CtwoiZIQAISkIAEFHT7g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EBBtw9IQAISkIAEKiCgoFfgRE2QgAQkIAEJKOj2AQlIQAISkEAFBBT0CpyoCRKQgAQkIAEF3T4gAQlIQAISqICAgl6BEzVBAhKQgAQkoKDbByQgAQlIQAIVEFDQK3CiJkhAAhKQgAQUdPuABCQgAQlIoAICCnoFTtQECUhAAhKQgIJuH5CABCQgAQlUQEBBr8CJmiCBDQgcAtwCuCZwRWCL8u+/BH4A/Bfw78ALJScBCdRDQEGvx5da0jaB44BbAVcHfgN8G/g6cD7wvYJmS+AawLWAvwQ2A74BfAz4m7bxab0Exk9AQR+/D7WgXQIZfZ8ObA38HDgXeD5w4oxI9gEymt8GuHR5fhfg+zM+bzYJSGBABBT0ATnDpkhgDgKfALYHvgX8K/CcOZ5dKeuzgIcDVwXOBm62zvJ8XAISWDABBX3BwK1OAusk8DQgn58Ch5bPOov8o8cPBvL5c+AFrrN3idayJNAvAQW9X76WLoEuCWTknOnxtwL36rLgFco6pqyrfxa4ac91WbwEJNABAQW9A4gWIYGeCdwROBr4GbAb8JWe65sUf13gfWW0fl/glAXVazUSkMAaCCjoa4DmIxJYIIGsjT8DOAPYdYH1Tld1GrAz8Dwga+0mCUhggAQU9AE6xSZJoBB4Q5lafy7w7CVTSf3PBDIVn9G6SQISGBgBBX1gDrE5EigE3gvcFngQ8JaBUNkfOAr4EJBlAJMEJDAgAgr6gJxhUyRQCEQwbwDsDXx8YFQSge5dwBfKC8fAmmdzJNAuAQW9Xd9r+TAJfBDIZrQ9gHOG2cSLdtqfWjbn7TTQNtosCTRHQEFvzuUaPGAC2Xx2I2CvEtxlwE296Cjbu4HPLXGz3pD52DYJLJyAgr5w5FYogRUJHA/cHtgd+ORIGCWaXEbqHwD2G0mbbaYEqiWgoFfrWg0bEYFXl81vdx3hWe8sDSR2/OuAR46IuU2VQHUEFPTqXKpBIyOQMKsvKXHUXzOytk+amxjwhwNP7iEU7UiR2GwJLJ6Agr545tYogQmBRH3LOvRhRQzHTCYvJY8v6/+JLmeSgAQWTEBBXzBwq5PAFIHzgM8Auca0hnQCsC1wnRqM0QYJjI2Agj42j9neWghkI1m+f7erxaBix5nAhSVUbGWmaY4Ehk1AQR+2f2xdnQQyks3xtASPqTEl6EyOs9Uy81Cjj7SpQgIKeoVO1aRBE8gmuBeXteaEd60xZef7e4CnukmuRvdq01AJKOhD9YztqpHATYCzgCOAg2o0cMqmlwEPBW4z4Ih3lbtA81ojoKC35nHtXSaB95e7xW+5zEYssO6PlTvc77DAOq1KAs0SUNCbdb2GL5jAscB2Ze18wVUvtbqspX8auMdSW2HlEmiAgILegJM1cekEDgAi6BG1oVyFuigouXI1Nrdo+6IYW48ELiKgoNsRJNA/gYxQM1JtdZSal5ns6s8MhUkCEuiJgILeE1iLlUAhkBvULgbs0jiR08v59F0b56D5EuiNgILeG1oLlgAHArl4Jce4Iuwtpwj5KeUCl7HGrG/Zf9o+AgIK+gicZBNHSyDT7B8pN6mN1ogOG34UcKsGNwZ2iNCiJLBxAgq6vUMC/RDIPeG/K6PzfmoYZ6kZped3J/e+myQggQ4JKOgdwrQoCRQC9wLeWESr9an2DTtFpt7zsnMf4Bh7jAQk0B0BBb07lpYkgQmBXFDyLSDH1Ux/SuA44KrATsKRgAS6I6Cgd8fSkiQQAhl1/lUJeSqRjRP4MPA1ILMZJglIoAMCCnoHEC1CAoXATYFPlk1wr5fKJgk8ADgSuBlwtqwkIIH1E1DQ18/QEiQwIfA+4FLAjiKZiUAuqvkFsNtMuc0kAQlskoCCbgeRQDcEnlluUNuy7G7vptS6S8nvz/eA3Mz23LpN1ToJ9E9AQe+fsTW0QeA84PgGrkXt2psR832B63ZdsOVJoDUCCnprHtfePgicVMK77tVH4Q2U+R7gAuDODdiqiRLojYCC3htaC26EwLZlU9d+wAmN2Ny1mfuU2Y1sKvxM14VbngRaIaCgt+Jp7eyLQALHXBK4bV8VNFLuh4BfAV7e0ojDNbN7Agp690wtsR0CBwF/D1wZ+GU7Zvdi6RbAd4BnAS/tpQYLlUDlBBT0yh2seb0S+Cjwn8BDe62lncKPAG5SLnBpx2otlUBHBBT0jkBaTHMEXgtsbUS4zv2eCHLnAg/pvGQLlEDlBBT0yh2seb0QuATwfeDvgH/qpYZ2C31CWca4IvDbdjFouQTmJ6Cgz8/MJyTw/iI2e4iiFwK5YjUvTXfopXQLlUClBBT0Sh2rWb0RyBpvjlZdH/hSb7W0XfBWwBfLevo5baPQegnMTkBBn52VOSUQAhmdb+4xtd47Q46x/dpReu+craAiAgp6Rc7UlN4JPBA4HLgm8N3ea2u7gsTEPx94BHBU2yi0XgKzEVDQZ+NkLgmEwDvLefP9xbEQAscBOZ9+l4XUZiUSGDkBBX3kDrT5CyPw7HLe/FoLq9GKQuDrQM6nh79JAhLYBAEF3e4hgdkIfBLIuu5jZ8turo4IvKLsV7hZR+VZjASqJaCgV+taDeuQQNbNs7vdeO0dQp2jqLxIJSJf1tNNEpDARggo6HYNCaxO4JtARoovWD2rOXog8LQyM3K1Hsq2SAlUQ0BBr8aVGtITgWzMym1qd+2pfIudjcCJ5Rjb38yW3VwSaI+Agt6ez7V4dgLZYZ0Qrw8Hjp79MXP2QOD+5chgQsJ6s10PgC1y/AQU9PH7UAv6I3AqcAGwZ39VWPIcBE4GLg7sPsczZpVAMwQU9GZcraFzErhOCe26LfDZOZ81ez8EtilhdxMa9rx+qrBUCYyXgII+Xt/Z8n4J5BrP3PZ1u36rsfQ5CZxZLm65zZzPmV0C1RNQ0Kt3sQaugcD2wH94OcgayPX/yI3LEbYdgE/1X501SGA8BBT08fjKli6OwFllrfZWi6vSmuYg8NGyt2HHOZ4xqwSqJ6CgV+9iDZyTQNZnvwBsDXx+zmfNvhgCNwTOBfJnrlk1SUACgIJuN5DAHxM4rYzOdxbMoAmcUUbpuw66lTZOAgskoKAvELZVDZ5Awrtm7TwXsHxr8K1tu4FXAf4byFp6wsKaJNA8AQW9+S4ggCkCOeec78QdpTIKAu8FLgTuNIrW2kgJ9ExAQe8ZsMWPhsBOQALJXAn46Wha3XZDLwN8F9gDyHE2kwSaJqCgN+1+jZ8icBLwO+AuUhkVgXeWWZU7j6rVNlYCPRBQ0HuAapGjI7AP8EbgcmUKd3QGNNzgiwE/Bu4N5AIXkwSaJaCgN+t6DZ8iECFIVLi7SWWUBN5eosd5I94o3WejuyKgoHdF0nLGSuA+wCuBy4/VANt9EYEfAY8qMy0ikUCTBBT0Jt2u0VME3gH8BthfKqMmkHvrNweyfGKSQJMEFPQm3a7RhcBDgEOB3LFtGj+B3F3/JODI8ZuiBRKYn4CCPj8zn6iHQEbnvwTuWY9JTVvyZmALYN+mKWh8swQU9GZd37zhjwCeX86dNw+jIgA5l/504PCKbNIUCcxEQEGfCZOZKiRwfBmd36tC21o26RjgUo7SW+4C7dquoLfr+5YtfyTwPEfn1XaBjNKfAby6Wgs1TAIrEFDQ7RYtEsja+c9LMJIW7a/dZkfptXtY+1YkoKDbMVojkLXzjM6v3Jrhjdn7nTJKdy29Mce3bK6C3rL327Q9a+e/cHRevfPfVNbS96veUg2UQCGgoNsVWiJwIPBC186bcXnW0g8BXtOMxRraNAEFvWn3N2d81s4zOndnexuuz1p6zqU7Sm/D381bqaA33wWaAfDgEhVuy2Ys1tAQyCj9KcBrxSGB2gko6LV7WPsmBIwK12ZfSPS4SzpKb9P5rVmtoLfm8TbtvR/wcmO2t+l8IDHeHwcc3SwBDW+CgILehJubNzKj818DBzRPok0Ax5ZRujHe2/R/M1Yr6M24ullD71Hiel+hWQIaHgI/ABKDIOJukkCVBBT0Kt2qUVMETiijc+87b7tb5L70zYzx3nYnqN16Bb12D7dtX44rHQX8RdsYtL4Q+BHwQCDBhUwSqI6Agl6dSzVog9H5b4G7S0UCwNuASwD7SEMCNRJQ0Gv0qjaFwF5AjixdThwSmCLwY+CewLulIoHaCCjotXlUeyYEsnZ+oeeP7RAbEMh0+8WBu0pGArURUNBr86j2hMDuwNuBy4pDAisQ+AlwN+BU6UigJgIKek3e1JYJgRPL6Nxzx/aJlQgkLsHFHKXbOWojoKDX5lHt2Rk4qaydZ8rdJIENCUTMs5Z+Z+AM8UigFgIKei2e1I4JgXcCv3P0ZYdYhUBmcfL7dxdJSaAWAgp6LZ7UjhDYCTi5nDvPcTWTBDZGIMfXci79TsCZYpJADQQU9Bq8qA0TAplqzzS7O5jtE7MQcJQ+CyXzjIaAgj4aV9nQVQjsWHYt59y5o3O7yywEEgo2o/ScijhrlgfMI4EhE1DQh+wd2zYPgYzOs3bumug81MybPRf5HcwGOZMERk1AQR+1+2x8IZC18/cCly8XsQhGArMS2Bz4IXBH4IOzPmQ+CQyRgII+RK/YpnkJZJSV5Oh8XnLmDwFH6faDKggo6FW4sWkjdinnznOjmmvnTXeFNRufHe85l743cPqaS/FBCSyZgIK+ZAdY/boJeO583QgtAHDHu91g9AQU9NG7sGkD9igx27Oz3ahwTXeFdRuf6HGJ8b4fcMq6S7MACSyBgIK+BOhW2RkBY7Z3htKCgMR4z01s7sWwO4ySgII+SrfZ6DKSer03qtkXOiaQUfr9irh3XLTFSaBfAgp6v3wtvT8CGZ1nE1yuwTRJoCsCuXY3m+SMNtgVUctZGAEFfWGorahDAvcHXlHOnXdYrEVJ4CICOZf+WCAzQCYJjIaAgj4aV9nQKQInAL8CDpCKBHog8BYgAWf27aFsi5RAbwQU9N7QWnBPBDJyehZwpZ7Kt1gJhMB3geeUmSCJSGAUBBT0UbjJRk4RyNp5Ni7dRyoS6JHAG8uGS9fSe4Rs0d0SUNC75Wlp/RJ4CnAQcLV+q7F0CVxE4JvAy4B/kIcExkBAQR+Dl2zjhMB7yo/sg0UigQUQOLK8PN5pAXVZhQTWTUBBXzdCC1gQgaybPwi4zoLqsxoJhMB5wOvKerpEJDBoAgr6oN1j46YIfAA4B3iUVCSwQAKvArYBdl5gnVYlgTURUNDXhM2HFkwga5h7AdsuuF6rk0AIfAZ4N5A9HCYJDJaAgj5Y19iwKQJnlwszDpaKBJZA4FAgFwHddAl1W6UEZiagoM+MyoxLIvBKYDtgpyXVb7USCIEPAp8GHi0OCQyVgII+VM/YrgmBrwLZbZwgHyYJLIvAs8umzGsvqwHWK4HVCCjoqxHy35dJILG0twT2XmYjrFsChcC7gO8BuUvAJIHBEVDQB+cSGzRF4PtlZH6YVCQwAAKPL2GHrziAttgECfwJAQXdTjFUAu8ALg7cZagNtF1NEngncCGwT5PWa/SgCSjog3ZPs427QokIl7vOc1zIJIGhEEjUuOOBqwOZQTJJYDAEFPTBuMKGTBE4A/gtsJtUJDBAAqcCmxlsZoCeabxJCnrjHWCA5ueI2qeAGwBfGmD7bJIEtgK+AGxfjrJJRAKDIKCgD8INNmKKwEeASwA3l4oEBkzg48AFwK0H3Eab1hgBBb0xhw/c3BuXEc/WZQQ08ObavIYJZAbp3BL0KHcMmCSwdAIK+tJdYAOmCJwMXKyE2RSMBIZO4JSy433PoTfU9rVBQEFvw89jsPIxwAuBy5cfyTG02Ta2TSAvnz8EDgH+pW0UWj8EAgr6ELxgG0Igx9MShet+4pDAiAgcXaIZ5jZAkwSWSkBBXyp+Ky8Ecj3qfmVnu1AkMDYC2fGes+lerzo2z1XWXgW9MoeO1JwvA8cBTx1p+2122wReBBwAXK9tDFq/bAIK+rI9YP3HAJcF7iwKCYyYwEnAT4B7jdgGmz5yAgr6yB048uZnA9w3gccBrxm5LTa/bQIHAi8HrlY2yrVNQ+uXQkBBXwp2Ky0EPgT8CthVIhKogMBpwObAThXYogkjJKCgj9BplTT5+iV4TILJfLYSmzSjbQLbAAkyk75t2OK2+8JSrFfQl4LdSoEE5UiI1ztIQwIVEXh/uVhoj4ps0pSREFDQR+Koypp5MPAMINek/q4y2zSnbQL5Tf0B8Dzg0LZRaP2iCSjoiyZufSGQiy3OBh4mDglUSCAbPHfwgqEKPTtwkxT0gTuowuYdVc7runGoQudq0h8IfBBIfIUHykQCiyKgoC+KtPWEQI6pnV8CyPyzSCRQMYG/BV4MXMNjbBV7eWCmKegDc0jlzcld578EdqncTs2TQAicDmzhnel2hkURUNAXRdp69gfeDNysrJ9LRAK1E9ge+ARwzxLauHZ7tW/JBBT0JTugoepzm9qvgX0bsllTJXACsBngbWz2hd4JKOi9I7YC4LASq30raUigQQIJMpNY749v0HZNXiABBX2BsButKn0s95y/tJzNbRSDZjdMIDEXnljuTTfuQsMdoW/TFfS+CVt+ju8kXvtuopBAwwROLRvkPK7ZcCfo23QFvW/CbZefzUBvKkE2EkjGJIFWCWwHfAq4d9kc2ioH7e6RgILeI1yLJqOS3BF9N1lIQAK8Hbics1X2hL4IKOh9kbXcI8sRtZuKQgIS+AOBzFR9EniwTCTQNQEFvWuilhcC1wXOBQ4CXikSCUjgDwQeDbwMuBFwnlwk0CUBBb1LmpY1IXAGcGngFiKRgAT+hEAuJ/o5sLNsJNAlAQW9S5qWFQLPBp5QYlj/TCQSkMCfEMjL7jeAfyrfFxFJoBMCCnonGC1kisC3gKOB3HlukoAEVibwEuD+wFUFJIGuCCjoXZG0nBD4cJlK9My5/UECqxN4X1maus3qWc0hgdUJKOirMzLHbARyXWSiwe0AnDPbI+aSQNMEbgz8R9k8+i9Nk9D4Tggo6J1gtBDgy8BpwIHSkIAEZibwGmBX4HozP2FGCWyEgIJu1+iCQHa15ya1PboozDIk0BiBU4DN3fXemNd7MFdB7wFqY0XmXO3LgT2BrAmaJCCB+Qhkz8nJwOOM2zAfOHP/MQEF3R6xXgJfhYtCvD5svQX5vAQaJvBvwO7AtRtmoOnrJKCgrxNg449/BMhZc3e1N94RNL8TAnkxvgxw605Ks5DmCCjozbm8M4OfBjwTyHWQn+isVAuSQLsEbg6cCTwXeEG7GLR8rQQU9LWSa/u5KwBfAY4wgEzbHUHrOyeQgDNZvsp9CD/ovHQLrJqAgl61e3szLrvaNwN27K0GC5ZAuwTOAn7jrvd2O8BaLVfQ10qu3ecyKr9TidXeLgUtl0C/BM4H3u1m034h11a6gl6bR/u1J0L+LuBRwOH9VmXpEmiawCOAVwF7A+9pmoTGz0xAQZ8ZlRmBs4EcU9tXGhKQQO8E3gFcB9iu95qsoAoCCnoVblyIETmilmhwt19IbVYiAQmEwAdKFDmPstkfViWgoK+KyAzl0pXEaI+Y5zIJkwQksBgCuewoop6Y709cTJXWMlYCCvpYPbe4dk/CUh4C5EiNSQISWCyBp5Rz6dnDkuAzJgmsSEBBt2OsRuBc4EvAXVfL6L9LQAK9ETgR2ArYurcaLHj0BBT00buwVwM+BFwI3K7XWixcAhKYhUCm3i8O3HaWzOZpj4CC3p7PZ7X4TSWwxQ2Bn8z6kPkkIIHeCFwO+ByQwE737q0WCx4tAQV9tK7rteFPKuvl9wCO67UmC5eABOYhcADwZuDJwD/O86B56yegoNfv43ktzPGY95egFu6qnZee+SXQP4GXAY8EdgU+3H911jAWAgr6WDy1uHZ+sVy8sufiqrQmCUhgTgInlwtcrj/nc2avmICCXrFz12Bagsdc4KabNZDzEQksnsAHgUt4f/riwQ+1RgV9qJ5ZfLtyD/OWwDaLr9oaJSCBNRL4LPA9T6KskV5ljynolTl0jeYcA9wRyDT7x9dYho9JQAKLJ3ALINPv7wXutfjqrXFIBBT0IXljOW1J9LeDgOyefftymmCtEpDAOgjcHTgWyGa57H43NUpAQW/U8cXsCPlLgYM9AtN2R9D60RPIdzgv5zmZEmE3NUhAQW/Q6cXkTM8dDbzcSx/a7QRaXhWBvJw/Drg/kMBQpsYIKOiNObyYuweQu5YTNOYBbSLQaglUSeD/AfsD+3iRS5X+3aRRCnp7Ps8mmlOA04H92jNfiyVQPYHjgV2AvLi7ybV6d/+vgQp6Q84GtgPeB3yy7Ghvy3qtlUA7BLLz/a+BOwCfacfsti1V0Nvx/41LSNf/LCEj27FcSyXQJoHTgJsUUT+nTQRtWa2gt+Hv7cs0e8Q8b+wmCUigDQK5lyGinun3T7VhcrtWKuj1+34n4ETgE8Du9ZurhRKQwAYETi3T7zsAX5VOvQQU9Hp9G8uy6e0NZar9LnWbqnUSkMAmCLwI2BG4vZTqJaCg1+vbXK/4CuCthoSs18laJoEZCTwbeEaJ+36VGZ8x28gIKOgjc9iMzX0e8HTglcBjZnzGbBKQQL0EIujPAi4Efgtcsl5T27VMQa/P94n+du/y5Y2wmyQgAQlMBH1C4jfA5mKpi4CCXpc/c778BsBDgTfXZZrWSEAC6yCwoaCnqJ8DVwV+so5yfXRABBT0ATljHU3Jm3aOpF2q7GT//DrK8lEJSKA+AisJeqz8WbnM5Zn1mdyeRQr6+H2emM2vA84Hth2/OVogAQn0QGBjgj4R9a8DW/dQr0UukICCvkDYPVR1GPBY4CTgrj2Ub5ESkEAdBDYl6LEwa+rZLHfpOsxt0woFfbx+/3RZLz/E+4/H60RbLoEFEVhN0CfN+AVwayC/L6aREVDQR+awci3iEWUjS8K4fm18JthiCUhgwQRmFfTJFPxngVsuuI1Wt04CCvo6AS748feUW9ISn3nXBddtdRKQwHgJzCPokyn4iwGXGK/J7bVcQR+HzxOy8diyvpU184RzNUlAAhKYlcC8gj4pN7vg3wHcd9aKzLc8Agr68tjPWnOuQNylrGnl1jSTBCQggXkJrFXQU88vgWjFFvNWav7FElDQF8t7ntoeDrygfJGeALx+nofNKwEJSGCKwHoEfXq0nuBVXvAy0K6loA/PMYncdAZwfeBMYOfhNdEWSUACIyPQhaDH5Bxvi27cDXjnyBhU31wFfVgu/li5t/g8YG/gC8Nqnq2RgARGSqArQZ+Yn2n4iPtflin5kWKpq9kK+jD8md3rGYknpvILPVc+DKfYCglURKBrQQ+a3wE5t/5D4BoVsRqtKQr6cl13IpCz5BcAbwMevNzmWLsEJFApgT4EfYIqV7JG2L9Rgl1VinD4Zinoy/FRdq7fqtxNfGpZj1pOS6xVAhJogUCfgj4t7JmK/xZwvRagDs1GBX1xHsm1pjlLvk254ei9wD0XV701SUACDRNYhKBvKOyTMLJfapj7Qk1X0PvH/RzgAcC1y41obwKe3H+11iABCUjgDwQWKeiTSrPGnhH7ZkDunDhUf/RLQEHvh28CwBxeRuOXBD4HPBV4dz/VWaoEJCCBTRJYhqBPNyg74pO+Um6G/KL+6p6Agt4d0yuWkKw7AFcpG0RON2Rid4AtSQISWDOBZQv6pOHZQPdrIAOdLEE+BPj5mq3ywT8ioKCvr0PcHHgRcJMi4t8DckvRwzxDvj6wPi0BCXRKYCiCPm1UTvdE3Dcv4n5wGQh1anhLhSno83v7ucCdyvGMywHfBs4B/i+QwDAmCUhAAkMjMERB31DcMy2fkfvZZYkyG4dNcxBQ0FeH9SxgN+CGwJWBXwFfBf4deGh5w1y9FHNIQAISWB6BoQv6NJlspsvIPde3ZhR/UtlQ95Hl4RtHzQr6H/spx8juDtwI+D/AXxQB/++yse1VwLvG4VpbKQEJSOAPBMYk6Bu6LaKe0XvuZo/YZzD12vJbnGA2pkKgVUG/RTkDHuG+LnA1INPn6SzfLyPwc4HDgNwuZJKABCQwZgJjFvQNued3OgKfPyPy+fungOPLhVZnjdlR62l7rYKeqZp9gFsWwf4rILeYbQn8ebkt6GfAd4CvlQ1sxwDvXw9Mn5WABCQwUAI1CfpKiCPuvy3RN/P7f/Eyu5oLrnJ7ZfY35chcpu2Tt8o0NkHP+e5tgWsCVy8indt+srZ9BeCywBbFmZmmyXGIHwD/H/g68GUgGy0SbtUkAQlIoBUCtQv6xvwY8c5RuehBUjRvIvg/KrqQk0mJFRLxzxR+PrnzPUFxPlNG/6PoJ30JeoQ1o+Gczb5MWYvO/8uadP6c/IHs6s0AAAhxSURBVD3/lqnu/Hf+ntFzPpcqn+x4zJGGvG3FCZO3sGxMi1j/uEyRZ6QdJ0S0s+M869xxhkkCEpCABKBVQV/N95PRegQ/wp80+X/RnEzpRycnLwXZrBf9SVjbfDLTm89Py22ZuTEzn7wsTP89WjX57yzrfrc8s1r75vr3rgV9w04zATN5S8qfE3D5M1Mk+WQNJJ/AihDnE1gR7cDK9XwJ+J+8JglIQAISmI9ArmfeZb5Hms6dkN2TlNC1CRaWWeBLl0FnZoLzyaAzn+TJ4DMvABmATgah+XMyKzDR22nd7VSDOy2sWP/3U286m+oREfd56p81f3apJ6xgpkpaTk8BXlFejFrlkDua9wL+rTEAG35X8mOelLXEllMCPiX88vkNQ8js52OBf2iYwVBMzwzA33XZmHkEtct6+yzr6PKlfUOflYyg7EStu35ZkhhBc3tpYq6ozUmFW/dS+ngKzcxZ0uTP8bS825ZmQ9TjgY92W+yoSssyaAY8WRI1VUZAQa/MoVPmKOi/v3NeQf9fIVfQFXQFvd7f/LmmvMeCwRH67z2loCvok++sI/Tfk3CE/vuNyo7Qx6Jmc7azxhH6nAjMLgEJSEACEhg/AQV9/D7UAglIQAISkECVU+7XAp4E7AjcH/h8hX7O0YjsXI6Nh07tZE8I21wYk8A5G7vIYJY8Y0G2KVs21Q8SiOj5wL5Almiy0zTHI8eYsuEvO5Zz90BONrylnKPNDtoEYroH8JKyBLOhfTmK84/lJMDTymmASQCOMbHIwCS+zAmbpMeUEKATG/J9SeTIJwCnALkxcaV07XL1cfpGjs2OLYXDAaU/5JRPNgAmOlpS4n3k9zDHf9+6EcNyLOvwUsbrgL8d8fdibL7rpL21jdC3Bl4OHAW8veLOeONyJC2RjQ4qPz4575grXA8E7gt8aIUeMkueTjrWAgrZlC2r9YM9SvSnxDt4cbnD/p8X0Oauq8iPdDb+faCcaMgxxfSHxLXOy06+CwnYdL8VBD389izCl4BPEcOcvU0o5LGlRI28HpAY3nnRfTLwCOC/yrngvOBvAzyvRIucBBCZtjOin3yJQpkXozEKeu6lSOTMjxefZ738ZcXIBwKHlJeZjZ0AysvhN0faB8bWZ3tpb02Cnh+3jFbTWVs4b5vrXDMaz/Wu0z8+zwRO24igTzrRLHl66XA9FLqhLfP2g8T7z8hlrD/iE6T5LkfME+Z48oOdo0kZbT59IyP0ybM5m/zocoNVQiWPOSXIR2Ysji3fgTuW0flTV3nB3wHIrM5OK3ynxsjjNkXc3zHV+LzoJ60k6Pne5IUwLwHpMznaV23M8zE6dJY21yTotwWeWKLKZdSSH/rcvlNrp1TQf9/DNxT0eftBON6n/IglUuGYU36wE17yhGLELIKekekdgFwRnBsGa0gZiebOhsTozkt+mOxdRq6ZxUqo6OkUMUu/yfT0Si/JY2OS2Zm8mOT3LxE4J2lTgp486Qt5sckLYEb2LQyMxubbTba3JkHP6CRTaa8GblCm1x5X8fSRgr6yoM/bD3YtYRqztjrmlCn0jLLfNhUJbRZBzwtRptuzRJVp6g3FbmxMchdE7Eh0wKwJZ7QeG7OUkFmYxNyeTENPbEtI1LzMXL4CQc/vwpvLLZMPB3KL5KyCPsmXJasHVzJTMbb+u6721iTo0yO1xNR9Udn8sdJa8rqgDeRhBX1lQZ+nH2RkthtwYgX3BGSNOPZMb4acRdDzG7BVEbkE4Rn7i002iiYGQzbDbvgd+WvgQRssr0zW389cIf9AvupzNyNLKNk3kVF6NrZlhiJptRH6pKL8fmYwdOQqSzVzN8wH+iVQk6BPRhcZoSRNpt0+0S/CpZWuoK8s6LP2g0wv7l42hY11h/uk82UjVAQ9U6TTS0yzCPr06O3bIxf0vJhkg9/kOx+xzu79vORlb8BKyysRuZx0mE7Z6T3ZbLq0L/g6K47vs8nvhWsQ9LwQZOkhgj7278Y6MY7r8ZoEPTu/sz6WT+zKBQQZpY99k8/GepSCvrKgz9IPIua5tCUbfyJi2R2cKxHHeGnHlcr670llySlroFk7zkbJWQU91xfnSFemqbPLeYwpPrxO2RCaEeZ2wNllPTiR0TL1nL0SudZyeqPYtK0b+06NjUd+/7IvIpcTvX6q8bOM0HPcMc/mJrH0KdOICNQk6LFlv/JGmi9wNsjlzxrTZJ3spuXc6GQ0MVkPjc2ZbstyQ/JmlJIf7LzcrJRnrIxWsmVj/WDC4eAy7ZpnI2RJx5Xzx/mxH1PKOfLsTM7Z40lKv88accQ8u5lzNO3kMt2aqehMxWbk+qpyrC1T0Fk/zzp6jruNMcW3R5QXm0n7cy49mwMTcyAv9vlteAbwmjKLkRm8rJtPn8keu6BnR/+byog8feBfp07ATM9EpA+kb2RmJzEKclwxyzUvLZvoMkORDXUrHe8bY/9ops01CXozTtNQCUhAAhKQwIYEFHT7h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OB/AMLhIXhHwWuJ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descr="Graph of a normal distribution with mean in center labeled 5 point 21, red shaded area indicates bottom six percent, which is the area to the left of the cutof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526" y="4313316"/>
            <a:ext cx="4715265" cy="2320794"/>
          </a:xfrm>
          <a:prstGeom prst="rect">
            <a:avLst/>
          </a:prstGeom>
        </p:spPr>
      </p:pic>
    </p:spTree>
    <p:extLst>
      <p:ext uri="{BB962C8B-B14F-4D97-AF65-F5344CB8AC3E}">
        <p14:creationId xmlns:p14="http://schemas.microsoft.com/office/powerpoint/2010/main" val="2932775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755264" y="574662"/>
            <a:ext cx="5157787" cy="823912"/>
          </a:xfrm>
        </p:spPr>
        <p:txBody>
          <a:bodyPr/>
          <a:lstStyle/>
          <a:p>
            <a:r>
              <a:rPr lang="en-US" dirty="0" smtClean="0"/>
              <a:t>Highlight “paste” and enter</a:t>
            </a:r>
            <a:endParaRPr lang="en-US" dirty="0"/>
          </a:p>
        </p:txBody>
      </p:sp>
      <p:sp>
        <p:nvSpPr>
          <p:cNvPr id="18" name="Text Placeholder 17"/>
          <p:cNvSpPr>
            <a:spLocks noGrp="1"/>
          </p:cNvSpPr>
          <p:nvPr>
            <p:ph type="body" sz="quarter" idx="3"/>
          </p:nvPr>
        </p:nvSpPr>
        <p:spPr>
          <a:xfrm>
            <a:off x="5913050" y="467086"/>
            <a:ext cx="5574579" cy="1469290"/>
          </a:xfrm>
        </p:spPr>
        <p:txBody>
          <a:bodyPr>
            <a:normAutofit/>
          </a:bodyPr>
          <a:lstStyle/>
          <a:p>
            <a:r>
              <a:rPr lang="en-US" dirty="0" smtClean="0"/>
              <a:t>On older versions of the TI-83/84, the requested information is simply entered separated by commas. </a:t>
            </a:r>
            <a:endParaRPr lang="en-US" dirty="0"/>
          </a:p>
        </p:txBody>
      </p:sp>
      <p:pic>
        <p:nvPicPr>
          <p:cNvPr id="4" name="Content Placeholder 3" descr="Enter requested information, highlight &quot;paste&quot;, and ent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8407" y="1506150"/>
            <a:ext cx="4679966" cy="4621570"/>
          </a:xfrm>
        </p:spPr>
      </p:pic>
      <p:cxnSp>
        <p:nvCxnSpPr>
          <p:cNvPr id="9" name="Straight Arrow Connector 8"/>
          <p:cNvCxnSpPr/>
          <p:nvPr/>
        </p:nvCxnSpPr>
        <p:spPr>
          <a:xfrm flipH="1">
            <a:off x="1985698" y="1398574"/>
            <a:ext cx="792692" cy="24982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descr="Command appears on the screen"/>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48807" y="1918608"/>
            <a:ext cx="4355052" cy="4379891"/>
          </a:xfrm>
        </p:spPr>
      </p:pic>
    </p:spTree>
    <p:extLst>
      <p:ext uri="{BB962C8B-B14F-4D97-AF65-F5344CB8AC3E}">
        <p14:creationId xmlns:p14="http://schemas.microsoft.com/office/powerpoint/2010/main" val="3183571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428666"/>
            <a:ext cx="5157787" cy="823912"/>
          </a:xfrm>
        </p:spPr>
        <p:txBody>
          <a:bodyPr>
            <a:normAutofit fontScale="92500" lnSpcReduction="20000"/>
          </a:bodyPr>
          <a:lstStyle/>
          <a:p>
            <a:endParaRPr lang="en-US" dirty="0" smtClean="0"/>
          </a:p>
          <a:p>
            <a:r>
              <a:rPr lang="en-US" dirty="0" smtClean="0"/>
              <a:t>Press enter again. Result will appear in window. </a:t>
            </a:r>
          </a:p>
          <a:p>
            <a:endParaRPr lang="en-US" dirty="0"/>
          </a:p>
        </p:txBody>
      </p:sp>
      <p:sp>
        <p:nvSpPr>
          <p:cNvPr id="6" name="Content Placeholder 5"/>
          <p:cNvSpPr>
            <a:spLocks noGrp="1"/>
          </p:cNvSpPr>
          <p:nvPr>
            <p:ph sz="quarter" idx="4"/>
          </p:nvPr>
        </p:nvSpPr>
        <p:spPr>
          <a:xfrm>
            <a:off x="6172200" y="1828800"/>
            <a:ext cx="5183188" cy="4360863"/>
          </a:xfrm>
        </p:spPr>
        <p:txBody>
          <a:bodyPr/>
          <a:lstStyle/>
          <a:p>
            <a:r>
              <a:rPr lang="en-US" dirty="0" smtClean="0"/>
              <a:t>The minimum (lowest) diameter for the bolts produced in the machine shop is 5.16 millimeters.  </a:t>
            </a:r>
            <a:endParaRPr lang="en-US" dirty="0"/>
          </a:p>
        </p:txBody>
      </p:sp>
      <p:pic>
        <p:nvPicPr>
          <p:cNvPr id="5" name="Content Placeholder 4" descr="Final answer appears in window.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9410" y="1252578"/>
            <a:ext cx="4858541" cy="5003303"/>
          </a:xfrm>
        </p:spPr>
      </p:pic>
    </p:spTree>
    <p:extLst>
      <p:ext uri="{BB962C8B-B14F-4D97-AF65-F5344CB8AC3E}">
        <p14:creationId xmlns:p14="http://schemas.microsoft.com/office/powerpoint/2010/main" val="3429457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7976" y="244249"/>
            <a:ext cx="5663406" cy="1369398"/>
          </a:xfrm>
        </p:spPr>
        <p:txBody>
          <a:bodyPr>
            <a:normAutofit/>
          </a:bodyPr>
          <a:lstStyle/>
          <a:p>
            <a:r>
              <a:rPr lang="en-US" dirty="0" smtClean="0"/>
              <a:t>Enter the requested information </a:t>
            </a:r>
          </a:p>
          <a:p>
            <a:r>
              <a:rPr lang="en-US" dirty="0" smtClean="0"/>
              <a:t>Drawing a picture may help—For upper end cutoff </a:t>
            </a:r>
            <a:endParaRPr lang="en-US" dirty="0"/>
          </a:p>
        </p:txBody>
      </p:sp>
      <p:sp>
        <p:nvSpPr>
          <p:cNvPr id="4" name="Content Placeholder 3"/>
          <p:cNvSpPr>
            <a:spLocks noGrp="1"/>
          </p:cNvSpPr>
          <p:nvPr>
            <p:ph sz="half" idx="2"/>
          </p:nvPr>
        </p:nvSpPr>
        <p:spPr>
          <a:xfrm>
            <a:off x="307975" y="1697558"/>
            <a:ext cx="5157787" cy="4852641"/>
          </a:xfrm>
        </p:spPr>
        <p:txBody>
          <a:bodyPr/>
          <a:lstStyle/>
          <a:p>
            <a:r>
              <a:rPr lang="en-US" dirty="0" smtClean="0"/>
              <a:t>Area:   area to the LEFT of the cutoff score, should be between 0 and 1  = 0.94</a:t>
            </a:r>
          </a:p>
          <a:p>
            <a:r>
              <a:rPr lang="en-US" dirty="0" smtClean="0"/>
              <a:t>Population mean, </a:t>
            </a:r>
            <a:r>
              <a:rPr lang="en-US" dirty="0" smtClean="0">
                <a:latin typeface="Symbol" panose="05050102010706020507" pitchFamily="18" charset="2"/>
              </a:rPr>
              <a:t>m = </a:t>
            </a:r>
            <a:r>
              <a:rPr lang="en-US" dirty="0" smtClean="0"/>
              <a:t> 5.21</a:t>
            </a:r>
          </a:p>
          <a:p>
            <a:r>
              <a:rPr lang="en-US" dirty="0" smtClean="0"/>
              <a:t>Population standard deviation, </a:t>
            </a:r>
            <a:r>
              <a:rPr lang="en-US" dirty="0" smtClean="0">
                <a:latin typeface="Symbol" panose="05050102010706020507" pitchFamily="18" charset="2"/>
              </a:rPr>
              <a:t>s =</a:t>
            </a:r>
            <a:r>
              <a:rPr lang="en-US" dirty="0" smtClean="0"/>
              <a:t> 0.03</a:t>
            </a:r>
          </a:p>
          <a:p>
            <a:pPr marL="0" indent="0">
              <a:buNone/>
            </a:pPr>
            <a:endParaRPr lang="en-US" dirty="0" smtClean="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a:xfrm>
            <a:off x="6172200" y="244249"/>
            <a:ext cx="5183188" cy="823912"/>
          </a:xfrm>
        </p:spPr>
        <p:txBody>
          <a:bodyPr/>
          <a:lstStyle/>
          <a:p>
            <a:r>
              <a:rPr lang="en-US" dirty="0" smtClean="0"/>
              <a:t>Example</a:t>
            </a:r>
            <a:endParaRPr lang="en-US" dirty="0"/>
          </a:p>
        </p:txBody>
      </p:sp>
      <p:sp>
        <p:nvSpPr>
          <p:cNvPr id="6" name="Content Placeholder 5"/>
          <p:cNvSpPr>
            <a:spLocks noGrp="1"/>
          </p:cNvSpPr>
          <p:nvPr>
            <p:ph sz="quarter" idx="4"/>
          </p:nvPr>
        </p:nvSpPr>
        <p:spPr>
          <a:xfrm>
            <a:off x="6172200" y="1206393"/>
            <a:ext cx="5183188" cy="4983270"/>
          </a:xfrm>
        </p:spPr>
        <p:txBody>
          <a:bodyPr>
            <a:normAutofit/>
          </a:bodyPr>
          <a:lstStyle/>
          <a:p>
            <a:r>
              <a:rPr lang="en-US" dirty="0" smtClean="0"/>
              <a:t>The diameters of bolts produced in a machine shop are </a:t>
            </a:r>
            <a:r>
              <a:rPr lang="en-US" b="1" dirty="0" smtClean="0">
                <a:solidFill>
                  <a:srgbClr val="FFC000"/>
                </a:solidFill>
              </a:rPr>
              <a:t>normally distributed</a:t>
            </a:r>
            <a:r>
              <a:rPr lang="en-US" dirty="0" smtClean="0"/>
              <a:t> with a </a:t>
            </a:r>
            <a:r>
              <a:rPr lang="en-US" b="1" dirty="0" smtClean="0">
                <a:solidFill>
                  <a:srgbClr val="FF0000"/>
                </a:solidFill>
              </a:rPr>
              <a:t>population mean of 5.21 millimeters</a:t>
            </a:r>
            <a:r>
              <a:rPr lang="en-US" dirty="0" smtClean="0"/>
              <a:t> and a </a:t>
            </a:r>
            <a:r>
              <a:rPr lang="en-US" b="1" dirty="0" smtClean="0">
                <a:solidFill>
                  <a:srgbClr val="0070C0"/>
                </a:solidFill>
              </a:rPr>
              <a:t>population standard deviation of 0.03 millimeters</a:t>
            </a:r>
            <a:r>
              <a:rPr lang="en-US" dirty="0" smtClean="0"/>
              <a:t>.   Find the two diameters that separate the </a:t>
            </a:r>
            <a:r>
              <a:rPr lang="en-US" b="1" dirty="0" smtClean="0">
                <a:solidFill>
                  <a:srgbClr val="00B050"/>
                </a:solidFill>
              </a:rPr>
              <a:t>bottom 6% and top 6%.</a:t>
            </a:r>
            <a:r>
              <a:rPr lang="en-US" dirty="0" smtClean="0"/>
              <a:t>  These diameters could serve as the limits to identify which bolts should be rejected. </a:t>
            </a:r>
          </a:p>
          <a:p>
            <a:endParaRPr lang="en-US" dirty="0"/>
          </a:p>
          <a:p>
            <a:r>
              <a:rPr lang="en-US" dirty="0" smtClean="0"/>
              <a:t>NOTE:  Top 6% is on the right; therefore, the bottom 94% is on the left. </a:t>
            </a:r>
          </a:p>
          <a:p>
            <a:endParaRPr lang="en-US" dirty="0"/>
          </a:p>
        </p:txBody>
      </p:sp>
      <p:sp>
        <p:nvSpPr>
          <p:cNvPr id="8" name="AutoShape 4" descr="data:image/png;base64,iVBORw0KGgoAAAANSUhEUgAAAfQAAAEsCAYAAAA1u0HIAAAgAElEQVR4Xu2dC9y11Zz3v4MSg0GM8zsOORSljGOidJBCxZTzmRzHIcKbw2CcR8PEDBqT9ApJSAkpKZHTMGKSc4wJr/P5XObzy9pme9zPc+9939e193Wt9V2fz/48Tz3rWmv9v/+19+9ap//6M0wSkIAEJCABCYyewJ+N3gINkIAEJCABCUgABd1OIAEJSEACEqiAgIJegRM1QQISkIAEJKCg2wckIAEJSEACFRBQ0CtwoiZIQAISkIAEFHT7g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EBBtw9IQAISkIAEKiCgoFfgRE2QgAQkIAEJKOj2AQlIQAISkEAFBBT0CpyoCRKQgAQkIAEF3T4gAQlIQAISqICAgl6BEzVBAhKQgAQkoKDbByQgAQlIQAIVEFDQK3CiJkhAAhKQgAQUdPuABCQgAQlIoAICCnoFTtQECUhAAhKQgIJuH5CABCQgAQlUQEBBr8CJmiCBDQgcAtwCuCZwRWCL8u+/BH4A/Bfw78ALJScBCdRDQEGvx5da0jaB44BbAVcHfgN8G/g6cD7wvYJmS+AawLWAvwQ2A74BfAz4m7bxab0Exk9AQR+/D7WgXQIZfZ8ObA38HDgXeD5w4oxI9gEymt8GuHR5fhfg+zM+bzYJSGBABBT0ATnDpkhgDgKfALYHvgX8K/CcOZ5dKeuzgIcDVwXOBm62zvJ8XAISWDABBX3BwK1OAusk8DQgn58Ch5bPOov8o8cPBvL5c+AFrrN3idayJNAvAQW9X76WLoEuCWTknOnxtwL36rLgFco6pqyrfxa4ac91WbwEJNABAQW9A4gWIYGeCdwROBr4GbAb8JWe65sUf13gfWW0fl/glAXVazUSkMAaCCjoa4DmIxJYIIGsjT8DOAPYdYH1Tld1GrAz8Dwga+0mCUhggAQU9AE6xSZJoBB4Q5lafy7w7CVTSf3PBDIVn9G6SQISGBgBBX1gDrE5EigE3gvcFngQ8JaBUNkfOAr4EJBlAJMEJDAgAgr6gJxhUyRQCEQwbwDsDXx8YFQSge5dwBfKC8fAmmdzJNAuAQW9Xd9r+TAJfBDIZrQ9gHOG2cSLdtqfWjbn7TTQNtosCTRHQEFvzuUaPGAC2Xx2I2CvEtxlwE296Cjbu4HPLXGz3pD52DYJLJyAgr5w5FYogRUJHA/cHtgd+ORIGCWaXEbqHwD2G0mbbaYEqiWgoFfrWg0bEYFXl81vdx3hWe8sDSR2/OuAR46IuU2VQHUEFPTqXKpBIyOQMKsvKXHUXzOytk+amxjwhwNP7iEU7UiR2GwJLJ6Agr545tYogQmBRH3LOvRhRQzHTCYvJY8v6/+JLmeSgAQWTEBBXzBwq5PAFIHzgM8Auca0hnQCsC1wnRqM0QYJjI2Agj42j9neWghkI1m+f7erxaBix5nAhSVUbGWmaY4Ehk1AQR+2f2xdnQQyks3xtASPqTEl6EyOs9Uy81Cjj7SpQgIKeoVO1aRBE8gmuBeXteaEd60xZef7e4CnukmuRvdq01AJKOhD9YztqpHATYCzgCOAg2o0cMqmlwEPBW4z4Ih3lbtA81ojoKC35nHtXSaB95e7xW+5zEYssO6PlTvc77DAOq1KAs0SUNCbdb2GL5jAscB2Ze18wVUvtbqspX8auMdSW2HlEmiAgILegJM1cekEDgAi6BG1oVyFuigouXI1Nrdo+6IYW48ELiKgoNsRJNA/gYxQM1JtdZSal5ns6s8MhUkCEuiJgILeE1iLlUAhkBvULgbs0jiR08v59F0b56D5EuiNgILeG1oLlgAHArl4Jce4Iuwtpwj5KeUCl7HGrG/Zf9o+AgIK+gicZBNHSyDT7B8pN6mN1ogOG34UcKsGNwZ2iNCiJLBxAgq6vUMC/RDIPeG/K6PzfmoYZ6kZped3J/e+myQggQ4JKOgdwrQoCRQC9wLeWESr9an2DTtFpt7zsnMf4Bh7jAQk0B0BBb07lpYkgQmBXFDyLSDH1Ux/SuA44KrATsKRgAS6I6Cgd8fSkiQQAhl1/lUJeSqRjRP4MPA1ILMZJglIoAMCCnoHEC1CAoXATYFPlk1wr5fKJgk8ADgSuBlwtqwkIIH1E1DQ18/QEiQwIfA+4FLAjiKZiUAuqvkFsNtMuc0kAQlskoCCbgeRQDcEnlluUNuy7G7vptS6S8nvz/eA3Mz23LpN1ToJ9E9AQe+fsTW0QeA84PgGrkXt2psR832B63ZdsOVJoDUCCnprHtfePgicVMK77tVH4Q2U+R7gAuDODdiqiRLojYCC3htaC26EwLZlU9d+wAmN2Ny1mfuU2Y1sKvxM14VbngRaIaCgt+Jp7eyLQALHXBK4bV8VNFLuh4BfAV7e0ojDNbN7Agp690wtsR0CBwF/D1wZ+GU7Zvdi6RbAd4BnAS/tpQYLlUDlBBT0yh2seb0S+Cjwn8BDe62lncKPAG5SLnBpx2otlUBHBBT0jkBaTHMEXgtsbUS4zv2eCHLnAg/pvGQLlEDlBBT0yh2seb0QuATwfeDvgH/qpYZ2C31CWca4IvDbdjFouQTmJ6Cgz8/MJyTw/iI2e4iiFwK5YjUvTXfopXQLlUClBBT0Sh2rWb0RyBpvjlZdH/hSb7W0XfBWwBfLevo5baPQegnMTkBBn52VOSUQAhmdb+4xtd47Q46x/dpReu+craAiAgp6Rc7UlN4JPBA4HLgm8N3ea2u7gsTEPx94BHBU2yi0XgKzEVDQZ+NkLgmEwDvLefP9xbEQAscBOZ9+l4XUZiUSGDkBBX3kDrT5CyPw7HLe/FoLq9GKQuDrQM6nh79JAhLYBAEF3e4hgdkIfBLIuu5jZ8turo4IvKLsV7hZR+VZjASqJaCgV+taDeuQQNbNs7vdeO0dQp2jqLxIJSJf1tNNEpDARggo6HYNCaxO4JtARoovWD2rOXog8LQyM3K1Hsq2SAlUQ0BBr8aVGtITgWzMym1qd+2pfIudjcCJ5Rjb38yW3VwSaI+Agt6ez7V4dgLZYZ0Qrw8Hjp79MXP2QOD+5chgQsJ6s10PgC1y/AQU9PH7UAv6I3AqcAGwZ39VWPIcBE4GLg7sPsczZpVAMwQU9GZcraFzErhOCe26LfDZOZ81ez8EtilhdxMa9rx+qrBUCYyXgII+Xt/Z8n4J5BrP3PZ1u36rsfQ5CZxZLm65zZzPmV0C1RNQ0Kt3sQaugcD2wH94OcgayPX/yI3LEbYdgE/1X501SGA8BBT08fjKli6OwFllrfZWi6vSmuYg8NGyt2HHOZ4xqwSqJ6CgV+9iDZyTQNZnvwBsDXx+zmfNvhgCNwTOBfJnrlk1SUACgIJuN5DAHxM4rYzOdxbMoAmcUUbpuw66lTZOAgskoKAvELZVDZ5Awrtm7TwXsHxr8K1tu4FXAf4byFp6wsKaJNA8AQW9+S4ggCkCOeec78QdpTIKAu8FLgTuNIrW2kgJ9ExAQe8ZsMWPhsBOQALJXAn46Wha3XZDLwN8F9gDyHE2kwSaJqCgN+1+jZ8icBLwO+AuUhkVgXeWWZU7j6rVNlYCPRBQ0HuAapGjI7AP8EbgcmUKd3QGNNzgiwE/Bu4N5AIXkwSaJaCgN+t6DZ8iECFIVLi7SWWUBN5eosd5I94o3WejuyKgoHdF0nLGSuA+wCuBy4/VANt9EYEfAY8qMy0ikUCTBBT0Jt2u0VME3gH8BthfKqMmkHvrNweyfGKSQJMEFPQm3a7RhcBDgEOB3LFtGj+B3F3/JODI8ZuiBRKYn4CCPj8zn6iHQEbnvwTuWY9JTVvyZmALYN+mKWh8swQU9GZd37zhjwCeX86dNw+jIgA5l/504PCKbNIUCcxEQEGfCZOZKiRwfBmd36tC21o26RjgUo7SW+4C7dquoLfr+5YtfyTwPEfn1XaBjNKfAby6Wgs1TAIrEFDQ7RYtEsja+c9LMJIW7a/dZkfptXtY+1YkoKDbMVojkLXzjM6v3Jrhjdn7nTJKdy29Mce3bK6C3rL327Q9a+e/cHRevfPfVNbS96veUg2UQCGgoNsVWiJwIPBC186bcXnW0g8BXtOMxRraNAEFvWn3N2d81s4zOndnexuuz1p6zqU7Sm/D381bqaA33wWaAfDgEhVuy2Ys1tAQyCj9KcBrxSGB2gko6LV7WPsmBIwK12ZfSPS4SzpKb9P5rVmtoLfm8TbtvR/wcmO2t+l8IDHeHwcc3SwBDW+CgILehJubNzKj818DBzRPok0Ax5ZRujHe2/R/M1Yr6M24ullD71Hiel+hWQIaHgI/ABKDIOJukkCVBBT0Kt2qUVMETiijc+87b7tb5L70zYzx3nYnqN16Bb12D7dtX44rHQX8RdsYtL4Q+BHwQCDBhUwSqI6Agl6dSzVog9H5b4G7S0UCwNuASwD7SEMCNRJQ0Gv0qjaFwF5AjixdThwSmCLwY+CewLulIoHaCCjotXlUeyYEsnZ+oeeP7RAbEMh0+8WBu0pGArURUNBr86j2hMDuwNuBy4pDAisQ+AlwN+BU6UigJgIKek3e1JYJgRPL6Nxzx/aJlQgkLsHFHKXbOWojoKDX5lHt2Rk4qaydZ8rdJIENCUTMs5Z+Z+AM8UigFgIKei2e1I4JgXcCv3P0ZYdYhUBmcfL7dxdJSaAWAgp6LZ7UjhDYCTi5nDvPcTWTBDZGIMfXci79TsCZYpJADQQU9Bq8qA0TAplqzzS7O5jtE7MQcJQ+CyXzjIaAgj4aV9nQVQjsWHYt59y5o3O7yywEEgo2o/ScijhrlgfMI4EhE1DQh+wd2zYPgYzOs3bumug81MybPRf5HcwGOZMERk1AQR+1+2x8IZC18/cCly8XsQhGArMS2Bz4IXBH4IOzPmQ+CQyRgII+RK/YpnkJZJSV5Oh8XnLmDwFH6faDKggo6FW4sWkjdinnznOjmmvnTXeFNRufHe85l743cPqaS/FBCSyZgIK+ZAdY/boJeO583QgtAHDHu91g9AQU9NG7sGkD9igx27Oz3ahwTXeFdRuf6HGJ8b4fcMq6S7MACSyBgIK+BOhW2RkBY7Z3htKCgMR4z01s7sWwO4ySgII+SrfZ6DKSer03qtkXOiaQUfr9irh3XLTFSaBfAgp6v3wtvT8CGZ1nE1yuwTRJoCsCuXY3m+SMNtgVUctZGAEFfWGorahDAvcHXlHOnXdYrEVJ4CICOZf+WCAzQCYJjIaAgj4aV9nQKQInAL8CDpCKBHog8BYgAWf27aFsi5RAbwQU9N7QWnBPBDJyehZwpZ7Kt1gJhMB3geeUmSCJSGAUBBT0UbjJRk4RyNp5Ni7dRyoS6JHAG8uGS9fSe4Rs0d0SUNC75Wlp/RJ4CnAQcLV+q7F0CVxE4JvAy4B/kIcExkBAQR+Dl2zjhMB7yo/sg0UigQUQOLK8PN5pAXVZhQTWTUBBXzdCC1gQgaybPwi4zoLqsxoJhMB5wOvKerpEJDBoAgr6oN1j46YIfAA4B3iUVCSwQAKvArYBdl5gnVYlgTURUNDXhM2HFkwga5h7AdsuuF6rk0AIfAZ4N5A9HCYJDJaAgj5Y19iwKQJnlwszDpaKBJZA4FAgFwHddAl1W6UEZiagoM+MyoxLIvBKYDtgpyXVb7USCIEPAp8GHi0OCQyVgII+VM/YrgmBrwLZbZwgHyYJLIvAs8umzGsvqwHWK4HVCCjoqxHy35dJILG0twT2XmYjrFsChcC7gO8BuUvAJIHBEVDQB+cSGzRF4PtlZH6YVCQwAAKPL2GHrziAttgECfwJAQXdTjFUAu8ALg7cZagNtF1NEngncCGwT5PWa/SgCSjog3ZPs427QokIl7vOc1zIJIGhEEjUuOOBqwOZQTJJYDAEFPTBuMKGTBE4A/gtsJtUJDBAAqcCmxlsZoCeabxJCnrjHWCA5ueI2qeAGwBfGmD7bJIEtgK+AGxfjrJJRAKDIKCgD8INNmKKwEeASwA3l4oEBkzg48AFwK0H3Eab1hgBBb0xhw/c3BuXEc/WZQQ08ObavIYJZAbp3BL0KHcMmCSwdAIK+tJdYAOmCJwMXKyE2RSMBIZO4JSy433PoTfU9rVBQEFvw89jsPIxwAuBy5cfyTG02Ta2TSAvnz8EDgH+pW0UWj8EAgr6ELxgG0Igx9MShet+4pDAiAgcXaIZ5jZAkwSWSkBBXyp+Ky8Ecj3qfmVnu1AkMDYC2fGes+lerzo2z1XWXgW9MoeO1JwvA8cBTx1p+2122wReBBwAXK9tDFq/bAIK+rI9YP3HAJcF7iwKCYyYwEnAT4B7jdgGmz5yAgr6yB048uZnA9w3gccBrxm5LTa/bQIHAi8HrlY2yrVNQ+uXQkBBXwp2Ky0EPgT8CthVIhKogMBpwObAThXYogkjJKCgj9BplTT5+iV4TILJfLYSmzSjbQLbAAkyk75t2OK2+8JSrFfQl4LdSoEE5UiI1ztIQwIVEXh/uVhoj4ps0pSREFDQR+Koypp5MPAMINek/q4y2zSnbQL5Tf0B8Dzg0LZRaP2iCSjoiyZufSGQiy3OBh4mDglUSCAbPHfwgqEKPTtwkxT0gTuowuYdVc7runGoQudq0h8IfBBIfIUHykQCiyKgoC+KtPWEQI6pnV8CyPyzSCRQMYG/BV4MXMNjbBV7eWCmKegDc0jlzcld578EdqncTs2TQAicDmzhnel2hkURUNAXRdp69gfeDNysrJ9LRAK1E9ge+ARwzxLauHZ7tW/JBBT0JTugoepzm9qvgX0bsllTJXACsBngbWz2hd4JKOi9I7YC4LASq30raUigQQIJMpNY749v0HZNXiABBX2BsButKn0s95y/tJzNbRSDZjdMIDEXnljuTTfuQsMdoW/TFfS+CVt+ju8kXvtuopBAwwROLRvkPK7ZcCfo23QFvW/CbZefzUBvKkE2EkjGJIFWCWwHfAq4d9kc2ioH7e6RgILeI1yLJqOS3BF9N1lIQAK8Hbics1X2hL4IKOh9kbXcI8sRtZuKQgIS+AOBzFR9EniwTCTQNQEFvWuilhcC1wXOBQ4CXikSCUjgDwQeDbwMuBFwnlwk0CUBBb1LmpY1IXAGcGngFiKRgAT+hEAuJ/o5sLNsJNAlAQW9S5qWFQLPBp5QYlj/TCQSkMCfEMjL7jeAfyrfFxFJoBMCCnonGC1kisC3gKOB3HlukoAEVibwEuD+wFUFJIGuCCjoXZG0nBD4cJlK9My5/UECqxN4X1maus3qWc0hgdUJKOirMzLHbARyXWSiwe0AnDPbI+aSQNMEbgz8R9k8+i9Nk9D4Tggo6J1gtBDgy8BpwIHSkIAEZibwGmBX4HozP2FGCWyEgIJu1+iCQHa15ya1PboozDIk0BiBU4DN3fXemNd7MFdB7wFqY0XmXO3LgT2BrAmaJCCB+Qhkz8nJwOOM2zAfOHP/MQEF3R6xXgJfhYtCvD5svQX5vAQaJvBvwO7AtRtmoOnrJKCgrxNg449/BMhZc3e1N94RNL8TAnkxvgxw605Ks5DmCCjozbm8M4OfBjwTyHWQn+isVAuSQLsEbg6cCTwXeEG7GLR8rQQU9LWSa/u5KwBfAY4wgEzbHUHrOyeQgDNZvsp9CD/ovHQLrJqAgl61e3szLrvaNwN27K0GC5ZAuwTOAn7jrvd2O8BaLVfQ10qu3ecyKr9TidXeLgUtl0C/BM4H3u1m034h11a6gl6bR/u1J0L+LuBRwOH9VmXpEmiawCOAVwF7A+9pmoTGz0xAQZ8ZlRmBs4EcU9tXGhKQQO8E3gFcB9iu95qsoAoCCnoVblyIETmilmhwt19IbVYiAQmEwAdKFDmPstkfViWgoK+KyAzl0pXEaI+Y5zIJkwQksBgCuewoop6Y709cTJXWMlYCCvpYPbe4dk/CUh4C5EiNSQISWCyBp5Rz6dnDkuAzJgmsSEBBt2OsRuBc4EvAXVfL6L9LQAK9ETgR2ArYurcaLHj0BBT00buwVwM+BFwI3K7XWixcAhKYhUCm3i8O3HaWzOZpj4CC3p7PZ7X4TSWwxQ2Bn8z6kPkkIIHeCFwO+ByQwE737q0WCx4tAQV9tK7rteFPKuvl9wCO67UmC5eABOYhcADwZuDJwD/O86B56yegoNfv43ktzPGY95egFu6qnZee+SXQP4GXAY8EdgU+3H911jAWAgr6WDy1uHZ+sVy8sufiqrQmCUhgTgInlwtcrj/nc2avmICCXrFz12Bagsdc4KabNZDzEQksnsAHgUt4f/riwQ+1RgV9qJ5ZfLtyD/OWwDaLr9oaJSCBNRL4LPA9T6KskV5ljynolTl0jeYcA9wRyDT7x9dYho9JQAKLJ3ALINPv7wXutfjqrXFIBBT0IXljOW1J9LeDgOyefftymmCtEpDAOgjcHTgWyGa57H43NUpAQW/U8cXsCPlLgYM9AtN2R9D60RPIdzgv5zmZEmE3NUhAQW/Q6cXkTM8dDbzcSx/a7QRaXhWBvJw/Drg/kMBQpsYIKOiNObyYuweQu5YTNOYBbSLQaglUSeD/AfsD+3iRS5X+3aRRCnp7Ps8mmlOA04H92jNfiyVQPYHjgV2AvLi7ybV6d/+vgQp6Q84GtgPeB3yy7Ghvy3qtlUA7BLLz/a+BOwCfacfsti1V0Nvx/41LSNf/LCEj27FcSyXQJoHTgJsUUT+nTQRtWa2gt+Hv7cs0e8Q8b+wmCUigDQK5lyGinun3T7VhcrtWKuj1+34n4ETgE8Du9ZurhRKQwAYETi3T7zsAX5VOvQQU9Hp9G8uy6e0NZar9LnWbqnUSkMAmCLwI2BG4vZTqJaCg1+vbXK/4CuCthoSs18laJoEZCTwbeEaJ+36VGZ8x28gIKOgjc9iMzX0e8HTglcBjZnzGbBKQQL0EIujPAi4Efgtcsl5T27VMQa/P94n+du/y5Y2wmyQgAQlMBH1C4jfA5mKpi4CCXpc/c778BsBDgTfXZZrWSEAC6yCwoaCnqJ8DVwV+so5yfXRABBT0ATljHU3Jm3aOpF2q7GT//DrK8lEJSKA+AisJeqz8WbnM5Zn1mdyeRQr6+H2emM2vA84Hth2/OVogAQn0QGBjgj4R9a8DW/dQr0UukICCvkDYPVR1GPBY4CTgrj2Ub5ESkEAdBDYl6LEwa+rZLHfpOsxt0woFfbx+/3RZLz/E+4/H60RbLoEFEVhN0CfN+AVwayC/L6aREVDQR+awci3iEWUjS8K4fm18JthiCUhgwQRmFfTJFPxngVsuuI1Wt04CCvo6AS748feUW9ISn3nXBddtdRKQwHgJzCPokyn4iwGXGK/J7bVcQR+HzxOy8diyvpU184RzNUlAAhKYlcC8gj4pN7vg3wHcd9aKzLc8Agr68tjPWnOuQNylrGnl1jSTBCQggXkJrFXQU88vgWjFFvNWav7FElDQF8t7ntoeDrygfJGeALx+nofNKwEJSGCKwHoEfXq0nuBVXvAy0K6loA/PMYncdAZwfeBMYOfhNdEWSUACIyPQhaDH5Bxvi27cDXjnyBhU31wFfVgu/li5t/g8YG/gC8Nqnq2RgARGSqArQZ+Yn2n4iPtflin5kWKpq9kK+jD8md3rGYknpvILPVc+DKfYCglURKBrQQ+a3wE5t/5D4BoVsRqtKQr6cl13IpCz5BcAbwMevNzmWLsEJFApgT4EfYIqV7JG2L9Rgl1VinD4Zinoy/FRdq7fqtxNfGpZj1pOS6xVAhJogUCfgj4t7JmK/xZwvRagDs1GBX1xHsm1pjlLvk254ei9wD0XV701SUACDRNYhKBvKOyTMLJfapj7Qk1X0PvH/RzgAcC1y41obwKe3H+11iABCUjgDwQWKeiTSrPGnhH7ZkDunDhUf/RLQEHvh28CwBxeRuOXBD4HPBV4dz/VWaoEJCCBTRJYhqBPNyg74pO+Um6G/KL+6p6Agt4d0yuWkKw7AFcpG0RON2Rid4AtSQISWDOBZQv6pOHZQPdrIAOdLEE+BPj5mq3ywT8ioKCvr0PcHHgRcJMi4t8DckvRwzxDvj6wPi0BCXRKYCiCPm1UTvdE3Dcv4n5wGQh1anhLhSno83v7ucCdyvGMywHfBs4B/i+QwDAmCUhAAkMjMERB31DcMy2fkfvZZYkyG4dNcxBQ0FeH9SxgN+CGwJWBXwFfBf4deGh5w1y9FHNIQAISWB6BoQv6NJlspsvIPde3ZhR/UtlQ95Hl4RtHzQr6H/spx8juDtwI+D/AXxQB/++yse1VwLvG4VpbKQEJSOAPBMYk6Bu6LaKe0XvuZo/YZzD12vJbnGA2pkKgVUG/RTkDHuG+LnA1INPn6SzfLyPwc4HDgNwuZJKABCQwZgJjFvQNued3OgKfPyPy+fungOPLhVZnjdlR62l7rYKeqZp9gFsWwf4rILeYbQn8ebkt6GfAd4CvlQ1sxwDvXw9Mn5WABCQwUAI1CfpKiCPuvy3RN/P7f/Eyu5oLrnJ7ZfY35chcpu2Tt8o0NkHP+e5tgWsCVy8indt+srZ9BeCywBbFmZmmyXGIHwD/H/g68GUgGy0SbtUkAQlIoBUCtQv6xvwY8c5RuehBUjRvIvg/KrqQk0mJFRLxzxR+PrnzPUFxPlNG/6PoJ30JeoQ1o+Gczb5MWYvO/8uadP6c/IHs6s0AAAhxSURBVD3/lqnu/Hf+ntFzPpcqn+x4zJGGvG3FCZO3sGxMi1j/uEyRZ6QdJ0S0s+M869xxhkkCEpCABKBVQV/N95PRegQ/wp80+X/RnEzpRycnLwXZrBf9SVjbfDLTm89Py22ZuTEzn7wsTP89WjX57yzrfrc8s1r75vr3rgV9w04zATN5S8qfE3D5M1Mk+WQNJJ/AihDnE1gR7cDK9XwJ+J+8JglIQAISmI9ArmfeZb5Hms6dkN2TlNC1CRaWWeBLl0FnZoLzyaAzn+TJ4DMvABmATgah+XMyKzDR22nd7VSDOy2sWP/3U286m+oREfd56p81f3apJ6xgpkpaTk8BXlFejFrlkDua9wL+rTEAG35X8mOelLXEllMCPiX88vkNQ8js52OBf2iYwVBMzwzA33XZmHkEtct6+yzr6PKlfUOflYyg7EStu35ZkhhBc3tpYq6ozUmFW/dS+ngKzcxZ0uTP8bS825ZmQ9TjgY92W+yoSssyaAY8WRI1VUZAQa/MoVPmKOi/v3NeQf9fIVfQFXQFvd7f/LmmvMeCwRH67z2loCvok++sI/Tfk3CE/vuNyo7Qx6Jmc7azxhH6nAjMLgEJSEACEhg/AQV9/D7UAglIQAISkECVU+7XAp4E7AjcH/h8hX7O0YjsXI6Nh07tZE8I21wYk8A5G7vIYJY8Y0G2KVs21Q8SiOj5wL5Almiy0zTHI8eYsuEvO5Zz90BONrylnKPNDtoEYroH8JKyBLOhfTmK84/lJMDTymmASQCOMbHIwCS+zAmbpMeUEKATG/J9SeTIJwCnALkxcaV07XL1cfpGjs2OLYXDAaU/5JRPNgAmOlpS4n3k9zDHf9+6EcNyLOvwUsbrgL8d8fdibL7rpL21jdC3Bl4OHAW8veLOeONyJC2RjQ4qPz4575grXA8E7gt8aIUeMkueTjrWAgrZlC2r9YM9SvSnxDt4cbnD/p8X0Oauq8iPdDb+faCcaMgxxfSHxLXOy06+CwnYdL8VBD389izCl4BPEcOcvU0o5LGlRI28HpAY3nnRfTLwCOC/yrngvOBvAzyvRIucBBCZtjOin3yJQpkXozEKeu6lSOTMjxefZ738ZcXIBwKHlJeZjZ0AysvhN0faB8bWZ3tpb02Cnh+3jFbTWVs4b5vrXDMaz/Wu0z8+zwRO24igTzrRLHl66XA9FLqhLfP2g8T7z8hlrD/iE6T5LkfME+Z48oOdo0kZbT59IyP0ybM5m/zocoNVQiWPOSXIR2Ysji3fgTuW0flTV3nB3wHIrM5OK3ynxsjjNkXc3zHV+LzoJ60k6Pne5IUwLwHpMznaV23M8zE6dJY21yTotwWeWKLKZdSSH/rcvlNrp1TQf9/DNxT0eftBON6n/IglUuGYU36wE17yhGLELIKekekdgFwRnBsGa0gZiebOhsTozkt+mOxdRq6ZxUqo6OkUMUu/yfT0Si/JY2OS2Zm8mOT3LxE4J2lTgp486Qt5sckLYEb2LQyMxubbTba3JkHP6CRTaa8GblCm1x5X8fSRgr6yoM/bD3YtYRqztjrmlCn0jLLfNhUJbRZBzwtRptuzRJVp6g3FbmxMchdE7Eh0wKwJZ7QeG7OUkFmYxNyeTENPbEtI1LzMXL4CQc/vwpvLLZMPB3KL5KyCPsmXJasHVzJTMbb+u6721iTo0yO1xNR9Udn8sdJa8rqgDeRhBX1lQZ+nH2RkthtwYgX3BGSNOPZMb4acRdDzG7BVEbkE4Rn7i002iiYGQzbDbvgd+WvgQRssr0zW389cIf9AvupzNyNLKNk3kVF6NrZlhiJptRH6pKL8fmYwdOQqSzVzN8wH+iVQk6BPRhcZoSRNpt0+0S/CpZWuoK8s6LP2g0wv7l42hY11h/uk82UjVAQ9U6TTS0yzCPr06O3bIxf0vJhkg9/kOx+xzu79vORlb8BKyysRuZx0mE7Z6T3ZbLq0L/g6K47vs8nvhWsQ9LwQZOkhgj7278Y6MY7r8ZoEPTu/sz6WT+zKBQQZpY99k8/GepSCvrKgz9IPIua5tCUbfyJi2R2cKxHHeGnHlcr670llySlroFk7zkbJWQU91xfnSFemqbPLeYwpPrxO2RCaEeZ2wNllPTiR0TL1nL0SudZyeqPYtK0b+06NjUd+/7IvIpcTvX6q8bOM0HPcMc/mJrH0KdOICNQk6LFlv/JGmi9wNsjlzxrTZJ3spuXc6GQ0MVkPjc2ZbstyQ/JmlJIf7LzcrJRnrIxWsmVj/WDC4eAy7ZpnI2RJx5Xzx/mxH1PKOfLsTM7Z40lKv88accQ8u5lzNO3kMt2aqehMxWbk+qpyrC1T0Fk/zzp6jruNMcW3R5QXm0n7cy49mwMTcyAv9vlteAbwmjKLkRm8rJtPn8keu6BnR/+byog8feBfp07ATM9EpA+kb2RmJzEKclwxyzUvLZvoMkORDXUrHe8bY/9ops01CXozTtNQCUhAAhKQwIYEFHT7h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OB/AMLhIXhHwWuJ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png;base64,iVBORw0KGgoAAAANSUhEUgAAAfQAAAEsCAYAAAA1u0HIAAAgAElEQVR4Xu2dC9y11Zz3v4MSg0GM8zsOORSljGOidJBCxZTzmRzHIcKbw2CcR8PEDBqT9ApJSAkpKZHTMGKSc4wJr/P5XObzy9pme9zPc+9939e193Wt9V2fz/48Tz3rWmv9v/+19+9ap//6M0wSkIAEJCABCYyewJ+N3gINkIAEJCABCUgABd1OIAEJSEACEqiAgIJegRM1QQISkIAEJKCg2wckIAEJSEACFRBQ0CtwoiZIQAISkIAEFHT7g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EBBtw9IQAISkIAEKiCgoFfgRE2QgAQkIAEJKOj2AQlIQAISkEAFBBT0CpyoCRKQgAQkIAEF3T4gAQlIQAISqICAgl6BEzVBAhKQgAQkoKDbByQgAQlIQAIVEFDQK3CiJkhAAhKQgAQUdPuABCQgAQlIoAICCnoFTtQECUhAAhKQgIJuH5CABCQgAQlUQEBBr8CJmiCBDQgcAtwCuCZwRWCL8u+/BH4A/Bfw78ALJScBCdRDQEGvx5da0jaB44BbAVcHfgN8G/g6cD7wvYJmS+AawLWAvwQ2A74BfAz4m7bxab0Exk9AQR+/D7WgXQIZfZ8ObA38HDgXeD5w4oxI9gEymt8GuHR5fhfg+zM+bzYJSGBABBT0ATnDpkhgDgKfALYHvgX8K/CcOZ5dKeuzgIcDVwXOBm62zvJ8XAISWDABBX3BwK1OAusk8DQgn58Ch5bPOov8o8cPBvL5c+AFrrN3idayJNAvAQW9X76WLoEuCWTknOnxtwL36rLgFco6pqyrfxa4ac91WbwEJNABAQW9A4gWIYGeCdwROBr4GbAb8JWe65sUf13gfWW0fl/glAXVazUSkMAaCCjoa4DmIxJYIIGsjT8DOAPYdYH1Tld1GrAz8Dwga+0mCUhggAQU9AE6xSZJoBB4Q5lafy7w7CVTSf3PBDIVn9G6SQISGBgBBX1gDrE5EigE3gvcFngQ8JaBUNkfOAr4EJBlAJMEJDAgAgr6gJxhUyRQCEQwbwDsDXx8YFQSge5dwBfKC8fAmmdzJNAuAQW9Xd9r+TAJfBDIZrQ9gHOG2cSLdtqfWjbn7TTQNtosCTRHQEFvzuUaPGAC2Xx2I2CvEtxlwE296Cjbu4HPLXGz3pD52DYJLJyAgr5w5FYogRUJHA/cHtgd+ORIGCWaXEbqHwD2G0mbbaYEqiWgoFfrWg0bEYFXl81vdx3hWe8sDSR2/OuAR46IuU2VQHUEFPTqXKpBIyOQMKsvKXHUXzOytk+amxjwhwNP7iEU7UiR2GwJLJ6Agr545tYogQmBRH3LOvRhRQzHTCYvJY8v6/+JLmeSgAQWTEBBXzBwq5PAFIHzgM8Auca0hnQCsC1wnRqM0QYJjI2Agj42j9neWghkI1m+f7erxaBix5nAhSVUbGWmaY4Ehk1AQR+2f2xdnQQyks3xtASPqTEl6EyOs9Uy81Cjj7SpQgIKeoVO1aRBE8gmuBeXteaEd60xZef7e4CnukmuRvdq01AJKOhD9YztqpHATYCzgCOAg2o0cMqmlwEPBW4z4Ih3lbtA81ojoKC35nHtXSaB95e7xW+5zEYssO6PlTvc77DAOq1KAs0SUNCbdb2GL5jAscB2Ze18wVUvtbqspX8auMdSW2HlEmiAgILegJM1cekEDgAi6BG1oVyFuigouXI1Nrdo+6IYW48ELiKgoNsRJNA/gYxQM1JtdZSal5ns6s8MhUkCEuiJgILeE1iLlUAhkBvULgbs0jiR08v59F0b56D5EuiNgILeG1oLlgAHArl4Jce4Iuwtpwj5KeUCl7HGrG/Zf9o+AgIK+gicZBNHSyDT7B8pN6mN1ogOG34UcKsGNwZ2iNCiJLBxAgq6vUMC/RDIPeG/K6PzfmoYZ6kZped3J/e+myQggQ4JKOgdwrQoCRQC9wLeWESr9an2DTtFpt7zsnMf4Bh7jAQk0B0BBb07lpYkgQmBXFDyLSDH1Ux/SuA44KrATsKRgAS6I6Cgd8fSkiQQAhl1/lUJeSqRjRP4MPA1ILMZJglIoAMCCnoHEC1CAoXATYFPlk1wr5fKJgk8ADgSuBlwtqwkIIH1E1DQ18/QEiQwIfA+4FLAjiKZiUAuqvkFsNtMuc0kAQlskoCCbgeRQDcEnlluUNuy7G7vptS6S8nvz/eA3Mz23LpN1ToJ9E9AQe+fsTW0QeA84PgGrkXt2psR832B63ZdsOVJoDUCCnprHtfePgicVMK77tVH4Q2U+R7gAuDODdiqiRLojYCC3htaC26EwLZlU9d+wAmN2Ny1mfuU2Y1sKvxM14VbngRaIaCgt+Jp7eyLQALHXBK4bV8VNFLuh4BfAV7e0ojDNbN7Agp690wtsR0CBwF/D1wZ+GU7Zvdi6RbAd4BnAS/tpQYLlUDlBBT0yh2seb0S+Cjwn8BDe62lncKPAG5SLnBpx2otlUBHBBT0jkBaTHMEXgtsbUS4zv2eCHLnAg/pvGQLlEDlBBT0yh2seb0QuATwfeDvgH/qpYZ2C31CWca4IvDbdjFouQTmJ6Cgz8/MJyTw/iI2e4iiFwK5YjUvTXfopXQLlUClBBT0Sh2rWb0RyBpvjlZdH/hSb7W0XfBWwBfLevo5baPQegnMTkBBn52VOSUQAhmdb+4xtd47Q46x/dpReu+craAiAgp6Rc7UlN4JPBA4HLgm8N3ea2u7gsTEPx94BHBU2yi0XgKzEVDQZ+NkLgmEwDvLefP9xbEQAscBOZ9+l4XUZiUSGDkBBX3kDrT5CyPw7HLe/FoLq9GKQuDrQM6nh79JAhLYBAEF3e4hgdkIfBLIuu5jZ8turo4IvKLsV7hZR+VZjASqJaCgV+taDeuQQNbNs7vdeO0dQp2jqLxIJSJf1tNNEpDARggo6HYNCaxO4JtARoovWD2rOXog8LQyM3K1Hsq2SAlUQ0BBr8aVGtITgWzMym1qd+2pfIudjcCJ5Rjb38yW3VwSaI+Agt6ez7V4dgLZYZ0Qrw8Hjp79MXP2QOD+5chgQsJ6s10PgC1y/AQU9PH7UAv6I3AqcAGwZ39VWPIcBE4GLg7sPsczZpVAMwQU9GZcraFzErhOCe26LfDZOZ81ez8EtilhdxMa9rx+qrBUCYyXgII+Xt/Z8n4J5BrP3PZ1u36rsfQ5CZxZLm65zZzPmV0C1RNQ0Kt3sQaugcD2wH94OcgayPX/yI3LEbYdgE/1X501SGA8BBT08fjKli6OwFllrfZWi6vSmuYg8NGyt2HHOZ4xqwSqJ6CgV+9iDZyTQNZnvwBsDXx+zmfNvhgCNwTOBfJnrlk1SUACgIJuN5DAHxM4rYzOdxbMoAmcUUbpuw66lTZOAgskoKAvELZVDZ5Awrtm7TwXsHxr8K1tu4FXAf4byFp6wsKaJNA8AQW9+S4ggCkCOeec78QdpTIKAu8FLgTuNIrW2kgJ9ExAQe8ZsMWPhsBOQALJXAn46Wha3XZDLwN8F9gDyHE2kwSaJqCgN+1+jZ8icBLwO+AuUhkVgXeWWZU7j6rVNlYCPRBQ0HuAapGjI7AP8EbgcmUKd3QGNNzgiwE/Bu4N5AIXkwSaJaCgN+t6DZ8iECFIVLi7SWWUBN5eosd5I94o3WejuyKgoHdF0nLGSuA+wCuBy4/VANt9EYEfAY8qMy0ikUCTBBT0Jt2u0VME3gH8BthfKqMmkHvrNweyfGKSQJMEFPQm3a7RhcBDgEOB3LFtGj+B3F3/JODI8ZuiBRKYn4CCPj8zn6iHQEbnvwTuWY9JTVvyZmALYN+mKWh8swQU9GZd37zhjwCeX86dNw+jIgA5l/504PCKbNIUCcxEQEGfCZOZKiRwfBmd36tC21o26RjgUo7SW+4C7dquoLfr+5YtfyTwPEfn1XaBjNKfAby6Wgs1TAIrEFDQ7RYtEsja+c9LMJIW7a/dZkfptXtY+1YkoKDbMVojkLXzjM6v3Jrhjdn7nTJKdy29Mce3bK6C3rL327Q9a+e/cHRevfPfVNbS96veUg2UQCGgoNsVWiJwIPBC186bcXnW0g8BXtOMxRraNAEFvWn3N2d81s4zOndnexuuz1p6zqU7Sm/D381bqaA33wWaAfDgEhVuy2Ys1tAQyCj9KcBrxSGB2gko6LV7WPsmBIwK12ZfSPS4SzpKb9P5rVmtoLfm8TbtvR/wcmO2t+l8IDHeHwcc3SwBDW+CgILehJubNzKj818DBzRPok0Ax5ZRujHe2/R/M1Yr6M24ullD71Hiel+hWQIaHgI/ABKDIOJukkCVBBT0Kt2qUVMETiijc+87b7tb5L70zYzx3nYnqN16Bb12D7dtX44rHQX8RdsYtL4Q+BHwQCDBhUwSqI6Agl6dSzVog9H5b4G7S0UCwNuASwD7SEMCNRJQ0Gv0qjaFwF5AjixdThwSmCLwY+CewLulIoHaCCjotXlUeyYEsnZ+oeeP7RAbEMh0+8WBu0pGArURUNBr86j2hMDuwNuBy4pDAisQ+AlwN+BU6UigJgIKek3e1JYJgRPL6Nxzx/aJlQgkLsHFHKXbOWojoKDX5lHt2Rk4qaydZ8rdJIENCUTMs5Z+Z+AM8UigFgIKei2e1I4JgXcCv3P0ZYdYhUBmcfL7dxdJSaAWAgp6LZ7UjhDYCTi5nDvPcTWTBDZGIMfXci79TsCZYpJADQQU9Bq8qA0TAplqzzS7O5jtE7MQcJQ+CyXzjIaAgj4aV9nQVQjsWHYt59y5o3O7yywEEgo2o/ScijhrlgfMI4EhE1DQh+wd2zYPgYzOs3bumug81MybPRf5HcwGOZMERk1AQR+1+2x8IZC18/cCly8XsQhGArMS2Bz4IXBH4IOzPmQ+CQyRgII+RK/YpnkJZJSV5Oh8XnLmDwFH6faDKggo6FW4sWkjdinnznOjmmvnTXeFNRufHe85l743cPqaS/FBCSyZgIK+ZAdY/boJeO583QgtAHDHu91g9AQU9NG7sGkD9igx27Oz3ahwTXeFdRuf6HGJ8b4fcMq6S7MACSyBgIK+BOhW2RkBY7Z3htKCgMR4z01s7sWwO4ySgII+SrfZ6DKSer03qtkXOiaQUfr9irh3XLTFSaBfAgp6v3wtvT8CGZ1nE1yuwTRJoCsCuXY3m+SMNtgVUctZGAEFfWGorahDAvcHXlHOnXdYrEVJ4CICOZf+WCAzQCYJjIaAgj4aV9nQKQInAL8CDpCKBHog8BYgAWf27aFsi5RAbwQU9N7QWnBPBDJyehZwpZ7Kt1gJhMB3geeUmSCJSGAUBBT0UbjJRk4RyNp5Ni7dRyoS6JHAG8uGS9fSe4Rs0d0SUNC75Wlp/RJ4CnAQcLV+q7F0CVxE4JvAy4B/kIcExkBAQR+Dl2zjhMB7yo/sg0UigQUQOLK8PN5pAXVZhQTWTUBBXzdCC1gQgaybPwi4zoLqsxoJhMB5wOvKerpEJDBoAgr6oN1j46YIfAA4B3iUVCSwQAKvArYBdl5gnVYlgTURUNDXhM2HFkwga5h7AdsuuF6rk0AIfAZ4N5A9HCYJDJaAgj5Y19iwKQJnlwszDpaKBJZA4FAgFwHddAl1W6UEZiagoM+MyoxLIvBKYDtgpyXVb7USCIEPAp8GHi0OCQyVgII+VM/YrgmBrwLZbZwgHyYJLIvAs8umzGsvqwHWK4HVCCjoqxHy35dJILG0twT2XmYjrFsChcC7gO8BuUvAJIHBEVDQB+cSGzRF4PtlZH6YVCQwAAKPL2GHrziAttgECfwJAQXdTjFUAu8ALg7cZagNtF1NEngncCGwT5PWa/SgCSjog3ZPs427QokIl7vOc1zIJIGhEEjUuOOBqwOZQTJJYDAEFPTBuMKGTBE4A/gtsJtUJDBAAqcCmxlsZoCeabxJCnrjHWCA5ueI2qeAGwBfGmD7bJIEtgK+AGxfjrJJRAKDIKCgD8INNmKKwEeASwA3l4oEBkzg48AFwK0H3Eab1hgBBb0xhw/c3BuXEc/WZQQ08ObavIYJZAbp3BL0KHcMmCSwdAIK+tJdYAOmCJwMXKyE2RSMBIZO4JSy433PoTfU9rVBQEFvw89jsPIxwAuBy5cfyTG02Ta2TSAvnz8EDgH+pW0UWj8EAgr6ELxgG0Igx9MShet+4pDAiAgcXaIZ5jZAkwSWSkBBXyp+Ky8Ecj3qfmVnu1AkMDYC2fGes+lerzo2z1XWXgW9MoeO1JwvA8cBTx1p+2122wReBBwAXK9tDFq/bAIK+rI9YP3HAJcF7iwKCYyYwEnAT4B7jdgGmz5yAgr6yB048uZnA9w3gccBrxm5LTa/bQIHAi8HrlY2yrVNQ+uXQkBBXwp2Ky0EPgT8CthVIhKogMBpwObAThXYogkjJKCgj9BplTT5+iV4TILJfLYSmzSjbQLbAAkyk75t2OK2+8JSrFfQl4LdSoEE5UiI1ztIQwIVEXh/uVhoj4ps0pSREFDQR+Koypp5MPAMINek/q4y2zSnbQL5Tf0B8Dzg0LZRaP2iCSjoiyZufSGQiy3OBh4mDglUSCAbPHfwgqEKPTtwkxT0gTuowuYdVc7runGoQudq0h8IfBBIfIUHykQCiyKgoC+KtPWEQI6pnV8CyPyzSCRQMYG/BV4MXMNjbBV7eWCmKegDc0jlzcld578EdqncTs2TQAicDmzhnel2hkURUNAXRdp69gfeDNysrJ9LRAK1E9ge+ARwzxLauHZ7tW/JBBT0JTugoepzm9qvgX0bsllTJXACsBngbWz2hd4JKOi9I7YC4LASq30raUigQQIJMpNY749v0HZNXiABBX2BsButKn0s95y/tJzNbRSDZjdMIDEXnljuTTfuQsMdoW/TFfS+CVt+ju8kXvtuopBAwwROLRvkPK7ZcCfo23QFvW/CbZefzUBvKkE2EkjGJIFWCWwHfAq4d9kc2ioH7e6RgILeI1yLJqOS3BF9N1lIQAK8Hbics1X2hL4IKOh9kbXcI8sRtZuKQgIS+AOBzFR9EniwTCTQNQEFvWuilhcC1wXOBQ4CXikSCUjgDwQeDbwMuBFwnlwk0CUBBb1LmpY1IXAGcGngFiKRgAT+hEAuJ/o5sLNsJNAlAQW9S5qWFQLPBp5QYlj/TCQSkMCfEMjL7jeAfyrfFxFJoBMCCnonGC1kisC3gKOB3HlukoAEVibwEuD+wFUFJIGuCCjoXZG0nBD4cJlK9My5/UECqxN4X1maus3qWc0hgdUJKOirMzLHbARyXWSiwe0AnDPbI+aSQNMEbgz8R9k8+i9Nk9D4Tggo6J1gtBDgy8BpwIHSkIAEZibwGmBX4HozP2FGCWyEgIJu1+iCQHa15ya1PboozDIk0BiBU4DN3fXemNd7MFdB7wFqY0XmXO3LgT2BrAmaJCCB+Qhkz8nJwOOM2zAfOHP/MQEF3R6xXgJfhYtCvD5svQX5vAQaJvBvwO7AtRtmoOnrJKCgrxNg449/BMhZc3e1N94RNL8TAnkxvgxw605Ks5DmCCjozbm8M4OfBjwTyHWQn+isVAuSQLsEbg6cCTwXeEG7GLR8rQQU9LWSa/u5KwBfAY4wgEzbHUHrOyeQgDNZvsp9CD/ovHQLrJqAgl61e3szLrvaNwN27K0GC5ZAuwTOAn7jrvd2O8BaLVfQ10qu3ecyKr9TidXeLgUtl0C/BM4H3u1m034h11a6gl6bR/u1J0L+LuBRwOH9VmXpEmiawCOAVwF7A+9pmoTGz0xAQZ8ZlRmBs4EcU9tXGhKQQO8E3gFcB9iu95qsoAoCCnoVblyIETmilmhwt19IbVYiAQmEwAdKFDmPstkfViWgoK+KyAzl0pXEaI+Y5zIJkwQksBgCuewoop6Y709cTJXWMlYCCvpYPbe4dk/CUh4C5EiNSQISWCyBp5Rz6dnDkuAzJgmsSEBBt2OsRuBc4EvAXVfL6L9LQAK9ETgR2ArYurcaLHj0BBT00buwVwM+BFwI3K7XWixcAhKYhUCm3i8O3HaWzOZpj4CC3p7PZ7X4TSWwxQ2Bn8z6kPkkIIHeCFwO+ByQwE737q0WCx4tAQV9tK7rteFPKuvl9wCO67UmC5eABOYhcADwZuDJwD/O86B56yegoNfv43ktzPGY95egFu6qnZee+SXQP4GXAY8EdgU+3H911jAWAgr6WDy1uHZ+sVy8sufiqrQmCUhgTgInlwtcrj/nc2avmICCXrFz12Bagsdc4KabNZDzEQksnsAHgUt4f/riwQ+1RgV9qJ5ZfLtyD/OWwDaLr9oaJSCBNRL4LPA9T6KskV5ljynolTl0jeYcA9wRyDT7x9dYho9JQAKLJ3ALINPv7wXutfjqrXFIBBT0IXljOW1J9LeDgOyefftymmCtEpDAOgjcHTgWyGa57H43NUpAQW/U8cXsCPlLgYM9AtN2R9D60RPIdzgv5zmZEmE3NUhAQW/Q6cXkTM8dDbzcSx/a7QRaXhWBvJw/Drg/kMBQpsYIKOiNObyYuweQu5YTNOYBbSLQaglUSeD/AfsD+3iRS5X+3aRRCnp7Ps8mmlOA04H92jNfiyVQPYHjgV2AvLi7ybV6d/+vgQp6Q84GtgPeB3yy7Ghvy3qtlUA7BLLz/a+BOwCfacfsti1V0Nvx/41LSNf/LCEj27FcSyXQJoHTgJsUUT+nTQRtWa2gt+Hv7cs0e8Q8b+wmCUigDQK5lyGinun3T7VhcrtWKuj1+34n4ETgE8Du9ZurhRKQwAYETi3T7zsAX5VOvQQU9Hp9G8uy6e0NZar9LnWbqnUSkMAmCLwI2BG4vZTqJaCg1+vbXK/4CuCthoSs18laJoEZCTwbeEaJ+36VGZ8x28gIKOgjc9iMzX0e8HTglcBjZnzGbBKQQL0EIujPAi4Efgtcsl5T27VMQa/P94n+du/y5Y2wmyQgAQlMBH1C4jfA5mKpi4CCXpc/c778BsBDgTfXZZrWSEAC6yCwoaCnqJ8DVwV+so5yfXRABBT0ATljHU3Jm3aOpF2q7GT//DrK8lEJSKA+AisJeqz8WbnM5Zn1mdyeRQr6+H2emM2vA84Hth2/OVogAQn0QGBjgj4R9a8DW/dQr0UukICCvkDYPVR1GPBY4CTgrj2Ub5ESkEAdBDYl6LEwa+rZLHfpOsxt0woFfbx+/3RZLz/E+4/H60RbLoEFEVhN0CfN+AVwayC/L6aREVDQR+awci3iEWUjS8K4fm18JthiCUhgwQRmFfTJFPxngVsuuI1Wt04CCvo6AS748feUW9ISn3nXBddtdRKQwHgJzCPokyn4iwGXGK/J7bVcQR+HzxOy8diyvpU184RzNUlAAhKYlcC8gj4pN7vg3wHcd9aKzLc8Agr68tjPWnOuQNylrGnl1jSTBCQggXkJrFXQU88vgWjFFvNWav7FElDQF8t7ntoeDrygfJGeALx+nofNKwEJSGCKwHoEfXq0nuBVXvAy0K6loA/PMYncdAZwfeBMYOfhNdEWSUACIyPQhaDH5Bxvi27cDXjnyBhU31wFfVgu/li5t/g8YG/gC8Nqnq2RgARGSqArQZ+Yn2n4iPtflin5kWKpq9kK+jD8md3rGYknpvILPVc+DKfYCglURKBrQQ+a3wE5t/5D4BoVsRqtKQr6cl13IpCz5BcAbwMevNzmWLsEJFApgT4EfYIqV7JG2L9Rgl1VinD4Zinoy/FRdq7fqtxNfGpZj1pOS6xVAhJogUCfgj4t7JmK/xZwvRagDs1GBX1xHsm1pjlLvk254ei9wD0XV701SUACDRNYhKBvKOyTMLJfapj7Qk1X0PvH/RzgAcC1y41obwKe3H+11iABCUjgDwQWKeiTSrPGnhH7ZkDunDhUf/RLQEHvh28CwBxeRuOXBD4HPBV4dz/VWaoEJCCBTRJYhqBPNyg74pO+Um6G/KL+6p6Agt4d0yuWkKw7AFcpG0RON2Rid4AtSQISWDOBZQv6pOHZQPdrIAOdLEE+BPj5mq3ywT8ioKCvr0PcHHgRcJMi4t8DckvRwzxDvj6wPi0BCXRKYCiCPm1UTvdE3Dcv4n5wGQh1anhLhSno83v7ucCdyvGMywHfBs4B/i+QwDAmCUhAAkMjMERB31DcMy2fkfvZZYkyG4dNcxBQ0FeH9SxgN+CGwJWBXwFfBf4deGh5w1y9FHNIQAISWB6BoQv6NJlspsvIPde3ZhR/UtlQ95Hl4RtHzQr6H/spx8juDtwI+D/AXxQB/++yse1VwLvG4VpbKQEJSOAPBMYk6Bu6LaKe0XvuZo/YZzD12vJbnGA2pkKgVUG/RTkDHuG+LnA1INPn6SzfLyPwc4HDgNwuZJKABCQwZgJjFvQNued3OgKfPyPy+fungOPLhVZnjdlR62l7rYKeqZp9gFsWwf4rILeYbQn8ebkt6GfAd4CvlQ1sxwDvXw9Mn5WABCQwUAI1CfpKiCPuvy3RN/P7f/Eyu5oLrnJ7ZfY35chcpu2Tt8o0NkHP+e5tgWsCVy8indt+srZ9BeCywBbFmZmmyXGIHwD/H/g68GUgGy0SbtUkAQlIoBUCtQv6xvwY8c5RuehBUjRvIvg/KrqQk0mJFRLxzxR+PrnzPUFxPlNG/6PoJ30JeoQ1o+Gczb5MWYvO/8uadP6c/IHs6s0AAAhxSURBVD3/lqnu/Hf+ntFzPpcqn+x4zJGGvG3FCZO3sGxMi1j/uEyRZ6QdJ0S0s+M869xxhkkCEpCABKBVQV/N95PRegQ/wp80+X/RnEzpRycnLwXZrBf9SVjbfDLTm89Py22ZuTEzn7wsTP89WjX57yzrfrc8s1r75vr3rgV9w04zATN5S8qfE3D5M1Mk+WQNJJ/AihDnE1gR7cDK9XwJ+J+8JglIQAISmI9ArmfeZb5Hms6dkN2TlNC1CRaWWeBLl0FnZoLzyaAzn+TJ4DMvABmATgah+XMyKzDR22nd7VSDOy2sWP/3U286m+oREfd56p81f3apJ6xgpkpaTk8BXlFejFrlkDua9wL+rTEAG35X8mOelLXEllMCPiX88vkNQ8js52OBf2iYwVBMzwzA33XZmHkEtct6+yzr6PKlfUOflYyg7EStu35ZkhhBc3tpYq6ozUmFW/dS+ngKzcxZ0uTP8bS825ZmQ9TjgY92W+yoSssyaAY8WRI1VUZAQa/MoVPmKOi/v3NeQf9fIVfQFXQFvd7f/LmmvMeCwRH67z2loCvok++sI/Tfk3CE/vuNyo7Qx6Jmc7azxhH6nAjMLgEJSEACEhg/AQV9/D7UAglIQAISkECVU+7XAp4E7AjcH/h8hX7O0YjsXI6Nh07tZE8I21wYk8A5G7vIYJY8Y0G2KVs21Q8SiOj5wL5Almiy0zTHI8eYsuEvO5Zz90BONrylnKPNDtoEYroH8JKyBLOhfTmK84/lJMDTymmASQCOMbHIwCS+zAmbpMeUEKATG/J9SeTIJwCnALkxcaV07XL1cfpGjs2OLYXDAaU/5JRPNgAmOlpS4n3k9zDHf9+6EcNyLOvwUsbrgL8d8fdibL7rpL21jdC3Bl4OHAW8veLOeONyJC2RjQ4qPz4575grXA8E7gt8aIUeMkueTjrWAgrZlC2r9YM9SvSnxDt4cbnD/p8X0Oauq8iPdDb+faCcaMgxxfSHxLXOy06+CwnYdL8VBD389izCl4BPEcOcvU0o5LGlRI28HpAY3nnRfTLwCOC/yrngvOBvAzyvRIucBBCZtjOin3yJQpkXozEKeu6lSOTMjxefZ738ZcXIBwKHlJeZjZ0AysvhN0faB8bWZ3tpb02Cnh+3jFbTWVs4b5vrXDMaz/Wu0z8+zwRO24igTzrRLHl66XA9FLqhLfP2g8T7z8hlrD/iE6T5LkfME+Z48oOdo0kZbT59IyP0ybM5m/zocoNVQiWPOSXIR2Ysji3fgTuW0flTV3nB3wHIrM5OK3ynxsjjNkXc3zHV+LzoJ60k6Pne5IUwLwHpMznaV23M8zE6dJY21yTotwWeWKLKZdSSH/rcvlNrp1TQf9/DNxT0eftBON6n/IglUuGYU36wE17yhGLELIKekekdgFwRnBsGa0gZiebOhsTozkt+mOxdRq6ZxUqo6OkUMUu/yfT0Si/JY2OS2Zm8mOT3LxE4J2lTgp486Qt5sckLYEb2LQyMxubbTba3JkHP6CRTaa8GblCm1x5X8fSRgr6yoM/bD3YtYRqztjrmlCn0jLLfNhUJbRZBzwtRptuzRJVp6g3FbmxMchdE7Eh0wKwJZ7QeG7OUkFmYxNyeTENPbEtI1LzMXL4CQc/vwpvLLZMPB3KL5KyCPsmXJasHVzJTMbb+u6721iTo0yO1xNR9Udn8sdJa8rqgDeRhBX1lQZ+nH2RkthtwYgX3BGSNOPZMb4acRdDzG7BVEbkE4Rn7i002iiYGQzbDbvgd+WvgQRssr0zW389cIf9AvupzNyNLKNk3kVF6NrZlhiJptRH6pKL8fmYwdOQqSzVzN8wH+iVQk6BPRhcZoSRNpt0+0S/CpZWuoK8s6LP2g0wv7l42hY11h/uk82UjVAQ9U6TTS0yzCPr06O3bIxf0vJhkg9/kOx+xzu79vORlb8BKyysRuZx0mE7Z6T3ZbLq0L/g6K47vs8nvhWsQ9LwQZOkhgj7278Y6MY7r8ZoEPTu/sz6WT+zKBQQZpY99k8/GepSCvrKgz9IPIua5tCUbfyJi2R2cKxHHeGnHlcr670llySlroFk7zkbJWQU91xfnSFemqbPLeYwpPrxO2RCaEeZ2wNllPTiR0TL1nL0SudZyeqPYtK0b+06NjUd+/7IvIpcTvX6q8bOM0HPcMc/mJrH0KdOICNQk6LFlv/JGmi9wNsjlzxrTZJ3spuXc6GQ0MVkPjc2ZbstyQ/JmlJIf7LzcrJRnrIxWsmVj/WDC4eAy7ZpnI2RJx5Xzx/mxH1PKOfLsTM7Z40lKv88accQ8u5lzNO3kMt2aqehMxWbk+qpyrC1T0Fk/zzp6jruNMcW3R5QXm0n7cy49mwMTcyAv9vlteAbwmjKLkRm8rJtPn8keu6BnR/+byog8feBfp07ATM9EpA+kb2RmJzEKclwxyzUvLZvoMkORDXUrHe8bY/9ops01CXozTtNQCUhAAhKQwIYEFHT7hAQkIAEJSKACAgp6BU7UBAlIQAISkICCbh+QgAQkIAEJVEBAQa/AiZogAQlIQAISUNDtAxKQgAQkIIEKCCjoFThREyQgAQlIQAIKun1AAhKQgAQkUAEBBb0CJ2qCBCQgAQlIQEG3D0hAAhKQgAQqIKCgV+BETZCABCQgAQko6PYBCUhAAhKQQAUEFPQKnKgJEpCABCQgAQXdPiABCUhAAhKogICCXoETNUECEpCABCSgoNsHJCABCUhAAhUQUNArcKImSEACEpCABBR0+4AEJCABCUigAgIKegVO1AQJSEACEpCAgm4fkIAEJCABCVRAQEGvwImaIAEJSEACElDQ7QMSkIAEJCCBCggo6BU4URMkIAEJSEACCrp9QAISkIAEJFABAQW9AidqggQkIAEJSOB/AMLhIXhHwWuJ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Graph of a normal distribution with the mean in the center labeled as 5 point 21.  Red shaded region indicates top six percent.  Green arrow shows bottom 94 percent, which is the area to the left of the cutoff.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445" y="4295375"/>
            <a:ext cx="4656525" cy="2338735"/>
          </a:xfrm>
          <a:prstGeom prst="rect">
            <a:avLst/>
          </a:prstGeom>
          <a:noFill/>
          <a:ln>
            <a:noFill/>
          </a:ln>
        </p:spPr>
      </p:pic>
    </p:spTree>
    <p:extLst>
      <p:ext uri="{BB962C8B-B14F-4D97-AF65-F5344CB8AC3E}">
        <p14:creationId xmlns:p14="http://schemas.microsoft.com/office/powerpoint/2010/main" val="409734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755264" y="574662"/>
            <a:ext cx="5157787" cy="823912"/>
          </a:xfrm>
        </p:spPr>
        <p:txBody>
          <a:bodyPr/>
          <a:lstStyle/>
          <a:p>
            <a:r>
              <a:rPr lang="en-US" dirty="0" smtClean="0"/>
              <a:t>Highlight “paste” and enter</a:t>
            </a:r>
            <a:endParaRPr lang="en-US" dirty="0"/>
          </a:p>
        </p:txBody>
      </p:sp>
      <p:sp>
        <p:nvSpPr>
          <p:cNvPr id="18" name="Text Placeholder 17"/>
          <p:cNvSpPr>
            <a:spLocks noGrp="1"/>
          </p:cNvSpPr>
          <p:nvPr>
            <p:ph type="body" sz="quarter" idx="3"/>
          </p:nvPr>
        </p:nvSpPr>
        <p:spPr>
          <a:xfrm>
            <a:off x="5913050" y="467086"/>
            <a:ext cx="5574579" cy="1469290"/>
          </a:xfrm>
        </p:spPr>
        <p:txBody>
          <a:bodyPr>
            <a:normAutofit/>
          </a:bodyPr>
          <a:lstStyle/>
          <a:p>
            <a:r>
              <a:rPr lang="en-US" dirty="0" smtClean="0"/>
              <a:t>On older versions of the TI-83/84, the requested information is simply entered separated by commas. </a:t>
            </a:r>
            <a:endParaRPr lang="en-US" dirty="0"/>
          </a:p>
        </p:txBody>
      </p:sp>
      <p:pic>
        <p:nvPicPr>
          <p:cNvPr id="3" name="Content Placeholder 2" descr="Enter requested information, highlight &quot;paste&quot;, and ent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091" y="1398574"/>
            <a:ext cx="4087470" cy="4588145"/>
          </a:xfrm>
        </p:spPr>
      </p:pic>
      <p:cxnSp>
        <p:nvCxnSpPr>
          <p:cNvPr id="10" name="Straight Arrow Connector 9"/>
          <p:cNvCxnSpPr/>
          <p:nvPr/>
        </p:nvCxnSpPr>
        <p:spPr>
          <a:xfrm flipH="1">
            <a:off x="1781241" y="1398574"/>
            <a:ext cx="792692" cy="24982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descr="Command appears on the screen"/>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23959" y="1898024"/>
            <a:ext cx="4439365" cy="4456672"/>
          </a:xfrm>
        </p:spPr>
      </p:pic>
    </p:spTree>
    <p:extLst>
      <p:ext uri="{BB962C8B-B14F-4D97-AF65-F5344CB8AC3E}">
        <p14:creationId xmlns:p14="http://schemas.microsoft.com/office/powerpoint/2010/main" val="1945825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428666"/>
            <a:ext cx="5157787" cy="823912"/>
          </a:xfrm>
        </p:spPr>
        <p:txBody>
          <a:bodyPr>
            <a:normAutofit fontScale="92500" lnSpcReduction="20000"/>
          </a:bodyPr>
          <a:lstStyle/>
          <a:p>
            <a:endParaRPr lang="en-US" dirty="0" smtClean="0"/>
          </a:p>
          <a:p>
            <a:r>
              <a:rPr lang="en-US" dirty="0" smtClean="0"/>
              <a:t>Press enter again. Result will appear in window. </a:t>
            </a:r>
          </a:p>
          <a:p>
            <a:endParaRPr lang="en-US" dirty="0"/>
          </a:p>
        </p:txBody>
      </p:sp>
      <p:sp>
        <p:nvSpPr>
          <p:cNvPr id="6" name="Content Placeholder 5"/>
          <p:cNvSpPr>
            <a:spLocks noGrp="1"/>
          </p:cNvSpPr>
          <p:nvPr>
            <p:ph sz="quarter" idx="4"/>
          </p:nvPr>
        </p:nvSpPr>
        <p:spPr>
          <a:xfrm>
            <a:off x="6172200" y="1828800"/>
            <a:ext cx="5183188" cy="4360863"/>
          </a:xfrm>
        </p:spPr>
        <p:txBody>
          <a:bodyPr/>
          <a:lstStyle/>
          <a:p>
            <a:r>
              <a:rPr lang="en-US" dirty="0" smtClean="0"/>
              <a:t>The maximum (highest) diameter for the bolts produced in the machine shop is 5.26 millimeters.  </a:t>
            </a:r>
            <a:endParaRPr lang="en-US" dirty="0"/>
          </a:p>
        </p:txBody>
      </p:sp>
      <p:pic>
        <p:nvPicPr>
          <p:cNvPr id="4" name="Content Placeholder 3" descr="Final answer appears in window.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7719" y="1121870"/>
            <a:ext cx="4661417" cy="4848624"/>
          </a:xfrm>
        </p:spPr>
      </p:pic>
    </p:spTree>
    <p:extLst>
      <p:ext uri="{BB962C8B-B14F-4D97-AF65-F5344CB8AC3E}">
        <p14:creationId xmlns:p14="http://schemas.microsoft.com/office/powerpoint/2010/main" val="20974977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percentiles</a:t>
            </a:r>
          </a:p>
        </p:txBody>
      </p:sp>
      <p:sp>
        <p:nvSpPr>
          <p:cNvPr id="3" name="Content Placeholder 2"/>
          <p:cNvSpPr>
            <a:spLocks noGrp="1"/>
          </p:cNvSpPr>
          <p:nvPr>
            <p:ph idx="1"/>
          </p:nvPr>
        </p:nvSpPr>
        <p:spPr/>
        <p:txBody>
          <a:bodyPr/>
          <a:lstStyle/>
          <a:p>
            <a:r>
              <a:rPr lang="en-US" dirty="0"/>
              <a:t>A citrus farmer who grows mandarin oranges finds that the diameters of mandarin oranges harvested on his farm follow a normal distribution with a mean diameter of 5.85 cm and a standard deviation of 0.24 cm.</a:t>
            </a:r>
          </a:p>
          <a:p>
            <a:r>
              <a:rPr lang="en-US" dirty="0"/>
              <a:t>a. Find the probability that a randomly selected mandarin orange from this farm has a diameter larger than 6.0 cm. Sketch the graph</a:t>
            </a:r>
            <a:r>
              <a:rPr lang="en-US" dirty="0" smtClean="0"/>
              <a:t>.</a:t>
            </a:r>
            <a:endParaRPr lang="en-US" dirty="0"/>
          </a:p>
          <a:p>
            <a:r>
              <a:rPr lang="en-US" dirty="0"/>
              <a:t>b. The middle 20% of mandarin oranges from this farm have diameters between ______ and ______.</a:t>
            </a:r>
          </a:p>
          <a:p>
            <a:r>
              <a:rPr lang="en-US" dirty="0"/>
              <a:t>c. Find the 90th percentile for the diameters of mandarin oranges, and interpret it in a complete sentence.</a:t>
            </a:r>
          </a:p>
          <a:p>
            <a:endParaRPr lang="en-US" dirty="0"/>
          </a:p>
        </p:txBody>
      </p:sp>
    </p:spTree>
    <p:extLst>
      <p:ext uri="{BB962C8B-B14F-4D97-AF65-F5344CB8AC3E}">
        <p14:creationId xmlns:p14="http://schemas.microsoft.com/office/powerpoint/2010/main" val="1120160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percentiles Answers</a:t>
            </a:r>
          </a:p>
        </p:txBody>
      </p:sp>
      <p:sp>
        <p:nvSpPr>
          <p:cNvPr id="3" name="Content Placeholder 2"/>
          <p:cNvSpPr>
            <a:spLocks noGrp="1"/>
          </p:cNvSpPr>
          <p:nvPr>
            <p:ph idx="1"/>
          </p:nvPr>
        </p:nvSpPr>
        <p:spPr/>
        <p:txBody>
          <a:bodyPr/>
          <a:lstStyle/>
          <a:p>
            <a:r>
              <a:rPr lang="en-US" dirty="0"/>
              <a:t>For a, </a:t>
            </a:r>
          </a:p>
          <a:p>
            <a:endParaRPr lang="en-US" dirty="0"/>
          </a:p>
        </p:txBody>
      </p:sp>
      <p:pic>
        <p:nvPicPr>
          <p:cNvPr id="4" name="Picture 3" descr="It is a bell-shaped curve with the region to the right of 6.0 shaded in. This is showing that the shaded area represents probability equal to 0.2660"/>
          <p:cNvPicPr>
            <a:picLocks noGrp="1" noChangeAspect="1"/>
          </p:cNvPicPr>
          <p:nvPr/>
        </p:nvPicPr>
        <p:blipFill>
          <a:blip r:embed="rId2">
            <a:extLst>
              <a:ext uri="{28A0092B-C50C-407E-A947-70E740481C1C}">
                <a14:useLocalDpi xmlns:a14="http://schemas.microsoft.com/office/drawing/2010/main" val="0"/>
              </a:ext>
            </a:extLst>
          </a:blip>
          <a:srcRect l="-4162" r="-4162"/>
          <a:stretch>
            <a:fillRect/>
          </a:stretch>
        </p:blipFill>
        <p:spPr>
          <a:xfrm>
            <a:off x="2064543" y="1678964"/>
            <a:ext cx="8062913" cy="3500071"/>
          </a:xfrm>
          <a:prstGeom prst="rect">
            <a:avLst/>
          </a:prstGeom>
        </p:spPr>
      </p:pic>
    </p:spTree>
    <p:extLst>
      <p:ext uri="{BB962C8B-B14F-4D97-AF65-F5344CB8AC3E}">
        <p14:creationId xmlns:p14="http://schemas.microsoft.com/office/powerpoint/2010/main" val="46085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percentiles Answers</a:t>
            </a:r>
          </a:p>
        </p:txBody>
      </p:sp>
      <p:sp>
        <p:nvSpPr>
          <p:cNvPr id="3" name="Content Placeholder 2"/>
          <p:cNvSpPr>
            <a:spLocks noGrp="1"/>
          </p:cNvSpPr>
          <p:nvPr>
            <p:ph idx="1"/>
          </p:nvPr>
        </p:nvSpPr>
        <p:spPr/>
        <p:txBody>
          <a:bodyPr/>
          <a:lstStyle/>
          <a:p>
            <a:r>
              <a:rPr lang="en-US" dirty="0"/>
              <a:t>b. 1 – 0.20 = 0.80 </a:t>
            </a:r>
          </a:p>
          <a:p>
            <a:r>
              <a:rPr lang="en-US" dirty="0"/>
              <a:t>The tails of the graph of the normal distribution each have an area of 0.40.</a:t>
            </a:r>
          </a:p>
          <a:p>
            <a:r>
              <a:rPr lang="en-US" dirty="0"/>
              <a:t>Find k1, the 40th percentile, and k2, the 60th percentile </a:t>
            </a:r>
          </a:p>
          <a:p>
            <a:r>
              <a:rPr lang="en-US" dirty="0"/>
              <a:t>(0.40 + 0.20 = 0.60). </a:t>
            </a:r>
          </a:p>
          <a:p>
            <a:r>
              <a:rPr lang="en-US" dirty="0"/>
              <a:t>k1= </a:t>
            </a:r>
            <a:r>
              <a:rPr lang="en-US" dirty="0" err="1"/>
              <a:t>invNorm</a:t>
            </a:r>
            <a:r>
              <a:rPr lang="en-US" dirty="0"/>
              <a:t>(0.40,5.85,0.24) = 5.79 cm </a:t>
            </a:r>
          </a:p>
          <a:p>
            <a:r>
              <a:rPr lang="en-US" dirty="0"/>
              <a:t>k2= </a:t>
            </a:r>
            <a:r>
              <a:rPr lang="en-US" dirty="0" err="1"/>
              <a:t>invNorm</a:t>
            </a:r>
            <a:r>
              <a:rPr lang="en-US" dirty="0"/>
              <a:t>(0.60,5.85,0.24) = 5.91 cm</a:t>
            </a:r>
          </a:p>
          <a:p>
            <a:endParaRPr lang="en-US" dirty="0"/>
          </a:p>
          <a:p>
            <a:r>
              <a:rPr lang="en-US" dirty="0"/>
              <a:t>c. 6.16: Ninety percent of the diameter of the mandarin oranges is at most 6.15 cm.</a:t>
            </a:r>
          </a:p>
          <a:p>
            <a:endParaRPr lang="en-US" dirty="0"/>
          </a:p>
        </p:txBody>
      </p:sp>
    </p:spTree>
    <p:extLst>
      <p:ext uri="{BB962C8B-B14F-4D97-AF65-F5344CB8AC3E}">
        <p14:creationId xmlns:p14="http://schemas.microsoft.com/office/powerpoint/2010/main" val="46012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8401050" y="3886200"/>
            <a:ext cx="573088" cy="1258888"/>
          </a:xfrm>
          <a:custGeom>
            <a:avLst/>
            <a:gdLst>
              <a:gd name="T0" fmla="*/ 2147483647 w 361"/>
              <a:gd name="T1" fmla="*/ 2147483647 h 793"/>
              <a:gd name="T2" fmla="*/ 2147483647 w 361"/>
              <a:gd name="T3" fmla="*/ 2147483647 h 793"/>
              <a:gd name="T4" fmla="*/ 0 w 361"/>
              <a:gd name="T5" fmla="*/ 2147483647 h 793"/>
              <a:gd name="T6" fmla="*/ 2147483647 w 361"/>
              <a:gd name="T7" fmla="*/ 2147483647 h 793"/>
              <a:gd name="T8" fmla="*/ 0 w 361"/>
              <a:gd name="T9" fmla="*/ 0 h 793"/>
              <a:gd name="T10" fmla="*/ 2147483647 w 361"/>
              <a:gd name="T11" fmla="*/ 0 h 793"/>
              <a:gd name="T12" fmla="*/ 2147483647 w 361"/>
              <a:gd name="T13" fmla="*/ 2147483647 h 793"/>
              <a:gd name="T14" fmla="*/ 2147483647 w 361"/>
              <a:gd name="T15" fmla="*/ 2147483647 h 793"/>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793"/>
              <a:gd name="T26" fmla="*/ 361 w 361"/>
              <a:gd name="T27" fmla="*/ 793 h 7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793">
                <a:moveTo>
                  <a:pt x="360" y="396"/>
                </a:moveTo>
                <a:lnTo>
                  <a:pt x="360" y="792"/>
                </a:lnTo>
                <a:lnTo>
                  <a:pt x="0" y="792"/>
                </a:lnTo>
                <a:lnTo>
                  <a:pt x="6" y="792"/>
                </a:lnTo>
                <a:lnTo>
                  <a:pt x="0" y="0"/>
                </a:lnTo>
                <a:lnTo>
                  <a:pt x="108" y="0"/>
                </a:lnTo>
                <a:lnTo>
                  <a:pt x="180" y="38"/>
                </a:lnTo>
                <a:lnTo>
                  <a:pt x="360" y="396"/>
                </a:lnTo>
              </a:path>
            </a:pathLst>
          </a:custGeom>
          <a:solidFill>
            <a:srgbClr val="C1CEFF"/>
          </a:solidFill>
          <a:ln w="12700" cap="rnd">
            <a:solidFill>
              <a:srgbClr val="C1CEFF"/>
            </a:solidFill>
            <a:round/>
            <a:headEnd/>
            <a:tailEnd/>
          </a:ln>
        </p:spPr>
        <p:txBody>
          <a:bodyPr/>
          <a:lstStyle/>
          <a:p>
            <a:endParaRPr lang="en-US"/>
          </a:p>
        </p:txBody>
      </p:sp>
      <p:sp>
        <p:nvSpPr>
          <p:cNvPr id="10243" name="Freeform 3"/>
          <p:cNvSpPr>
            <a:spLocks/>
          </p:cNvSpPr>
          <p:nvPr/>
        </p:nvSpPr>
        <p:spPr bwMode="auto">
          <a:xfrm>
            <a:off x="3790950" y="3886200"/>
            <a:ext cx="552450" cy="1276350"/>
          </a:xfrm>
          <a:custGeom>
            <a:avLst/>
            <a:gdLst>
              <a:gd name="T0" fmla="*/ 2147483647 w 348"/>
              <a:gd name="T1" fmla="*/ 2147483647 h 804"/>
              <a:gd name="T2" fmla="*/ 2147483647 w 348"/>
              <a:gd name="T3" fmla="*/ 2147483647 h 804"/>
              <a:gd name="T4" fmla="*/ 0 w 348"/>
              <a:gd name="T5" fmla="*/ 2147483647 h 804"/>
              <a:gd name="T6" fmla="*/ 2147483647 w 348"/>
              <a:gd name="T7" fmla="*/ 2147483647 h 804"/>
              <a:gd name="T8" fmla="*/ 0 w 348"/>
              <a:gd name="T9" fmla="*/ 0 h 804"/>
              <a:gd name="T10" fmla="*/ 2147483647 w 348"/>
              <a:gd name="T11" fmla="*/ 2147483647 h 804"/>
              <a:gd name="T12" fmla="*/ 2147483647 w 348"/>
              <a:gd name="T13" fmla="*/ 2147483647 h 804"/>
              <a:gd name="T14" fmla="*/ 2147483647 w 348"/>
              <a:gd name="T15" fmla="*/ 2147483647 h 804"/>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804"/>
              <a:gd name="T26" fmla="*/ 348 w 348"/>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804">
                <a:moveTo>
                  <a:pt x="345" y="365"/>
                </a:moveTo>
                <a:lnTo>
                  <a:pt x="348" y="804"/>
                </a:lnTo>
                <a:lnTo>
                  <a:pt x="0" y="804"/>
                </a:lnTo>
                <a:lnTo>
                  <a:pt x="6" y="804"/>
                </a:lnTo>
                <a:lnTo>
                  <a:pt x="0" y="0"/>
                </a:lnTo>
                <a:lnTo>
                  <a:pt x="95" y="22"/>
                </a:lnTo>
                <a:lnTo>
                  <a:pt x="169" y="64"/>
                </a:lnTo>
                <a:lnTo>
                  <a:pt x="332" y="333"/>
                </a:lnTo>
              </a:path>
            </a:pathLst>
          </a:custGeom>
          <a:solidFill>
            <a:srgbClr val="C1CEFF"/>
          </a:solidFill>
          <a:ln w="12700" cap="rnd">
            <a:solidFill>
              <a:srgbClr val="C1CEFF"/>
            </a:solidFill>
            <a:round/>
            <a:headEnd/>
            <a:tailEnd/>
          </a:ln>
        </p:spPr>
        <p:txBody>
          <a:bodyPr/>
          <a:lstStyle/>
          <a:p>
            <a:endParaRPr lang="en-US"/>
          </a:p>
        </p:txBody>
      </p:sp>
      <p:sp>
        <p:nvSpPr>
          <p:cNvPr id="10244" name="AutoShape 4"/>
          <p:cNvSpPr>
            <a:spLocks noChangeArrowheads="1"/>
          </p:cNvSpPr>
          <p:nvPr/>
        </p:nvSpPr>
        <p:spPr bwMode="auto">
          <a:xfrm>
            <a:off x="4978400" y="3149600"/>
            <a:ext cx="2559050" cy="1206500"/>
          </a:xfrm>
          <a:prstGeom prst="rightArrow">
            <a:avLst>
              <a:gd name="adj1" fmla="val 50000"/>
              <a:gd name="adj2" fmla="val 108419"/>
            </a:avLst>
          </a:prstGeom>
          <a:solidFill>
            <a:schemeClr val="hlink"/>
          </a:solidFill>
          <a:ln w="12700">
            <a:solidFill>
              <a:schemeClr val="tx1"/>
            </a:solidFill>
            <a:miter lim="800000"/>
            <a:headEnd/>
            <a:tailEnd/>
          </a:ln>
        </p:spPr>
        <p:txBody>
          <a:bodyPr wrap="none" anchor="ctr"/>
          <a:lstStyle/>
          <a:p>
            <a:endParaRPr lang="en-US">
              <a:latin typeface="Perpetua" pitchFamily="18" charset="0"/>
            </a:endParaRPr>
          </a:p>
        </p:txBody>
      </p:sp>
      <p:sp>
        <p:nvSpPr>
          <p:cNvPr id="10245" name="Line 5"/>
          <p:cNvSpPr>
            <a:spLocks noChangeShapeType="1"/>
          </p:cNvSpPr>
          <p:nvPr/>
        </p:nvSpPr>
        <p:spPr bwMode="auto">
          <a:xfrm>
            <a:off x="8972550" y="4483100"/>
            <a:ext cx="0" cy="654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Rectangle 6"/>
          <p:cNvSpPr>
            <a:spLocks noGrp="1" noChangeArrowheads="1"/>
          </p:cNvSpPr>
          <p:nvPr>
            <p:ph type="title"/>
          </p:nvPr>
        </p:nvSpPr>
        <p:spPr>
          <a:xfrm>
            <a:off x="1524000" y="57150"/>
            <a:ext cx="9067800" cy="1676400"/>
          </a:xfrm>
          <a:noFill/>
        </p:spPr>
        <p:txBody>
          <a:bodyPr>
            <a:normAutofit fontScale="90000"/>
          </a:bodyPr>
          <a:lstStyle/>
          <a:p>
            <a:pPr eaLnBrk="1" hangingPunct="1"/>
            <a:r>
              <a:rPr lang="en-US" b="1">
                <a:latin typeface="Arial" charset="0"/>
              </a:rPr>
              <a:t>Converting  to Standard Normal Distribution</a:t>
            </a:r>
          </a:p>
        </p:txBody>
      </p:sp>
      <p:sp>
        <p:nvSpPr>
          <p:cNvPr id="10247" name="Rectangle 7"/>
          <p:cNvSpPr>
            <a:spLocks noGrp="1" noChangeArrowheads="1"/>
          </p:cNvSpPr>
          <p:nvPr>
            <p:ph sz="quarter" idx="1"/>
          </p:nvPr>
        </p:nvSpPr>
        <p:spPr>
          <a:xfrm>
            <a:off x="1524000" y="1333500"/>
            <a:ext cx="9131300" cy="4114800"/>
          </a:xfrm>
        </p:spPr>
        <p:txBody>
          <a:bodyPr vert="horz" lIns="90488" tIns="44450" rIns="90488" bIns="44450" rtlCol="0">
            <a:normAutofit/>
          </a:bodyPr>
          <a:lstStyle/>
          <a:p>
            <a:pPr algn="ctr" eaLnBrk="1" hangingPunct="1">
              <a:buFontTx/>
              <a:buNone/>
            </a:pPr>
            <a:r>
              <a:rPr lang="en-US" sz="3600">
                <a:solidFill>
                  <a:schemeClr val="hlink"/>
                </a:solidFill>
                <a:latin typeface="Arial" charset="0"/>
              </a:rPr>
              <a:t>  </a:t>
            </a:r>
          </a:p>
        </p:txBody>
      </p:sp>
      <p:grpSp>
        <p:nvGrpSpPr>
          <p:cNvPr id="10248" name="Group 13" descr="A picture of a bell-shaped curve called the normal distribution curve."/>
          <p:cNvGrpSpPr>
            <a:grpSpLocks/>
          </p:cNvGrpSpPr>
          <p:nvPr/>
        </p:nvGrpSpPr>
        <p:grpSpPr bwMode="auto">
          <a:xfrm>
            <a:off x="1812926" y="3905251"/>
            <a:ext cx="3990975" cy="1254125"/>
            <a:chOff x="182" y="2460"/>
            <a:chExt cx="2514" cy="790"/>
          </a:xfrm>
        </p:grpSpPr>
        <p:grpSp>
          <p:nvGrpSpPr>
            <p:cNvPr id="10280" name="Group 10"/>
            <p:cNvGrpSpPr>
              <a:grpSpLocks/>
            </p:cNvGrpSpPr>
            <p:nvPr/>
          </p:nvGrpSpPr>
          <p:grpSpPr bwMode="auto">
            <a:xfrm>
              <a:off x="199" y="2460"/>
              <a:ext cx="2468" cy="746"/>
              <a:chOff x="199" y="2460"/>
              <a:chExt cx="2468" cy="746"/>
            </a:xfrm>
          </p:grpSpPr>
          <p:sp>
            <p:nvSpPr>
              <p:cNvPr id="10283" name="Freeform 8"/>
              <p:cNvSpPr>
                <a:spLocks/>
              </p:cNvSpPr>
              <p:nvPr/>
            </p:nvSpPr>
            <p:spPr bwMode="auto">
              <a:xfrm>
                <a:off x="199" y="2460"/>
                <a:ext cx="1232" cy="746"/>
              </a:xfrm>
              <a:custGeom>
                <a:avLst/>
                <a:gdLst>
                  <a:gd name="T0" fmla="*/ 0 w 1232"/>
                  <a:gd name="T1" fmla="*/ 741 h 746"/>
                  <a:gd name="T2" fmla="*/ 93 w 1232"/>
                  <a:gd name="T3" fmla="*/ 745 h 746"/>
                  <a:gd name="T4" fmla="*/ 233 w 1232"/>
                  <a:gd name="T5" fmla="*/ 730 h 746"/>
                  <a:gd name="T6" fmla="*/ 391 w 1232"/>
                  <a:gd name="T7" fmla="*/ 693 h 746"/>
                  <a:gd name="T8" fmla="*/ 492 w 1232"/>
                  <a:gd name="T9" fmla="*/ 656 h 746"/>
                  <a:gd name="T10" fmla="*/ 582 w 1232"/>
                  <a:gd name="T11" fmla="*/ 615 h 746"/>
                  <a:gd name="T12" fmla="*/ 666 w 1232"/>
                  <a:gd name="T13" fmla="*/ 566 h 746"/>
                  <a:gd name="T14" fmla="*/ 734 w 1232"/>
                  <a:gd name="T15" fmla="*/ 514 h 746"/>
                  <a:gd name="T16" fmla="*/ 790 w 1232"/>
                  <a:gd name="T17" fmla="*/ 462 h 746"/>
                  <a:gd name="T18" fmla="*/ 836 w 1232"/>
                  <a:gd name="T19" fmla="*/ 406 h 746"/>
                  <a:gd name="T20" fmla="*/ 870 w 1232"/>
                  <a:gd name="T21" fmla="*/ 350 h 746"/>
                  <a:gd name="T22" fmla="*/ 917 w 1232"/>
                  <a:gd name="T23" fmla="*/ 287 h 746"/>
                  <a:gd name="T24" fmla="*/ 959 w 1232"/>
                  <a:gd name="T25" fmla="*/ 216 h 746"/>
                  <a:gd name="T26" fmla="*/ 993 w 1232"/>
                  <a:gd name="T27" fmla="*/ 153 h 746"/>
                  <a:gd name="T28" fmla="*/ 1036 w 1232"/>
                  <a:gd name="T29" fmla="*/ 97 h 746"/>
                  <a:gd name="T30" fmla="*/ 1082 w 1232"/>
                  <a:gd name="T31" fmla="*/ 48 h 746"/>
                  <a:gd name="T32" fmla="*/ 1146 w 1232"/>
                  <a:gd name="T33" fmla="*/ 11 h 746"/>
                  <a:gd name="T34" fmla="*/ 1231 w 1232"/>
                  <a:gd name="T35" fmla="*/ 0 h 7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2"/>
                  <a:gd name="T55" fmla="*/ 0 h 746"/>
                  <a:gd name="T56" fmla="*/ 1232 w 1232"/>
                  <a:gd name="T57" fmla="*/ 746 h 7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2" h="746">
                    <a:moveTo>
                      <a:pt x="0" y="741"/>
                    </a:moveTo>
                    <a:lnTo>
                      <a:pt x="93" y="745"/>
                    </a:lnTo>
                    <a:lnTo>
                      <a:pt x="233" y="730"/>
                    </a:lnTo>
                    <a:lnTo>
                      <a:pt x="391" y="693"/>
                    </a:lnTo>
                    <a:lnTo>
                      <a:pt x="492" y="656"/>
                    </a:lnTo>
                    <a:lnTo>
                      <a:pt x="582" y="615"/>
                    </a:lnTo>
                    <a:lnTo>
                      <a:pt x="666" y="566"/>
                    </a:lnTo>
                    <a:lnTo>
                      <a:pt x="734" y="514"/>
                    </a:lnTo>
                    <a:lnTo>
                      <a:pt x="790" y="462"/>
                    </a:lnTo>
                    <a:lnTo>
                      <a:pt x="836" y="406"/>
                    </a:lnTo>
                    <a:lnTo>
                      <a:pt x="870" y="350"/>
                    </a:lnTo>
                    <a:lnTo>
                      <a:pt x="917" y="287"/>
                    </a:lnTo>
                    <a:lnTo>
                      <a:pt x="959" y="216"/>
                    </a:lnTo>
                    <a:lnTo>
                      <a:pt x="993" y="153"/>
                    </a:lnTo>
                    <a:lnTo>
                      <a:pt x="1036" y="97"/>
                    </a:lnTo>
                    <a:lnTo>
                      <a:pt x="1082" y="48"/>
                    </a:lnTo>
                    <a:lnTo>
                      <a:pt x="1146" y="11"/>
                    </a:lnTo>
                    <a:lnTo>
                      <a:pt x="1231" y="0"/>
                    </a:lnTo>
                  </a:path>
                </a:pathLst>
              </a:custGeom>
              <a:noFill/>
              <a:ln w="762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4" name="Freeform 9"/>
              <p:cNvSpPr>
                <a:spLocks/>
              </p:cNvSpPr>
              <p:nvPr/>
            </p:nvSpPr>
            <p:spPr bwMode="auto">
              <a:xfrm>
                <a:off x="1435" y="2460"/>
                <a:ext cx="1232" cy="746"/>
              </a:xfrm>
              <a:custGeom>
                <a:avLst/>
                <a:gdLst>
                  <a:gd name="T0" fmla="*/ 1231 w 1232"/>
                  <a:gd name="T1" fmla="*/ 741 h 746"/>
                  <a:gd name="T2" fmla="*/ 1138 w 1232"/>
                  <a:gd name="T3" fmla="*/ 745 h 746"/>
                  <a:gd name="T4" fmla="*/ 998 w 1232"/>
                  <a:gd name="T5" fmla="*/ 730 h 746"/>
                  <a:gd name="T6" fmla="*/ 840 w 1232"/>
                  <a:gd name="T7" fmla="*/ 693 h 746"/>
                  <a:gd name="T8" fmla="*/ 739 w 1232"/>
                  <a:gd name="T9" fmla="*/ 656 h 746"/>
                  <a:gd name="T10" fmla="*/ 654 w 1232"/>
                  <a:gd name="T11" fmla="*/ 615 h 746"/>
                  <a:gd name="T12" fmla="*/ 565 w 1232"/>
                  <a:gd name="T13" fmla="*/ 566 h 746"/>
                  <a:gd name="T14" fmla="*/ 497 w 1232"/>
                  <a:gd name="T15" fmla="*/ 514 h 746"/>
                  <a:gd name="T16" fmla="*/ 441 w 1232"/>
                  <a:gd name="T17" fmla="*/ 462 h 746"/>
                  <a:gd name="T18" fmla="*/ 395 w 1232"/>
                  <a:gd name="T19" fmla="*/ 406 h 746"/>
                  <a:gd name="T20" fmla="*/ 361 w 1232"/>
                  <a:gd name="T21" fmla="*/ 350 h 746"/>
                  <a:gd name="T22" fmla="*/ 314 w 1232"/>
                  <a:gd name="T23" fmla="*/ 287 h 746"/>
                  <a:gd name="T24" fmla="*/ 276 w 1232"/>
                  <a:gd name="T25" fmla="*/ 216 h 746"/>
                  <a:gd name="T26" fmla="*/ 238 w 1232"/>
                  <a:gd name="T27" fmla="*/ 153 h 746"/>
                  <a:gd name="T28" fmla="*/ 195 w 1232"/>
                  <a:gd name="T29" fmla="*/ 97 h 746"/>
                  <a:gd name="T30" fmla="*/ 149 w 1232"/>
                  <a:gd name="T31" fmla="*/ 48 h 746"/>
                  <a:gd name="T32" fmla="*/ 85 w 1232"/>
                  <a:gd name="T33" fmla="*/ 11 h 746"/>
                  <a:gd name="T34" fmla="*/ 0 w 1232"/>
                  <a:gd name="T35" fmla="*/ 0 h 7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2"/>
                  <a:gd name="T55" fmla="*/ 0 h 746"/>
                  <a:gd name="T56" fmla="*/ 1232 w 1232"/>
                  <a:gd name="T57" fmla="*/ 746 h 7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2" h="746">
                    <a:moveTo>
                      <a:pt x="1231" y="741"/>
                    </a:moveTo>
                    <a:lnTo>
                      <a:pt x="1138" y="745"/>
                    </a:lnTo>
                    <a:lnTo>
                      <a:pt x="998" y="730"/>
                    </a:lnTo>
                    <a:lnTo>
                      <a:pt x="840" y="693"/>
                    </a:lnTo>
                    <a:lnTo>
                      <a:pt x="739" y="656"/>
                    </a:lnTo>
                    <a:lnTo>
                      <a:pt x="654" y="615"/>
                    </a:lnTo>
                    <a:lnTo>
                      <a:pt x="565" y="566"/>
                    </a:lnTo>
                    <a:lnTo>
                      <a:pt x="497" y="514"/>
                    </a:lnTo>
                    <a:lnTo>
                      <a:pt x="441" y="462"/>
                    </a:lnTo>
                    <a:lnTo>
                      <a:pt x="395" y="406"/>
                    </a:lnTo>
                    <a:lnTo>
                      <a:pt x="361" y="350"/>
                    </a:lnTo>
                    <a:lnTo>
                      <a:pt x="314" y="287"/>
                    </a:lnTo>
                    <a:lnTo>
                      <a:pt x="276" y="216"/>
                    </a:lnTo>
                    <a:lnTo>
                      <a:pt x="238" y="153"/>
                    </a:lnTo>
                    <a:lnTo>
                      <a:pt x="195" y="97"/>
                    </a:lnTo>
                    <a:lnTo>
                      <a:pt x="149" y="48"/>
                    </a:lnTo>
                    <a:lnTo>
                      <a:pt x="85" y="11"/>
                    </a:lnTo>
                    <a:lnTo>
                      <a:pt x="0" y="0"/>
                    </a:lnTo>
                  </a:path>
                </a:pathLst>
              </a:custGeom>
              <a:noFill/>
              <a:ln w="762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81" name="Line 11"/>
            <p:cNvSpPr>
              <a:spLocks noChangeShapeType="1"/>
            </p:cNvSpPr>
            <p:nvPr/>
          </p:nvSpPr>
          <p:spPr bwMode="auto">
            <a:xfrm>
              <a:off x="182" y="3250"/>
              <a:ext cx="251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2" name="Line 12"/>
            <p:cNvSpPr>
              <a:spLocks noChangeShapeType="1"/>
            </p:cNvSpPr>
            <p:nvPr/>
          </p:nvSpPr>
          <p:spPr bwMode="auto">
            <a:xfrm>
              <a:off x="1427" y="2472"/>
              <a:ext cx="0" cy="7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49" name="Rectangle 14"/>
          <p:cNvSpPr>
            <a:spLocks noChangeArrowheads="1"/>
          </p:cNvSpPr>
          <p:nvPr/>
        </p:nvSpPr>
        <p:spPr bwMode="auto">
          <a:xfrm>
            <a:off x="3684588" y="5310189"/>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50" name="Rectangle 15"/>
          <p:cNvSpPr>
            <a:spLocks noChangeArrowheads="1"/>
          </p:cNvSpPr>
          <p:nvPr/>
        </p:nvSpPr>
        <p:spPr bwMode="auto">
          <a:xfrm>
            <a:off x="4187826" y="5248275"/>
            <a:ext cx="320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en-US" b="1">
                <a:latin typeface="Perpetua" pitchFamily="18" charset="0"/>
              </a:rPr>
              <a:t>x</a:t>
            </a:r>
          </a:p>
        </p:txBody>
      </p:sp>
      <p:sp>
        <p:nvSpPr>
          <p:cNvPr id="10251" name="Rectangle 16"/>
          <p:cNvSpPr>
            <a:spLocks noChangeArrowheads="1"/>
          </p:cNvSpPr>
          <p:nvPr/>
        </p:nvSpPr>
        <p:spPr bwMode="auto">
          <a:xfrm>
            <a:off x="4827588" y="5310189"/>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52" name="Rectangle 17"/>
          <p:cNvSpPr>
            <a:spLocks noChangeArrowheads="1"/>
          </p:cNvSpPr>
          <p:nvPr/>
        </p:nvSpPr>
        <p:spPr bwMode="auto">
          <a:xfrm>
            <a:off x="5337175" y="5310189"/>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53" name="Rectangle 18"/>
          <p:cNvSpPr>
            <a:spLocks noChangeArrowheads="1"/>
          </p:cNvSpPr>
          <p:nvPr/>
        </p:nvSpPr>
        <p:spPr bwMode="auto">
          <a:xfrm>
            <a:off x="3048000" y="5310189"/>
            <a:ext cx="38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54" name="Rectangle 19"/>
          <p:cNvSpPr>
            <a:spLocks noChangeArrowheads="1"/>
          </p:cNvSpPr>
          <p:nvPr/>
        </p:nvSpPr>
        <p:spPr bwMode="auto">
          <a:xfrm>
            <a:off x="2413000" y="5310189"/>
            <a:ext cx="38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55" name="Rectangle 20"/>
          <p:cNvSpPr>
            <a:spLocks noChangeArrowheads="1"/>
          </p:cNvSpPr>
          <p:nvPr/>
        </p:nvSpPr>
        <p:spPr bwMode="auto">
          <a:xfrm>
            <a:off x="1778000" y="5310189"/>
            <a:ext cx="38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grpSp>
        <p:nvGrpSpPr>
          <p:cNvPr id="10256" name="Group 23" descr="A picture of a bell-shaped curve called the normal distribution curve."/>
          <p:cNvGrpSpPr>
            <a:grpSpLocks/>
          </p:cNvGrpSpPr>
          <p:nvPr/>
        </p:nvGrpSpPr>
        <p:grpSpPr bwMode="auto">
          <a:xfrm>
            <a:off x="6450013" y="3886201"/>
            <a:ext cx="3917950" cy="1184275"/>
            <a:chOff x="3103" y="2448"/>
            <a:chExt cx="2468" cy="746"/>
          </a:xfrm>
        </p:grpSpPr>
        <p:sp>
          <p:nvSpPr>
            <p:cNvPr id="10278" name="Freeform 21"/>
            <p:cNvSpPr>
              <a:spLocks/>
            </p:cNvSpPr>
            <p:nvPr/>
          </p:nvSpPr>
          <p:spPr bwMode="auto">
            <a:xfrm>
              <a:off x="3103" y="2448"/>
              <a:ext cx="1232" cy="746"/>
            </a:xfrm>
            <a:custGeom>
              <a:avLst/>
              <a:gdLst>
                <a:gd name="T0" fmla="*/ 0 w 1232"/>
                <a:gd name="T1" fmla="*/ 741 h 746"/>
                <a:gd name="T2" fmla="*/ 93 w 1232"/>
                <a:gd name="T3" fmla="*/ 745 h 746"/>
                <a:gd name="T4" fmla="*/ 233 w 1232"/>
                <a:gd name="T5" fmla="*/ 730 h 746"/>
                <a:gd name="T6" fmla="*/ 391 w 1232"/>
                <a:gd name="T7" fmla="*/ 693 h 746"/>
                <a:gd name="T8" fmla="*/ 492 w 1232"/>
                <a:gd name="T9" fmla="*/ 656 h 746"/>
                <a:gd name="T10" fmla="*/ 582 w 1232"/>
                <a:gd name="T11" fmla="*/ 615 h 746"/>
                <a:gd name="T12" fmla="*/ 666 w 1232"/>
                <a:gd name="T13" fmla="*/ 566 h 746"/>
                <a:gd name="T14" fmla="*/ 734 w 1232"/>
                <a:gd name="T15" fmla="*/ 514 h 746"/>
                <a:gd name="T16" fmla="*/ 790 w 1232"/>
                <a:gd name="T17" fmla="*/ 462 h 746"/>
                <a:gd name="T18" fmla="*/ 836 w 1232"/>
                <a:gd name="T19" fmla="*/ 406 h 746"/>
                <a:gd name="T20" fmla="*/ 870 w 1232"/>
                <a:gd name="T21" fmla="*/ 350 h 746"/>
                <a:gd name="T22" fmla="*/ 917 w 1232"/>
                <a:gd name="T23" fmla="*/ 287 h 746"/>
                <a:gd name="T24" fmla="*/ 959 w 1232"/>
                <a:gd name="T25" fmla="*/ 216 h 746"/>
                <a:gd name="T26" fmla="*/ 993 w 1232"/>
                <a:gd name="T27" fmla="*/ 153 h 746"/>
                <a:gd name="T28" fmla="*/ 1036 w 1232"/>
                <a:gd name="T29" fmla="*/ 97 h 746"/>
                <a:gd name="T30" fmla="*/ 1082 w 1232"/>
                <a:gd name="T31" fmla="*/ 48 h 746"/>
                <a:gd name="T32" fmla="*/ 1146 w 1232"/>
                <a:gd name="T33" fmla="*/ 11 h 746"/>
                <a:gd name="T34" fmla="*/ 1231 w 1232"/>
                <a:gd name="T35" fmla="*/ 0 h 7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2"/>
                <a:gd name="T55" fmla="*/ 0 h 746"/>
                <a:gd name="T56" fmla="*/ 1232 w 1232"/>
                <a:gd name="T57" fmla="*/ 746 h 7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2" h="746">
                  <a:moveTo>
                    <a:pt x="0" y="741"/>
                  </a:moveTo>
                  <a:lnTo>
                    <a:pt x="93" y="745"/>
                  </a:lnTo>
                  <a:lnTo>
                    <a:pt x="233" y="730"/>
                  </a:lnTo>
                  <a:lnTo>
                    <a:pt x="391" y="693"/>
                  </a:lnTo>
                  <a:lnTo>
                    <a:pt x="492" y="656"/>
                  </a:lnTo>
                  <a:lnTo>
                    <a:pt x="582" y="615"/>
                  </a:lnTo>
                  <a:lnTo>
                    <a:pt x="666" y="566"/>
                  </a:lnTo>
                  <a:lnTo>
                    <a:pt x="734" y="514"/>
                  </a:lnTo>
                  <a:lnTo>
                    <a:pt x="790" y="462"/>
                  </a:lnTo>
                  <a:lnTo>
                    <a:pt x="836" y="406"/>
                  </a:lnTo>
                  <a:lnTo>
                    <a:pt x="870" y="350"/>
                  </a:lnTo>
                  <a:lnTo>
                    <a:pt x="917" y="287"/>
                  </a:lnTo>
                  <a:lnTo>
                    <a:pt x="959" y="216"/>
                  </a:lnTo>
                  <a:lnTo>
                    <a:pt x="993" y="153"/>
                  </a:lnTo>
                  <a:lnTo>
                    <a:pt x="1036" y="97"/>
                  </a:lnTo>
                  <a:lnTo>
                    <a:pt x="1082" y="48"/>
                  </a:lnTo>
                  <a:lnTo>
                    <a:pt x="1146" y="11"/>
                  </a:lnTo>
                  <a:lnTo>
                    <a:pt x="1231" y="0"/>
                  </a:lnTo>
                </a:path>
              </a:pathLst>
            </a:custGeom>
            <a:noFill/>
            <a:ln w="762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9" name="Freeform 22"/>
            <p:cNvSpPr>
              <a:spLocks/>
            </p:cNvSpPr>
            <p:nvPr/>
          </p:nvSpPr>
          <p:spPr bwMode="auto">
            <a:xfrm>
              <a:off x="4339" y="2448"/>
              <a:ext cx="1232" cy="746"/>
            </a:xfrm>
            <a:custGeom>
              <a:avLst/>
              <a:gdLst>
                <a:gd name="T0" fmla="*/ 1231 w 1232"/>
                <a:gd name="T1" fmla="*/ 741 h 746"/>
                <a:gd name="T2" fmla="*/ 1138 w 1232"/>
                <a:gd name="T3" fmla="*/ 745 h 746"/>
                <a:gd name="T4" fmla="*/ 998 w 1232"/>
                <a:gd name="T5" fmla="*/ 730 h 746"/>
                <a:gd name="T6" fmla="*/ 840 w 1232"/>
                <a:gd name="T7" fmla="*/ 693 h 746"/>
                <a:gd name="T8" fmla="*/ 739 w 1232"/>
                <a:gd name="T9" fmla="*/ 656 h 746"/>
                <a:gd name="T10" fmla="*/ 654 w 1232"/>
                <a:gd name="T11" fmla="*/ 615 h 746"/>
                <a:gd name="T12" fmla="*/ 565 w 1232"/>
                <a:gd name="T13" fmla="*/ 566 h 746"/>
                <a:gd name="T14" fmla="*/ 497 w 1232"/>
                <a:gd name="T15" fmla="*/ 514 h 746"/>
                <a:gd name="T16" fmla="*/ 441 w 1232"/>
                <a:gd name="T17" fmla="*/ 462 h 746"/>
                <a:gd name="T18" fmla="*/ 395 w 1232"/>
                <a:gd name="T19" fmla="*/ 406 h 746"/>
                <a:gd name="T20" fmla="*/ 361 w 1232"/>
                <a:gd name="T21" fmla="*/ 350 h 746"/>
                <a:gd name="T22" fmla="*/ 314 w 1232"/>
                <a:gd name="T23" fmla="*/ 287 h 746"/>
                <a:gd name="T24" fmla="*/ 276 w 1232"/>
                <a:gd name="T25" fmla="*/ 216 h 746"/>
                <a:gd name="T26" fmla="*/ 238 w 1232"/>
                <a:gd name="T27" fmla="*/ 153 h 746"/>
                <a:gd name="T28" fmla="*/ 195 w 1232"/>
                <a:gd name="T29" fmla="*/ 97 h 746"/>
                <a:gd name="T30" fmla="*/ 149 w 1232"/>
                <a:gd name="T31" fmla="*/ 48 h 746"/>
                <a:gd name="T32" fmla="*/ 85 w 1232"/>
                <a:gd name="T33" fmla="*/ 11 h 746"/>
                <a:gd name="T34" fmla="*/ 0 w 1232"/>
                <a:gd name="T35" fmla="*/ 0 h 7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2"/>
                <a:gd name="T55" fmla="*/ 0 h 746"/>
                <a:gd name="T56" fmla="*/ 1232 w 1232"/>
                <a:gd name="T57" fmla="*/ 746 h 7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2" h="746">
                  <a:moveTo>
                    <a:pt x="1231" y="741"/>
                  </a:moveTo>
                  <a:lnTo>
                    <a:pt x="1138" y="745"/>
                  </a:lnTo>
                  <a:lnTo>
                    <a:pt x="998" y="730"/>
                  </a:lnTo>
                  <a:lnTo>
                    <a:pt x="840" y="693"/>
                  </a:lnTo>
                  <a:lnTo>
                    <a:pt x="739" y="656"/>
                  </a:lnTo>
                  <a:lnTo>
                    <a:pt x="654" y="615"/>
                  </a:lnTo>
                  <a:lnTo>
                    <a:pt x="565" y="566"/>
                  </a:lnTo>
                  <a:lnTo>
                    <a:pt x="497" y="514"/>
                  </a:lnTo>
                  <a:lnTo>
                    <a:pt x="441" y="462"/>
                  </a:lnTo>
                  <a:lnTo>
                    <a:pt x="395" y="406"/>
                  </a:lnTo>
                  <a:lnTo>
                    <a:pt x="361" y="350"/>
                  </a:lnTo>
                  <a:lnTo>
                    <a:pt x="314" y="287"/>
                  </a:lnTo>
                  <a:lnTo>
                    <a:pt x="276" y="216"/>
                  </a:lnTo>
                  <a:lnTo>
                    <a:pt x="238" y="153"/>
                  </a:lnTo>
                  <a:lnTo>
                    <a:pt x="195" y="97"/>
                  </a:lnTo>
                  <a:lnTo>
                    <a:pt x="149" y="48"/>
                  </a:lnTo>
                  <a:lnTo>
                    <a:pt x="85" y="11"/>
                  </a:lnTo>
                  <a:lnTo>
                    <a:pt x="0" y="0"/>
                  </a:lnTo>
                </a:path>
              </a:pathLst>
            </a:custGeom>
            <a:noFill/>
            <a:ln w="762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57" name="Line 24"/>
          <p:cNvSpPr>
            <a:spLocks noChangeShapeType="1"/>
          </p:cNvSpPr>
          <p:nvPr/>
        </p:nvSpPr>
        <p:spPr bwMode="auto">
          <a:xfrm>
            <a:off x="6442076" y="5140325"/>
            <a:ext cx="3990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25"/>
          <p:cNvSpPr>
            <a:spLocks noChangeShapeType="1"/>
          </p:cNvSpPr>
          <p:nvPr/>
        </p:nvSpPr>
        <p:spPr bwMode="auto">
          <a:xfrm>
            <a:off x="8399463" y="3905251"/>
            <a:ext cx="0" cy="1228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9" name="Rectangle 26"/>
          <p:cNvSpPr>
            <a:spLocks noChangeArrowheads="1"/>
          </p:cNvSpPr>
          <p:nvPr/>
        </p:nvSpPr>
        <p:spPr bwMode="auto">
          <a:xfrm>
            <a:off x="8289925" y="5286376"/>
            <a:ext cx="28854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en-US" b="1">
                <a:latin typeface="Perpetua" pitchFamily="18" charset="0"/>
              </a:rPr>
              <a:t>0</a:t>
            </a:r>
          </a:p>
        </p:txBody>
      </p:sp>
      <p:sp>
        <p:nvSpPr>
          <p:cNvPr id="10260" name="Rectangle 27"/>
          <p:cNvSpPr>
            <a:spLocks noChangeArrowheads="1"/>
          </p:cNvSpPr>
          <p:nvPr/>
        </p:nvSpPr>
        <p:spPr bwMode="auto">
          <a:xfrm>
            <a:off x="8726488" y="5253039"/>
            <a:ext cx="1693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61" name="Rectangle 29"/>
          <p:cNvSpPr>
            <a:spLocks noChangeArrowheads="1"/>
          </p:cNvSpPr>
          <p:nvPr/>
        </p:nvSpPr>
        <p:spPr bwMode="auto">
          <a:xfrm>
            <a:off x="7718426" y="6240464"/>
            <a:ext cx="156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62" name="Rectangle 30"/>
          <p:cNvSpPr>
            <a:spLocks noChangeArrowheads="1"/>
          </p:cNvSpPr>
          <p:nvPr/>
        </p:nvSpPr>
        <p:spPr bwMode="auto">
          <a:xfrm>
            <a:off x="4143376" y="3594101"/>
            <a:ext cx="1731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63" name="Rectangle 31"/>
          <p:cNvSpPr>
            <a:spLocks noChangeArrowheads="1"/>
          </p:cNvSpPr>
          <p:nvPr/>
        </p:nvSpPr>
        <p:spPr bwMode="auto">
          <a:xfrm>
            <a:off x="8804276" y="3481388"/>
            <a:ext cx="18002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64" name="Rectangle 32"/>
          <p:cNvSpPr>
            <a:spLocks noChangeArrowheads="1"/>
          </p:cNvSpPr>
          <p:nvPr/>
        </p:nvSpPr>
        <p:spPr bwMode="auto">
          <a:xfrm>
            <a:off x="8385176" y="4784725"/>
            <a:ext cx="925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65" name="Rectangle 33"/>
          <p:cNvSpPr>
            <a:spLocks noChangeArrowheads="1"/>
          </p:cNvSpPr>
          <p:nvPr/>
        </p:nvSpPr>
        <p:spPr bwMode="auto">
          <a:xfrm>
            <a:off x="3182938" y="5653089"/>
            <a:ext cx="1693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Perpetua" pitchFamily="18" charset="0"/>
            </a:endParaRPr>
          </a:p>
        </p:txBody>
      </p:sp>
      <p:sp>
        <p:nvSpPr>
          <p:cNvPr id="10266" name="Freeform 34"/>
          <p:cNvSpPr>
            <a:spLocks noChangeArrowheads="1"/>
          </p:cNvSpPr>
          <p:nvPr/>
        </p:nvSpPr>
        <p:spPr bwMode="auto">
          <a:xfrm>
            <a:off x="4343400" y="4470401"/>
            <a:ext cx="1588" cy="690563"/>
          </a:xfrm>
          <a:custGeom>
            <a:avLst/>
            <a:gdLst>
              <a:gd name="T0" fmla="*/ 0 w 1"/>
              <a:gd name="T1" fmla="*/ 2147483647 h 435"/>
              <a:gd name="T2" fmla="*/ 0 w 1"/>
              <a:gd name="T3" fmla="*/ 0 h 435"/>
              <a:gd name="T4" fmla="*/ 0 60000 65536"/>
              <a:gd name="T5" fmla="*/ 0 60000 65536"/>
              <a:gd name="T6" fmla="*/ 0 w 1"/>
              <a:gd name="T7" fmla="*/ 0 h 435"/>
              <a:gd name="T8" fmla="*/ 1 w 1"/>
              <a:gd name="T9" fmla="*/ 435 h 435"/>
            </a:gdLst>
            <a:ahLst/>
            <a:cxnLst>
              <a:cxn ang="T4">
                <a:pos x="T0" y="T1"/>
              </a:cxn>
              <a:cxn ang="T5">
                <a:pos x="T2" y="T3"/>
              </a:cxn>
            </a:cxnLst>
            <a:rect l="T6" t="T7" r="T8" b="T9"/>
            <a:pathLst>
              <a:path w="1" h="435">
                <a:moveTo>
                  <a:pt x="0" y="435"/>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7" name="Rectangle 35"/>
          <p:cNvSpPr>
            <a:spLocks noChangeArrowheads="1"/>
          </p:cNvSpPr>
          <p:nvPr/>
        </p:nvSpPr>
        <p:spPr bwMode="auto">
          <a:xfrm>
            <a:off x="3617914" y="5180014"/>
            <a:ext cx="31579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atin typeface="Symbol" pitchFamily="18" charset="2"/>
              </a:rPr>
              <a:t></a:t>
            </a:r>
          </a:p>
        </p:txBody>
      </p:sp>
      <p:sp>
        <p:nvSpPr>
          <p:cNvPr id="10268" name="Rectangle 36"/>
          <p:cNvSpPr>
            <a:spLocks noChangeArrowheads="1"/>
          </p:cNvSpPr>
          <p:nvPr/>
        </p:nvSpPr>
        <p:spPr bwMode="auto">
          <a:xfrm>
            <a:off x="8837613" y="5268914"/>
            <a:ext cx="28854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en-US" b="1">
                <a:latin typeface="Perpetua" pitchFamily="18" charset="0"/>
              </a:rPr>
              <a:t>z</a:t>
            </a:r>
          </a:p>
        </p:txBody>
      </p:sp>
      <p:grpSp>
        <p:nvGrpSpPr>
          <p:cNvPr id="10269" name="Group 41"/>
          <p:cNvGrpSpPr>
            <a:grpSpLocks/>
          </p:cNvGrpSpPr>
          <p:nvPr/>
        </p:nvGrpSpPr>
        <p:grpSpPr bwMode="auto">
          <a:xfrm>
            <a:off x="5294314" y="3370266"/>
            <a:ext cx="1512887" cy="728663"/>
            <a:chOff x="2375" y="2123"/>
            <a:chExt cx="953" cy="459"/>
          </a:xfrm>
        </p:grpSpPr>
        <p:sp>
          <p:nvSpPr>
            <p:cNvPr id="10274" name="Rectangle 37"/>
            <p:cNvSpPr>
              <a:spLocks noChangeArrowheads="1"/>
            </p:cNvSpPr>
            <p:nvPr/>
          </p:nvSpPr>
          <p:spPr bwMode="auto">
            <a:xfrm>
              <a:off x="2807" y="2123"/>
              <a:ext cx="3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b="1">
                  <a:latin typeface="Perpetua" pitchFamily="18" charset="0"/>
                </a:rPr>
                <a:t>x - </a:t>
              </a:r>
              <a:r>
                <a:rPr lang="en-US" b="1">
                  <a:latin typeface="Symbol" pitchFamily="18" charset="2"/>
                </a:rPr>
                <a:t></a:t>
              </a:r>
            </a:p>
          </p:txBody>
        </p:sp>
        <p:sp>
          <p:nvSpPr>
            <p:cNvPr id="10275" name="Line 38"/>
            <p:cNvSpPr>
              <a:spLocks noChangeShapeType="1"/>
            </p:cNvSpPr>
            <p:nvPr/>
          </p:nvSpPr>
          <p:spPr bwMode="auto">
            <a:xfrm>
              <a:off x="2816" y="2400"/>
              <a:ext cx="5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6" name="Rectangle 39"/>
            <p:cNvSpPr>
              <a:spLocks noChangeArrowheads="1"/>
            </p:cNvSpPr>
            <p:nvPr/>
          </p:nvSpPr>
          <p:spPr bwMode="auto">
            <a:xfrm>
              <a:off x="2927" y="2351"/>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b="1">
                  <a:latin typeface="Symbol" pitchFamily="18" charset="2"/>
                </a:rPr>
                <a:t></a:t>
              </a:r>
            </a:p>
          </p:txBody>
        </p:sp>
        <p:sp>
          <p:nvSpPr>
            <p:cNvPr id="10277" name="Rectangle 40"/>
            <p:cNvSpPr>
              <a:spLocks noChangeArrowheads="1"/>
            </p:cNvSpPr>
            <p:nvPr/>
          </p:nvSpPr>
          <p:spPr bwMode="auto">
            <a:xfrm>
              <a:off x="2375" y="2255"/>
              <a:ext cx="3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b="1">
                  <a:latin typeface="Perpetua" pitchFamily="18" charset="0"/>
                </a:rPr>
                <a:t>z =</a:t>
              </a:r>
            </a:p>
          </p:txBody>
        </p:sp>
      </p:grpSp>
      <p:sp>
        <p:nvSpPr>
          <p:cNvPr id="10270" name="Rectangle 42"/>
          <p:cNvSpPr>
            <a:spLocks noChangeArrowheads="1"/>
          </p:cNvSpPr>
          <p:nvPr/>
        </p:nvSpPr>
        <p:spPr bwMode="auto">
          <a:xfrm>
            <a:off x="1827213" y="5378450"/>
            <a:ext cx="4889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b="1">
                <a:latin typeface="Times New Roman" pitchFamily="18" charset="0"/>
              </a:rPr>
              <a:t>(a)</a:t>
            </a:r>
          </a:p>
        </p:txBody>
      </p:sp>
      <p:sp>
        <p:nvSpPr>
          <p:cNvPr id="10271" name="Rectangle 43"/>
          <p:cNvSpPr>
            <a:spLocks noChangeArrowheads="1"/>
          </p:cNvSpPr>
          <p:nvPr/>
        </p:nvSpPr>
        <p:spPr bwMode="auto">
          <a:xfrm>
            <a:off x="6303964" y="5378450"/>
            <a:ext cx="5032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b="1">
                <a:latin typeface="Times New Roman" pitchFamily="18" charset="0"/>
              </a:rPr>
              <a:t>(b)</a:t>
            </a:r>
          </a:p>
        </p:txBody>
      </p:sp>
      <p:sp>
        <p:nvSpPr>
          <p:cNvPr id="10272" name="Rectangle 44"/>
          <p:cNvSpPr>
            <a:spLocks noChangeArrowheads="1"/>
          </p:cNvSpPr>
          <p:nvPr/>
        </p:nvSpPr>
        <p:spPr bwMode="auto">
          <a:xfrm>
            <a:off x="3884613" y="4456114"/>
            <a:ext cx="30777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b="1">
                <a:latin typeface="Perpetua" pitchFamily="18" charset="0"/>
              </a:rPr>
              <a:t>P</a:t>
            </a:r>
          </a:p>
        </p:txBody>
      </p:sp>
      <p:sp>
        <p:nvSpPr>
          <p:cNvPr id="10273" name="Rectangle 45"/>
          <p:cNvSpPr>
            <a:spLocks noChangeArrowheads="1"/>
          </p:cNvSpPr>
          <p:nvPr/>
        </p:nvSpPr>
        <p:spPr bwMode="auto">
          <a:xfrm>
            <a:off x="8494713" y="4437064"/>
            <a:ext cx="30777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b="1">
                <a:latin typeface="Perpetua" pitchFamily="18" charset="0"/>
              </a:rPr>
              <a:t>P</a:t>
            </a:r>
          </a:p>
        </p:txBody>
      </p:sp>
    </p:spTree>
    <p:extLst>
      <p:ext uri="{BB962C8B-B14F-4D97-AF65-F5344CB8AC3E}">
        <p14:creationId xmlns:p14="http://schemas.microsoft.com/office/powerpoint/2010/main" val="427821918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z-score</a:t>
            </a:r>
          </a:p>
        </p:txBody>
      </p:sp>
      <p:sp>
        <p:nvSpPr>
          <p:cNvPr id="3" name="Content Placeholder 2"/>
          <p:cNvSpPr>
            <a:spLocks noGrp="1"/>
          </p:cNvSpPr>
          <p:nvPr>
            <p:ph idx="1"/>
          </p:nvPr>
        </p:nvSpPr>
        <p:spPr/>
        <p:txBody>
          <a:bodyPr>
            <a:normAutofit/>
          </a:bodyPr>
          <a:lstStyle/>
          <a:p>
            <a:r>
              <a:rPr lang="en-US" sz="2800" dirty="0"/>
              <a:t>Suppose X ~ N(5, 6). </a:t>
            </a:r>
          </a:p>
          <a:p>
            <a:r>
              <a:rPr lang="en-US" sz="2800" dirty="0"/>
              <a:t>This says that x is a normally distributed random variable with mean μ = 5 and standard deviation= 6.</a:t>
            </a:r>
          </a:p>
          <a:p>
            <a:endParaRPr lang="en-US" sz="2800" dirty="0"/>
          </a:p>
          <a:p>
            <a:r>
              <a:rPr lang="en-US" sz="2800" dirty="0"/>
              <a:t> Suppose x= 17. Find the z-score and interpret what it means.</a:t>
            </a:r>
          </a:p>
          <a:p>
            <a:endParaRPr lang="en-US" sz="2800" dirty="0"/>
          </a:p>
          <a:p>
            <a:r>
              <a:rPr lang="en-US" sz="2800" dirty="0"/>
              <a:t>Suppose x = 1. Find the z-score and interpret what it means.</a:t>
            </a:r>
          </a:p>
          <a:p>
            <a:endParaRPr lang="en-US" dirty="0"/>
          </a:p>
        </p:txBody>
      </p:sp>
    </p:spTree>
    <p:extLst>
      <p:ext uri="{BB962C8B-B14F-4D97-AF65-F5344CB8AC3E}">
        <p14:creationId xmlns:p14="http://schemas.microsoft.com/office/powerpoint/2010/main" val="3820103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z-score</a:t>
            </a:r>
          </a:p>
        </p:txBody>
      </p:sp>
      <p:sp>
        <p:nvSpPr>
          <p:cNvPr id="3" name="Content Placeholder 2"/>
          <p:cNvSpPr>
            <a:spLocks noGrp="1"/>
          </p:cNvSpPr>
          <p:nvPr>
            <p:ph idx="1"/>
          </p:nvPr>
        </p:nvSpPr>
        <p:spPr/>
        <p:txBody>
          <a:bodyPr>
            <a:normAutofit/>
          </a:bodyPr>
          <a:lstStyle/>
          <a:p>
            <a:r>
              <a:rPr lang="en-US" sz="2400" dirty="0"/>
              <a:t>For x = 17, the z-score is  2 so it is two standard deviations (2σ) above or to the right of the mean μ = 5. The standard deviation </a:t>
            </a:r>
            <a:r>
              <a:rPr lang="en-US" sz="2400" dirty="0" err="1"/>
              <a:t>isσ</a:t>
            </a:r>
            <a:r>
              <a:rPr lang="en-US" sz="2400" dirty="0"/>
              <a:t>= 6. </a:t>
            </a:r>
          </a:p>
          <a:p>
            <a:r>
              <a:rPr lang="en-US" sz="2400" dirty="0"/>
              <a:t>Notice that: 5 + (2)(6) = 17 (The pattern is </a:t>
            </a:r>
            <a:r>
              <a:rPr lang="en-US" sz="2400" dirty="0" err="1"/>
              <a:t>μ+zσ</a:t>
            </a:r>
            <a:r>
              <a:rPr lang="en-US" sz="2400" dirty="0"/>
              <a:t>=x) </a:t>
            </a:r>
          </a:p>
          <a:p>
            <a:endParaRPr lang="en-US" sz="2400" dirty="0"/>
          </a:p>
          <a:p>
            <a:r>
              <a:rPr lang="en-US" sz="2400" dirty="0"/>
              <a:t>For x= 1, the z-score is –0.67 (rounded to two decimal places) </a:t>
            </a:r>
          </a:p>
          <a:p>
            <a:r>
              <a:rPr lang="en-US" sz="2400" dirty="0"/>
              <a:t>This means that x = 1 is 0.67 standard deviations (–0.67σ) below or to the left of the mean μ = 5. Notice that:5 + (–0.67)(6) is approximately equal to one (This has the pattern μ+ (–0.67)σ = 1)</a:t>
            </a:r>
          </a:p>
          <a:p>
            <a:endParaRPr lang="en-US" dirty="0"/>
          </a:p>
        </p:txBody>
      </p:sp>
    </p:spTree>
    <p:extLst>
      <p:ext uri="{BB962C8B-B14F-4D97-AF65-F5344CB8AC3E}">
        <p14:creationId xmlns:p14="http://schemas.microsoft.com/office/powerpoint/2010/main" val="818600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4" name="Content Placeholder 3"/>
          <p:cNvSpPr>
            <a:spLocks noGrp="1"/>
          </p:cNvSpPr>
          <p:nvPr>
            <p:ph sz="half" idx="2"/>
          </p:nvPr>
        </p:nvSpPr>
        <p:spPr>
          <a:xfrm>
            <a:off x="5989320" y="585217"/>
            <a:ext cx="4754880" cy="5724144"/>
          </a:xfrm>
        </p:spPr>
        <p:txBody>
          <a:bodyPr/>
          <a:lstStyle/>
          <a:p>
            <a:r>
              <a:rPr lang="en-US" sz="2400" b="1" dirty="0"/>
              <a:t>*The area in pink equals 68% (1 standard deviation from the mean)</a:t>
            </a:r>
          </a:p>
          <a:p>
            <a:endParaRPr lang="en-US" sz="2400" dirty="0"/>
          </a:p>
          <a:p>
            <a:r>
              <a:rPr lang="en-US" sz="2400" b="1" dirty="0"/>
              <a:t>*The area in red and pink equals 95% (2 standard deviations from the mean)</a:t>
            </a:r>
          </a:p>
          <a:p>
            <a:endParaRPr lang="en-US" sz="2400" dirty="0"/>
          </a:p>
          <a:p>
            <a:r>
              <a:rPr lang="en-US" sz="2400" b="1" dirty="0"/>
              <a:t>*The area in blue, red, and pink equals 99.7% (3 standard deviations from the mean)</a:t>
            </a:r>
          </a:p>
          <a:p>
            <a:endParaRPr lang="en-US" sz="2400" dirty="0"/>
          </a:p>
          <a:p>
            <a:r>
              <a:rPr lang="en-US" sz="2400" b="1" dirty="0"/>
              <a:t>*The rest is the remaining .3 % to make the distribution equal 100%</a:t>
            </a:r>
            <a:endParaRPr lang="en-US" sz="2400" dirty="0"/>
          </a:p>
          <a:p>
            <a:endParaRPr lang="en-US" dirty="0"/>
          </a:p>
        </p:txBody>
      </p:sp>
      <p:pic>
        <p:nvPicPr>
          <p:cNvPr id="5" name="Content Placeholder 4" descr="The area in the middle equals 68% (1 standard deviation from the mean)&#10;&#10;The second and middle area equals 95% (2 standard deviations from the mean)&#10;&#10;The third, second, and middle area equals 99.7% (3 standard deviations from the mean)&#10;&#10;The rest is the remaining .3 % to make the distribution equal 100%&#10;&#10;"/>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58129" y="1899138"/>
            <a:ext cx="4623864" cy="4121833"/>
          </a:xfrm>
          <a:prstGeom prst="rect">
            <a:avLst/>
          </a:prstGeom>
          <a:noFill/>
          <a:ln>
            <a:noFill/>
          </a:ln>
        </p:spPr>
      </p:pic>
    </p:spTree>
    <p:extLst>
      <p:ext uri="{BB962C8B-B14F-4D97-AF65-F5344CB8AC3E}">
        <p14:creationId xmlns:p14="http://schemas.microsoft.com/office/powerpoint/2010/main" val="862907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Empirical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4128" y="2084832"/>
                <a:ext cx="9720073" cy="4224528"/>
              </a:xfrm>
            </p:spPr>
            <p:txBody>
              <a:bodyPr/>
              <a:lstStyle/>
              <a:p>
                <a:r>
                  <a:rPr lang="en-US" b="1" dirty="0"/>
                  <a:t>Use the z-score or  (standard score) =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𝒙</m:t>
                        </m:r>
                        <m:r>
                          <a:rPr lang="en-US" b="1" i="1">
                            <a:latin typeface="Cambria Math" panose="02040503050406030204" pitchFamily="18" charset="0"/>
                          </a:rPr>
                          <m:t>− </m:t>
                        </m:r>
                        <m:r>
                          <a:rPr lang="en-US" b="1" i="1">
                            <a:latin typeface="Cambria Math" panose="02040503050406030204" pitchFamily="18" charset="0"/>
                          </a:rPr>
                          <m:t>𝝁</m:t>
                        </m:r>
                      </m:num>
                      <m:den>
                        <m:r>
                          <a:rPr lang="en-US" b="1" i="1">
                            <a:latin typeface="Cambria Math" panose="02040503050406030204" pitchFamily="18" charset="0"/>
                          </a:rPr>
                          <m:t>𝝈</m:t>
                        </m:r>
                      </m:den>
                    </m:f>
                  </m:oMath>
                </a14:m>
                <a:r>
                  <a:rPr lang="en-US" dirty="0"/>
                  <a:t> to solve these problems</a:t>
                </a:r>
              </a:p>
              <a:p>
                <a:pPr marL="0" indent="0">
                  <a:buNone/>
                </a:pPr>
                <a:r>
                  <a:rPr lang="en-US" dirty="0"/>
                  <a:t> If the mean is 500, standard deviation is 100, what percentage are </a:t>
                </a:r>
                <a:r>
                  <a:rPr lang="en-US" i="1" dirty="0"/>
                  <a:t>less than</a:t>
                </a:r>
                <a:r>
                  <a:rPr lang="en-US" dirty="0"/>
                  <a:t> 300? </a:t>
                </a:r>
                <a:br>
                  <a:rPr lang="en-US" dirty="0"/>
                </a:br>
                <a:r>
                  <a:rPr lang="en-US" dirty="0"/>
                  <a:t/>
                </a:r>
                <a:br>
                  <a:rPr lang="en-US" dirty="0"/>
                </a:br>
                <a:r>
                  <a:rPr lang="en-US" dirty="0"/>
                  <a:t>You solved and got (300-500)/100 = -2. (Use the Z-score formula)</a:t>
                </a:r>
                <a:br>
                  <a:rPr lang="en-US" dirty="0"/>
                </a:br>
                <a:endParaRPr lang="en-US" dirty="0"/>
              </a:p>
              <a:p>
                <a:r>
                  <a:rPr lang="en-US" dirty="0"/>
                  <a:t>This means -2 in below the mean so you add up all the percentages below -2.</a:t>
                </a:r>
              </a:p>
              <a:p>
                <a:r>
                  <a:rPr lang="en-US" dirty="0"/>
                  <a:t>0.15% + 2.35% = 2.5%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4128" y="2084832"/>
                <a:ext cx="9720073" cy="4224528"/>
              </a:xfrm>
              <a:blipFill>
                <a:blip r:embed="rId2"/>
                <a:stretch>
                  <a:fillRect l="-1254" t="-722"/>
                </a:stretch>
              </a:blipFill>
            </p:spPr>
            <p:txBody>
              <a:bodyPr/>
              <a:lstStyle/>
              <a:p>
                <a:r>
                  <a:rPr lang="en-US">
                    <a:noFill/>
                  </a:rPr>
                  <a:t> </a:t>
                </a:r>
              </a:p>
            </p:txBody>
          </p:sp>
        </mc:Fallback>
      </mc:AlternateContent>
    </p:spTree>
    <p:extLst>
      <p:ext uri="{BB962C8B-B14F-4D97-AF65-F5344CB8AC3E}">
        <p14:creationId xmlns:p14="http://schemas.microsoft.com/office/powerpoint/2010/main" val="4081785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628</TotalTime>
  <Words>2352</Words>
  <Application>Microsoft Office PowerPoint</Application>
  <PresentationFormat>Widescreen</PresentationFormat>
  <Paragraphs>251</Paragraphs>
  <Slides>48</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0" baseType="lpstr">
      <vt:lpstr>Arial</vt:lpstr>
      <vt:lpstr>Calibri</vt:lpstr>
      <vt:lpstr>Cambria Math</vt:lpstr>
      <vt:lpstr>Perpetua</vt:lpstr>
      <vt:lpstr>Symbol</vt:lpstr>
      <vt:lpstr>Times New Roman</vt:lpstr>
      <vt:lpstr>Tw Cen MT</vt:lpstr>
      <vt:lpstr>Tw Cen MT Condensed</vt:lpstr>
      <vt:lpstr>Wingdings 2</vt:lpstr>
      <vt:lpstr>Wingdings 3</vt:lpstr>
      <vt:lpstr>Integral</vt:lpstr>
      <vt:lpstr>Equation</vt:lpstr>
      <vt:lpstr>Chapter 6 THE NORMAL DISTRIBUTION </vt:lpstr>
      <vt:lpstr>Normal Distribution</vt:lpstr>
      <vt:lpstr>Key Concept</vt:lpstr>
      <vt:lpstr>Conversion Formula </vt:lpstr>
      <vt:lpstr>Converting  to Standard Normal Distribution</vt:lpstr>
      <vt:lpstr>Using the z-score</vt:lpstr>
      <vt:lpstr>Using the z-score</vt:lpstr>
      <vt:lpstr>Empirical Rule</vt:lpstr>
      <vt:lpstr>Using the Empirical Rule</vt:lpstr>
      <vt:lpstr>Using the Empirical Rule continued</vt:lpstr>
      <vt:lpstr>More Empirical Rule Practice</vt:lpstr>
      <vt:lpstr>More Empirical Rule Practice Answer</vt:lpstr>
      <vt:lpstr>Cautions!!!!</vt:lpstr>
      <vt:lpstr>Four scenarios</vt:lpstr>
      <vt:lpstr>Using the calculator to get the probabilities</vt:lpstr>
      <vt:lpstr>Standard Normal Distribution</vt:lpstr>
      <vt:lpstr>Four Basic Scenarios—Find the area under the standard normal distribution</vt:lpstr>
      <vt:lpstr>PowerPoint Presentation</vt:lpstr>
      <vt:lpstr>On older versions of the TI-83/84, the requested information is simply entered separated by commas.  </vt:lpstr>
      <vt:lpstr>Four Basic Scenarios—Find the area under the standard normal distribution</vt:lpstr>
      <vt:lpstr>PowerPoint Presentation</vt:lpstr>
      <vt:lpstr>Four Basic Scenarios—Find the area under the standard normal distribution</vt:lpstr>
      <vt:lpstr>PowerPoint Presentation</vt:lpstr>
      <vt:lpstr>Four Basic Scenarios—Find the area under the standard normal distribution</vt:lpstr>
      <vt:lpstr>Enter 1 – normalcdf(lower, upper, mean, std dev)</vt:lpstr>
      <vt:lpstr>Percentiles</vt:lpstr>
      <vt:lpstr>Using the calculator</vt:lpstr>
      <vt:lpstr>Example #1 </vt:lpstr>
      <vt:lpstr>PowerPoint Presentation</vt:lpstr>
      <vt:lpstr>PowerPoint Presentation</vt:lpstr>
      <vt:lpstr>PowerPoint Presentation</vt:lpstr>
      <vt:lpstr>PowerPoint Presentation</vt:lpstr>
      <vt:lpstr>Example #2 </vt:lpstr>
      <vt:lpstr>PowerPoint Presentation</vt:lpstr>
      <vt:lpstr>PowerPoint Presentation</vt:lpstr>
      <vt:lpstr>PowerPoint Presentation</vt:lpstr>
      <vt:lpstr>PowerPoint Presentation</vt:lpstr>
      <vt:lpstr>Example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percentiles</vt:lpstr>
      <vt:lpstr>Examples of percentiles Answers</vt:lpstr>
      <vt:lpstr>Examples of percentiles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THE NORMAL DISTRIBUTION </dc:title>
  <dc:creator>Camille Pace</dc:creator>
  <cp:lastModifiedBy>Camille Pace</cp:lastModifiedBy>
  <cp:revision>13</cp:revision>
  <dcterms:created xsi:type="dcterms:W3CDTF">2016-03-22T20:48:46Z</dcterms:created>
  <dcterms:modified xsi:type="dcterms:W3CDTF">2016-07-06T21:53:06Z</dcterms:modified>
</cp:coreProperties>
</file>