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application/xml" Extension="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2" Type="http://schemas.openxmlformats.org/officeDocument/2006/relationships/slide" Target="slides/slide7.xml"/><Relationship Id="rId2" Type="http://schemas.openxmlformats.org/officeDocument/2006/relationships/presProps" Target="presProps.xml"/><Relationship Id="rId13" Type="http://schemas.openxmlformats.org/officeDocument/2006/relationships/slide" Target="slides/slide8.xml"/><Relationship Id="rId1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3" Type="http://schemas.openxmlformats.org/officeDocument/2006/relationships/tableStyles" Target="tableStyles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Lots of people do not immediately see the person with a hand raised in this logo...how many saw it?  Do they know, or can they guess what fair trade is all about?</a:t>
            </a:r>
          </a:p>
        </p:txBody>
      </p:sp>
      <p:sp>
        <p:nvSpPr>
          <p:cNvPr id="63" name="Shape 63"/>
          <p:cNvSpPr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5" name="Shape 14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4" name="Shape 164"/>
          <p:cNvSpPr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9" name="Shape 16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  <p:sp>
        <p:nvSpPr>
          <p:cNvPr id="68" name="Shape 68"/>
          <p:cNvSpPr/>
          <p:nvPr>
            <p:ph idx="2" type="sldImg"/>
          </p:nvPr>
        </p:nvSpPr>
        <p:spPr>
          <a:xfrm>
            <a:off x="1139825" y="715962"/>
            <a:ext cx="4578349" cy="3433761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rnd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914400" y="4364037"/>
            <a:ext cx="5029199" cy="4079874"/>
          </a:xfrm>
          <a:prstGeom prst="rect">
            <a:avLst/>
          </a:prstGeom>
          <a:solidFill>
            <a:srgbClr val="FFFFFF"/>
          </a:solidFill>
          <a:ln cap="rnd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Here is a clue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It is good to have some bananas here, one per group, they can then imagine that banana had eyes, who has it seen between being grown and right now.</a:t>
            </a:r>
          </a:p>
        </p:txBody>
      </p:sp>
      <p:sp>
        <p:nvSpPr>
          <p:cNvPr id="79" name="Shape 79"/>
          <p:cNvSpPr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Students decide who comes first when producing a banana.  </a:t>
            </a:r>
          </a:p>
        </p:txBody>
      </p:sp>
      <p:sp>
        <p:nvSpPr>
          <p:cNvPr id="90" name="Shape 90"/>
          <p:cNvSpPr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0" name="Shape 14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AndObj">
  <p:cSld name="TEXT_AND_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685800" y="1981200"/>
            <a:ext cx="3809998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indent="-6350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indent="12700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-254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4pPr>
            <a:lvl5pPr indent="-254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5pPr>
            <a:lvl6pPr indent="-25400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6pPr>
            <a:lvl7pPr indent="-25400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7pPr>
            <a:lvl8pPr indent="-25400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8pPr>
            <a:lvl9pPr indent="-25400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x="4648200" y="1981200"/>
            <a:ext cx="3809998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indent="-6350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indent="12700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-254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4pPr>
            <a:lvl5pPr indent="-254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5pPr>
            <a:lvl6pPr indent="-25400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6pPr>
            <a:lvl7pPr indent="-25400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7pPr>
            <a:lvl8pPr indent="-25400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8pPr>
            <a:lvl9pPr indent="-25400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Times New Roman"/>
              <a:buNone/>
              <a:defRPr/>
            </a:lvl1pPr>
            <a:lvl2pPr indent="0" marL="457200" rtl="0">
              <a:spcBef>
                <a:spcPts val="0"/>
              </a:spcBef>
              <a:buFont typeface="Times New Roman"/>
              <a:buNone/>
              <a:defRPr/>
            </a:lvl2pPr>
            <a:lvl3pPr indent="0" marL="914400" rtl="0">
              <a:spcBef>
                <a:spcPts val="0"/>
              </a:spcBef>
              <a:buFont typeface="Times New Roman"/>
              <a:buNone/>
              <a:defRPr/>
            </a:lvl3pPr>
            <a:lvl4pPr indent="0" marL="1371600" rtl="0">
              <a:spcBef>
                <a:spcPts val="0"/>
              </a:spcBef>
              <a:buFont typeface="Times New Roman"/>
              <a:buNone/>
              <a:defRPr/>
            </a:lvl4pPr>
            <a:lvl5pPr indent="0" marL="1828800" rtl="0">
              <a:spcBef>
                <a:spcPts val="0"/>
              </a:spcBef>
              <a:buFont typeface="Times New Roman"/>
              <a:buNone/>
              <a:defRPr/>
            </a:lvl5pPr>
            <a:lvl6pPr indent="0" marL="2286000" rtl="0">
              <a:spcBef>
                <a:spcPts val="0"/>
              </a:spcBef>
              <a:buFont typeface="Times New Roman"/>
              <a:buNone/>
              <a:defRPr/>
            </a:lvl6pPr>
            <a:lvl7pPr indent="0" marL="2743200" rtl="0">
              <a:spcBef>
                <a:spcPts val="0"/>
              </a:spcBef>
              <a:buFont typeface="Times New Roman"/>
              <a:buNone/>
              <a:defRPr/>
            </a:lvl7pPr>
            <a:lvl8pPr indent="0" marL="3200400" rtl="0">
              <a:spcBef>
                <a:spcPts val="0"/>
              </a:spcBef>
              <a:buFont typeface="Times New Roman"/>
              <a:buNone/>
              <a:defRPr/>
            </a:lvl8pPr>
            <a:lvl9pPr indent="0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OBJEC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indent="-6350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indent="12700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-254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4pPr>
            <a:lvl5pPr indent="-254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5pPr>
            <a:lvl6pPr indent="-25400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6pPr>
            <a:lvl7pPr indent="-25400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7pPr>
            <a:lvl8pPr indent="-25400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8pPr>
            <a:lvl9pPr indent="-25400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ctrTitle"/>
          </p:nvPr>
        </p:nvSpPr>
        <p:spPr>
          <a:xfrm>
            <a:off x="685800" y="2130425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/>
            </a:lvl1pPr>
            <a:lvl2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/>
            </a:lvl2pPr>
            <a:lvl3pPr indent="0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2pPr>
            <a:lvl3pPr indent="0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3pPr>
            <a:lvl4pPr indent="0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4pPr>
            <a:lvl5pPr indent="0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5pPr>
            <a:lvl6pPr indent="0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6pPr>
            <a:lvl7pPr indent="0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7pPr>
            <a:lvl8pPr indent="0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8pPr>
            <a:lvl9pPr indent="0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_TITLE_AND_VERTICAL_TEX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 rot="5400000">
            <a:off x="4743449" y="2381249"/>
            <a:ext cx="5486399" cy="19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 rot="5400000">
            <a:off x="781050" y="514349"/>
            <a:ext cx="5486399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indent="-6350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indent="12700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-254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4pPr>
            <a:lvl5pPr indent="-254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5pPr>
            <a:lvl6pPr indent="-25400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6pPr>
            <a:lvl7pPr indent="-25400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7pPr>
            <a:lvl8pPr indent="-25400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8pPr>
            <a:lvl9pPr indent="-25400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VERTICAL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 rot="5400000">
            <a:off x="2514599" y="152399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indent="-6350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indent="12700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-254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4pPr>
            <a:lvl5pPr indent="-254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5pPr>
            <a:lvl6pPr indent="-25400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6pPr>
            <a:lvl7pPr indent="-25400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7pPr>
            <a:lvl8pPr indent="-25400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8pPr>
            <a:lvl9pPr indent="-25400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_WITH_CAPTION_TEX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1792288" y="4800600"/>
            <a:ext cx="5486399" cy="56673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Times New Roman"/>
              <a:buNone/>
              <a:defRPr/>
            </a:lvl1pPr>
            <a:lvl2pPr indent="0" marL="457200" rtl="0">
              <a:spcBef>
                <a:spcPts val="0"/>
              </a:spcBef>
              <a:buFont typeface="Times New Roman"/>
              <a:buNone/>
              <a:defRPr/>
            </a:lvl2pPr>
            <a:lvl3pPr indent="0" marL="914400" rtl="0">
              <a:spcBef>
                <a:spcPts val="0"/>
              </a:spcBef>
              <a:buFont typeface="Times New Roman"/>
              <a:buNone/>
              <a:defRPr/>
            </a:lvl3pPr>
            <a:lvl4pPr indent="0" marL="1371600" rtl="0">
              <a:spcBef>
                <a:spcPts val="0"/>
              </a:spcBef>
              <a:buFont typeface="Times New Roman"/>
              <a:buNone/>
              <a:defRPr/>
            </a:lvl4pPr>
            <a:lvl5pPr indent="0" marL="1828800" rtl="0">
              <a:spcBef>
                <a:spcPts val="0"/>
              </a:spcBef>
              <a:buFont typeface="Times New Roman"/>
              <a:buNone/>
              <a:defRPr/>
            </a:lvl5pPr>
            <a:lvl6pPr indent="0" marL="2286000" rtl="0">
              <a:spcBef>
                <a:spcPts val="0"/>
              </a:spcBef>
              <a:buFont typeface="Times New Roman"/>
              <a:buNone/>
              <a:defRPr/>
            </a:lvl6pPr>
            <a:lvl7pPr indent="0" marL="2743200" rtl="0">
              <a:spcBef>
                <a:spcPts val="0"/>
              </a:spcBef>
              <a:buFont typeface="Times New Roman"/>
              <a:buNone/>
              <a:defRPr/>
            </a:lvl7pPr>
            <a:lvl8pPr indent="0" marL="3200400" rtl="0">
              <a:spcBef>
                <a:spcPts val="0"/>
              </a:spcBef>
              <a:buFont typeface="Times New Roman"/>
              <a:buNone/>
              <a:defRPr/>
            </a:lvl8pPr>
            <a:lvl9pPr indent="0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OBJECT_WITH_CAPTIO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457200" y="273050"/>
            <a:ext cx="3008313" cy="116204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575050" y="273050"/>
            <a:ext cx="5111750" cy="58531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Times New Roman"/>
              <a:buNone/>
              <a:defRPr/>
            </a:lvl1pPr>
            <a:lvl2pPr indent="0" marL="457200" rtl="0">
              <a:spcBef>
                <a:spcPts val="0"/>
              </a:spcBef>
              <a:buFont typeface="Times New Roman"/>
              <a:buNone/>
              <a:defRPr/>
            </a:lvl2pPr>
            <a:lvl3pPr indent="0" marL="914400" rtl="0">
              <a:spcBef>
                <a:spcPts val="0"/>
              </a:spcBef>
              <a:buFont typeface="Times New Roman"/>
              <a:buNone/>
              <a:defRPr/>
            </a:lvl3pPr>
            <a:lvl4pPr indent="0" marL="1371600" rtl="0">
              <a:spcBef>
                <a:spcPts val="0"/>
              </a:spcBef>
              <a:buFont typeface="Times New Roman"/>
              <a:buNone/>
              <a:defRPr/>
            </a:lvl4pPr>
            <a:lvl5pPr indent="0" marL="1828800" rtl="0">
              <a:spcBef>
                <a:spcPts val="0"/>
              </a:spcBef>
              <a:buFont typeface="Times New Roman"/>
              <a:buNone/>
              <a:defRPr/>
            </a:lvl5pPr>
            <a:lvl6pPr indent="0" marL="2286000" rtl="0">
              <a:spcBef>
                <a:spcPts val="0"/>
              </a:spcBef>
              <a:buFont typeface="Times New Roman"/>
              <a:buNone/>
              <a:defRPr/>
            </a:lvl6pPr>
            <a:lvl7pPr indent="0" marL="2743200" rtl="0">
              <a:spcBef>
                <a:spcPts val="0"/>
              </a:spcBef>
              <a:buFont typeface="Times New Roman"/>
              <a:buNone/>
              <a:defRPr/>
            </a:lvl7pPr>
            <a:lvl8pPr indent="0" marL="3200400" rtl="0">
              <a:spcBef>
                <a:spcPts val="0"/>
              </a:spcBef>
              <a:buFont typeface="Times New Roman"/>
              <a:buNone/>
              <a:defRPr/>
            </a:lvl8pPr>
            <a:lvl9pPr indent="0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TWO_OBJECTS_WITH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Times New Roman"/>
              <a:buNone/>
              <a:defRPr/>
            </a:lvl1pPr>
            <a:lvl2pPr indent="0" marL="457200" rtl="0">
              <a:spcBef>
                <a:spcPts val="0"/>
              </a:spcBef>
              <a:buFont typeface="Times New Roman"/>
              <a:buNone/>
              <a:defRPr/>
            </a:lvl2pPr>
            <a:lvl3pPr indent="0" marL="914400" rtl="0">
              <a:spcBef>
                <a:spcPts val="0"/>
              </a:spcBef>
              <a:buFont typeface="Times New Roman"/>
              <a:buNone/>
              <a:defRPr/>
            </a:lvl3pPr>
            <a:lvl4pPr indent="0" marL="1371600" rtl="0">
              <a:spcBef>
                <a:spcPts val="0"/>
              </a:spcBef>
              <a:buFont typeface="Times New Roman"/>
              <a:buNone/>
              <a:defRPr/>
            </a:lvl4pPr>
            <a:lvl5pPr indent="0" marL="1828800" rtl="0">
              <a:spcBef>
                <a:spcPts val="0"/>
              </a:spcBef>
              <a:buFont typeface="Times New Roman"/>
              <a:buNone/>
              <a:defRPr/>
            </a:lvl5pPr>
            <a:lvl6pPr indent="0" marL="2286000" rtl="0">
              <a:spcBef>
                <a:spcPts val="0"/>
              </a:spcBef>
              <a:buFont typeface="Times New Roman"/>
              <a:buNone/>
              <a:defRPr/>
            </a:lvl6pPr>
            <a:lvl7pPr indent="0" marL="2743200" rtl="0">
              <a:spcBef>
                <a:spcPts val="0"/>
              </a:spcBef>
              <a:buFont typeface="Times New Roman"/>
              <a:buNone/>
              <a:defRPr/>
            </a:lvl7pPr>
            <a:lvl8pPr indent="0" marL="3200400" rtl="0">
              <a:spcBef>
                <a:spcPts val="0"/>
              </a:spcBef>
              <a:buFont typeface="Times New Roman"/>
              <a:buNone/>
              <a:defRPr/>
            </a:lvl8pPr>
            <a:lvl9pPr indent="0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57200" y="2174875"/>
            <a:ext cx="4040187" cy="39512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x="4645025" y="1535112"/>
            <a:ext cx="4041773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Times New Roman"/>
              <a:buNone/>
              <a:defRPr/>
            </a:lvl1pPr>
            <a:lvl2pPr indent="0" marL="457200" rtl="0">
              <a:spcBef>
                <a:spcPts val="0"/>
              </a:spcBef>
              <a:buFont typeface="Times New Roman"/>
              <a:buNone/>
              <a:defRPr/>
            </a:lvl2pPr>
            <a:lvl3pPr indent="0" marL="914400" rtl="0">
              <a:spcBef>
                <a:spcPts val="0"/>
              </a:spcBef>
              <a:buFont typeface="Times New Roman"/>
              <a:buNone/>
              <a:defRPr/>
            </a:lvl3pPr>
            <a:lvl4pPr indent="0" marL="1371600" rtl="0">
              <a:spcBef>
                <a:spcPts val="0"/>
              </a:spcBef>
              <a:buFont typeface="Times New Roman"/>
              <a:buNone/>
              <a:defRPr/>
            </a:lvl4pPr>
            <a:lvl5pPr indent="0" marL="1828800" rtl="0">
              <a:spcBef>
                <a:spcPts val="0"/>
              </a:spcBef>
              <a:buFont typeface="Times New Roman"/>
              <a:buNone/>
              <a:defRPr/>
            </a:lvl5pPr>
            <a:lvl6pPr indent="0" marL="2286000" rtl="0">
              <a:spcBef>
                <a:spcPts val="0"/>
              </a:spcBef>
              <a:buFont typeface="Times New Roman"/>
              <a:buNone/>
              <a:defRPr/>
            </a:lvl6pPr>
            <a:lvl7pPr indent="0" marL="2743200" rtl="0">
              <a:spcBef>
                <a:spcPts val="0"/>
              </a:spcBef>
              <a:buFont typeface="Times New Roman"/>
              <a:buNone/>
              <a:defRPr/>
            </a:lvl7pPr>
            <a:lvl8pPr indent="0" marL="3200400" rtl="0">
              <a:spcBef>
                <a:spcPts val="0"/>
              </a:spcBef>
              <a:buFont typeface="Times New Roman"/>
              <a:buNone/>
              <a:defRPr/>
            </a:lvl8pPr>
            <a:lvl9pPr indent="0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4" type="body"/>
          </p:nvPr>
        </p:nvSpPr>
        <p:spPr>
          <a:xfrm>
            <a:off x="4645025" y="2174875"/>
            <a:ext cx="4041773" cy="39512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_OBJECTS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685800" y="1981200"/>
            <a:ext cx="3809998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648200" y="1981200"/>
            <a:ext cx="3809998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3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3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1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/>
            </a:lvl1pPr>
            <a:lvl2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/>
            </a:lvl2pPr>
            <a:lvl3pPr indent="0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indent="-6350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indent="12700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-25400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4pPr>
            <a:lvl5pPr indent="-25400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5pPr>
            <a:lvl6pPr indent="-25400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6pPr>
            <a:lvl7pPr indent="-25400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7pPr>
            <a:lvl8pPr indent="-25400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8pPr>
            <a:lvl9pPr indent="-25400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>
              <a:spcBef>
                <a:spcPts val="0"/>
              </a:spcBef>
              <a:buClr>
                <a:schemeClr val="dk1"/>
              </a:buClr>
              <a:buFont typeface="Times New Roman"/>
              <a:buNone/>
            </a:pPr>
            <a:r>
              <a:t/>
            </a:r>
            <a:endParaRPr/>
          </a:p>
          <a:p>
            <a:pPr indent="0" lvl="1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2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3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4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5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6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7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8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01.jpg"/><Relationship Id="rId3" Type="http://schemas.openxmlformats.org/officeDocument/2006/relationships/image" Target="../media/image00.jpg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05.jpg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03.jpg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01.jpg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06.jpg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02.jpg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04.jpg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0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4419600" y="914400"/>
            <a:ext cx="4495800" cy="210184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44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FAIRTRADE COMPANY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3962400" cy="2708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3505200"/>
            <a:ext cx="4241799" cy="2916236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Shape 58"/>
          <p:cNvSpPr/>
          <p:nvPr/>
        </p:nvSpPr>
        <p:spPr>
          <a:xfrm>
            <a:off x="0" y="3357562"/>
            <a:ext cx="2303461" cy="120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Can you see what this logo is a picture of?</a:t>
            </a:r>
          </a:p>
        </p:txBody>
      </p:sp>
      <p:sp>
        <p:nvSpPr>
          <p:cNvPr id="59" name="Shape 59"/>
          <p:cNvSpPr/>
          <p:nvPr/>
        </p:nvSpPr>
        <p:spPr>
          <a:xfrm>
            <a:off x="539750" y="2852735"/>
            <a:ext cx="1008062" cy="576262"/>
          </a:xfrm>
          <a:prstGeom prst="upArrow">
            <a:avLst>
              <a:gd fmla="val 10800" name="adj1"/>
              <a:gd fmla="val 50000" name="adj2"/>
            </a:avLst>
          </a:prstGeom>
          <a:solidFill>
            <a:srgbClr val="FFFF00"/>
          </a:solidFill>
          <a:ln cap="rnd" w="25400">
            <a:solidFill>
              <a:srgbClr val="00956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Shape 1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5" y="0"/>
            <a:ext cx="9140825" cy="6854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Shape 1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3425" y="0"/>
            <a:ext cx="5135562" cy="6857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/>
        </p:nvSpPr>
        <p:spPr>
          <a:xfrm>
            <a:off x="838200" y="609600"/>
            <a:ext cx="19382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0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Farmer 12c</a:t>
            </a:r>
          </a:p>
        </p:txBody>
      </p:sp>
      <p:sp>
        <p:nvSpPr>
          <p:cNvPr id="153" name="Shape 153"/>
          <p:cNvSpPr/>
          <p:nvPr/>
        </p:nvSpPr>
        <p:spPr>
          <a:xfrm>
            <a:off x="4953000" y="609600"/>
            <a:ext cx="3429000" cy="8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0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Transportation 2c</a:t>
            </a:r>
          </a:p>
        </p:txBody>
      </p:sp>
      <p:sp>
        <p:nvSpPr>
          <p:cNvPr id="154" name="Shape 154"/>
          <p:cNvSpPr/>
          <p:nvPr/>
        </p:nvSpPr>
        <p:spPr>
          <a:xfrm>
            <a:off x="6858000" y="2971800"/>
            <a:ext cx="18098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0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Factory 5c</a:t>
            </a:r>
          </a:p>
        </p:txBody>
      </p:sp>
      <p:sp>
        <p:nvSpPr>
          <p:cNvPr id="155" name="Shape 155"/>
          <p:cNvSpPr/>
          <p:nvPr/>
        </p:nvSpPr>
        <p:spPr>
          <a:xfrm>
            <a:off x="250825" y="2743200"/>
            <a:ext cx="40371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0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Grocery Store 6c</a:t>
            </a:r>
          </a:p>
        </p:txBody>
      </p:sp>
      <p:sp>
        <p:nvSpPr>
          <p:cNvPr id="156" name="Shape 156"/>
          <p:cNvSpPr/>
          <p:nvPr/>
        </p:nvSpPr>
        <p:spPr>
          <a:xfrm>
            <a:off x="982775" y="5013575"/>
            <a:ext cx="4139998" cy="730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0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Customer (Mom and Dad) 0c</a:t>
            </a:r>
          </a:p>
        </p:txBody>
      </p:sp>
      <p:sp>
        <p:nvSpPr>
          <p:cNvPr id="157" name="Shape 157"/>
          <p:cNvSpPr/>
          <p:nvPr/>
        </p:nvSpPr>
        <p:spPr>
          <a:xfrm>
            <a:off x="2971800" y="533400"/>
            <a:ext cx="1981199" cy="762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rnd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58" name="Shape 158"/>
          <p:cNvSpPr/>
          <p:nvPr/>
        </p:nvSpPr>
        <p:spPr>
          <a:xfrm>
            <a:off x="7162800" y="1600200"/>
            <a:ext cx="1295400" cy="9144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rnd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59" name="Shape 159"/>
          <p:cNvSpPr/>
          <p:nvPr/>
        </p:nvSpPr>
        <p:spPr>
          <a:xfrm>
            <a:off x="4287837" y="2819400"/>
            <a:ext cx="1904999" cy="7620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rnd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60" name="Shape 160"/>
          <p:cNvSpPr/>
          <p:nvPr/>
        </p:nvSpPr>
        <p:spPr>
          <a:xfrm>
            <a:off x="1888331" y="3581400"/>
            <a:ext cx="762000" cy="12954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rnd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Shape 1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" y="304800"/>
            <a:ext cx="8610598" cy="640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082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381000" y="609600"/>
            <a:ext cx="8305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3048000" y="457200"/>
            <a:ext cx="4648198" cy="106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BANANA SPLIT</a:t>
            </a:r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304800"/>
            <a:ext cx="2057400" cy="205739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34200" y="4572000"/>
            <a:ext cx="2057400" cy="2057398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Shape 75"/>
          <p:cNvSpPr/>
          <p:nvPr/>
        </p:nvSpPr>
        <p:spPr>
          <a:xfrm>
            <a:off x="685800" y="3124200"/>
            <a:ext cx="8001000" cy="17398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6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 the following activity we are going to decide who gets paid what in the banana chain.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/>
        </p:nvSpPr>
        <p:spPr>
          <a:xfrm>
            <a:off x="838200" y="1676400"/>
            <a:ext cx="304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0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Customer (Mom and Dad)</a:t>
            </a:r>
          </a:p>
        </p:txBody>
      </p:sp>
      <p:sp>
        <p:nvSpPr>
          <p:cNvPr id="82" name="Shape 82"/>
          <p:cNvSpPr/>
          <p:nvPr/>
        </p:nvSpPr>
        <p:spPr>
          <a:xfrm>
            <a:off x="4378375" y="4988175"/>
            <a:ext cx="2168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0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Grocery Store</a:t>
            </a:r>
          </a:p>
        </p:txBody>
      </p:sp>
      <p:sp>
        <p:nvSpPr>
          <p:cNvPr id="83" name="Shape 83"/>
          <p:cNvSpPr/>
          <p:nvPr/>
        </p:nvSpPr>
        <p:spPr>
          <a:xfrm>
            <a:off x="5672137" y="2133600"/>
            <a:ext cx="3099300" cy="5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0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Transportation</a:t>
            </a:r>
          </a:p>
        </p:txBody>
      </p:sp>
      <p:sp>
        <p:nvSpPr>
          <p:cNvPr id="84" name="Shape 84"/>
          <p:cNvSpPr/>
          <p:nvPr/>
        </p:nvSpPr>
        <p:spPr>
          <a:xfrm>
            <a:off x="4378375" y="3430950"/>
            <a:ext cx="19382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0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Farmer</a:t>
            </a:r>
          </a:p>
        </p:txBody>
      </p:sp>
      <p:sp>
        <p:nvSpPr>
          <p:cNvPr id="85" name="Shape 85"/>
          <p:cNvSpPr/>
          <p:nvPr/>
        </p:nvSpPr>
        <p:spPr>
          <a:xfrm>
            <a:off x="346075" y="3888150"/>
            <a:ext cx="4032298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0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Factory</a:t>
            </a:r>
          </a:p>
        </p:txBody>
      </p:sp>
      <p:sp>
        <p:nvSpPr>
          <p:cNvPr id="86" name="Shape 86"/>
          <p:cNvSpPr/>
          <p:nvPr/>
        </p:nvSpPr>
        <p:spPr>
          <a:xfrm>
            <a:off x="339725" y="267675"/>
            <a:ext cx="8381999" cy="12002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18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PUT THE FOLLOWING INTO THE ORDER YOU THINK THEY TAKE IN THE BANANA CHAIN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/>
        </p:nvSpPr>
        <p:spPr>
          <a:xfrm>
            <a:off x="838200" y="609600"/>
            <a:ext cx="1938336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0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Farmer</a:t>
            </a:r>
          </a:p>
        </p:txBody>
      </p:sp>
      <p:sp>
        <p:nvSpPr>
          <p:cNvPr id="93" name="Shape 93"/>
          <p:cNvSpPr/>
          <p:nvPr/>
        </p:nvSpPr>
        <p:spPr>
          <a:xfrm>
            <a:off x="4953000" y="609600"/>
            <a:ext cx="3429000" cy="822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0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Transportation</a:t>
            </a:r>
          </a:p>
        </p:txBody>
      </p:sp>
      <p:sp>
        <p:nvSpPr>
          <p:cNvPr id="94" name="Shape 94"/>
          <p:cNvSpPr/>
          <p:nvPr/>
        </p:nvSpPr>
        <p:spPr>
          <a:xfrm>
            <a:off x="6858000" y="2971800"/>
            <a:ext cx="1809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0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Factory</a:t>
            </a:r>
          </a:p>
        </p:txBody>
      </p:sp>
      <p:sp>
        <p:nvSpPr>
          <p:cNvPr id="95" name="Shape 95"/>
          <p:cNvSpPr/>
          <p:nvPr/>
        </p:nvSpPr>
        <p:spPr>
          <a:xfrm>
            <a:off x="250825" y="2743200"/>
            <a:ext cx="40370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0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Grocery Store</a:t>
            </a:r>
          </a:p>
        </p:txBody>
      </p:sp>
      <p:sp>
        <p:nvSpPr>
          <p:cNvPr id="96" name="Shape 96"/>
          <p:cNvSpPr/>
          <p:nvPr/>
        </p:nvSpPr>
        <p:spPr>
          <a:xfrm>
            <a:off x="982775" y="5013575"/>
            <a:ext cx="4139998" cy="730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0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Customer (Mom and Dad)</a:t>
            </a:r>
          </a:p>
        </p:txBody>
      </p:sp>
      <p:sp>
        <p:nvSpPr>
          <p:cNvPr id="97" name="Shape 97"/>
          <p:cNvSpPr/>
          <p:nvPr/>
        </p:nvSpPr>
        <p:spPr>
          <a:xfrm>
            <a:off x="2971800" y="533400"/>
            <a:ext cx="1981199" cy="762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rnd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7162800" y="1600200"/>
            <a:ext cx="1295400" cy="9144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rnd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/>
          <p:nvPr/>
        </p:nvSpPr>
        <p:spPr>
          <a:xfrm>
            <a:off x="4287837" y="2819400"/>
            <a:ext cx="1904999" cy="7620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rnd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1888331" y="3581400"/>
            <a:ext cx="762000" cy="12954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rnd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533400" y="990600"/>
            <a:ext cx="3809998" cy="1920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40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On average, a single banana costs </a:t>
            </a:r>
            <a:r>
              <a:rPr b="1" baseline="0" i="0" lang="en-US" sz="40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25 cents.</a:t>
            </a:r>
            <a:r>
              <a:rPr b="0" baseline="0" i="0" lang="en-US" sz="18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62600" y="1371600"/>
            <a:ext cx="3281361" cy="4038598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Shape 108"/>
          <p:cNvSpPr/>
          <p:nvPr/>
        </p:nvSpPr>
        <p:spPr>
          <a:xfrm>
            <a:off x="304800" y="3962400"/>
            <a:ext cx="5029199" cy="20415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Using the </a:t>
            </a:r>
            <a:r>
              <a:rPr b="1" baseline="0" i="0" lang="en-US" sz="3200" u="sng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1 cent</a:t>
            </a:r>
            <a:r>
              <a:rPr b="1" baseline="0" i="0" lang="en-US" sz="32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 pieces, decide out </a:t>
            </a:r>
            <a:r>
              <a:rPr b="1" baseline="0" i="0" lang="en-US" sz="3200" u="sng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how much</a:t>
            </a:r>
            <a:r>
              <a:rPr b="1" baseline="0" i="0" lang="en-US" sz="32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 of the 25 cents goes to each part of the chain.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/>
        </p:nvSpPr>
        <p:spPr>
          <a:xfrm>
            <a:off x="838200" y="609600"/>
            <a:ext cx="19382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0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Farmer 1c</a:t>
            </a:r>
          </a:p>
        </p:txBody>
      </p:sp>
      <p:sp>
        <p:nvSpPr>
          <p:cNvPr id="115" name="Shape 115"/>
          <p:cNvSpPr/>
          <p:nvPr/>
        </p:nvSpPr>
        <p:spPr>
          <a:xfrm>
            <a:off x="4953000" y="609600"/>
            <a:ext cx="3429000" cy="8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0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Transportation 4c</a:t>
            </a:r>
          </a:p>
        </p:txBody>
      </p:sp>
      <p:sp>
        <p:nvSpPr>
          <p:cNvPr id="116" name="Shape 116"/>
          <p:cNvSpPr/>
          <p:nvPr/>
        </p:nvSpPr>
        <p:spPr>
          <a:xfrm>
            <a:off x="6858000" y="2971800"/>
            <a:ext cx="18098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0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Factory 7c</a:t>
            </a:r>
          </a:p>
        </p:txBody>
      </p:sp>
      <p:sp>
        <p:nvSpPr>
          <p:cNvPr id="117" name="Shape 117"/>
          <p:cNvSpPr/>
          <p:nvPr/>
        </p:nvSpPr>
        <p:spPr>
          <a:xfrm>
            <a:off x="250825" y="2743200"/>
            <a:ext cx="40371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0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Grocery Store 13c</a:t>
            </a:r>
          </a:p>
        </p:txBody>
      </p:sp>
      <p:sp>
        <p:nvSpPr>
          <p:cNvPr id="118" name="Shape 118"/>
          <p:cNvSpPr/>
          <p:nvPr/>
        </p:nvSpPr>
        <p:spPr>
          <a:xfrm>
            <a:off x="982775" y="5013575"/>
            <a:ext cx="4139998" cy="730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0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Customer (Mom and Dad) 0c</a:t>
            </a:r>
          </a:p>
        </p:txBody>
      </p:sp>
      <p:sp>
        <p:nvSpPr>
          <p:cNvPr id="119" name="Shape 119"/>
          <p:cNvSpPr/>
          <p:nvPr/>
        </p:nvSpPr>
        <p:spPr>
          <a:xfrm>
            <a:off x="2971800" y="533400"/>
            <a:ext cx="1981199" cy="762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rnd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/>
        </p:nvSpPr>
        <p:spPr>
          <a:xfrm>
            <a:off x="7162800" y="1600200"/>
            <a:ext cx="1295400" cy="9144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rnd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/>
        </p:nvSpPr>
        <p:spPr>
          <a:xfrm>
            <a:off x="4287837" y="2819400"/>
            <a:ext cx="1904999" cy="7620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rnd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/>
          <p:nvPr/>
        </p:nvSpPr>
        <p:spPr>
          <a:xfrm>
            <a:off x="1888331" y="3581400"/>
            <a:ext cx="762000" cy="12954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rnd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609600" y="1066800"/>
            <a:ext cx="3505200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40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BANANA FARMER</a:t>
            </a:r>
          </a:p>
        </p:txBody>
      </p:sp>
      <p:sp>
        <p:nvSpPr>
          <p:cNvPr id="129" name="Shape 129"/>
          <p:cNvSpPr/>
          <p:nvPr/>
        </p:nvSpPr>
        <p:spPr>
          <a:xfrm>
            <a:off x="4953000" y="1371600"/>
            <a:ext cx="3429000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40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1 cents</a:t>
            </a:r>
          </a:p>
        </p:txBody>
      </p:sp>
      <p:sp>
        <p:nvSpPr>
          <p:cNvPr id="130" name="Shape 130"/>
          <p:cNvSpPr/>
          <p:nvPr/>
        </p:nvSpPr>
        <p:spPr>
          <a:xfrm>
            <a:off x="533400" y="3733800"/>
            <a:ext cx="4038598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40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EVERYONE ELSE</a:t>
            </a:r>
          </a:p>
        </p:txBody>
      </p:sp>
      <p:sp>
        <p:nvSpPr>
          <p:cNvPr id="131" name="Shape 131"/>
          <p:cNvSpPr/>
          <p:nvPr/>
        </p:nvSpPr>
        <p:spPr>
          <a:xfrm>
            <a:off x="5791200" y="4191000"/>
            <a:ext cx="2190750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40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24 cents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Shape 1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457200"/>
            <a:ext cx="7848598" cy="3352799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Shape 137"/>
          <p:cNvSpPr/>
          <p:nvPr/>
        </p:nvSpPr>
        <p:spPr>
          <a:xfrm>
            <a:off x="1066799" y="4083525"/>
            <a:ext cx="6629400" cy="15524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0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A Nice Company trying to make sure farmers get the amount of money they deserve for their hard work.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Fairtrade are an organisation whose aim is to put a stop to the unfairness in the world and ensure the grower of crops receives what they rightly deserve!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