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4.xml"/>
  <Override ContentType="application/vnd.openxmlformats-officedocument.theme+xml" PartName="/ppt/theme/theme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6.xml"/>
  <Override ContentType="application/vnd.openxmlformats-officedocument.presentationml.slide+xml" PartName="/ppt/slides/slide21.xml"/>
  <Override ContentType="application/vnd.openxmlformats-officedocument.presentationml.slide+xml" PartName="/ppt/slides/slide2.xml"/>
  <Override ContentType="application/vnd.openxmlformats-officedocument.presentationml.slide+xml" PartName="/ppt/slides/slide26.xml"/>
  <Override ContentType="application/vnd.openxmlformats-officedocument.presentationml.slide+xml" PartName="/ppt/slides/slide25.xml"/>
  <Override ContentType="application/vnd.openxmlformats-officedocument.presentationml.slide+xml" PartName="/ppt/slides/slide6.xml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slide+xml" PartName="/ppt/slides/slide24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0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9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27.xml"/>
  <Override ContentType="application/vnd.openxmlformats-officedocument.presentationml.slide+xml" PartName="/ppt/slides/slide19.xml"/>
  <Override ContentType="application/vnd.openxmlformats-officedocument.presentationml.slide+xml" PartName="/ppt/slides/slide4.xml"/>
  <Override ContentType="application/vnd.openxmlformats-officedocument.presentationml.slide+xml" PartName="/ppt/slides/slide14.xml"/>
  <Override ContentType="application/vnd.openxmlformats-officedocument.presentationml.slide+xml" PartName="/ppt/slides/slide5.xml"/>
  <Override ContentType="application/vnd.openxmlformats-officedocument.presentationml.slide+xml" PartName="/ppt/slides/slide22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72" r:id="rId4"/>
    <p:sldMasterId id="214748367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3.xml"/><Relationship Id="rId18" Type="http://schemas.openxmlformats.org/officeDocument/2006/relationships/slide" Target="slides/slide12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30" Type="http://schemas.openxmlformats.org/officeDocument/2006/relationships/slide" Target="slides/slide24.xml"/><Relationship Id="rId12" Type="http://schemas.openxmlformats.org/officeDocument/2006/relationships/slide" Target="slides/slide6.xml"/><Relationship Id="rId31" Type="http://schemas.openxmlformats.org/officeDocument/2006/relationships/slide" Target="slides/slide25.xml"/><Relationship Id="rId13" Type="http://schemas.openxmlformats.org/officeDocument/2006/relationships/slide" Target="slides/slide7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29" Type="http://schemas.openxmlformats.org/officeDocument/2006/relationships/slide" Target="slides/slide2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2" Type="http://schemas.openxmlformats.org/officeDocument/2006/relationships/presProps" Target="presProps.xml"/><Relationship Id="rId21" Type="http://schemas.openxmlformats.org/officeDocument/2006/relationships/slide" Target="slides/slide15.xml"/><Relationship Id="rId1" Type="http://schemas.openxmlformats.org/officeDocument/2006/relationships/theme" Target="theme/theme2.xml"/><Relationship Id="rId22" Type="http://schemas.openxmlformats.org/officeDocument/2006/relationships/slide" Target="slides/slide16.xml"/><Relationship Id="rId4" Type="http://schemas.openxmlformats.org/officeDocument/2006/relationships/slideMaster" Target="slideMasters/slideMaster1.xml"/><Relationship Id="rId23" Type="http://schemas.openxmlformats.org/officeDocument/2006/relationships/slide" Target="slides/slide17.xml"/><Relationship Id="rId3" Type="http://schemas.openxmlformats.org/officeDocument/2006/relationships/tableStyles" Target="tableStyles.xml"/><Relationship Id="rId24" Type="http://schemas.openxmlformats.org/officeDocument/2006/relationships/slide" Target="slides/slide18.xml"/><Relationship Id="rId20" Type="http://schemas.openxmlformats.org/officeDocument/2006/relationships/slide" Target="slides/slide14.xml"/><Relationship Id="rId9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8" Type="http://schemas.openxmlformats.org/officeDocument/2006/relationships/slide" Target="slides/slide2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Lots of people do not immediately see the person with a hand raised in this logo...how many saw it?  Do they know, or can they guess what fair trade is all about?</a:t>
            </a:r>
          </a:p>
        </p:txBody>
      </p:sp>
      <p:sp>
        <p:nvSpPr>
          <p:cNvPr id="109" name="Shape 109"/>
          <p:cNvSpPr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4" name="Shape 184"/>
          <p:cNvSpPr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Students place the 30 pennies in each 'Role Cup', showing how much each person should get.</a:t>
            </a:r>
          </a:p>
        </p:txBody>
      </p:sp>
      <p:sp>
        <p:nvSpPr>
          <p:cNvPr id="192" name="Shape 192"/>
          <p:cNvSpPr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Were they correct?  Is this fair?</a:t>
            </a:r>
          </a:p>
        </p:txBody>
      </p:sp>
      <p:sp>
        <p:nvSpPr>
          <p:cNvPr id="217" name="Shape 217"/>
          <p:cNvSpPr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5" name="Shape 22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4" name="Shape 23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4" name="Shape 24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9" name="Shape 24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5" name="Shape 25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0" name="Shape 26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5" name="Shape 26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x="1139825" y="715962"/>
            <a:ext cx="4578349" cy="3433761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rnd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914400" y="4364037"/>
            <a:ext cx="5029199" cy="4079874"/>
          </a:xfrm>
          <a:prstGeom prst="rect">
            <a:avLst/>
          </a:prstGeom>
          <a:solidFill>
            <a:srgbClr val="FFFFFF"/>
          </a:solidFill>
          <a:ln cap="rnd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Here is a clue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1" name="Shape 27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5" name="Shape 29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6" name="Shape 296"/>
          <p:cNvSpPr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1" name="Shape 30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6" name="Shape 30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1" name="Shape 31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6" name="Shape 31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6" name="Shape 32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2" name="Shape 33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What did Martin Luther King mean by this? (</a:t>
            </a:r>
            <a:r>
              <a:rPr b="0" baseline="0" i="1" lang="en-US" sz="1800" u="none" cap="none" strike="noStrike"/>
              <a:t>Further Discussion – who was he?)</a:t>
            </a:r>
          </a:p>
        </p:txBody>
      </p:sp>
      <p:sp>
        <p:nvSpPr>
          <p:cNvPr id="122" name="Shape 122"/>
          <p:cNvSpPr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" name="Shape 13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3" name="Shape 14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It is good to have some bananas here, one per group, they can then imagine that banana had eyes, who has it seen between being grown and right now.</a:t>
            </a:r>
          </a:p>
        </p:txBody>
      </p:sp>
      <p:sp>
        <p:nvSpPr>
          <p:cNvPr id="153" name="Shape 153"/>
          <p:cNvSpPr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Students decide who comes first when producing a banana.  Print out these roles from other "roles' doc, give to the groups to cut and paste onto plastic cups, then put in order</a:t>
            </a:r>
          </a:p>
        </p:txBody>
      </p:sp>
      <p:sp>
        <p:nvSpPr>
          <p:cNvPr id="166" name="Shape 166"/>
          <p:cNvSpPr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AndObj">
  <p:cSld name="TEXT_AND_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685800" y="1981200"/>
            <a:ext cx="3809998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indent="-6350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indent="12700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-254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4pPr>
            <a:lvl5pPr indent="-254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5pPr>
            <a:lvl6pPr indent="-25400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6pPr>
            <a:lvl7pPr indent="-25400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7pPr>
            <a:lvl8pPr indent="-25400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8pPr>
            <a:lvl9pPr indent="-25400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x="4648200" y="1981200"/>
            <a:ext cx="3809998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indent="-6350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indent="12700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-254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4pPr>
            <a:lvl5pPr indent="-254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5pPr>
            <a:lvl6pPr indent="-25400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6pPr>
            <a:lvl7pPr indent="-25400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7pPr>
            <a:lvl8pPr indent="-25400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8pPr>
            <a:lvl9pPr indent="-25400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Times New Roman"/>
              <a:buNone/>
              <a:defRPr/>
            </a:lvl1pPr>
            <a:lvl2pPr indent="0" marL="457200" rtl="0">
              <a:spcBef>
                <a:spcPts val="0"/>
              </a:spcBef>
              <a:buFont typeface="Times New Roman"/>
              <a:buNone/>
              <a:defRPr/>
            </a:lvl2pPr>
            <a:lvl3pPr indent="0" marL="914400" rtl="0">
              <a:spcBef>
                <a:spcPts val="0"/>
              </a:spcBef>
              <a:buFont typeface="Times New Roman"/>
              <a:buNone/>
              <a:defRPr/>
            </a:lvl3pPr>
            <a:lvl4pPr indent="0" marL="1371600" rtl="0">
              <a:spcBef>
                <a:spcPts val="0"/>
              </a:spcBef>
              <a:buFont typeface="Times New Roman"/>
              <a:buNone/>
              <a:defRPr/>
            </a:lvl4pPr>
            <a:lvl5pPr indent="0" marL="1828800" rtl="0">
              <a:spcBef>
                <a:spcPts val="0"/>
              </a:spcBef>
              <a:buFont typeface="Times New Roman"/>
              <a:buNone/>
              <a:defRPr/>
            </a:lvl5pPr>
            <a:lvl6pPr indent="0" marL="2286000" rtl="0">
              <a:spcBef>
                <a:spcPts val="0"/>
              </a:spcBef>
              <a:buFont typeface="Times New Roman"/>
              <a:buNone/>
              <a:defRPr/>
            </a:lvl6pPr>
            <a:lvl7pPr indent="0" marL="2743200" rtl="0">
              <a:spcBef>
                <a:spcPts val="0"/>
              </a:spcBef>
              <a:buFont typeface="Times New Roman"/>
              <a:buNone/>
              <a:defRPr/>
            </a:lvl7pPr>
            <a:lvl8pPr indent="0" marL="3200400" rtl="0">
              <a:spcBef>
                <a:spcPts val="0"/>
              </a:spcBef>
              <a:buFont typeface="Times New Roman"/>
              <a:buNone/>
              <a:defRPr/>
            </a:lvl8pPr>
            <a:lvl9pPr indent="0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OBJEC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indent="-6350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indent="12700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-254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4pPr>
            <a:lvl5pPr indent="-254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5pPr>
            <a:lvl6pPr indent="-25400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6pPr>
            <a:lvl7pPr indent="-25400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7pPr>
            <a:lvl8pPr indent="-25400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8pPr>
            <a:lvl9pPr indent="-25400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ctrTitle"/>
          </p:nvPr>
        </p:nvSpPr>
        <p:spPr>
          <a:xfrm>
            <a:off x="685800" y="2130425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/>
            </a:lvl1pPr>
            <a:lvl2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/>
            </a:lvl2pPr>
            <a:lvl3pPr indent="0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2pPr>
            <a:lvl3pPr indent="0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3pPr>
            <a:lvl4pPr indent="0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4pPr>
            <a:lvl5pPr indent="0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5pPr>
            <a:lvl6pPr indent="0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6pPr>
            <a:lvl7pPr indent="0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7pPr>
            <a:lvl8pPr indent="0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8pPr>
            <a:lvl9pPr indent="0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AndObj">
  <p:cSld name="TEXT_AND_OBJEC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1981200"/>
            <a:ext cx="3809998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8890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indent="95250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indent="101600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508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4pPr>
            <a:lvl5pPr indent="508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5pPr>
            <a:lvl6pPr indent="50800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6pPr>
            <a:lvl7pPr indent="50800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7pPr>
            <a:lvl8pPr indent="50800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8pPr>
            <a:lvl9pPr indent="50800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2" type="body"/>
          </p:nvPr>
        </p:nvSpPr>
        <p:spPr>
          <a:xfrm>
            <a:off x="4648200" y="1981200"/>
            <a:ext cx="3809998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8890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indent="95250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indent="101600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508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4pPr>
            <a:lvl5pPr indent="508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5pPr>
            <a:lvl6pPr indent="50800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6pPr>
            <a:lvl7pPr indent="50800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7pPr>
            <a:lvl8pPr indent="50800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8pPr>
            <a:lvl9pPr indent="50800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_TITLE_AND_VERTICAL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 rot="5400000">
            <a:off x="4743448" y="2381249"/>
            <a:ext cx="5486399" cy="19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 rot="5400000">
            <a:off x="781050" y="514349"/>
            <a:ext cx="5486399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8890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indent="95250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indent="101600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508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4pPr>
            <a:lvl5pPr indent="508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5pPr>
            <a:lvl6pPr indent="50800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6pPr>
            <a:lvl7pPr indent="50800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7pPr>
            <a:lvl8pPr indent="50800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8pPr>
            <a:lvl9pPr indent="50800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VERTICAL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 rot="5400000">
            <a:off x="2514599" y="152399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8890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indent="95250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indent="101600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508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4pPr>
            <a:lvl5pPr indent="508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5pPr>
            <a:lvl6pPr indent="50800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6pPr>
            <a:lvl7pPr indent="50800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7pPr>
            <a:lvl8pPr indent="50800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8pPr>
            <a:lvl9pPr indent="50800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1792288" y="4800600"/>
            <a:ext cx="5486399" cy="56673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Times New Roman"/>
              <a:buNone/>
              <a:defRPr/>
            </a:lvl1pPr>
            <a:lvl2pPr indent="0" marL="457200" rtl="0">
              <a:spcBef>
                <a:spcPts val="0"/>
              </a:spcBef>
              <a:buFont typeface="Times New Roman"/>
              <a:buNone/>
              <a:defRPr/>
            </a:lvl2pPr>
            <a:lvl3pPr indent="0" marL="914400" rtl="0">
              <a:spcBef>
                <a:spcPts val="0"/>
              </a:spcBef>
              <a:buFont typeface="Times New Roman"/>
              <a:buNone/>
              <a:defRPr/>
            </a:lvl3pPr>
            <a:lvl4pPr indent="0" marL="1371600" rtl="0">
              <a:spcBef>
                <a:spcPts val="0"/>
              </a:spcBef>
              <a:buFont typeface="Times New Roman"/>
              <a:buNone/>
              <a:defRPr/>
            </a:lvl4pPr>
            <a:lvl5pPr indent="0" marL="1828800" rtl="0">
              <a:spcBef>
                <a:spcPts val="0"/>
              </a:spcBef>
              <a:buFont typeface="Times New Roman"/>
              <a:buNone/>
              <a:defRPr/>
            </a:lvl5pPr>
            <a:lvl6pPr indent="0" marL="2286000" rtl="0">
              <a:spcBef>
                <a:spcPts val="0"/>
              </a:spcBef>
              <a:buFont typeface="Times New Roman"/>
              <a:buNone/>
              <a:defRPr/>
            </a:lvl6pPr>
            <a:lvl7pPr indent="0" marL="2743200" rtl="0">
              <a:spcBef>
                <a:spcPts val="0"/>
              </a:spcBef>
              <a:buFont typeface="Times New Roman"/>
              <a:buNone/>
              <a:defRPr/>
            </a:lvl7pPr>
            <a:lvl8pPr indent="0" marL="3200400" rtl="0">
              <a:spcBef>
                <a:spcPts val="0"/>
              </a:spcBef>
              <a:buFont typeface="Times New Roman"/>
              <a:buNone/>
              <a:defRPr/>
            </a:lvl8pPr>
            <a:lvl9pPr indent="0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OBJECT_WITH_CAPTION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457200" y="273050"/>
            <a:ext cx="3008313" cy="116204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575050" y="273050"/>
            <a:ext cx="5111750" cy="58531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Times New Roman"/>
              <a:buNone/>
              <a:defRPr/>
            </a:lvl1pPr>
            <a:lvl2pPr indent="0" marL="457200" rtl="0">
              <a:spcBef>
                <a:spcPts val="0"/>
              </a:spcBef>
              <a:buFont typeface="Times New Roman"/>
              <a:buNone/>
              <a:defRPr/>
            </a:lvl2pPr>
            <a:lvl3pPr indent="0" marL="914400" rtl="0">
              <a:spcBef>
                <a:spcPts val="0"/>
              </a:spcBef>
              <a:buFont typeface="Times New Roman"/>
              <a:buNone/>
              <a:defRPr/>
            </a:lvl3pPr>
            <a:lvl4pPr indent="0" marL="1371600" rtl="0">
              <a:spcBef>
                <a:spcPts val="0"/>
              </a:spcBef>
              <a:buFont typeface="Times New Roman"/>
              <a:buNone/>
              <a:defRPr/>
            </a:lvl4pPr>
            <a:lvl5pPr indent="0" marL="1828800" rtl="0">
              <a:spcBef>
                <a:spcPts val="0"/>
              </a:spcBef>
              <a:buFont typeface="Times New Roman"/>
              <a:buNone/>
              <a:defRPr/>
            </a:lvl5pPr>
            <a:lvl6pPr indent="0" marL="2286000" rtl="0">
              <a:spcBef>
                <a:spcPts val="0"/>
              </a:spcBef>
              <a:buFont typeface="Times New Roman"/>
              <a:buNone/>
              <a:defRPr/>
            </a:lvl6pPr>
            <a:lvl7pPr indent="0" marL="2743200" rtl="0">
              <a:spcBef>
                <a:spcPts val="0"/>
              </a:spcBef>
              <a:buFont typeface="Times New Roman"/>
              <a:buNone/>
              <a:defRPr/>
            </a:lvl7pPr>
            <a:lvl8pPr indent="0" marL="3200400" rtl="0">
              <a:spcBef>
                <a:spcPts val="0"/>
              </a:spcBef>
              <a:buFont typeface="Times New Roman"/>
              <a:buNone/>
              <a:defRPr/>
            </a:lvl8pPr>
            <a:lvl9pPr indent="0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_TITLE_AND_VERTICAL_TEX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 rot="5400000">
            <a:off x="4743449" y="2381249"/>
            <a:ext cx="5486399" cy="19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 rot="5400000">
            <a:off x="781050" y="514349"/>
            <a:ext cx="5486399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indent="-6350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indent="12700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-254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4pPr>
            <a:lvl5pPr indent="-254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5pPr>
            <a:lvl6pPr indent="-25400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6pPr>
            <a:lvl7pPr indent="-25400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7pPr>
            <a:lvl8pPr indent="-25400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8pPr>
            <a:lvl9pPr indent="-25400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TWO_OBJECTS_WITH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Times New Roman"/>
              <a:buNone/>
              <a:defRPr/>
            </a:lvl1pPr>
            <a:lvl2pPr indent="0" marL="457200" rtl="0">
              <a:spcBef>
                <a:spcPts val="0"/>
              </a:spcBef>
              <a:buFont typeface="Times New Roman"/>
              <a:buNone/>
              <a:defRPr/>
            </a:lvl2pPr>
            <a:lvl3pPr indent="0" marL="914400" rtl="0">
              <a:spcBef>
                <a:spcPts val="0"/>
              </a:spcBef>
              <a:buFont typeface="Times New Roman"/>
              <a:buNone/>
              <a:defRPr/>
            </a:lvl3pPr>
            <a:lvl4pPr indent="0" marL="1371600" rtl="0">
              <a:spcBef>
                <a:spcPts val="0"/>
              </a:spcBef>
              <a:buFont typeface="Times New Roman"/>
              <a:buNone/>
              <a:defRPr/>
            </a:lvl4pPr>
            <a:lvl5pPr indent="0" marL="1828800" rtl="0">
              <a:spcBef>
                <a:spcPts val="0"/>
              </a:spcBef>
              <a:buFont typeface="Times New Roman"/>
              <a:buNone/>
              <a:defRPr/>
            </a:lvl5pPr>
            <a:lvl6pPr indent="0" marL="2286000" rtl="0">
              <a:spcBef>
                <a:spcPts val="0"/>
              </a:spcBef>
              <a:buFont typeface="Times New Roman"/>
              <a:buNone/>
              <a:defRPr/>
            </a:lvl6pPr>
            <a:lvl7pPr indent="0" marL="2743200" rtl="0">
              <a:spcBef>
                <a:spcPts val="0"/>
              </a:spcBef>
              <a:buFont typeface="Times New Roman"/>
              <a:buNone/>
              <a:defRPr/>
            </a:lvl7pPr>
            <a:lvl8pPr indent="0" marL="3200400" rtl="0">
              <a:spcBef>
                <a:spcPts val="0"/>
              </a:spcBef>
              <a:buFont typeface="Times New Roman"/>
              <a:buNone/>
              <a:defRPr/>
            </a:lvl8pPr>
            <a:lvl9pPr indent="0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2" type="body"/>
          </p:nvPr>
        </p:nvSpPr>
        <p:spPr>
          <a:xfrm>
            <a:off x="457200" y="2174875"/>
            <a:ext cx="4040187" cy="395128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3" type="body"/>
          </p:nvPr>
        </p:nvSpPr>
        <p:spPr>
          <a:xfrm>
            <a:off x="4645025" y="1535112"/>
            <a:ext cx="4041772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Times New Roman"/>
              <a:buNone/>
              <a:defRPr/>
            </a:lvl1pPr>
            <a:lvl2pPr indent="0" marL="457200" rtl="0">
              <a:spcBef>
                <a:spcPts val="0"/>
              </a:spcBef>
              <a:buFont typeface="Times New Roman"/>
              <a:buNone/>
              <a:defRPr/>
            </a:lvl2pPr>
            <a:lvl3pPr indent="0" marL="914400" rtl="0">
              <a:spcBef>
                <a:spcPts val="0"/>
              </a:spcBef>
              <a:buFont typeface="Times New Roman"/>
              <a:buNone/>
              <a:defRPr/>
            </a:lvl3pPr>
            <a:lvl4pPr indent="0" marL="1371600" rtl="0">
              <a:spcBef>
                <a:spcPts val="0"/>
              </a:spcBef>
              <a:buFont typeface="Times New Roman"/>
              <a:buNone/>
              <a:defRPr/>
            </a:lvl4pPr>
            <a:lvl5pPr indent="0" marL="1828800" rtl="0">
              <a:spcBef>
                <a:spcPts val="0"/>
              </a:spcBef>
              <a:buFont typeface="Times New Roman"/>
              <a:buNone/>
              <a:defRPr/>
            </a:lvl5pPr>
            <a:lvl6pPr indent="0" marL="2286000" rtl="0">
              <a:spcBef>
                <a:spcPts val="0"/>
              </a:spcBef>
              <a:buFont typeface="Times New Roman"/>
              <a:buNone/>
              <a:defRPr/>
            </a:lvl6pPr>
            <a:lvl7pPr indent="0" marL="2743200" rtl="0">
              <a:spcBef>
                <a:spcPts val="0"/>
              </a:spcBef>
              <a:buFont typeface="Times New Roman"/>
              <a:buNone/>
              <a:defRPr/>
            </a:lvl7pPr>
            <a:lvl8pPr indent="0" marL="3200400" rtl="0">
              <a:spcBef>
                <a:spcPts val="0"/>
              </a:spcBef>
              <a:buFont typeface="Times New Roman"/>
              <a:buNone/>
              <a:defRPr/>
            </a:lvl8pPr>
            <a:lvl9pPr indent="0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4" type="body"/>
          </p:nvPr>
        </p:nvSpPr>
        <p:spPr>
          <a:xfrm>
            <a:off x="4645025" y="2174875"/>
            <a:ext cx="4041772" cy="395128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_OBJECTS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1981200"/>
            <a:ext cx="3809998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2" type="body"/>
          </p:nvPr>
        </p:nvSpPr>
        <p:spPr>
          <a:xfrm>
            <a:off x="4648200" y="1981200"/>
            <a:ext cx="3809998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_HEADER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Times New Roman"/>
              <a:buNone/>
              <a:defRPr/>
            </a:lvl1pPr>
            <a:lvl2pPr indent="0" marL="457200" rtl="0">
              <a:spcBef>
                <a:spcPts val="0"/>
              </a:spcBef>
              <a:buFont typeface="Times New Roman"/>
              <a:buNone/>
              <a:defRPr/>
            </a:lvl2pPr>
            <a:lvl3pPr indent="0" marL="914400" rtl="0">
              <a:spcBef>
                <a:spcPts val="0"/>
              </a:spcBef>
              <a:buFont typeface="Times New Roman"/>
              <a:buNone/>
              <a:defRPr/>
            </a:lvl3pPr>
            <a:lvl4pPr indent="0" marL="1371600" rtl="0">
              <a:spcBef>
                <a:spcPts val="0"/>
              </a:spcBef>
              <a:buFont typeface="Times New Roman"/>
              <a:buNone/>
              <a:defRPr/>
            </a:lvl4pPr>
            <a:lvl5pPr indent="0" marL="1828800" rtl="0">
              <a:spcBef>
                <a:spcPts val="0"/>
              </a:spcBef>
              <a:buFont typeface="Times New Roman"/>
              <a:buNone/>
              <a:defRPr/>
            </a:lvl5pPr>
            <a:lvl6pPr indent="0" marL="2286000" rtl="0">
              <a:spcBef>
                <a:spcPts val="0"/>
              </a:spcBef>
              <a:buFont typeface="Times New Roman"/>
              <a:buNone/>
              <a:defRPr/>
            </a:lvl6pPr>
            <a:lvl7pPr indent="0" marL="2743200" rtl="0">
              <a:spcBef>
                <a:spcPts val="0"/>
              </a:spcBef>
              <a:buFont typeface="Times New Roman"/>
              <a:buNone/>
              <a:defRPr/>
            </a:lvl7pPr>
            <a:lvl8pPr indent="0" marL="3200400" rtl="0">
              <a:spcBef>
                <a:spcPts val="0"/>
              </a:spcBef>
              <a:buFont typeface="Times New Roman"/>
              <a:buNone/>
              <a:defRPr/>
            </a:lvl8pPr>
            <a:lvl9pPr indent="0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OBJEC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8890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indent="95250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indent="101600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508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4pPr>
            <a:lvl5pPr indent="508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5pPr>
            <a:lvl6pPr indent="50800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6pPr>
            <a:lvl7pPr indent="50800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7pPr>
            <a:lvl8pPr indent="50800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8pPr>
            <a:lvl9pPr indent="50800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ctrTitle"/>
          </p:nvPr>
        </p:nvSpPr>
        <p:spPr>
          <a:xfrm>
            <a:off x="685800" y="2130425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/>
            </a:lvl1pPr>
            <a:lvl2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/>
            </a:lvl2pPr>
            <a:lvl3pPr indent="0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99" name="Shape 99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2pPr>
            <a:lvl3pPr indent="0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3pPr>
            <a:lvl4pPr indent="0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4pPr>
            <a:lvl5pPr indent="0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5pPr>
            <a:lvl6pPr indent="0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6pPr>
            <a:lvl7pPr indent="0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7pPr>
            <a:lvl8pPr indent="0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8pPr>
            <a:lvl9pPr indent="0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VERTICAL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 rot="5400000">
            <a:off x="2514599" y="152399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indent="-6350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indent="12700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-254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4pPr>
            <a:lvl5pPr indent="-254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5pPr>
            <a:lvl6pPr indent="-25400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6pPr>
            <a:lvl7pPr indent="-25400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7pPr>
            <a:lvl8pPr indent="-25400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8pPr>
            <a:lvl9pPr indent="-25400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_WITH_CAPTION_TEX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1792288" y="4800600"/>
            <a:ext cx="5486399" cy="56673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Times New Roman"/>
              <a:buNone/>
              <a:defRPr/>
            </a:lvl1pPr>
            <a:lvl2pPr indent="0" marL="457200" rtl="0">
              <a:spcBef>
                <a:spcPts val="0"/>
              </a:spcBef>
              <a:buFont typeface="Times New Roman"/>
              <a:buNone/>
              <a:defRPr/>
            </a:lvl2pPr>
            <a:lvl3pPr indent="0" marL="914400" rtl="0">
              <a:spcBef>
                <a:spcPts val="0"/>
              </a:spcBef>
              <a:buFont typeface="Times New Roman"/>
              <a:buNone/>
              <a:defRPr/>
            </a:lvl3pPr>
            <a:lvl4pPr indent="0" marL="1371600" rtl="0">
              <a:spcBef>
                <a:spcPts val="0"/>
              </a:spcBef>
              <a:buFont typeface="Times New Roman"/>
              <a:buNone/>
              <a:defRPr/>
            </a:lvl4pPr>
            <a:lvl5pPr indent="0" marL="1828800" rtl="0">
              <a:spcBef>
                <a:spcPts val="0"/>
              </a:spcBef>
              <a:buFont typeface="Times New Roman"/>
              <a:buNone/>
              <a:defRPr/>
            </a:lvl5pPr>
            <a:lvl6pPr indent="0" marL="2286000" rtl="0">
              <a:spcBef>
                <a:spcPts val="0"/>
              </a:spcBef>
              <a:buFont typeface="Times New Roman"/>
              <a:buNone/>
              <a:defRPr/>
            </a:lvl6pPr>
            <a:lvl7pPr indent="0" marL="2743200" rtl="0">
              <a:spcBef>
                <a:spcPts val="0"/>
              </a:spcBef>
              <a:buFont typeface="Times New Roman"/>
              <a:buNone/>
              <a:defRPr/>
            </a:lvl7pPr>
            <a:lvl8pPr indent="0" marL="3200400" rtl="0">
              <a:spcBef>
                <a:spcPts val="0"/>
              </a:spcBef>
              <a:buFont typeface="Times New Roman"/>
              <a:buNone/>
              <a:defRPr/>
            </a:lvl8pPr>
            <a:lvl9pPr indent="0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OBJECT_WITH_CAPTIO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457200" y="273050"/>
            <a:ext cx="3008313" cy="116204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575050" y="273050"/>
            <a:ext cx="5111750" cy="58531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Times New Roman"/>
              <a:buNone/>
              <a:defRPr/>
            </a:lvl1pPr>
            <a:lvl2pPr indent="0" marL="457200" rtl="0">
              <a:spcBef>
                <a:spcPts val="0"/>
              </a:spcBef>
              <a:buFont typeface="Times New Roman"/>
              <a:buNone/>
              <a:defRPr/>
            </a:lvl2pPr>
            <a:lvl3pPr indent="0" marL="914400" rtl="0">
              <a:spcBef>
                <a:spcPts val="0"/>
              </a:spcBef>
              <a:buFont typeface="Times New Roman"/>
              <a:buNone/>
              <a:defRPr/>
            </a:lvl3pPr>
            <a:lvl4pPr indent="0" marL="1371600" rtl="0">
              <a:spcBef>
                <a:spcPts val="0"/>
              </a:spcBef>
              <a:buFont typeface="Times New Roman"/>
              <a:buNone/>
              <a:defRPr/>
            </a:lvl4pPr>
            <a:lvl5pPr indent="0" marL="1828800" rtl="0">
              <a:spcBef>
                <a:spcPts val="0"/>
              </a:spcBef>
              <a:buFont typeface="Times New Roman"/>
              <a:buNone/>
              <a:defRPr/>
            </a:lvl5pPr>
            <a:lvl6pPr indent="0" marL="2286000" rtl="0">
              <a:spcBef>
                <a:spcPts val="0"/>
              </a:spcBef>
              <a:buFont typeface="Times New Roman"/>
              <a:buNone/>
              <a:defRPr/>
            </a:lvl6pPr>
            <a:lvl7pPr indent="0" marL="2743200" rtl="0">
              <a:spcBef>
                <a:spcPts val="0"/>
              </a:spcBef>
              <a:buFont typeface="Times New Roman"/>
              <a:buNone/>
              <a:defRPr/>
            </a:lvl7pPr>
            <a:lvl8pPr indent="0" marL="3200400" rtl="0">
              <a:spcBef>
                <a:spcPts val="0"/>
              </a:spcBef>
              <a:buFont typeface="Times New Roman"/>
              <a:buNone/>
              <a:defRPr/>
            </a:lvl8pPr>
            <a:lvl9pPr indent="0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TWO_OBJECTS_WITH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Times New Roman"/>
              <a:buNone/>
              <a:defRPr/>
            </a:lvl1pPr>
            <a:lvl2pPr indent="0" marL="457200" rtl="0">
              <a:spcBef>
                <a:spcPts val="0"/>
              </a:spcBef>
              <a:buFont typeface="Times New Roman"/>
              <a:buNone/>
              <a:defRPr/>
            </a:lvl2pPr>
            <a:lvl3pPr indent="0" marL="914400" rtl="0">
              <a:spcBef>
                <a:spcPts val="0"/>
              </a:spcBef>
              <a:buFont typeface="Times New Roman"/>
              <a:buNone/>
              <a:defRPr/>
            </a:lvl3pPr>
            <a:lvl4pPr indent="0" marL="1371600" rtl="0">
              <a:spcBef>
                <a:spcPts val="0"/>
              </a:spcBef>
              <a:buFont typeface="Times New Roman"/>
              <a:buNone/>
              <a:defRPr/>
            </a:lvl4pPr>
            <a:lvl5pPr indent="0" marL="1828800" rtl="0">
              <a:spcBef>
                <a:spcPts val="0"/>
              </a:spcBef>
              <a:buFont typeface="Times New Roman"/>
              <a:buNone/>
              <a:defRPr/>
            </a:lvl5pPr>
            <a:lvl6pPr indent="0" marL="2286000" rtl="0">
              <a:spcBef>
                <a:spcPts val="0"/>
              </a:spcBef>
              <a:buFont typeface="Times New Roman"/>
              <a:buNone/>
              <a:defRPr/>
            </a:lvl6pPr>
            <a:lvl7pPr indent="0" marL="2743200" rtl="0">
              <a:spcBef>
                <a:spcPts val="0"/>
              </a:spcBef>
              <a:buFont typeface="Times New Roman"/>
              <a:buNone/>
              <a:defRPr/>
            </a:lvl7pPr>
            <a:lvl8pPr indent="0" marL="3200400" rtl="0">
              <a:spcBef>
                <a:spcPts val="0"/>
              </a:spcBef>
              <a:buFont typeface="Times New Roman"/>
              <a:buNone/>
              <a:defRPr/>
            </a:lvl8pPr>
            <a:lvl9pPr indent="0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57200" y="2174875"/>
            <a:ext cx="4040187" cy="39512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x="4645025" y="1535112"/>
            <a:ext cx="4041773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Times New Roman"/>
              <a:buNone/>
              <a:defRPr/>
            </a:lvl1pPr>
            <a:lvl2pPr indent="0" marL="457200" rtl="0">
              <a:spcBef>
                <a:spcPts val="0"/>
              </a:spcBef>
              <a:buFont typeface="Times New Roman"/>
              <a:buNone/>
              <a:defRPr/>
            </a:lvl2pPr>
            <a:lvl3pPr indent="0" marL="914400" rtl="0">
              <a:spcBef>
                <a:spcPts val="0"/>
              </a:spcBef>
              <a:buFont typeface="Times New Roman"/>
              <a:buNone/>
              <a:defRPr/>
            </a:lvl3pPr>
            <a:lvl4pPr indent="0" marL="1371600" rtl="0">
              <a:spcBef>
                <a:spcPts val="0"/>
              </a:spcBef>
              <a:buFont typeface="Times New Roman"/>
              <a:buNone/>
              <a:defRPr/>
            </a:lvl4pPr>
            <a:lvl5pPr indent="0" marL="1828800" rtl="0">
              <a:spcBef>
                <a:spcPts val="0"/>
              </a:spcBef>
              <a:buFont typeface="Times New Roman"/>
              <a:buNone/>
              <a:defRPr/>
            </a:lvl5pPr>
            <a:lvl6pPr indent="0" marL="2286000" rtl="0">
              <a:spcBef>
                <a:spcPts val="0"/>
              </a:spcBef>
              <a:buFont typeface="Times New Roman"/>
              <a:buNone/>
              <a:defRPr/>
            </a:lvl6pPr>
            <a:lvl7pPr indent="0" marL="2743200" rtl="0">
              <a:spcBef>
                <a:spcPts val="0"/>
              </a:spcBef>
              <a:buFont typeface="Times New Roman"/>
              <a:buNone/>
              <a:defRPr/>
            </a:lvl7pPr>
            <a:lvl8pPr indent="0" marL="3200400" rtl="0">
              <a:spcBef>
                <a:spcPts val="0"/>
              </a:spcBef>
              <a:buFont typeface="Times New Roman"/>
              <a:buNone/>
              <a:defRPr/>
            </a:lvl8pPr>
            <a:lvl9pPr indent="0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4" type="body"/>
          </p:nvPr>
        </p:nvSpPr>
        <p:spPr>
          <a:xfrm>
            <a:off x="4645025" y="2174875"/>
            <a:ext cx="4041773" cy="39512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_OBJECTS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685800" y="1981200"/>
            <a:ext cx="3809998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648200" y="1981200"/>
            <a:ext cx="3809998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3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1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3" Type="http://schemas.openxmlformats.org/officeDocument/2006/relationships/theme" Target="../theme/theme3.xml"/><Relationship Id="rId1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1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/>
            </a:lvl1pPr>
            <a:lvl2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/>
            </a:lvl2pPr>
            <a:lvl3pPr indent="0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indent="-6350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indent="12700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-25400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4pPr>
            <a:lvl5pPr indent="-25400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5pPr>
            <a:lvl6pPr indent="-25400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6pPr>
            <a:lvl7pPr indent="-25400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7pPr>
            <a:lvl8pPr indent="-25400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8pPr>
            <a:lvl9pPr indent="-25400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>
              <a:spcBef>
                <a:spcPts val="0"/>
              </a:spcBef>
              <a:buClr>
                <a:schemeClr val="dk1"/>
              </a:buClr>
              <a:buFont typeface="Times New Roman"/>
              <a:buNone/>
            </a:pPr>
            <a:r>
              <a:t/>
            </a:r>
            <a:endParaRPr/>
          </a:p>
          <a:p>
            <a:pPr indent="0" lvl="1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2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3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4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5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6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7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8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/>
            </a:lvl1pPr>
            <a:lvl2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/>
            </a:lvl2pPr>
            <a:lvl3pPr indent="0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8890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indent="95250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indent="101600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50800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4pPr>
            <a:lvl5pPr indent="50800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5pPr>
            <a:lvl6pPr indent="50800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6pPr>
            <a:lvl7pPr indent="50800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7pPr>
            <a:lvl8pPr indent="50800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8pPr>
            <a:lvl9pPr indent="50800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>
              <a:spcBef>
                <a:spcPts val="0"/>
              </a:spcBef>
              <a:buClr>
                <a:schemeClr val="dk1"/>
              </a:buClr>
              <a:buFont typeface="Times New Roman"/>
              <a:buNone/>
            </a:pPr>
            <a:r>
              <a:t/>
            </a:r>
            <a:endParaRPr/>
          </a:p>
          <a:p>
            <a:pPr indent="0" lvl="1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2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3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4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5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6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7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8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00.jpg"/><Relationship Id="rId3" Type="http://schemas.openxmlformats.org/officeDocument/2006/relationships/image" Target="../media/image01.jpg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3" Type="http://schemas.openxmlformats.org/officeDocument/2006/relationships/image" Target="../media/image06.jpg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1.jpg"/><Relationship Id="rId3" Type="http://schemas.openxmlformats.org/officeDocument/2006/relationships/image" Target="../media/image01.jpg"/><Relationship Id="rId6" Type="http://schemas.openxmlformats.org/officeDocument/2006/relationships/image" Target="../media/image15.png"/><Relationship Id="rId5" Type="http://schemas.openxmlformats.org/officeDocument/2006/relationships/image" Target="../media/image09.jpg"/><Relationship Id="rId7" Type="http://schemas.openxmlformats.org/officeDocument/2006/relationships/image" Target="../media/image13.png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Relationship Id="rId3" Type="http://schemas.openxmlformats.org/officeDocument/2006/relationships/image" Target="../media/image12.jpg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Relationship Id="rId3" Type="http://schemas.openxmlformats.org/officeDocument/2006/relationships/image" Target="../media/image14.jpg"/></Relationships>
</file>

<file path=ppt/slides/_rels/slide1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Relationship Id="rId3" Type="http://schemas.openxmlformats.org/officeDocument/2006/relationships/image" Target="../media/image10.jpg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3" Type="http://schemas.openxmlformats.org/officeDocument/2006/relationships/image" Target="../media/image05.jpg"/></Relationships>
</file>

<file path=ppt/slides/_rels/slide2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Relationship Id="rId3" Type="http://schemas.openxmlformats.org/officeDocument/2006/relationships/image" Target="../media/image16.jpg"/></Relationships>
</file>

<file path=ppt/slides/_rels/slide2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Relationship Id="rId3" Type="http://schemas.openxmlformats.org/officeDocument/2006/relationships/image" Target="../media/image00.jpg"/></Relationships>
</file>

<file path=ppt/slides/_rels/slide2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1.jpg"/><Relationship Id="rId3" Type="http://schemas.openxmlformats.org/officeDocument/2006/relationships/image" Target="../media/image01.jpg"/><Relationship Id="rId6" Type="http://schemas.openxmlformats.org/officeDocument/2006/relationships/image" Target="../media/image15.png"/><Relationship Id="rId5" Type="http://schemas.openxmlformats.org/officeDocument/2006/relationships/image" Target="../media/image09.jpg"/><Relationship Id="rId7" Type="http://schemas.openxmlformats.org/officeDocument/2006/relationships/image" Target="../media/image13.png"/></Relationships>
</file>

<file path=ppt/slides/_rels/slide2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3" Type="http://schemas.openxmlformats.org/officeDocument/2006/relationships/image" Target="../media/image07.jpg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3" Type="http://schemas.openxmlformats.org/officeDocument/2006/relationships/image" Target="../media/image04.jpg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3" Type="http://schemas.openxmlformats.org/officeDocument/2006/relationships/image" Target="../media/image03.jpg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3" Type="http://schemas.openxmlformats.org/officeDocument/2006/relationships/image" Target="../media/image08.jpg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3" Type="http://schemas.openxmlformats.org/officeDocument/2006/relationships/image" Target="../media/image02.jpg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/>
        </p:nvSpPr>
        <p:spPr>
          <a:xfrm>
            <a:off x="4419600" y="914400"/>
            <a:ext cx="4495800" cy="210184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44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WORK OF FAIRTRADE</a:t>
            </a:r>
          </a:p>
        </p:txBody>
      </p:sp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3962400" cy="2708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3505200"/>
            <a:ext cx="4241799" cy="2916236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Shape 104"/>
          <p:cNvSpPr/>
          <p:nvPr/>
        </p:nvSpPr>
        <p:spPr>
          <a:xfrm>
            <a:off x="0" y="3357562"/>
            <a:ext cx="2303461" cy="120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Can you see what this logo is a picture of?</a:t>
            </a:r>
          </a:p>
        </p:txBody>
      </p:sp>
      <p:sp>
        <p:nvSpPr>
          <p:cNvPr id="105" name="Shape 105"/>
          <p:cNvSpPr/>
          <p:nvPr/>
        </p:nvSpPr>
        <p:spPr>
          <a:xfrm>
            <a:off x="539750" y="2852734"/>
            <a:ext cx="1008062" cy="576262"/>
          </a:xfrm>
          <a:prstGeom prst="upArrow">
            <a:avLst>
              <a:gd fmla="val 10800" name="adj1"/>
              <a:gd fmla="val 50000" name="adj2"/>
            </a:avLst>
          </a:prstGeom>
          <a:solidFill>
            <a:srgbClr val="FFFF00"/>
          </a:solidFill>
          <a:ln cap="rnd" w="25400">
            <a:solidFill>
              <a:srgbClr val="00956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/>
        </p:nvSpPr>
        <p:spPr>
          <a:xfrm>
            <a:off x="838200" y="609600"/>
            <a:ext cx="1938336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GROWER</a:t>
            </a:r>
          </a:p>
        </p:txBody>
      </p:sp>
      <p:sp>
        <p:nvSpPr>
          <p:cNvPr id="169" name="Shape 169"/>
          <p:cNvSpPr/>
          <p:nvPr/>
        </p:nvSpPr>
        <p:spPr>
          <a:xfrm>
            <a:off x="4953000" y="609600"/>
            <a:ext cx="3429000" cy="822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PLANTATION OWNER</a:t>
            </a:r>
          </a:p>
        </p:txBody>
      </p:sp>
      <p:sp>
        <p:nvSpPr>
          <p:cNvPr id="170" name="Shape 170"/>
          <p:cNvSpPr/>
          <p:nvPr/>
        </p:nvSpPr>
        <p:spPr>
          <a:xfrm>
            <a:off x="6858000" y="2971800"/>
            <a:ext cx="1809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SHIPPER</a:t>
            </a:r>
          </a:p>
        </p:txBody>
      </p:sp>
      <p:sp>
        <p:nvSpPr>
          <p:cNvPr id="171" name="Shape 171"/>
          <p:cNvSpPr/>
          <p:nvPr/>
        </p:nvSpPr>
        <p:spPr>
          <a:xfrm>
            <a:off x="250825" y="2743200"/>
            <a:ext cx="40370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WHOLESALER/IMPORTER</a:t>
            </a:r>
          </a:p>
        </p:txBody>
      </p:sp>
      <p:sp>
        <p:nvSpPr>
          <p:cNvPr id="172" name="Shape 172"/>
          <p:cNvSpPr/>
          <p:nvPr/>
        </p:nvSpPr>
        <p:spPr>
          <a:xfrm>
            <a:off x="533400" y="4876800"/>
            <a:ext cx="1541461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RIPNER</a:t>
            </a:r>
          </a:p>
        </p:txBody>
      </p:sp>
      <p:sp>
        <p:nvSpPr>
          <p:cNvPr id="173" name="Shape 173"/>
          <p:cNvSpPr/>
          <p:nvPr/>
        </p:nvSpPr>
        <p:spPr>
          <a:xfrm>
            <a:off x="3352800" y="5791200"/>
            <a:ext cx="21685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RETAILER</a:t>
            </a:r>
          </a:p>
        </p:txBody>
      </p:sp>
      <p:sp>
        <p:nvSpPr>
          <p:cNvPr id="174" name="Shape 174"/>
          <p:cNvSpPr/>
          <p:nvPr/>
        </p:nvSpPr>
        <p:spPr>
          <a:xfrm>
            <a:off x="7162800" y="5943600"/>
            <a:ext cx="15890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BUYER</a:t>
            </a:r>
          </a:p>
        </p:txBody>
      </p:sp>
      <p:sp>
        <p:nvSpPr>
          <p:cNvPr id="175" name="Shape 175"/>
          <p:cNvSpPr/>
          <p:nvPr/>
        </p:nvSpPr>
        <p:spPr>
          <a:xfrm>
            <a:off x="2971800" y="533400"/>
            <a:ext cx="1981199" cy="762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rnd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76" name="Shape 176"/>
          <p:cNvSpPr/>
          <p:nvPr/>
        </p:nvSpPr>
        <p:spPr>
          <a:xfrm>
            <a:off x="7162800" y="1600200"/>
            <a:ext cx="1295400" cy="9144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rnd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77" name="Shape 177"/>
          <p:cNvSpPr/>
          <p:nvPr/>
        </p:nvSpPr>
        <p:spPr>
          <a:xfrm>
            <a:off x="4572000" y="2971800"/>
            <a:ext cx="1904999" cy="7620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rnd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914400" y="3505200"/>
            <a:ext cx="762000" cy="12954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rnd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79" name="Shape 179"/>
          <p:cNvSpPr/>
          <p:nvPr/>
        </p:nvSpPr>
        <p:spPr>
          <a:xfrm>
            <a:off x="1219200" y="5638800"/>
            <a:ext cx="1828800" cy="6857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rnd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80" name="Shape 180"/>
          <p:cNvSpPr/>
          <p:nvPr/>
        </p:nvSpPr>
        <p:spPr>
          <a:xfrm>
            <a:off x="5791200" y="5867400"/>
            <a:ext cx="1295400" cy="6095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rnd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/>
        </p:nvSpPr>
        <p:spPr>
          <a:xfrm>
            <a:off x="533400" y="990600"/>
            <a:ext cx="3809998" cy="1920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40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On average, a single banana costs </a:t>
            </a:r>
            <a:r>
              <a:rPr b="1" baseline="0" i="0" lang="en-US" sz="40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30 cents.</a:t>
            </a:r>
            <a:r>
              <a:rPr b="0" baseline="0" i="0" lang="en-US" sz="18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</p:txBody>
      </p:sp>
      <p:pic>
        <p:nvPicPr>
          <p:cNvPr id="187" name="Shape 1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62600" y="1371600"/>
            <a:ext cx="3281361" cy="4038598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Shape 188"/>
          <p:cNvSpPr/>
          <p:nvPr/>
        </p:nvSpPr>
        <p:spPr>
          <a:xfrm>
            <a:off x="304800" y="3962400"/>
            <a:ext cx="5029199" cy="20415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Using the </a:t>
            </a:r>
            <a:r>
              <a:rPr b="1" baseline="0" i="0" lang="en-US" sz="3200" u="sng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1 cent</a:t>
            </a:r>
            <a:r>
              <a:rPr b="1" baseline="0" i="0" lang="en-US" sz="32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 pieces, decide </a:t>
            </a:r>
            <a:r>
              <a:rPr b="1" baseline="0" i="0" lang="en-US" sz="3200" u="sng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how much</a:t>
            </a:r>
            <a:r>
              <a:rPr b="1" baseline="0" i="0" lang="en-US" sz="32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 of the 30 cents goes to each part of the chain.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/>
        </p:nvSpPr>
        <p:spPr>
          <a:xfrm>
            <a:off x="838200" y="609600"/>
            <a:ext cx="1938336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GROWER</a:t>
            </a:r>
          </a:p>
        </p:txBody>
      </p:sp>
      <p:sp>
        <p:nvSpPr>
          <p:cNvPr id="195" name="Shape 195"/>
          <p:cNvSpPr/>
          <p:nvPr/>
        </p:nvSpPr>
        <p:spPr>
          <a:xfrm>
            <a:off x="4953000" y="609600"/>
            <a:ext cx="3429000" cy="822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PLANTATION OWNER</a:t>
            </a:r>
          </a:p>
        </p:txBody>
      </p:sp>
      <p:sp>
        <p:nvSpPr>
          <p:cNvPr id="196" name="Shape 196"/>
          <p:cNvSpPr/>
          <p:nvPr/>
        </p:nvSpPr>
        <p:spPr>
          <a:xfrm>
            <a:off x="6858000" y="2971800"/>
            <a:ext cx="1809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SHIPPER</a:t>
            </a:r>
          </a:p>
        </p:txBody>
      </p:sp>
      <p:sp>
        <p:nvSpPr>
          <p:cNvPr id="197" name="Shape 197"/>
          <p:cNvSpPr/>
          <p:nvPr/>
        </p:nvSpPr>
        <p:spPr>
          <a:xfrm>
            <a:off x="1066800" y="2743200"/>
            <a:ext cx="3221035" cy="822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WHOLESALER/IMPORTER</a:t>
            </a:r>
          </a:p>
        </p:txBody>
      </p:sp>
      <p:sp>
        <p:nvSpPr>
          <p:cNvPr id="198" name="Shape 198"/>
          <p:cNvSpPr/>
          <p:nvPr/>
        </p:nvSpPr>
        <p:spPr>
          <a:xfrm>
            <a:off x="533400" y="4800600"/>
            <a:ext cx="1541461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RIPNER</a:t>
            </a:r>
          </a:p>
        </p:txBody>
      </p:sp>
      <p:sp>
        <p:nvSpPr>
          <p:cNvPr id="199" name="Shape 199"/>
          <p:cNvSpPr/>
          <p:nvPr/>
        </p:nvSpPr>
        <p:spPr>
          <a:xfrm>
            <a:off x="3352800" y="5562600"/>
            <a:ext cx="21685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RETAILER</a:t>
            </a:r>
          </a:p>
        </p:txBody>
      </p:sp>
      <p:sp>
        <p:nvSpPr>
          <p:cNvPr id="200" name="Shape 200"/>
          <p:cNvSpPr/>
          <p:nvPr/>
        </p:nvSpPr>
        <p:spPr>
          <a:xfrm>
            <a:off x="7162800" y="5638800"/>
            <a:ext cx="15890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BUYER</a:t>
            </a:r>
          </a:p>
        </p:txBody>
      </p:sp>
      <p:sp>
        <p:nvSpPr>
          <p:cNvPr id="201" name="Shape 201"/>
          <p:cNvSpPr/>
          <p:nvPr/>
        </p:nvSpPr>
        <p:spPr>
          <a:xfrm>
            <a:off x="2971800" y="533400"/>
            <a:ext cx="1981199" cy="762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rnd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02" name="Shape 202"/>
          <p:cNvSpPr/>
          <p:nvPr/>
        </p:nvSpPr>
        <p:spPr>
          <a:xfrm>
            <a:off x="7162800" y="1600200"/>
            <a:ext cx="1295400" cy="9144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rnd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03" name="Shape 203"/>
          <p:cNvSpPr/>
          <p:nvPr/>
        </p:nvSpPr>
        <p:spPr>
          <a:xfrm>
            <a:off x="4572000" y="2971800"/>
            <a:ext cx="1904999" cy="7620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rnd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04" name="Shape 204"/>
          <p:cNvSpPr/>
          <p:nvPr/>
        </p:nvSpPr>
        <p:spPr>
          <a:xfrm>
            <a:off x="914400" y="3276600"/>
            <a:ext cx="762000" cy="12954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rnd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05" name="Shape 205"/>
          <p:cNvSpPr/>
          <p:nvPr/>
        </p:nvSpPr>
        <p:spPr>
          <a:xfrm>
            <a:off x="1219200" y="5486400"/>
            <a:ext cx="1828800" cy="6857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rnd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06" name="Shape 206"/>
          <p:cNvSpPr/>
          <p:nvPr/>
        </p:nvSpPr>
        <p:spPr>
          <a:xfrm>
            <a:off x="5791200" y="5562600"/>
            <a:ext cx="1295400" cy="6095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rnd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07" name="Shape 207"/>
          <p:cNvSpPr/>
          <p:nvPr/>
        </p:nvSpPr>
        <p:spPr>
          <a:xfrm>
            <a:off x="1219200" y="1143000"/>
            <a:ext cx="114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18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1c</a:t>
            </a:r>
          </a:p>
        </p:txBody>
      </p:sp>
      <p:sp>
        <p:nvSpPr>
          <p:cNvPr id="208" name="Shape 208"/>
          <p:cNvSpPr/>
          <p:nvPr/>
        </p:nvSpPr>
        <p:spPr>
          <a:xfrm>
            <a:off x="5867400" y="15240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18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5c</a:t>
            </a:r>
          </a:p>
        </p:txBody>
      </p:sp>
      <p:sp>
        <p:nvSpPr>
          <p:cNvPr id="209" name="Shape 209"/>
          <p:cNvSpPr/>
          <p:nvPr/>
        </p:nvSpPr>
        <p:spPr>
          <a:xfrm>
            <a:off x="7239000" y="3581400"/>
            <a:ext cx="114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18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4c</a:t>
            </a:r>
          </a:p>
        </p:txBody>
      </p:sp>
      <p:sp>
        <p:nvSpPr>
          <p:cNvPr id="210" name="Shape 210"/>
          <p:cNvSpPr/>
          <p:nvPr/>
        </p:nvSpPr>
        <p:spPr>
          <a:xfrm>
            <a:off x="1981200" y="3733800"/>
            <a:ext cx="1447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18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3c</a:t>
            </a:r>
          </a:p>
        </p:txBody>
      </p:sp>
      <p:sp>
        <p:nvSpPr>
          <p:cNvPr id="211" name="Shape 211"/>
          <p:cNvSpPr/>
          <p:nvPr/>
        </p:nvSpPr>
        <p:spPr>
          <a:xfrm>
            <a:off x="838200" y="51816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18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4c</a:t>
            </a:r>
          </a:p>
        </p:txBody>
      </p:sp>
      <p:sp>
        <p:nvSpPr>
          <p:cNvPr id="212" name="Shape 212"/>
          <p:cNvSpPr/>
          <p:nvPr/>
        </p:nvSpPr>
        <p:spPr>
          <a:xfrm>
            <a:off x="3581400" y="6019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18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13c</a:t>
            </a:r>
          </a:p>
        </p:txBody>
      </p:sp>
      <p:sp>
        <p:nvSpPr>
          <p:cNvPr id="213" name="Shape 213"/>
          <p:cNvSpPr/>
          <p:nvPr/>
        </p:nvSpPr>
        <p:spPr>
          <a:xfrm>
            <a:off x="7467600" y="6096000"/>
            <a:ext cx="1066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18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0c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/>
        </p:nvSpPr>
        <p:spPr>
          <a:xfrm>
            <a:off x="609600" y="1066800"/>
            <a:ext cx="3505200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40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BANANA GROWER</a:t>
            </a:r>
          </a:p>
        </p:txBody>
      </p:sp>
      <p:sp>
        <p:nvSpPr>
          <p:cNvPr id="220" name="Shape 220"/>
          <p:cNvSpPr/>
          <p:nvPr/>
        </p:nvSpPr>
        <p:spPr>
          <a:xfrm>
            <a:off x="4953000" y="1371600"/>
            <a:ext cx="3429000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40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1 cents</a:t>
            </a:r>
          </a:p>
        </p:txBody>
      </p:sp>
      <p:sp>
        <p:nvSpPr>
          <p:cNvPr id="221" name="Shape 221"/>
          <p:cNvSpPr/>
          <p:nvPr/>
        </p:nvSpPr>
        <p:spPr>
          <a:xfrm>
            <a:off x="533400" y="3733800"/>
            <a:ext cx="4038597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40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EVERYONE ELSE</a:t>
            </a:r>
          </a:p>
        </p:txBody>
      </p:sp>
      <p:sp>
        <p:nvSpPr>
          <p:cNvPr id="222" name="Shape 222"/>
          <p:cNvSpPr/>
          <p:nvPr/>
        </p:nvSpPr>
        <p:spPr>
          <a:xfrm>
            <a:off x="5791200" y="4191000"/>
            <a:ext cx="2190750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40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29 cents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/>
          <p:nvPr/>
        </p:nvSpPr>
        <p:spPr>
          <a:xfrm>
            <a:off x="1476375" y="404812"/>
            <a:ext cx="6172199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 is Fairtrade?</a:t>
            </a:r>
          </a:p>
        </p:txBody>
      </p:sp>
      <p:sp>
        <p:nvSpPr>
          <p:cNvPr id="228" name="Shape 228"/>
          <p:cNvSpPr/>
          <p:nvPr/>
        </p:nvSpPr>
        <p:spPr>
          <a:xfrm>
            <a:off x="468312" y="1628775"/>
            <a:ext cx="8135936" cy="946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 growing international movement which ensures that producers get:</a:t>
            </a:r>
          </a:p>
        </p:txBody>
      </p:sp>
      <p:sp>
        <p:nvSpPr>
          <p:cNvPr id="229" name="Shape 229"/>
          <p:cNvSpPr/>
          <p:nvPr/>
        </p:nvSpPr>
        <p:spPr>
          <a:xfrm>
            <a:off x="0" y="2924175"/>
            <a:ext cx="8788400" cy="946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b="1" baseline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b="1" baseline="0" i="0" lang="en-US" sz="28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Fair price</a:t>
            </a:r>
            <a:r>
              <a:rPr b="0" baseline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for their goods (that covers the cost of production and guarantees a living income)</a:t>
            </a:r>
          </a:p>
        </p:txBody>
      </p:sp>
      <p:sp>
        <p:nvSpPr>
          <p:cNvPr id="230" name="Shape 230"/>
          <p:cNvSpPr/>
          <p:nvPr/>
        </p:nvSpPr>
        <p:spPr>
          <a:xfrm>
            <a:off x="31750" y="4133850"/>
            <a:ext cx="87884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b="1" baseline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b="1" baseline="0" i="0" lang="en-US" sz="28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Long term contracts</a:t>
            </a:r>
            <a:r>
              <a:rPr b="0" baseline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which provide real security</a:t>
            </a:r>
          </a:p>
        </p:txBody>
      </p:sp>
      <p:sp>
        <p:nvSpPr>
          <p:cNvPr id="231" name="Shape 231"/>
          <p:cNvSpPr/>
          <p:nvPr/>
        </p:nvSpPr>
        <p:spPr>
          <a:xfrm>
            <a:off x="247650" y="5075237"/>
            <a:ext cx="8788400" cy="946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b="1" baseline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b="1" baseline="0" i="0" lang="en-US" sz="28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Support</a:t>
            </a:r>
            <a:r>
              <a:rPr b="0" baseline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to gain the knowledge and skills they need to develop their businesses and increase sales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" name="Shape 2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457200"/>
            <a:ext cx="3951514" cy="1574800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Shape 237"/>
          <p:cNvSpPr/>
          <p:nvPr/>
        </p:nvSpPr>
        <p:spPr>
          <a:xfrm>
            <a:off x="1066800" y="4572000"/>
            <a:ext cx="6629400" cy="1985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Fairtrade organizations aim to stop the unfairness in the world and ensure the grower of crops receives what they rightly deserve!</a:t>
            </a:r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rgbClr val="47FFD0"/>
                </a:solidFill>
                <a:latin typeface="Arial"/>
                <a:ea typeface="Arial"/>
                <a:cs typeface="Arial"/>
                <a:sym typeface="Arial"/>
                <a:rtl val="0"/>
              </a:rPr>
              <a:t>You can identify a Fairtrade product because it carries the FAIRTRADE Mark.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  <p:pic>
        <p:nvPicPr>
          <p:cNvPr id="238" name="Shape 2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05712" y="457202"/>
            <a:ext cx="2090237" cy="157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Shape 23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9383" y="2216922"/>
            <a:ext cx="1850662" cy="2155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Shape 24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203823" y="2340430"/>
            <a:ext cx="3308985" cy="20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Shape 24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496726" y="2340430"/>
            <a:ext cx="3308985" cy="203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" name="Shape 2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5" y="0"/>
            <a:ext cx="9140825" cy="6854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/>
          <p:nvPr/>
        </p:nvSpPr>
        <p:spPr>
          <a:xfrm>
            <a:off x="179384" y="549275"/>
            <a:ext cx="8748712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Benefits of Fairtrade for the farmer:</a:t>
            </a:r>
          </a:p>
        </p:txBody>
      </p:sp>
      <p:sp>
        <p:nvSpPr>
          <p:cNvPr id="252" name="Shape 252"/>
          <p:cNvSpPr/>
          <p:nvPr/>
        </p:nvSpPr>
        <p:spPr>
          <a:xfrm>
            <a:off x="755650" y="1628775"/>
            <a:ext cx="7561260" cy="4625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58796"/>
              <a:buFont typeface="Arial"/>
              <a:buChar char="•"/>
            </a:pPr>
            <a:r>
              <a:rPr b="0" baseline="0" i="0" lang="en-US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b="0" baseline="0" i="0" lang="en-US" sz="3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Regular income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Fair pay and working conditions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Cleaner environment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New housing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Improved health and sanitation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75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Increased efficiency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7" name="Shape 2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685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2" name="Shape 2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3425" y="0"/>
            <a:ext cx="5135562" cy="6857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082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/>
          <p:nvPr>
            <p:ph type="title"/>
          </p:nvPr>
        </p:nvSpPr>
        <p:spPr>
          <a:xfrm>
            <a:off x="684212" y="333375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baseline="0" i="0" lang="en-U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Benefits for you?</a:t>
            </a:r>
          </a:p>
        </p:txBody>
      </p:sp>
      <p:sp>
        <p:nvSpPr>
          <p:cNvPr id="268" name="Shape 268"/>
          <p:cNvSpPr txBox="1"/>
          <p:nvPr>
            <p:ph idx="1" type="body"/>
          </p:nvPr>
        </p:nvSpPr>
        <p:spPr>
          <a:xfrm>
            <a:off x="250825" y="1773234"/>
            <a:ext cx="8713786" cy="4248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You are actually doing something to change this situation</a:t>
            </a:r>
          </a:p>
          <a:p>
            <a:pPr indent="-1143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</a:pPr>
            <a:r>
              <a:t/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Lots of different foods from different countries</a:t>
            </a:r>
          </a:p>
          <a:p>
            <a:pPr indent="-1143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</a:pPr>
            <a:r>
              <a:t/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Raises awareness of fairtrade</a:t>
            </a:r>
          </a:p>
          <a:p>
            <a:pPr indent="-1143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</a:pPr>
            <a:r>
              <a:t/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Tastes pretty good too!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/>
          <p:nvPr/>
        </p:nvSpPr>
        <p:spPr>
          <a:xfrm>
            <a:off x="838200" y="609600"/>
            <a:ext cx="1938336" cy="822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GROWER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74" name="Shape 274"/>
          <p:cNvSpPr/>
          <p:nvPr/>
        </p:nvSpPr>
        <p:spPr>
          <a:xfrm>
            <a:off x="4953000" y="609600"/>
            <a:ext cx="3429000" cy="822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PLANTATION OWNER</a:t>
            </a:r>
          </a:p>
        </p:txBody>
      </p:sp>
      <p:sp>
        <p:nvSpPr>
          <p:cNvPr id="275" name="Shape 275"/>
          <p:cNvSpPr/>
          <p:nvPr/>
        </p:nvSpPr>
        <p:spPr>
          <a:xfrm>
            <a:off x="6858000" y="2971800"/>
            <a:ext cx="1809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SHIPPER</a:t>
            </a:r>
          </a:p>
        </p:txBody>
      </p:sp>
      <p:sp>
        <p:nvSpPr>
          <p:cNvPr id="276" name="Shape 276"/>
          <p:cNvSpPr/>
          <p:nvPr/>
        </p:nvSpPr>
        <p:spPr>
          <a:xfrm>
            <a:off x="1066800" y="2743200"/>
            <a:ext cx="3221035" cy="822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WHOLESALER/IMPORTER</a:t>
            </a:r>
          </a:p>
        </p:txBody>
      </p:sp>
      <p:sp>
        <p:nvSpPr>
          <p:cNvPr id="277" name="Shape 277"/>
          <p:cNvSpPr/>
          <p:nvPr/>
        </p:nvSpPr>
        <p:spPr>
          <a:xfrm>
            <a:off x="533400" y="4800600"/>
            <a:ext cx="1541461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RIPNER</a:t>
            </a:r>
          </a:p>
        </p:txBody>
      </p:sp>
      <p:sp>
        <p:nvSpPr>
          <p:cNvPr id="278" name="Shape 278"/>
          <p:cNvSpPr/>
          <p:nvPr/>
        </p:nvSpPr>
        <p:spPr>
          <a:xfrm>
            <a:off x="3352800" y="5562600"/>
            <a:ext cx="21685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RETAILER</a:t>
            </a:r>
          </a:p>
        </p:txBody>
      </p:sp>
      <p:sp>
        <p:nvSpPr>
          <p:cNvPr id="279" name="Shape 279"/>
          <p:cNvSpPr/>
          <p:nvPr/>
        </p:nvSpPr>
        <p:spPr>
          <a:xfrm>
            <a:off x="7162800" y="5638800"/>
            <a:ext cx="15890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BUYER</a:t>
            </a:r>
          </a:p>
        </p:txBody>
      </p:sp>
      <p:sp>
        <p:nvSpPr>
          <p:cNvPr id="280" name="Shape 280"/>
          <p:cNvSpPr/>
          <p:nvPr/>
        </p:nvSpPr>
        <p:spPr>
          <a:xfrm>
            <a:off x="2971800" y="533400"/>
            <a:ext cx="1981199" cy="762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rnd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81" name="Shape 281"/>
          <p:cNvSpPr/>
          <p:nvPr/>
        </p:nvSpPr>
        <p:spPr>
          <a:xfrm>
            <a:off x="7162800" y="1600200"/>
            <a:ext cx="1295400" cy="9144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rnd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82" name="Shape 282"/>
          <p:cNvSpPr/>
          <p:nvPr/>
        </p:nvSpPr>
        <p:spPr>
          <a:xfrm>
            <a:off x="4572000" y="2971800"/>
            <a:ext cx="1904999" cy="7620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rnd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83" name="Shape 283"/>
          <p:cNvSpPr/>
          <p:nvPr/>
        </p:nvSpPr>
        <p:spPr>
          <a:xfrm>
            <a:off x="914400" y="3276600"/>
            <a:ext cx="762000" cy="12954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rnd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84" name="Shape 284"/>
          <p:cNvSpPr/>
          <p:nvPr/>
        </p:nvSpPr>
        <p:spPr>
          <a:xfrm>
            <a:off x="1219200" y="5486400"/>
            <a:ext cx="1828800" cy="6857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rnd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85" name="Shape 285"/>
          <p:cNvSpPr/>
          <p:nvPr/>
        </p:nvSpPr>
        <p:spPr>
          <a:xfrm>
            <a:off x="5791200" y="5562600"/>
            <a:ext cx="1295400" cy="6095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rnd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86" name="Shape 286"/>
          <p:cNvSpPr/>
          <p:nvPr/>
        </p:nvSpPr>
        <p:spPr>
          <a:xfrm>
            <a:off x="1219200" y="1143000"/>
            <a:ext cx="114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18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15c</a:t>
            </a:r>
          </a:p>
        </p:txBody>
      </p:sp>
      <p:sp>
        <p:nvSpPr>
          <p:cNvPr id="287" name="Shape 287"/>
          <p:cNvSpPr/>
          <p:nvPr/>
        </p:nvSpPr>
        <p:spPr>
          <a:xfrm>
            <a:off x="5867400" y="15240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18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2c</a:t>
            </a:r>
          </a:p>
        </p:txBody>
      </p:sp>
      <p:sp>
        <p:nvSpPr>
          <p:cNvPr id="288" name="Shape 288"/>
          <p:cNvSpPr/>
          <p:nvPr/>
        </p:nvSpPr>
        <p:spPr>
          <a:xfrm>
            <a:off x="7239000" y="3581400"/>
            <a:ext cx="114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18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2c</a:t>
            </a:r>
          </a:p>
        </p:txBody>
      </p:sp>
      <p:sp>
        <p:nvSpPr>
          <p:cNvPr id="289" name="Shape 289"/>
          <p:cNvSpPr/>
          <p:nvPr/>
        </p:nvSpPr>
        <p:spPr>
          <a:xfrm>
            <a:off x="1981200" y="3733800"/>
            <a:ext cx="1447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18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3c</a:t>
            </a:r>
          </a:p>
        </p:txBody>
      </p:sp>
      <p:sp>
        <p:nvSpPr>
          <p:cNvPr id="290" name="Shape 290"/>
          <p:cNvSpPr/>
          <p:nvPr/>
        </p:nvSpPr>
        <p:spPr>
          <a:xfrm>
            <a:off x="838200" y="51816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18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2c</a:t>
            </a:r>
          </a:p>
        </p:txBody>
      </p:sp>
      <p:sp>
        <p:nvSpPr>
          <p:cNvPr id="291" name="Shape 291"/>
          <p:cNvSpPr/>
          <p:nvPr/>
        </p:nvSpPr>
        <p:spPr>
          <a:xfrm>
            <a:off x="3581400" y="6019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18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6c</a:t>
            </a:r>
          </a:p>
        </p:txBody>
      </p:sp>
      <p:sp>
        <p:nvSpPr>
          <p:cNvPr id="292" name="Shape 292"/>
          <p:cNvSpPr/>
          <p:nvPr/>
        </p:nvSpPr>
        <p:spPr>
          <a:xfrm>
            <a:off x="7467600" y="6096000"/>
            <a:ext cx="1066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18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0c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/>
          <p:nvPr/>
        </p:nvSpPr>
        <p:spPr>
          <a:xfrm>
            <a:off x="1187450" y="2636834"/>
            <a:ext cx="6705599" cy="1555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48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 difference does it really make?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/>
          <p:nvPr/>
        </p:nvSpPr>
        <p:spPr>
          <a:xfrm>
            <a:off x="1116012" y="1477962"/>
            <a:ext cx="6913561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5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“I have been able to fix the roof of my house, there is money for food and I can buy new shoes if I want to…but the most important contribution of Fairtrade is that our</a:t>
            </a:r>
            <a:r>
              <a:rPr b="0" baseline="0" i="0" lang="en-US" sz="40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b="1" baseline="0" i="0" lang="en-US" sz="42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dignity as human beings is recovered.”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" name="Shape 3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3" name="Shape 3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" y="304800"/>
            <a:ext cx="8610598" cy="640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8" name="Shape 3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457200"/>
            <a:ext cx="3951514" cy="1574800"/>
          </a:xfrm>
          <a:prstGeom prst="rect">
            <a:avLst/>
          </a:prstGeom>
          <a:noFill/>
          <a:ln>
            <a:noFill/>
          </a:ln>
        </p:spPr>
      </p:pic>
      <p:sp>
        <p:nvSpPr>
          <p:cNvPr id="319" name="Shape 319"/>
          <p:cNvSpPr/>
          <p:nvPr/>
        </p:nvSpPr>
        <p:spPr>
          <a:xfrm>
            <a:off x="1094015" y="5610705"/>
            <a:ext cx="6629400" cy="1038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rgbClr val="47FFD0"/>
                </a:solidFill>
                <a:latin typeface="Arial"/>
                <a:ea typeface="Arial"/>
                <a:cs typeface="Arial"/>
                <a:sym typeface="Arial"/>
                <a:rtl val="0"/>
              </a:rPr>
              <a:t>You can identify a Fairtrade product because it carries the FAIRTRADE Mark.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  <p:pic>
        <p:nvPicPr>
          <p:cNvPr id="320" name="Shape 3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05712" y="457202"/>
            <a:ext cx="2090237" cy="157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Shape 3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94015" y="2278675"/>
            <a:ext cx="1850662" cy="2155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Shape 3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750251" y="2340430"/>
            <a:ext cx="3308985" cy="20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Shape 32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496726" y="3356430"/>
            <a:ext cx="3308985" cy="203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baseline="0" i="0" lang="en-US" sz="44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Homework task</a:t>
            </a:r>
          </a:p>
        </p:txBody>
      </p:sp>
      <p:sp>
        <p:nvSpPr>
          <p:cNvPr id="329" name="Shape 329"/>
          <p:cNvSpPr/>
          <p:nvPr/>
        </p:nvSpPr>
        <p:spPr>
          <a:xfrm>
            <a:off x="609600" y="2133600"/>
            <a:ext cx="8001000" cy="1554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2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Go into your local supermarket (Safeway, Albertsons. Lucky's etc) and make a list of all the Fairtrade products they sell.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/>
        </p:nvSpPr>
        <p:spPr>
          <a:xfrm>
            <a:off x="990600" y="381000"/>
            <a:ext cx="7543800" cy="2225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40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“We are indebted to half of the world before we finish breakfast.”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40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- Martin Luther King</a:t>
            </a:r>
          </a:p>
        </p:txBody>
      </p:sp>
      <p:pic>
        <p:nvPicPr>
          <p:cNvPr id="118" name="Shape 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62200" y="4221162"/>
            <a:ext cx="4800600" cy="23320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372600" cy="71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/>
        </p:nvSpPr>
        <p:spPr>
          <a:xfrm>
            <a:off x="838200" y="639762"/>
            <a:ext cx="7391399" cy="37496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40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 the US we each spend </a:t>
            </a:r>
            <a:r>
              <a:rPr b="1" baseline="0" i="0" lang="en-US" sz="40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$50</a:t>
            </a:r>
            <a:r>
              <a:rPr b="0" baseline="0" i="0" lang="en-US" sz="40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 a year on chocolate. 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40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Most cocoa farmers in Ghana earn </a:t>
            </a:r>
            <a:r>
              <a:rPr b="1" baseline="0" i="0" lang="en-US" sz="40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$50</a:t>
            </a:r>
            <a:r>
              <a:rPr b="0" baseline="0" i="0" lang="en-US" sz="40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 a year…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40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and have never tasted chocolate</a:t>
            </a:r>
          </a:p>
        </p:txBody>
      </p:sp>
      <p:pic>
        <p:nvPicPr>
          <p:cNvPr id="130" name="Shape 1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4600" y="4419600"/>
            <a:ext cx="2590800" cy="21447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/>
        </p:nvSpPr>
        <p:spPr>
          <a:xfrm>
            <a:off x="609600" y="1143000"/>
            <a:ext cx="7848599" cy="1708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5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Many people endure low pay, an unsafe working environment and poor living conditions. 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Shape 1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8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/>
        </p:nvSpPr>
        <p:spPr>
          <a:xfrm>
            <a:off x="381000" y="609600"/>
            <a:ext cx="8305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3048000" y="457200"/>
            <a:ext cx="4648198" cy="106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BANANA SPLIT</a:t>
            </a:r>
          </a:p>
        </p:txBody>
      </p:sp>
      <p:pic>
        <p:nvPicPr>
          <p:cNvPr id="147" name="Shape 1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304800"/>
            <a:ext cx="2057400" cy="20573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Shape 1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34200" y="4572000"/>
            <a:ext cx="2057400" cy="2057397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Shape 149"/>
          <p:cNvSpPr/>
          <p:nvPr/>
        </p:nvSpPr>
        <p:spPr>
          <a:xfrm>
            <a:off x="685800" y="3124200"/>
            <a:ext cx="8001000" cy="17398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6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 the following activity your groups are going to work out who gets what in the banana chain.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/>
        </p:nvSpPr>
        <p:spPr>
          <a:xfrm>
            <a:off x="838200" y="1676400"/>
            <a:ext cx="304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BUYER</a:t>
            </a:r>
          </a:p>
        </p:txBody>
      </p:sp>
      <p:sp>
        <p:nvSpPr>
          <p:cNvPr id="156" name="Shape 156"/>
          <p:cNvSpPr/>
          <p:nvPr/>
        </p:nvSpPr>
        <p:spPr>
          <a:xfrm>
            <a:off x="6553200" y="5105400"/>
            <a:ext cx="21685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RETAILER</a:t>
            </a:r>
          </a:p>
        </p:txBody>
      </p:sp>
      <p:sp>
        <p:nvSpPr>
          <p:cNvPr id="157" name="Shape 157"/>
          <p:cNvSpPr/>
          <p:nvPr/>
        </p:nvSpPr>
        <p:spPr>
          <a:xfrm>
            <a:off x="6553200" y="1295400"/>
            <a:ext cx="1809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SHIPPER</a:t>
            </a:r>
          </a:p>
        </p:txBody>
      </p:sp>
      <p:sp>
        <p:nvSpPr>
          <p:cNvPr id="158" name="Shape 158"/>
          <p:cNvSpPr/>
          <p:nvPr/>
        </p:nvSpPr>
        <p:spPr>
          <a:xfrm>
            <a:off x="3733800" y="4724400"/>
            <a:ext cx="1938336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GROWER</a:t>
            </a:r>
          </a:p>
        </p:txBody>
      </p:sp>
      <p:sp>
        <p:nvSpPr>
          <p:cNvPr id="159" name="Shape 159"/>
          <p:cNvSpPr/>
          <p:nvPr/>
        </p:nvSpPr>
        <p:spPr>
          <a:xfrm>
            <a:off x="5791200" y="2895600"/>
            <a:ext cx="1543048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RIPNER</a:t>
            </a:r>
          </a:p>
        </p:txBody>
      </p:sp>
      <p:sp>
        <p:nvSpPr>
          <p:cNvPr id="160" name="Shape 160"/>
          <p:cNvSpPr/>
          <p:nvPr/>
        </p:nvSpPr>
        <p:spPr>
          <a:xfrm>
            <a:off x="468312" y="3048000"/>
            <a:ext cx="4032248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WHOLESALER/IMPORTER</a:t>
            </a:r>
          </a:p>
        </p:txBody>
      </p:sp>
      <p:sp>
        <p:nvSpPr>
          <p:cNvPr id="161" name="Shape 161"/>
          <p:cNvSpPr/>
          <p:nvPr/>
        </p:nvSpPr>
        <p:spPr>
          <a:xfrm>
            <a:off x="533400" y="5638800"/>
            <a:ext cx="3200397" cy="822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rgbClr val="00FFCC"/>
                </a:solidFill>
                <a:latin typeface="Arial"/>
                <a:ea typeface="Arial"/>
                <a:cs typeface="Arial"/>
                <a:sym typeface="Arial"/>
                <a:rtl val="0"/>
              </a:rPr>
              <a:t>PLANTATION OWNER</a:t>
            </a:r>
          </a:p>
        </p:txBody>
      </p:sp>
      <p:sp>
        <p:nvSpPr>
          <p:cNvPr id="162" name="Shape 162"/>
          <p:cNvSpPr/>
          <p:nvPr/>
        </p:nvSpPr>
        <p:spPr>
          <a:xfrm>
            <a:off x="381000" y="228600"/>
            <a:ext cx="8381999" cy="120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18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PUT THE FOLLOWING INTO THE ORDER YOU THINK THEY TAKE IN THE BANANA CHAIN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