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erriweather-regular.fntdata"/><Relationship Id="rId21" Type="http://schemas.openxmlformats.org/officeDocument/2006/relationships/font" Target="fonts/Roboto-boldItalic.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62c2e89c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62c2e89c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2c2e89c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2c2e89c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62c2e89c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62c2e89c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62c2e89c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62c2e89c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62c2e89c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62c2e89c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62c2e89c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62c2e89c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62c2e89c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62c2e89c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62c2e89c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62c2e89c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62c2e89c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62c2e89c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62c2e89c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62c2e89c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62c2e89c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62c2e89c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youtube.com/watch?v=vLpKgeLgFEg"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youtube.com/watch?v=dY7iATJVCso" TargetMode="External"/><Relationship Id="rId4" Type="http://schemas.openxmlformats.org/officeDocument/2006/relationships/image" Target="../media/image2.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www.youtube.com/watch?v=EyMT08mD7Ds"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owl.purdue.edu/owl/research_and_citation/mla_style/mla_formatting_and_style_guide/mla_works_cited_page_basic_format.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Honey, Colonies, and Collapse OH MY!</a:t>
            </a:r>
            <a:endParaRPr/>
          </a:p>
        </p:txBody>
      </p:sp>
      <p:pic>
        <p:nvPicPr>
          <p:cNvPr id="65" name="Google Shape;65;p13"/>
          <p:cNvPicPr preferRelativeResize="0"/>
          <p:nvPr/>
        </p:nvPicPr>
        <p:blipFill>
          <a:blip r:embed="rId3">
            <a:alphaModFix/>
          </a:blip>
          <a:stretch>
            <a:fillRect/>
          </a:stretch>
        </p:blipFill>
        <p:spPr>
          <a:xfrm>
            <a:off x="2825625" y="1505100"/>
            <a:ext cx="3492760" cy="3016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format my research paper?</a:t>
            </a:r>
            <a:endParaRPr/>
          </a:p>
        </p:txBody>
      </p:sp>
      <p:sp>
        <p:nvSpPr>
          <p:cNvPr id="126" name="Google Shape;126;p22"/>
          <p:cNvSpPr txBox="1"/>
          <p:nvPr/>
        </p:nvSpPr>
        <p:spPr>
          <a:xfrm>
            <a:off x="394175" y="1419475"/>
            <a:ext cx="8438100" cy="2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Your research paper must be formatted according to MLA regulations. Be sure to complete the following steps: </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311150" lvl="0" marL="457200" rtl="0" algn="l">
              <a:lnSpc>
                <a:spcPct val="150000"/>
              </a:lnSpc>
              <a:spcBef>
                <a:spcPts val="0"/>
              </a:spcBef>
              <a:spcAft>
                <a:spcPts val="0"/>
              </a:spcAft>
              <a:buClr>
                <a:schemeClr val="dk2"/>
              </a:buClr>
              <a:buSzPts val="1300"/>
              <a:buFont typeface="Roboto"/>
              <a:buAutoNum type="arabicPeriod"/>
            </a:pPr>
            <a:r>
              <a:rPr lang="en" sz="1300">
                <a:solidFill>
                  <a:schemeClr val="dk2"/>
                </a:solidFill>
                <a:latin typeface="Roboto"/>
                <a:ea typeface="Roboto"/>
                <a:cs typeface="Roboto"/>
                <a:sym typeface="Roboto"/>
              </a:rPr>
              <a:t>1” Margins all around</a:t>
            </a:r>
            <a:endParaRPr sz="1300">
              <a:solidFill>
                <a:schemeClr val="dk2"/>
              </a:solidFill>
              <a:latin typeface="Roboto"/>
              <a:ea typeface="Roboto"/>
              <a:cs typeface="Roboto"/>
              <a:sym typeface="Roboto"/>
            </a:endParaRPr>
          </a:p>
          <a:p>
            <a:pPr indent="-311150" lvl="0" marL="457200" rtl="0" algn="l">
              <a:lnSpc>
                <a:spcPct val="150000"/>
              </a:lnSpc>
              <a:spcBef>
                <a:spcPts val="0"/>
              </a:spcBef>
              <a:spcAft>
                <a:spcPts val="0"/>
              </a:spcAft>
              <a:buClr>
                <a:schemeClr val="dk2"/>
              </a:buClr>
              <a:buSzPts val="1300"/>
              <a:buFont typeface="Roboto"/>
              <a:buAutoNum type="arabicPeriod"/>
            </a:pPr>
            <a:r>
              <a:rPr lang="en" sz="1300">
                <a:solidFill>
                  <a:schemeClr val="dk2"/>
                </a:solidFill>
                <a:latin typeface="Roboto"/>
                <a:ea typeface="Roboto"/>
                <a:cs typeface="Roboto"/>
                <a:sym typeface="Roboto"/>
              </a:rPr>
              <a:t>Times New Roman, Size 12 Font</a:t>
            </a:r>
            <a:endParaRPr sz="1300">
              <a:solidFill>
                <a:schemeClr val="dk2"/>
              </a:solidFill>
              <a:latin typeface="Roboto"/>
              <a:ea typeface="Roboto"/>
              <a:cs typeface="Roboto"/>
              <a:sym typeface="Roboto"/>
            </a:endParaRPr>
          </a:p>
          <a:p>
            <a:pPr indent="-311150" lvl="0" marL="457200" rtl="0" algn="l">
              <a:lnSpc>
                <a:spcPct val="150000"/>
              </a:lnSpc>
              <a:spcBef>
                <a:spcPts val="0"/>
              </a:spcBef>
              <a:spcAft>
                <a:spcPts val="0"/>
              </a:spcAft>
              <a:buClr>
                <a:schemeClr val="dk2"/>
              </a:buClr>
              <a:buSzPts val="1300"/>
              <a:buFont typeface="Roboto"/>
              <a:buAutoNum type="arabicPeriod"/>
            </a:pPr>
            <a:r>
              <a:rPr lang="en" sz="1300">
                <a:solidFill>
                  <a:schemeClr val="dk2"/>
                </a:solidFill>
                <a:latin typeface="Roboto"/>
                <a:ea typeface="Roboto"/>
                <a:cs typeface="Roboto"/>
                <a:sym typeface="Roboto"/>
              </a:rPr>
              <a:t>Include your MLA Heading (Your name, Teacher Name, Course Name, Due Date in international format)</a:t>
            </a:r>
            <a:endParaRPr sz="1300">
              <a:solidFill>
                <a:schemeClr val="dk2"/>
              </a:solidFill>
              <a:latin typeface="Roboto"/>
              <a:ea typeface="Roboto"/>
              <a:cs typeface="Roboto"/>
              <a:sym typeface="Roboto"/>
            </a:endParaRPr>
          </a:p>
          <a:p>
            <a:pPr indent="-311150" lvl="0" marL="457200" rtl="0" algn="l">
              <a:lnSpc>
                <a:spcPct val="150000"/>
              </a:lnSpc>
              <a:spcBef>
                <a:spcPts val="0"/>
              </a:spcBef>
              <a:spcAft>
                <a:spcPts val="0"/>
              </a:spcAft>
              <a:buClr>
                <a:schemeClr val="dk2"/>
              </a:buClr>
              <a:buSzPts val="1300"/>
              <a:buFont typeface="Roboto"/>
              <a:buAutoNum type="arabicPeriod"/>
            </a:pPr>
            <a:r>
              <a:rPr lang="en" sz="1300">
                <a:solidFill>
                  <a:schemeClr val="dk2"/>
                </a:solidFill>
                <a:latin typeface="Roboto"/>
                <a:ea typeface="Roboto"/>
                <a:cs typeface="Roboto"/>
                <a:sym typeface="Roboto"/>
              </a:rPr>
              <a:t>Set up a header with your last name and automatic page numbering. </a:t>
            </a:r>
            <a:endParaRPr sz="1300">
              <a:solidFill>
                <a:schemeClr val="dk2"/>
              </a:solidFill>
              <a:latin typeface="Roboto"/>
              <a:ea typeface="Roboto"/>
              <a:cs typeface="Roboto"/>
              <a:sym typeface="Roboto"/>
            </a:endParaRPr>
          </a:p>
          <a:p>
            <a:pPr indent="-311150" lvl="0" marL="457200" rtl="0" algn="l">
              <a:lnSpc>
                <a:spcPct val="150000"/>
              </a:lnSpc>
              <a:spcBef>
                <a:spcPts val="0"/>
              </a:spcBef>
              <a:spcAft>
                <a:spcPts val="0"/>
              </a:spcAft>
              <a:buClr>
                <a:schemeClr val="dk2"/>
              </a:buClr>
              <a:buSzPts val="1300"/>
              <a:buFont typeface="Roboto"/>
              <a:buAutoNum type="arabicPeriod"/>
            </a:pPr>
            <a:r>
              <a:rPr lang="en" sz="1300">
                <a:solidFill>
                  <a:schemeClr val="dk2"/>
                </a:solidFill>
                <a:latin typeface="Roboto"/>
                <a:ea typeface="Roboto"/>
                <a:cs typeface="Roboto"/>
                <a:sym typeface="Roboto"/>
              </a:rPr>
              <a:t>Center your title in the line directly under your heading. Titles do not get any special font formatting. </a:t>
            </a:r>
            <a:endParaRPr sz="1300">
              <a:solidFill>
                <a:schemeClr val="dk2"/>
              </a:solidFill>
              <a:latin typeface="Roboto"/>
              <a:ea typeface="Roboto"/>
              <a:cs typeface="Roboto"/>
              <a:sym typeface="Roboto"/>
            </a:endParaRPr>
          </a:p>
          <a:p>
            <a:pPr indent="-311150" lvl="0" marL="457200" rtl="0" algn="l">
              <a:lnSpc>
                <a:spcPct val="150000"/>
              </a:lnSpc>
              <a:spcBef>
                <a:spcPts val="0"/>
              </a:spcBef>
              <a:spcAft>
                <a:spcPts val="0"/>
              </a:spcAft>
              <a:buClr>
                <a:schemeClr val="dk2"/>
              </a:buClr>
              <a:buSzPts val="1300"/>
              <a:buFont typeface="Roboto"/>
              <a:buAutoNum type="arabicPeriod"/>
            </a:pPr>
            <a:r>
              <a:rPr lang="en" sz="1300">
                <a:solidFill>
                  <a:schemeClr val="dk2"/>
                </a:solidFill>
                <a:latin typeface="Roboto"/>
                <a:ea typeface="Roboto"/>
                <a:cs typeface="Roboto"/>
                <a:sym typeface="Roboto"/>
              </a:rPr>
              <a:t>Paragraphs should be left aligned, and the first line of each paragraph should be indented ½”</a:t>
            </a:r>
            <a:endParaRPr sz="1300">
              <a:solidFill>
                <a:schemeClr val="dk2"/>
              </a:solidFill>
              <a:latin typeface="Roboto"/>
              <a:ea typeface="Roboto"/>
              <a:cs typeface="Roboto"/>
              <a:sym typeface="Roboto"/>
            </a:endParaRPr>
          </a:p>
          <a:p>
            <a:pPr indent="-311150" lvl="0" marL="457200" rtl="0" algn="l">
              <a:lnSpc>
                <a:spcPct val="150000"/>
              </a:lnSpc>
              <a:spcBef>
                <a:spcPts val="0"/>
              </a:spcBef>
              <a:spcAft>
                <a:spcPts val="0"/>
              </a:spcAft>
              <a:buClr>
                <a:schemeClr val="dk2"/>
              </a:buClr>
              <a:buSzPts val="1300"/>
              <a:buFont typeface="Roboto"/>
              <a:buAutoNum type="arabicPeriod"/>
            </a:pPr>
            <a:r>
              <a:rPr lang="en" sz="1300">
                <a:solidFill>
                  <a:schemeClr val="dk2"/>
                </a:solidFill>
                <a:latin typeface="Roboto"/>
                <a:ea typeface="Roboto"/>
                <a:cs typeface="Roboto"/>
                <a:sym typeface="Roboto"/>
              </a:rPr>
              <a:t>Do not include any extra line spaces. Only hit return once at the completion of a paragraph.</a:t>
            </a:r>
            <a:endParaRPr sz="1300">
              <a:solidFill>
                <a:schemeClr val="dk2"/>
              </a:solidFill>
              <a:latin typeface="Roboto"/>
              <a:ea typeface="Roboto"/>
              <a:cs typeface="Roboto"/>
              <a:sym typeface="Roboto"/>
            </a:endParaRPr>
          </a:p>
          <a:p>
            <a:pPr indent="0" lvl="0" marL="0" rtl="0" algn="l">
              <a:lnSpc>
                <a:spcPct val="150000"/>
              </a:lnSpc>
              <a:spcBef>
                <a:spcPts val="0"/>
              </a:spcBef>
              <a:spcAft>
                <a:spcPts val="0"/>
              </a:spcAft>
              <a:buNone/>
            </a:pPr>
            <a:r>
              <a:t/>
            </a:r>
            <a:endParaRPr sz="1300">
              <a:solidFill>
                <a:schemeClr val="dk2"/>
              </a:solidFill>
              <a:latin typeface="Roboto"/>
              <a:ea typeface="Roboto"/>
              <a:cs typeface="Roboto"/>
              <a:sym typeface="Roboto"/>
            </a:endParaRPr>
          </a:p>
          <a:p>
            <a:pPr indent="0" lvl="0" marL="0" rtl="0" algn="l">
              <a:lnSpc>
                <a:spcPct val="150000"/>
              </a:lnSpc>
              <a:spcBef>
                <a:spcPts val="0"/>
              </a:spcBef>
              <a:spcAft>
                <a:spcPts val="0"/>
              </a:spcAft>
              <a:buNone/>
            </a:pPr>
            <a:r>
              <a:rPr lang="en" sz="1300">
                <a:solidFill>
                  <a:schemeClr val="dk2"/>
                </a:solidFill>
                <a:latin typeface="Roboto"/>
                <a:ea typeface="Roboto"/>
                <a:cs typeface="Roboto"/>
                <a:sym typeface="Roboto"/>
              </a:rPr>
              <a:t>Consult the sample on the next page to see what a paper should look like.</a:t>
            </a:r>
            <a:endParaRPr sz="1300">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Paper in MLA Format</a:t>
            </a:r>
            <a:endParaRPr/>
          </a:p>
        </p:txBody>
      </p:sp>
      <p:pic>
        <p:nvPicPr>
          <p:cNvPr id="132" name="Google Shape;132;p23"/>
          <p:cNvPicPr preferRelativeResize="0"/>
          <p:nvPr/>
        </p:nvPicPr>
        <p:blipFill>
          <a:blip r:embed="rId3">
            <a:alphaModFix/>
          </a:blip>
          <a:stretch>
            <a:fillRect/>
          </a:stretch>
        </p:blipFill>
        <p:spPr>
          <a:xfrm>
            <a:off x="1089488" y="1330700"/>
            <a:ext cx="6965072" cy="371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make sure my paper is perfect?</a:t>
            </a:r>
            <a:endParaRPr/>
          </a:p>
        </p:txBody>
      </p:sp>
      <p:sp>
        <p:nvSpPr>
          <p:cNvPr id="138" name="Google Shape;138;p24"/>
          <p:cNvSpPr txBox="1"/>
          <p:nvPr/>
        </p:nvSpPr>
        <p:spPr>
          <a:xfrm>
            <a:off x="289450" y="1519825"/>
            <a:ext cx="1801800" cy="23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Every student should revise and edit his or her papers. </a:t>
            </a:r>
            <a:endParaRPr sz="1800">
              <a:solidFill>
                <a:schemeClr val="dk2"/>
              </a:solidFill>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b="1" lang="en" sz="1800">
                <a:solidFill>
                  <a:schemeClr val="dk2"/>
                </a:solidFill>
                <a:latin typeface="Roboto"/>
                <a:ea typeface="Roboto"/>
                <a:cs typeface="Roboto"/>
                <a:sym typeface="Roboto"/>
              </a:rPr>
              <a:t>There are no exceptions. </a:t>
            </a:r>
            <a:endParaRPr b="1" sz="1800">
              <a:solidFill>
                <a:schemeClr val="dk2"/>
              </a:solidFill>
              <a:latin typeface="Roboto"/>
              <a:ea typeface="Roboto"/>
              <a:cs typeface="Roboto"/>
              <a:sym typeface="Roboto"/>
            </a:endParaRPr>
          </a:p>
        </p:txBody>
      </p:sp>
      <p:pic>
        <p:nvPicPr>
          <p:cNvPr descr="This video introduces the difference between revising and editing and the acronyms ARMS and CUPS.--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139" name="Google Shape;139;p24" title="Revising &amp; Editing 101">
            <a:hlinkClick r:id="rId3"/>
          </p:cNvPr>
          <p:cNvPicPr preferRelativeResize="0"/>
          <p:nvPr/>
        </p:nvPicPr>
        <p:blipFill>
          <a:blip r:embed="rId4">
            <a:alphaModFix/>
          </a:blip>
          <a:stretch>
            <a:fillRect/>
          </a:stretch>
        </p:blipFill>
        <p:spPr>
          <a:xfrm>
            <a:off x="2093875" y="1288275"/>
            <a:ext cx="4956300" cy="3717225"/>
          </a:xfrm>
          <a:prstGeom prst="rect">
            <a:avLst/>
          </a:prstGeom>
          <a:noFill/>
          <a:ln>
            <a:noFill/>
          </a:ln>
        </p:spPr>
      </p:pic>
      <p:sp>
        <p:nvSpPr>
          <p:cNvPr id="140" name="Google Shape;140;p24"/>
          <p:cNvSpPr txBox="1"/>
          <p:nvPr/>
        </p:nvSpPr>
        <p:spPr>
          <a:xfrm>
            <a:off x="7322375" y="2108025"/>
            <a:ext cx="1576500" cy="22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Be sure to have a </a:t>
            </a:r>
            <a:r>
              <a:rPr b="1" lang="en" sz="1800">
                <a:solidFill>
                  <a:schemeClr val="dk2"/>
                </a:solidFill>
                <a:latin typeface="Roboto"/>
                <a:ea typeface="Roboto"/>
                <a:cs typeface="Roboto"/>
                <a:sym typeface="Roboto"/>
              </a:rPr>
              <a:t>minimum </a:t>
            </a:r>
            <a:r>
              <a:rPr lang="en" sz="1800">
                <a:solidFill>
                  <a:schemeClr val="dk2"/>
                </a:solidFill>
                <a:latin typeface="Roboto"/>
                <a:ea typeface="Roboto"/>
                <a:cs typeface="Roboto"/>
                <a:sym typeface="Roboto"/>
              </a:rPr>
              <a:t>of one person read and markup your paper before making changes and submitting it.</a:t>
            </a:r>
            <a:endParaRPr sz="18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Colony Collapse</a:t>
            </a:r>
            <a:endParaRPr/>
          </a:p>
        </p:txBody>
      </p:sp>
      <p:pic>
        <p:nvPicPr>
          <p:cNvPr descr="Honeybees have thrived for 50 million years, each colony 40 to 50,000 individuals coordinated in amazing harmony. So why, seven years ago, did colonies start dying en masse? Marla Spivak reveals four reasons which are interacting with tragic consequences. This is not simply a problem because bees pollinate a third of the world's crops. Could this incredible species be holding up a mirror for u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71" name="Google Shape;71;p14" title="Marla Spivak: Why bees are disappearing">
            <a:hlinkClick r:id="rId3"/>
          </p:cNvPr>
          <p:cNvPicPr preferRelativeResize="0"/>
          <p:nvPr/>
        </p:nvPicPr>
        <p:blipFill>
          <a:blip r:embed="rId4">
            <a:alphaModFix/>
          </a:blip>
          <a:stretch>
            <a:fillRect/>
          </a:stretch>
        </p:blipFill>
        <p:spPr>
          <a:xfrm>
            <a:off x="2115675" y="1263350"/>
            <a:ext cx="4912700" cy="3684525"/>
          </a:xfrm>
          <a:prstGeom prst="rect">
            <a:avLst/>
          </a:prstGeom>
          <a:noFill/>
          <a:ln>
            <a:noFill/>
          </a:ln>
        </p:spPr>
      </p:pic>
      <p:pic>
        <p:nvPicPr>
          <p:cNvPr id="72" name="Google Shape;72;p14"/>
          <p:cNvPicPr preferRelativeResize="0"/>
          <p:nvPr/>
        </p:nvPicPr>
        <p:blipFill>
          <a:blip r:embed="rId5">
            <a:alphaModFix/>
          </a:blip>
          <a:stretch>
            <a:fillRect/>
          </a:stretch>
        </p:blipFill>
        <p:spPr>
          <a:xfrm>
            <a:off x="152400" y="4138400"/>
            <a:ext cx="1705400" cy="852700"/>
          </a:xfrm>
          <a:prstGeom prst="rect">
            <a:avLst/>
          </a:prstGeom>
          <a:noFill/>
          <a:ln>
            <a:noFill/>
          </a:ln>
        </p:spPr>
      </p:pic>
      <p:pic>
        <p:nvPicPr>
          <p:cNvPr id="73" name="Google Shape;73;p14"/>
          <p:cNvPicPr preferRelativeResize="0"/>
          <p:nvPr/>
        </p:nvPicPr>
        <p:blipFill>
          <a:blip r:embed="rId5">
            <a:alphaModFix/>
          </a:blip>
          <a:stretch>
            <a:fillRect/>
          </a:stretch>
        </p:blipFill>
        <p:spPr>
          <a:xfrm>
            <a:off x="7239000" y="1395200"/>
            <a:ext cx="1705400" cy="85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flipH="1">
            <a:off x="531900" y="745200"/>
            <a:ext cx="8080200" cy="4262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i="1" lang="en" sz="6500">
                <a:solidFill>
                  <a:srgbClr val="FFFFFF"/>
                </a:solidFill>
              </a:rPr>
              <a:t>What is the impact of the declining bee population on the world’s resources?</a:t>
            </a:r>
            <a:endParaRPr sz="65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1215388" y="76200"/>
            <a:ext cx="6713236" cy="499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know if my resources are </a:t>
            </a:r>
            <a:r>
              <a:rPr lang="en"/>
              <a:t>valid</a:t>
            </a:r>
            <a:r>
              <a:rPr lang="en"/>
              <a:t>?</a:t>
            </a:r>
            <a:endParaRPr/>
          </a:p>
        </p:txBody>
      </p:sp>
      <p:pic>
        <p:nvPicPr>
          <p:cNvPr descr="A tutorial describing how to evaluate sources. Brought to you by Western Libraries.&#10;&#10;Please contact Research Help http://www.lib.uwo.ca/services/research.html for more assistance.&#10;&#10;Email wlwtsc@uwo.ca or Comment with questions or suggestions on more Videos &amp; How-Tos&#10;&#10;Evaluating Sources by Western Libraries is licensed under a Creative Commons Attribution-NonCommercial 4.0 International (CC BY-NC 4.0) License: https://creativecommons.org/licenses/by-nc/4.0/" id="89" name="Google Shape;89;p17" title="Evaluating Sources">
            <a:hlinkClick r:id="rId3"/>
          </p:cNvPr>
          <p:cNvPicPr preferRelativeResize="0"/>
          <p:nvPr/>
        </p:nvPicPr>
        <p:blipFill>
          <a:blip r:embed="rId4">
            <a:alphaModFix/>
          </a:blip>
          <a:stretch>
            <a:fillRect/>
          </a:stretch>
        </p:blipFill>
        <p:spPr>
          <a:xfrm>
            <a:off x="2101375" y="1265775"/>
            <a:ext cx="4941300" cy="3705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can I go to find valid resources?</a:t>
            </a:r>
            <a:endParaRPr/>
          </a:p>
        </p:txBody>
      </p:sp>
      <p:sp>
        <p:nvSpPr>
          <p:cNvPr id="95" name="Google Shape;95;p18"/>
          <p:cNvSpPr txBox="1"/>
          <p:nvPr>
            <p:ph idx="2" type="body"/>
          </p:nvPr>
        </p:nvSpPr>
        <p:spPr>
          <a:xfrm>
            <a:off x="4650875" y="1414650"/>
            <a:ext cx="41814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Google Scholar can be a convenient starting place, but it is not a comprehensive "one-stop shop." </a:t>
            </a:r>
            <a:endParaRPr sz="1400"/>
          </a:p>
          <a:p>
            <a:pPr indent="0" lvl="0" marL="0" rtl="0" algn="l">
              <a:spcBef>
                <a:spcPts val="0"/>
              </a:spcBef>
              <a:spcAft>
                <a:spcPts val="0"/>
              </a:spcAft>
              <a:buNone/>
            </a:pPr>
            <a:r>
              <a:t/>
            </a:r>
            <a:endParaRPr sz="1400"/>
          </a:p>
          <a:p>
            <a:pPr indent="0" lvl="0" marL="0" rtl="0" algn="l">
              <a:spcBef>
                <a:spcPts val="0"/>
              </a:spcBef>
              <a:spcAft>
                <a:spcPts val="0"/>
              </a:spcAft>
              <a:buClr>
                <a:srgbClr val="000000"/>
              </a:buClr>
              <a:buSzPts val="1100"/>
              <a:buFont typeface="Arial"/>
              <a:buNone/>
            </a:pPr>
            <a:r>
              <a:rPr lang="en" sz="1400"/>
              <a:t>How do I search and view items in Google Scholar?</a:t>
            </a:r>
            <a:endParaRPr sz="1400"/>
          </a:p>
          <a:p>
            <a:pPr indent="0" lvl="0" marL="0" rtl="0" algn="l">
              <a:spcBef>
                <a:spcPts val="0"/>
              </a:spcBef>
              <a:spcAft>
                <a:spcPts val="0"/>
              </a:spcAft>
              <a:buNone/>
            </a:pPr>
            <a:r>
              <a:rPr lang="en" sz="1400"/>
              <a:t>Searching is as easy as searching in regular Google. Head to scholar.google.com and begin searching!</a:t>
            </a:r>
            <a:endParaRPr sz="1400"/>
          </a:p>
          <a:p>
            <a:pPr indent="0" lvl="0" marL="0" rtl="0" algn="l">
              <a:spcBef>
                <a:spcPts val="0"/>
              </a:spcBef>
              <a:spcAft>
                <a:spcPts val="0"/>
              </a:spcAft>
              <a:buNone/>
            </a:pPr>
            <a:r>
              <a:t/>
            </a:r>
            <a:endParaRPr sz="1400"/>
          </a:p>
          <a:p>
            <a:pPr indent="0" lvl="0" marL="0" rtl="0" algn="l">
              <a:spcBef>
                <a:spcPts val="0"/>
              </a:spcBef>
              <a:spcAft>
                <a:spcPts val="0"/>
              </a:spcAft>
              <a:buClr>
                <a:srgbClr val="000000"/>
              </a:buClr>
              <a:buSzPts val="1100"/>
              <a:buFont typeface="Arial"/>
              <a:buNone/>
            </a:pPr>
            <a:r>
              <a:rPr lang="en" sz="1400"/>
              <a:t>A final word of wisdom...</a:t>
            </a:r>
            <a:endParaRPr sz="1400"/>
          </a:p>
          <a:p>
            <a:pPr indent="0" lvl="0" marL="0" rtl="0" algn="l">
              <a:spcBef>
                <a:spcPts val="0"/>
              </a:spcBef>
              <a:spcAft>
                <a:spcPts val="0"/>
              </a:spcAft>
              <a:buNone/>
            </a:pPr>
            <a:r>
              <a:rPr lang="en" sz="1400"/>
              <a:t>Keep in mind that Google Scholar is not perfect. For more precise searching, more search features, and more content, check out your library’s resources, as well.</a:t>
            </a:r>
            <a:endParaRPr sz="1400"/>
          </a:p>
        </p:txBody>
      </p:sp>
      <p:sp>
        <p:nvSpPr>
          <p:cNvPr id="96" name="Google Shape;96;p18"/>
          <p:cNvSpPr txBox="1"/>
          <p:nvPr/>
        </p:nvSpPr>
        <p:spPr>
          <a:xfrm>
            <a:off x="311725" y="1658100"/>
            <a:ext cx="4260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400"/>
              </a:spcBef>
              <a:spcAft>
                <a:spcPts val="0"/>
              </a:spcAft>
              <a:buNone/>
            </a:pPr>
            <a:r>
              <a:rPr lang="en">
                <a:solidFill>
                  <a:schemeClr val="dk2"/>
                </a:solidFill>
                <a:latin typeface="Roboto"/>
                <a:ea typeface="Roboto"/>
                <a:cs typeface="Roboto"/>
                <a:sym typeface="Roboto"/>
              </a:rPr>
              <a:t>What is Google Scholar?</a:t>
            </a:r>
            <a:endParaRPr>
              <a:solidFill>
                <a:schemeClr val="dk2"/>
              </a:solidFill>
              <a:latin typeface="Roboto"/>
              <a:ea typeface="Roboto"/>
              <a:cs typeface="Roboto"/>
              <a:sym typeface="Roboto"/>
            </a:endParaRPr>
          </a:p>
          <a:p>
            <a:pPr indent="0" lvl="0" marL="0" rtl="0" algn="l">
              <a:lnSpc>
                <a:spcPct val="115000"/>
              </a:lnSpc>
              <a:spcBef>
                <a:spcPts val="400"/>
              </a:spcBef>
              <a:spcAft>
                <a:spcPts val="0"/>
              </a:spcAft>
              <a:buNone/>
            </a:pPr>
            <a:r>
              <a:rPr lang="en">
                <a:solidFill>
                  <a:schemeClr val="dk2"/>
                </a:solidFill>
                <a:latin typeface="Roboto"/>
                <a:ea typeface="Roboto"/>
                <a:cs typeface="Roboto"/>
                <a:sym typeface="Roboto"/>
              </a:rPr>
              <a:t>Google Scholar is a Web search engine that specifically searches scholarly literature and academic resources.</a:t>
            </a:r>
            <a:endParaRPr>
              <a:solidFill>
                <a:schemeClr val="dk2"/>
              </a:solidFill>
              <a:latin typeface="Roboto"/>
              <a:ea typeface="Roboto"/>
              <a:cs typeface="Roboto"/>
              <a:sym typeface="Roboto"/>
            </a:endParaRPr>
          </a:p>
          <a:p>
            <a:pPr indent="0" lvl="0" marL="0" rtl="0" algn="l">
              <a:lnSpc>
                <a:spcPct val="115000"/>
              </a:lnSpc>
              <a:spcBef>
                <a:spcPts val="1400"/>
              </a:spcBef>
              <a:spcAft>
                <a:spcPts val="0"/>
              </a:spcAft>
              <a:buNone/>
            </a:pPr>
            <a:r>
              <a:rPr lang="en">
                <a:solidFill>
                  <a:schemeClr val="dk2"/>
                </a:solidFill>
                <a:latin typeface="Roboto"/>
                <a:ea typeface="Roboto"/>
                <a:cs typeface="Roboto"/>
                <a:sym typeface="Roboto"/>
              </a:rPr>
              <a:t>But my teacher said not to use Google! How is "Google Scholar" different from "Google"?</a:t>
            </a:r>
            <a:endParaRPr>
              <a:solidFill>
                <a:schemeClr val="dk2"/>
              </a:solidFill>
              <a:latin typeface="Roboto"/>
              <a:ea typeface="Roboto"/>
              <a:cs typeface="Roboto"/>
              <a:sym typeface="Roboto"/>
            </a:endParaRPr>
          </a:p>
          <a:p>
            <a:pPr indent="0" lvl="0" marL="0" rtl="0" algn="l">
              <a:lnSpc>
                <a:spcPct val="115000"/>
              </a:lnSpc>
              <a:spcBef>
                <a:spcPts val="400"/>
              </a:spcBef>
              <a:spcAft>
                <a:spcPts val="0"/>
              </a:spcAft>
              <a:buNone/>
            </a:pPr>
            <a:r>
              <a:rPr lang="en">
                <a:solidFill>
                  <a:schemeClr val="dk2"/>
                </a:solidFill>
                <a:latin typeface="Roboto"/>
                <a:ea typeface="Roboto"/>
                <a:cs typeface="Roboto"/>
                <a:sym typeface="Roboto"/>
              </a:rPr>
              <a:t>Google searches public Web content. Google Scholar is different. It searches the same kinds of scholarly books, articles, and documents that you search in the Library's catalog and databases. </a:t>
            </a:r>
            <a:endParaRPr>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chemeClr val="dk2"/>
                </a:solidFill>
                <a:latin typeface="Roboto"/>
                <a:ea typeface="Roboto"/>
                <a:cs typeface="Roboto"/>
                <a:sym typeface="Roboto"/>
              </a:rPr>
              <a:t>Adapted from https://library.shsu.edu/research/guides/tutorials/googlescholar/index.html</a:t>
            </a:r>
            <a:endParaRPr sz="1000">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cite my sources once I’ve found them?</a:t>
            </a:r>
            <a:endParaRPr/>
          </a:p>
        </p:txBody>
      </p:sp>
      <p:sp>
        <p:nvSpPr>
          <p:cNvPr id="102" name="Google Shape;102;p19"/>
          <p:cNvSpPr txBox="1"/>
          <p:nvPr>
            <p:ph idx="1" type="body"/>
          </p:nvPr>
        </p:nvSpPr>
        <p:spPr>
          <a:xfrm>
            <a:off x="6225050" y="1429425"/>
            <a:ext cx="2764800" cy="1844400"/>
          </a:xfrm>
          <a:prstGeom prst="rect">
            <a:avLst/>
          </a:prstGeom>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
              <a:t>You will be citing all sources in MLA format. Visit </a:t>
            </a:r>
            <a:r>
              <a:rPr lang="en" u="sng">
                <a:hlinkClick r:id="rId3"/>
              </a:rPr>
              <a:t>https://owl.purdue.edu/owl/research_and_citation/mla_style/mla_formatting_and_style_guide/mla_works_cited_page_basic_format.html</a:t>
            </a:r>
            <a:r>
              <a:rPr lang="en"/>
              <a:t> for more specific instructions. </a:t>
            </a:r>
            <a:endParaRPr/>
          </a:p>
        </p:txBody>
      </p:sp>
      <p:sp>
        <p:nvSpPr>
          <p:cNvPr id="103" name="Google Shape;103;p19"/>
          <p:cNvSpPr txBox="1"/>
          <p:nvPr>
            <p:ph idx="2" type="body"/>
          </p:nvPr>
        </p:nvSpPr>
        <p:spPr>
          <a:xfrm>
            <a:off x="311725" y="1342150"/>
            <a:ext cx="8520600" cy="3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you need to find/record: </a:t>
            </a:r>
            <a:endParaRPr/>
          </a:p>
          <a:p>
            <a:pPr indent="-311150" lvl="0" marL="457200" rtl="0" algn="l">
              <a:spcBef>
                <a:spcPts val="1600"/>
              </a:spcBef>
              <a:spcAft>
                <a:spcPts val="0"/>
              </a:spcAft>
              <a:buClr>
                <a:schemeClr val="dk2"/>
              </a:buClr>
              <a:buSzPts val="1300"/>
              <a:buFont typeface="Roboto"/>
              <a:buChar char="●"/>
            </a:pPr>
            <a:r>
              <a:rPr lang="en"/>
              <a:t>Author and/or editor names (if available); last names first.</a:t>
            </a:r>
            <a:endParaRPr/>
          </a:p>
          <a:p>
            <a:pPr indent="-311150" lvl="0" marL="457200" rtl="0" algn="l">
              <a:spcBef>
                <a:spcPts val="0"/>
              </a:spcBef>
              <a:spcAft>
                <a:spcPts val="0"/>
              </a:spcAft>
              <a:buClr>
                <a:schemeClr val="dk2"/>
              </a:buClr>
              <a:buSzPts val="1300"/>
              <a:buFont typeface="Roboto"/>
              <a:buChar char="●"/>
            </a:pPr>
            <a:r>
              <a:rPr lang="en"/>
              <a:t>"Article name in quotation marks."</a:t>
            </a:r>
            <a:endParaRPr/>
          </a:p>
          <a:p>
            <a:pPr indent="-311150" lvl="0" marL="457200" rtl="0" algn="l">
              <a:spcBef>
                <a:spcPts val="0"/>
              </a:spcBef>
              <a:spcAft>
                <a:spcPts val="0"/>
              </a:spcAft>
              <a:buClr>
                <a:schemeClr val="dk2"/>
              </a:buClr>
              <a:buSzPts val="1300"/>
              <a:buFont typeface="Roboto"/>
              <a:buChar char="●"/>
            </a:pPr>
            <a:r>
              <a:rPr i="1" lang="en"/>
              <a:t>Title of the website, project, or book in italics.</a:t>
            </a:r>
            <a:endParaRPr i="1"/>
          </a:p>
          <a:p>
            <a:pPr indent="-311150" lvl="0" marL="457200" rtl="0" algn="l">
              <a:spcBef>
                <a:spcPts val="0"/>
              </a:spcBef>
              <a:spcAft>
                <a:spcPts val="0"/>
              </a:spcAft>
              <a:buClr>
                <a:schemeClr val="dk2"/>
              </a:buClr>
              <a:buSzPts val="1300"/>
              <a:buFont typeface="Roboto"/>
              <a:buChar char="●"/>
            </a:pPr>
            <a:r>
              <a:rPr lang="en"/>
              <a:t>Any version numbers available, including editions (ed.), revisions, </a:t>
            </a:r>
            <a:br>
              <a:rPr lang="en"/>
            </a:br>
            <a:r>
              <a:rPr lang="en"/>
              <a:t>posting dates, volumes (vol.), or issue numbers (no.).</a:t>
            </a:r>
            <a:endParaRPr/>
          </a:p>
          <a:p>
            <a:pPr indent="-311150" lvl="0" marL="457200" rtl="0" algn="l">
              <a:spcBef>
                <a:spcPts val="0"/>
              </a:spcBef>
              <a:spcAft>
                <a:spcPts val="0"/>
              </a:spcAft>
              <a:buClr>
                <a:schemeClr val="dk2"/>
              </a:buClr>
              <a:buSzPts val="1300"/>
              <a:buFont typeface="Roboto"/>
              <a:buChar char="●"/>
            </a:pPr>
            <a:r>
              <a:rPr lang="en"/>
              <a:t>Publisher information, including the publisher name and publishing date.</a:t>
            </a:r>
            <a:endParaRPr/>
          </a:p>
          <a:p>
            <a:pPr indent="-311150" lvl="0" marL="457200" rtl="0" algn="l">
              <a:spcBef>
                <a:spcPts val="0"/>
              </a:spcBef>
              <a:spcAft>
                <a:spcPts val="0"/>
              </a:spcAft>
              <a:buClr>
                <a:schemeClr val="dk2"/>
              </a:buClr>
              <a:buSzPts val="1300"/>
              <a:buFont typeface="Roboto"/>
              <a:buChar char="●"/>
            </a:pPr>
            <a:r>
              <a:rPr lang="en"/>
              <a:t>URL (without the https://) DOI or permalink.</a:t>
            </a:r>
            <a:endParaRPr/>
          </a:p>
          <a:p>
            <a:pPr indent="-311150" lvl="0" marL="457200" rtl="0" algn="l">
              <a:spcBef>
                <a:spcPts val="0"/>
              </a:spcBef>
              <a:spcAft>
                <a:spcPts val="0"/>
              </a:spcAft>
              <a:buClr>
                <a:schemeClr val="dk2"/>
              </a:buClr>
              <a:buSzPts val="1300"/>
              <a:buFont typeface="Roboto"/>
              <a:buChar char="●"/>
            </a:pPr>
            <a:r>
              <a:rPr lang="en"/>
              <a:t>Date you accessed the material (Date Accessed)</a:t>
            </a:r>
            <a:endParaRPr/>
          </a:p>
          <a:p>
            <a:pPr indent="0" lvl="0" marL="0" rtl="0" algn="l">
              <a:spcBef>
                <a:spcPts val="800"/>
              </a:spcBef>
              <a:spcAft>
                <a:spcPts val="0"/>
              </a:spcAft>
              <a:buClr>
                <a:srgbClr val="000000"/>
              </a:buClr>
              <a:buSzPts val="1100"/>
              <a:buFont typeface="Arial"/>
              <a:buNone/>
            </a:pPr>
            <a:r>
              <a:rPr lang="en"/>
              <a:t>Use the following format:</a:t>
            </a:r>
            <a:endParaRPr/>
          </a:p>
          <a:p>
            <a:pPr indent="0" lvl="0" marL="0" rtl="0" algn="l">
              <a:spcBef>
                <a:spcPts val="0"/>
              </a:spcBef>
              <a:spcAft>
                <a:spcPts val="0"/>
              </a:spcAft>
              <a:buClr>
                <a:srgbClr val="000000"/>
              </a:buClr>
              <a:buSzPts val="1100"/>
              <a:buFont typeface="Arial"/>
              <a:buNone/>
            </a:pPr>
            <a:r>
              <a:rPr lang="en"/>
              <a:t>Author. Title. Title of container (self contained if book), Other contributors (translators or editors), Version (edition), Number (vol. and/or no.), Publisher, Publication Date, Location (pages, paragraphs and/or URL, DOI or permalink). 2ndcontainer’s title, Other contributors, Version, Number, Publisher, Publication date, Location, Date of Access (if applicable).</a:t>
            </a:r>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do I put all of these sources?</a:t>
            </a:r>
            <a:endParaRPr/>
          </a:p>
        </p:txBody>
      </p:sp>
      <p:sp>
        <p:nvSpPr>
          <p:cNvPr id="109" name="Google Shape;109;p2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be creating a works cited page in which you will list all of your sources in alphabetical order. </a:t>
            </a:r>
            <a:endParaRPr/>
          </a:p>
          <a:p>
            <a:pPr indent="0" lvl="0" marL="0" rtl="0" algn="l">
              <a:spcBef>
                <a:spcPts val="1600"/>
              </a:spcBef>
              <a:spcAft>
                <a:spcPts val="0"/>
              </a:spcAft>
              <a:buNone/>
            </a:pPr>
            <a:r>
              <a:rPr lang="en"/>
              <a:t>There is very specific formatting for this portion of your paper. You can again consult the Purdue OWL website linked on the previous slide. </a:t>
            </a:r>
            <a:endParaRPr/>
          </a:p>
          <a:p>
            <a:pPr indent="0" lvl="0" marL="0" rtl="0" algn="l">
              <a:spcBef>
                <a:spcPts val="1600"/>
              </a:spcBef>
              <a:spcAft>
                <a:spcPts val="1600"/>
              </a:spcAft>
              <a:buNone/>
            </a:pPr>
            <a:r>
              <a:rPr lang="en"/>
              <a:t>The next slide contains a sample works cited page for you to use as a reference.  </a:t>
            </a:r>
            <a:endParaRPr/>
          </a:p>
        </p:txBody>
      </p:sp>
      <p:sp>
        <p:nvSpPr>
          <p:cNvPr id="110" name="Google Shape;110;p20"/>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Tips: </a:t>
            </a:r>
            <a:endParaRPr/>
          </a:p>
          <a:p>
            <a:pPr indent="-311150" lvl="0" marL="457200" rtl="0" algn="l">
              <a:spcBef>
                <a:spcPts val="1600"/>
              </a:spcBef>
              <a:spcAft>
                <a:spcPts val="0"/>
              </a:spcAft>
              <a:buSzPts val="1300"/>
              <a:buAutoNum type="arabicPeriod"/>
            </a:pPr>
            <a:r>
              <a:rPr lang="en"/>
              <a:t>Your centered title on this page should be “Works Cited”</a:t>
            </a:r>
            <a:endParaRPr/>
          </a:p>
          <a:p>
            <a:pPr indent="-311150" lvl="0" marL="457200" rtl="0" algn="l">
              <a:spcBef>
                <a:spcPts val="0"/>
              </a:spcBef>
              <a:spcAft>
                <a:spcPts val="0"/>
              </a:spcAft>
              <a:buSzPts val="1300"/>
              <a:buAutoNum type="arabicPeriod"/>
            </a:pPr>
            <a:r>
              <a:rPr lang="en"/>
              <a:t>Put all entries in alphabetical order according to the first word of the entry (if the first word of the entry is “a, an, or the” move to the second word to determine order). </a:t>
            </a:r>
            <a:endParaRPr/>
          </a:p>
          <a:p>
            <a:pPr indent="-311150" lvl="0" marL="457200" rtl="0" algn="l">
              <a:spcBef>
                <a:spcPts val="0"/>
              </a:spcBef>
              <a:spcAft>
                <a:spcPts val="0"/>
              </a:spcAft>
              <a:buSzPts val="1300"/>
              <a:buAutoNum type="arabicPeriod"/>
            </a:pPr>
            <a:r>
              <a:rPr lang="en"/>
              <a:t>All entries must be formatted with a hanging indent (the second and subsequent lines will be indented, but the first line will stay against the left margin). </a:t>
            </a:r>
            <a:endParaRPr/>
          </a:p>
          <a:p>
            <a:pPr indent="-311150" lvl="0" marL="457200" rtl="0" algn="l">
              <a:spcBef>
                <a:spcPts val="0"/>
              </a:spcBef>
              <a:spcAft>
                <a:spcPts val="0"/>
              </a:spcAft>
              <a:buSzPts val="1300"/>
              <a:buAutoNum type="arabicPeriod"/>
            </a:pPr>
            <a:r>
              <a:rPr lang="en"/>
              <a:t>All individual entries must be formatted according to the regulations on the previous slide.</a:t>
            </a:r>
            <a:endParaRPr/>
          </a:p>
        </p:txBody>
      </p:sp>
      <p:pic>
        <p:nvPicPr>
          <p:cNvPr id="111" name="Google Shape;111;p20"/>
          <p:cNvPicPr preferRelativeResize="0"/>
          <p:nvPr/>
        </p:nvPicPr>
        <p:blipFill>
          <a:blip r:embed="rId3">
            <a:alphaModFix/>
          </a:blip>
          <a:stretch>
            <a:fillRect/>
          </a:stretch>
        </p:blipFill>
        <p:spPr>
          <a:xfrm>
            <a:off x="152400" y="4367400"/>
            <a:ext cx="1247400" cy="623700"/>
          </a:xfrm>
          <a:prstGeom prst="rect">
            <a:avLst/>
          </a:prstGeom>
          <a:noFill/>
          <a:ln>
            <a:noFill/>
          </a:ln>
        </p:spPr>
      </p:pic>
      <p:pic>
        <p:nvPicPr>
          <p:cNvPr id="112" name="Google Shape;112;p20"/>
          <p:cNvPicPr preferRelativeResize="0"/>
          <p:nvPr/>
        </p:nvPicPr>
        <p:blipFill>
          <a:blip r:embed="rId3">
            <a:alphaModFix/>
          </a:blip>
          <a:stretch>
            <a:fillRect/>
          </a:stretch>
        </p:blipFill>
        <p:spPr>
          <a:xfrm>
            <a:off x="1219200" y="4062600"/>
            <a:ext cx="1247400" cy="623700"/>
          </a:xfrm>
          <a:prstGeom prst="rect">
            <a:avLst/>
          </a:prstGeom>
          <a:noFill/>
          <a:ln>
            <a:noFill/>
          </a:ln>
        </p:spPr>
      </p:pic>
      <p:pic>
        <p:nvPicPr>
          <p:cNvPr id="113" name="Google Shape;113;p20"/>
          <p:cNvPicPr preferRelativeResize="0"/>
          <p:nvPr/>
        </p:nvPicPr>
        <p:blipFill>
          <a:blip r:embed="rId3">
            <a:alphaModFix/>
          </a:blip>
          <a:stretch>
            <a:fillRect/>
          </a:stretch>
        </p:blipFill>
        <p:spPr>
          <a:xfrm>
            <a:off x="2209800" y="3757800"/>
            <a:ext cx="1247400" cy="623700"/>
          </a:xfrm>
          <a:prstGeom prst="rect">
            <a:avLst/>
          </a:prstGeom>
          <a:noFill/>
          <a:ln>
            <a:noFill/>
          </a:ln>
        </p:spPr>
      </p:pic>
      <p:pic>
        <p:nvPicPr>
          <p:cNvPr id="114" name="Google Shape;114;p20"/>
          <p:cNvPicPr preferRelativeResize="0"/>
          <p:nvPr/>
        </p:nvPicPr>
        <p:blipFill>
          <a:blip r:embed="rId3">
            <a:alphaModFix/>
          </a:blip>
          <a:stretch>
            <a:fillRect/>
          </a:stretch>
        </p:blipFill>
        <p:spPr>
          <a:xfrm>
            <a:off x="3200400" y="3453000"/>
            <a:ext cx="1247400" cy="62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Works Cited Page</a:t>
            </a:r>
            <a:endParaRPr/>
          </a:p>
        </p:txBody>
      </p:sp>
      <p:pic>
        <p:nvPicPr>
          <p:cNvPr id="120" name="Google Shape;120;p21"/>
          <p:cNvPicPr preferRelativeResize="0"/>
          <p:nvPr/>
        </p:nvPicPr>
        <p:blipFill>
          <a:blip r:embed="rId3">
            <a:alphaModFix/>
          </a:blip>
          <a:stretch>
            <a:fillRect/>
          </a:stretch>
        </p:blipFill>
        <p:spPr>
          <a:xfrm>
            <a:off x="1185425" y="1319450"/>
            <a:ext cx="6773200" cy="3692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