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7086600" cy="9429750"/>
  <p:embeddedFontLst>
    <p:embeddedFont>
      <p:font typeface="Ubuntu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Merriweather"/>
      <p:regular r:id="rId35"/>
      <p:bold r:id="rId36"/>
      <p:italic r:id="rId37"/>
      <p:boldItalic r:id="rId38"/>
    </p:embeddedFont>
    <p:embeddedFont>
      <p:font typeface="Rambla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EA3A050-0F1D-4288-B5B3-FA07B2D1B143}">
  <a:tblStyle styleId="{4EA3A050-0F1D-4288-B5B3-FA07B2D1B14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mbla-bold.fntdata"/><Relationship Id="rId20" Type="http://schemas.openxmlformats.org/officeDocument/2006/relationships/slide" Target="slides/slide14.xml"/><Relationship Id="rId42" Type="http://schemas.openxmlformats.org/officeDocument/2006/relationships/font" Target="fonts/Rambla-boldItalic.fntdata"/><Relationship Id="rId41" Type="http://schemas.openxmlformats.org/officeDocument/2006/relationships/font" Target="fonts/Rambla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Ubuntu-bold.fntdata"/><Relationship Id="rId27" Type="http://schemas.openxmlformats.org/officeDocument/2006/relationships/font" Target="fonts/Ubuntu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Ubuntu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font" Target="fonts/Ubuntu-boldItalic.fntdata"/><Relationship Id="rId11" Type="http://schemas.openxmlformats.org/officeDocument/2006/relationships/slide" Target="slides/slide5.xml"/><Relationship Id="rId33" Type="http://schemas.openxmlformats.org/officeDocument/2006/relationships/font" Target="fonts/Roboto-italic.fntdata"/><Relationship Id="rId10" Type="http://schemas.openxmlformats.org/officeDocument/2006/relationships/slide" Target="slides/slide4.xml"/><Relationship Id="rId32" Type="http://schemas.openxmlformats.org/officeDocument/2006/relationships/font" Target="fonts/Roboto-bold.fntdata"/><Relationship Id="rId13" Type="http://schemas.openxmlformats.org/officeDocument/2006/relationships/slide" Target="slides/slide7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6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9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8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1.xml"/><Relationship Id="rId39" Type="http://schemas.openxmlformats.org/officeDocument/2006/relationships/font" Target="fonts/Rambla-regular.fntdata"/><Relationship Id="rId16" Type="http://schemas.openxmlformats.org/officeDocument/2006/relationships/slide" Target="slides/slide10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9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2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94afb002f_0_652:notes"/>
          <p:cNvSpPr/>
          <p:nvPr>
            <p:ph idx="2" type="sldImg"/>
          </p:nvPr>
        </p:nvSpPr>
        <p:spPr>
          <a:xfrm>
            <a:off x="1181325" y="707225"/>
            <a:ext cx="4724700" cy="353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94afb002f_0_652:notes"/>
          <p:cNvSpPr txBox="1"/>
          <p:nvPr>
            <p:ph idx="1" type="body"/>
          </p:nvPr>
        </p:nvSpPr>
        <p:spPr>
          <a:xfrm>
            <a:off x="708650" y="4479125"/>
            <a:ext cx="5669400" cy="42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3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4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5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708650" y="4479125"/>
            <a:ext cx="5669275" cy="424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181325" y="707225"/>
            <a:ext cx="4724625" cy="353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2 Content" type="txAndTwoObj">
  <p:cSld name="TEXT_AND_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457200" y="277813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3" type="body"/>
          </p:nvPr>
        </p:nvSpPr>
        <p:spPr>
          <a:xfrm>
            <a:off x="4648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57200" y="277813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57200" y="1481328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9504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8100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55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29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4648200" y="1481328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9504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8100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55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29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58833"/>
            <a:ext cx="4313625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hyperlink" Target="https://unsplash.com/photos/bBypGVifAJI?utm_source=unsplash&amp;utm_medium=referral&amp;utm_content=creditCopyText" TargetMode="External"/><Relationship Id="rId5" Type="http://schemas.openxmlformats.org/officeDocument/2006/relationships/hyperlink" Target="https://unsplash.com/search/photos/ramp?utm_source=unsplash&amp;utm_medium=referral&amp;utm_content=creditCopyText" TargetMode="External"/><Relationship Id="rId6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24.jpg"/><Relationship Id="rId5" Type="http://schemas.openxmlformats.org/officeDocument/2006/relationships/hyperlink" Target="https://unsplash.com/photos/YfrSHq3EnRg?utm_source=unsplash&amp;utm_medium=referral&amp;utm_content=creditCopyText" TargetMode="External"/><Relationship Id="rId6" Type="http://schemas.openxmlformats.org/officeDocument/2006/relationships/hyperlink" Target="https://unsplash.com/search/photos/pulley?utm_source=unsplash&amp;utm_medium=referral&amp;utm_content=creditCopyTex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2.jpg"/><Relationship Id="rId5" Type="http://schemas.openxmlformats.org/officeDocument/2006/relationships/hyperlink" Target="https://unsplash.com/photos/kXjBMw_wHx8?utm_source=unsplash&amp;utm_medium=referral&amp;utm_content=creditCopyText" TargetMode="External"/><Relationship Id="rId6" Type="http://schemas.openxmlformats.org/officeDocument/2006/relationships/hyperlink" Target="https://unsplash.com/search/photos/seesaw?utm_source=unsplash&amp;utm_medium=referral&amp;utm_content=creditCopyTex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ed.ted.com/lessons/the-mighty-mathematics-of-the-lever-andy-peterson-and-zack-patterson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technologystudent.com/forcmom/lever1.ht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ctrTitle"/>
          </p:nvPr>
        </p:nvSpPr>
        <p:spPr>
          <a:xfrm>
            <a:off x="609600" y="781050"/>
            <a:ext cx="84009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40"/>
              <a:buFont typeface="Batang"/>
              <a:buNone/>
            </a:pPr>
            <a:r>
              <a:rPr b="1" i="1" lang="en-US" sz="5940" u="none" cap="none" strike="noStrike">
                <a:solidFill>
                  <a:schemeClr val="dk2"/>
                </a:solidFill>
                <a:latin typeface="Batang"/>
                <a:ea typeface="Batang"/>
                <a:cs typeface="Batang"/>
                <a:sym typeface="Batang"/>
              </a:rPr>
              <a:t>Simple Machines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650" y="3819375"/>
            <a:ext cx="2594099" cy="173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5910475" y="3819364"/>
            <a:ext cx="2431174" cy="183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050" y="3525600"/>
            <a:ext cx="1680800" cy="16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381000" y="381000"/>
            <a:ext cx="7924800" cy="1371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>
                  <a:noFill/>
                </a:ln>
                <a:solidFill>
                  <a:schemeClr val="dk1"/>
                </a:solidFill>
                <a:latin typeface="Arial"/>
              </a:rPr>
              <a:t>The 6 Simple Machines </a:t>
            </a:r>
          </a:p>
        </p:txBody>
      </p:sp>
      <p:sp>
        <p:nvSpPr>
          <p:cNvPr id="193" name="Google Shape;193;p26"/>
          <p:cNvSpPr txBox="1"/>
          <p:nvPr/>
        </p:nvSpPr>
        <p:spPr>
          <a:xfrm>
            <a:off x="2057400" y="1752600"/>
            <a:ext cx="53721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Inclined Plane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Screw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Wedge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Wheel and Axle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Pulley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Lever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/>
          <p:nvPr/>
        </p:nvSpPr>
        <p:spPr>
          <a:xfrm rot="-650278">
            <a:off x="1962750" y="227774"/>
            <a:ext cx="5562606" cy="1095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chemeClr val="dk1"/>
                </a:solidFill>
                <a:latin typeface="Arial"/>
              </a:rPr>
              <a:t>Inclined Plane </a:t>
            </a:r>
          </a:p>
        </p:txBody>
      </p:sp>
      <p:sp>
        <p:nvSpPr>
          <p:cNvPr id="199" name="Google Shape;199;p27"/>
          <p:cNvSpPr txBox="1"/>
          <p:nvPr/>
        </p:nvSpPr>
        <p:spPr>
          <a:xfrm>
            <a:off x="263775" y="1938975"/>
            <a:ext cx="8516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simple machine that makes use of sloping surfaces.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inclined plane makes it easier to move a weight from a lower to higher elevation.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775" y="4049829"/>
            <a:ext cx="2338074" cy="233807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/>
        </p:nvSpPr>
        <p:spPr>
          <a:xfrm>
            <a:off x="362538" y="5054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-US" sz="1050" u="sng">
                <a:solidFill>
                  <a:srgbClr val="999999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4"/>
              </a:rPr>
              <a:t>Franzie Allen Miranda</a:t>
            </a:r>
            <a:r>
              <a:rPr lang="en-US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-US" sz="1050" u="sng">
                <a:solidFill>
                  <a:srgbClr val="999999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5"/>
              </a:rPr>
              <a:t>Unsplash</a:t>
            </a:r>
            <a:endParaRPr/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3775" y="4049825"/>
            <a:ext cx="3507120" cy="233807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03" name="Google Shape;203;p27"/>
          <p:cNvSpPr/>
          <p:nvPr/>
        </p:nvSpPr>
        <p:spPr>
          <a:xfrm flipH="1">
            <a:off x="5430775" y="456375"/>
            <a:ext cx="3349200" cy="1235100"/>
          </a:xfrm>
          <a:prstGeom prst="rtTriangl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5109773" cy="33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/>
          <p:nvPr/>
        </p:nvSpPr>
        <p:spPr>
          <a:xfrm>
            <a:off x="3352800" y="457200"/>
            <a:ext cx="2667000" cy="990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>
                  <a:noFill/>
                </a:ln>
                <a:solidFill>
                  <a:schemeClr val="dk1"/>
                </a:solidFill>
                <a:latin typeface="Arial"/>
              </a:rPr>
              <a:t>Screw </a:t>
            </a:r>
          </a:p>
        </p:txBody>
      </p:sp>
      <p:sp>
        <p:nvSpPr>
          <p:cNvPr id="210" name="Google Shape;210;p28"/>
          <p:cNvSpPr txBox="1"/>
          <p:nvPr/>
        </p:nvSpPr>
        <p:spPr>
          <a:xfrm>
            <a:off x="533400" y="2362200"/>
            <a:ext cx="8458200" cy="329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Simple Machine consisting of a very long inclined plane wrapped around a cylinder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Turns rotation into lengthwise movement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Takes many twists to go a short distance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Holds things together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524" y="4503825"/>
            <a:ext cx="1464900" cy="225912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/>
          <p:nvPr/>
        </p:nvSpPr>
        <p:spPr>
          <a:xfrm rot="-812106">
            <a:off x="5407925" y="4529515"/>
            <a:ext cx="523850" cy="329372"/>
          </a:xfrm>
          <a:custGeom>
            <a:rect b="b" l="l" r="r" t="t"/>
            <a:pathLst>
              <a:path extrusionOk="0" h="19595" w="6971">
                <a:moveTo>
                  <a:pt x="4710" y="0"/>
                </a:moveTo>
                <a:cubicBezTo>
                  <a:pt x="3956" y="1507"/>
                  <a:pt x="-189" y="5778"/>
                  <a:pt x="188" y="9044"/>
                </a:cubicBezTo>
                <a:cubicBezTo>
                  <a:pt x="565" y="12310"/>
                  <a:pt x="5841" y="17837"/>
                  <a:pt x="6971" y="19595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/>
          <p:nvPr/>
        </p:nvSpPr>
        <p:spPr>
          <a:xfrm>
            <a:off x="3048000" y="533400"/>
            <a:ext cx="3276600" cy="1066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>
                  <a:noFill/>
                </a:ln>
                <a:solidFill>
                  <a:schemeClr val="dk1"/>
                </a:solidFill>
                <a:latin typeface="Arial"/>
              </a:rPr>
              <a:t>Wedge </a:t>
            </a:r>
          </a:p>
        </p:txBody>
      </p:sp>
      <p:sp>
        <p:nvSpPr>
          <p:cNvPr id="218" name="Google Shape;218;p29"/>
          <p:cNvSpPr txBox="1"/>
          <p:nvPr/>
        </p:nvSpPr>
        <p:spPr>
          <a:xfrm>
            <a:off x="533400" y="4221162"/>
            <a:ext cx="8077200" cy="25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object with at least one slanting side ending in a sharp edge.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Pushes materials apart, cuts things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9" name="Google Shape;2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2600"/>
            <a:ext cx="3475600" cy="231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0400" y="1752600"/>
            <a:ext cx="4438154" cy="2316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>
            <a:off x="1752600" y="457200"/>
            <a:ext cx="5791200" cy="11541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>
                  <a:noFill/>
                </a:ln>
                <a:solidFill>
                  <a:schemeClr val="dk1"/>
                </a:solidFill>
                <a:latin typeface="Arial"/>
              </a:rPr>
              <a:t>Wheel &amp; Axle </a:t>
            </a:r>
          </a:p>
        </p:txBody>
      </p:sp>
      <p:sp>
        <p:nvSpPr>
          <p:cNvPr id="226" name="Google Shape;226;p30"/>
          <p:cNvSpPr txBox="1"/>
          <p:nvPr/>
        </p:nvSpPr>
        <p:spPr>
          <a:xfrm>
            <a:off x="351750" y="3429000"/>
            <a:ext cx="8440500" cy="3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large diameter wheel and its small-diameter axle are attached to each other to move as one unit.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it easy to move things by rolling them, and reducing friction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 b="36155" l="0" r="0" t="0"/>
          <a:stretch/>
        </p:blipFill>
        <p:spPr>
          <a:xfrm>
            <a:off x="6852050" y="1154300"/>
            <a:ext cx="2291951" cy="289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6600" y="154650"/>
            <a:ext cx="3210976" cy="344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/>
          <p:nvPr/>
        </p:nvSpPr>
        <p:spPr>
          <a:xfrm>
            <a:off x="3581400" y="457200"/>
            <a:ext cx="2452687" cy="1066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>
                  <a:noFill/>
                </a:ln>
                <a:solidFill>
                  <a:schemeClr val="dk1"/>
                </a:solidFill>
                <a:latin typeface="Arial"/>
              </a:rPr>
              <a:t>Pulley </a:t>
            </a:r>
          </a:p>
        </p:txBody>
      </p:sp>
      <p:sp>
        <p:nvSpPr>
          <p:cNvPr id="234" name="Google Shape;234;p31"/>
          <p:cNvSpPr txBox="1"/>
          <p:nvPr/>
        </p:nvSpPr>
        <p:spPr>
          <a:xfrm>
            <a:off x="304800" y="3581400"/>
            <a:ext cx="8734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solid disc that rotates around a center axis. It usually has a groove around the outside edge that allows ropes or belts to easily ride around them.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Pulleys are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wheels and axles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a groove around the outside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lifting things with a rope easier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redirecting force and the addition of additional pulleys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250" y="232825"/>
            <a:ext cx="1674288" cy="334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 rotWithShape="1">
          <a:blip r:embed="rId4">
            <a:alphaModFix/>
          </a:blip>
          <a:srcRect b="8603" l="0" r="0" t="9301"/>
          <a:stretch/>
        </p:blipFill>
        <p:spPr>
          <a:xfrm>
            <a:off x="661100" y="232825"/>
            <a:ext cx="2184574" cy="269010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1"/>
          <p:cNvSpPr txBox="1"/>
          <p:nvPr/>
        </p:nvSpPr>
        <p:spPr>
          <a:xfrm>
            <a:off x="642275" y="1531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-US" sz="1050" u="sng">
                <a:solidFill>
                  <a:srgbClr val="999999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5"/>
              </a:rPr>
              <a:t>Samuel Zeller</a:t>
            </a:r>
            <a:r>
              <a:rPr lang="en-US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-US" sz="1050" u="sng">
                <a:solidFill>
                  <a:srgbClr val="999999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6"/>
              </a:rPr>
              <a:t>Unsplash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/>
          <p:nvPr/>
        </p:nvSpPr>
        <p:spPr>
          <a:xfrm>
            <a:off x="3200400" y="304800"/>
            <a:ext cx="2505075" cy="10080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>
                  <a:noFill/>
                </a:ln>
                <a:solidFill>
                  <a:schemeClr val="dk1"/>
                </a:solidFill>
                <a:latin typeface="Arial"/>
              </a:rPr>
              <a:t>Lever </a:t>
            </a:r>
          </a:p>
        </p:txBody>
      </p:sp>
      <p:sp>
        <p:nvSpPr>
          <p:cNvPr id="243" name="Google Shape;243;p32"/>
          <p:cNvSpPr txBox="1"/>
          <p:nvPr/>
        </p:nvSpPr>
        <p:spPr>
          <a:xfrm>
            <a:off x="0" y="2438400"/>
            <a:ext cx="9144000" cy="397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simple machine that gives a mechanical advantage when given a fulcrum.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lifting weight easier by using a fulcrum to redirect force over a longer distance</a:t>
            </a:r>
            <a:endParaRPr/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Moving the fulcrum changes the amount of force it takes to raise or move the load. 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 b="0" l="0" r="0" t="23424"/>
          <a:stretch/>
        </p:blipFill>
        <p:spPr>
          <a:xfrm>
            <a:off x="6364325" y="76200"/>
            <a:ext cx="2505076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2895600" cy="192991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 txBox="1"/>
          <p:nvPr/>
        </p:nvSpPr>
        <p:spPr>
          <a:xfrm>
            <a:off x="228600" y="685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-US" sz="1050" u="sng">
                <a:solidFill>
                  <a:srgbClr val="999999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5"/>
              </a:rPr>
              <a:t>Markus Winkler</a:t>
            </a:r>
            <a:r>
              <a:rPr lang="en-US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-US" sz="1050" u="sng">
                <a:solidFill>
                  <a:srgbClr val="999999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6"/>
              </a:rPr>
              <a:t>Unsplash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 more about Levers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TEDed</a:t>
            </a:r>
            <a:endParaRPr/>
          </a:p>
        </p:txBody>
      </p:sp>
      <p:sp>
        <p:nvSpPr>
          <p:cNvPr id="252" name="Google Shape;252;p33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Click Here</a:t>
            </a:r>
            <a:endParaRPr/>
          </a:p>
        </p:txBody>
      </p:sp>
      <p:sp>
        <p:nvSpPr>
          <p:cNvPr id="253" name="Google Shape;253;p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/>
          <p:nvPr/>
        </p:nvSpPr>
        <p:spPr>
          <a:xfrm>
            <a:off x="3200400" y="304800"/>
            <a:ext cx="2505075" cy="10080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>
                  <a:noFill/>
                </a:ln>
                <a:solidFill>
                  <a:schemeClr val="dk1"/>
                </a:solidFill>
                <a:latin typeface="Arial"/>
              </a:rPr>
              <a:t>Lever </a:t>
            </a:r>
          </a:p>
        </p:txBody>
      </p:sp>
      <p:sp>
        <p:nvSpPr>
          <p:cNvPr id="259" name="Google Shape;259;p34"/>
          <p:cNvSpPr txBox="1"/>
          <p:nvPr/>
        </p:nvSpPr>
        <p:spPr>
          <a:xfrm>
            <a:off x="685800" y="198120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Lever is made up of three parts.</a:t>
            </a:r>
            <a:endParaRPr/>
          </a:p>
        </p:txBody>
      </p:sp>
      <p:sp>
        <p:nvSpPr>
          <p:cNvPr id="260" name="Google Shape;260;p34"/>
          <p:cNvSpPr txBox="1"/>
          <p:nvPr/>
        </p:nvSpPr>
        <p:spPr>
          <a:xfrm>
            <a:off x="838200" y="28194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Fulcrum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61" name="Google Shape;261;p34"/>
          <p:cNvSpPr txBox="1"/>
          <p:nvPr/>
        </p:nvSpPr>
        <p:spPr>
          <a:xfrm>
            <a:off x="2286000" y="2819400"/>
            <a:ext cx="6248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fixed point around which a lever rotates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62" name="Google Shape;262;p34"/>
          <p:cNvSpPr txBox="1"/>
          <p:nvPr/>
        </p:nvSpPr>
        <p:spPr>
          <a:xfrm>
            <a:off x="838200" y="34290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63" name="Google Shape;263;p34"/>
          <p:cNvSpPr txBox="1"/>
          <p:nvPr/>
        </p:nvSpPr>
        <p:spPr>
          <a:xfrm>
            <a:off x="1905000" y="4419600"/>
            <a:ext cx="54102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force behind movement in a power system </a:t>
            </a:r>
            <a:endParaRPr/>
          </a:p>
        </p:txBody>
      </p:sp>
      <p:sp>
        <p:nvSpPr>
          <p:cNvPr id="264" name="Google Shape;264;p34"/>
          <p:cNvSpPr txBox="1"/>
          <p:nvPr/>
        </p:nvSpPr>
        <p:spPr>
          <a:xfrm>
            <a:off x="838200" y="434340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Effort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65" name="Google Shape;265;p34"/>
          <p:cNvSpPr txBox="1"/>
          <p:nvPr/>
        </p:nvSpPr>
        <p:spPr>
          <a:xfrm>
            <a:off x="1981200" y="3429000"/>
            <a:ext cx="69342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output that is the final goal of the power system.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/>
          <p:nvPr/>
        </p:nvSpPr>
        <p:spPr>
          <a:xfrm>
            <a:off x="3200400" y="304800"/>
            <a:ext cx="2505075" cy="10080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>
                  <a:noFill/>
                </a:ln>
                <a:solidFill>
                  <a:schemeClr val="dk1"/>
                </a:solidFill>
                <a:latin typeface="Arial"/>
              </a:rPr>
              <a:t>Lever </a:t>
            </a:r>
          </a:p>
        </p:txBody>
      </p:sp>
      <p:sp>
        <p:nvSpPr>
          <p:cNvPr id="271" name="Google Shape;271;p35"/>
          <p:cNvSpPr txBox="1"/>
          <p:nvPr/>
        </p:nvSpPr>
        <p:spPr>
          <a:xfrm>
            <a:off x="-1143000" y="1676400"/>
            <a:ext cx="10210800" cy="2227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Class Lever: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lever that has the fulcrum positioned between the effort and the load.</a:t>
            </a:r>
            <a:endParaRPr/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 txBox="1"/>
          <p:nvPr/>
        </p:nvSpPr>
        <p:spPr>
          <a:xfrm>
            <a:off x="685800" y="2895600"/>
            <a:ext cx="7762875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Class Lever: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lever that has the load placed between the fulcrum and the effort.</a:t>
            </a:r>
            <a:endParaRPr/>
          </a:p>
        </p:txBody>
      </p:sp>
      <p:sp>
        <p:nvSpPr>
          <p:cNvPr id="273" name="Google Shape;273;p35"/>
          <p:cNvSpPr txBox="1"/>
          <p:nvPr/>
        </p:nvSpPr>
        <p:spPr>
          <a:xfrm>
            <a:off x="-1143000" y="4267200"/>
            <a:ext cx="9388500" cy="1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Third Class Lever: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lever that has the effort positioned between the fulcrum and the load.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science, the word </a:t>
            </a:r>
            <a:r>
              <a:rPr b="0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a different meaning than you may be familiar with.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scientific definition of work is: using a force to move an object a distance (when both the force and the motion of the object are in the same direction.)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3" name="Google Shape;103;p18"/>
          <p:cNvSpPr txBox="1"/>
          <p:nvPr>
            <p:ph idx="4294967295" type="title"/>
          </p:nvPr>
        </p:nvSpPr>
        <p:spPr>
          <a:xfrm>
            <a:off x="201612" y="274637"/>
            <a:ext cx="8485187" cy="1249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b="1" i="0" lang="en-US" sz="41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work?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>
            <p:ph idx="4294967295" type="title"/>
          </p:nvPr>
        </p:nvSpPr>
        <p:spPr>
          <a:xfrm>
            <a:off x="201612" y="274637"/>
            <a:ext cx="8485187" cy="1243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Summary</a:t>
            </a:r>
            <a:endParaRPr/>
          </a:p>
        </p:txBody>
      </p:sp>
      <p:graphicFrame>
        <p:nvGraphicFramePr>
          <p:cNvPr id="279" name="Google Shape;279;p36"/>
          <p:cNvGraphicFramePr/>
          <p:nvPr/>
        </p:nvGraphicFramePr>
        <p:xfrm>
          <a:off x="381000" y="114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{4EA3A050-0F1D-4288-B5B3-FA07B2D1B143}</a:tableStyleId>
              </a:tblPr>
              <a:tblGrid>
                <a:gridCol w="1981200"/>
                <a:gridCol w="6248400"/>
              </a:tblGrid>
              <a:tr h="75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Wedge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b="0" i="0" lang="en-US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Pushes material apart, cuts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4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Wheel</a:t>
                      </a:r>
                      <a:b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 Axle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b="0" i="0" lang="en-US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Makes it easy to move things </a:t>
                      </a:r>
                      <a:br>
                        <a:rPr b="0" i="0" lang="en-US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US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rolling them, and reducing friction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4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Lever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b="0" i="0" lang="en-US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Helps lift heavy weights </a:t>
                      </a:r>
                      <a:br>
                        <a:rPr b="0" i="0" lang="en-US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US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using longer distances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4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Inclined Plane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b="0" i="0" lang="en-US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Makes it easier to move objects upward; a longer path, but easier lifting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Screw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b="0" i="0" lang="en-US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Turns rotation into lengthwise movement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Pulley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b="0" i="0" lang="en-US" sz="2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Makes lifting heavy weights easier </a:t>
                      </a:r>
                      <a:br>
                        <a:rPr b="0" i="0" lang="en-US" sz="2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US" sz="2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redirecting force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idx="4294967295" type="title"/>
          </p:nvPr>
        </p:nvSpPr>
        <p:spPr>
          <a:xfrm>
            <a:off x="201612" y="280987"/>
            <a:ext cx="8485187" cy="1243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b="1" i="0" lang="en-US" sz="41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 or Not?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the scientific definition, what is work and what is not?</a:t>
            </a:r>
            <a:endParaRPr/>
          </a:p>
          <a:p>
            <a:pPr indent="-228599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teacher lecturing t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heir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</a:t>
            </a:r>
            <a:endParaRPr/>
          </a:p>
          <a:p>
            <a:pPr indent="-228599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mouse pushing a piece of cheese with its nose across the floor</a:t>
            </a:r>
            <a:endParaRPr/>
          </a:p>
          <a:p>
            <a:pPr indent="-76199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34683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34683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550" y="1017175"/>
            <a:ext cx="2978150" cy="29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9650" y="3995315"/>
            <a:ext cx="2978150" cy="2249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/>
        </p:nvSpPr>
        <p:spPr>
          <a:xfrm>
            <a:off x="8628262" y="63145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3069" y="0"/>
            <a:ext cx="907786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20"/>
          <p:cNvCxnSpPr/>
          <p:nvPr/>
        </p:nvCxnSpPr>
        <p:spPr>
          <a:xfrm rot="10800000">
            <a:off x="603125" y="5840875"/>
            <a:ext cx="1921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20"/>
          <p:cNvCxnSpPr/>
          <p:nvPr/>
        </p:nvCxnSpPr>
        <p:spPr>
          <a:xfrm rot="10800000">
            <a:off x="4215175" y="5840875"/>
            <a:ext cx="1921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1" name="Google Shape;121;p20"/>
          <p:cNvSpPr txBox="1"/>
          <p:nvPr/>
        </p:nvSpPr>
        <p:spPr>
          <a:xfrm>
            <a:off x="1130650" y="6066600"/>
            <a:ext cx="19218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MOTION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4724400" y="5993275"/>
            <a:ext cx="19218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FORCE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603125" y="259775"/>
            <a:ext cx="8157900" cy="18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The mouse is using a force to move the cheese a distance; both force and motion are in the same direction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= Force x Distance</a:t>
            </a:r>
            <a:endParaRPr/>
          </a:p>
          <a:p>
            <a:pPr indent="-255587" lvl="0" marL="36512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 of force is newtons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 of distance is meters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 of work is newton-meters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newton-meter is equal to one joule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the unit of work is a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joule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0" name="Google Shape;130;p21"/>
          <p:cNvSpPr txBox="1"/>
          <p:nvPr>
            <p:ph idx="4294967295" type="title"/>
          </p:nvPr>
        </p:nvSpPr>
        <p:spPr>
          <a:xfrm>
            <a:off x="201612" y="274637"/>
            <a:ext cx="8485187" cy="1249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b="1" i="0" lang="en-US" sz="41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Formula for Work</a:t>
            </a:r>
            <a:endParaRPr b="1" i="0" sz="4100" u="sng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idx="4294967295" type="title"/>
          </p:nvPr>
        </p:nvSpPr>
        <p:spPr>
          <a:xfrm>
            <a:off x="457200" y="280987"/>
            <a:ext cx="8229600" cy="1243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b="1" i="0" lang="en-US" sz="41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Simple Machines</a:t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457200" y="1600200"/>
            <a:ext cx="76962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	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Ancient people invented simple machines that would help them overcome resistive forces and allow them to do the desired work against those forces. </a:t>
            </a: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210" y="4888034"/>
            <a:ext cx="3145128" cy="10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 rotWithShape="1">
          <a:blip r:embed="rId4">
            <a:alphaModFix/>
          </a:blip>
          <a:srcRect b="0" l="24012" r="0" t="0"/>
          <a:stretch/>
        </p:blipFill>
        <p:spPr>
          <a:xfrm>
            <a:off x="264000" y="3806750"/>
            <a:ext cx="5724874" cy="282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428994"/>
            <a:ext cx="4428602" cy="27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idx="4294967295" type="title"/>
          </p:nvPr>
        </p:nvSpPr>
        <p:spPr>
          <a:xfrm>
            <a:off x="201612" y="274637"/>
            <a:ext cx="8485187" cy="1243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Why Use Simple Machines?</a:t>
            </a:r>
            <a:endParaRPr b="1" i="0" sz="41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657225" y="1546225"/>
            <a:ext cx="7543800" cy="3916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mechanical advantage…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something easier to do, 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it takes a little longer to do it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going up a longer flight of stairs instead of going straight up a ladder</a:t>
            </a:r>
            <a:endParaRPr/>
          </a:p>
        </p:txBody>
      </p:sp>
      <p:grpSp>
        <p:nvGrpSpPr>
          <p:cNvPr id="147" name="Google Shape;147;p23"/>
          <p:cNvGrpSpPr/>
          <p:nvPr/>
        </p:nvGrpSpPr>
        <p:grpSpPr>
          <a:xfrm>
            <a:off x="5189537" y="4475162"/>
            <a:ext cx="1614487" cy="1693862"/>
            <a:chOff x="4524375" y="3513137"/>
            <a:chExt cx="4035425" cy="4232275"/>
          </a:xfrm>
        </p:grpSpPr>
        <p:cxnSp>
          <p:nvCxnSpPr>
            <p:cNvPr id="148" name="Google Shape;148;p23"/>
            <p:cNvCxnSpPr/>
            <p:nvPr/>
          </p:nvCxnSpPr>
          <p:spPr>
            <a:xfrm>
              <a:off x="4524375" y="7681912"/>
              <a:ext cx="4035425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9" name="Google Shape;149;p23"/>
            <p:cNvCxnSpPr/>
            <p:nvPr/>
          </p:nvCxnSpPr>
          <p:spPr>
            <a:xfrm>
              <a:off x="5929312" y="5595937"/>
              <a:ext cx="709612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0" name="Google Shape;150;p23"/>
            <p:cNvCxnSpPr/>
            <p:nvPr/>
          </p:nvCxnSpPr>
          <p:spPr>
            <a:xfrm>
              <a:off x="5286375" y="6297612"/>
              <a:ext cx="706437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1" name="Google Shape;151;p23"/>
            <p:cNvCxnSpPr/>
            <p:nvPr/>
          </p:nvCxnSpPr>
          <p:spPr>
            <a:xfrm>
              <a:off x="4738687" y="7035800"/>
              <a:ext cx="0" cy="709612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2" name="Google Shape;152;p23"/>
            <p:cNvCxnSpPr/>
            <p:nvPr/>
          </p:nvCxnSpPr>
          <p:spPr>
            <a:xfrm>
              <a:off x="4667250" y="7011987"/>
              <a:ext cx="706437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3" name="Google Shape;153;p23"/>
            <p:cNvCxnSpPr/>
            <p:nvPr/>
          </p:nvCxnSpPr>
          <p:spPr>
            <a:xfrm>
              <a:off x="5357812" y="6369050"/>
              <a:ext cx="0" cy="709612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4" name="Google Shape;154;p23"/>
            <p:cNvCxnSpPr/>
            <p:nvPr/>
          </p:nvCxnSpPr>
          <p:spPr>
            <a:xfrm>
              <a:off x="6000750" y="5654675"/>
              <a:ext cx="0" cy="709612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5" name="Google Shape;155;p23"/>
            <p:cNvCxnSpPr/>
            <p:nvPr/>
          </p:nvCxnSpPr>
          <p:spPr>
            <a:xfrm>
              <a:off x="7821612" y="3513137"/>
              <a:ext cx="709612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6" name="Google Shape;156;p23"/>
            <p:cNvCxnSpPr/>
            <p:nvPr/>
          </p:nvCxnSpPr>
          <p:spPr>
            <a:xfrm>
              <a:off x="7178675" y="4211637"/>
              <a:ext cx="706437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7" name="Google Shape;157;p23"/>
            <p:cNvCxnSpPr/>
            <p:nvPr/>
          </p:nvCxnSpPr>
          <p:spPr>
            <a:xfrm>
              <a:off x="6630987" y="4953000"/>
              <a:ext cx="0" cy="709612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8" name="Google Shape;158;p23"/>
            <p:cNvCxnSpPr/>
            <p:nvPr/>
          </p:nvCxnSpPr>
          <p:spPr>
            <a:xfrm>
              <a:off x="6559550" y="4929187"/>
              <a:ext cx="709612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9" name="Google Shape;159;p23"/>
            <p:cNvCxnSpPr/>
            <p:nvPr/>
          </p:nvCxnSpPr>
          <p:spPr>
            <a:xfrm>
              <a:off x="7250112" y="4286250"/>
              <a:ext cx="0" cy="709612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0" name="Google Shape;160;p23"/>
            <p:cNvCxnSpPr/>
            <p:nvPr/>
          </p:nvCxnSpPr>
          <p:spPr>
            <a:xfrm>
              <a:off x="7893050" y="3571875"/>
              <a:ext cx="0" cy="709612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161" name="Google Shape;161;p23"/>
          <p:cNvGrpSpPr/>
          <p:nvPr/>
        </p:nvGrpSpPr>
        <p:grpSpPr>
          <a:xfrm>
            <a:off x="3448050" y="4532312"/>
            <a:ext cx="858837" cy="1700212"/>
            <a:chOff x="8085137" y="3416300"/>
            <a:chExt cx="2147887" cy="4251325"/>
          </a:xfrm>
        </p:grpSpPr>
        <p:cxnSp>
          <p:nvCxnSpPr>
            <p:cNvPr id="162" name="Google Shape;162;p23"/>
            <p:cNvCxnSpPr/>
            <p:nvPr/>
          </p:nvCxnSpPr>
          <p:spPr>
            <a:xfrm>
              <a:off x="8383587" y="7215187"/>
              <a:ext cx="349250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3" name="Google Shape;163;p23"/>
            <p:cNvCxnSpPr/>
            <p:nvPr/>
          </p:nvCxnSpPr>
          <p:spPr>
            <a:xfrm>
              <a:off x="8085137" y="7654925"/>
              <a:ext cx="1846262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4" name="Google Shape;164;p23"/>
            <p:cNvCxnSpPr/>
            <p:nvPr/>
          </p:nvCxnSpPr>
          <p:spPr>
            <a:xfrm flipH="1" rot="10800000">
              <a:off x="8216900" y="3463925"/>
              <a:ext cx="1658937" cy="420370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5" name="Google Shape;165;p23"/>
            <p:cNvCxnSpPr/>
            <p:nvPr/>
          </p:nvCxnSpPr>
          <p:spPr>
            <a:xfrm flipH="1" rot="10800000">
              <a:off x="8574087" y="3416300"/>
              <a:ext cx="1658937" cy="420370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6" name="Google Shape;166;p23"/>
            <p:cNvCxnSpPr/>
            <p:nvPr/>
          </p:nvCxnSpPr>
          <p:spPr>
            <a:xfrm>
              <a:off x="8645525" y="6691312"/>
              <a:ext cx="354012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7" name="Google Shape;167;p23"/>
            <p:cNvCxnSpPr/>
            <p:nvPr/>
          </p:nvCxnSpPr>
          <p:spPr>
            <a:xfrm>
              <a:off x="8812212" y="6119812"/>
              <a:ext cx="349250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8" name="Google Shape;168;p23"/>
            <p:cNvCxnSpPr/>
            <p:nvPr/>
          </p:nvCxnSpPr>
          <p:spPr>
            <a:xfrm>
              <a:off x="9037637" y="5583237"/>
              <a:ext cx="349250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9" name="Google Shape;169;p23"/>
            <p:cNvCxnSpPr/>
            <p:nvPr/>
          </p:nvCxnSpPr>
          <p:spPr>
            <a:xfrm>
              <a:off x="9251950" y="5083175"/>
              <a:ext cx="349250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0" name="Google Shape;170;p23"/>
            <p:cNvCxnSpPr/>
            <p:nvPr/>
          </p:nvCxnSpPr>
          <p:spPr>
            <a:xfrm>
              <a:off x="9439275" y="4595812"/>
              <a:ext cx="354012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1" name="Google Shape;171;p23"/>
            <p:cNvCxnSpPr/>
            <p:nvPr/>
          </p:nvCxnSpPr>
          <p:spPr>
            <a:xfrm>
              <a:off x="9656762" y="4083050"/>
              <a:ext cx="349250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2" name="Google Shape;172;p23"/>
            <p:cNvCxnSpPr/>
            <p:nvPr/>
          </p:nvCxnSpPr>
          <p:spPr>
            <a:xfrm>
              <a:off x="9836150" y="3630612"/>
              <a:ext cx="349250" cy="0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/>
          <p:nvPr/>
        </p:nvSpPr>
        <p:spPr>
          <a:xfrm>
            <a:off x="304800" y="685800"/>
            <a:ext cx="8534400" cy="1143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>
                  <a:noFill/>
                </a:ln>
                <a:solidFill>
                  <a:schemeClr val="dk1"/>
                </a:solidFill>
                <a:latin typeface="Arial"/>
              </a:rPr>
              <a:t>What is a Simple Machine? </a:t>
            </a:r>
          </a:p>
        </p:txBody>
      </p:sp>
      <p:sp>
        <p:nvSpPr>
          <p:cNvPr id="178" name="Google Shape;178;p24"/>
          <p:cNvSpPr txBox="1"/>
          <p:nvPr/>
        </p:nvSpPr>
        <p:spPr>
          <a:xfrm>
            <a:off x="546600" y="2035700"/>
            <a:ext cx="7800000" cy="3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Simple machines are smaller parts of complex machines that perform different types of work using mechanical energy. </a:t>
            </a:r>
            <a:endParaRPr sz="3600"/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850" y="3101825"/>
            <a:ext cx="3535925" cy="360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idx="4294967295" type="title"/>
          </p:nvPr>
        </p:nvSpPr>
        <p:spPr>
          <a:xfrm>
            <a:off x="201612" y="274637"/>
            <a:ext cx="8485187" cy="1243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Complex Machines</a:t>
            </a:r>
            <a:endParaRPr/>
          </a:p>
        </p:txBody>
      </p:sp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Combining two or more simple machines to work together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Examples:</a:t>
            </a:r>
            <a:endParaRPr/>
          </a:p>
          <a:p>
            <a:pPr indent="-228599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Car jack </a:t>
            </a:r>
            <a:r>
              <a:rPr b="1" i="0" lang="en-US" sz="23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combines</a:t>
            </a:r>
            <a:r>
              <a:rPr b="0" i="0" lang="en-US" sz="23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wedge and screw</a:t>
            </a:r>
            <a:endParaRPr/>
          </a:p>
          <a:p>
            <a:pPr indent="-228599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Crane or tow truck </a:t>
            </a:r>
            <a:r>
              <a:rPr b="1" i="0" lang="en-US" sz="23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combines</a:t>
            </a:r>
            <a:r>
              <a:rPr b="0" i="0" lang="en-US" sz="23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lever and pulley</a:t>
            </a:r>
            <a:endParaRPr/>
          </a:p>
          <a:p>
            <a:pPr indent="-228599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</a:pPr>
            <a:r>
              <a:rPr lang="en-US"/>
              <a:t>Wheelbarrow</a:t>
            </a: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3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combines</a:t>
            </a:r>
            <a:r>
              <a:rPr b="0" i="0" lang="en-US" sz="23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wheel and axle</a:t>
            </a:r>
            <a:b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with a lever</a:t>
            </a: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77296"/>
            <a:ext cx="3203126" cy="184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425" y="4677300"/>
            <a:ext cx="3472749" cy="173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