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EB Garamond"/>
      <p:regular r:id="rId20"/>
      <p:bold r:id="rId21"/>
      <p:italic r:id="rId22"/>
      <p:boldItalic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regular.fntdata"/><Relationship Id="rId22" Type="http://schemas.openxmlformats.org/officeDocument/2006/relationships/font" Target="fonts/EBGaramond-italic.fntdata"/><Relationship Id="rId21" Type="http://schemas.openxmlformats.org/officeDocument/2006/relationships/font" Target="fonts/EBGaramond-bold.fntdata"/><Relationship Id="rId24" Type="http://schemas.openxmlformats.org/officeDocument/2006/relationships/font" Target="fonts/Oswald-regular.fntdata"/><Relationship Id="rId23" Type="http://schemas.openxmlformats.org/officeDocument/2006/relationships/font" Target="fonts/EBGaramon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5fd5f7bb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5fd5f7bb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5fd5f7b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5fd5f7b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5fd5f7bb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5fd5f7bb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5fd5f7bb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5fd5f7bb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5fd5f7bb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5fd5f7bb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5fd5f7bb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5fd5f7bb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5fd5f7bb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5fd5f7bb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5fd5f7bb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5fd5f7bb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61f540f4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61f540f4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20" Type="http://schemas.openxmlformats.org/officeDocument/2006/relationships/hyperlink" Target="https://unsplash.com/search/photos/class?utm_source=unsplash&amp;utm_medium=referral&amp;utm_content=creditCopyText" TargetMode="External"/><Relationship Id="rId11" Type="http://schemas.openxmlformats.org/officeDocument/2006/relationships/hyperlink" Target="https://unsplash.com/photos/tk9RQCq5eQo?utm_source=unsplash&amp;utm_medium=referral&amp;utm_content=creditCopyText" TargetMode="External"/><Relationship Id="rId10" Type="http://schemas.openxmlformats.org/officeDocument/2006/relationships/hyperlink" Target="https://unsplash.com/search/photos/schedule?utm_source=unsplash&amp;utm_medium=referral&amp;utm_content=creditCopyText" TargetMode="External"/><Relationship Id="rId13" Type="http://schemas.openxmlformats.org/officeDocument/2006/relationships/hyperlink" Target="https://unsplash.com/photos/lJU5KvoHQHk?utm_source=unsplash&amp;utm_medium=referral&amp;utm_content=creditCopyText" TargetMode="External"/><Relationship Id="rId12" Type="http://schemas.openxmlformats.org/officeDocument/2006/relationships/hyperlink" Target="https://unsplash.com/search/photos/pencil?utm_source=unsplash&amp;utm_medium=referral&amp;utm_content=creditCopyText"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unsplash.com/photos/1_CMoFsPfso?utm_source=unsplash&amp;utm_medium=referral&amp;utm_content=creditCopyText" TargetMode="External"/><Relationship Id="rId4" Type="http://schemas.openxmlformats.org/officeDocument/2006/relationships/hyperlink" Target="https://unsplash.com/search/photos/design?utm_source=unsplash&amp;utm_medium=referral&amp;utm_content=creditCopyText" TargetMode="External"/><Relationship Id="rId9" Type="http://schemas.openxmlformats.org/officeDocument/2006/relationships/hyperlink" Target="https://unsplash.com/photos/82TpEld0_e4?utm_source=unsplash&amp;utm_medium=referral&amp;utm_content=creditCopyText" TargetMode="External"/><Relationship Id="rId15" Type="http://schemas.openxmlformats.org/officeDocument/2006/relationships/hyperlink" Target="https://unsplash.com/photos/pElSkGRA2NU?utm_source=unsplash&amp;utm_medium=referral&amp;utm_content=creditCopyText" TargetMode="External"/><Relationship Id="rId14" Type="http://schemas.openxmlformats.org/officeDocument/2006/relationships/hyperlink" Target="https://unsplash.com/search/photos/craft?utm_source=unsplash&amp;utm_medium=referral&amp;utm_content=creditCopyText" TargetMode="External"/><Relationship Id="rId17" Type="http://schemas.openxmlformats.org/officeDocument/2006/relationships/hyperlink" Target="https://unsplash.com/photos/Xaanw0s0pMk?utm_source=unsplash&amp;utm_medium=referral&amp;utm_content=creditCopyText" TargetMode="External"/><Relationship Id="rId16" Type="http://schemas.openxmlformats.org/officeDocument/2006/relationships/hyperlink" Target="https://unsplash.com/search/photos/money?utm_source=unsplash&amp;utm_medium=referral&amp;utm_content=creditCopyText" TargetMode="External"/><Relationship Id="rId5" Type="http://schemas.openxmlformats.org/officeDocument/2006/relationships/hyperlink" Target="https://unsplash.com/photos/4JxV3Gs42Ks?utm_source=unsplash&amp;utm_medium=referral&amp;utm_content=creditCopyText" TargetMode="External"/><Relationship Id="rId19" Type="http://schemas.openxmlformats.org/officeDocument/2006/relationships/hyperlink" Target="https://unsplash.com/photos/lUaaKCUANVI?utm_source=unsplash&amp;utm_medium=referral&amp;utm_content=creditCopyText" TargetMode="External"/><Relationship Id="rId6" Type="http://schemas.openxmlformats.org/officeDocument/2006/relationships/hyperlink" Target="https://unsplash.com/search/photos/design?utm_source=unsplash&amp;utm_medium=referral&amp;utm_content=creditCopyText" TargetMode="External"/><Relationship Id="rId18" Type="http://schemas.openxmlformats.org/officeDocument/2006/relationships/hyperlink" Target="https://unsplash.com/search/photos/winner?utm_source=unsplash&amp;utm_medium=referral&amp;utm_content=creditCopyText" TargetMode="External"/><Relationship Id="rId7" Type="http://schemas.openxmlformats.org/officeDocument/2006/relationships/hyperlink" Target="https://unsplash.com/photos/TV2gg2kZD1o?utm_source=unsplash&amp;utm_medium=referral&amp;utm_content=creditCopyText" TargetMode="External"/><Relationship Id="rId8" Type="http://schemas.openxmlformats.org/officeDocument/2006/relationships/hyperlink" Target="https://unsplash.com/search/photos/launch?utm_source=unsplash&amp;utm_medium=referral&amp;utm_content=creditCopyTex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4" cy="6104109"/>
          </a:xfrm>
          <a:prstGeom prst="rect">
            <a:avLst/>
          </a:prstGeom>
          <a:noFill/>
          <a:ln>
            <a:noFill/>
          </a:ln>
          <a:effectLst>
            <a:outerShdw blurRad="57150" rotWithShape="0" algn="bl" dir="5400000" dist="19050">
              <a:srgbClr val="000000">
                <a:alpha val="74000"/>
              </a:srgbClr>
            </a:outerShdw>
          </a:effectLst>
        </p:spPr>
      </p:pic>
      <p:sp>
        <p:nvSpPr>
          <p:cNvPr id="55" name="Google Shape;55;p13"/>
          <p:cNvSpPr txBox="1"/>
          <p:nvPr>
            <p:ph type="ctrTitle"/>
          </p:nvPr>
        </p:nvSpPr>
        <p:spPr>
          <a:xfrm>
            <a:off x="276933" y="1738588"/>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2B6ED3"/>
                </a:solidFill>
              </a:rPr>
              <a:t>STEM CHALLENGE</a:t>
            </a:r>
            <a:endParaRPr>
              <a:solidFill>
                <a:srgbClr val="2B6ED3"/>
              </a:solidFill>
            </a:endParaRPr>
          </a:p>
        </p:txBody>
      </p:sp>
      <p:sp>
        <p:nvSpPr>
          <p:cNvPr id="56" name="Google Shape;56;p13"/>
          <p:cNvSpPr txBox="1"/>
          <p:nvPr>
            <p:ph idx="1" type="subTitle"/>
          </p:nvPr>
        </p:nvSpPr>
        <p:spPr>
          <a:xfrm>
            <a:off x="2512200" y="3511038"/>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3BA717"/>
                </a:solidFill>
              </a:rPr>
              <a:t>Catapult</a:t>
            </a:r>
            <a:endParaRPr>
              <a:solidFill>
                <a:srgbClr val="3BA71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Picture Resources</a:t>
            </a:r>
            <a:endParaRPr/>
          </a:p>
        </p:txBody>
      </p:sp>
      <p:sp>
        <p:nvSpPr>
          <p:cNvPr id="125" name="Google Shape;125;p22"/>
          <p:cNvSpPr txBox="1"/>
          <p:nvPr>
            <p:ph idx="1" type="body"/>
          </p:nvPr>
        </p:nvSpPr>
        <p:spPr>
          <a:xfrm>
            <a:off x="311700" y="11602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111111"/>
                </a:solidFill>
                <a:highlight>
                  <a:srgbClr val="F5F5F5"/>
                </a:highlight>
                <a:latin typeface="Roboto"/>
                <a:ea typeface="Roboto"/>
                <a:cs typeface="Roboto"/>
                <a:sym typeface="Roboto"/>
              </a:rPr>
              <a:t>Photo by </a:t>
            </a:r>
            <a:r>
              <a:rPr lang="en" sz="1050" u="sng">
                <a:solidFill>
                  <a:srgbClr val="999999"/>
                </a:solidFill>
                <a:highlight>
                  <a:srgbClr val="F5F5F5"/>
                </a:highlight>
                <a:latin typeface="Roboto"/>
                <a:ea typeface="Roboto"/>
                <a:cs typeface="Roboto"/>
                <a:sym typeface="Roboto"/>
                <a:hlinkClick r:id="rId3"/>
              </a:rPr>
              <a:t>Joanna Kosinska</a:t>
            </a:r>
            <a:r>
              <a:rPr lang="en" sz="1050">
                <a:solidFill>
                  <a:srgbClr val="111111"/>
                </a:solidFill>
                <a:highlight>
                  <a:srgbClr val="F5F5F5"/>
                </a:highlight>
                <a:latin typeface="Roboto"/>
                <a:ea typeface="Roboto"/>
                <a:cs typeface="Roboto"/>
                <a:sym typeface="Roboto"/>
              </a:rPr>
              <a:t> on </a:t>
            </a:r>
            <a:r>
              <a:rPr lang="en" sz="1050" u="sng">
                <a:solidFill>
                  <a:srgbClr val="999999"/>
                </a:solidFill>
                <a:highlight>
                  <a:srgbClr val="F5F5F5"/>
                </a:highlight>
                <a:latin typeface="Roboto"/>
                <a:ea typeface="Roboto"/>
                <a:cs typeface="Roboto"/>
                <a:sym typeface="Roboto"/>
                <a:hlinkClick r:id="rId4"/>
              </a:rPr>
              <a:t>Unsplash</a:t>
            </a:r>
            <a:endParaRPr/>
          </a:p>
          <a:p>
            <a:pPr indent="0" lvl="0" marL="0" rtl="0" algn="l">
              <a:spcBef>
                <a:spcPts val="1600"/>
              </a:spcBef>
              <a:spcAft>
                <a:spcPts val="0"/>
              </a:spcAft>
              <a:buNone/>
            </a:pPr>
            <a:r>
              <a:rPr lang="en" sz="1050">
                <a:solidFill>
                  <a:srgbClr val="111111"/>
                </a:solidFill>
                <a:highlight>
                  <a:srgbClr val="F5F5F5"/>
                </a:highlight>
                <a:latin typeface="Roboto"/>
                <a:ea typeface="Roboto"/>
                <a:cs typeface="Roboto"/>
                <a:sym typeface="Roboto"/>
              </a:rPr>
              <a:t>Photo by </a:t>
            </a:r>
            <a:r>
              <a:rPr lang="en" sz="1050" u="sng">
                <a:solidFill>
                  <a:srgbClr val="999999"/>
                </a:solidFill>
                <a:highlight>
                  <a:srgbClr val="F5F5F5"/>
                </a:highlight>
                <a:latin typeface="Roboto"/>
                <a:ea typeface="Roboto"/>
                <a:cs typeface="Roboto"/>
                <a:sym typeface="Roboto"/>
                <a:hlinkClick r:id="rId5"/>
              </a:rPr>
              <a:t>Kelly Sikkema</a:t>
            </a:r>
            <a:r>
              <a:rPr lang="en" sz="1050">
                <a:solidFill>
                  <a:srgbClr val="111111"/>
                </a:solidFill>
                <a:highlight>
                  <a:srgbClr val="F5F5F5"/>
                </a:highlight>
                <a:latin typeface="Roboto"/>
                <a:ea typeface="Roboto"/>
                <a:cs typeface="Roboto"/>
                <a:sym typeface="Roboto"/>
              </a:rPr>
              <a:t> on </a:t>
            </a:r>
            <a:r>
              <a:rPr lang="en" sz="1050" u="sng">
                <a:solidFill>
                  <a:srgbClr val="999999"/>
                </a:solidFill>
                <a:highlight>
                  <a:srgbClr val="F5F5F5"/>
                </a:highlight>
                <a:latin typeface="Roboto"/>
                <a:ea typeface="Roboto"/>
                <a:cs typeface="Roboto"/>
                <a:sym typeface="Roboto"/>
                <a:hlinkClick r:id="rId6"/>
              </a:rPr>
              <a:t>Unsplash</a:t>
            </a:r>
            <a:endParaRPr/>
          </a:p>
          <a:p>
            <a:pPr indent="0" lvl="0" marL="0" rtl="0" algn="l">
              <a:spcBef>
                <a:spcPts val="1600"/>
              </a:spcBef>
              <a:spcAft>
                <a:spcPts val="0"/>
              </a:spcAft>
              <a:buNone/>
            </a:pPr>
            <a:r>
              <a:rPr lang="en" sz="1050">
                <a:solidFill>
                  <a:srgbClr val="111111"/>
                </a:solidFill>
                <a:highlight>
                  <a:srgbClr val="F5F5F5"/>
                </a:highlight>
                <a:latin typeface="Roboto"/>
                <a:ea typeface="Roboto"/>
                <a:cs typeface="Roboto"/>
                <a:sym typeface="Roboto"/>
              </a:rPr>
              <a:t>Photo by </a:t>
            </a:r>
            <a:r>
              <a:rPr lang="en" sz="1050" u="sng">
                <a:solidFill>
                  <a:srgbClr val="999999"/>
                </a:solidFill>
                <a:highlight>
                  <a:srgbClr val="F5F5F5"/>
                </a:highlight>
                <a:latin typeface="Roboto"/>
                <a:ea typeface="Roboto"/>
                <a:cs typeface="Roboto"/>
                <a:sym typeface="Roboto"/>
                <a:hlinkClick r:id="rId7"/>
              </a:rPr>
              <a:t>SpaceX</a:t>
            </a:r>
            <a:r>
              <a:rPr lang="en" sz="1050">
                <a:solidFill>
                  <a:srgbClr val="111111"/>
                </a:solidFill>
                <a:highlight>
                  <a:srgbClr val="F5F5F5"/>
                </a:highlight>
                <a:latin typeface="Roboto"/>
                <a:ea typeface="Roboto"/>
                <a:cs typeface="Roboto"/>
                <a:sym typeface="Roboto"/>
              </a:rPr>
              <a:t> on </a:t>
            </a:r>
            <a:r>
              <a:rPr lang="en" sz="1050" u="sng">
                <a:solidFill>
                  <a:srgbClr val="999999"/>
                </a:solidFill>
                <a:highlight>
                  <a:srgbClr val="F5F5F5"/>
                </a:highlight>
                <a:latin typeface="Roboto"/>
                <a:ea typeface="Roboto"/>
                <a:cs typeface="Roboto"/>
                <a:sym typeface="Roboto"/>
                <a:hlinkClick r:id="rId8"/>
              </a:rPr>
              <a:t>Unsplash</a:t>
            </a:r>
            <a:endParaRPr/>
          </a:p>
          <a:p>
            <a:pPr indent="0" lvl="0" marL="0" rtl="0" algn="l">
              <a:spcBef>
                <a:spcPts val="1600"/>
              </a:spcBef>
              <a:spcAft>
                <a:spcPts val="0"/>
              </a:spcAft>
              <a:buNone/>
            </a:pPr>
            <a:r>
              <a:rPr lang="en" sz="1050">
                <a:solidFill>
                  <a:srgbClr val="111111"/>
                </a:solidFill>
                <a:highlight>
                  <a:srgbClr val="F5F5F5"/>
                </a:highlight>
                <a:latin typeface="Roboto"/>
                <a:ea typeface="Roboto"/>
                <a:cs typeface="Roboto"/>
                <a:sym typeface="Roboto"/>
              </a:rPr>
              <a:t>Photo by </a:t>
            </a:r>
            <a:r>
              <a:rPr lang="en" sz="1050" u="sng">
                <a:solidFill>
                  <a:srgbClr val="999999"/>
                </a:solidFill>
                <a:highlight>
                  <a:srgbClr val="F5F5F5"/>
                </a:highlight>
                <a:latin typeface="Roboto"/>
                <a:ea typeface="Roboto"/>
                <a:cs typeface="Roboto"/>
                <a:sym typeface="Roboto"/>
                <a:hlinkClick r:id="rId9"/>
              </a:rPr>
              <a:t>G. Crescoli</a:t>
            </a:r>
            <a:r>
              <a:rPr lang="en" sz="1050">
                <a:solidFill>
                  <a:srgbClr val="111111"/>
                </a:solidFill>
                <a:highlight>
                  <a:srgbClr val="F5F5F5"/>
                </a:highlight>
                <a:latin typeface="Roboto"/>
                <a:ea typeface="Roboto"/>
                <a:cs typeface="Roboto"/>
                <a:sym typeface="Roboto"/>
              </a:rPr>
              <a:t> on </a:t>
            </a:r>
            <a:r>
              <a:rPr lang="en" sz="1050" u="sng">
                <a:solidFill>
                  <a:srgbClr val="999999"/>
                </a:solidFill>
                <a:highlight>
                  <a:srgbClr val="F5F5F5"/>
                </a:highlight>
                <a:latin typeface="Roboto"/>
                <a:ea typeface="Roboto"/>
                <a:cs typeface="Roboto"/>
                <a:sym typeface="Roboto"/>
                <a:hlinkClick r:id="rId10"/>
              </a:rPr>
              <a:t>Unsplash</a:t>
            </a:r>
            <a:endParaRPr/>
          </a:p>
          <a:p>
            <a:pPr indent="0" lvl="0" marL="0" rtl="0" algn="l">
              <a:spcBef>
                <a:spcPts val="1600"/>
              </a:spcBef>
              <a:spcAft>
                <a:spcPts val="0"/>
              </a:spcAft>
              <a:buNone/>
            </a:pPr>
            <a:r>
              <a:rPr lang="en" sz="1050">
                <a:solidFill>
                  <a:srgbClr val="111111"/>
                </a:solidFill>
                <a:highlight>
                  <a:srgbClr val="F5F5F5"/>
                </a:highlight>
                <a:latin typeface="Roboto"/>
                <a:ea typeface="Roboto"/>
                <a:cs typeface="Roboto"/>
                <a:sym typeface="Roboto"/>
              </a:rPr>
              <a:t>Photo by </a:t>
            </a:r>
            <a:r>
              <a:rPr lang="en" sz="1050" u="sng">
                <a:solidFill>
                  <a:srgbClr val="999999"/>
                </a:solidFill>
                <a:highlight>
                  <a:srgbClr val="F5F5F5"/>
                </a:highlight>
                <a:latin typeface="Roboto"/>
                <a:ea typeface="Roboto"/>
                <a:cs typeface="Roboto"/>
                <a:sym typeface="Roboto"/>
                <a:hlinkClick r:id="rId11"/>
              </a:rPr>
              <a:t>Kelly Sikkema</a:t>
            </a:r>
            <a:r>
              <a:rPr lang="en" sz="1050">
                <a:solidFill>
                  <a:srgbClr val="111111"/>
                </a:solidFill>
                <a:highlight>
                  <a:srgbClr val="F5F5F5"/>
                </a:highlight>
                <a:latin typeface="Roboto"/>
                <a:ea typeface="Roboto"/>
                <a:cs typeface="Roboto"/>
                <a:sym typeface="Roboto"/>
              </a:rPr>
              <a:t> on </a:t>
            </a:r>
            <a:r>
              <a:rPr lang="en" sz="1050" u="sng">
                <a:solidFill>
                  <a:srgbClr val="999999"/>
                </a:solidFill>
                <a:highlight>
                  <a:srgbClr val="F5F5F5"/>
                </a:highlight>
                <a:latin typeface="Roboto"/>
                <a:ea typeface="Roboto"/>
                <a:cs typeface="Roboto"/>
                <a:sym typeface="Roboto"/>
                <a:hlinkClick r:id="rId12"/>
              </a:rPr>
              <a:t>Unsplash</a:t>
            </a:r>
            <a:endParaRPr/>
          </a:p>
          <a:p>
            <a:pPr indent="0" lvl="0" marL="0" rtl="0" algn="l">
              <a:spcBef>
                <a:spcPts val="1600"/>
              </a:spcBef>
              <a:spcAft>
                <a:spcPts val="0"/>
              </a:spcAft>
              <a:buNone/>
            </a:pPr>
            <a:r>
              <a:rPr lang="en" sz="1050">
                <a:solidFill>
                  <a:srgbClr val="111111"/>
                </a:solidFill>
                <a:highlight>
                  <a:srgbClr val="F5F5F5"/>
                </a:highlight>
                <a:latin typeface="Roboto"/>
                <a:ea typeface="Roboto"/>
                <a:cs typeface="Roboto"/>
                <a:sym typeface="Roboto"/>
              </a:rPr>
              <a:t>Photo by </a:t>
            </a:r>
            <a:r>
              <a:rPr lang="en" sz="1050" u="sng">
                <a:solidFill>
                  <a:srgbClr val="999999"/>
                </a:solidFill>
                <a:highlight>
                  <a:srgbClr val="F5F5F5"/>
                </a:highlight>
                <a:latin typeface="Roboto"/>
                <a:ea typeface="Roboto"/>
                <a:cs typeface="Roboto"/>
                <a:sym typeface="Roboto"/>
                <a:hlinkClick r:id="rId13"/>
              </a:rPr>
              <a:t>Plush Design Studio</a:t>
            </a:r>
            <a:r>
              <a:rPr lang="en" sz="1050">
                <a:solidFill>
                  <a:srgbClr val="111111"/>
                </a:solidFill>
                <a:highlight>
                  <a:srgbClr val="F5F5F5"/>
                </a:highlight>
                <a:latin typeface="Roboto"/>
                <a:ea typeface="Roboto"/>
                <a:cs typeface="Roboto"/>
                <a:sym typeface="Roboto"/>
              </a:rPr>
              <a:t> on </a:t>
            </a:r>
            <a:r>
              <a:rPr lang="en" sz="1050" u="sng">
                <a:solidFill>
                  <a:srgbClr val="999999"/>
                </a:solidFill>
                <a:highlight>
                  <a:srgbClr val="F5F5F5"/>
                </a:highlight>
                <a:latin typeface="Roboto"/>
                <a:ea typeface="Roboto"/>
                <a:cs typeface="Roboto"/>
                <a:sym typeface="Roboto"/>
                <a:hlinkClick r:id="rId14"/>
              </a:rPr>
              <a:t>Unsplash</a:t>
            </a:r>
            <a:endParaRPr/>
          </a:p>
          <a:p>
            <a:pPr indent="0" lvl="0" marL="0" rtl="0" algn="l">
              <a:spcBef>
                <a:spcPts val="1600"/>
              </a:spcBef>
              <a:spcAft>
                <a:spcPts val="0"/>
              </a:spcAft>
              <a:buNone/>
            </a:pPr>
            <a:r>
              <a:rPr lang="en" sz="1050">
                <a:solidFill>
                  <a:srgbClr val="111111"/>
                </a:solidFill>
                <a:highlight>
                  <a:srgbClr val="F5F5F5"/>
                </a:highlight>
                <a:latin typeface="Roboto"/>
                <a:ea typeface="Roboto"/>
                <a:cs typeface="Roboto"/>
                <a:sym typeface="Roboto"/>
              </a:rPr>
              <a:t>Photo by </a:t>
            </a:r>
            <a:r>
              <a:rPr lang="en" sz="1050" u="sng">
                <a:solidFill>
                  <a:srgbClr val="999999"/>
                </a:solidFill>
                <a:highlight>
                  <a:srgbClr val="F5F5F5"/>
                </a:highlight>
                <a:latin typeface="Roboto"/>
                <a:ea typeface="Roboto"/>
                <a:cs typeface="Roboto"/>
                <a:sym typeface="Roboto"/>
                <a:hlinkClick r:id="rId15"/>
              </a:rPr>
              <a:t>Fabian Blank</a:t>
            </a:r>
            <a:r>
              <a:rPr lang="en" sz="1050">
                <a:solidFill>
                  <a:srgbClr val="111111"/>
                </a:solidFill>
                <a:highlight>
                  <a:srgbClr val="F5F5F5"/>
                </a:highlight>
                <a:latin typeface="Roboto"/>
                <a:ea typeface="Roboto"/>
                <a:cs typeface="Roboto"/>
                <a:sym typeface="Roboto"/>
              </a:rPr>
              <a:t> on </a:t>
            </a:r>
            <a:r>
              <a:rPr lang="en" sz="1050" u="sng">
                <a:solidFill>
                  <a:srgbClr val="999999"/>
                </a:solidFill>
                <a:highlight>
                  <a:srgbClr val="F5F5F5"/>
                </a:highlight>
                <a:latin typeface="Roboto"/>
                <a:ea typeface="Roboto"/>
                <a:cs typeface="Roboto"/>
                <a:sym typeface="Roboto"/>
                <a:hlinkClick r:id="rId16"/>
              </a:rPr>
              <a:t>Unsplash</a:t>
            </a:r>
            <a:endParaRPr/>
          </a:p>
          <a:p>
            <a:pPr indent="0" lvl="0" marL="0" rtl="0" algn="l">
              <a:spcBef>
                <a:spcPts val="1600"/>
              </a:spcBef>
              <a:spcAft>
                <a:spcPts val="0"/>
              </a:spcAft>
              <a:buNone/>
            </a:pPr>
            <a:r>
              <a:rPr lang="en" sz="1050">
                <a:solidFill>
                  <a:srgbClr val="111111"/>
                </a:solidFill>
                <a:highlight>
                  <a:srgbClr val="F5F5F5"/>
                </a:highlight>
                <a:latin typeface="Roboto"/>
                <a:ea typeface="Roboto"/>
                <a:cs typeface="Roboto"/>
                <a:sym typeface="Roboto"/>
              </a:rPr>
              <a:t>Photo by </a:t>
            </a:r>
            <a:r>
              <a:rPr lang="en" sz="1050" u="sng">
                <a:solidFill>
                  <a:srgbClr val="999999"/>
                </a:solidFill>
                <a:highlight>
                  <a:srgbClr val="F5F5F5"/>
                </a:highlight>
                <a:latin typeface="Roboto"/>
                <a:ea typeface="Roboto"/>
                <a:cs typeface="Roboto"/>
                <a:sym typeface="Roboto"/>
                <a:hlinkClick r:id="rId17"/>
              </a:rPr>
              <a:t>Jason Leung</a:t>
            </a:r>
            <a:r>
              <a:rPr lang="en" sz="1050">
                <a:solidFill>
                  <a:srgbClr val="111111"/>
                </a:solidFill>
                <a:highlight>
                  <a:srgbClr val="F5F5F5"/>
                </a:highlight>
                <a:latin typeface="Roboto"/>
                <a:ea typeface="Roboto"/>
                <a:cs typeface="Roboto"/>
                <a:sym typeface="Roboto"/>
              </a:rPr>
              <a:t> on </a:t>
            </a:r>
            <a:r>
              <a:rPr lang="en" sz="1050" u="sng">
                <a:solidFill>
                  <a:srgbClr val="999999"/>
                </a:solidFill>
                <a:highlight>
                  <a:srgbClr val="F5F5F5"/>
                </a:highlight>
                <a:latin typeface="Roboto"/>
                <a:ea typeface="Roboto"/>
                <a:cs typeface="Roboto"/>
                <a:sym typeface="Roboto"/>
                <a:hlinkClick r:id="rId18"/>
              </a:rPr>
              <a:t>Unsplash</a:t>
            </a:r>
            <a:endParaRPr/>
          </a:p>
          <a:p>
            <a:pPr indent="0" lvl="0" marL="0" rtl="0" algn="l">
              <a:spcBef>
                <a:spcPts val="1600"/>
              </a:spcBef>
              <a:spcAft>
                <a:spcPts val="1600"/>
              </a:spcAft>
              <a:buNone/>
            </a:pPr>
            <a:r>
              <a:rPr lang="en" sz="1050">
                <a:solidFill>
                  <a:srgbClr val="111111"/>
                </a:solidFill>
                <a:highlight>
                  <a:srgbClr val="F5F5F5"/>
                </a:highlight>
                <a:latin typeface="Roboto"/>
                <a:ea typeface="Roboto"/>
                <a:cs typeface="Roboto"/>
                <a:sym typeface="Roboto"/>
              </a:rPr>
              <a:t>Photo by </a:t>
            </a:r>
            <a:r>
              <a:rPr lang="en" sz="1050" u="sng">
                <a:solidFill>
                  <a:srgbClr val="999999"/>
                </a:solidFill>
                <a:highlight>
                  <a:srgbClr val="F5F5F5"/>
                </a:highlight>
                <a:latin typeface="Roboto"/>
                <a:ea typeface="Roboto"/>
                <a:cs typeface="Roboto"/>
                <a:sym typeface="Roboto"/>
                <a:hlinkClick r:id="rId19"/>
              </a:rPr>
              <a:t>Kimberly Farmer</a:t>
            </a:r>
            <a:r>
              <a:rPr lang="en" sz="1050">
                <a:solidFill>
                  <a:srgbClr val="111111"/>
                </a:solidFill>
                <a:highlight>
                  <a:srgbClr val="F5F5F5"/>
                </a:highlight>
                <a:latin typeface="Roboto"/>
                <a:ea typeface="Roboto"/>
                <a:cs typeface="Roboto"/>
                <a:sym typeface="Roboto"/>
              </a:rPr>
              <a:t> on </a:t>
            </a:r>
            <a:r>
              <a:rPr lang="en" sz="1050" u="sng">
                <a:solidFill>
                  <a:srgbClr val="999999"/>
                </a:solidFill>
                <a:highlight>
                  <a:srgbClr val="F5F5F5"/>
                </a:highlight>
                <a:latin typeface="Roboto"/>
                <a:ea typeface="Roboto"/>
                <a:cs typeface="Roboto"/>
                <a:sym typeface="Roboto"/>
                <a:hlinkClick r:id="rId20"/>
              </a:rPr>
              <a:t>Unsplash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3" name="Google Shape;63;p14"/>
          <p:cNvPicPr preferRelativeResize="0"/>
          <p:nvPr/>
        </p:nvPicPr>
        <p:blipFill>
          <a:blip r:embed="rId3">
            <a:alphaModFix/>
          </a:blip>
          <a:stretch>
            <a:fillRect/>
          </a:stretch>
        </p:blipFill>
        <p:spPr>
          <a:xfrm>
            <a:off x="-150250" y="-788900"/>
            <a:ext cx="9280448" cy="6186965"/>
          </a:xfrm>
          <a:prstGeom prst="rect">
            <a:avLst/>
          </a:prstGeom>
          <a:noFill/>
          <a:ln>
            <a:noFill/>
          </a:ln>
        </p:spPr>
      </p:pic>
      <p:sp>
        <p:nvSpPr>
          <p:cNvPr id="64" name="Google Shape;64;p14"/>
          <p:cNvSpPr txBox="1"/>
          <p:nvPr/>
        </p:nvSpPr>
        <p:spPr>
          <a:xfrm>
            <a:off x="3016534" y="889444"/>
            <a:ext cx="2946900" cy="37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EB Garamond"/>
                <a:ea typeface="EB Garamond"/>
                <a:cs typeface="EB Garamond"/>
                <a:sym typeface="EB Garamond"/>
              </a:rPr>
              <a:t>There is a new type of satellite that must be launched into orbit.  The satellite resembles a ping pong ball, but on a much larger scale.  Your task is to design, build, test, then modify a catapult that will launch the satellite into orbit. Using the materials provided, create a design, submit your design, and then create the product.  Once the catapult is assembled, you will be given a test period and more time to modify it.  Official testing will take place, and the group with the furthest launch will be awarded the contract for the large, full scale mission.  </a:t>
            </a:r>
            <a:endParaRPr b="1">
              <a:latin typeface="EB Garamond"/>
              <a:ea typeface="EB Garamond"/>
              <a:cs typeface="EB Garamond"/>
              <a:sym typeface="EB Garamond"/>
            </a:endParaRPr>
          </a:p>
        </p:txBody>
      </p:sp>
      <p:sp>
        <p:nvSpPr>
          <p:cNvPr id="65" name="Google Shape;65;p14"/>
          <p:cNvSpPr txBox="1"/>
          <p:nvPr/>
        </p:nvSpPr>
        <p:spPr>
          <a:xfrm>
            <a:off x="2300975" y="-85825"/>
            <a:ext cx="4217100" cy="97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t>Scenario</a:t>
            </a:r>
            <a:endParaRPr b="1" sz="4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0" y="0"/>
            <a:ext cx="9143999" cy="6095999"/>
          </a:xfrm>
          <a:prstGeom prst="rect">
            <a:avLst/>
          </a:prstGeom>
          <a:noFill/>
          <a:ln>
            <a:noFill/>
          </a:ln>
        </p:spPr>
      </p:pic>
      <p:sp>
        <p:nvSpPr>
          <p:cNvPr id="71" name="Google Shape;71;p15"/>
          <p:cNvSpPr txBox="1"/>
          <p:nvPr/>
        </p:nvSpPr>
        <p:spPr>
          <a:xfrm>
            <a:off x="4171000" y="3652325"/>
            <a:ext cx="4884000" cy="127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rPr lang="en" sz="2400">
                <a:solidFill>
                  <a:srgbClr val="FFFFFF"/>
                </a:solidFill>
                <a:latin typeface="Oswald"/>
                <a:ea typeface="Oswald"/>
                <a:cs typeface="Oswald"/>
                <a:sym typeface="Oswald"/>
              </a:rPr>
              <a:t>The launch mechanism can take any form.  It can be trebuchet style, slingshot, counter tension, traditional catapult, etc…</a:t>
            </a:r>
            <a:endParaRPr sz="2400">
              <a:solidFill>
                <a:srgbClr val="FFFFFF"/>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5" name="Shape 75"/>
        <p:cNvGrpSpPr/>
        <p:nvPr/>
      </p:nvGrpSpPr>
      <p:grpSpPr>
        <a:xfrm>
          <a:off x="0" y="0"/>
          <a:ext cx="0" cy="0"/>
          <a:chOff x="0" y="0"/>
          <a:chExt cx="0" cy="0"/>
        </a:xfrm>
      </p:grpSpPr>
      <p:sp>
        <p:nvSpPr>
          <p:cNvPr id="76" name="Google Shape;76;p16"/>
          <p:cNvSpPr txBox="1"/>
          <p:nvPr>
            <p:ph idx="1" type="body"/>
          </p:nvPr>
        </p:nvSpPr>
        <p:spPr>
          <a:xfrm>
            <a:off x="4961200" y="-88175"/>
            <a:ext cx="3943200" cy="51435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Clr>
                <a:schemeClr val="dk1"/>
              </a:buClr>
              <a:buSzPts val="1100"/>
              <a:buFont typeface="Arial"/>
              <a:buNone/>
            </a:pPr>
            <a:r>
              <a:rPr b="1" lang="en" sz="2400" u="sng">
                <a:solidFill>
                  <a:srgbClr val="2B6ED3"/>
                </a:solidFill>
                <a:latin typeface="EB Garamond"/>
                <a:ea typeface="EB Garamond"/>
                <a:cs typeface="EB Garamond"/>
                <a:sym typeface="EB Garamond"/>
              </a:rPr>
              <a:t>Day 1</a:t>
            </a:r>
            <a:endParaRPr b="1" sz="2400" u="sng">
              <a:solidFill>
                <a:srgbClr val="2B6ED3"/>
              </a:solidFill>
              <a:latin typeface="EB Garamond"/>
              <a:ea typeface="EB Garamond"/>
              <a:cs typeface="EB Garamond"/>
              <a:sym typeface="EB Garamond"/>
            </a:endParaRPr>
          </a:p>
          <a:p>
            <a:pPr indent="0" lvl="0" marL="0" rtl="0" algn="l">
              <a:spcBef>
                <a:spcPts val="400"/>
              </a:spcBef>
              <a:spcAft>
                <a:spcPts val="0"/>
              </a:spcAft>
              <a:buClr>
                <a:schemeClr val="dk1"/>
              </a:buClr>
              <a:buSzPts val="1100"/>
              <a:buFont typeface="Arial"/>
              <a:buNone/>
            </a:pPr>
            <a:r>
              <a:rPr b="1" lang="en">
                <a:solidFill>
                  <a:srgbClr val="1DB9DD"/>
                </a:solidFill>
              </a:rPr>
              <a:t>Explore </a:t>
            </a:r>
            <a:endParaRPr sz="1100">
              <a:solidFill>
                <a:schemeClr val="dk1"/>
              </a:solidFill>
            </a:endParaRPr>
          </a:p>
          <a:p>
            <a:pPr indent="0" lvl="0" marL="0" rtl="0" algn="l">
              <a:spcBef>
                <a:spcPts val="1800"/>
              </a:spcBef>
              <a:spcAft>
                <a:spcPts val="0"/>
              </a:spcAft>
              <a:buClr>
                <a:schemeClr val="dk1"/>
              </a:buClr>
              <a:buSzPts val="1100"/>
              <a:buFont typeface="Arial"/>
              <a:buNone/>
            </a:pPr>
            <a:r>
              <a:rPr b="1" lang="en" sz="2400" u="sng">
                <a:solidFill>
                  <a:srgbClr val="2B6ED3"/>
                </a:solidFill>
                <a:latin typeface="EB Garamond"/>
                <a:ea typeface="EB Garamond"/>
                <a:cs typeface="EB Garamond"/>
                <a:sym typeface="EB Garamond"/>
              </a:rPr>
              <a:t>Day 2/3</a:t>
            </a:r>
            <a:endParaRPr b="1" sz="2400">
              <a:solidFill>
                <a:schemeClr val="dk1"/>
              </a:solidFill>
            </a:endParaRPr>
          </a:p>
          <a:p>
            <a:pPr indent="0" lvl="0" marL="0" rtl="0" algn="l">
              <a:spcBef>
                <a:spcPts val="400"/>
              </a:spcBef>
              <a:spcAft>
                <a:spcPts val="0"/>
              </a:spcAft>
              <a:buClr>
                <a:schemeClr val="dk1"/>
              </a:buClr>
              <a:buSzPts val="1100"/>
              <a:buFont typeface="Arial"/>
              <a:buNone/>
            </a:pPr>
            <a:r>
              <a:rPr b="1" lang="en">
                <a:solidFill>
                  <a:srgbClr val="1DB9DD"/>
                </a:solidFill>
              </a:rPr>
              <a:t>Design/Build</a:t>
            </a:r>
            <a:r>
              <a:rPr lang="en" sz="1100">
                <a:solidFill>
                  <a:schemeClr val="dk1"/>
                </a:solidFill>
              </a:rPr>
              <a:t> </a:t>
            </a:r>
            <a:endParaRPr sz="1100">
              <a:solidFill>
                <a:schemeClr val="dk1"/>
              </a:solidFill>
            </a:endParaRPr>
          </a:p>
          <a:p>
            <a:pPr indent="0" lvl="0" marL="0" rtl="0" algn="l">
              <a:spcBef>
                <a:spcPts val="1800"/>
              </a:spcBef>
              <a:spcAft>
                <a:spcPts val="0"/>
              </a:spcAft>
              <a:buClr>
                <a:schemeClr val="dk1"/>
              </a:buClr>
              <a:buSzPts val="1100"/>
              <a:buFont typeface="Arial"/>
              <a:buNone/>
            </a:pPr>
            <a:r>
              <a:rPr b="1" lang="en" sz="2400" u="sng">
                <a:solidFill>
                  <a:srgbClr val="2B6ED3"/>
                </a:solidFill>
                <a:latin typeface="EB Garamond"/>
                <a:ea typeface="EB Garamond"/>
                <a:cs typeface="EB Garamond"/>
                <a:sym typeface="EB Garamond"/>
              </a:rPr>
              <a:t>Day 4</a:t>
            </a:r>
            <a:endParaRPr b="1" sz="2400">
              <a:solidFill>
                <a:schemeClr val="dk1"/>
              </a:solidFill>
            </a:endParaRPr>
          </a:p>
          <a:p>
            <a:pPr indent="0" lvl="0" marL="0" rtl="0" algn="l">
              <a:spcBef>
                <a:spcPts val="400"/>
              </a:spcBef>
              <a:spcAft>
                <a:spcPts val="0"/>
              </a:spcAft>
              <a:buClr>
                <a:schemeClr val="dk1"/>
              </a:buClr>
              <a:buSzPts val="1100"/>
              <a:buFont typeface="Arial"/>
              <a:buNone/>
            </a:pPr>
            <a:r>
              <a:rPr b="1" lang="en">
                <a:solidFill>
                  <a:srgbClr val="1DB9DD"/>
                </a:solidFill>
              </a:rPr>
              <a:t>Test day </a:t>
            </a:r>
            <a:endParaRPr sz="1100">
              <a:solidFill>
                <a:schemeClr val="dk1"/>
              </a:solidFill>
            </a:endParaRPr>
          </a:p>
          <a:p>
            <a:pPr indent="0" lvl="0" marL="0" rtl="0" algn="l">
              <a:spcBef>
                <a:spcPts val="1800"/>
              </a:spcBef>
              <a:spcAft>
                <a:spcPts val="0"/>
              </a:spcAft>
              <a:buClr>
                <a:schemeClr val="dk1"/>
              </a:buClr>
              <a:buSzPts val="1100"/>
              <a:buFont typeface="Arial"/>
              <a:buNone/>
            </a:pPr>
            <a:r>
              <a:rPr b="1" lang="en" sz="2400" u="sng">
                <a:solidFill>
                  <a:srgbClr val="2B6ED3"/>
                </a:solidFill>
                <a:latin typeface="EB Garamond"/>
                <a:ea typeface="EB Garamond"/>
                <a:cs typeface="EB Garamond"/>
                <a:sym typeface="EB Garamond"/>
              </a:rPr>
              <a:t>Day 5</a:t>
            </a:r>
            <a:endParaRPr b="1" sz="2400">
              <a:solidFill>
                <a:schemeClr val="dk1"/>
              </a:solidFill>
            </a:endParaRPr>
          </a:p>
          <a:p>
            <a:pPr indent="0" lvl="0" marL="0" rtl="0" algn="l">
              <a:spcBef>
                <a:spcPts val="400"/>
              </a:spcBef>
              <a:spcAft>
                <a:spcPts val="0"/>
              </a:spcAft>
              <a:buNone/>
            </a:pPr>
            <a:r>
              <a:rPr b="1" lang="en">
                <a:solidFill>
                  <a:srgbClr val="1DB9DD"/>
                </a:solidFill>
              </a:rPr>
              <a:t>Launch day</a:t>
            </a:r>
            <a:r>
              <a:rPr lang="en"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2400" u="sng">
                <a:solidFill>
                  <a:srgbClr val="2B6ED3"/>
                </a:solidFill>
                <a:latin typeface="EB Garamond"/>
                <a:ea typeface="EB Garamond"/>
                <a:cs typeface="EB Garamond"/>
                <a:sym typeface="EB Garamond"/>
              </a:rPr>
              <a:t>Day 6</a:t>
            </a:r>
            <a:endParaRPr sz="2400">
              <a:solidFill>
                <a:schemeClr val="dk1"/>
              </a:solidFill>
            </a:endParaRPr>
          </a:p>
          <a:p>
            <a:pPr indent="0" lvl="0" marL="0" rtl="0" algn="l">
              <a:spcBef>
                <a:spcPts val="0"/>
              </a:spcBef>
              <a:spcAft>
                <a:spcPts val="0"/>
              </a:spcAft>
              <a:buClr>
                <a:schemeClr val="dk1"/>
              </a:buClr>
              <a:buSzPts val="1100"/>
              <a:buFont typeface="Arial"/>
              <a:buNone/>
            </a:pPr>
            <a:r>
              <a:rPr b="1" lang="en">
                <a:solidFill>
                  <a:srgbClr val="1DB9DD"/>
                </a:solidFill>
              </a:rPr>
              <a:t>Analyze results </a:t>
            </a:r>
            <a:endParaRPr b="1">
              <a:solidFill>
                <a:srgbClr val="1DB9DD"/>
              </a:solidFill>
            </a:endParaRPr>
          </a:p>
          <a:p>
            <a:pPr indent="0" lvl="0" marL="0" rtl="0" algn="l">
              <a:spcBef>
                <a:spcPts val="0"/>
              </a:spcBef>
              <a:spcAft>
                <a:spcPts val="1600"/>
              </a:spcAft>
              <a:buNone/>
            </a:pPr>
            <a:r>
              <a:t/>
            </a:r>
            <a:endParaRPr/>
          </a:p>
        </p:txBody>
      </p:sp>
      <p:pic>
        <p:nvPicPr>
          <p:cNvPr id="77" name="Google Shape;77;p16"/>
          <p:cNvPicPr preferRelativeResize="0"/>
          <p:nvPr/>
        </p:nvPicPr>
        <p:blipFill rotWithShape="1">
          <a:blip r:embed="rId3">
            <a:alphaModFix/>
          </a:blip>
          <a:srcRect b="0" l="0" r="37359" t="0"/>
          <a:stretch/>
        </p:blipFill>
        <p:spPr>
          <a:xfrm>
            <a:off x="-56275" y="0"/>
            <a:ext cx="4833629" cy="51434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4" name="Google Shape;84;p17"/>
          <p:cNvPicPr preferRelativeResize="0"/>
          <p:nvPr/>
        </p:nvPicPr>
        <p:blipFill>
          <a:blip r:embed="rId3">
            <a:alphaModFix/>
          </a:blip>
          <a:stretch>
            <a:fillRect/>
          </a:stretch>
        </p:blipFill>
        <p:spPr>
          <a:xfrm>
            <a:off x="2" y="-376400"/>
            <a:ext cx="9144000" cy="5964951"/>
          </a:xfrm>
          <a:prstGeom prst="rect">
            <a:avLst/>
          </a:prstGeom>
          <a:noFill/>
          <a:ln>
            <a:noFill/>
          </a:ln>
        </p:spPr>
      </p:pic>
      <p:sp>
        <p:nvSpPr>
          <p:cNvPr id="85" name="Google Shape;85;p17"/>
          <p:cNvSpPr txBox="1"/>
          <p:nvPr/>
        </p:nvSpPr>
        <p:spPr>
          <a:xfrm>
            <a:off x="2104225" y="85550"/>
            <a:ext cx="6728100" cy="50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FFFFFF"/>
                </a:solidFill>
                <a:latin typeface="Oswald"/>
                <a:ea typeface="Oswald"/>
                <a:cs typeface="Oswald"/>
                <a:sym typeface="Oswald"/>
              </a:rPr>
              <a:t>General Rules</a:t>
            </a:r>
            <a:endParaRPr sz="4800">
              <a:solidFill>
                <a:srgbClr val="FFFFFF"/>
              </a:solidFill>
              <a:latin typeface="Oswald"/>
              <a:ea typeface="Oswald"/>
              <a:cs typeface="Oswald"/>
              <a:sym typeface="Oswald"/>
            </a:endParaRPr>
          </a:p>
          <a:p>
            <a:pPr indent="-342900" lvl="0" marL="457200" rtl="0" algn="l">
              <a:spcBef>
                <a:spcPts val="0"/>
              </a:spcBef>
              <a:spcAft>
                <a:spcPts val="0"/>
              </a:spcAft>
              <a:buClr>
                <a:srgbClr val="999999"/>
              </a:buClr>
              <a:buSzPts val="1800"/>
              <a:buFont typeface="Oswald"/>
              <a:buChar char="●"/>
            </a:pPr>
            <a:r>
              <a:rPr lang="en" sz="1800">
                <a:solidFill>
                  <a:srgbClr val="999999"/>
                </a:solidFill>
                <a:latin typeface="Oswald"/>
                <a:ea typeface="Oswald"/>
                <a:cs typeface="Oswald"/>
                <a:sym typeface="Oswald"/>
              </a:rPr>
              <a:t>All members of the group must participate – you will evaluate each other on your participation.</a:t>
            </a:r>
            <a:endParaRPr sz="1800">
              <a:solidFill>
                <a:srgbClr val="999999"/>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Char char="●"/>
            </a:pPr>
            <a:r>
              <a:rPr lang="en" sz="1800">
                <a:solidFill>
                  <a:srgbClr val="FFFFFF"/>
                </a:solidFill>
                <a:latin typeface="Oswald"/>
                <a:ea typeface="Oswald"/>
                <a:cs typeface="Oswald"/>
                <a:sym typeface="Oswald"/>
              </a:rPr>
              <a:t>You can modify any and/or all of the items given to you any way you like, using only the materials provided and tools available to you in this room.</a:t>
            </a:r>
            <a:endParaRPr sz="1800">
              <a:solidFill>
                <a:srgbClr val="FFFFFF"/>
              </a:solidFill>
              <a:latin typeface="Oswald"/>
              <a:ea typeface="Oswald"/>
              <a:cs typeface="Oswald"/>
              <a:sym typeface="Oswald"/>
            </a:endParaRPr>
          </a:p>
          <a:p>
            <a:pPr indent="-342900" lvl="0" marL="457200" rtl="0" algn="l">
              <a:spcBef>
                <a:spcPts val="0"/>
              </a:spcBef>
              <a:spcAft>
                <a:spcPts val="0"/>
              </a:spcAft>
              <a:buClr>
                <a:srgbClr val="999999"/>
              </a:buClr>
              <a:buSzPts val="1800"/>
              <a:buFont typeface="Oswald"/>
              <a:buChar char="●"/>
            </a:pPr>
            <a:r>
              <a:rPr lang="en" sz="1800">
                <a:solidFill>
                  <a:srgbClr val="999999"/>
                </a:solidFill>
                <a:latin typeface="Oswald"/>
                <a:ea typeface="Oswald"/>
                <a:cs typeface="Oswald"/>
                <a:sym typeface="Oswald"/>
              </a:rPr>
              <a:t>The catapult may only be ‘primed’ and launched using one finger.  It cannot be braced to the table by hand (you may use materials to brace it to the table).  Once launched, the catapult can move, but it cannot fall off the surface.  You can put the satellite (ping-pong ball) on the launch mechanism using another hand once primed.</a:t>
            </a:r>
            <a:endParaRPr sz="1800">
              <a:solidFill>
                <a:srgbClr val="999999"/>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Char char="●"/>
            </a:pPr>
            <a:r>
              <a:rPr lang="en" sz="1800">
                <a:solidFill>
                  <a:srgbClr val="FFFFFF"/>
                </a:solidFill>
                <a:latin typeface="Oswald"/>
                <a:ea typeface="Oswald"/>
                <a:cs typeface="Oswald"/>
                <a:sym typeface="Oswald"/>
              </a:rPr>
              <a:t>If you want or need more materials, they can be purchased.  Materials that are purchased have a value that subtracts inches from your final launch height or length.</a:t>
            </a:r>
            <a:endParaRPr sz="1800">
              <a:solidFill>
                <a:srgbClr val="FFFFFF"/>
              </a:solidFill>
              <a:latin typeface="Oswald"/>
              <a:ea typeface="Oswald"/>
              <a:cs typeface="Oswald"/>
              <a:sym typeface="Oswald"/>
            </a:endParaRPr>
          </a:p>
          <a:p>
            <a:pPr indent="-381000" lvl="0" marL="457200" rtl="0" algn="l">
              <a:spcBef>
                <a:spcPts val="0"/>
              </a:spcBef>
              <a:spcAft>
                <a:spcPts val="0"/>
              </a:spcAft>
              <a:buClr>
                <a:srgbClr val="1DB9DD"/>
              </a:buClr>
              <a:buSzPts val="2400"/>
              <a:buFont typeface="Oswald"/>
              <a:buChar char="●"/>
            </a:pPr>
            <a:r>
              <a:rPr lang="en" sz="2400" u="sng">
                <a:solidFill>
                  <a:srgbClr val="1DB9DD"/>
                </a:solidFill>
                <a:latin typeface="Oswald"/>
                <a:ea typeface="Oswald"/>
                <a:cs typeface="Oswald"/>
                <a:sym typeface="Oswald"/>
              </a:rPr>
              <a:t>Have fun – and learn something!</a:t>
            </a:r>
            <a:endParaRPr sz="2400" u="sng">
              <a:solidFill>
                <a:srgbClr val="1DB9DD"/>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2" name="Google Shape;92;p18"/>
          <p:cNvPicPr preferRelativeResize="0"/>
          <p:nvPr/>
        </p:nvPicPr>
        <p:blipFill>
          <a:blip r:embed="rId3">
            <a:alphaModFix/>
          </a:blip>
          <a:stretch>
            <a:fillRect/>
          </a:stretch>
        </p:blipFill>
        <p:spPr>
          <a:xfrm>
            <a:off x="0" y="-470450"/>
            <a:ext cx="9144000" cy="6858000"/>
          </a:xfrm>
          <a:prstGeom prst="rect">
            <a:avLst/>
          </a:prstGeom>
          <a:noFill/>
          <a:ln>
            <a:noFill/>
          </a:ln>
        </p:spPr>
      </p:pic>
      <p:sp>
        <p:nvSpPr>
          <p:cNvPr id="93" name="Google Shape;93;p18"/>
          <p:cNvSpPr txBox="1"/>
          <p:nvPr/>
        </p:nvSpPr>
        <p:spPr>
          <a:xfrm>
            <a:off x="2856975" y="940750"/>
            <a:ext cx="3549900" cy="103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3BA717"/>
                </a:solidFill>
              </a:rPr>
              <a:t>Supplies</a:t>
            </a:r>
            <a:endParaRPr sz="3600">
              <a:solidFill>
                <a:srgbClr val="3BA717"/>
              </a:solidFill>
            </a:endParaRPr>
          </a:p>
        </p:txBody>
      </p:sp>
      <p:sp>
        <p:nvSpPr>
          <p:cNvPr id="94" name="Google Shape;94;p18"/>
          <p:cNvSpPr txBox="1"/>
          <p:nvPr/>
        </p:nvSpPr>
        <p:spPr>
          <a:xfrm>
            <a:off x="1933175" y="1594150"/>
            <a:ext cx="5388900" cy="269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2B6ED3"/>
                </a:solidFill>
              </a:rPr>
              <a:t>12 Jumbo Popsicle sticks</a:t>
            </a:r>
            <a:endParaRPr sz="2400">
              <a:solidFill>
                <a:srgbClr val="2B6ED3"/>
              </a:solidFill>
            </a:endParaRPr>
          </a:p>
          <a:p>
            <a:pPr indent="0" lvl="0" marL="0" rtl="0" algn="ctr">
              <a:spcBef>
                <a:spcPts val="0"/>
              </a:spcBef>
              <a:spcAft>
                <a:spcPts val="0"/>
              </a:spcAft>
              <a:buNone/>
            </a:pPr>
            <a:r>
              <a:rPr lang="en" sz="2400">
                <a:solidFill>
                  <a:srgbClr val="2B6ED3"/>
                </a:solidFill>
              </a:rPr>
              <a:t>8 Regular Popsicle sticks</a:t>
            </a:r>
            <a:endParaRPr sz="2400">
              <a:solidFill>
                <a:srgbClr val="2B6ED3"/>
              </a:solidFill>
            </a:endParaRPr>
          </a:p>
          <a:p>
            <a:pPr indent="0" lvl="0" marL="0" rtl="0" algn="ctr">
              <a:spcBef>
                <a:spcPts val="0"/>
              </a:spcBef>
              <a:spcAft>
                <a:spcPts val="0"/>
              </a:spcAft>
              <a:buNone/>
            </a:pPr>
            <a:r>
              <a:rPr lang="en" sz="2400">
                <a:solidFill>
                  <a:srgbClr val="2B6ED3"/>
                </a:solidFill>
              </a:rPr>
              <a:t>6 Thin rubber bands</a:t>
            </a:r>
            <a:endParaRPr sz="2400">
              <a:solidFill>
                <a:srgbClr val="2B6ED3"/>
              </a:solidFill>
            </a:endParaRPr>
          </a:p>
          <a:p>
            <a:pPr indent="0" lvl="0" marL="0" rtl="0" algn="ctr">
              <a:spcBef>
                <a:spcPts val="0"/>
              </a:spcBef>
              <a:spcAft>
                <a:spcPts val="0"/>
              </a:spcAft>
              <a:buNone/>
            </a:pPr>
            <a:r>
              <a:rPr lang="en" sz="2400">
                <a:solidFill>
                  <a:srgbClr val="2B6ED3"/>
                </a:solidFill>
              </a:rPr>
              <a:t>3 Medium rubber bands</a:t>
            </a:r>
            <a:endParaRPr sz="2400">
              <a:solidFill>
                <a:srgbClr val="2B6ED3"/>
              </a:solidFill>
            </a:endParaRPr>
          </a:p>
          <a:p>
            <a:pPr indent="0" lvl="0" marL="0" rtl="0" algn="ctr">
              <a:spcBef>
                <a:spcPts val="0"/>
              </a:spcBef>
              <a:spcAft>
                <a:spcPts val="0"/>
              </a:spcAft>
              <a:buNone/>
            </a:pPr>
            <a:r>
              <a:rPr lang="en" sz="2400">
                <a:solidFill>
                  <a:srgbClr val="2B6ED3"/>
                </a:solidFill>
              </a:rPr>
              <a:t>1 glue stick</a:t>
            </a:r>
            <a:endParaRPr sz="2400">
              <a:solidFill>
                <a:srgbClr val="2B6ED3"/>
              </a:solidFill>
            </a:endParaRPr>
          </a:p>
          <a:p>
            <a:pPr indent="0" lvl="0" marL="0" rtl="0" algn="ctr">
              <a:spcBef>
                <a:spcPts val="0"/>
              </a:spcBef>
              <a:spcAft>
                <a:spcPts val="0"/>
              </a:spcAft>
              <a:buNone/>
            </a:pPr>
            <a:r>
              <a:rPr lang="en" sz="2400">
                <a:solidFill>
                  <a:srgbClr val="2B6ED3"/>
                </a:solidFill>
              </a:rPr>
              <a:t>1 ping pong ball</a:t>
            </a:r>
            <a:endParaRPr sz="2400">
              <a:solidFill>
                <a:srgbClr val="2B6ED3"/>
              </a:solidFill>
            </a:endParaRPr>
          </a:p>
          <a:p>
            <a:pPr indent="0" lvl="0" marL="0" rtl="0" algn="ctr">
              <a:spcBef>
                <a:spcPts val="0"/>
              </a:spcBef>
              <a:spcAft>
                <a:spcPts val="0"/>
              </a:spcAft>
              <a:buNone/>
            </a:pPr>
            <a:r>
              <a:rPr lang="en" sz="2400">
                <a:solidFill>
                  <a:srgbClr val="2B6ED3"/>
                </a:solidFill>
              </a:rPr>
              <a:t>1 plastic spoon and/or cup</a:t>
            </a:r>
            <a:endParaRPr sz="2400">
              <a:solidFill>
                <a:srgbClr val="2B6ED3"/>
              </a:solidFill>
            </a:endParaRPr>
          </a:p>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1" name="Google Shape;101;p19"/>
          <p:cNvPicPr preferRelativeResize="0"/>
          <p:nvPr/>
        </p:nvPicPr>
        <p:blipFill>
          <a:blip r:embed="rId3">
            <a:alphaModFix/>
          </a:blip>
          <a:stretch>
            <a:fillRect/>
          </a:stretch>
        </p:blipFill>
        <p:spPr>
          <a:xfrm>
            <a:off x="-1" y="-213850"/>
            <a:ext cx="9144006" cy="6096004"/>
          </a:xfrm>
          <a:prstGeom prst="rect">
            <a:avLst/>
          </a:prstGeom>
          <a:noFill/>
          <a:ln>
            <a:noFill/>
          </a:ln>
        </p:spPr>
      </p:pic>
      <p:sp>
        <p:nvSpPr>
          <p:cNvPr id="102" name="Google Shape;102;p19"/>
          <p:cNvSpPr txBox="1"/>
          <p:nvPr/>
        </p:nvSpPr>
        <p:spPr>
          <a:xfrm>
            <a:off x="573100" y="795500"/>
            <a:ext cx="3575400" cy="401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rgbClr val="1DB9DD"/>
                </a:solidFill>
              </a:rPr>
              <a:t>Additional materials may be purchased – Distance will be subtracted from your furthest launch.  The cost will vary based on multiple factors each day.</a:t>
            </a:r>
            <a:endParaRPr b="1" sz="2000">
              <a:solidFill>
                <a:srgbClr val="1DB9DD"/>
              </a:solidFill>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9" name="Google Shape;109;p20"/>
          <p:cNvPicPr preferRelativeResize="0"/>
          <p:nvPr/>
        </p:nvPicPr>
        <p:blipFill>
          <a:blip r:embed="rId3">
            <a:alphaModFix/>
          </a:blip>
          <a:stretch>
            <a:fillRect/>
          </a:stretch>
        </p:blipFill>
        <p:spPr>
          <a:xfrm>
            <a:off x="-36287" y="-307925"/>
            <a:ext cx="9216572" cy="6144381"/>
          </a:xfrm>
          <a:prstGeom prst="rect">
            <a:avLst/>
          </a:prstGeom>
          <a:noFill/>
          <a:ln>
            <a:noFill/>
          </a:ln>
        </p:spPr>
      </p:pic>
      <p:sp>
        <p:nvSpPr>
          <p:cNvPr id="110" name="Google Shape;110;p20"/>
          <p:cNvSpPr txBox="1"/>
          <p:nvPr/>
        </p:nvSpPr>
        <p:spPr>
          <a:xfrm>
            <a:off x="0" y="3532700"/>
            <a:ext cx="8784900" cy="14712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FFFFFF"/>
                </a:solidFill>
              </a:rPr>
              <a:t>Additional materials may be awarded – these will be given at facilitator’s digression or by winning various contests that might be held throughout the design/build/test/modify process.</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7" name="Google Shape;117;p21"/>
          <p:cNvPicPr preferRelativeResize="0"/>
          <p:nvPr/>
        </p:nvPicPr>
        <p:blipFill>
          <a:blip r:embed="rId3">
            <a:alphaModFix/>
          </a:blip>
          <a:stretch>
            <a:fillRect/>
          </a:stretch>
        </p:blipFill>
        <p:spPr>
          <a:xfrm>
            <a:off x="-32425" y="0"/>
            <a:ext cx="9176430" cy="6079800"/>
          </a:xfrm>
          <a:prstGeom prst="rect">
            <a:avLst/>
          </a:prstGeom>
          <a:noFill/>
          <a:ln>
            <a:noFill/>
          </a:ln>
        </p:spPr>
      </p:pic>
      <p:sp>
        <p:nvSpPr>
          <p:cNvPr id="118" name="Google Shape;118;p21"/>
          <p:cNvSpPr txBox="1"/>
          <p:nvPr/>
        </p:nvSpPr>
        <p:spPr>
          <a:xfrm>
            <a:off x="4221425" y="489275"/>
            <a:ext cx="4149300" cy="4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Impact"/>
                <a:ea typeface="Impact"/>
                <a:cs typeface="Impact"/>
                <a:sym typeface="Impact"/>
              </a:rPr>
              <a:t>Grading</a:t>
            </a:r>
            <a:endParaRPr sz="2400">
              <a:latin typeface="Impact"/>
              <a:ea typeface="Impact"/>
              <a:cs typeface="Impact"/>
              <a:sym typeface="Impact"/>
            </a:endParaRPr>
          </a:p>
        </p:txBody>
      </p:sp>
      <p:sp>
        <p:nvSpPr>
          <p:cNvPr id="119" name="Google Shape;119;p21"/>
          <p:cNvSpPr txBox="1"/>
          <p:nvPr/>
        </p:nvSpPr>
        <p:spPr>
          <a:xfrm>
            <a:off x="4572000" y="1017725"/>
            <a:ext cx="3803400" cy="3738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Teacher observation</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End Result // Final Product</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Self Evaluation</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Peer Evaluation</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