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67" r:id="rId3"/>
    <p:sldId id="264" r:id="rId4"/>
    <p:sldId id="268" r:id="rId5"/>
    <p:sldId id="269" r:id="rId6"/>
    <p:sldId id="270" r:id="rId7"/>
    <p:sldId id="256" r:id="rId8"/>
    <p:sldId id="276" r:id="rId9"/>
    <p:sldId id="277" r:id="rId10"/>
    <p:sldId id="271" r:id="rId11"/>
    <p:sldId id="265" r:id="rId12"/>
    <p:sldId id="258" r:id="rId13"/>
    <p:sldId id="279" r:id="rId14"/>
    <p:sldId id="278" r:id="rId15"/>
    <p:sldId id="280" r:id="rId16"/>
    <p:sldId id="282" r:id="rId17"/>
    <p:sldId id="281" r:id="rId18"/>
    <p:sldId id="283" r:id="rId19"/>
    <p:sldId id="284" r:id="rId20"/>
    <p:sldId id="285" r:id="rId21"/>
    <p:sldId id="274" r:id="rId22"/>
    <p:sldId id="275" r:id="rId23"/>
    <p:sldId id="272" r:id="rId24"/>
    <p:sldId id="286" r:id="rId25"/>
    <p:sldId id="273" r:id="rId26"/>
    <p:sldId id="257" r:id="rId27"/>
    <p:sldId id="28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4E8BA-CB25-470E-BF88-6FEE705E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3632D-A2AF-4CDD-81D8-4333BF52B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F301-A5A8-41B1-BD38-610CE3B94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2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4BB1A-8B79-4595-8559-D826C2687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8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D2E37-694F-4DBB-8612-C226C2723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1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AB8FA-C5C9-468C-86A3-C0E90FC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8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18C3C-BC49-4761-B6FF-9DBF23D19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70706-8566-41B2-B2F2-DCBDE13D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9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E4AE0-AAD4-443E-9844-945FBDA77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6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7033E-ACF4-4D21-A216-4150FE5C6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2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D4C39-7C67-43EA-9EC5-843C07D0E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0FCCA1B-4B31-4CFA-8956-87F5116FD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7.wmf"/><Relationship Id="rId4" Type="http://schemas.openxmlformats.org/officeDocument/2006/relationships/hyperlink" Target="http://www.youtube.com/watch?v=3MjyOWWNmG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wmf"/><Relationship Id="rId4" Type="http://schemas.openxmlformats.org/officeDocument/2006/relationships/hyperlink" Target="http://www.youtube.com/watch?v=6M4UWzedJ4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1.wmf"/><Relationship Id="rId4" Type="http://schemas.openxmlformats.org/officeDocument/2006/relationships/hyperlink" Target="http://www.youtube.com/watch?v=kGwIOqF53Bc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3.wmf"/><Relationship Id="rId4" Type="http://schemas.openxmlformats.org/officeDocument/2006/relationships/hyperlink" Target="http://www.youtube.com/watch?v=r7sLSEQ9-4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5.wmf"/><Relationship Id="rId4" Type="http://schemas.openxmlformats.org/officeDocument/2006/relationships/hyperlink" Target="http://www.youtube.com/watch?v=m2j4YHqVBa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7.wmf"/><Relationship Id="rId4" Type="http://schemas.openxmlformats.org/officeDocument/2006/relationships/hyperlink" Target="http://www.youtube.com/watch?v=5fBPkxYChL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cflearnfree.org/computerbasic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9.wmf"/><Relationship Id="rId4" Type="http://schemas.openxmlformats.org/officeDocument/2006/relationships/hyperlink" Target="http://www.youtube.com/watch?v=iN5dV3V9Z6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3.wmf"/><Relationship Id="rId4" Type="http://schemas.openxmlformats.org/officeDocument/2006/relationships/hyperlink" Target="http://www.youtube.com/watch?v=YNN9nnfzOII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6.wmf"/><Relationship Id="rId4" Type="http://schemas.openxmlformats.org/officeDocument/2006/relationships/hyperlink" Target="http://www.youtube.com/watch?v=95ya1a_WJV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5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8.wmf"/><Relationship Id="rId4" Type="http://schemas.openxmlformats.org/officeDocument/2006/relationships/hyperlink" Target="http://www.youtube.com/watch?v=V347wi-rcdc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hyperlink" Target="http://www.youtube.com/watch?v=c7pRb2Sy1z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hyperlink" Target="http://www.youtube.com/watch?v=tW1as0d4D7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office.microsoft.com/en-us/support/getting-started-with-office-2010-FX101822272.aspx#1" TargetMode="External"/><Relationship Id="rId5" Type="http://schemas.openxmlformats.org/officeDocument/2006/relationships/hyperlink" Target="http://office.microsoft.com/en-us/support/office-ribbon-find-commands-FX101851541.aspx?CTT=5&amp;origin=FH103106540&amp;client=1" TargetMode="Externa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wmf"/><Relationship Id="rId4" Type="http://schemas.openxmlformats.org/officeDocument/2006/relationships/hyperlink" Target="http://www.youtube.com/watch?v=pRbZWM0f4p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3.wmf"/><Relationship Id="rId4" Type="http://schemas.openxmlformats.org/officeDocument/2006/relationships/hyperlink" Target="http://www.youtube.com/watch?v=EtU2sxBnWA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728" y="304800"/>
            <a:ext cx="7045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Using an Application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231" y="1244269"/>
            <a:ext cx="85287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Word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1506" name="Picture 2" descr="http://3.bp.blogspot.com/-VRb7ftbMxoc/UDW0md3gCAI/AAAAAAAAAAo/8jvYMhoTHvE/s1600/2000px-Microsoft_Word_2010_Icon-1.svg.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103" y="2657855"/>
            <a:ext cx="419100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62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1470" y="304800"/>
            <a:ext cx="6578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Working with Word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994" y="1371600"/>
            <a:ext cx="8109977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Your Opened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ocument</a:t>
            </a:r>
          </a:p>
          <a:p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Name it “Word Assignment One”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/>
              <a:t>Click the ‘File’ tab on the ribbon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/>
              <a:t>Type the name in the ‘File name’ bar on the pop-up screen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/>
              <a:t>Click the pull-down arrow on the ‘Save in’ bar and select desktop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6820" y="3429000"/>
            <a:ext cx="854605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b="1" dirty="0" smtClean="0"/>
              <a:t>Close the saved document (click on the ‘X’ on the upper right</a:t>
            </a:r>
          </a:p>
          <a:p>
            <a:pPr marL="342900" indent="-342900">
              <a:buAutoNum type="arabicPeriod" startAt="2"/>
            </a:pPr>
            <a:endParaRPr lang="en-US" b="1" dirty="0"/>
          </a:p>
          <a:p>
            <a:pPr marL="342900" indent="-342900">
              <a:buAutoNum type="arabicPeriod" startAt="2"/>
            </a:pPr>
            <a:r>
              <a:rPr lang="en-US" b="1" dirty="0" smtClean="0"/>
              <a:t>Open the document  (double click its icon on the desktop)</a:t>
            </a:r>
          </a:p>
          <a:p>
            <a:pPr marL="342900" indent="-342900">
              <a:buAutoNum type="arabicPeriod" startAt="2"/>
            </a:pPr>
            <a:endParaRPr lang="en-US" b="1" dirty="0"/>
          </a:p>
          <a:p>
            <a:pPr marL="342900" indent="-342900">
              <a:buAutoNum type="arabicPeriod" startAt="2"/>
            </a:pPr>
            <a:r>
              <a:rPr lang="en-US" b="1" dirty="0" smtClean="0"/>
              <a:t>Type the Pledge of Allegiance on the document then save and close it</a:t>
            </a:r>
          </a:p>
          <a:p>
            <a:pPr marL="342900" indent="-342900">
              <a:buAutoNum type="arabicPeriod" startAt="2"/>
            </a:pPr>
            <a:endParaRPr lang="en-US" b="1" dirty="0"/>
          </a:p>
          <a:p>
            <a:pPr marL="342900" indent="-342900">
              <a:buAutoNum type="arabicPeriod" startAt="2"/>
            </a:pPr>
            <a:r>
              <a:rPr lang="en-US" b="1" dirty="0" smtClean="0"/>
              <a:t>Right click on the screen (minimize open stuff as needed)</a:t>
            </a:r>
          </a:p>
          <a:p>
            <a:r>
              <a:rPr lang="en-US" b="1" dirty="0" smtClean="0"/>
              <a:t>      1.   Click on ‘new’ and then click on ‘folder’</a:t>
            </a:r>
          </a:p>
          <a:p>
            <a:r>
              <a:rPr lang="en-US" b="1" dirty="0" smtClean="0"/>
              <a:t>      2.   Name the folder “Word Assignment One”</a:t>
            </a:r>
            <a:endParaRPr lang="en-US" b="1" dirty="0"/>
          </a:p>
          <a:p>
            <a:r>
              <a:rPr lang="en-US" b="1" dirty="0" smtClean="0"/>
              <a:t>      3.   Drag the icon of the ‘Word Assignment One’ document into the folder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30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660466" y="1835714"/>
            <a:ext cx="93973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660466" y="6096000"/>
            <a:ext cx="7664450" cy="434975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This last button on the bar may be the most important button!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600200" y="1651048"/>
            <a:ext cx="6673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Click ‘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Help</a:t>
            </a:r>
            <a:r>
              <a:rPr lang="en-US" dirty="0"/>
              <a:t>’ or the F1 key to access the built </a:t>
            </a:r>
            <a:r>
              <a:rPr lang="en-US" dirty="0" smtClean="0"/>
              <a:t>in help </a:t>
            </a:r>
            <a:r>
              <a:rPr lang="en-US" dirty="0"/>
              <a:t>options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289426" y="2574925"/>
            <a:ext cx="505779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Click </a:t>
            </a:r>
            <a:r>
              <a:rPr lang="en-US" dirty="0" smtClean="0"/>
              <a:t>on at least two of these links (you need to </a:t>
            </a:r>
          </a:p>
          <a:p>
            <a:pPr>
              <a:defRPr/>
            </a:pPr>
            <a:r>
              <a:rPr lang="en-US" dirty="0" smtClean="0"/>
              <a:t>to have Internet access) and explore them.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This </a:t>
            </a:r>
            <a:r>
              <a:rPr lang="en-US" dirty="0"/>
              <a:t>is the “mother” of all help </a:t>
            </a:r>
            <a:r>
              <a:rPr lang="en-US" dirty="0" smtClean="0"/>
              <a:t>places!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21" y="1698137"/>
            <a:ext cx="333080" cy="275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60" y="2148260"/>
            <a:ext cx="2791903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2133600" y="2780368"/>
            <a:ext cx="1219200" cy="87723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2091350" y="2780368"/>
            <a:ext cx="1261449" cy="12050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1981200" y="2780368"/>
            <a:ext cx="1371598" cy="19314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2112473" y="2780368"/>
            <a:ext cx="1240325" cy="259266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91760" y="152400"/>
            <a:ext cx="6801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Basic Help Features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3" grpId="0"/>
      <p:bldP spid="11274" grpId="0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228598" y="5486400"/>
            <a:ext cx="4946650" cy="954088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It is easier and faster to use key commands</a:t>
            </a:r>
          </a:p>
          <a:p>
            <a:pPr eaLnBrk="1" hangingPunct="1"/>
            <a:r>
              <a:rPr lang="en-US" b="1"/>
              <a:t>when possible; i.e., Ctrl+C to copy selected</a:t>
            </a:r>
          </a:p>
          <a:p>
            <a:pPr eaLnBrk="1" hangingPunct="1"/>
            <a:r>
              <a:rPr lang="en-US" b="1"/>
              <a:t>portion of a document.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145672" y="1524000"/>
            <a:ext cx="67462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To remove a portion of a document, highlight (click and</a:t>
            </a:r>
          </a:p>
          <a:p>
            <a:pPr>
              <a:defRPr/>
            </a:pPr>
            <a:r>
              <a:rPr lang="en-US" dirty="0"/>
              <a:t>drag) the area to be removed and click ‘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Cut</a:t>
            </a:r>
            <a:r>
              <a:rPr lang="en-US" dirty="0" smtClean="0"/>
              <a:t>’ or ‘Ctrl and X’ keys.</a:t>
            </a:r>
            <a:endParaRPr lang="en-US" dirty="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209800" y="3706019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To copy a portion of a document, highlight (click and</a:t>
            </a:r>
          </a:p>
          <a:p>
            <a:pPr>
              <a:defRPr/>
            </a:pPr>
            <a:r>
              <a:rPr lang="en-US" dirty="0"/>
              <a:t>drag) the area to be copied and click ‘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Copy</a:t>
            </a:r>
            <a:r>
              <a:rPr lang="en-US" dirty="0"/>
              <a:t>’. 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227530" y="4407694"/>
            <a:ext cx="511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To paste what you copied to your clipboard, click</a:t>
            </a:r>
          </a:p>
          <a:p>
            <a:pPr>
              <a:defRPr/>
            </a:pPr>
            <a:r>
              <a:rPr lang="en-US" dirty="0"/>
              <a:t>‘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Paste</a:t>
            </a:r>
            <a:r>
              <a:rPr lang="en-US" dirty="0"/>
              <a:t>’ in the area you want to copy it into.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" y="2347119"/>
            <a:ext cx="85518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832950" y="1936750"/>
            <a:ext cx="342900" cy="958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 flipV="1">
            <a:off x="871050" y="3200400"/>
            <a:ext cx="1453050" cy="83519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 flipV="1">
            <a:off x="623400" y="3200399"/>
            <a:ext cx="672000" cy="152796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1824" y="228600"/>
            <a:ext cx="7585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kern="1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/>
              </a:rPr>
              <a:t>Basic Edit Features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3520" y="5547945"/>
            <a:ext cx="3106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watch a videos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editing text…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11" grpId="0"/>
      <p:bldP spid="4112" grpId="0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61722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http://www.youtube.com/watch?v=3MjyOWWNmGg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Editing text, part one: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44" name="ShockwaveFlash1" r:id="rId2" imgW="8078328" imgH="5106113"/>
        </mc:Choice>
        <mc:Fallback>
          <p:control name="ShockwaveFlash1" r:id="rId2" imgW="8078328" imgH="510611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" y="990600"/>
                  <a:ext cx="8077200" cy="5105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600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Editing text, part two: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6423661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http://www.youtube.com/watch?v=6M4UWzedJ4U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268" name="ShockwaveFlash1" r:id="rId2" imgW="8078328" imgH="5028571"/>
        </mc:Choice>
        <mc:Fallback>
          <p:control name="ShockwaveFlash1" r:id="rId2" imgW="8078328" imgH="502857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1219200"/>
                  <a:ext cx="8078788" cy="5029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2235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1722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http://www.youtube.com/watch?v=kGwIOqF53Bc</a:t>
            </a: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99527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Editing text, part three: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2292" name="ShockwaveFlash1" r:id="rId2" imgW="7620120" imgH="5105520"/>
        </mc:Choice>
        <mc:Fallback>
          <p:control name="ShockwaveFlash1" r:id="rId2" imgW="7620120" imgH="510552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" y="762000"/>
                  <a:ext cx="7620000" cy="5105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733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228598" y="5486400"/>
            <a:ext cx="4946650" cy="954088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It is easier and faster to use key commands</a:t>
            </a:r>
          </a:p>
          <a:p>
            <a:pPr eaLnBrk="1" hangingPunct="1"/>
            <a:r>
              <a:rPr lang="en-US" b="1"/>
              <a:t>when possible; i.e., Ctrl+C to copy selected</a:t>
            </a:r>
          </a:p>
          <a:p>
            <a:pPr eaLnBrk="1" hangingPunct="1"/>
            <a:r>
              <a:rPr lang="en-US" b="1"/>
              <a:t>portion of a document.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57200" y="1339211"/>
            <a:ext cx="43140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To </a:t>
            </a:r>
            <a:r>
              <a:rPr lang="en-US" dirty="0" smtClean="0"/>
              <a:t>make selected text </a:t>
            </a:r>
            <a:r>
              <a:rPr lang="en-US" b="1" dirty="0" smtClean="0"/>
              <a:t>bold</a:t>
            </a:r>
            <a:r>
              <a:rPr lang="en-US" dirty="0" smtClean="0"/>
              <a:t>, click the ‘B’</a:t>
            </a:r>
            <a:endParaRPr lang="en-US" dirty="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597575" y="1705769"/>
            <a:ext cx="3993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To </a:t>
            </a:r>
            <a:r>
              <a:rPr lang="en-US" i="1" dirty="0" smtClean="0"/>
              <a:t>italicize</a:t>
            </a:r>
            <a:r>
              <a:rPr lang="en-US" dirty="0" smtClean="0"/>
              <a:t> a selected text, click the ‘</a:t>
            </a:r>
            <a:r>
              <a:rPr lang="en-US" i="1" dirty="0" smtClean="0"/>
              <a:t>I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227530" y="4407694"/>
            <a:ext cx="3993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To </a:t>
            </a:r>
            <a:r>
              <a:rPr lang="en-US" u="sng" dirty="0" smtClean="0"/>
              <a:t>underline</a:t>
            </a:r>
            <a:r>
              <a:rPr lang="en-US" dirty="0" smtClean="0"/>
              <a:t> selected text, click the </a:t>
            </a:r>
            <a:r>
              <a:rPr lang="en-US" u="sng" dirty="0" smtClean="0"/>
              <a:t>U</a:t>
            </a:r>
            <a:endParaRPr lang="en-US" u="sng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" y="2347119"/>
            <a:ext cx="85518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623400" y="1600200"/>
            <a:ext cx="5196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1371600" y="1981200"/>
            <a:ext cx="381000" cy="126999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371600" y="3429000"/>
            <a:ext cx="225975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5629" y="228600"/>
            <a:ext cx="83778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kern="1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/>
              </a:rPr>
              <a:t>Basic Formatting Features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3520" y="5547945"/>
            <a:ext cx="3106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watch a videos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formatting text…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3953041"/>
            <a:ext cx="716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selected text, click on these other features to see what they are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16200000">
            <a:off x="4114801" y="1473991"/>
            <a:ext cx="304801" cy="4724398"/>
          </a:xfrm>
          <a:prstGeom prst="rightBrace">
            <a:avLst>
              <a:gd name="adj1" fmla="val 8333"/>
              <a:gd name="adj2" fmla="val 29510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0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11" grpId="0"/>
      <p:bldP spid="4112" grpId="0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62484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http://www.youtube.com/watch?v=r7sLSEQ9-4s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81000"/>
            <a:ext cx="18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Formatting Text: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3316" name="ShockwaveFlash1" r:id="rId2" imgW="7923810" imgH="5257143"/>
        </mc:Choice>
        <mc:Fallback>
          <p:control name="ShockwaveFlash1" r:id="rId2" imgW="7923810" imgH="525714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762000"/>
                  <a:ext cx="7924800" cy="5257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973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62484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http://www.youtube.com/watch?v=m2j4YHqVBaE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3189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the ‘clipboard’ function: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340" name="ShockwaveFlash1" r:id="rId2" imgW="8152381" imgH="5106113"/>
        </mc:Choice>
        <mc:Fallback>
          <p:control name="ShockwaveFlash1" r:id="rId2" imgW="8152381" imgH="510611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914400"/>
                  <a:ext cx="8153400" cy="5105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881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3246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http://www.youtube.com/watch?v=5fBPkxYChLg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04800"/>
            <a:ext cx="4031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quick lesson on saving and loading: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364" name="ShockwaveFlash1" r:id="rId2" imgW="7849696" imgH="5409524"/>
        </mc:Choice>
        <mc:Fallback>
          <p:control name="ShockwaveFlash1" r:id="rId2" imgW="7849696" imgH="5409524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838200"/>
                  <a:ext cx="7848600" cy="5410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292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728" y="304800"/>
            <a:ext cx="7045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Using an Application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767633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If you are connected to the Internet, click</a:t>
            </a:r>
          </a:p>
          <a:p>
            <a:endParaRPr lang="en-US" sz="2400" b="1" dirty="0"/>
          </a:p>
          <a:p>
            <a:r>
              <a:rPr lang="en-US" sz="2400" b="1" dirty="0" smtClean="0"/>
              <a:t>and then click                     on the web page </a:t>
            </a:r>
          </a:p>
          <a:p>
            <a:endParaRPr lang="en-US" sz="2400" b="1" dirty="0"/>
          </a:p>
          <a:p>
            <a:r>
              <a:rPr lang="en-US" sz="2400" b="1" dirty="0" smtClean="0"/>
              <a:t>to experience an introduction to applications.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The following lesson is about Microsoft Word 2010 </a:t>
            </a:r>
          </a:p>
          <a:p>
            <a:endParaRPr lang="en-US" sz="2400" b="1" dirty="0"/>
          </a:p>
          <a:p>
            <a:r>
              <a:rPr lang="en-US" sz="2400" b="1" dirty="0" smtClean="0"/>
              <a:t>an application used to create documents.</a:t>
            </a:r>
            <a:endParaRPr lang="en-US" sz="2400" b="1" dirty="0"/>
          </a:p>
        </p:txBody>
      </p:sp>
      <p:sp>
        <p:nvSpPr>
          <p:cNvPr id="4" name="Action Button: Information 3">
            <a:hlinkClick r:id="rId2" highlightClick="1"/>
          </p:cNvPr>
          <p:cNvSpPr/>
          <p:nvPr/>
        </p:nvSpPr>
        <p:spPr>
          <a:xfrm>
            <a:off x="6934200" y="1905000"/>
            <a:ext cx="381000" cy="3810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205" y="2286000"/>
            <a:ext cx="16192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62484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http://www.youtube.com/watch?v=iN5dV3V9Z6E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04800"/>
            <a:ext cx="3168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Lastly, printing and e-mailing: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6388" name="ShockwaveFlash1" r:id="rId2" imgW="8078328" imgH="4648849"/>
        </mc:Choice>
        <mc:Fallback>
          <p:control name="ShockwaveFlash1" r:id="rId2" imgW="8078328" imgH="4648849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" y="1143000"/>
                  <a:ext cx="8077200" cy="464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6914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81000"/>
            <a:ext cx="6578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Working with Word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265" y="1598281"/>
            <a:ext cx="716644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Working with Your Document</a:t>
            </a:r>
          </a:p>
          <a:p>
            <a:endParaRPr lang="en-US" b="1" dirty="0" smtClean="0"/>
          </a:p>
          <a:p>
            <a:r>
              <a:rPr lang="en-US" b="1" dirty="0" smtClean="0"/>
              <a:t>1. Open your “Word Assignment One” document</a:t>
            </a:r>
          </a:p>
          <a:p>
            <a:r>
              <a:rPr lang="en-US" b="1" dirty="0" smtClean="0"/>
              <a:t>     1. Double click the “Word Document One” folder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2. Double click the “Word Document One” icon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265" y="3460527"/>
            <a:ext cx="837934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Copy and paste your work: use the ‘Edit’ menu method or…</a:t>
            </a:r>
          </a:p>
          <a:p>
            <a:r>
              <a:rPr lang="en-US" b="1" dirty="0" smtClean="0"/>
              <a:t>     1. Highlight (click and drag the cursor over all the words) your work</a:t>
            </a:r>
          </a:p>
          <a:p>
            <a:r>
              <a:rPr lang="en-US" b="1" dirty="0" smtClean="0"/>
              <a:t>     2. Copy it by pressing the ‘Ctrl’ &amp; ‘C’ keys at the same time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3. Put the cursor at the very end of your work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4. </a:t>
            </a:r>
            <a:r>
              <a:rPr lang="en-US" b="1" dirty="0"/>
              <a:t>H</a:t>
            </a:r>
            <a:r>
              <a:rPr lang="en-US" b="1" dirty="0" smtClean="0"/>
              <a:t>it the ‘Enter’ button twice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5. Paste it by pressing the ‘Ctrl’ &amp; ‘V’ keys at the same time</a:t>
            </a:r>
          </a:p>
          <a:p>
            <a:endParaRPr lang="en-US" b="1" dirty="0"/>
          </a:p>
          <a:p>
            <a:r>
              <a:rPr lang="en-US" b="1" dirty="0" smtClean="0"/>
              <a:t>3. Save your work (use either method)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1. Press the ‘Ctrl’ &amp; ‘S’ keys at the same time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2. </a:t>
            </a:r>
            <a:r>
              <a:rPr lang="en-US" b="1" dirty="0"/>
              <a:t>O</a:t>
            </a:r>
            <a:r>
              <a:rPr lang="en-US" b="1" dirty="0" smtClean="0"/>
              <a:t>r click on ‘File’ and then click on ‘Save’ and then close the document</a:t>
            </a:r>
          </a:p>
        </p:txBody>
      </p:sp>
    </p:spTree>
    <p:extLst>
      <p:ext uri="{BB962C8B-B14F-4D97-AF65-F5344CB8AC3E}">
        <p14:creationId xmlns:p14="http://schemas.microsoft.com/office/powerpoint/2010/main" val="35974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60198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http://www.youtube.com/watch?v=YNN9nnfzOII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33400"/>
            <a:ext cx="3848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Pictures and Clip Art in Word: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8436" name="ShockwaveFlash1" r:id="rId2" imgW="7771429" imgH="5028571"/>
        </mc:Choice>
        <mc:Fallback>
          <p:control name="ShockwaveFlash1" r:id="rId2" imgW="7771429" imgH="502857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0" y="914400"/>
                  <a:ext cx="7770813" cy="5029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5974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09600"/>
            <a:ext cx="6578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Working with Word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kmartin\Local Settings\Temporary Internet Files\Content.IE5\8MWS5AID\MC9000188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752600"/>
            <a:ext cx="124576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549118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 Open your “Word Assignment One” document</a:t>
            </a:r>
          </a:p>
          <a:p>
            <a:r>
              <a:rPr lang="en-US" b="1" dirty="0" smtClean="0"/>
              <a:t>  	1. Double click the “Word Document One” folder</a:t>
            </a:r>
          </a:p>
          <a:p>
            <a:r>
              <a:rPr lang="en-US" b="1" dirty="0"/>
              <a:t> </a:t>
            </a:r>
            <a:r>
              <a:rPr lang="en-US" b="1" dirty="0" smtClean="0"/>
              <a:t> 	2. Double click the “Word Document One” icon</a:t>
            </a:r>
          </a:p>
          <a:p>
            <a:r>
              <a:rPr lang="en-US" b="1" dirty="0" smtClean="0"/>
              <a:t>2. Insert clip art of the American Flag in your document</a:t>
            </a:r>
          </a:p>
          <a:p>
            <a:r>
              <a:rPr lang="en-US" b="1" dirty="0"/>
              <a:t>	</a:t>
            </a:r>
            <a:r>
              <a:rPr lang="en-US" b="1" dirty="0" smtClean="0"/>
              <a:t>1. Click the ‘Insert’ tab, then click the ‘Clip Art’ icon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	2. Type ‘American flag’                            pick one image</a:t>
            </a:r>
          </a:p>
          <a:p>
            <a:r>
              <a:rPr lang="en-US" b="1" dirty="0"/>
              <a:t>	</a:t>
            </a:r>
            <a:r>
              <a:rPr lang="en-US" b="1" dirty="0" smtClean="0"/>
              <a:t>     and double click it</a:t>
            </a:r>
          </a:p>
          <a:p>
            <a:r>
              <a:rPr lang="en-US" b="1" dirty="0" smtClean="0"/>
              <a:t>3. Resize it (drag one corner in or out) then right click on the image</a:t>
            </a:r>
          </a:p>
          <a:p>
            <a:r>
              <a:rPr lang="en-US" b="1" dirty="0"/>
              <a:t>	</a:t>
            </a:r>
            <a:r>
              <a:rPr lang="en-US" b="1" dirty="0" smtClean="0"/>
              <a:t>1. click ‘Wrap Text’</a:t>
            </a:r>
          </a:p>
          <a:p>
            <a:r>
              <a:rPr lang="en-US" b="1" dirty="0"/>
              <a:t>	</a:t>
            </a:r>
            <a:r>
              <a:rPr lang="en-US" b="1" dirty="0" smtClean="0"/>
              <a:t>2. click ‘In Front of Text’ </a:t>
            </a:r>
          </a:p>
          <a:p>
            <a:r>
              <a:rPr lang="en-US" b="1" dirty="0" smtClean="0"/>
              <a:t>4. Now drag the picture to where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you want it in your document</a:t>
            </a:r>
          </a:p>
          <a:p>
            <a:r>
              <a:rPr lang="en-US" b="1" dirty="0" smtClean="0"/>
              <a:t>5. Save your work! </a:t>
            </a:r>
            <a:endParaRPr lang="en-US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97" y="3124200"/>
            <a:ext cx="85994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267200"/>
            <a:ext cx="1600200" cy="654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642" y="5250291"/>
            <a:ext cx="1856715" cy="94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733800" y="5250291"/>
            <a:ext cx="1052842" cy="83709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7413" idx="2"/>
          </p:cNvCxnSpPr>
          <p:nvPr/>
        </p:nvCxnSpPr>
        <p:spPr>
          <a:xfrm>
            <a:off x="4114800" y="5562600"/>
            <a:ext cx="1600200" cy="629905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4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1722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http://www.youtube.com/watch?v=95ya1a_WJVU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Review video: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9460" name="ShockwaveFlash1" r:id="rId2" imgW="8000000" imgH="5257143"/>
        </mc:Choice>
        <mc:Fallback>
          <p:control name="ShockwaveFlash1" r:id="rId2" imgW="8000000" imgH="525714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914400"/>
                  <a:ext cx="8001000" cy="5257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814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60960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http://www.youtube.com/watch?v=V347wi-rcdc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33400"/>
            <a:ext cx="267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Tips and tricks for Word: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484" name="ShockwaveFlash1" r:id="rId2" imgW="8000000" imgH="5106113"/>
        </mc:Choice>
        <mc:Fallback>
          <p:control name="ShockwaveFlash1" r:id="rId2" imgW="8000000" imgH="510611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914400"/>
                  <a:ext cx="8001000" cy="5105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5974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09600" y="1371600"/>
            <a:ext cx="810991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Tasks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be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graded: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sz="9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dirty="0"/>
              <a:t>1. Write a four paragraph (introduction, </a:t>
            </a:r>
            <a:r>
              <a:rPr lang="en-US" dirty="0" smtClean="0"/>
              <a:t>details, more details, </a:t>
            </a:r>
            <a:r>
              <a:rPr lang="en-US" dirty="0"/>
              <a:t>conclusion)</a:t>
            </a:r>
          </a:p>
          <a:p>
            <a:pPr>
              <a:defRPr/>
            </a:pPr>
            <a:r>
              <a:rPr lang="en-US" dirty="0"/>
              <a:t>    paper on what you learned from the </a:t>
            </a:r>
            <a:r>
              <a:rPr lang="en-US" dirty="0" smtClean="0"/>
              <a:t>many videos watched and submit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   it for </a:t>
            </a:r>
            <a:r>
              <a:rPr lang="en-US" dirty="0"/>
              <a:t>a grade.</a:t>
            </a:r>
          </a:p>
          <a:p>
            <a:pPr>
              <a:defRPr/>
            </a:pPr>
            <a:endParaRPr lang="en-US" sz="900" dirty="0"/>
          </a:p>
          <a:p>
            <a:pPr>
              <a:defRPr/>
            </a:pPr>
            <a:r>
              <a:rPr lang="en-US" dirty="0"/>
              <a:t>2. Create, name, save, and submit for a grade, a new document in which you:</a:t>
            </a:r>
          </a:p>
          <a:p>
            <a:pPr lvl="1">
              <a:defRPr/>
            </a:pPr>
            <a:r>
              <a:rPr lang="en-US" dirty="0"/>
              <a:t>A. type either the Pledge of Allegiance or the first amendment of the </a:t>
            </a:r>
          </a:p>
          <a:p>
            <a:pPr lvl="1">
              <a:defRPr/>
            </a:pPr>
            <a:r>
              <a:rPr lang="en-US" dirty="0"/>
              <a:t>    United States’ Constitution twice, using two different fonts and sizes.</a:t>
            </a:r>
          </a:p>
          <a:p>
            <a:pPr lvl="1">
              <a:defRPr/>
            </a:pPr>
            <a:r>
              <a:rPr lang="en-US" dirty="0"/>
              <a:t>B. add at least two related graphics.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1921" y="381000"/>
            <a:ext cx="5340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Word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81229"/>
              </p:ext>
            </p:extLst>
          </p:nvPr>
        </p:nvGraphicFramePr>
        <p:xfrm>
          <a:off x="152400" y="4474714"/>
          <a:ext cx="8686800" cy="1894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017"/>
                <a:gridCol w="2506133"/>
                <a:gridCol w="2506133"/>
                <a:gridCol w="218651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Construction</a:t>
                      </a:r>
                    </a:p>
                    <a:p>
                      <a:r>
                        <a:rPr lang="en-US" sz="1600" b="1" dirty="0" smtClean="0"/>
                        <a:t>of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some aspects are easy</a:t>
                      </a:r>
                    </a:p>
                    <a:p>
                      <a:r>
                        <a:rPr lang="en-US" sz="1400" dirty="0" smtClean="0"/>
                        <a:t>to read and understand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many aspects are easy </a:t>
                      </a:r>
                    </a:p>
                    <a:p>
                      <a:r>
                        <a:rPr lang="en-US" sz="1400" dirty="0" smtClean="0"/>
                        <a:t>to read and understand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all aspects are easy</a:t>
                      </a:r>
                      <a:r>
                        <a:rPr lang="en-US" sz="1400" baseline="0" dirty="0" smtClean="0"/>
                        <a:t> to read and understand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Graphics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hard to see and interpret the connection</a:t>
                      </a:r>
                      <a:r>
                        <a:rPr lang="en-US" sz="1400" baseline="0" dirty="0" smtClean="0"/>
                        <a:t> between the images and the project topic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___ able to see and interpret the connection</a:t>
                      </a:r>
                      <a:r>
                        <a:rPr lang="en-US" sz="1400" baseline="0" dirty="0" smtClean="0"/>
                        <a:t> between the images and the project topic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___ easy to see and interpret the connection</a:t>
                      </a:r>
                      <a:r>
                        <a:rPr lang="en-US" sz="1400" baseline="0" dirty="0" smtClean="0"/>
                        <a:t> between the images and the project topic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99736" y="408253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Grading Rubric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799" y="1447800"/>
            <a:ext cx="825097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third graded project for this unit is to create, save and submit for a grade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table that is the multiplication table for 0-10, with a graphic, title and in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landscape format.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As there was no video on inserting a table you’ll have to explore the application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or maybe even access the ‘help’ function of the application!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1921" y="381000"/>
            <a:ext cx="5340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Word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456486"/>
              </p:ext>
            </p:extLst>
          </p:nvPr>
        </p:nvGraphicFramePr>
        <p:xfrm>
          <a:off x="86887" y="3657600"/>
          <a:ext cx="8686800" cy="3053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017"/>
                <a:gridCol w="2506133"/>
                <a:gridCol w="2506133"/>
                <a:gridCol w="218651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Construction</a:t>
                      </a:r>
                    </a:p>
                    <a:p>
                      <a:r>
                        <a:rPr lang="en-US" sz="1600" b="1" dirty="0" smtClean="0"/>
                        <a:t>of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some aspects are easy</a:t>
                      </a:r>
                    </a:p>
                    <a:p>
                      <a:r>
                        <a:rPr lang="en-US" sz="1400" dirty="0" smtClean="0"/>
                        <a:t>to read and understand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many aspects are easy </a:t>
                      </a:r>
                    </a:p>
                    <a:p>
                      <a:r>
                        <a:rPr lang="en-US" sz="1400" dirty="0" smtClean="0"/>
                        <a:t>to read and understand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all aspects are easy</a:t>
                      </a:r>
                      <a:r>
                        <a:rPr lang="en-US" sz="1400" baseline="0" dirty="0" smtClean="0"/>
                        <a:t> to read and understand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Graphics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hard to see and interpret the connection</a:t>
                      </a:r>
                      <a:r>
                        <a:rPr lang="en-US" sz="1400" baseline="0" dirty="0" smtClean="0"/>
                        <a:t> between the images and the project topic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___ able to see and interpret the connection</a:t>
                      </a:r>
                      <a:r>
                        <a:rPr lang="en-US" sz="1400" baseline="0" dirty="0" smtClean="0"/>
                        <a:t> between the images and the project topic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___ easy to see and interpret the connection</a:t>
                      </a:r>
                      <a:r>
                        <a:rPr lang="en-US" sz="1400" baseline="0" dirty="0" smtClean="0"/>
                        <a:t> between the images and the project topic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Table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inconsistently</a:t>
                      </a:r>
                      <a:r>
                        <a:rPr lang="en-US" sz="1400" baseline="0" dirty="0" smtClean="0"/>
                        <a:t> sized rows</a:t>
                      </a:r>
                    </a:p>
                    <a:p>
                      <a:r>
                        <a:rPr lang="en-US" sz="1400" baseline="0" dirty="0" smtClean="0"/>
                        <a:t>and columns</a:t>
                      </a:r>
                    </a:p>
                    <a:p>
                      <a:r>
                        <a:rPr lang="en-US" sz="1400" baseline="0" dirty="0" smtClean="0"/>
                        <a:t>___ difficult to read most numbers</a:t>
                      </a:r>
                    </a:p>
                    <a:p>
                      <a:r>
                        <a:rPr lang="en-US" sz="1400" baseline="0" dirty="0" smtClean="0"/>
                        <a:t>___ not in landscape format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inconsistently</a:t>
                      </a:r>
                      <a:r>
                        <a:rPr lang="en-US" sz="1400" baseline="0" dirty="0" smtClean="0"/>
                        <a:t> sized rows</a:t>
                      </a:r>
                    </a:p>
                    <a:p>
                      <a:r>
                        <a:rPr lang="en-US" sz="1400" baseline="0" dirty="0" smtClean="0"/>
                        <a:t>or columns</a:t>
                      </a:r>
                    </a:p>
                    <a:p>
                      <a:r>
                        <a:rPr lang="en-US" sz="1400" baseline="0" dirty="0" smtClean="0"/>
                        <a:t>___ difficult to read some numbers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___ equally</a:t>
                      </a:r>
                      <a:r>
                        <a:rPr lang="en-US" sz="1400" baseline="0" dirty="0" smtClean="0"/>
                        <a:t> sized rows</a:t>
                      </a:r>
                    </a:p>
                    <a:p>
                      <a:r>
                        <a:rPr lang="en-US" sz="1400" baseline="0" dirty="0" smtClean="0"/>
                        <a:t>and columns</a:t>
                      </a:r>
                    </a:p>
                    <a:p>
                      <a:r>
                        <a:rPr lang="en-US" sz="1400" baseline="0" smtClean="0"/>
                        <a:t>___ easy to </a:t>
                      </a:r>
                      <a:r>
                        <a:rPr lang="en-US" sz="1400" baseline="0" dirty="0" smtClean="0"/>
                        <a:t>read numbers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9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838200" y="1752600"/>
            <a:ext cx="7178675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1. Turn your computer 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2. If there is a Word shortcut icon      on you desktop, double click it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3. If there is no shortcut, click                 </a:t>
            </a:r>
            <a:r>
              <a:rPr lang="en-US" dirty="0" smtClean="0"/>
              <a:t>(        ), then               ,   </a:t>
            </a:r>
            <a:endParaRPr lang="en-US" dirty="0"/>
          </a:p>
          <a:p>
            <a:pPr eaLnBrk="1" hangingPunct="1"/>
            <a:r>
              <a:rPr lang="en-US" dirty="0"/>
              <a:t>    then                 </a:t>
            </a:r>
            <a:r>
              <a:rPr lang="en-US" dirty="0" smtClean="0"/>
              <a:t>, </a:t>
            </a:r>
            <a:r>
              <a:rPr lang="en-US" dirty="0"/>
              <a:t>then </a:t>
            </a:r>
            <a:r>
              <a:rPr lang="en-US" dirty="0" smtClean="0"/>
              <a:t>click                 (                    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4. If                        is on your screen close it by clicking the </a:t>
            </a:r>
            <a:r>
              <a:rPr lang="en-US" b="1" dirty="0"/>
              <a:t>x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dirty="0"/>
              <a:t>5. You’re now ready to begin creating a document in </a:t>
            </a:r>
            <a:r>
              <a:rPr lang="en-US" dirty="0" smtClean="0"/>
              <a:t>Word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6. After experiencing the YouTube videos, practice what they teach,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   explore the aspects of the program they go over, and have fun!</a:t>
            </a:r>
            <a:endParaRPr lang="en-US" dirty="0"/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86000"/>
            <a:ext cx="266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4267200" y="2590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939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14287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87578" y="381000"/>
            <a:ext cx="5340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Word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7" y="3248025"/>
            <a:ext cx="9620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26617"/>
            <a:ext cx="9906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2895600"/>
            <a:ext cx="8191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30525"/>
            <a:ext cx="5238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7" y="3248025"/>
            <a:ext cx="12096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7578" y="381000"/>
            <a:ext cx="5340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Word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7578" y="60960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http://www.youtube.com/watch?v=Y07aFiqI6qQ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406141"/>
            <a:ext cx="503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Here’s a video on the ‘interface’ of the program: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2" name="ShockwaveFlash1" r:id="rId2" imgW="7467480" imgH="3962520"/>
        </mc:Choice>
        <mc:Fallback>
          <p:control name="ShockwaveFlash1" r:id="rId2" imgW="7467480" imgH="396252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1905000"/>
                  <a:ext cx="7467600" cy="3962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8900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61722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http://www.youtube.com/watch?v=c7pRb2Sy1zo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87578" y="381000"/>
            <a:ext cx="5340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Word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06141"/>
            <a:ext cx="5109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Here’s part two on the ‘interface’ of the program: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6" name="ShockwaveFlash1" r:id="rId2" imgW="7238880" imgH="4114800"/>
        </mc:Choice>
        <mc:Fallback>
          <p:control name="ShockwaveFlash1" r:id="rId2" imgW="7238880" imgH="41148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2000" y="1981200"/>
                  <a:ext cx="7239000" cy="411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4364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1722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4"/>
              </a:rPr>
              <a:t>http://www.youtube.com/watch?v=tW1as0d4D7M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87578" y="381000"/>
            <a:ext cx="5340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Word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06141"/>
            <a:ext cx="527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Here’s part three on the ‘interface’ of the program: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80" name="ShockwaveFlash1" r:id="rId2" imgW="6935168" imgH="4114286"/>
        </mc:Choice>
        <mc:Fallback>
          <p:control name="ShockwaveFlash1" r:id="rId2" imgW="6935168" imgH="4114286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66800" y="1828800"/>
                  <a:ext cx="6934200" cy="411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53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53197" y="838200"/>
            <a:ext cx="80974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Left </a:t>
            </a:r>
            <a:r>
              <a:rPr lang="en-US" dirty="0"/>
              <a:t>click on each of the </a:t>
            </a:r>
            <a:r>
              <a:rPr lang="en-US" dirty="0" smtClean="0"/>
              <a:t>tabs </a:t>
            </a:r>
            <a:r>
              <a:rPr lang="en-US" dirty="0"/>
              <a:t>(File, </a:t>
            </a:r>
            <a:r>
              <a:rPr lang="en-US" dirty="0" smtClean="0"/>
              <a:t>Home, </a:t>
            </a:r>
            <a:r>
              <a:rPr lang="en-US" dirty="0"/>
              <a:t>View, etc.) </a:t>
            </a:r>
            <a:r>
              <a:rPr lang="en-US" dirty="0" smtClean="0"/>
              <a:t>and icons to </a:t>
            </a:r>
            <a:r>
              <a:rPr lang="en-US" dirty="0"/>
              <a:t>see what </a:t>
            </a:r>
            <a:r>
              <a:rPr lang="en-US" dirty="0" smtClean="0"/>
              <a:t>is</a:t>
            </a:r>
            <a:endParaRPr lang="en-US" dirty="0"/>
          </a:p>
          <a:p>
            <a:pPr eaLnBrk="1" hangingPunct="1"/>
            <a:r>
              <a:rPr lang="en-US" dirty="0" smtClean="0"/>
              <a:t>available </a:t>
            </a:r>
            <a:r>
              <a:rPr lang="en-US" dirty="0"/>
              <a:t>to use. You will become familiar with these as you use the program.</a:t>
            </a:r>
          </a:p>
        </p:txBody>
      </p:sp>
      <p:sp>
        <p:nvSpPr>
          <p:cNvPr id="4109" name="WordArt 17"/>
          <p:cNvSpPr>
            <a:spLocks noChangeArrowheads="1" noChangeShapeType="1" noTextEdit="1"/>
          </p:cNvSpPr>
          <p:nvPr/>
        </p:nvSpPr>
        <p:spPr bwMode="auto">
          <a:xfrm>
            <a:off x="253197" y="237182"/>
            <a:ext cx="16002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Interface</a:t>
            </a:r>
            <a:endParaRPr lang="en-US" sz="16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 Black"/>
            </a:endParaRPr>
          </a:p>
        </p:txBody>
      </p:sp>
      <p:sp>
        <p:nvSpPr>
          <p:cNvPr id="4116" name="Text Box 24"/>
          <p:cNvSpPr txBox="1">
            <a:spLocks noChangeArrowheads="1"/>
          </p:cNvSpPr>
          <p:nvPr/>
        </p:nvSpPr>
        <p:spPr bwMode="auto">
          <a:xfrm>
            <a:off x="1712912" y="6019800"/>
            <a:ext cx="5321300" cy="67945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It is easier and faster to use key commands</a:t>
            </a:r>
          </a:p>
          <a:p>
            <a:pPr eaLnBrk="1" hangingPunct="1"/>
            <a:r>
              <a:rPr lang="en-US" b="1" dirty="0"/>
              <a:t>when possible; i.e., </a:t>
            </a:r>
            <a:r>
              <a:rPr lang="en-US" b="1" dirty="0" err="1"/>
              <a:t>Ctrl+S</a:t>
            </a:r>
            <a:r>
              <a:rPr lang="en-US" b="1" dirty="0"/>
              <a:t> to save a document.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97" y="1504901"/>
            <a:ext cx="85518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" y="2971800"/>
            <a:ext cx="85518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88" y="4495800"/>
            <a:ext cx="855261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7224" y="271591"/>
            <a:ext cx="552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Visit Microsoft pages at         and         for more help!</a:t>
            </a:r>
            <a:endParaRPr lang="en-US" dirty="0"/>
          </a:p>
        </p:txBody>
      </p:sp>
      <p:sp>
        <p:nvSpPr>
          <p:cNvPr id="3" name="Action Button: Information 2">
            <a:hlinkClick r:id="rId5" highlightClick="1"/>
          </p:cNvPr>
          <p:cNvSpPr/>
          <p:nvPr/>
        </p:nvSpPr>
        <p:spPr>
          <a:xfrm>
            <a:off x="6606147" y="271591"/>
            <a:ext cx="381000" cy="403741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Information 3">
            <a:hlinkClick r:id="rId6" highlightClick="1"/>
          </p:cNvPr>
          <p:cNvSpPr/>
          <p:nvPr/>
        </p:nvSpPr>
        <p:spPr>
          <a:xfrm>
            <a:off x="5668722" y="271591"/>
            <a:ext cx="381000" cy="403741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35742" y="2895600"/>
            <a:ext cx="856931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8287" y="4412433"/>
            <a:ext cx="856931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62484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http://www.youtube.com/watch?v=pRbZWM0f4pE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60960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Entering text part one:</a:t>
            </a:r>
            <a:endParaRPr lang="en-US" b="1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4" name="ShockwaveFlash1" r:id="rId2" imgW="7467480" imgH="4800600"/>
        </mc:Choice>
        <mc:Fallback>
          <p:control name="ShockwaveFlash1" r:id="rId2" imgW="7467480" imgH="48006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1219200"/>
                  <a:ext cx="7467600" cy="4800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1255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http://www.youtube.com/watch?v=EtU2sxBnWAY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81000"/>
            <a:ext cx="2540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Entering Text, part two: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9220" name="ShockwaveFlash1" r:id="rId2" imgW="7771429" imgH="5028571"/>
        </mc:Choice>
        <mc:Fallback>
          <p:control name="ShockwaveFlash1" r:id="rId2" imgW="7771429" imgH="502857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990600"/>
                  <a:ext cx="7772400" cy="5029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234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1337</Words>
  <Application>Microsoft Office PowerPoint</Application>
  <PresentationFormat>On-screen Show (4:3)</PresentationFormat>
  <Paragraphs>208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CNETC</dc:creator>
  <cp:lastModifiedBy> </cp:lastModifiedBy>
  <cp:revision>92</cp:revision>
  <dcterms:created xsi:type="dcterms:W3CDTF">2005-12-27T17:24:30Z</dcterms:created>
  <dcterms:modified xsi:type="dcterms:W3CDTF">2013-04-29T21:16:51Z</dcterms:modified>
</cp:coreProperties>
</file>