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43"/>
  </p:notesMasterIdLst>
  <p:handoutMasterIdLst>
    <p:handoutMasterId r:id="rId44"/>
  </p:handoutMasterIdLst>
  <p:sldIdLst>
    <p:sldId id="256" r:id="rId2"/>
    <p:sldId id="314" r:id="rId3"/>
    <p:sldId id="281" r:id="rId4"/>
    <p:sldId id="315" r:id="rId5"/>
    <p:sldId id="316" r:id="rId6"/>
    <p:sldId id="317" r:id="rId7"/>
    <p:sldId id="318" r:id="rId8"/>
    <p:sldId id="319" r:id="rId9"/>
    <p:sldId id="333" r:id="rId10"/>
    <p:sldId id="337" r:id="rId11"/>
    <p:sldId id="339" r:id="rId12"/>
    <p:sldId id="338" r:id="rId13"/>
    <p:sldId id="336" r:id="rId14"/>
    <p:sldId id="335" r:id="rId15"/>
    <p:sldId id="340" r:id="rId16"/>
    <p:sldId id="341" r:id="rId17"/>
    <p:sldId id="334" r:id="rId18"/>
    <p:sldId id="342" r:id="rId19"/>
    <p:sldId id="343" r:id="rId20"/>
    <p:sldId id="320" r:id="rId21"/>
    <p:sldId id="321" r:id="rId22"/>
    <p:sldId id="322" r:id="rId23"/>
    <p:sldId id="344" r:id="rId24"/>
    <p:sldId id="323" r:id="rId25"/>
    <p:sldId id="345" r:id="rId26"/>
    <p:sldId id="346" r:id="rId27"/>
    <p:sldId id="347" r:id="rId28"/>
    <p:sldId id="351" r:id="rId29"/>
    <p:sldId id="324" r:id="rId30"/>
    <p:sldId id="325" r:id="rId31"/>
    <p:sldId id="348" r:id="rId32"/>
    <p:sldId id="326" r:id="rId33"/>
    <p:sldId id="349" r:id="rId34"/>
    <p:sldId id="327" r:id="rId35"/>
    <p:sldId id="328" r:id="rId36"/>
    <p:sldId id="329" r:id="rId37"/>
    <p:sldId id="350" r:id="rId38"/>
    <p:sldId id="308" r:id="rId39"/>
    <p:sldId id="309" r:id="rId40"/>
    <p:sldId id="311" r:id="rId41"/>
    <p:sldId id="31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5661" autoAdjust="0"/>
  </p:normalViewPr>
  <p:slideViewPr>
    <p:cSldViewPr snapToGrid="0" snapToObjects="1">
      <p:cViewPr>
        <p:scale>
          <a:sx n="90" d="100"/>
          <a:sy n="90" d="100"/>
        </p:scale>
        <p:origin x="-1248"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5"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9/25/18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A5F24-5FE6-4621-B4A9-783971BC5F2B}" type="datetimeFigureOut">
              <a:rPr lang="en-US" smtClean="0"/>
              <a:t>9/25/18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CFEEC-83BE-4128-AA33-1E9E36D36D9D}" type="slidenum">
              <a:rPr lang="en-US" smtClean="0"/>
              <a:t>‹#›</a:t>
            </a:fld>
            <a:endParaRPr lang="en-US"/>
          </a:p>
        </p:txBody>
      </p:sp>
    </p:spTree>
    <p:extLst>
      <p:ext uri="{BB962C8B-B14F-4D97-AF65-F5344CB8AC3E}">
        <p14:creationId xmlns:p14="http://schemas.microsoft.com/office/powerpoint/2010/main" val="224490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12</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13</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14</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15</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16</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17</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285750" indent="-285750">
              <a:buFont typeface="Arial"/>
              <a:buChar char="•"/>
            </a:pPr>
            <a:r>
              <a:rPr lang="en-US" dirty="0" smtClean="0"/>
              <a:t>The courts have also allowed laws that forbid or compel certain forms of expression by businesses, such as using false or misleading statements. </a:t>
            </a:r>
          </a:p>
          <a:p>
            <a:pPr marL="285750" indent="-285750">
              <a:buFont typeface="Arial"/>
              <a:buChar char="•"/>
            </a:pPr>
            <a:endParaRPr lang="en-US" dirty="0" smtClean="0"/>
          </a:p>
          <a:p>
            <a:pPr marL="285750" indent="-285750">
              <a:buFont typeface="Arial"/>
              <a:buChar char="•"/>
            </a:pPr>
            <a:r>
              <a:rPr lang="en-US" dirty="0" smtClean="0"/>
              <a:t>Furthermore, the courts have ruled that, although public school officials are government actors, the First Amendment freedom of expression rights of children attending public schools are somewhat limited.</a:t>
            </a:r>
          </a:p>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18</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19</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20</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4</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22</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dirty="0" smtClean="0"/>
              <a:t>What happens if the police conduct an illegal search or seizure without a warrant and find evidence of a</a:t>
            </a:r>
          </a:p>
          <a:p>
            <a:r>
              <a:rPr lang="en-US" sz="1200" dirty="0" smtClean="0"/>
              <a:t>crime? In the 1961 Supreme Court case </a:t>
            </a:r>
            <a:r>
              <a:rPr lang="en-US" sz="1200" dirty="0" err="1" smtClean="0"/>
              <a:t>Mapp</a:t>
            </a:r>
            <a:r>
              <a:rPr lang="en-US" sz="1200" dirty="0" smtClean="0"/>
              <a:t> v. Ohio, the court decided that evidence obtained without a</a:t>
            </a:r>
          </a:p>
          <a:p>
            <a:r>
              <a:rPr lang="en-US" sz="1200" dirty="0" smtClean="0"/>
              <a:t>warrant that didn’t fall under one of the exceptions mentioned above could not be used as evidence in a</a:t>
            </a:r>
          </a:p>
          <a:p>
            <a:r>
              <a:rPr lang="en-US" sz="1200" dirty="0" smtClean="0"/>
              <a:t>state criminal trial, giving rise to the broad application of what is known as the exclusionary rule, which</a:t>
            </a:r>
          </a:p>
          <a:p>
            <a:r>
              <a:rPr lang="en-US" sz="1200" dirty="0" smtClean="0"/>
              <a:t>was first established in 1914 on a federal level in Weeks v. United States.39 The exclusionary rule doesn’t</a:t>
            </a:r>
          </a:p>
          <a:p>
            <a:r>
              <a:rPr lang="en-US" sz="1200" dirty="0" smtClean="0"/>
              <a:t>just apply to evidence found or to items or people seized without a warrant (or falling under an exception</a:t>
            </a:r>
          </a:p>
          <a:p>
            <a:r>
              <a:rPr lang="en-US" sz="1200" dirty="0" smtClean="0"/>
              <a:t>noted above); it also applies to any evidence developed or discovered as a result of the illegal search or</a:t>
            </a:r>
          </a:p>
          <a:p>
            <a:r>
              <a:rPr lang="en-US" sz="1200" dirty="0" smtClean="0"/>
              <a:t>seizure.</a:t>
            </a:r>
          </a:p>
          <a:p>
            <a:r>
              <a:rPr lang="en-US" sz="1200" dirty="0" smtClean="0"/>
              <a:t>For example, if police search your home without a warrant, find bank statements showing large cash</a:t>
            </a:r>
          </a:p>
          <a:p>
            <a:r>
              <a:rPr lang="en-US" sz="1200" dirty="0" smtClean="0"/>
              <a:t>deposits on a regular basis, and discover you are engaged in some other crime in which they were</a:t>
            </a:r>
          </a:p>
          <a:p>
            <a:r>
              <a:rPr lang="en-US" sz="1200" dirty="0" smtClean="0"/>
              <a:t>previously unaware (e.g., blackmail, drugs, or prostitution), not only can they not use the bank statements</a:t>
            </a:r>
          </a:p>
          <a:p>
            <a:r>
              <a:rPr lang="en-US" sz="1200" dirty="0" smtClean="0"/>
              <a:t>as evidence of criminal activity—they also can’t prosecute you for the crimes they discovered during the</a:t>
            </a:r>
          </a:p>
          <a:p>
            <a:r>
              <a:rPr lang="en-US" sz="1200" dirty="0" smtClean="0"/>
              <a:t>illegal search. This extension of the exclusionary rule is sometimes called the “fruit of the poisonous tree,”</a:t>
            </a:r>
          </a:p>
          <a:p>
            <a:r>
              <a:rPr lang="en-US" sz="1200" dirty="0" smtClean="0"/>
              <a:t>because just as the metaphorical tree (i.e., the original search or seizure) is poisoned, so is anything that</a:t>
            </a:r>
          </a:p>
          <a:p>
            <a:r>
              <a:rPr lang="en-US" sz="1200" dirty="0" smtClean="0"/>
              <a:t>grows out of it.40</a:t>
            </a:r>
          </a:p>
          <a:p>
            <a:r>
              <a:rPr lang="en-US" sz="1200" dirty="0" smtClean="0"/>
              <a:t>The requirement of probable cause also applies to arrest warrants. A person cannot generally be detained</a:t>
            </a:r>
          </a:p>
          <a:p>
            <a:r>
              <a:rPr lang="en-US" sz="1200" dirty="0" smtClean="0"/>
              <a:t>by police or taken into custody without a warrant, although most states allow police to arrest someone</a:t>
            </a:r>
          </a:p>
          <a:p>
            <a:r>
              <a:rPr lang="en-US" sz="1200" dirty="0" smtClean="0"/>
              <a:t>suspected of a felony crime without a warrant so long as probable cause exists, and police can arrest people</a:t>
            </a:r>
          </a:p>
          <a:p>
            <a:r>
              <a:rPr lang="en-US" sz="1200" dirty="0" smtClean="0"/>
              <a:t>for minor crimes or misdemeanors they have witnessed themselves.</a:t>
            </a:r>
          </a:p>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23</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24</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25</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26</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342900" indent="-342900">
              <a:buFont typeface="Arial"/>
              <a:buChar char="•"/>
            </a:pPr>
            <a:r>
              <a:rPr lang="en-US" sz="1200" dirty="0" smtClean="0"/>
              <a:t>The takings clause  says that “private property [cannot] be taken for public use, without just compensation.” This provision, along with the due process clause’s provisions limiting the taking of property, can be viewed as a protection of individuals’ economic liberty : their right to obtain, use, and trade tangible and intangible property for their own benefit. For example, you have the right to trade your knowledge, skills, and labor for money through work or the use of your property, or trade money or goods for other things of value, such as</a:t>
            </a:r>
          </a:p>
          <a:p>
            <a:r>
              <a:rPr lang="en-US" sz="1200" dirty="0" smtClean="0"/>
              <a:t>clothing, housing, education, or food.</a:t>
            </a:r>
          </a:p>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27</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28</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29</a:t>
            </a:fld>
            <a:endParaRPr 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30</a:t>
            </a:fld>
            <a:endParaRPr 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31</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5</a:t>
            </a:fld>
            <a:endParaRPr 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32</a:t>
            </a:fld>
            <a:endParaRPr 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33</a:t>
            </a:fld>
            <a:endParaRPr 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34</a:t>
            </a:fld>
            <a:endParaRPr 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35</a:t>
            </a:fld>
            <a:endParaRPr 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36</a:t>
            </a:fld>
            <a:endParaRPr 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37</a:t>
            </a:fld>
            <a:endParaRPr 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38</a:t>
            </a:fld>
            <a:endParaRPr 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39</a:t>
            </a:fld>
            <a:endParaRPr 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40</a:t>
            </a:fld>
            <a:endParaRPr 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41</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dirty="0" smtClean="0">
                <a:latin typeface="Calibri" charset="0"/>
                <a:ea typeface="ＭＳ Ｐゴシック" charset="0"/>
                <a:cs typeface="ＭＳ Ｐゴシック" charset="0"/>
              </a:rPr>
              <a:t>Read</a:t>
            </a:r>
            <a:r>
              <a:rPr lang="en-US" baseline="0" dirty="0" smtClean="0">
                <a:latin typeface="Calibri" charset="0"/>
                <a:ea typeface="ＭＳ Ｐゴシック" charset="0"/>
                <a:cs typeface="ＭＳ Ｐゴシック" charset="0"/>
              </a:rPr>
              <a:t> about the case </a:t>
            </a:r>
            <a:r>
              <a:rPr lang="en-US" sz="1200" kern="1200" dirty="0" smtClean="0">
                <a:solidFill>
                  <a:schemeClr val="tx1"/>
                </a:solidFill>
                <a:effectLst/>
                <a:latin typeface="+mn-lt"/>
                <a:ea typeface="+mn-ea"/>
                <a:cs typeface="+mn-cs"/>
              </a:rPr>
              <a:t>Barron v. Baltimore</a:t>
            </a:r>
            <a:r>
              <a:rPr lang="en-US" dirty="0" smtClean="0">
                <a:effectLst/>
              </a:rPr>
              <a:t> and the Fourteenth Amendment in the text</a:t>
            </a:r>
            <a:r>
              <a:rPr lang="en-US" baseline="0" dirty="0" smtClean="0">
                <a:effectLst/>
              </a:rPr>
              <a:t> for more information about the relationship between Bill of Rights and state power</a:t>
            </a:r>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7</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8</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dirty="0" smtClean="0">
                <a:latin typeface="Calibri" charset="0"/>
                <a:ea typeface="ＭＳ Ｐゴシック" charset="0"/>
                <a:cs typeface="ＭＳ Ｐゴシック" charset="0"/>
              </a:rPr>
              <a:t>But it’s not that this is always</a:t>
            </a:r>
            <a:r>
              <a:rPr lang="en-US" baseline="0" dirty="0" smtClean="0">
                <a:latin typeface="Calibri" charset="0"/>
                <a:ea typeface="ＭＳ Ｐゴシック" charset="0"/>
                <a:cs typeface="ＭＳ Ｐゴシック" charset="0"/>
              </a:rPr>
              <a:t> clear or straightforward. </a:t>
            </a:r>
          </a:p>
          <a:p>
            <a:r>
              <a:rPr lang="en-US" dirty="0" smtClean="0"/>
              <a:t>Some laws that</a:t>
            </a:r>
            <a:r>
              <a:rPr lang="en-US" baseline="0" dirty="0" smtClean="0"/>
              <a:t> </a:t>
            </a:r>
            <a:r>
              <a:rPr lang="en-US" dirty="0" smtClean="0"/>
              <a:t>may appear to establish certain religious practices are allowed,</a:t>
            </a:r>
            <a:r>
              <a:rPr lang="en-US" baseline="0" dirty="0" smtClean="0"/>
              <a:t> for example r</a:t>
            </a:r>
            <a:r>
              <a:rPr lang="en-US" dirty="0" smtClean="0"/>
              <a:t>eligiously inspired blue laws that limit working hours/days or alcohol sales on Sundays. </a:t>
            </a:r>
          </a:p>
          <a:p>
            <a:endParaRPr lang="en-US" dirty="0" smtClean="0"/>
          </a:p>
          <a:p>
            <a:r>
              <a:rPr lang="en-US" dirty="0" smtClean="0"/>
              <a:t>Courts allow “In God We Trust,” on money and “under God” in the </a:t>
            </a:r>
            <a:r>
              <a:rPr lang="en-US" dirty="0" err="1" smtClean="0"/>
              <a:t>Pledgeof</a:t>
            </a:r>
            <a:r>
              <a:rPr lang="en-US" dirty="0" smtClean="0"/>
              <a:t> Allegiance—a change that came about during the early years of the Cold War as a means of contrasting the United States with the “godless” Soviet Union.</a:t>
            </a:r>
          </a:p>
          <a:p>
            <a:endParaRPr lang="en-US" dirty="0" smtClean="0"/>
          </a:p>
          <a:p>
            <a:r>
              <a:rPr lang="en-US" dirty="0" smtClean="0"/>
              <a:t>In Oklahoma, the courts ordered the removal of a Ten Commandments sculpture at the state capitol when other groups, including Satanists and the Church of the Flying Spaghetti Monster, attempted to get their own sculptures allowed there,</a:t>
            </a:r>
            <a:r>
              <a:rPr lang="en-US" baseline="0" dirty="0" smtClean="0"/>
              <a:t> though </a:t>
            </a:r>
            <a:r>
              <a:rPr lang="en-US" dirty="0" smtClean="0"/>
              <a:t>The Ten Commandments are prominently displayed on the grounds of the</a:t>
            </a:r>
            <a:r>
              <a:rPr lang="en-US" baseline="0" dirty="0" smtClean="0"/>
              <a:t> </a:t>
            </a:r>
            <a:r>
              <a:rPr lang="en-US" dirty="0" smtClean="0"/>
              <a:t>Texas State Capitol in Austin </a:t>
            </a:r>
          </a:p>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9</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10</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a typeface="ＭＳ Ｐゴシック" charset="0"/>
              <a:cs typeface="ＭＳ Ｐゴシック" charset="0"/>
            </a:endParaRPr>
          </a:p>
        </p:txBody>
      </p:sp>
      <p:sp>
        <p:nvSpPr>
          <p:cNvPr id="1269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2ADB16-E76A-E940-A269-32F3DDD2518E}" type="slidenum">
              <a:rPr lang="en-US" sz="1200"/>
              <a:pPr/>
              <a:t>11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25,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25,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25,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0AE4176-ADF4-074B-BD0D-25318EF24DAF}" type="slidenum">
              <a:rPr lang="en-US"/>
              <a:pPr>
                <a:defRPr/>
              </a:pPr>
              <a:t>‹#›</a:t>
            </a:fld>
            <a:endParaRPr lang="en-US"/>
          </a:p>
        </p:txBody>
      </p:sp>
    </p:spTree>
    <p:extLst>
      <p:ext uri="{BB962C8B-B14F-4D97-AF65-F5344CB8AC3E}">
        <p14:creationId xmlns:p14="http://schemas.microsoft.com/office/powerpoint/2010/main" val="41355412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25, 2018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 id="2147483921" r:id="rId5"/>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 Id="rId3"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 Id="rId3" Type="http://schemas.openxmlformats.org/officeDocument/2006/relationships/image" Target="../media/image10.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OSXLogo" descr="OpenStax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5504688"/>
            <a:ext cx="158812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4" name="BkLogo" descr="American Government Book Cove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NumTitle"/>
          <p:cNvSpPr txBox="1">
            <a:spLocks/>
          </p:cNvSpPr>
          <p:nvPr/>
        </p:nvSpPr>
        <p:spPr>
          <a:xfrm>
            <a:off x="0" y="1593242"/>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4000" b="1" cap="none" dirty="0">
                <a:solidFill>
                  <a:srgbClr val="212F62"/>
                </a:solidFill>
                <a:latin typeface="+mn-lt"/>
              </a:rPr>
              <a:t>Chapter 4 CIVIL </a:t>
            </a:r>
            <a:r>
              <a:rPr lang="en-US" sz="4000" b="1" cap="none" dirty="0" smtClean="0">
                <a:solidFill>
                  <a:srgbClr val="212F62"/>
                </a:solidFill>
                <a:latin typeface="+mn-lt"/>
              </a:rPr>
              <a:t>LIBERTIES</a:t>
            </a:r>
            <a:endParaRPr lang="en-US" sz="4000" b="1" cap="none" dirty="0">
              <a:solidFill>
                <a:srgbClr val="212F62"/>
              </a:solidFill>
              <a:latin typeface="+mn-lt"/>
            </a:endParaRPr>
          </a:p>
        </p:txBody>
      </p:sp>
      <p:sp>
        <p:nvSpPr>
          <p:cNvPr id="2" name="BkTitle">
            <a:extLst>
              <a:ext uri="{FF2B5EF4-FFF2-40B4-BE49-F238E27FC236}">
                <a16:creationId xmlns:a16="http://schemas.microsoft.com/office/drawing/2014/main" xmlns="" id="{B60C6780-29ED-473A-A5FD-1B98D4A93980}"/>
              </a:ext>
            </a:extLst>
          </p:cNvPr>
          <p:cNvSpPr>
            <a:spLocks noGrp="1"/>
          </p:cNvSpPr>
          <p:nvPr>
            <p:ph type="title" idx="4294967295"/>
          </p:nvPr>
        </p:nvSpPr>
        <p:spPr>
          <a:xfrm>
            <a:off x="0" y="725477"/>
            <a:ext cx="9144000" cy="705217"/>
          </a:xfrm>
        </p:spPr>
        <p:txBody>
          <a:bodyPr>
            <a:normAutofit/>
          </a:bodyPr>
          <a:lstStyle/>
          <a:p>
            <a:pPr algn="ctr"/>
            <a:r>
              <a:rPr lang="en-US" sz="3600" dirty="0"/>
              <a:t>AMERICAN GOVERNMENT</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5" name="Rectangle 4"/>
          <p:cNvSpPr/>
          <p:nvPr/>
        </p:nvSpPr>
        <p:spPr>
          <a:xfrm>
            <a:off x="457199" y="-89888063"/>
            <a:ext cx="6585857" cy="46905221"/>
          </a:xfrm>
          <a:prstGeom prst="rect">
            <a:avLst/>
          </a:prstGeom>
        </p:spPr>
        <p:txBody>
          <a:bodyPr wrap="square">
            <a:spAutoFit/>
          </a:bodyPr>
          <a:lstStyle/>
          <a:p>
            <a:endParaRPr lang="en-US" dirty="0"/>
          </a:p>
          <a:p>
            <a:endParaRPr lang="en-US" dirty="0"/>
          </a:p>
          <a:p>
            <a:r>
              <a:rPr lang="en-US" dirty="0" smtClean="0"/>
              <a:t>Freedom of Expression</a:t>
            </a:r>
          </a:p>
          <a:p>
            <a:r>
              <a:rPr lang="en-US" dirty="0" smtClean="0"/>
              <a:t> Although the remainder of the First Amendment protects four distinct rights—free speech, press,</a:t>
            </a:r>
          </a:p>
          <a:p>
            <a:r>
              <a:rPr lang="en-US" dirty="0" smtClean="0"/>
              <a:t>assembly, and petition—we generally think of these rights today as encompassing a right to freedom of</a:t>
            </a:r>
          </a:p>
          <a:p>
            <a:r>
              <a:rPr lang="en-US" dirty="0" smtClean="0"/>
              <a:t>expression, particularly since the world’s technological evolution has blurred the lines between oral and</a:t>
            </a:r>
          </a:p>
          <a:p>
            <a:r>
              <a:rPr lang="en-US" dirty="0" smtClean="0"/>
              <a:t>written communication (i.e., speech and press) in the centuries since the First Amendment was written and</a:t>
            </a:r>
          </a:p>
          <a:p>
            <a:r>
              <a:rPr lang="en-US" dirty="0" smtClean="0"/>
              <a:t>adopted.</a:t>
            </a:r>
          </a:p>
          <a:p>
            <a:r>
              <a:rPr lang="en-US" dirty="0" smtClean="0"/>
              <a:t>Controversies over freedom of expression were rare until the 1900s, even though government censorship</a:t>
            </a:r>
          </a:p>
          <a:p>
            <a:r>
              <a:rPr lang="en-US" dirty="0" smtClean="0"/>
              <a:t>was quite common. </a:t>
            </a:r>
          </a:p>
          <a:p>
            <a:r>
              <a:rPr lang="en-US" dirty="0" smtClean="0"/>
              <a:t>Censorship reached its height during World War I. The United States was swept up in two waves of</a:t>
            </a:r>
          </a:p>
          <a:p>
            <a:r>
              <a:rPr lang="en-US" dirty="0" smtClean="0"/>
              <a:t>hysteria. </a:t>
            </a:r>
          </a:p>
          <a:p>
            <a:r>
              <a:rPr lang="en-US" dirty="0" smtClean="0"/>
              <a:t>Americans who vocally supported the communist cause or opposed the war often found themselves in</a:t>
            </a:r>
          </a:p>
          <a:p>
            <a:r>
              <a:rPr lang="en-US" dirty="0" smtClean="0"/>
              <a:t>jail. In </a:t>
            </a:r>
            <a:r>
              <a:rPr lang="en-US" dirty="0" err="1" smtClean="0"/>
              <a:t>Schenck</a:t>
            </a:r>
            <a:r>
              <a:rPr lang="en-US" dirty="0" smtClean="0"/>
              <a:t> v. United States , the Supreme Court ruled that people encouraging young men to dodge</a:t>
            </a:r>
          </a:p>
          <a:p>
            <a:r>
              <a:rPr lang="en-US" dirty="0" smtClean="0"/>
              <a:t>the draft could be imprisoned for doing so, arguing that recommending that people disobey the law was</a:t>
            </a:r>
          </a:p>
          <a:p>
            <a:r>
              <a:rPr lang="en-US" dirty="0" smtClean="0"/>
              <a:t>tantamount to “falsely shouting fire in a theatre and causing a panic” and thus presented a “clear and</a:t>
            </a:r>
          </a:p>
          <a:p>
            <a:r>
              <a:rPr lang="en-US" dirty="0" smtClean="0"/>
              <a:t>present danger” to public order.</a:t>
            </a:r>
          </a:p>
          <a:p>
            <a:r>
              <a:rPr lang="en-US" dirty="0" smtClean="0"/>
              <a:t> Similarly, communists and other revolutionary anarchists and socialists during the Red Scare after the war were prosecuted under various state and federal laws for supporting</a:t>
            </a:r>
          </a:p>
          <a:p>
            <a:r>
              <a:rPr lang="en-US" dirty="0" smtClean="0"/>
              <a:t>the forceful or violent overthrow of government. This general approach to political speech remained in place for the next fifty years.</a:t>
            </a:r>
          </a:p>
          <a:p>
            <a:r>
              <a:rPr lang="en-US" dirty="0" smtClean="0"/>
              <a:t>In the 1960s, however, the Supreme Court’s rulings on free expression became more liberal, in response</a:t>
            </a:r>
          </a:p>
          <a:p>
            <a:r>
              <a:rPr lang="en-US" dirty="0" smtClean="0"/>
              <a:t>to the Vietnam War and the growing antiwar movement. In a 1969 case involving the Ku Klux Klan, Brandenburg v. Ohio , the Supreme Court found that only speech or writing that constituted a direct call or plan to imminent lawless action, an illegal act in the immediate future, could be suppressed; the mere advocacy of a hypothetical revolution was not enough.</a:t>
            </a:r>
          </a:p>
          <a:p>
            <a:r>
              <a:rPr lang="en-US" dirty="0" smtClean="0"/>
              <a:t>  The Supreme Court also found that various forms</a:t>
            </a:r>
          </a:p>
          <a:p>
            <a:r>
              <a:rPr lang="en-US" dirty="0" smtClean="0"/>
              <a:t>of symbolic speech —wearing clothing like an armband that carried a political symbol or raising a fist in</a:t>
            </a:r>
          </a:p>
          <a:p>
            <a:r>
              <a:rPr lang="en-US" dirty="0" smtClean="0"/>
              <a:t>the air, for example—were subject to the same protections as written and spoken communication.</a:t>
            </a:r>
          </a:p>
          <a:p>
            <a:endParaRPr lang="en-US" dirty="0" smtClean="0"/>
          </a:p>
          <a:p>
            <a:r>
              <a:rPr lang="en-US" dirty="0" smtClean="0"/>
              <a:t>Freedom of the press is an important component of the right to free expression as well. In Near v. Minnesota ,</a:t>
            </a:r>
          </a:p>
          <a:p>
            <a:r>
              <a:rPr lang="en-US" dirty="0" smtClean="0"/>
              <a:t>an early case regarding press freedoms, the Supreme Court ruled that the government generally could not</a:t>
            </a:r>
          </a:p>
          <a:p>
            <a:r>
              <a:rPr lang="en-US" dirty="0" smtClean="0"/>
              <a:t>engage in prior restraint ; that is, states and the federal government could not in advance prohibit someone</a:t>
            </a:r>
          </a:p>
          <a:p>
            <a:r>
              <a:rPr lang="en-US" dirty="0" smtClean="0"/>
              <a:t>from publishing something without a very compelling reason.</a:t>
            </a:r>
          </a:p>
          <a:p>
            <a:r>
              <a:rPr lang="en-US" dirty="0" smtClean="0"/>
              <a:t> </a:t>
            </a:r>
          </a:p>
          <a:p>
            <a:r>
              <a:rPr lang="en-US" dirty="0" smtClean="0"/>
              <a:t>This standard was reinforced in 1971 in the Pentagon Papers case, in which the Supreme Court found that the government could not prohibit the New York Times  and Washington Post  newspapers from publishing the Pentagon Papers.  These papers included materials from a secret history of the Vietnam War that had been compiled by the military.</a:t>
            </a:r>
          </a:p>
          <a:p>
            <a:endParaRPr lang="en-US" dirty="0" smtClean="0"/>
          </a:p>
          <a:p>
            <a:r>
              <a:rPr lang="en-US" dirty="0" smtClean="0"/>
              <a:t>More specifically, the papers were compiled at the request of Secretary of Defense Robert McNamara and provided a study of U.S. political and military involvement in Vietnam from 1945 to 1967. Daniel Ellsberg famously released passages of the Papers to the press to show that the United States had secretly enlarged the scope of the war by bombing Cambodia and Laos among other deeds while lying to the American public about doing so.</a:t>
            </a:r>
          </a:p>
          <a:p>
            <a:r>
              <a:rPr lang="en-US" dirty="0" smtClean="0"/>
              <a:t>Although people who leak secret information to the media can still be prosecuted and punished, this does not generally extend to reporters and news outlets that pass that information on to the public. The Edward Snowden case is another good case in point. Snowden himself, rather than those involved in promoting the information that he shared, is the object of criminal prosecution.</a:t>
            </a:r>
          </a:p>
          <a:p>
            <a:endParaRPr lang="en-US" dirty="0" smtClean="0"/>
          </a:p>
          <a:p>
            <a:r>
              <a:rPr lang="en-US" dirty="0" smtClean="0"/>
              <a:t>Furthermore, the courts have recognized that government officials and other public figures might try to silence press criticism and avoid unfavorable news coverage by threatening a lawsuit for defamation of character. In the 1964 New York Times v. Sullivan  case, the Supreme Court decided that public figures needed to demonstrate not only that a negative press statement about them was untrue but also that the statement was published or made with either malicious intent or “reckless disregard” for the truth.</a:t>
            </a:r>
          </a:p>
          <a:p>
            <a:endParaRPr lang="en-US" dirty="0" smtClean="0"/>
          </a:p>
          <a:p>
            <a:r>
              <a:rPr lang="en-US" dirty="0" smtClean="0"/>
              <a:t> This ruling made it much harder for politicians to silence potential critics or to bankrupt their political opponents through the courts. The right to freedom of expression is not absolute; several key restrictions limit our ability to speak or publish opinions under certain circumstances. We have seen that the Constitution protects most forms of offensive and unpopular expression, particularly political speech; however, incitement  of a criminal act, “fighting words,” and genuine threats are not protected. So, for example, you can’t point at someone</a:t>
            </a:r>
          </a:p>
          <a:p>
            <a:r>
              <a:rPr lang="en-US" dirty="0" smtClean="0"/>
              <a:t>in front of an angry crowd and shout, “Let’s beat up that guy!” And the Supreme Court has allowed laws that ban threatening symbolic speech, such as burning a cross on the lawn of an African American family’s home (Figure 4.10 ).29  Finally, as we’ve just seen, defamation of character—whether in written</a:t>
            </a:r>
          </a:p>
          <a:p>
            <a:r>
              <a:rPr lang="en-US" dirty="0" smtClean="0"/>
              <a:t>form (libel) or spoken form (slander)—is not protected by the First Amendment, so people who are subject</a:t>
            </a:r>
          </a:p>
          <a:p>
            <a:r>
              <a:rPr lang="en-US" dirty="0" smtClean="0"/>
              <a:t>to false accusations can sue to recover damages, although criminal prosecutions of libel and slander are</a:t>
            </a:r>
          </a:p>
          <a:p>
            <a:r>
              <a:rPr lang="en-US" dirty="0" smtClean="0"/>
              <a:t>uncommon.</a:t>
            </a:r>
          </a:p>
          <a:p>
            <a:r>
              <a:rPr lang="en-US" dirty="0" smtClean="0"/>
              <a:t>Figure 4.10 The Supreme Court has allowed laws that ban threatening symbolic speech, such as burning crosses</a:t>
            </a:r>
          </a:p>
          <a:p>
            <a:r>
              <a:rPr lang="en-US" dirty="0" smtClean="0"/>
              <a:t>on the lawns of African American families, an intimidation tactic used by the Ku Klux Klan, pictured here at a meeting</a:t>
            </a:r>
          </a:p>
          <a:p>
            <a:r>
              <a:rPr lang="en-US" dirty="0" smtClean="0"/>
              <a:t>in Gainesville, Florida, on December 31, 1922.</a:t>
            </a:r>
          </a:p>
          <a:p>
            <a:endParaRPr lang="en-US" dirty="0" smtClean="0"/>
          </a:p>
          <a:p>
            <a:r>
              <a:rPr lang="en-US" dirty="0" smtClean="0"/>
              <a:t>Another key exception to the right to freedom of expression is obscenity, acts or statements that are extremely offensive under current societal standards. Defining obscenity has been something of a challenge for the courts; Supreme Court Justice Potter Stewart famously said of obscenity, “I know it when I see it.”</a:t>
            </a:r>
          </a:p>
          <a:p>
            <a:endParaRPr lang="en-US" dirty="0" smtClean="0"/>
          </a:p>
          <a:p>
            <a:r>
              <a:rPr lang="en-US" dirty="0" smtClean="0"/>
              <a:t>The courts have allowed censorship of less-than-obscene content when it is broadcast over the airwaves, particularly when it is available for anyone to receive. </a:t>
            </a:r>
          </a:p>
          <a:p>
            <a:r>
              <a:rPr lang="en-US" dirty="0" smtClean="0"/>
              <a:t>But technology has created new avenues for obscene material to be disseminated.</a:t>
            </a:r>
          </a:p>
          <a:p>
            <a:r>
              <a:rPr lang="en-US" dirty="0" smtClean="0"/>
              <a:t>The Children’s Internet Protection Act, however, requires K–12 schools and public libraries receiving Internet access using special E-rate discounts to filter or block access to obscene material and other material deemed harmful to minors, with certain exceptions.</a:t>
            </a:r>
          </a:p>
          <a:p>
            <a:r>
              <a:rPr lang="en-US" dirty="0" smtClean="0"/>
              <a:t>The courts have also allowed laws that forbid or compel certain forms of expression by businesses, such as using false or misleading statements. </a:t>
            </a:r>
          </a:p>
          <a:p>
            <a:endParaRPr lang="en-US" dirty="0" smtClean="0"/>
          </a:p>
          <a:p>
            <a:r>
              <a:rPr lang="en-US" dirty="0" smtClean="0"/>
              <a:t>Furthermore, the courts have ruled that, although public school officials are government actors, the First Amendment freedom of expression rights of children attending public schools are somewhat limited.</a:t>
            </a:r>
          </a:p>
          <a:p>
            <a:endParaRPr lang="en-US" dirty="0" smtClean="0"/>
          </a:p>
          <a:p>
            <a:r>
              <a:rPr lang="en-US" dirty="0" smtClean="0"/>
              <a:t>Free expression includes the right to assemble peaceably and the right to petition government officials.</a:t>
            </a:r>
          </a:p>
          <a:p>
            <a:r>
              <a:rPr lang="en-US" dirty="0" smtClean="0"/>
              <a:t>This right even extends to members of groups whose views most people find abhorrent, such as American Nazis and the vehemently anti-gay </a:t>
            </a:r>
            <a:r>
              <a:rPr lang="en-US" dirty="0" err="1" smtClean="0"/>
              <a:t>Westboro</a:t>
            </a:r>
            <a:r>
              <a:rPr lang="en-US" dirty="0" smtClean="0"/>
              <a:t> Baptist Church, whose members have become known for their protests at the funerals of U.S. soldiers who have died fighting in the war on terror. </a:t>
            </a:r>
          </a:p>
          <a:p>
            <a:endParaRPr lang="en-US" dirty="0" smtClean="0"/>
          </a:p>
          <a:p>
            <a:r>
              <a:rPr lang="en-US" dirty="0" smtClean="0"/>
              <a:t>Free expression—although a broad right—is subject to certain constraints to balance it against the interests of public order. In particular, the nature, place, and timing of protests—but not their substantive content—are subject to reasonable limits. The courts have ruled that while people may peaceably assemble</a:t>
            </a:r>
          </a:p>
          <a:p>
            <a:r>
              <a:rPr lang="en-US" dirty="0" smtClean="0"/>
              <a:t>in a place that is a public forum, not all public property is a public forum. Rallies and protests on land that has other dedicated uses, such as roads and highways, can be limited to</a:t>
            </a:r>
          </a:p>
          <a:p>
            <a:r>
              <a:rPr lang="en-US" dirty="0" smtClean="0"/>
              <a:t>groups that have secured a permit in advance, and those organizing large gatherings may be required to</a:t>
            </a:r>
          </a:p>
          <a:p>
            <a:r>
              <a:rPr lang="en-US" dirty="0" smtClean="0"/>
              <a:t>give sufficient notice so government authorities can ensure there is enough security available. However,</a:t>
            </a:r>
          </a:p>
          <a:p>
            <a:r>
              <a:rPr lang="en-US" dirty="0" smtClean="0"/>
              <a:t>any such regulation must be viewpoint-neutral; the government may not treat one group differently than</a:t>
            </a:r>
          </a:p>
          <a:p>
            <a:r>
              <a:rPr lang="en-US" dirty="0" smtClean="0"/>
              <a:t>another because of its opinions or beliefs. </a:t>
            </a:r>
          </a:p>
          <a:p>
            <a:endParaRPr lang="en-US" dirty="0" smtClean="0"/>
          </a:p>
          <a:p>
            <a:r>
              <a:rPr lang="en-US" dirty="0" smtClean="0"/>
              <a:t>Finally, there have been controversial situations in which government agencies have established free-speech zones for protesters during political conventions, presidential visits, and international meetings in areas that are arguably selected to minimize their public audience or to ensure that the subjects of the protests do not have to encounter the protesters.</a:t>
            </a:r>
          </a:p>
        </p:txBody>
      </p:sp>
      <p:sp>
        <p:nvSpPr>
          <p:cNvPr id="8" name="Rectangle 7"/>
          <p:cNvSpPr/>
          <p:nvPr/>
        </p:nvSpPr>
        <p:spPr>
          <a:xfrm>
            <a:off x="457199" y="468776"/>
            <a:ext cx="8115301" cy="6186309"/>
          </a:xfrm>
          <a:prstGeom prst="rect">
            <a:avLst/>
          </a:prstGeom>
        </p:spPr>
        <p:txBody>
          <a:bodyPr wrap="square">
            <a:spAutoFit/>
          </a:bodyPr>
          <a:lstStyle/>
          <a:p>
            <a:endParaRPr lang="en-US" dirty="0" smtClean="0"/>
          </a:p>
          <a:p>
            <a:endParaRPr lang="en-US" dirty="0"/>
          </a:p>
          <a:p>
            <a:endParaRPr lang="en-US" dirty="0" smtClean="0"/>
          </a:p>
          <a:p>
            <a:r>
              <a:rPr lang="en-US" sz="2400" dirty="0" smtClean="0"/>
              <a:t>The </a:t>
            </a:r>
            <a:r>
              <a:rPr lang="en-US" sz="2400" dirty="0"/>
              <a:t>Free Exercise </a:t>
            </a:r>
            <a:r>
              <a:rPr lang="en-US" sz="2400" dirty="0" smtClean="0"/>
              <a:t>Clause limits </a:t>
            </a:r>
            <a:r>
              <a:rPr lang="en-US" sz="2400" dirty="0"/>
              <a:t>the ability of the government to control or </a:t>
            </a:r>
            <a:r>
              <a:rPr lang="en-US" sz="2400" dirty="0" smtClean="0"/>
              <a:t>restrict religious </a:t>
            </a:r>
            <a:r>
              <a:rPr lang="en-US" sz="2400" dirty="0"/>
              <a:t>practices. </a:t>
            </a:r>
            <a:endParaRPr lang="en-US" sz="2400" dirty="0" smtClean="0"/>
          </a:p>
          <a:p>
            <a:endParaRPr lang="en-US" dirty="0"/>
          </a:p>
          <a:p>
            <a:pPr algn="ctr"/>
            <a:r>
              <a:rPr lang="en-US" dirty="0" smtClean="0"/>
              <a:t>Get in pairs. Roll the die until you get a 1, 2, or 3. </a:t>
            </a:r>
          </a:p>
          <a:p>
            <a:pPr algn="ctr"/>
            <a:r>
              <a:rPr lang="en-US" dirty="0" smtClean="0"/>
              <a:t>Then answer the question with your partner. </a:t>
            </a:r>
          </a:p>
          <a:p>
            <a:endParaRPr lang="en-US" sz="2000" dirty="0"/>
          </a:p>
          <a:p>
            <a:r>
              <a:rPr lang="en-US" sz="2000" dirty="0" smtClean="0"/>
              <a:t>1. Should a Jewish police officer who strictly observes Shabbat be compelled to work on a Friday night or during the day on Saturday? What if the general law or rule in question is not applied equally to everyone?</a:t>
            </a:r>
          </a:p>
          <a:p>
            <a:endParaRPr lang="en-US" sz="2000" dirty="0" smtClean="0"/>
          </a:p>
          <a:p>
            <a:r>
              <a:rPr lang="en-US" sz="2000" dirty="0" smtClean="0"/>
              <a:t>2. Should a Jehovah’s Witness have to recite the pledge or salute the flag, or be prevented from going door to door to proselytize?  </a:t>
            </a:r>
          </a:p>
          <a:p>
            <a:endParaRPr lang="en-US" sz="2000" dirty="0" smtClean="0"/>
          </a:p>
          <a:p>
            <a:r>
              <a:rPr lang="en-US" sz="2000" dirty="0" smtClean="0"/>
              <a:t>3. Should a conscientious objector (who claims the right to refuse to perform military service on the grounds of freedom of thought, conscience, or religion) avoid the draft? </a:t>
            </a:r>
            <a:endParaRPr lang="en-US" sz="2000" dirty="0"/>
          </a:p>
        </p:txBody>
      </p:sp>
    </p:spTree>
    <p:extLst>
      <p:ext uri="{BB962C8B-B14F-4D97-AF65-F5344CB8AC3E}">
        <p14:creationId xmlns:p14="http://schemas.microsoft.com/office/powerpoint/2010/main" val="66398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5" name="Rectangle 4"/>
          <p:cNvSpPr/>
          <p:nvPr/>
        </p:nvSpPr>
        <p:spPr>
          <a:xfrm>
            <a:off x="457199" y="-89888063"/>
            <a:ext cx="6585857" cy="46905221"/>
          </a:xfrm>
          <a:prstGeom prst="rect">
            <a:avLst/>
          </a:prstGeom>
        </p:spPr>
        <p:txBody>
          <a:bodyPr wrap="square">
            <a:spAutoFit/>
          </a:bodyPr>
          <a:lstStyle/>
          <a:p>
            <a:endParaRPr lang="en-US" dirty="0"/>
          </a:p>
          <a:p>
            <a:endParaRPr lang="en-US" dirty="0"/>
          </a:p>
          <a:p>
            <a:r>
              <a:rPr lang="en-US" dirty="0" smtClean="0"/>
              <a:t>Freedom of Expression</a:t>
            </a:r>
          </a:p>
          <a:p>
            <a:r>
              <a:rPr lang="en-US" dirty="0" smtClean="0"/>
              <a:t> Although the remainder of the First Amendment protects four distinct rights—free speech, press,</a:t>
            </a:r>
          </a:p>
          <a:p>
            <a:r>
              <a:rPr lang="en-US" dirty="0" smtClean="0"/>
              <a:t>assembly, and petition—we generally think of these rights today as encompassing a right to freedom of</a:t>
            </a:r>
          </a:p>
          <a:p>
            <a:r>
              <a:rPr lang="en-US" dirty="0" smtClean="0"/>
              <a:t>expression, particularly since the world’s technological evolution has blurred the lines between oral and</a:t>
            </a:r>
          </a:p>
          <a:p>
            <a:r>
              <a:rPr lang="en-US" dirty="0" smtClean="0"/>
              <a:t>written communication (i.e., speech and press) in the centuries since the First Amendment was written and</a:t>
            </a:r>
          </a:p>
          <a:p>
            <a:r>
              <a:rPr lang="en-US" dirty="0" smtClean="0"/>
              <a:t>adopted.</a:t>
            </a:r>
          </a:p>
          <a:p>
            <a:r>
              <a:rPr lang="en-US" dirty="0" smtClean="0"/>
              <a:t>Controversies over freedom of expression were rare until the 1900s, even though government censorship</a:t>
            </a:r>
          </a:p>
          <a:p>
            <a:r>
              <a:rPr lang="en-US" dirty="0" smtClean="0"/>
              <a:t>was quite common. </a:t>
            </a:r>
          </a:p>
          <a:p>
            <a:r>
              <a:rPr lang="en-US" dirty="0" smtClean="0"/>
              <a:t>Censorship reached its height during World War I. The United States was swept up in two waves of</a:t>
            </a:r>
          </a:p>
          <a:p>
            <a:r>
              <a:rPr lang="en-US" dirty="0" smtClean="0"/>
              <a:t>hysteria. </a:t>
            </a:r>
          </a:p>
          <a:p>
            <a:r>
              <a:rPr lang="en-US" dirty="0" smtClean="0"/>
              <a:t>Americans who vocally supported the communist cause or opposed the war often found themselves in</a:t>
            </a:r>
          </a:p>
          <a:p>
            <a:r>
              <a:rPr lang="en-US" dirty="0" smtClean="0"/>
              <a:t>jail. In </a:t>
            </a:r>
            <a:r>
              <a:rPr lang="en-US" dirty="0" err="1" smtClean="0"/>
              <a:t>Schenck</a:t>
            </a:r>
            <a:r>
              <a:rPr lang="en-US" dirty="0" smtClean="0"/>
              <a:t> v. United States , the Supreme Court ruled that people encouraging young men to dodge</a:t>
            </a:r>
          </a:p>
          <a:p>
            <a:r>
              <a:rPr lang="en-US" dirty="0" smtClean="0"/>
              <a:t>the draft could be imprisoned for doing so, arguing that recommending that people disobey the law was</a:t>
            </a:r>
          </a:p>
          <a:p>
            <a:r>
              <a:rPr lang="en-US" dirty="0" smtClean="0"/>
              <a:t>tantamount to “falsely shouting fire in a theatre and causing a panic” and thus presented a “clear and</a:t>
            </a:r>
          </a:p>
          <a:p>
            <a:r>
              <a:rPr lang="en-US" dirty="0" smtClean="0"/>
              <a:t>present danger” to public order.</a:t>
            </a:r>
          </a:p>
          <a:p>
            <a:r>
              <a:rPr lang="en-US" dirty="0" smtClean="0"/>
              <a:t> Similarly, communists and other revolutionary anarchists and socialists during the Red Scare after the war were prosecuted under various state and federal laws for supporting</a:t>
            </a:r>
          </a:p>
          <a:p>
            <a:r>
              <a:rPr lang="en-US" dirty="0" smtClean="0"/>
              <a:t>the forceful or violent overthrow of government. This general approach to political speech remained in place for the next fifty years.</a:t>
            </a:r>
          </a:p>
          <a:p>
            <a:r>
              <a:rPr lang="en-US" dirty="0" smtClean="0"/>
              <a:t>In the 1960s, however, the Supreme Court’s rulings on free expression became more liberal, in response</a:t>
            </a:r>
          </a:p>
          <a:p>
            <a:r>
              <a:rPr lang="en-US" dirty="0" smtClean="0"/>
              <a:t>to the Vietnam War and the growing antiwar movement. In a 1969 case involving the Ku Klux Klan, Brandenburg v. Ohio , the Supreme Court found that only speech or writing that constituted a direct call or plan to imminent lawless action, an illegal act in the immediate future, could be suppressed; the mere advocacy of a hypothetical revolution was not enough.</a:t>
            </a:r>
          </a:p>
          <a:p>
            <a:r>
              <a:rPr lang="en-US" dirty="0" smtClean="0"/>
              <a:t>  The Supreme Court also found that various forms</a:t>
            </a:r>
          </a:p>
          <a:p>
            <a:r>
              <a:rPr lang="en-US" dirty="0" smtClean="0"/>
              <a:t>of symbolic speech —wearing clothing like an armband that carried a political symbol or raising a fist in</a:t>
            </a:r>
          </a:p>
          <a:p>
            <a:r>
              <a:rPr lang="en-US" dirty="0" smtClean="0"/>
              <a:t>the air, for example—were subject to the same protections as written and spoken communication.</a:t>
            </a:r>
          </a:p>
          <a:p>
            <a:endParaRPr lang="en-US" dirty="0" smtClean="0"/>
          </a:p>
          <a:p>
            <a:r>
              <a:rPr lang="en-US" dirty="0" smtClean="0"/>
              <a:t>Freedom of the press is an important component of the right to free expression as well. In Near v. Minnesota ,</a:t>
            </a:r>
          </a:p>
          <a:p>
            <a:r>
              <a:rPr lang="en-US" dirty="0" smtClean="0"/>
              <a:t>an early case regarding press freedoms, the Supreme Court ruled that the government generally could not</a:t>
            </a:r>
          </a:p>
          <a:p>
            <a:r>
              <a:rPr lang="en-US" dirty="0" smtClean="0"/>
              <a:t>engage in prior restraint ; that is, states and the federal government could not in advance prohibit someone</a:t>
            </a:r>
          </a:p>
          <a:p>
            <a:r>
              <a:rPr lang="en-US" dirty="0" smtClean="0"/>
              <a:t>from publishing something without a very compelling reason.</a:t>
            </a:r>
          </a:p>
          <a:p>
            <a:r>
              <a:rPr lang="en-US" dirty="0" smtClean="0"/>
              <a:t> </a:t>
            </a:r>
          </a:p>
          <a:p>
            <a:r>
              <a:rPr lang="en-US" dirty="0" smtClean="0"/>
              <a:t>This standard was reinforced in 1971 in the Pentagon Papers case, in which the Supreme Court found that the government could not prohibit the New York Times  and Washington Post  newspapers from publishing the Pentagon Papers.  These papers included materials from a secret history of the Vietnam War that had been compiled by the military.</a:t>
            </a:r>
          </a:p>
          <a:p>
            <a:endParaRPr lang="en-US" dirty="0" smtClean="0"/>
          </a:p>
          <a:p>
            <a:r>
              <a:rPr lang="en-US" dirty="0" smtClean="0"/>
              <a:t>More specifically, the papers were compiled at the request of Secretary of Defense Robert McNamara and provided a study of U.S. political and military involvement in Vietnam from 1945 to 1967. Daniel Ellsberg famously released passages of the Papers to the press to show that the United States had secretly enlarged the scope of the war by bombing Cambodia and Laos among other deeds while lying to the American public about doing so.</a:t>
            </a:r>
          </a:p>
          <a:p>
            <a:r>
              <a:rPr lang="en-US" dirty="0" smtClean="0"/>
              <a:t>Although people who leak secret information to the media can still be prosecuted and punished, this does not generally extend to reporters and news outlets that pass that information on to the public. The Edward Snowden case is another good case in point. Snowden himself, rather than those involved in promoting the information that he shared, is the object of criminal prosecution.</a:t>
            </a:r>
          </a:p>
          <a:p>
            <a:endParaRPr lang="en-US" dirty="0" smtClean="0"/>
          </a:p>
          <a:p>
            <a:r>
              <a:rPr lang="en-US" dirty="0" smtClean="0"/>
              <a:t>Furthermore, the courts have recognized that government officials and other public figures might try to silence press criticism and avoid unfavorable news coverage by threatening a lawsuit for defamation of character. In the 1964 New York Times v. Sullivan  case, the Supreme Court decided that public figures needed to demonstrate not only that a negative press statement about them was untrue but also that the statement was published or made with either malicious intent or “reckless disregard” for the truth.</a:t>
            </a:r>
          </a:p>
          <a:p>
            <a:endParaRPr lang="en-US" dirty="0" smtClean="0"/>
          </a:p>
          <a:p>
            <a:r>
              <a:rPr lang="en-US" dirty="0" smtClean="0"/>
              <a:t> This ruling made it much harder for politicians to silence potential critics or to bankrupt their political opponents through the courts. The right to freedom of expression is not absolute; several key restrictions limit our ability to speak or publish opinions under certain circumstances. We have seen that the Constitution protects most forms of offensive and unpopular expression, particularly political speech; however, incitement  of a criminal act, “fighting words,” and genuine threats are not protected. So, for example, you can’t point at someone</a:t>
            </a:r>
          </a:p>
          <a:p>
            <a:r>
              <a:rPr lang="en-US" dirty="0" smtClean="0"/>
              <a:t>in front of an angry crowd and shout, “Let’s beat up that guy!” And the Supreme Court has allowed laws that ban threatening symbolic speech, such as burning a cross on the lawn of an African American family’s home (Figure 4.10 ).29  Finally, as we’ve just seen, defamation of character—whether in written</a:t>
            </a:r>
          </a:p>
          <a:p>
            <a:r>
              <a:rPr lang="en-US" dirty="0" smtClean="0"/>
              <a:t>form (libel) or spoken form (slander)—is not protected by the First Amendment, so people who are subject</a:t>
            </a:r>
          </a:p>
          <a:p>
            <a:r>
              <a:rPr lang="en-US" dirty="0" smtClean="0"/>
              <a:t>to false accusations can sue to recover damages, although criminal prosecutions of libel and slander are</a:t>
            </a:r>
          </a:p>
          <a:p>
            <a:r>
              <a:rPr lang="en-US" dirty="0" smtClean="0"/>
              <a:t>uncommon.</a:t>
            </a:r>
          </a:p>
          <a:p>
            <a:r>
              <a:rPr lang="en-US" dirty="0" smtClean="0"/>
              <a:t>Figure 4.10 The Supreme Court has allowed laws that ban threatening symbolic speech, such as burning crosses</a:t>
            </a:r>
          </a:p>
          <a:p>
            <a:r>
              <a:rPr lang="en-US" dirty="0" smtClean="0"/>
              <a:t>on the lawns of African American families, an intimidation tactic used by the Ku Klux Klan, pictured here at a meeting</a:t>
            </a:r>
          </a:p>
          <a:p>
            <a:r>
              <a:rPr lang="en-US" dirty="0" smtClean="0"/>
              <a:t>in Gainesville, Florida, on December 31, 1922.</a:t>
            </a:r>
          </a:p>
          <a:p>
            <a:endParaRPr lang="en-US" dirty="0" smtClean="0"/>
          </a:p>
          <a:p>
            <a:r>
              <a:rPr lang="en-US" dirty="0" smtClean="0"/>
              <a:t>Another key exception to the right to freedom of expression is obscenity, acts or statements that are extremely offensive under current societal standards. Defining obscenity has been something of a challenge for the courts; Supreme Court Justice Potter Stewart famously said of obscenity, “I know it when I see it.”</a:t>
            </a:r>
          </a:p>
          <a:p>
            <a:endParaRPr lang="en-US" dirty="0" smtClean="0"/>
          </a:p>
          <a:p>
            <a:r>
              <a:rPr lang="en-US" dirty="0" smtClean="0"/>
              <a:t>The courts have allowed censorship of less-than-obscene content when it is broadcast over the airwaves, particularly when it is available for anyone to receive. </a:t>
            </a:r>
          </a:p>
          <a:p>
            <a:r>
              <a:rPr lang="en-US" dirty="0" smtClean="0"/>
              <a:t>But technology has created new avenues for obscene material to be disseminated.</a:t>
            </a:r>
          </a:p>
          <a:p>
            <a:r>
              <a:rPr lang="en-US" dirty="0" smtClean="0"/>
              <a:t>The Children’s Internet Protection Act, however, requires K–12 schools and public libraries receiving Internet access using special E-rate discounts to filter or block access to obscene material and other material deemed harmful to minors, with certain exceptions.</a:t>
            </a:r>
          </a:p>
          <a:p>
            <a:r>
              <a:rPr lang="en-US" dirty="0" smtClean="0"/>
              <a:t>The courts have also allowed laws that forbid or compel certain forms of expression by businesses, such as using false or misleading statements. </a:t>
            </a:r>
          </a:p>
          <a:p>
            <a:endParaRPr lang="en-US" dirty="0" smtClean="0"/>
          </a:p>
          <a:p>
            <a:r>
              <a:rPr lang="en-US" dirty="0" smtClean="0"/>
              <a:t>Furthermore, the courts have ruled that, although public school officials are government actors, the First Amendment freedom of expression rights of children attending public schools are somewhat limited.</a:t>
            </a:r>
          </a:p>
          <a:p>
            <a:endParaRPr lang="en-US" dirty="0" smtClean="0"/>
          </a:p>
          <a:p>
            <a:r>
              <a:rPr lang="en-US" dirty="0" smtClean="0"/>
              <a:t>Free expression includes the right to assemble peaceably and the right to petition government officials.</a:t>
            </a:r>
          </a:p>
          <a:p>
            <a:r>
              <a:rPr lang="en-US" dirty="0" smtClean="0"/>
              <a:t>This right even extends to members of groups whose views most people find abhorrent, such as American Nazis and the vehemently anti-gay </a:t>
            </a:r>
            <a:r>
              <a:rPr lang="en-US" dirty="0" err="1" smtClean="0"/>
              <a:t>Westboro</a:t>
            </a:r>
            <a:r>
              <a:rPr lang="en-US" dirty="0" smtClean="0"/>
              <a:t> Baptist Church, whose members have become known for their protests at the funerals of U.S. soldiers who have died fighting in the war on terror. </a:t>
            </a:r>
          </a:p>
          <a:p>
            <a:endParaRPr lang="en-US" dirty="0" smtClean="0"/>
          </a:p>
          <a:p>
            <a:r>
              <a:rPr lang="en-US" dirty="0" smtClean="0"/>
              <a:t>Free expression—although a broad right—is subject to certain constraints to balance it against the interests of public order. In particular, the nature, place, and timing of protests—but not their substantive content—are subject to reasonable limits. The courts have ruled that while people may peaceably assemble</a:t>
            </a:r>
          </a:p>
          <a:p>
            <a:r>
              <a:rPr lang="en-US" dirty="0" smtClean="0"/>
              <a:t>in a place that is a public forum, not all public property is a public forum. Rallies and protests on land that has other dedicated uses, such as roads and highways, can be limited to</a:t>
            </a:r>
          </a:p>
          <a:p>
            <a:r>
              <a:rPr lang="en-US" dirty="0" smtClean="0"/>
              <a:t>groups that have secured a permit in advance, and those organizing large gatherings may be required to</a:t>
            </a:r>
          </a:p>
          <a:p>
            <a:r>
              <a:rPr lang="en-US" dirty="0" smtClean="0"/>
              <a:t>give sufficient notice so government authorities can ensure there is enough security available. However,</a:t>
            </a:r>
          </a:p>
          <a:p>
            <a:r>
              <a:rPr lang="en-US" dirty="0" smtClean="0"/>
              <a:t>any such regulation must be viewpoint-neutral; the government may not treat one group differently than</a:t>
            </a:r>
          </a:p>
          <a:p>
            <a:r>
              <a:rPr lang="en-US" dirty="0" smtClean="0"/>
              <a:t>another because of its opinions or beliefs. </a:t>
            </a:r>
          </a:p>
          <a:p>
            <a:endParaRPr lang="en-US" dirty="0" smtClean="0"/>
          </a:p>
          <a:p>
            <a:r>
              <a:rPr lang="en-US" dirty="0" smtClean="0"/>
              <a:t>Finally, there have been controversial situations in which government agencies have established free-speech zones for protesters during political conventions, presidential visits, and international meetings in areas that are arguably selected to minimize their public audience or to ensure that the subjects of the protests do not have to encounter the protesters.</a:t>
            </a:r>
          </a:p>
        </p:txBody>
      </p:sp>
      <p:sp>
        <p:nvSpPr>
          <p:cNvPr id="8" name="Rectangle 7"/>
          <p:cNvSpPr/>
          <p:nvPr/>
        </p:nvSpPr>
        <p:spPr>
          <a:xfrm>
            <a:off x="322729" y="3331882"/>
            <a:ext cx="8313272" cy="707886"/>
          </a:xfrm>
          <a:prstGeom prst="rect">
            <a:avLst/>
          </a:prstGeom>
        </p:spPr>
        <p:txBody>
          <a:bodyPr wrap="square">
            <a:spAutoFit/>
          </a:bodyPr>
          <a:lstStyle/>
          <a:p>
            <a:pPr>
              <a:defRPr/>
            </a:pPr>
            <a:r>
              <a:rPr lang="en-US" sz="2000" smtClean="0"/>
              <a:t>It should be noted that people’s religious beliefs do not exempt them from the general laws against polygamy, drug use and human sacrifice.</a:t>
            </a:r>
            <a:endParaRPr lang="en-US" sz="2000" dirty="0"/>
          </a:p>
        </p:txBody>
      </p:sp>
    </p:spTree>
    <p:extLst>
      <p:ext uri="{BB962C8B-B14F-4D97-AF65-F5344CB8AC3E}">
        <p14:creationId xmlns:p14="http://schemas.microsoft.com/office/powerpoint/2010/main" val="1553294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5" name="Rectangle 4"/>
          <p:cNvSpPr/>
          <p:nvPr/>
        </p:nvSpPr>
        <p:spPr>
          <a:xfrm>
            <a:off x="457199" y="-89888063"/>
            <a:ext cx="6585857" cy="46905221"/>
          </a:xfrm>
          <a:prstGeom prst="rect">
            <a:avLst/>
          </a:prstGeom>
        </p:spPr>
        <p:txBody>
          <a:bodyPr wrap="square">
            <a:spAutoFit/>
          </a:bodyPr>
          <a:lstStyle/>
          <a:p>
            <a:endParaRPr lang="en-US" dirty="0"/>
          </a:p>
          <a:p>
            <a:endParaRPr lang="en-US" dirty="0"/>
          </a:p>
          <a:p>
            <a:r>
              <a:rPr lang="en-US" dirty="0" smtClean="0"/>
              <a:t>Freedom of Expression</a:t>
            </a:r>
          </a:p>
          <a:p>
            <a:r>
              <a:rPr lang="en-US" dirty="0" smtClean="0"/>
              <a:t> Although the remainder of the First Amendment protects four distinct rights—free speech, press,</a:t>
            </a:r>
          </a:p>
          <a:p>
            <a:r>
              <a:rPr lang="en-US" dirty="0" smtClean="0"/>
              <a:t>assembly, and petition—we generally think of these rights today as encompassing a right to freedom of</a:t>
            </a:r>
          </a:p>
          <a:p>
            <a:r>
              <a:rPr lang="en-US" dirty="0" smtClean="0"/>
              <a:t>expression, particularly since the world’s technological evolution has blurred the lines between oral and</a:t>
            </a:r>
          </a:p>
          <a:p>
            <a:r>
              <a:rPr lang="en-US" dirty="0" smtClean="0"/>
              <a:t>written communication (i.e., speech and press) in the centuries since the First Amendment was written and</a:t>
            </a:r>
          </a:p>
          <a:p>
            <a:r>
              <a:rPr lang="en-US" dirty="0" smtClean="0"/>
              <a:t>adopted.</a:t>
            </a:r>
          </a:p>
          <a:p>
            <a:r>
              <a:rPr lang="en-US" dirty="0" smtClean="0"/>
              <a:t>Controversies over freedom of expression were rare until the 1900s, even though government censorship</a:t>
            </a:r>
          </a:p>
          <a:p>
            <a:r>
              <a:rPr lang="en-US" dirty="0" smtClean="0"/>
              <a:t>was quite common. </a:t>
            </a:r>
          </a:p>
          <a:p>
            <a:r>
              <a:rPr lang="en-US" dirty="0" smtClean="0"/>
              <a:t>Censorship reached its height during World War I. The United States was swept up in two waves of</a:t>
            </a:r>
          </a:p>
          <a:p>
            <a:r>
              <a:rPr lang="en-US" dirty="0" smtClean="0"/>
              <a:t>hysteria. </a:t>
            </a:r>
          </a:p>
          <a:p>
            <a:r>
              <a:rPr lang="en-US" dirty="0" smtClean="0"/>
              <a:t>Americans who vocally supported the communist cause or opposed the war often found themselves in</a:t>
            </a:r>
          </a:p>
          <a:p>
            <a:r>
              <a:rPr lang="en-US" dirty="0" smtClean="0"/>
              <a:t>jail. In </a:t>
            </a:r>
            <a:r>
              <a:rPr lang="en-US" dirty="0" err="1" smtClean="0"/>
              <a:t>Schenck</a:t>
            </a:r>
            <a:r>
              <a:rPr lang="en-US" dirty="0" smtClean="0"/>
              <a:t> v. United States , the Supreme Court ruled that people encouraging young men to dodge</a:t>
            </a:r>
          </a:p>
          <a:p>
            <a:r>
              <a:rPr lang="en-US" dirty="0" smtClean="0"/>
              <a:t>the draft could be imprisoned for doing so, arguing that recommending that people disobey the law was</a:t>
            </a:r>
          </a:p>
          <a:p>
            <a:r>
              <a:rPr lang="en-US" dirty="0" smtClean="0"/>
              <a:t>tantamount to “falsely shouting fire in a theatre and causing a panic” and thus presented a “clear and</a:t>
            </a:r>
          </a:p>
          <a:p>
            <a:r>
              <a:rPr lang="en-US" dirty="0" smtClean="0"/>
              <a:t>present danger” to public order.</a:t>
            </a:r>
          </a:p>
          <a:p>
            <a:r>
              <a:rPr lang="en-US" dirty="0" smtClean="0"/>
              <a:t> Similarly, communists and other revolutionary anarchists and socialists during the Red Scare after the war were prosecuted under various state and federal laws for supporting</a:t>
            </a:r>
          </a:p>
          <a:p>
            <a:r>
              <a:rPr lang="en-US" dirty="0" smtClean="0"/>
              <a:t>the forceful or violent overthrow of government. This general approach to political speech remained in place for the next fifty years.</a:t>
            </a:r>
          </a:p>
          <a:p>
            <a:r>
              <a:rPr lang="en-US" dirty="0" smtClean="0"/>
              <a:t>In the 1960s, however, the Supreme Court’s rulings on free expression became more liberal, in response</a:t>
            </a:r>
          </a:p>
          <a:p>
            <a:r>
              <a:rPr lang="en-US" dirty="0" smtClean="0"/>
              <a:t>to the Vietnam War and the growing antiwar movement. In a 1969 case involving the Ku Klux Klan, Brandenburg v. Ohio , the Supreme Court found that only speech or writing that constituted a direct call or plan to imminent lawless action, an illegal act in the immediate future, could be suppressed; the mere advocacy of a hypothetical revolution was not enough.</a:t>
            </a:r>
          </a:p>
          <a:p>
            <a:r>
              <a:rPr lang="en-US" dirty="0" smtClean="0"/>
              <a:t>  The Supreme Court also found that various forms</a:t>
            </a:r>
          </a:p>
          <a:p>
            <a:r>
              <a:rPr lang="en-US" dirty="0" smtClean="0"/>
              <a:t>of symbolic speech —wearing clothing like an armband that carried a political symbol or raising a fist in</a:t>
            </a:r>
          </a:p>
          <a:p>
            <a:r>
              <a:rPr lang="en-US" dirty="0" smtClean="0"/>
              <a:t>the air, for example—were subject to the same protections as written and spoken communication.</a:t>
            </a:r>
          </a:p>
          <a:p>
            <a:endParaRPr lang="en-US" dirty="0" smtClean="0"/>
          </a:p>
          <a:p>
            <a:r>
              <a:rPr lang="en-US" dirty="0" smtClean="0"/>
              <a:t>Freedom of the press is an important component of the right to free expression as well. In Near v. Minnesota ,</a:t>
            </a:r>
          </a:p>
          <a:p>
            <a:r>
              <a:rPr lang="en-US" dirty="0" smtClean="0"/>
              <a:t>an early case regarding press freedoms, the Supreme Court ruled that the government generally could not</a:t>
            </a:r>
          </a:p>
          <a:p>
            <a:r>
              <a:rPr lang="en-US" dirty="0" smtClean="0"/>
              <a:t>engage in prior restraint ; that is, states and the federal government could not in advance prohibit someone</a:t>
            </a:r>
          </a:p>
          <a:p>
            <a:r>
              <a:rPr lang="en-US" dirty="0" smtClean="0"/>
              <a:t>from publishing something without a very compelling reason.</a:t>
            </a:r>
          </a:p>
          <a:p>
            <a:r>
              <a:rPr lang="en-US" dirty="0" smtClean="0"/>
              <a:t> </a:t>
            </a:r>
          </a:p>
          <a:p>
            <a:r>
              <a:rPr lang="en-US" dirty="0" smtClean="0"/>
              <a:t>This standard was reinforced in 1971 in the Pentagon Papers case, in which the Supreme Court found that the government could not prohibit the New York Times  and Washington Post  newspapers from publishing the Pentagon Papers.  These papers included materials from a secret history of the Vietnam War that had been compiled by the military.</a:t>
            </a:r>
          </a:p>
          <a:p>
            <a:endParaRPr lang="en-US" dirty="0" smtClean="0"/>
          </a:p>
          <a:p>
            <a:r>
              <a:rPr lang="en-US" dirty="0" smtClean="0"/>
              <a:t>More specifically, the papers were compiled at the request of Secretary of Defense Robert McNamara and provided a study of U.S. political and military involvement in Vietnam from 1945 to 1967. Daniel Ellsberg famously released passages of the Papers to the press to show that the United States had secretly enlarged the scope of the war by bombing Cambodia and Laos among other deeds while lying to the American public about doing so.</a:t>
            </a:r>
          </a:p>
          <a:p>
            <a:r>
              <a:rPr lang="en-US" dirty="0" smtClean="0"/>
              <a:t>Although people who leak secret information to the media can still be prosecuted and punished, this does not generally extend to reporters and news outlets that pass that information on to the public. The Edward Snowden case is another good case in point. Snowden himself, rather than those involved in promoting the information that he shared, is the object of criminal prosecution.</a:t>
            </a:r>
          </a:p>
          <a:p>
            <a:endParaRPr lang="en-US" dirty="0" smtClean="0"/>
          </a:p>
          <a:p>
            <a:r>
              <a:rPr lang="en-US" dirty="0" smtClean="0"/>
              <a:t>Furthermore, the courts have recognized that government officials and other public figures might try to silence press criticism and avoid unfavorable news coverage by threatening a lawsuit for defamation of character. In the 1964 New York Times v. Sullivan  case, the Supreme Court decided that public figures needed to demonstrate not only that a negative press statement about them was untrue but also that the statement was published or made with either malicious intent or “reckless disregard” for the truth.</a:t>
            </a:r>
          </a:p>
          <a:p>
            <a:endParaRPr lang="en-US" dirty="0" smtClean="0"/>
          </a:p>
          <a:p>
            <a:r>
              <a:rPr lang="en-US" dirty="0" smtClean="0"/>
              <a:t> This ruling made it much harder for politicians to silence potential critics or to bankrupt their political opponents through the courts. The right to freedom of expression is not absolute; several key restrictions limit our ability to speak or publish opinions under certain circumstances. We have seen that the Constitution protects most forms of offensive and unpopular expression, particularly political speech; however, incitement  of a criminal act, “fighting words,” and genuine threats are not protected. So, for example, you can’t point at someone</a:t>
            </a:r>
          </a:p>
          <a:p>
            <a:r>
              <a:rPr lang="en-US" dirty="0" smtClean="0"/>
              <a:t>in front of an angry crowd and shout, “Let’s beat up that guy!” And the Supreme Court has allowed laws that ban threatening symbolic speech, such as burning a cross on the lawn of an African American family’s home (Figure 4.10 ).29  Finally, as we’ve just seen, defamation of character—whether in written</a:t>
            </a:r>
          </a:p>
          <a:p>
            <a:r>
              <a:rPr lang="en-US" dirty="0" smtClean="0"/>
              <a:t>form (libel) or spoken form (slander)—is not protected by the First Amendment, so people who are subject</a:t>
            </a:r>
          </a:p>
          <a:p>
            <a:r>
              <a:rPr lang="en-US" dirty="0" smtClean="0"/>
              <a:t>to false accusations can sue to recover damages, although criminal prosecutions of libel and slander are</a:t>
            </a:r>
          </a:p>
          <a:p>
            <a:r>
              <a:rPr lang="en-US" dirty="0" smtClean="0"/>
              <a:t>uncommon.</a:t>
            </a:r>
          </a:p>
          <a:p>
            <a:r>
              <a:rPr lang="en-US" dirty="0" smtClean="0"/>
              <a:t>Figure 4.10 The Supreme Court has allowed laws that ban threatening symbolic speech, such as burning crosses</a:t>
            </a:r>
          </a:p>
          <a:p>
            <a:r>
              <a:rPr lang="en-US" dirty="0" smtClean="0"/>
              <a:t>on the lawns of African American families, an intimidation tactic used by the Ku Klux Klan, pictured here at a meeting</a:t>
            </a:r>
          </a:p>
          <a:p>
            <a:r>
              <a:rPr lang="en-US" dirty="0" smtClean="0"/>
              <a:t>in Gainesville, Florida, on December 31, 1922.</a:t>
            </a:r>
          </a:p>
          <a:p>
            <a:endParaRPr lang="en-US" dirty="0" smtClean="0"/>
          </a:p>
          <a:p>
            <a:r>
              <a:rPr lang="en-US" dirty="0" smtClean="0"/>
              <a:t>Another key exception to the right to freedom of expression is obscenity, acts or statements that are extremely offensive under current societal standards. Defining obscenity has been something of a challenge for the courts; Supreme Court Justice Potter Stewart famously said of obscenity, “I know it when I see it.”</a:t>
            </a:r>
          </a:p>
          <a:p>
            <a:endParaRPr lang="en-US" dirty="0" smtClean="0"/>
          </a:p>
          <a:p>
            <a:r>
              <a:rPr lang="en-US" dirty="0" smtClean="0"/>
              <a:t>The courts have allowed censorship of less-than-obscene content when it is broadcast over the airwaves, particularly when it is available for anyone to receive. </a:t>
            </a:r>
          </a:p>
          <a:p>
            <a:r>
              <a:rPr lang="en-US" dirty="0" smtClean="0"/>
              <a:t>But technology has created new avenues for obscene material to be disseminated.</a:t>
            </a:r>
          </a:p>
          <a:p>
            <a:r>
              <a:rPr lang="en-US" dirty="0" smtClean="0"/>
              <a:t>The Children’s Internet Protection Act, however, requires K–12 schools and public libraries receiving Internet access using special E-rate discounts to filter or block access to obscene material and other material deemed harmful to minors, with certain exceptions.</a:t>
            </a:r>
          </a:p>
          <a:p>
            <a:r>
              <a:rPr lang="en-US" dirty="0" smtClean="0"/>
              <a:t>The courts have also allowed laws that forbid or compel certain forms of expression by businesses, such as using false or misleading statements. </a:t>
            </a:r>
          </a:p>
          <a:p>
            <a:endParaRPr lang="en-US" dirty="0" smtClean="0"/>
          </a:p>
          <a:p>
            <a:r>
              <a:rPr lang="en-US" dirty="0" smtClean="0"/>
              <a:t>Furthermore, the courts have ruled that, although public school officials are government actors, the First Amendment freedom of expression rights of children attending public schools are somewhat limited.</a:t>
            </a:r>
          </a:p>
          <a:p>
            <a:endParaRPr lang="en-US" dirty="0" smtClean="0"/>
          </a:p>
          <a:p>
            <a:r>
              <a:rPr lang="en-US" dirty="0" smtClean="0"/>
              <a:t>Free expression includes the right to assemble peaceably and the right to petition government officials.</a:t>
            </a:r>
          </a:p>
          <a:p>
            <a:r>
              <a:rPr lang="en-US" dirty="0" smtClean="0"/>
              <a:t>This right even extends to members of groups whose views most people find abhorrent, such as American Nazis and the vehemently anti-gay </a:t>
            </a:r>
            <a:r>
              <a:rPr lang="en-US" dirty="0" err="1" smtClean="0"/>
              <a:t>Westboro</a:t>
            </a:r>
            <a:r>
              <a:rPr lang="en-US" dirty="0" smtClean="0"/>
              <a:t> Baptist Church, whose members have become known for their protests at the funerals of U.S. soldiers who have died fighting in the war on terror. </a:t>
            </a:r>
          </a:p>
          <a:p>
            <a:endParaRPr lang="en-US" dirty="0" smtClean="0"/>
          </a:p>
          <a:p>
            <a:r>
              <a:rPr lang="en-US" dirty="0" smtClean="0"/>
              <a:t>Free expression—although a broad right—is subject to certain constraints to balance it against the interests of public order. In particular, the nature, place, and timing of protests—but not their substantive content—are subject to reasonable limits. The courts have ruled that while people may peaceably assemble</a:t>
            </a:r>
          </a:p>
          <a:p>
            <a:r>
              <a:rPr lang="en-US" dirty="0" smtClean="0"/>
              <a:t>in a place that is a public forum, not all public property is a public forum. Rallies and protests on land that has other dedicated uses, such as roads and highways, can be limited to</a:t>
            </a:r>
          </a:p>
          <a:p>
            <a:r>
              <a:rPr lang="en-US" dirty="0" smtClean="0"/>
              <a:t>groups that have secured a permit in advance, and those organizing large gatherings may be required to</a:t>
            </a:r>
          </a:p>
          <a:p>
            <a:r>
              <a:rPr lang="en-US" dirty="0" smtClean="0"/>
              <a:t>give sufficient notice so government authorities can ensure there is enough security available. However,</a:t>
            </a:r>
          </a:p>
          <a:p>
            <a:r>
              <a:rPr lang="en-US" dirty="0" smtClean="0"/>
              <a:t>any such regulation must be viewpoint-neutral; the government may not treat one group differently than</a:t>
            </a:r>
          </a:p>
          <a:p>
            <a:r>
              <a:rPr lang="en-US" dirty="0" smtClean="0"/>
              <a:t>another because of its opinions or beliefs. </a:t>
            </a:r>
          </a:p>
          <a:p>
            <a:endParaRPr lang="en-US" dirty="0" smtClean="0"/>
          </a:p>
          <a:p>
            <a:r>
              <a:rPr lang="en-US" dirty="0" smtClean="0"/>
              <a:t>Finally, there have been controversial situations in which government agencies have established free-speech zones for protesters during political conventions, presidential visits, and international meetings in areas that are arguably selected to minimize their public audience or to ensure that the subjects of the protests do not have to encounter the protesters.</a:t>
            </a:r>
          </a:p>
        </p:txBody>
      </p:sp>
      <p:sp>
        <p:nvSpPr>
          <p:cNvPr id="6" name="TextBox 5"/>
          <p:cNvSpPr txBox="1"/>
          <p:nvPr/>
        </p:nvSpPr>
        <p:spPr>
          <a:xfrm>
            <a:off x="5061857" y="1868714"/>
            <a:ext cx="184666" cy="369332"/>
          </a:xfrm>
          <a:prstGeom prst="rect">
            <a:avLst/>
          </a:prstGeom>
          <a:noFill/>
        </p:spPr>
        <p:txBody>
          <a:bodyPr wrap="none" rtlCol="0">
            <a:spAutoFit/>
          </a:bodyPr>
          <a:lstStyle/>
          <a:p>
            <a:endParaRPr lang="en-US" dirty="0"/>
          </a:p>
        </p:txBody>
      </p:sp>
      <p:sp>
        <p:nvSpPr>
          <p:cNvPr id="8" name="Rectangle 7"/>
          <p:cNvSpPr/>
          <p:nvPr/>
        </p:nvSpPr>
        <p:spPr>
          <a:xfrm>
            <a:off x="301625" y="1195132"/>
            <a:ext cx="8699499" cy="5078314"/>
          </a:xfrm>
          <a:prstGeom prst="rect">
            <a:avLst/>
          </a:prstGeom>
        </p:spPr>
        <p:txBody>
          <a:bodyPr wrap="square">
            <a:spAutoFit/>
          </a:bodyPr>
          <a:lstStyle/>
          <a:p>
            <a:pPr marL="285750" indent="-285750">
              <a:buFont typeface="Arial"/>
              <a:buChar char="•"/>
            </a:pPr>
            <a:r>
              <a:rPr lang="en-US" dirty="0" smtClean="0"/>
              <a:t>Deciding whether </a:t>
            </a:r>
            <a:r>
              <a:rPr lang="en-US" dirty="0"/>
              <a:t>a religious belief can </a:t>
            </a:r>
            <a:r>
              <a:rPr lang="en-US" dirty="0" smtClean="0"/>
              <a:t>trump </a:t>
            </a:r>
            <a:r>
              <a:rPr lang="en-US" dirty="0"/>
              <a:t>laws </a:t>
            </a:r>
            <a:r>
              <a:rPr lang="en-US" dirty="0" smtClean="0"/>
              <a:t>or </a:t>
            </a:r>
            <a:r>
              <a:rPr lang="en-US" dirty="0"/>
              <a:t>policies has been a challenge for the Supreme Court. </a:t>
            </a:r>
            <a:endParaRPr lang="en-US" dirty="0" smtClean="0"/>
          </a:p>
          <a:p>
            <a:pPr marL="285750" indent="-285750">
              <a:buFont typeface="Arial"/>
              <a:buChar char="•"/>
            </a:pPr>
            <a:endParaRPr lang="en-US" dirty="0"/>
          </a:p>
          <a:p>
            <a:pPr marL="285750" indent="-285750">
              <a:buFont typeface="Arial"/>
              <a:buChar char="•"/>
            </a:pPr>
            <a:r>
              <a:rPr lang="en-US" dirty="0" smtClean="0"/>
              <a:t>Over time the Court established the </a:t>
            </a:r>
            <a:r>
              <a:rPr lang="en-US" dirty="0" err="1" smtClean="0"/>
              <a:t>Sherbert</a:t>
            </a:r>
            <a:r>
              <a:rPr lang="en-US" dirty="0" smtClean="0"/>
              <a:t> test: government must </a:t>
            </a:r>
            <a:r>
              <a:rPr lang="en-US" dirty="0"/>
              <a:t>show there i</a:t>
            </a:r>
            <a:r>
              <a:rPr lang="en-US" dirty="0" smtClean="0"/>
              <a:t>s </a:t>
            </a:r>
            <a:r>
              <a:rPr lang="en-US" dirty="0"/>
              <a:t>a very good reason for the law in question and that </a:t>
            </a:r>
            <a:r>
              <a:rPr lang="en-US" dirty="0" smtClean="0"/>
              <a:t>the law </a:t>
            </a:r>
            <a:r>
              <a:rPr lang="en-US" dirty="0"/>
              <a:t>was the only feasible way of achieving that goal. </a:t>
            </a:r>
            <a:endParaRPr lang="en-US" dirty="0" smtClean="0"/>
          </a:p>
          <a:p>
            <a:pPr marL="742950" lvl="1" indent="-285750">
              <a:buFont typeface="Arial"/>
              <a:buChar char="•"/>
            </a:pPr>
            <a:r>
              <a:rPr lang="en-US" dirty="0" smtClean="0"/>
              <a:t>It put the burden on the government and made it difficult for </a:t>
            </a:r>
            <a:r>
              <a:rPr lang="en-US" dirty="0"/>
              <a:t>the federal and state governments to enforce laws against individuals that would infringe upon </a:t>
            </a:r>
            <a:r>
              <a:rPr lang="en-US" dirty="0" smtClean="0"/>
              <a:t>their religious beliefs.</a:t>
            </a:r>
          </a:p>
          <a:p>
            <a:pPr marL="742950" lvl="1" indent="-285750">
              <a:buFont typeface="Arial"/>
              <a:buChar char="•"/>
            </a:pPr>
            <a:r>
              <a:rPr lang="en-US" dirty="0" smtClean="0"/>
              <a:t>In the 1990 “peyote case” the Supreme </a:t>
            </a:r>
            <a:r>
              <a:rPr lang="en-US" dirty="0"/>
              <a:t>Court ruled </a:t>
            </a:r>
            <a:r>
              <a:rPr lang="en-US" dirty="0" smtClean="0"/>
              <a:t>that </a:t>
            </a:r>
            <a:r>
              <a:rPr lang="en-US" dirty="0"/>
              <a:t>the “compelling governmental interest” standard should </a:t>
            </a:r>
            <a:r>
              <a:rPr lang="en-US" dirty="0" smtClean="0"/>
              <a:t>not apply</a:t>
            </a:r>
            <a:r>
              <a:rPr lang="en-US" dirty="0"/>
              <a:t>; </a:t>
            </a:r>
          </a:p>
          <a:p>
            <a:pPr marL="742950" lvl="1" indent="-285750">
              <a:buFont typeface="Arial"/>
              <a:buChar char="•"/>
            </a:pPr>
            <a:r>
              <a:rPr lang="en-US" dirty="0" smtClean="0"/>
              <a:t>This decision replaced </a:t>
            </a:r>
            <a:r>
              <a:rPr lang="en-US" dirty="0"/>
              <a:t>the </a:t>
            </a:r>
            <a:r>
              <a:rPr lang="en-US" dirty="0" err="1"/>
              <a:t>Sherbert</a:t>
            </a:r>
            <a:r>
              <a:rPr lang="en-US" dirty="0"/>
              <a:t> test with one that allowed more government regulation of </a:t>
            </a:r>
            <a:r>
              <a:rPr lang="en-US" dirty="0" smtClean="0"/>
              <a:t>religious practices</a:t>
            </a:r>
            <a:r>
              <a:rPr lang="en-US" dirty="0"/>
              <a:t>, </a:t>
            </a:r>
            <a:r>
              <a:rPr lang="en-US" dirty="0" smtClean="0"/>
              <a:t>which worried some believers. </a:t>
            </a:r>
          </a:p>
          <a:p>
            <a:pPr marL="285750" indent="-285750">
              <a:buFont typeface="Arial"/>
              <a:buChar char="•"/>
            </a:pPr>
            <a:endParaRPr lang="en-US" dirty="0" smtClean="0"/>
          </a:p>
          <a:p>
            <a:pPr marL="285750" indent="-285750">
              <a:buFont typeface="Arial"/>
              <a:buChar char="•"/>
            </a:pPr>
            <a:r>
              <a:rPr lang="en-US" dirty="0" smtClean="0"/>
              <a:t>In 1993 Congress </a:t>
            </a:r>
            <a:r>
              <a:rPr lang="en-US" dirty="0"/>
              <a:t>passed </a:t>
            </a:r>
            <a:r>
              <a:rPr lang="en-US" dirty="0" smtClean="0"/>
              <a:t>the </a:t>
            </a:r>
            <a:r>
              <a:rPr lang="en-US" dirty="0"/>
              <a:t>Religious Freedom Restoration Act (RFRA</a:t>
            </a:r>
            <a:r>
              <a:rPr lang="en-US" dirty="0" smtClean="0"/>
              <a:t>). Since 1990</a:t>
            </a:r>
            <a:r>
              <a:rPr lang="en-US" dirty="0"/>
              <a:t>, </a:t>
            </a:r>
            <a:r>
              <a:rPr lang="en-US" dirty="0" smtClean="0"/>
              <a:t>21 states </a:t>
            </a:r>
            <a:r>
              <a:rPr lang="en-US" dirty="0"/>
              <a:t>have passed state RFRAs that </a:t>
            </a:r>
            <a:r>
              <a:rPr lang="en-US" dirty="0" smtClean="0"/>
              <a:t>include the </a:t>
            </a:r>
            <a:r>
              <a:rPr lang="en-US" dirty="0" err="1"/>
              <a:t>Sherbert</a:t>
            </a:r>
            <a:r>
              <a:rPr lang="en-US" dirty="0"/>
              <a:t> test </a:t>
            </a:r>
            <a:r>
              <a:rPr lang="en-US" dirty="0" smtClean="0"/>
              <a:t>and 11 </a:t>
            </a:r>
            <a:r>
              <a:rPr lang="en-US" dirty="0"/>
              <a:t>states have enshrined the </a:t>
            </a:r>
            <a:r>
              <a:rPr lang="en-US" dirty="0" err="1"/>
              <a:t>Sherbert</a:t>
            </a:r>
            <a:r>
              <a:rPr lang="en-US" dirty="0"/>
              <a:t> </a:t>
            </a:r>
            <a:r>
              <a:rPr lang="en-US" dirty="0" smtClean="0"/>
              <a:t>test’s </a:t>
            </a:r>
            <a:r>
              <a:rPr lang="en-US" u="sng" dirty="0" smtClean="0"/>
              <a:t>compelling </a:t>
            </a:r>
            <a:r>
              <a:rPr lang="en-US" u="sng" dirty="0"/>
              <a:t>governmental interest </a:t>
            </a:r>
            <a:r>
              <a:rPr lang="en-US" dirty="0"/>
              <a:t>interpretation of the </a:t>
            </a:r>
            <a:r>
              <a:rPr lang="en-US" u="sng" dirty="0"/>
              <a:t>free exercise clause </a:t>
            </a:r>
            <a:r>
              <a:rPr lang="en-US" dirty="0"/>
              <a:t>into state law</a:t>
            </a:r>
            <a:r>
              <a:rPr lang="en-US" dirty="0" smtClean="0"/>
              <a:t>.</a:t>
            </a:r>
            <a:endParaRPr lang="en-US" dirty="0"/>
          </a:p>
        </p:txBody>
      </p:sp>
    </p:spTree>
    <p:extLst>
      <p:ext uri="{BB962C8B-B14F-4D97-AF65-F5344CB8AC3E}">
        <p14:creationId xmlns:p14="http://schemas.microsoft.com/office/powerpoint/2010/main" val="322278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783907"/>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5" name="Rectangle 4"/>
          <p:cNvSpPr/>
          <p:nvPr/>
        </p:nvSpPr>
        <p:spPr>
          <a:xfrm>
            <a:off x="457199" y="-89888063"/>
            <a:ext cx="6585857" cy="46905221"/>
          </a:xfrm>
          <a:prstGeom prst="rect">
            <a:avLst/>
          </a:prstGeom>
        </p:spPr>
        <p:txBody>
          <a:bodyPr wrap="square">
            <a:spAutoFit/>
          </a:bodyPr>
          <a:lstStyle/>
          <a:p>
            <a:endParaRPr lang="en-US" dirty="0"/>
          </a:p>
          <a:p>
            <a:endParaRPr lang="en-US" dirty="0"/>
          </a:p>
          <a:p>
            <a:r>
              <a:rPr lang="en-US" dirty="0" smtClean="0"/>
              <a:t>Freedom of Expression</a:t>
            </a:r>
          </a:p>
          <a:p>
            <a:r>
              <a:rPr lang="en-US" dirty="0" smtClean="0"/>
              <a:t> Although the remainder of the First Amendment protects four distinct rights—free speech, press,</a:t>
            </a:r>
          </a:p>
          <a:p>
            <a:r>
              <a:rPr lang="en-US" dirty="0" smtClean="0"/>
              <a:t>assembly, and petition—we generally think of these rights today as encompassing a right to freedom of</a:t>
            </a:r>
          </a:p>
          <a:p>
            <a:r>
              <a:rPr lang="en-US" dirty="0" smtClean="0"/>
              <a:t>expression, particularly since the world’s technological evolution has blurred the lines between oral and</a:t>
            </a:r>
          </a:p>
          <a:p>
            <a:r>
              <a:rPr lang="en-US" dirty="0" smtClean="0"/>
              <a:t>written communication (i.e., speech and press) in the centuries since the First Amendment was written and</a:t>
            </a:r>
          </a:p>
          <a:p>
            <a:r>
              <a:rPr lang="en-US" dirty="0" smtClean="0"/>
              <a:t>adopted.</a:t>
            </a:r>
          </a:p>
          <a:p>
            <a:r>
              <a:rPr lang="en-US" dirty="0" smtClean="0"/>
              <a:t>Controversies over freedom of expression were rare until the 1900s, even though government censorship</a:t>
            </a:r>
          </a:p>
          <a:p>
            <a:r>
              <a:rPr lang="en-US" dirty="0" smtClean="0"/>
              <a:t>was quite common. </a:t>
            </a:r>
          </a:p>
          <a:p>
            <a:r>
              <a:rPr lang="en-US" dirty="0" smtClean="0"/>
              <a:t>Censorship reached its height during World War I. The United States was swept up in two waves of</a:t>
            </a:r>
          </a:p>
          <a:p>
            <a:r>
              <a:rPr lang="en-US" dirty="0" smtClean="0"/>
              <a:t>hysteria. </a:t>
            </a:r>
          </a:p>
          <a:p>
            <a:r>
              <a:rPr lang="en-US" dirty="0" smtClean="0"/>
              <a:t>Americans who vocally supported the communist cause or opposed the war often found themselves in</a:t>
            </a:r>
          </a:p>
          <a:p>
            <a:r>
              <a:rPr lang="en-US" dirty="0" smtClean="0"/>
              <a:t>jail. In </a:t>
            </a:r>
            <a:r>
              <a:rPr lang="en-US" dirty="0" err="1" smtClean="0"/>
              <a:t>Schenck</a:t>
            </a:r>
            <a:r>
              <a:rPr lang="en-US" dirty="0" smtClean="0"/>
              <a:t> v. United States , the Supreme Court ruled that people encouraging young men to dodge</a:t>
            </a:r>
          </a:p>
          <a:p>
            <a:r>
              <a:rPr lang="en-US" dirty="0" smtClean="0"/>
              <a:t>the draft could be imprisoned for doing so, arguing that recommending that people disobey the law was</a:t>
            </a:r>
          </a:p>
          <a:p>
            <a:r>
              <a:rPr lang="en-US" dirty="0" smtClean="0"/>
              <a:t>tantamount to “falsely shouting fire in a theatre and causing a panic” and thus presented a “clear and</a:t>
            </a:r>
          </a:p>
          <a:p>
            <a:r>
              <a:rPr lang="en-US" dirty="0" smtClean="0"/>
              <a:t>present danger” to public order.</a:t>
            </a:r>
          </a:p>
          <a:p>
            <a:r>
              <a:rPr lang="en-US" dirty="0" smtClean="0"/>
              <a:t> Similarly, communists and other revolutionary anarchists and socialists during the Red Scare after the war were prosecuted under various state and federal laws for supporting</a:t>
            </a:r>
          </a:p>
          <a:p>
            <a:r>
              <a:rPr lang="en-US" dirty="0" smtClean="0"/>
              <a:t>the forceful or violent overthrow of government. This general approach to political speech remained in place for the next fifty years.</a:t>
            </a:r>
          </a:p>
          <a:p>
            <a:r>
              <a:rPr lang="en-US" dirty="0" smtClean="0"/>
              <a:t>In the 1960s, however, the Supreme Court’s rulings on free expression became more liberal, in response</a:t>
            </a:r>
          </a:p>
          <a:p>
            <a:r>
              <a:rPr lang="en-US" dirty="0" smtClean="0"/>
              <a:t>to the Vietnam War and the growing antiwar movement. In a 1969 case involving the Ku Klux Klan, Brandenburg v. Ohio , the Supreme Court found that only speech or writing that constituted a direct call or plan to imminent lawless action, an illegal act in the immediate future, could be suppressed; the mere advocacy of a hypothetical revolution was not enough.</a:t>
            </a:r>
          </a:p>
          <a:p>
            <a:r>
              <a:rPr lang="en-US" dirty="0" smtClean="0"/>
              <a:t>  The Supreme Court also found that various forms</a:t>
            </a:r>
          </a:p>
          <a:p>
            <a:r>
              <a:rPr lang="en-US" dirty="0" smtClean="0"/>
              <a:t>of symbolic speech —wearing clothing like an armband that carried a political symbol or raising a fist in</a:t>
            </a:r>
          </a:p>
          <a:p>
            <a:r>
              <a:rPr lang="en-US" dirty="0" smtClean="0"/>
              <a:t>the air, for example—were subject to the same protections as written and spoken communication.</a:t>
            </a:r>
          </a:p>
          <a:p>
            <a:endParaRPr lang="en-US" dirty="0" smtClean="0"/>
          </a:p>
          <a:p>
            <a:r>
              <a:rPr lang="en-US" dirty="0" smtClean="0"/>
              <a:t>Freedom of the press is an important component of the right to free expression as well. In Near v. Minnesota ,</a:t>
            </a:r>
          </a:p>
          <a:p>
            <a:r>
              <a:rPr lang="en-US" dirty="0" smtClean="0"/>
              <a:t>an early case regarding press freedoms, the Supreme Court ruled that the government generally could not</a:t>
            </a:r>
          </a:p>
          <a:p>
            <a:r>
              <a:rPr lang="en-US" dirty="0" smtClean="0"/>
              <a:t>engage in prior restraint ; that is, states and the federal government could not in advance prohibit someone</a:t>
            </a:r>
          </a:p>
          <a:p>
            <a:r>
              <a:rPr lang="en-US" dirty="0" smtClean="0"/>
              <a:t>from publishing something without a very compelling reason.</a:t>
            </a:r>
          </a:p>
          <a:p>
            <a:r>
              <a:rPr lang="en-US" dirty="0" smtClean="0"/>
              <a:t> </a:t>
            </a:r>
          </a:p>
          <a:p>
            <a:r>
              <a:rPr lang="en-US" dirty="0" smtClean="0"/>
              <a:t>This standard was reinforced in 1971 in the Pentagon Papers case, in which the Supreme Court found that the government could not prohibit the New York Times  and Washington Post  newspapers from publishing the Pentagon Papers.  These papers included materials from a secret history of the Vietnam War that had been compiled by the military.</a:t>
            </a:r>
          </a:p>
          <a:p>
            <a:endParaRPr lang="en-US" dirty="0" smtClean="0"/>
          </a:p>
          <a:p>
            <a:r>
              <a:rPr lang="en-US" dirty="0" smtClean="0"/>
              <a:t>More specifically, the papers were compiled at the request of Secretary of Defense Robert McNamara and provided a study of U.S. political and military involvement in Vietnam from 1945 to 1967. Daniel Ellsberg famously released passages of the Papers to the press to show that the United States had secretly enlarged the scope of the war by bombing Cambodia and Laos among other deeds while lying to the American public about doing so.</a:t>
            </a:r>
          </a:p>
          <a:p>
            <a:r>
              <a:rPr lang="en-US" dirty="0" smtClean="0"/>
              <a:t>Although people who leak secret information to the media can still be prosecuted and punished, this does not generally extend to reporters and news outlets that pass that information on to the public. The Edward Snowden case is another good case in point. Snowden himself, rather than those involved in promoting the information that he shared, is the object of criminal prosecution.</a:t>
            </a:r>
          </a:p>
          <a:p>
            <a:endParaRPr lang="en-US" dirty="0" smtClean="0"/>
          </a:p>
          <a:p>
            <a:r>
              <a:rPr lang="en-US" dirty="0" smtClean="0"/>
              <a:t>Furthermore, the courts have recognized that government officials and other public figures might try to silence press criticism and avoid unfavorable news coverage by threatening a lawsuit for defamation of character. In the 1964 New York Times v. Sullivan  case, the Supreme Court decided that public figures needed to demonstrate not only that a negative press statement about them was untrue but also that the statement was published or made with either malicious intent or “reckless disregard” for the truth.</a:t>
            </a:r>
          </a:p>
          <a:p>
            <a:endParaRPr lang="en-US" dirty="0" smtClean="0"/>
          </a:p>
          <a:p>
            <a:r>
              <a:rPr lang="en-US" dirty="0" smtClean="0"/>
              <a:t> This ruling made it much harder for politicians to silence potential critics or to bankrupt their political opponents through the courts. The right to freedom of expression is not absolute; several key restrictions limit our ability to speak or publish opinions under certain circumstances. We have seen that the Constitution protects most forms of offensive and unpopular expression, particularly political speech; however, incitement  of a criminal act, “fighting words,” and genuine threats are not protected. So, for example, you can’t point at someone</a:t>
            </a:r>
          </a:p>
          <a:p>
            <a:r>
              <a:rPr lang="en-US" dirty="0" smtClean="0"/>
              <a:t>in front of an angry crowd and shout, “Let’s beat up that guy!” And the Supreme Court has allowed laws that ban threatening symbolic speech, such as burning a cross on the lawn of an African American family’s home (Figure 4.10 ).29  Finally, as we’ve just seen, defamation of character—whether in written</a:t>
            </a:r>
          </a:p>
          <a:p>
            <a:r>
              <a:rPr lang="en-US" dirty="0" smtClean="0"/>
              <a:t>form (libel) or spoken form (slander)—is not protected by the First Amendment, so people who are subject</a:t>
            </a:r>
          </a:p>
          <a:p>
            <a:r>
              <a:rPr lang="en-US" dirty="0" smtClean="0"/>
              <a:t>to false accusations can sue to recover damages, although criminal prosecutions of libel and slander are</a:t>
            </a:r>
          </a:p>
          <a:p>
            <a:r>
              <a:rPr lang="en-US" dirty="0" smtClean="0"/>
              <a:t>uncommon.</a:t>
            </a:r>
          </a:p>
          <a:p>
            <a:r>
              <a:rPr lang="en-US" dirty="0" smtClean="0"/>
              <a:t>Figure 4.10 The Supreme Court has allowed laws that ban threatening symbolic speech, such as burning crosses</a:t>
            </a:r>
          </a:p>
          <a:p>
            <a:r>
              <a:rPr lang="en-US" dirty="0" smtClean="0"/>
              <a:t>on the lawns of African American families, an intimidation tactic used by the Ku Klux Klan, pictured here at a meeting</a:t>
            </a:r>
          </a:p>
          <a:p>
            <a:r>
              <a:rPr lang="en-US" dirty="0" smtClean="0"/>
              <a:t>in Gainesville, Florida, on December 31, 1922.</a:t>
            </a:r>
          </a:p>
          <a:p>
            <a:endParaRPr lang="en-US" dirty="0" smtClean="0"/>
          </a:p>
          <a:p>
            <a:r>
              <a:rPr lang="en-US" dirty="0" smtClean="0"/>
              <a:t>Another key exception to the right to freedom of expression is obscenity, acts or statements that are extremely offensive under current societal standards. Defining obscenity has been something of a challenge for the courts; Supreme Court Justice Potter Stewart famously said of obscenity, “I know it when I see it.”</a:t>
            </a:r>
          </a:p>
          <a:p>
            <a:endParaRPr lang="en-US" dirty="0" smtClean="0"/>
          </a:p>
          <a:p>
            <a:r>
              <a:rPr lang="en-US" dirty="0" smtClean="0"/>
              <a:t>The courts have allowed censorship of less-than-obscene content when it is broadcast over the airwaves, particularly when it is available for anyone to receive. </a:t>
            </a:r>
          </a:p>
          <a:p>
            <a:r>
              <a:rPr lang="en-US" dirty="0" smtClean="0"/>
              <a:t>But technology has created new avenues for obscene material to be disseminated.</a:t>
            </a:r>
          </a:p>
          <a:p>
            <a:r>
              <a:rPr lang="en-US" dirty="0" smtClean="0"/>
              <a:t>The Children’s Internet Protection Act, however, requires K–12 schools and public libraries receiving Internet access using special E-rate discounts to filter or block access to obscene material and other material deemed harmful to minors, with certain exceptions.</a:t>
            </a:r>
          </a:p>
          <a:p>
            <a:r>
              <a:rPr lang="en-US" dirty="0" smtClean="0"/>
              <a:t>The courts have also allowed laws that forbid or compel certain forms of expression by businesses, such as using false or misleading statements. </a:t>
            </a:r>
          </a:p>
          <a:p>
            <a:endParaRPr lang="en-US" dirty="0" smtClean="0"/>
          </a:p>
          <a:p>
            <a:r>
              <a:rPr lang="en-US" dirty="0" smtClean="0"/>
              <a:t>Furthermore, the courts have ruled that, although public school officials are government actors, the First Amendment freedom of expression rights of children attending public schools are somewhat limited.</a:t>
            </a:r>
          </a:p>
          <a:p>
            <a:endParaRPr lang="en-US" dirty="0" smtClean="0"/>
          </a:p>
          <a:p>
            <a:r>
              <a:rPr lang="en-US" dirty="0" smtClean="0"/>
              <a:t>Free expression includes the right to assemble peaceably and the right to petition government officials.</a:t>
            </a:r>
          </a:p>
          <a:p>
            <a:r>
              <a:rPr lang="en-US" dirty="0" smtClean="0"/>
              <a:t>This right even extends to members of groups whose views most people find abhorrent, such as American Nazis and the vehemently anti-gay </a:t>
            </a:r>
            <a:r>
              <a:rPr lang="en-US" dirty="0" err="1" smtClean="0"/>
              <a:t>Westboro</a:t>
            </a:r>
            <a:r>
              <a:rPr lang="en-US" dirty="0" smtClean="0"/>
              <a:t> Baptist Church, whose members have become known for their protests at the funerals of U.S. soldiers who have died fighting in the war on terror. </a:t>
            </a:r>
          </a:p>
          <a:p>
            <a:endParaRPr lang="en-US" dirty="0" smtClean="0"/>
          </a:p>
          <a:p>
            <a:r>
              <a:rPr lang="en-US" dirty="0" smtClean="0"/>
              <a:t>Free expression—although a broad right—is subject to certain constraints to balance it against the interests of public order. In particular, the nature, place, and timing of protests—but not their substantive content—are subject to reasonable limits. The courts have ruled that while people may peaceably assemble</a:t>
            </a:r>
          </a:p>
          <a:p>
            <a:r>
              <a:rPr lang="en-US" dirty="0" smtClean="0"/>
              <a:t>in a place that is a public forum, not all public property is a public forum. Rallies and protests on land that has other dedicated uses, such as roads and highways, can be limited to</a:t>
            </a:r>
          </a:p>
          <a:p>
            <a:r>
              <a:rPr lang="en-US" dirty="0" smtClean="0"/>
              <a:t>groups that have secured a permit in advance, and those organizing large gatherings may be required to</a:t>
            </a:r>
          </a:p>
          <a:p>
            <a:r>
              <a:rPr lang="en-US" dirty="0" smtClean="0"/>
              <a:t>give sufficient notice so government authorities can ensure there is enough security available. However,</a:t>
            </a:r>
          </a:p>
          <a:p>
            <a:r>
              <a:rPr lang="en-US" dirty="0" smtClean="0"/>
              <a:t>any such regulation must be viewpoint-neutral; the government may not treat one group differently than</a:t>
            </a:r>
          </a:p>
          <a:p>
            <a:r>
              <a:rPr lang="en-US" dirty="0" smtClean="0"/>
              <a:t>another because of its opinions or beliefs. </a:t>
            </a:r>
          </a:p>
          <a:p>
            <a:endParaRPr lang="en-US" dirty="0" smtClean="0"/>
          </a:p>
          <a:p>
            <a:r>
              <a:rPr lang="en-US" dirty="0" smtClean="0"/>
              <a:t>Finally, there have been controversial situations in which government agencies have established free-speech zones for protesters during political conventions, presidential visits, and international meetings in areas that are arguably selected to minimize their public audience or to ensure that the subjects of the protests do not have to encounter the protesters.</a:t>
            </a:r>
          </a:p>
        </p:txBody>
      </p:sp>
      <p:sp>
        <p:nvSpPr>
          <p:cNvPr id="6" name="TextBox 5"/>
          <p:cNvSpPr txBox="1"/>
          <p:nvPr/>
        </p:nvSpPr>
        <p:spPr>
          <a:xfrm>
            <a:off x="5061857" y="1868714"/>
            <a:ext cx="184666" cy="369332"/>
          </a:xfrm>
          <a:prstGeom prst="rect">
            <a:avLst/>
          </a:prstGeom>
          <a:noFill/>
        </p:spPr>
        <p:txBody>
          <a:bodyPr wrap="none" rtlCol="0">
            <a:spAutoFit/>
          </a:bodyPr>
          <a:lstStyle/>
          <a:p>
            <a:endParaRPr lang="en-US" dirty="0"/>
          </a:p>
        </p:txBody>
      </p:sp>
      <p:sp>
        <p:nvSpPr>
          <p:cNvPr id="8" name="Rectangle 7"/>
          <p:cNvSpPr/>
          <p:nvPr/>
        </p:nvSpPr>
        <p:spPr>
          <a:xfrm>
            <a:off x="250824" y="976776"/>
            <a:ext cx="8305801" cy="5324535"/>
          </a:xfrm>
          <a:prstGeom prst="rect">
            <a:avLst/>
          </a:prstGeom>
        </p:spPr>
        <p:txBody>
          <a:bodyPr wrap="square">
            <a:spAutoFit/>
          </a:bodyPr>
          <a:lstStyle/>
          <a:p>
            <a:pPr marL="342900" indent="-342900">
              <a:buFont typeface="Arial"/>
              <a:buChar char="•"/>
            </a:pPr>
            <a:r>
              <a:rPr lang="en-US" sz="2000" dirty="0" smtClean="0"/>
              <a:t>Should these rights extend to businesses? </a:t>
            </a:r>
          </a:p>
          <a:p>
            <a:pPr marL="342900" indent="-342900">
              <a:buFont typeface="Arial"/>
              <a:buChar char="•"/>
            </a:pPr>
            <a:endParaRPr lang="en-US" sz="2000" dirty="0" smtClean="0"/>
          </a:p>
          <a:p>
            <a:pPr marL="800100" lvl="1" indent="-342900">
              <a:buFont typeface="Arial"/>
              <a:buChar char="•"/>
            </a:pPr>
            <a:r>
              <a:rPr lang="en-US" sz="2000" dirty="0" smtClean="0"/>
              <a:t>Burwell </a:t>
            </a:r>
            <a:r>
              <a:rPr lang="en-US" sz="2000" dirty="0"/>
              <a:t>v. Hobby </a:t>
            </a:r>
            <a:r>
              <a:rPr lang="en-US" sz="2000" dirty="0" smtClean="0"/>
              <a:t>Lobby (2014): the Hobby Lobby founder</a:t>
            </a:r>
            <a:r>
              <a:rPr lang="en-US" sz="2000" dirty="0"/>
              <a:t>, David Green</a:t>
            </a:r>
            <a:r>
              <a:rPr lang="en-US" sz="2000" dirty="0" smtClean="0"/>
              <a:t>, is </a:t>
            </a:r>
            <a:r>
              <a:rPr lang="en-US" sz="2000" dirty="0"/>
              <a:t>a devout fundamentalist Christian whose beliefs include opposition to abortion and contraception</a:t>
            </a:r>
            <a:r>
              <a:rPr lang="en-US" sz="2000" dirty="0" smtClean="0"/>
              <a:t>.</a:t>
            </a:r>
          </a:p>
          <a:p>
            <a:pPr marL="342900" indent="-342900">
              <a:buFont typeface="Arial"/>
              <a:buChar char="•"/>
            </a:pPr>
            <a:endParaRPr lang="en-US" sz="2000" dirty="0" smtClean="0"/>
          </a:p>
          <a:p>
            <a:pPr marL="800100" lvl="1" indent="-342900">
              <a:buFont typeface="Arial"/>
              <a:buChar char="•"/>
            </a:pPr>
            <a:r>
              <a:rPr lang="en-US" sz="2000" dirty="0" smtClean="0"/>
              <a:t>He objected </a:t>
            </a:r>
            <a:r>
              <a:rPr lang="en-US" sz="2000" dirty="0"/>
              <a:t>to a provision of the Patient Protection </a:t>
            </a:r>
            <a:r>
              <a:rPr lang="en-US" sz="2000" dirty="0" smtClean="0"/>
              <a:t>and Affordable </a:t>
            </a:r>
            <a:r>
              <a:rPr lang="en-US" sz="2000" dirty="0"/>
              <a:t>Care Act (ACA or </a:t>
            </a:r>
            <a:r>
              <a:rPr lang="en-US" sz="2000" dirty="0" err="1"/>
              <a:t>Obamacare</a:t>
            </a:r>
            <a:r>
              <a:rPr lang="en-US" sz="2000" dirty="0"/>
              <a:t>) requiring employer-backed insurance plans to include </a:t>
            </a:r>
            <a:r>
              <a:rPr lang="en-US" sz="2000" dirty="0" smtClean="0"/>
              <a:t>no charge </a:t>
            </a:r>
            <a:r>
              <a:rPr lang="en-US" sz="2000" dirty="0"/>
              <a:t>access to the morning-after </a:t>
            </a:r>
            <a:r>
              <a:rPr lang="en-US" sz="2000" dirty="0" smtClean="0"/>
              <a:t>pill.</a:t>
            </a:r>
          </a:p>
          <a:p>
            <a:pPr marL="342900" indent="-342900">
              <a:buFont typeface="Arial"/>
              <a:buChar char="•"/>
            </a:pPr>
            <a:endParaRPr lang="en-US" sz="2000" dirty="0"/>
          </a:p>
          <a:p>
            <a:pPr marL="800100" lvl="1" indent="-342900">
              <a:buFont typeface="Arial"/>
              <a:buChar char="•"/>
            </a:pPr>
            <a:r>
              <a:rPr lang="en-US" sz="2000" dirty="0" smtClean="0"/>
              <a:t>Based </a:t>
            </a:r>
            <a:r>
              <a:rPr lang="en-US" sz="2000" dirty="0"/>
              <a:t>in part on the federal RFRA, the Supreme Court agreed 5–4 with </a:t>
            </a:r>
            <a:r>
              <a:rPr lang="en-US" sz="2000" dirty="0" smtClean="0"/>
              <a:t>Hobby </a:t>
            </a:r>
            <a:r>
              <a:rPr lang="en-US" sz="2000" dirty="0"/>
              <a:t>Lobby’s </a:t>
            </a:r>
            <a:r>
              <a:rPr lang="en-US" sz="2000" dirty="0" smtClean="0"/>
              <a:t>position, saying closely </a:t>
            </a:r>
            <a:r>
              <a:rPr lang="en-US" sz="2000" dirty="0"/>
              <a:t>held businesses did not have </a:t>
            </a:r>
            <a:r>
              <a:rPr lang="en-US" sz="2000" dirty="0" smtClean="0"/>
              <a:t>to provide </a:t>
            </a:r>
            <a:r>
              <a:rPr lang="en-US" sz="2000" dirty="0"/>
              <a:t>employees free access to emergency contraception or other birth control if doing so would violate the religious beliefs of the business’ </a:t>
            </a:r>
            <a:r>
              <a:rPr lang="en-US" sz="2000" dirty="0" smtClean="0"/>
              <a:t>owners.</a:t>
            </a:r>
          </a:p>
          <a:p>
            <a:pPr marL="342900" indent="-342900">
              <a:buFont typeface="Arial"/>
              <a:buChar char="•"/>
            </a:pPr>
            <a:endParaRPr lang="en-US" sz="2000" dirty="0" smtClean="0"/>
          </a:p>
        </p:txBody>
      </p:sp>
    </p:spTree>
    <p:extLst>
      <p:ext uri="{BB962C8B-B14F-4D97-AF65-F5344CB8AC3E}">
        <p14:creationId xmlns:p14="http://schemas.microsoft.com/office/powerpoint/2010/main" val="502860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2" name="Rectangle 1"/>
          <p:cNvSpPr/>
          <p:nvPr/>
        </p:nvSpPr>
        <p:spPr>
          <a:xfrm>
            <a:off x="254000" y="1276674"/>
            <a:ext cx="8283389" cy="5016758"/>
          </a:xfrm>
          <a:prstGeom prst="rect">
            <a:avLst/>
          </a:prstGeom>
        </p:spPr>
        <p:txBody>
          <a:bodyPr wrap="square">
            <a:spAutoFit/>
          </a:bodyPr>
          <a:lstStyle/>
          <a:p>
            <a:r>
              <a:rPr lang="en-US" sz="2400" dirty="0"/>
              <a:t>Freedom of </a:t>
            </a:r>
            <a:r>
              <a:rPr lang="en-US" sz="2400" dirty="0" smtClean="0"/>
              <a:t>Expression</a:t>
            </a:r>
          </a:p>
          <a:p>
            <a:pPr marL="285750" indent="-285750">
              <a:buFont typeface="Arial"/>
              <a:buChar char="•"/>
            </a:pPr>
            <a:endParaRPr lang="en-US" dirty="0"/>
          </a:p>
          <a:p>
            <a:pPr marL="285750" indent="-285750">
              <a:buFont typeface="Arial"/>
              <a:buChar char="•"/>
            </a:pPr>
            <a:r>
              <a:rPr lang="en-US" dirty="0"/>
              <a:t> </a:t>
            </a:r>
            <a:r>
              <a:rPr lang="en-US" sz="2000" dirty="0"/>
              <a:t>Although the remainder of the First Amendment protects four distinct rights—free speech, press</a:t>
            </a:r>
            <a:r>
              <a:rPr lang="en-US" sz="2000" dirty="0" smtClean="0"/>
              <a:t>, assembly</a:t>
            </a:r>
            <a:r>
              <a:rPr lang="en-US" sz="2000" dirty="0"/>
              <a:t>, and petition—we generally think of these </a:t>
            </a:r>
            <a:r>
              <a:rPr lang="en-US" sz="2000" dirty="0" smtClean="0"/>
              <a:t>as being about a </a:t>
            </a:r>
            <a:r>
              <a:rPr lang="en-US" sz="2000" dirty="0"/>
              <a:t>right to freedom </a:t>
            </a:r>
            <a:r>
              <a:rPr lang="en-US" sz="2000" dirty="0" smtClean="0"/>
              <a:t>of expression</a:t>
            </a:r>
          </a:p>
          <a:p>
            <a:pPr marL="285750" indent="-285750">
              <a:buFont typeface="Arial"/>
              <a:buChar char="•"/>
            </a:pPr>
            <a:endParaRPr lang="en-US" sz="2000" dirty="0"/>
          </a:p>
          <a:p>
            <a:pPr marL="285750" indent="-285750">
              <a:buFont typeface="Arial"/>
              <a:buChar char="•"/>
            </a:pPr>
            <a:r>
              <a:rPr lang="en-US" sz="2000" dirty="0" smtClean="0"/>
              <a:t>Controversies </a:t>
            </a:r>
            <a:r>
              <a:rPr lang="en-US" sz="2000" dirty="0"/>
              <a:t>over freedom of expression were rare until the 1900s, even though government </a:t>
            </a:r>
            <a:r>
              <a:rPr lang="en-US" sz="2000" dirty="0" smtClean="0"/>
              <a:t>censorship was </a:t>
            </a:r>
            <a:r>
              <a:rPr lang="en-US" sz="2000" dirty="0"/>
              <a:t>quite common. </a:t>
            </a:r>
            <a:endParaRPr lang="en-US" sz="2000" dirty="0" smtClean="0"/>
          </a:p>
          <a:p>
            <a:pPr marL="285750" indent="-285750">
              <a:buFont typeface="Arial"/>
              <a:buChar char="•"/>
            </a:pPr>
            <a:endParaRPr lang="en-US" sz="2000" dirty="0"/>
          </a:p>
          <a:p>
            <a:pPr marL="285750" indent="-285750">
              <a:buFont typeface="Arial"/>
              <a:buChar char="•"/>
            </a:pPr>
            <a:r>
              <a:rPr lang="en-US" sz="2000" dirty="0" smtClean="0"/>
              <a:t>In response to the World Wars and the threat of communism, expression was limited and people could find themselves jailed for promoting pro-German or pro-Communist sentiments. </a:t>
            </a:r>
            <a:endParaRPr lang="en-US" sz="2000" dirty="0"/>
          </a:p>
          <a:p>
            <a:pPr marL="285750" indent="-285750">
              <a:buFont typeface="Arial"/>
              <a:buChar char="•"/>
            </a:pPr>
            <a:endParaRPr lang="en-US" sz="2000" dirty="0"/>
          </a:p>
          <a:p>
            <a:pPr marL="285750" indent="-285750">
              <a:buFont typeface="Arial"/>
              <a:buChar char="•"/>
            </a:pPr>
            <a:r>
              <a:rPr lang="en-US" sz="2000" dirty="0"/>
              <a:t>In the </a:t>
            </a:r>
            <a:r>
              <a:rPr lang="en-US" sz="2000" dirty="0" smtClean="0"/>
              <a:t>1960s</a:t>
            </a:r>
            <a:r>
              <a:rPr lang="en-US" sz="2000" dirty="0"/>
              <a:t> </a:t>
            </a:r>
            <a:r>
              <a:rPr lang="en-US" sz="2000" dirty="0" smtClean="0"/>
              <a:t>the </a:t>
            </a:r>
            <a:r>
              <a:rPr lang="en-US" sz="2000" dirty="0"/>
              <a:t>Supreme Court’s rulings on free expression became more </a:t>
            </a:r>
            <a:r>
              <a:rPr lang="en-US" sz="2000" dirty="0" smtClean="0"/>
              <a:t>liberal </a:t>
            </a:r>
            <a:r>
              <a:rPr lang="en-US" sz="2000" dirty="0"/>
              <a:t>in </a:t>
            </a:r>
            <a:r>
              <a:rPr lang="en-US" sz="2000" dirty="0" smtClean="0"/>
              <a:t>response to the </a:t>
            </a:r>
            <a:r>
              <a:rPr lang="en-US" sz="2000" dirty="0"/>
              <a:t>growing antiwar movement. </a:t>
            </a:r>
          </a:p>
          <a:p>
            <a:r>
              <a:rPr lang="en-US" dirty="0"/>
              <a:t>  </a:t>
            </a:r>
          </a:p>
        </p:txBody>
      </p:sp>
    </p:spTree>
    <p:extLst>
      <p:ext uri="{BB962C8B-B14F-4D97-AF65-F5344CB8AC3E}">
        <p14:creationId xmlns:p14="http://schemas.microsoft.com/office/powerpoint/2010/main" val="77831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2" name="Rectangle 1"/>
          <p:cNvSpPr/>
          <p:nvPr/>
        </p:nvSpPr>
        <p:spPr>
          <a:xfrm>
            <a:off x="310444" y="1298222"/>
            <a:ext cx="8636000" cy="5047536"/>
          </a:xfrm>
          <a:prstGeom prst="rect">
            <a:avLst/>
          </a:prstGeom>
        </p:spPr>
        <p:txBody>
          <a:bodyPr wrap="square">
            <a:spAutoFit/>
          </a:bodyPr>
          <a:lstStyle/>
          <a:p>
            <a:r>
              <a:rPr lang="en-US" sz="2400" dirty="0" smtClean="0"/>
              <a:t>Freedom </a:t>
            </a:r>
            <a:r>
              <a:rPr lang="en-US" sz="2400" dirty="0"/>
              <a:t>of the press </a:t>
            </a:r>
            <a:endParaRPr lang="en-US" sz="2400" dirty="0" smtClean="0"/>
          </a:p>
          <a:p>
            <a:pPr marL="342900" indent="-342900">
              <a:buFont typeface="Arial"/>
              <a:buChar char="•"/>
            </a:pPr>
            <a:endParaRPr lang="en-US" sz="2000" dirty="0" smtClean="0"/>
          </a:p>
          <a:p>
            <a:pPr marL="342900" indent="-342900">
              <a:buFont typeface="Arial"/>
              <a:buChar char="•"/>
            </a:pPr>
            <a:r>
              <a:rPr lang="en-US" sz="2000" dirty="0" smtClean="0"/>
              <a:t>In </a:t>
            </a:r>
            <a:r>
              <a:rPr lang="en-US" sz="2000" dirty="0"/>
              <a:t>Near v. Minnesota </a:t>
            </a:r>
            <a:r>
              <a:rPr lang="en-US" sz="2000" dirty="0" smtClean="0"/>
              <a:t>the </a:t>
            </a:r>
            <a:r>
              <a:rPr lang="en-US" sz="2000" dirty="0"/>
              <a:t>Supreme Court ruled that the government </a:t>
            </a:r>
            <a:r>
              <a:rPr lang="en-US" sz="2000" dirty="0" smtClean="0"/>
              <a:t>could not engage </a:t>
            </a:r>
            <a:r>
              <a:rPr lang="en-US" sz="2000" dirty="0"/>
              <a:t>in </a:t>
            </a:r>
            <a:r>
              <a:rPr lang="en-US" sz="2000" b="1" dirty="0"/>
              <a:t>prior restraint </a:t>
            </a:r>
            <a:r>
              <a:rPr lang="en-US" sz="2000" dirty="0" smtClean="0"/>
              <a:t>(prohibit someone from </a:t>
            </a:r>
            <a:r>
              <a:rPr lang="en-US" sz="2000" dirty="0"/>
              <a:t>publishing something without a very compelling </a:t>
            </a:r>
            <a:r>
              <a:rPr lang="en-US" sz="2000" dirty="0" smtClean="0"/>
              <a:t>reason)</a:t>
            </a:r>
            <a:endParaRPr lang="en-US" sz="2000" dirty="0"/>
          </a:p>
          <a:p>
            <a:endParaRPr lang="en-US" sz="2000" dirty="0"/>
          </a:p>
          <a:p>
            <a:pPr marL="342900" indent="-342900">
              <a:buFont typeface="Arial"/>
              <a:buChar char="•"/>
            </a:pPr>
            <a:r>
              <a:rPr lang="en-US" sz="2000" dirty="0" smtClean="0"/>
              <a:t>Pentagon </a:t>
            </a:r>
            <a:r>
              <a:rPr lang="en-US" sz="2000" dirty="0"/>
              <a:t>Papers </a:t>
            </a:r>
            <a:r>
              <a:rPr lang="en-US" sz="2000" dirty="0" smtClean="0"/>
              <a:t>(</a:t>
            </a:r>
            <a:r>
              <a:rPr lang="en-US" sz="2000" dirty="0"/>
              <a:t>1971) </a:t>
            </a:r>
            <a:r>
              <a:rPr lang="en-US" sz="2000" dirty="0" smtClean="0"/>
              <a:t>the </a:t>
            </a:r>
            <a:r>
              <a:rPr lang="en-US" sz="2000" dirty="0"/>
              <a:t>Supreme Court found that the government could not prohibit the New York Times  and Washington Post </a:t>
            </a:r>
            <a:r>
              <a:rPr lang="en-US" sz="2000" dirty="0" smtClean="0"/>
              <a:t>from </a:t>
            </a:r>
            <a:r>
              <a:rPr lang="en-US" sz="2000" dirty="0"/>
              <a:t>publishing </a:t>
            </a:r>
            <a:r>
              <a:rPr lang="en-US" sz="2000" dirty="0" smtClean="0"/>
              <a:t>this secret </a:t>
            </a:r>
            <a:r>
              <a:rPr lang="en-US" sz="2000" dirty="0"/>
              <a:t>history of the Vietnam War that had been compiled by the military and hidden from the </a:t>
            </a:r>
            <a:r>
              <a:rPr lang="en-US" sz="2000" dirty="0" smtClean="0"/>
              <a:t>public, then leaked. </a:t>
            </a:r>
            <a:r>
              <a:rPr lang="en-US" sz="2000" dirty="0"/>
              <a:t>(See </a:t>
            </a:r>
            <a:r>
              <a:rPr lang="en-US" sz="2000" i="1" dirty="0"/>
              <a:t>The Post </a:t>
            </a:r>
            <a:r>
              <a:rPr lang="en-US" sz="2000" dirty="0"/>
              <a:t>film)</a:t>
            </a:r>
          </a:p>
          <a:p>
            <a:pPr marL="342900" indent="-342900">
              <a:buFont typeface="Arial"/>
              <a:buChar char="•"/>
            </a:pPr>
            <a:endParaRPr lang="en-US" sz="2000" dirty="0"/>
          </a:p>
          <a:p>
            <a:pPr marL="342900" indent="-342900">
              <a:buFont typeface="Arial"/>
              <a:buChar char="•"/>
            </a:pPr>
            <a:r>
              <a:rPr lang="en-US" sz="2000" dirty="0"/>
              <a:t>People who leak secret information </a:t>
            </a:r>
            <a:r>
              <a:rPr lang="en-US" sz="2000" dirty="0" smtClean="0"/>
              <a:t>can </a:t>
            </a:r>
            <a:r>
              <a:rPr lang="en-US" sz="2000" dirty="0"/>
              <a:t>be prosecuted and punished, but </a:t>
            </a:r>
            <a:r>
              <a:rPr lang="en-US" sz="2000" dirty="0" smtClean="0"/>
              <a:t>media that </a:t>
            </a:r>
            <a:r>
              <a:rPr lang="en-US" sz="2000" dirty="0"/>
              <a:t>pass that information on to the public are often </a:t>
            </a:r>
            <a:r>
              <a:rPr lang="en-US" sz="2000" dirty="0" smtClean="0"/>
              <a:t>not (e.g., </a:t>
            </a:r>
            <a:r>
              <a:rPr lang="en-US" sz="2000" dirty="0"/>
              <a:t>Edward Snowden)</a:t>
            </a:r>
          </a:p>
          <a:p>
            <a:endParaRPr lang="en-US" dirty="0"/>
          </a:p>
        </p:txBody>
      </p:sp>
    </p:spTree>
    <p:extLst>
      <p:ext uri="{BB962C8B-B14F-4D97-AF65-F5344CB8AC3E}">
        <p14:creationId xmlns:p14="http://schemas.microsoft.com/office/powerpoint/2010/main" val="2112469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2" name="Rectangle 1"/>
          <p:cNvSpPr/>
          <p:nvPr/>
        </p:nvSpPr>
        <p:spPr>
          <a:xfrm>
            <a:off x="310444" y="1298222"/>
            <a:ext cx="8636000" cy="4431983"/>
          </a:xfrm>
          <a:prstGeom prst="rect">
            <a:avLst/>
          </a:prstGeom>
        </p:spPr>
        <p:txBody>
          <a:bodyPr wrap="square">
            <a:spAutoFit/>
          </a:bodyPr>
          <a:lstStyle/>
          <a:p>
            <a:r>
              <a:rPr lang="en-US" sz="2400" dirty="0" smtClean="0"/>
              <a:t>Freedom </a:t>
            </a:r>
            <a:r>
              <a:rPr lang="en-US" sz="2400" dirty="0"/>
              <a:t>of the press </a:t>
            </a:r>
            <a:endParaRPr lang="en-US" sz="2400" dirty="0" smtClean="0"/>
          </a:p>
          <a:p>
            <a:endParaRPr lang="en-US" sz="2000" dirty="0"/>
          </a:p>
          <a:p>
            <a:pPr marL="342900" indent="-342900">
              <a:buFont typeface="Arial"/>
              <a:buChar char="•"/>
            </a:pPr>
            <a:r>
              <a:rPr lang="en-US" sz="2000" dirty="0"/>
              <a:t>G</a:t>
            </a:r>
            <a:r>
              <a:rPr lang="en-US" sz="2000" dirty="0" smtClean="0"/>
              <a:t>overnment </a:t>
            </a:r>
            <a:r>
              <a:rPr lang="en-US" sz="2000" dirty="0"/>
              <a:t>officials and public figures might try to silence press criticism and avoid unfavorable news coverage by threatening a lawsuit for defamation of character. </a:t>
            </a:r>
          </a:p>
          <a:p>
            <a:pPr marL="342900" indent="-342900">
              <a:buFont typeface="Arial"/>
              <a:buChar char="•"/>
            </a:pPr>
            <a:endParaRPr lang="en-US" sz="2000" dirty="0"/>
          </a:p>
          <a:p>
            <a:pPr marL="342900" indent="-342900">
              <a:buFont typeface="Arial"/>
              <a:buChar char="•"/>
            </a:pPr>
            <a:r>
              <a:rPr lang="en-US" sz="2000" dirty="0" smtClean="0"/>
              <a:t>New </a:t>
            </a:r>
            <a:r>
              <a:rPr lang="en-US" sz="2000" dirty="0"/>
              <a:t>York Times v. </a:t>
            </a:r>
            <a:r>
              <a:rPr lang="en-US" sz="2000" dirty="0" smtClean="0"/>
              <a:t>Sullivan (1964) the Court </a:t>
            </a:r>
            <a:r>
              <a:rPr lang="en-US" sz="2000" dirty="0"/>
              <a:t>decided that public figures needed to demonstrate not only that a negative press statement about them was untrue but also that the statement was published or made with either malicious intent or “reckless disregard” for the truth.</a:t>
            </a:r>
          </a:p>
          <a:p>
            <a:pPr marL="342900" indent="-342900">
              <a:buFont typeface="Arial"/>
              <a:buChar char="•"/>
            </a:pPr>
            <a:endParaRPr lang="en-US" sz="2000" dirty="0"/>
          </a:p>
          <a:p>
            <a:pPr marL="342900" indent="-342900">
              <a:buFont typeface="Arial"/>
              <a:buChar char="•"/>
            </a:pPr>
            <a:r>
              <a:rPr lang="en-US" sz="2000" dirty="0"/>
              <a:t> This ruling made it much harder for politicians to silence potential critics or to bankrupt their political opponents through the courts. </a:t>
            </a:r>
          </a:p>
          <a:p>
            <a:endParaRPr lang="en-US" dirty="0"/>
          </a:p>
        </p:txBody>
      </p:sp>
    </p:spTree>
    <p:extLst>
      <p:ext uri="{BB962C8B-B14F-4D97-AF65-F5344CB8AC3E}">
        <p14:creationId xmlns:p14="http://schemas.microsoft.com/office/powerpoint/2010/main" val="1499938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2" name="Rectangle 1"/>
          <p:cNvSpPr/>
          <p:nvPr/>
        </p:nvSpPr>
        <p:spPr>
          <a:xfrm>
            <a:off x="325259" y="1625298"/>
            <a:ext cx="8385176" cy="4339650"/>
          </a:xfrm>
          <a:prstGeom prst="rect">
            <a:avLst/>
          </a:prstGeom>
        </p:spPr>
        <p:txBody>
          <a:bodyPr wrap="square">
            <a:spAutoFit/>
          </a:bodyPr>
          <a:lstStyle/>
          <a:p>
            <a:pPr marL="285750" indent="-285750">
              <a:buFont typeface="Arial"/>
              <a:buChar char="•"/>
            </a:pPr>
            <a:r>
              <a:rPr lang="en-US" sz="2400" dirty="0"/>
              <a:t>The right to freedom of expression is not absolute</a:t>
            </a:r>
          </a:p>
          <a:p>
            <a:pPr marL="285750" indent="-285750">
              <a:buFont typeface="Arial"/>
              <a:buChar char="•"/>
            </a:pPr>
            <a:endParaRPr lang="en-US" dirty="0" smtClean="0"/>
          </a:p>
          <a:p>
            <a:pPr marL="285750" indent="-285750">
              <a:buFont typeface="Arial"/>
              <a:buChar char="•"/>
            </a:pPr>
            <a:r>
              <a:rPr lang="en-US" dirty="0" smtClean="0"/>
              <a:t>The </a:t>
            </a:r>
            <a:r>
              <a:rPr lang="en-US" dirty="0"/>
              <a:t>Constitution protects speech, but incitement  of a criminal act, “fighting words,” and genuine threats are not protected. </a:t>
            </a:r>
          </a:p>
          <a:p>
            <a:pPr marL="285750" indent="-285750">
              <a:buFont typeface="Arial"/>
              <a:buChar char="•"/>
            </a:pPr>
            <a:endParaRPr lang="en-US" dirty="0"/>
          </a:p>
          <a:p>
            <a:pPr marL="285750" indent="-285750">
              <a:buFont typeface="Arial"/>
              <a:buChar char="•"/>
            </a:pPr>
            <a:r>
              <a:rPr lang="en-US" dirty="0"/>
              <a:t>The Supreme Court has allowed laws that ban threatening symbolic </a:t>
            </a:r>
            <a:r>
              <a:rPr lang="en-US" dirty="0" smtClean="0"/>
              <a:t>speech (burning </a:t>
            </a:r>
            <a:r>
              <a:rPr lang="en-US" dirty="0"/>
              <a:t>a cross on </a:t>
            </a:r>
            <a:r>
              <a:rPr lang="en-US" dirty="0" smtClean="0"/>
              <a:t>a family’s lawn)</a:t>
            </a:r>
            <a:endParaRPr lang="en-US" dirty="0"/>
          </a:p>
          <a:p>
            <a:pPr marL="285750" indent="-285750">
              <a:buFont typeface="Arial"/>
              <a:buChar char="•"/>
            </a:pPr>
            <a:endParaRPr lang="en-US" dirty="0"/>
          </a:p>
          <a:p>
            <a:pPr marL="285750" indent="-285750">
              <a:buFont typeface="Arial"/>
              <a:buChar char="•"/>
            </a:pPr>
            <a:r>
              <a:rPr lang="en-US" dirty="0"/>
              <a:t>Defamation of character—whether in written form (libel) or spoken form (slander)—is not protected by the First Amendment</a:t>
            </a:r>
          </a:p>
          <a:p>
            <a:pPr marL="285750" indent="-285750">
              <a:buFont typeface="Arial"/>
              <a:buChar char="•"/>
            </a:pPr>
            <a:endParaRPr lang="en-US" dirty="0"/>
          </a:p>
          <a:p>
            <a:pPr marL="285750" indent="-285750">
              <a:buFont typeface="Arial"/>
              <a:buChar char="•"/>
            </a:pPr>
            <a:r>
              <a:rPr lang="en-US" dirty="0"/>
              <a:t>Another key exception </a:t>
            </a:r>
            <a:r>
              <a:rPr lang="en-US" dirty="0" smtClean="0"/>
              <a:t>is </a:t>
            </a:r>
            <a:r>
              <a:rPr lang="en-US" b="1" dirty="0"/>
              <a:t>obscenity</a:t>
            </a:r>
            <a:r>
              <a:rPr lang="en-US" dirty="0"/>
              <a:t>, acts or statements that are extremely offensive under current societal standards. </a:t>
            </a:r>
            <a:endParaRPr lang="en-US" dirty="0" smtClean="0"/>
          </a:p>
          <a:p>
            <a:pPr marL="285750" indent="-285750">
              <a:buFont typeface="Arial"/>
              <a:buChar char="•"/>
            </a:pPr>
            <a:endParaRPr lang="en-US" dirty="0" smtClean="0"/>
          </a:p>
          <a:p>
            <a:pPr marL="285750" indent="-285750">
              <a:buFont typeface="Arial"/>
              <a:buChar char="•"/>
            </a:pPr>
            <a:r>
              <a:rPr lang="en-US" dirty="0" smtClean="0"/>
              <a:t>But defining obscenity is problematic. </a:t>
            </a:r>
            <a:endParaRPr lang="en-US" dirty="0"/>
          </a:p>
        </p:txBody>
      </p:sp>
    </p:spTree>
    <p:extLst>
      <p:ext uri="{BB962C8B-B14F-4D97-AF65-F5344CB8AC3E}">
        <p14:creationId xmlns:p14="http://schemas.microsoft.com/office/powerpoint/2010/main" val="1080247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9"/>
            <a:ext cx="8686801" cy="665726"/>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2" name="Rectangle 1"/>
          <p:cNvSpPr/>
          <p:nvPr/>
        </p:nvSpPr>
        <p:spPr>
          <a:xfrm>
            <a:off x="310444" y="1326444"/>
            <a:ext cx="8531931" cy="5293757"/>
          </a:xfrm>
          <a:prstGeom prst="rect">
            <a:avLst/>
          </a:prstGeom>
        </p:spPr>
        <p:txBody>
          <a:bodyPr wrap="square">
            <a:spAutoFit/>
          </a:bodyPr>
          <a:lstStyle/>
          <a:p>
            <a:pPr marL="285750" indent="-285750">
              <a:buFont typeface="Arial"/>
              <a:buChar char="•"/>
            </a:pPr>
            <a:r>
              <a:rPr lang="en-US" sz="2200" dirty="0" smtClean="0"/>
              <a:t>Supreme </a:t>
            </a:r>
            <a:r>
              <a:rPr lang="en-US" sz="2200" dirty="0"/>
              <a:t>Court Justice Potter Stewart famously said of obscenity, “I know it when I see it.</a:t>
            </a:r>
            <a:r>
              <a:rPr lang="en-US" sz="2200" dirty="0" smtClean="0"/>
              <a:t>”</a:t>
            </a:r>
            <a:endParaRPr lang="en-US" sz="2400" dirty="0"/>
          </a:p>
          <a:p>
            <a:pPr marL="742950" lvl="1" indent="-285750">
              <a:buFont typeface="Arial"/>
              <a:buChar char="•"/>
            </a:pPr>
            <a:r>
              <a:rPr lang="en-US" sz="2000" dirty="0" smtClean="0"/>
              <a:t>But what we consider to be obscene varies by the individual, over time and even regionally. </a:t>
            </a:r>
            <a:endParaRPr lang="en-US" sz="2000" dirty="0"/>
          </a:p>
          <a:p>
            <a:pPr marL="285750" indent="-285750">
              <a:buFont typeface="Arial"/>
              <a:buChar char="•"/>
            </a:pPr>
            <a:endParaRPr lang="en-US" sz="2400" dirty="0"/>
          </a:p>
          <a:p>
            <a:pPr marL="285750" indent="-285750">
              <a:buFont typeface="Arial"/>
              <a:buChar char="•"/>
            </a:pPr>
            <a:r>
              <a:rPr lang="en-US" sz="2200" dirty="0"/>
              <a:t>The courts have allowed censorship of less-than-obscene content when it is broadcast over </a:t>
            </a:r>
            <a:r>
              <a:rPr lang="en-US" sz="2200" dirty="0" smtClean="0"/>
              <a:t>public airwaves (TV and radio). </a:t>
            </a:r>
          </a:p>
          <a:p>
            <a:pPr marL="742950" lvl="1" indent="-285750">
              <a:buFont typeface="Arial"/>
              <a:buChar char="•"/>
            </a:pPr>
            <a:r>
              <a:rPr lang="en-US" sz="2000" dirty="0" smtClean="0"/>
              <a:t>Janet Jackson (CBS)  vs. Schindler’s List (NBC)</a:t>
            </a:r>
            <a:endParaRPr lang="en-US" sz="2000" dirty="0"/>
          </a:p>
          <a:p>
            <a:pPr marL="285750" indent="-285750">
              <a:buFont typeface="Arial"/>
              <a:buChar char="•"/>
            </a:pPr>
            <a:endParaRPr lang="en-US" sz="2400" dirty="0"/>
          </a:p>
          <a:p>
            <a:pPr marL="285750" indent="-285750">
              <a:buFont typeface="Arial"/>
              <a:buChar char="•"/>
            </a:pPr>
            <a:r>
              <a:rPr lang="en-US" sz="2200" dirty="0" smtClean="0"/>
              <a:t>The internet has </a:t>
            </a:r>
            <a:r>
              <a:rPr lang="en-US" sz="2200" dirty="0"/>
              <a:t>created new avenues for obscene material to be </a:t>
            </a:r>
            <a:r>
              <a:rPr lang="en-US" sz="2200" dirty="0" smtClean="0"/>
              <a:t>disseminated.</a:t>
            </a:r>
          </a:p>
          <a:p>
            <a:pPr marL="742950" lvl="1" indent="-285750">
              <a:buFont typeface="Arial"/>
              <a:buChar char="•"/>
            </a:pPr>
            <a:r>
              <a:rPr lang="en-US" sz="2000" dirty="0" smtClean="0"/>
              <a:t>The </a:t>
            </a:r>
            <a:r>
              <a:rPr lang="en-US" sz="2000" dirty="0"/>
              <a:t>Children’s Internet Protection </a:t>
            </a:r>
            <a:r>
              <a:rPr lang="en-US" sz="2000" dirty="0" smtClean="0"/>
              <a:t>Act requires </a:t>
            </a:r>
            <a:r>
              <a:rPr lang="en-US" sz="2000" dirty="0"/>
              <a:t>K–12 schools and public libraries receiving </a:t>
            </a:r>
            <a:r>
              <a:rPr lang="en-US" sz="2000" dirty="0" smtClean="0"/>
              <a:t>special </a:t>
            </a:r>
            <a:r>
              <a:rPr lang="en-US" sz="2000" dirty="0"/>
              <a:t>E-rate </a:t>
            </a:r>
            <a:r>
              <a:rPr lang="en-US" sz="2000" dirty="0" smtClean="0"/>
              <a:t>discounts for internet </a:t>
            </a:r>
            <a:r>
              <a:rPr lang="en-US" sz="2000" dirty="0"/>
              <a:t>to </a:t>
            </a:r>
            <a:r>
              <a:rPr lang="en-US" sz="2000" dirty="0" smtClean="0"/>
              <a:t>block </a:t>
            </a:r>
            <a:r>
              <a:rPr lang="en-US" sz="2000" dirty="0"/>
              <a:t>access to </a:t>
            </a:r>
            <a:r>
              <a:rPr lang="en-US" sz="2000" dirty="0" smtClean="0"/>
              <a:t>material </a:t>
            </a:r>
            <a:r>
              <a:rPr lang="en-US" sz="2000" dirty="0"/>
              <a:t>deemed harmful to minors, with certain exceptions</a:t>
            </a:r>
            <a:r>
              <a:rPr lang="en-US" sz="2000" dirty="0" smtClean="0"/>
              <a:t>.</a:t>
            </a:r>
          </a:p>
          <a:p>
            <a:endParaRPr lang="en-US" dirty="0"/>
          </a:p>
        </p:txBody>
      </p:sp>
    </p:spTree>
    <p:extLst>
      <p:ext uri="{BB962C8B-B14F-4D97-AF65-F5344CB8AC3E}">
        <p14:creationId xmlns:p14="http://schemas.microsoft.com/office/powerpoint/2010/main" val="4022605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75039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2" name="Rectangle 1"/>
          <p:cNvSpPr/>
          <p:nvPr/>
        </p:nvSpPr>
        <p:spPr>
          <a:xfrm>
            <a:off x="457199" y="1195131"/>
            <a:ext cx="8385176" cy="5016758"/>
          </a:xfrm>
          <a:prstGeom prst="rect">
            <a:avLst/>
          </a:prstGeom>
        </p:spPr>
        <p:txBody>
          <a:bodyPr wrap="square">
            <a:spAutoFit/>
          </a:bodyPr>
          <a:lstStyle/>
          <a:p>
            <a:pPr marL="285750" indent="-285750">
              <a:buFont typeface="Arial"/>
              <a:buChar char="•"/>
            </a:pPr>
            <a:r>
              <a:rPr lang="en-US" sz="2000" dirty="0"/>
              <a:t>Free expression includes the right to assemble peaceably and the right to petition government officials.</a:t>
            </a:r>
          </a:p>
          <a:p>
            <a:pPr marL="285750" indent="-285750">
              <a:buFont typeface="Arial"/>
              <a:buChar char="•"/>
            </a:pPr>
            <a:endParaRPr lang="en-US" sz="2000" dirty="0"/>
          </a:p>
          <a:p>
            <a:pPr marL="285750" indent="-285750">
              <a:buFont typeface="Arial"/>
              <a:buChar char="•"/>
            </a:pPr>
            <a:r>
              <a:rPr lang="en-US" sz="2000" dirty="0" smtClean="0"/>
              <a:t>We think this is so important that we allow groups to assemble whose </a:t>
            </a:r>
            <a:r>
              <a:rPr lang="en-US" sz="2000" dirty="0"/>
              <a:t>views most people find </a:t>
            </a:r>
            <a:r>
              <a:rPr lang="en-US" sz="2000" dirty="0" smtClean="0"/>
              <a:t>abhorrent (American Nazis, </a:t>
            </a:r>
            <a:r>
              <a:rPr lang="en-US" sz="2000" dirty="0" err="1" smtClean="0"/>
              <a:t>Westboro</a:t>
            </a:r>
            <a:r>
              <a:rPr lang="en-US" sz="2000" dirty="0" smtClean="0"/>
              <a:t> </a:t>
            </a:r>
            <a:r>
              <a:rPr lang="en-US" sz="2000" dirty="0"/>
              <a:t>Baptist </a:t>
            </a:r>
            <a:r>
              <a:rPr lang="en-US" sz="2000" dirty="0" smtClean="0"/>
              <a:t>Church)</a:t>
            </a:r>
            <a:endParaRPr lang="en-US" sz="2000" dirty="0"/>
          </a:p>
          <a:p>
            <a:pPr marL="285750" indent="-285750">
              <a:buFont typeface="Arial"/>
              <a:buChar char="•"/>
            </a:pPr>
            <a:endParaRPr lang="en-US" sz="2000" dirty="0"/>
          </a:p>
          <a:p>
            <a:pPr marL="285750" indent="-285750">
              <a:buFont typeface="Arial"/>
              <a:buChar char="•"/>
            </a:pPr>
            <a:r>
              <a:rPr lang="en-US" sz="2000" dirty="0"/>
              <a:t>Free </a:t>
            </a:r>
            <a:r>
              <a:rPr lang="en-US" sz="2000" dirty="0" smtClean="0"/>
              <a:t>expression</a:t>
            </a:r>
            <a:r>
              <a:rPr lang="en-US" sz="2000" dirty="0"/>
              <a:t> </a:t>
            </a:r>
            <a:r>
              <a:rPr lang="en-US" sz="2000" dirty="0" smtClean="0"/>
              <a:t>is </a:t>
            </a:r>
            <a:r>
              <a:rPr lang="en-US" sz="2000" dirty="0"/>
              <a:t>subject to certain </a:t>
            </a:r>
            <a:r>
              <a:rPr lang="en-US" sz="2000" dirty="0" smtClean="0"/>
              <a:t>constraints</a:t>
            </a:r>
            <a:r>
              <a:rPr lang="mr-IN" sz="2000" dirty="0" smtClean="0"/>
              <a:t>–</a:t>
            </a:r>
            <a:r>
              <a:rPr lang="en-US" sz="2000" dirty="0" smtClean="0"/>
              <a:t> the </a:t>
            </a:r>
            <a:r>
              <a:rPr lang="en-US" sz="2000" dirty="0"/>
              <a:t>nature, place, and </a:t>
            </a:r>
            <a:r>
              <a:rPr lang="en-US" sz="2000" dirty="0" smtClean="0"/>
              <a:t>timing </a:t>
            </a:r>
            <a:r>
              <a:rPr lang="en-US" sz="2000" dirty="0"/>
              <a:t>of </a:t>
            </a:r>
            <a:r>
              <a:rPr lang="en-US" sz="2000" dirty="0" smtClean="0"/>
              <a:t>protests, but </a:t>
            </a:r>
            <a:r>
              <a:rPr lang="en-US" sz="2000" dirty="0"/>
              <a:t>not their </a:t>
            </a:r>
            <a:r>
              <a:rPr lang="en-US" sz="2000" dirty="0" smtClean="0"/>
              <a:t>content.</a:t>
            </a:r>
          </a:p>
          <a:p>
            <a:pPr marL="285750" indent="-285750">
              <a:buFont typeface="Arial"/>
              <a:buChar char="•"/>
            </a:pPr>
            <a:endParaRPr lang="en-US" sz="2000" dirty="0"/>
          </a:p>
          <a:p>
            <a:pPr marL="285750" indent="-285750">
              <a:buFont typeface="Arial"/>
              <a:buChar char="•"/>
            </a:pPr>
            <a:r>
              <a:rPr lang="en-US" sz="2000" dirty="0"/>
              <a:t>T</a:t>
            </a:r>
            <a:r>
              <a:rPr lang="en-US" sz="2000" dirty="0" smtClean="0"/>
              <a:t>he </a:t>
            </a:r>
            <a:r>
              <a:rPr lang="en-US" sz="2000" dirty="0"/>
              <a:t>government may not treat one group differently </a:t>
            </a:r>
            <a:r>
              <a:rPr lang="en-US" sz="2000" dirty="0" smtClean="0"/>
              <a:t>than another </a:t>
            </a:r>
            <a:r>
              <a:rPr lang="en-US" sz="2000" dirty="0"/>
              <a:t>because of its opinions or beliefs. </a:t>
            </a:r>
          </a:p>
          <a:p>
            <a:endParaRPr lang="en-US" sz="2000" dirty="0"/>
          </a:p>
          <a:p>
            <a:pPr marL="285750" indent="-285750">
              <a:buFont typeface="Arial"/>
              <a:buChar char="•"/>
            </a:pPr>
            <a:r>
              <a:rPr lang="en-US" sz="2000" dirty="0"/>
              <a:t>F</a:t>
            </a:r>
            <a:r>
              <a:rPr lang="en-US" sz="2000" b="1" dirty="0" smtClean="0"/>
              <a:t>ree</a:t>
            </a:r>
            <a:r>
              <a:rPr lang="en-US" sz="2000" b="1" dirty="0"/>
              <a:t>-speech zones </a:t>
            </a:r>
            <a:r>
              <a:rPr lang="en-US" sz="2000" dirty="0"/>
              <a:t>for </a:t>
            </a:r>
            <a:r>
              <a:rPr lang="en-US" sz="2000" dirty="0" smtClean="0"/>
              <a:t>political </a:t>
            </a:r>
            <a:r>
              <a:rPr lang="en-US" sz="2000" dirty="0"/>
              <a:t>conventions, presidential visits, and international meetings in areas </a:t>
            </a:r>
            <a:r>
              <a:rPr lang="en-US" sz="2000" dirty="0" smtClean="0"/>
              <a:t>arguably </a:t>
            </a:r>
            <a:r>
              <a:rPr lang="en-US" sz="2000" dirty="0"/>
              <a:t>selected to minimize their public audience or </a:t>
            </a:r>
            <a:r>
              <a:rPr lang="en-US" sz="2000" dirty="0" smtClean="0"/>
              <a:t>keep protesters separate are controversial</a:t>
            </a:r>
            <a:endParaRPr lang="en-US" sz="2000" dirty="0"/>
          </a:p>
        </p:txBody>
      </p:sp>
    </p:spTree>
    <p:extLst>
      <p:ext uri="{BB962C8B-B14F-4D97-AF65-F5344CB8AC3E}">
        <p14:creationId xmlns:p14="http://schemas.microsoft.com/office/powerpoint/2010/main" val="13745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9"/>
            <a:ext cx="8212803" cy="822724"/>
          </a:xfrm>
        </p:spPr>
        <p:txBody>
          <a:bodyPr>
            <a:normAutofit/>
          </a:bodyPr>
          <a:lstStyle/>
          <a:p>
            <a:r>
              <a:rPr lang="en-US" sz="3600" b="1" dirty="0" smtClean="0">
                <a:latin typeface="Arial" charset="0"/>
                <a:ea typeface="ＭＳ Ｐゴシック" charset="0"/>
              </a:rPr>
              <a:t>What are civil liberties?</a:t>
            </a:r>
            <a:endParaRPr lang="en-US" sz="3600" b="1" dirty="0">
              <a:latin typeface="Arial" charset="0"/>
              <a:ea typeface="ＭＳ Ｐゴシック" charset="0"/>
            </a:endParaRPr>
          </a:p>
        </p:txBody>
      </p:sp>
      <p:sp>
        <p:nvSpPr>
          <p:cNvPr id="2" name="Rectangle 1"/>
          <p:cNvSpPr/>
          <p:nvPr/>
        </p:nvSpPr>
        <p:spPr>
          <a:xfrm>
            <a:off x="457199" y="1195132"/>
            <a:ext cx="8466190" cy="5262979"/>
          </a:xfrm>
          <a:prstGeom prst="rect">
            <a:avLst/>
          </a:prstGeom>
        </p:spPr>
        <p:txBody>
          <a:bodyPr wrap="square" numCol="1">
            <a:spAutoFit/>
          </a:bodyPr>
          <a:lstStyle/>
          <a:p>
            <a:pPr marL="342900" indent="-342900">
              <a:buFont typeface="Arial"/>
              <a:buChar char="•"/>
            </a:pPr>
            <a:r>
              <a:rPr lang="en-US" sz="2400" dirty="0"/>
              <a:t>The U.S. Constitution, especially the Bill of Rights, protects </a:t>
            </a:r>
            <a:r>
              <a:rPr lang="en-US" sz="2400" dirty="0" smtClean="0"/>
              <a:t>the freedoms </a:t>
            </a:r>
            <a:r>
              <a:rPr lang="en-US" sz="2400" dirty="0"/>
              <a:t>and rights of </a:t>
            </a:r>
            <a:r>
              <a:rPr lang="en-US" sz="2400" dirty="0" smtClean="0"/>
              <a:t>individuals (not just citizens or adults, but all individuals on our soils). </a:t>
            </a:r>
          </a:p>
          <a:p>
            <a:pPr marL="342900" indent="-342900">
              <a:buFont typeface="Arial"/>
              <a:buChar char="•"/>
            </a:pPr>
            <a:endParaRPr lang="en-US" sz="2400" b="1" dirty="0" smtClean="0"/>
          </a:p>
          <a:p>
            <a:pPr marL="342900" indent="-342900">
              <a:buFont typeface="Arial"/>
              <a:buChar char="•"/>
            </a:pPr>
            <a:r>
              <a:rPr lang="en-US" sz="2400" b="1" dirty="0" smtClean="0"/>
              <a:t>Civil </a:t>
            </a:r>
            <a:r>
              <a:rPr lang="en-US" sz="2400" b="1" dirty="0"/>
              <a:t>liberties </a:t>
            </a:r>
            <a:r>
              <a:rPr lang="en-US" sz="2400" dirty="0" smtClean="0"/>
              <a:t>are limitations </a:t>
            </a:r>
            <a:r>
              <a:rPr lang="en-US" sz="2400" dirty="0"/>
              <a:t>on government power, intended to protect </a:t>
            </a:r>
            <a:r>
              <a:rPr lang="en-US" sz="2400" dirty="0" smtClean="0"/>
              <a:t>freedoms that </a:t>
            </a:r>
            <a:r>
              <a:rPr lang="en-US" sz="2400" dirty="0"/>
              <a:t>governments may not legally intrude on. </a:t>
            </a:r>
            <a:endParaRPr lang="en-US" sz="2400" dirty="0" smtClean="0"/>
          </a:p>
          <a:p>
            <a:pPr marL="342900" indent="-342900">
              <a:buFont typeface="Arial"/>
              <a:buChar char="•"/>
            </a:pPr>
            <a:endParaRPr lang="en-US" sz="2400" b="1" dirty="0" smtClean="0"/>
          </a:p>
          <a:p>
            <a:pPr marL="342900" indent="-342900">
              <a:buFont typeface="Arial"/>
              <a:buChar char="•"/>
            </a:pPr>
            <a:r>
              <a:rPr lang="en-US" sz="2400" b="1" dirty="0" smtClean="0"/>
              <a:t>Civil </a:t>
            </a:r>
            <a:r>
              <a:rPr lang="en-US" sz="2400" b="1" dirty="0"/>
              <a:t>rights </a:t>
            </a:r>
            <a:r>
              <a:rPr lang="en-US" sz="2400" dirty="0" smtClean="0"/>
              <a:t>are </a:t>
            </a:r>
            <a:r>
              <a:rPr lang="en-US" sz="2400" dirty="0"/>
              <a:t>guarantees that government officials will treat people equally and </a:t>
            </a:r>
            <a:r>
              <a:rPr lang="en-US" sz="2400" dirty="0" smtClean="0"/>
              <a:t>that decisions </a:t>
            </a:r>
            <a:r>
              <a:rPr lang="en-US" sz="2400" dirty="0"/>
              <a:t>will be made on the basis of merit rather than race, gender, or other personal characteristics.</a:t>
            </a:r>
          </a:p>
          <a:p>
            <a:pPr marL="342900" indent="-342900">
              <a:buFont typeface="Arial"/>
              <a:buChar char="•"/>
            </a:pPr>
            <a:endParaRPr lang="en-US" sz="2400" dirty="0" smtClean="0"/>
          </a:p>
          <a:p>
            <a:pPr marL="342900" indent="-342900">
              <a:buFont typeface="Arial"/>
              <a:buChar char="•"/>
            </a:pPr>
            <a:endParaRPr lang="en-US" sz="2400" dirty="0">
              <a:latin typeface="Arial" charset="0"/>
              <a:ea typeface="ＭＳ Ｐゴシック" charset="0"/>
            </a:endParaRPr>
          </a:p>
        </p:txBody>
      </p:sp>
    </p:spTree>
    <p:extLst>
      <p:ext uri="{BB962C8B-B14F-4D97-AF65-F5344CB8AC3E}">
        <p14:creationId xmlns:p14="http://schemas.microsoft.com/office/powerpoint/2010/main" val="1172795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Second Amendment</a:t>
            </a:r>
            <a:endParaRPr lang="en-US" sz="3300" b="1" dirty="0">
              <a:latin typeface="Arial" charset="0"/>
              <a:ea typeface="ＭＳ Ｐゴシック" charset="0"/>
            </a:endParaRPr>
          </a:p>
        </p:txBody>
      </p:sp>
      <p:sp>
        <p:nvSpPr>
          <p:cNvPr id="2" name="Rectangle 1"/>
          <p:cNvSpPr/>
          <p:nvPr/>
        </p:nvSpPr>
        <p:spPr>
          <a:xfrm>
            <a:off x="457199" y="1716454"/>
            <a:ext cx="8466190" cy="3785652"/>
          </a:xfrm>
          <a:prstGeom prst="rect">
            <a:avLst/>
          </a:prstGeom>
        </p:spPr>
        <p:txBody>
          <a:bodyPr wrap="square" numCol="1">
            <a:spAutoFit/>
          </a:bodyPr>
          <a:lstStyle/>
          <a:p>
            <a:pPr marL="342900" indent="-342900">
              <a:buFont typeface="Arial"/>
              <a:buChar char="•"/>
            </a:pPr>
            <a:r>
              <a:rPr lang="en-US" sz="2400" dirty="0" smtClean="0"/>
              <a:t>“</a:t>
            </a:r>
            <a:r>
              <a:rPr lang="en-US" sz="2400" dirty="0"/>
              <a:t>A well regulated Militia, being necessary to the security of a free State, the right of the </a:t>
            </a:r>
            <a:r>
              <a:rPr lang="en-US" sz="2400" dirty="0" smtClean="0"/>
              <a:t>people to </a:t>
            </a:r>
            <a:r>
              <a:rPr lang="en-US" sz="2400" dirty="0"/>
              <a:t>keep and bear Arms, shall not be infringed.</a:t>
            </a:r>
            <a:r>
              <a:rPr lang="en-US" sz="2400" dirty="0" smtClean="0"/>
              <a:t>”</a:t>
            </a:r>
          </a:p>
          <a:p>
            <a:pPr marL="342900" indent="-342900">
              <a:buFont typeface="Arial"/>
              <a:buChar char="•"/>
            </a:pPr>
            <a:endParaRPr lang="en-US" sz="2400" dirty="0"/>
          </a:p>
          <a:p>
            <a:pPr marL="342900" indent="-342900">
              <a:buFont typeface="Arial"/>
              <a:buChar char="•"/>
            </a:pPr>
            <a:r>
              <a:rPr lang="en-US" sz="2400" dirty="0" smtClean="0"/>
              <a:t>Very controversial</a:t>
            </a:r>
          </a:p>
          <a:p>
            <a:pPr marL="342900" indent="-342900">
              <a:buFont typeface="Arial"/>
              <a:buChar char="•"/>
            </a:pPr>
            <a:endParaRPr lang="en-US" sz="2400" dirty="0" smtClean="0"/>
          </a:p>
          <a:p>
            <a:pPr marL="342900" indent="-342900">
              <a:buFont typeface="Arial"/>
              <a:buChar char="•"/>
            </a:pPr>
            <a:r>
              <a:rPr lang="en-US" sz="2400" dirty="0" smtClean="0"/>
              <a:t>Is </a:t>
            </a:r>
            <a:r>
              <a:rPr lang="en-US" sz="2400" dirty="0"/>
              <a:t>this amendment merely a protection of </a:t>
            </a:r>
            <a:r>
              <a:rPr lang="en-US" sz="2400" dirty="0" smtClean="0"/>
              <a:t>the right </a:t>
            </a:r>
            <a:r>
              <a:rPr lang="en-US" sz="2400" dirty="0"/>
              <a:t>of the states to organize and arm a “well regulated militia” for civil defense, or is it a protection of </a:t>
            </a:r>
            <a:r>
              <a:rPr lang="en-US" sz="2400" dirty="0" smtClean="0"/>
              <a:t>a “</a:t>
            </a:r>
            <a:r>
              <a:rPr lang="en-US" sz="2400" dirty="0"/>
              <a:t>right of the people” as a whole to individually bear arms</a:t>
            </a:r>
            <a:r>
              <a:rPr lang="en-US" sz="2400" dirty="0" smtClean="0"/>
              <a:t>?</a:t>
            </a:r>
          </a:p>
        </p:txBody>
      </p:sp>
    </p:spTree>
    <p:extLst>
      <p:ext uri="{BB962C8B-B14F-4D97-AF65-F5344CB8AC3E}">
        <p14:creationId xmlns:p14="http://schemas.microsoft.com/office/powerpoint/2010/main" val="4104808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third Amendment</a:t>
            </a:r>
            <a:endParaRPr lang="en-US" sz="3300" b="1" dirty="0">
              <a:latin typeface="Arial" charset="0"/>
              <a:ea typeface="ＭＳ Ｐゴシック" charset="0"/>
            </a:endParaRPr>
          </a:p>
        </p:txBody>
      </p:sp>
      <p:sp>
        <p:nvSpPr>
          <p:cNvPr id="2" name="Rectangle 1"/>
          <p:cNvSpPr/>
          <p:nvPr/>
        </p:nvSpPr>
        <p:spPr>
          <a:xfrm>
            <a:off x="457199" y="1716454"/>
            <a:ext cx="8466190" cy="4154983"/>
          </a:xfrm>
          <a:prstGeom prst="rect">
            <a:avLst/>
          </a:prstGeom>
        </p:spPr>
        <p:txBody>
          <a:bodyPr wrap="square" numCol="1">
            <a:spAutoFit/>
          </a:bodyPr>
          <a:lstStyle/>
          <a:p>
            <a:r>
              <a:rPr lang="en-US" sz="2400" dirty="0" smtClean="0"/>
              <a:t>“</a:t>
            </a:r>
            <a:r>
              <a:rPr lang="en-US" sz="2400" dirty="0"/>
              <a:t>No Soldier shall, in time of peace be quartered in any house, without the consent of the Owner</a:t>
            </a:r>
            <a:r>
              <a:rPr lang="en-US" sz="2400" dirty="0" smtClean="0"/>
              <a:t>, nor </a:t>
            </a:r>
            <a:r>
              <a:rPr lang="en-US" sz="2400" dirty="0"/>
              <a:t>in time of war, but in a manner to be prescribed by law.</a:t>
            </a:r>
            <a:r>
              <a:rPr lang="en-US" sz="2400" dirty="0" smtClean="0"/>
              <a:t>”</a:t>
            </a:r>
          </a:p>
          <a:p>
            <a:endParaRPr lang="en-US" sz="2400" dirty="0"/>
          </a:p>
          <a:p>
            <a:pPr marL="342900" indent="-342900">
              <a:buFont typeface="Arial"/>
              <a:buChar char="•"/>
            </a:pPr>
            <a:r>
              <a:rPr lang="en-US" sz="2400" dirty="0"/>
              <a:t>Most people consider this provision </a:t>
            </a:r>
            <a:r>
              <a:rPr lang="en-US" sz="2400" dirty="0" smtClean="0"/>
              <a:t>obsolete </a:t>
            </a:r>
            <a:r>
              <a:rPr lang="en-US" sz="2400" dirty="0"/>
              <a:t>and unimportant. </a:t>
            </a:r>
            <a:endParaRPr lang="en-US" sz="2400" dirty="0" smtClean="0"/>
          </a:p>
          <a:p>
            <a:pPr marL="342900" indent="-342900">
              <a:buFont typeface="Arial"/>
              <a:buChar char="•"/>
            </a:pPr>
            <a:endParaRPr lang="en-US" sz="2400" dirty="0" smtClean="0"/>
          </a:p>
          <a:p>
            <a:pPr marL="342900" indent="-342900">
              <a:buFont typeface="Arial"/>
              <a:buChar char="•"/>
            </a:pPr>
            <a:r>
              <a:rPr lang="en-US" sz="2400" dirty="0" smtClean="0"/>
              <a:t>We </a:t>
            </a:r>
            <a:r>
              <a:rPr lang="en-US" sz="2400" dirty="0"/>
              <a:t>can think of the Third Amendment as reflecting a broader idea </a:t>
            </a:r>
            <a:r>
              <a:rPr lang="en-US" sz="2400" dirty="0" smtClean="0"/>
              <a:t>that our </a:t>
            </a:r>
            <a:r>
              <a:rPr lang="en-US" sz="2400" dirty="0"/>
              <a:t>homes lie within a “zone of privacy” that government officials should not violate unless </a:t>
            </a:r>
            <a:r>
              <a:rPr lang="en-US" sz="2400" dirty="0" smtClean="0"/>
              <a:t>absolutely necessary.</a:t>
            </a:r>
            <a:endParaRPr lang="en-US" sz="2400" dirty="0"/>
          </a:p>
        </p:txBody>
      </p:sp>
    </p:spTree>
    <p:extLst>
      <p:ext uri="{BB962C8B-B14F-4D97-AF65-F5344CB8AC3E}">
        <p14:creationId xmlns:p14="http://schemas.microsoft.com/office/powerpoint/2010/main" val="3251037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01281"/>
            <a:ext cx="8686801" cy="891504"/>
          </a:xfrm>
        </p:spPr>
        <p:txBody>
          <a:bodyPr>
            <a:noAutofit/>
          </a:bodyPr>
          <a:lstStyle/>
          <a:p>
            <a:r>
              <a:rPr lang="en-US" sz="3300" b="1" dirty="0" smtClean="0">
                <a:latin typeface="Arial" charset="0"/>
                <a:ea typeface="ＭＳ Ｐゴシック" charset="0"/>
              </a:rPr>
              <a:t>The fourth Amendment</a:t>
            </a:r>
            <a:endParaRPr lang="en-US" sz="3300" b="1" dirty="0">
              <a:latin typeface="Arial" charset="0"/>
              <a:ea typeface="ＭＳ Ｐゴシック" charset="0"/>
            </a:endParaRPr>
          </a:p>
        </p:txBody>
      </p:sp>
      <p:sp>
        <p:nvSpPr>
          <p:cNvPr id="2" name="Rectangle 1"/>
          <p:cNvSpPr/>
          <p:nvPr/>
        </p:nvSpPr>
        <p:spPr>
          <a:xfrm>
            <a:off x="457199" y="982676"/>
            <a:ext cx="8466190" cy="5632310"/>
          </a:xfrm>
          <a:prstGeom prst="rect">
            <a:avLst/>
          </a:prstGeom>
        </p:spPr>
        <p:txBody>
          <a:bodyPr wrap="square" numCol="1">
            <a:spAutoFit/>
          </a:bodyPr>
          <a:lstStyle/>
          <a:p>
            <a:r>
              <a:rPr lang="en-US" sz="2400" dirty="0" smtClean="0"/>
              <a:t>“</a:t>
            </a:r>
            <a:r>
              <a:rPr lang="en-US" sz="2400" dirty="0"/>
              <a:t>The right of the people to be secure in their persons</a:t>
            </a:r>
            <a:r>
              <a:rPr lang="en-US" sz="2400" dirty="0" smtClean="0"/>
              <a:t>, houses</a:t>
            </a:r>
            <a:r>
              <a:rPr lang="en-US" sz="2400" dirty="0"/>
              <a:t>, papers, and effects, </a:t>
            </a:r>
            <a:r>
              <a:rPr lang="en-US" sz="2400" dirty="0" smtClean="0"/>
              <a:t>against unreasonable </a:t>
            </a:r>
            <a:r>
              <a:rPr lang="en-US" sz="2400" dirty="0"/>
              <a:t>searches and seizures, shall not be violated, and no Warrants shall issue, but </a:t>
            </a:r>
            <a:r>
              <a:rPr lang="en-US" sz="2400" dirty="0" smtClean="0"/>
              <a:t>upon probable </a:t>
            </a:r>
            <a:r>
              <a:rPr lang="en-US" sz="2400" dirty="0"/>
              <a:t>cause, supported by Oath or affirmation, and particularly describing the place to be</a:t>
            </a:r>
          </a:p>
          <a:p>
            <a:r>
              <a:rPr lang="en-US" sz="2400" dirty="0"/>
              <a:t>searched, and the persons or things to be seized.</a:t>
            </a:r>
            <a:r>
              <a:rPr lang="en-US" sz="2400" dirty="0" smtClean="0"/>
              <a:t>”</a:t>
            </a:r>
          </a:p>
          <a:p>
            <a:endParaRPr lang="en-US" sz="2400" dirty="0"/>
          </a:p>
          <a:p>
            <a:pPr marL="342900" indent="-342900">
              <a:buFont typeface="Arial"/>
              <a:buChar char="•"/>
            </a:pPr>
            <a:r>
              <a:rPr lang="en-US" sz="2400" dirty="0" smtClean="0"/>
              <a:t>It limits </a:t>
            </a:r>
            <a:r>
              <a:rPr lang="en-US" sz="2400" b="1" dirty="0" smtClean="0"/>
              <a:t>searches</a:t>
            </a:r>
            <a:r>
              <a:rPr lang="en-US" sz="2400" dirty="0" smtClean="0"/>
              <a:t> </a:t>
            </a:r>
            <a:r>
              <a:rPr lang="en-US" sz="2400" dirty="0"/>
              <a:t>(</a:t>
            </a:r>
            <a:r>
              <a:rPr lang="en-US" sz="2400" dirty="0" smtClean="0"/>
              <a:t>efforts </a:t>
            </a:r>
            <a:r>
              <a:rPr lang="en-US" sz="2400" dirty="0"/>
              <a:t>to locate documents </a:t>
            </a:r>
            <a:r>
              <a:rPr lang="en-US" sz="2400" dirty="0" smtClean="0"/>
              <a:t>and contraband) and </a:t>
            </a:r>
            <a:r>
              <a:rPr lang="en-US" sz="2400" b="1" dirty="0" smtClean="0"/>
              <a:t>seizures</a:t>
            </a:r>
            <a:r>
              <a:rPr lang="en-US" sz="2400" dirty="0" smtClean="0"/>
              <a:t> (taking these </a:t>
            </a:r>
            <a:r>
              <a:rPr lang="en-US" sz="2400" dirty="0"/>
              <a:t>items by the government for use as evidence in a </a:t>
            </a:r>
            <a:r>
              <a:rPr lang="en-US" sz="2400" dirty="0" smtClean="0"/>
              <a:t>criminal prosecution or</a:t>
            </a:r>
            <a:r>
              <a:rPr lang="en-US" sz="2400" dirty="0"/>
              <a:t>, in the case of a person, the detention or taking of the person into </a:t>
            </a:r>
            <a:r>
              <a:rPr lang="en-US" sz="2400" dirty="0" smtClean="0"/>
              <a:t>custody).</a:t>
            </a:r>
          </a:p>
          <a:p>
            <a:pPr marL="342900" indent="-342900">
              <a:buFont typeface="Arial"/>
              <a:buChar char="•"/>
            </a:pPr>
            <a:endParaRPr lang="en-US" sz="2400" dirty="0" smtClean="0"/>
          </a:p>
          <a:p>
            <a:pPr marL="342900" indent="-342900">
              <a:buFont typeface="Arial"/>
              <a:buChar char="•"/>
            </a:pPr>
            <a:r>
              <a:rPr lang="en-US" sz="2400" dirty="0" smtClean="0"/>
              <a:t>Police or the government must obtain a warrant</a:t>
            </a:r>
            <a:endParaRPr lang="en-US" sz="2400" dirty="0" smtClean="0"/>
          </a:p>
          <a:p>
            <a:endParaRPr lang="en-US" sz="2400" dirty="0"/>
          </a:p>
        </p:txBody>
      </p:sp>
    </p:spTree>
    <p:extLst>
      <p:ext uri="{BB962C8B-B14F-4D97-AF65-F5344CB8AC3E}">
        <p14:creationId xmlns:p14="http://schemas.microsoft.com/office/powerpoint/2010/main" val="192475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623393"/>
          </a:xfrm>
        </p:spPr>
        <p:txBody>
          <a:bodyPr>
            <a:noAutofit/>
          </a:bodyPr>
          <a:lstStyle/>
          <a:p>
            <a:r>
              <a:rPr lang="en-US" sz="3300" b="1" dirty="0" smtClean="0">
                <a:latin typeface="Arial" charset="0"/>
                <a:ea typeface="ＭＳ Ｐゴシック" charset="0"/>
              </a:rPr>
              <a:t>The fourth Amendment</a:t>
            </a:r>
            <a:endParaRPr lang="en-US" sz="3300" b="1" dirty="0">
              <a:latin typeface="Arial" charset="0"/>
              <a:ea typeface="ＭＳ Ｐゴシック" charset="0"/>
            </a:endParaRPr>
          </a:p>
        </p:txBody>
      </p:sp>
      <p:sp>
        <p:nvSpPr>
          <p:cNvPr id="2" name="Rectangle 1"/>
          <p:cNvSpPr/>
          <p:nvPr/>
        </p:nvSpPr>
        <p:spPr>
          <a:xfrm>
            <a:off x="457199" y="955242"/>
            <a:ext cx="8466190" cy="4893647"/>
          </a:xfrm>
          <a:prstGeom prst="rect">
            <a:avLst/>
          </a:prstGeom>
        </p:spPr>
        <p:txBody>
          <a:bodyPr wrap="square" numCol="1">
            <a:spAutoFit/>
          </a:bodyPr>
          <a:lstStyle/>
          <a:p>
            <a:r>
              <a:rPr lang="en-US" sz="2400" dirty="0" smtClean="0"/>
              <a:t>Limited </a:t>
            </a:r>
            <a:r>
              <a:rPr lang="en-US" sz="2400" dirty="0"/>
              <a:t>in many ways</a:t>
            </a:r>
            <a:r>
              <a:rPr lang="en-US" sz="2400" dirty="0" smtClean="0"/>
              <a:t>:</a:t>
            </a:r>
          </a:p>
          <a:p>
            <a:endParaRPr lang="en-US" sz="2400" dirty="0"/>
          </a:p>
          <a:p>
            <a:pPr marL="342900" indent="-342900">
              <a:buFont typeface="Arial"/>
              <a:buChar char="•"/>
            </a:pPr>
            <a:r>
              <a:rPr lang="en-US" sz="2200" dirty="0" smtClean="0"/>
              <a:t>in </a:t>
            </a:r>
            <a:r>
              <a:rPr lang="en-US" sz="2200" dirty="0"/>
              <a:t>situations where a person can be said </a:t>
            </a:r>
            <a:r>
              <a:rPr lang="en-US" sz="2200" dirty="0" smtClean="0"/>
              <a:t>to lack </a:t>
            </a:r>
            <a:r>
              <a:rPr lang="en-US" sz="2200" dirty="0"/>
              <a:t>a “reasonable expectation of privacy” outside the </a:t>
            </a:r>
            <a:r>
              <a:rPr lang="en-US" sz="2200" dirty="0" smtClean="0"/>
              <a:t>home, </a:t>
            </a:r>
          </a:p>
          <a:p>
            <a:pPr marL="342900" indent="-342900">
              <a:buFont typeface="Arial"/>
              <a:buChar char="•"/>
            </a:pPr>
            <a:r>
              <a:rPr lang="en-US" sz="2200" dirty="0" smtClean="0"/>
              <a:t>if </a:t>
            </a:r>
            <a:r>
              <a:rPr lang="en-US" sz="2200" dirty="0"/>
              <a:t>the owner or renter consents to the search, </a:t>
            </a:r>
            <a:endParaRPr lang="en-US" sz="2200" dirty="0" smtClean="0"/>
          </a:p>
          <a:p>
            <a:pPr marL="342900" indent="-342900">
              <a:buFont typeface="Arial"/>
              <a:buChar char="•"/>
            </a:pPr>
            <a:r>
              <a:rPr lang="en-US" sz="2200" dirty="0" smtClean="0"/>
              <a:t>if </a:t>
            </a:r>
            <a:r>
              <a:rPr lang="en-US" sz="2200" dirty="0"/>
              <a:t>there is a </a:t>
            </a:r>
            <a:r>
              <a:rPr lang="en-US" sz="2200" dirty="0" smtClean="0"/>
              <a:t>reasonable expectation </a:t>
            </a:r>
            <a:r>
              <a:rPr lang="en-US" sz="2200" dirty="0"/>
              <a:t>that evidence may be destroyed or tampered with before a warrant can be </a:t>
            </a:r>
            <a:r>
              <a:rPr lang="en-US" sz="2200" dirty="0" smtClean="0"/>
              <a:t>issued, </a:t>
            </a:r>
          </a:p>
          <a:p>
            <a:pPr marL="342900" indent="-342900">
              <a:buFont typeface="Arial"/>
              <a:buChar char="•"/>
            </a:pPr>
            <a:r>
              <a:rPr lang="en-US" sz="2200" dirty="0" smtClean="0"/>
              <a:t> </a:t>
            </a:r>
            <a:r>
              <a:rPr lang="en-US" sz="2200" dirty="0"/>
              <a:t>if the items in question are in plain view of government </a:t>
            </a:r>
            <a:r>
              <a:rPr lang="en-US" sz="2200" dirty="0" smtClean="0"/>
              <a:t>officials</a:t>
            </a:r>
            <a:endParaRPr lang="en-US" sz="2200" dirty="0"/>
          </a:p>
          <a:p>
            <a:pPr marL="342900" indent="-342900">
              <a:buFont typeface="Arial"/>
              <a:buChar char="•"/>
            </a:pPr>
            <a:r>
              <a:rPr lang="en-US" sz="2200" dirty="0" smtClean="0"/>
              <a:t>police </a:t>
            </a:r>
            <a:r>
              <a:rPr lang="en-US" sz="2200" dirty="0"/>
              <a:t>do not generally need a warrant to search the </a:t>
            </a:r>
            <a:r>
              <a:rPr lang="en-US" sz="2200" dirty="0" smtClean="0"/>
              <a:t>passenger compartment </a:t>
            </a:r>
            <a:r>
              <a:rPr lang="en-US" sz="2200" dirty="0"/>
              <a:t>of a car </a:t>
            </a:r>
            <a:r>
              <a:rPr lang="en-US" sz="2200" dirty="0" smtClean="0"/>
              <a:t>or </a:t>
            </a:r>
            <a:r>
              <a:rPr lang="en-US" sz="2200" dirty="0"/>
              <a:t>to search people entering the United States from another </a:t>
            </a:r>
            <a:r>
              <a:rPr lang="en-US" sz="2200" dirty="0" smtClean="0"/>
              <a:t>country.</a:t>
            </a:r>
          </a:p>
          <a:p>
            <a:pPr marL="342900" indent="-342900">
              <a:buFont typeface="Arial"/>
              <a:buChar char="•"/>
            </a:pPr>
            <a:r>
              <a:rPr lang="en-US" sz="2200" dirty="0" smtClean="0"/>
              <a:t>Police </a:t>
            </a:r>
            <a:r>
              <a:rPr lang="en-US" sz="2200" dirty="0" smtClean="0"/>
              <a:t>do </a:t>
            </a:r>
            <a:r>
              <a:rPr lang="en-US" sz="2200" dirty="0"/>
              <a:t>not need enough evidence to secure a conviction</a:t>
            </a:r>
            <a:r>
              <a:rPr lang="en-US" sz="2200" dirty="0" smtClean="0"/>
              <a:t>, but </a:t>
            </a:r>
            <a:r>
              <a:rPr lang="en-US" sz="2200" dirty="0"/>
              <a:t>they must demonstrate </a:t>
            </a:r>
            <a:r>
              <a:rPr lang="en-US" sz="2200" dirty="0" smtClean="0"/>
              <a:t>probable </a:t>
            </a:r>
            <a:r>
              <a:rPr lang="en-US" sz="2200" dirty="0"/>
              <a:t>cause to believe a crime has been committed </a:t>
            </a:r>
            <a:r>
              <a:rPr lang="en-US" sz="2200" dirty="0" smtClean="0"/>
              <a:t>or evidence </a:t>
            </a:r>
            <a:r>
              <a:rPr lang="en-US" sz="2200" dirty="0"/>
              <a:t>will be found. </a:t>
            </a:r>
            <a:endParaRPr lang="en-US" sz="2200" dirty="0"/>
          </a:p>
        </p:txBody>
      </p:sp>
    </p:spTree>
    <p:extLst>
      <p:ext uri="{BB962C8B-B14F-4D97-AF65-F5344CB8AC3E}">
        <p14:creationId xmlns:p14="http://schemas.microsoft.com/office/powerpoint/2010/main" val="2140316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fifth Amendment</a:t>
            </a:r>
            <a:endParaRPr lang="en-US" sz="3300" b="1" dirty="0">
              <a:latin typeface="Arial" charset="0"/>
              <a:ea typeface="ＭＳ Ｐゴシック" charset="0"/>
            </a:endParaRPr>
          </a:p>
        </p:txBody>
      </p:sp>
      <p:sp>
        <p:nvSpPr>
          <p:cNvPr id="2" name="Rectangle 1"/>
          <p:cNvSpPr/>
          <p:nvPr/>
        </p:nvSpPr>
        <p:spPr>
          <a:xfrm>
            <a:off x="457199" y="1716454"/>
            <a:ext cx="8466190" cy="3785652"/>
          </a:xfrm>
          <a:prstGeom prst="rect">
            <a:avLst/>
          </a:prstGeom>
        </p:spPr>
        <p:txBody>
          <a:bodyPr wrap="square" numCol="1">
            <a:spAutoFit/>
          </a:bodyPr>
          <a:lstStyle/>
          <a:p>
            <a:r>
              <a:rPr lang="en-US" sz="2400" dirty="0" smtClean="0"/>
              <a:t>“</a:t>
            </a:r>
            <a:r>
              <a:rPr lang="en-US" sz="2400" dirty="0"/>
              <a:t>No person shall be held to answer for a capital, or otherwise infamous crime, unless on </a:t>
            </a:r>
            <a:r>
              <a:rPr lang="en-US" sz="2400" dirty="0" smtClean="0"/>
              <a:t>a presentment </a:t>
            </a:r>
            <a:r>
              <a:rPr lang="en-US" sz="2400" dirty="0"/>
              <a:t>or indictment of a Grand Jury, except in cases arising in the land or naval forces, </a:t>
            </a:r>
            <a:r>
              <a:rPr lang="en-US" sz="2400" dirty="0" smtClean="0"/>
              <a:t>or in </a:t>
            </a:r>
            <a:r>
              <a:rPr lang="en-US" sz="2400" dirty="0"/>
              <a:t>the Militia, when in actual service in time of War or public danger; nor shall any person </a:t>
            </a:r>
            <a:r>
              <a:rPr lang="en-US" sz="2400" dirty="0" smtClean="0"/>
              <a:t>be subject </a:t>
            </a:r>
            <a:r>
              <a:rPr lang="en-US" sz="2400" dirty="0"/>
              <a:t>for the same offence to be twice put in jeopardy of life or limb; nor shall be </a:t>
            </a:r>
            <a:r>
              <a:rPr lang="en-US" sz="2400" dirty="0" smtClean="0"/>
              <a:t>compelled in </a:t>
            </a:r>
            <a:r>
              <a:rPr lang="en-US" sz="2400" dirty="0"/>
              <a:t>any criminal case to be a witness against himself, nor be deprived of life, liberty, or property,</a:t>
            </a:r>
          </a:p>
          <a:p>
            <a:r>
              <a:rPr lang="en-US" sz="2400" dirty="0"/>
              <a:t>without due process of law; nor shall private property be taken for public use, without </a:t>
            </a:r>
            <a:r>
              <a:rPr lang="en-US" sz="2400" dirty="0" smtClean="0"/>
              <a:t>just compensation</a:t>
            </a:r>
            <a:r>
              <a:rPr lang="en-US" sz="2400" dirty="0"/>
              <a:t>.</a:t>
            </a:r>
            <a:r>
              <a:rPr lang="en-US" sz="2400" dirty="0" smtClean="0"/>
              <a:t>” </a:t>
            </a:r>
            <a:endParaRPr lang="en-US" sz="2400" dirty="0"/>
          </a:p>
        </p:txBody>
      </p:sp>
    </p:spTree>
    <p:extLst>
      <p:ext uri="{BB962C8B-B14F-4D97-AF65-F5344CB8AC3E}">
        <p14:creationId xmlns:p14="http://schemas.microsoft.com/office/powerpoint/2010/main" val="3991246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fifth Amendment</a:t>
            </a:r>
            <a:endParaRPr lang="en-US" sz="3300" b="1" dirty="0">
              <a:latin typeface="Arial" charset="0"/>
              <a:ea typeface="ＭＳ Ｐゴシック" charset="0"/>
            </a:endParaRPr>
          </a:p>
        </p:txBody>
      </p:sp>
      <p:sp>
        <p:nvSpPr>
          <p:cNvPr id="2" name="Rectangle 1"/>
          <p:cNvSpPr/>
          <p:nvPr/>
        </p:nvSpPr>
        <p:spPr>
          <a:xfrm>
            <a:off x="457199" y="1716454"/>
            <a:ext cx="8466190" cy="4154983"/>
          </a:xfrm>
          <a:prstGeom prst="rect">
            <a:avLst/>
          </a:prstGeom>
        </p:spPr>
        <p:txBody>
          <a:bodyPr wrap="square" numCol="1">
            <a:spAutoFit/>
          </a:bodyPr>
          <a:lstStyle/>
          <a:p>
            <a:pPr marL="342900" indent="-342900">
              <a:buFont typeface="Arial"/>
              <a:buChar char="•"/>
            </a:pPr>
            <a:r>
              <a:rPr lang="en-US" sz="2400" dirty="0" smtClean="0"/>
              <a:t>S</a:t>
            </a:r>
            <a:r>
              <a:rPr lang="en-US" sz="2400" dirty="0" smtClean="0"/>
              <a:t>erious </a:t>
            </a:r>
            <a:r>
              <a:rPr lang="en-US" sz="2400" dirty="0"/>
              <a:t>crimes be prosecuted only after an indictment has been issued </a:t>
            </a:r>
            <a:r>
              <a:rPr lang="en-US" sz="2400" dirty="0" smtClean="0"/>
              <a:t>by a </a:t>
            </a:r>
            <a:r>
              <a:rPr lang="en-US" sz="2400" b="1" dirty="0"/>
              <a:t>grand jury</a:t>
            </a:r>
            <a:r>
              <a:rPr lang="en-US" sz="2400" dirty="0"/>
              <a:t>. </a:t>
            </a:r>
            <a:endParaRPr lang="en-US" sz="2400" dirty="0" smtClean="0"/>
          </a:p>
          <a:p>
            <a:pPr marL="342900" indent="-342900">
              <a:buFont typeface="Arial"/>
              <a:buChar char="•"/>
            </a:pPr>
            <a:r>
              <a:rPr lang="en-US" sz="2400" dirty="0" smtClean="0"/>
              <a:t>Exceptions: </a:t>
            </a:r>
          </a:p>
          <a:p>
            <a:pPr marL="800100" lvl="1" indent="-342900">
              <a:buFont typeface="Arial"/>
              <a:buChar char="•"/>
            </a:pPr>
            <a:r>
              <a:rPr lang="en-US" sz="2400" dirty="0" smtClean="0"/>
              <a:t>applies </a:t>
            </a:r>
            <a:r>
              <a:rPr lang="en-US" sz="2400" dirty="0"/>
              <a:t>only to felonies; </a:t>
            </a:r>
            <a:endParaRPr lang="en-US" sz="2400" dirty="0" smtClean="0"/>
          </a:p>
          <a:p>
            <a:pPr marL="800100" lvl="1" indent="-342900">
              <a:buFont typeface="Arial"/>
              <a:buChar char="•"/>
            </a:pPr>
            <a:r>
              <a:rPr lang="en-US" sz="2400" dirty="0" smtClean="0"/>
              <a:t>less </a:t>
            </a:r>
            <a:r>
              <a:rPr lang="en-US" sz="2400" dirty="0"/>
              <a:t>serious crimes can be </a:t>
            </a:r>
            <a:r>
              <a:rPr lang="en-US" sz="2400" dirty="0" smtClean="0"/>
              <a:t>tried without </a:t>
            </a:r>
            <a:r>
              <a:rPr lang="en-US" sz="2400" dirty="0"/>
              <a:t>a grand jury proceeding. </a:t>
            </a:r>
            <a:endParaRPr lang="en-US" sz="2400" dirty="0" smtClean="0"/>
          </a:p>
          <a:p>
            <a:pPr marL="800100" lvl="1" indent="-342900">
              <a:buFont typeface="Arial"/>
              <a:buChar char="•"/>
            </a:pPr>
            <a:r>
              <a:rPr lang="en-US" sz="2400" dirty="0" smtClean="0"/>
              <a:t>Also, this does </a:t>
            </a:r>
            <a:r>
              <a:rPr lang="en-US" sz="2400" dirty="0"/>
              <a:t>not  apply to the </a:t>
            </a:r>
            <a:r>
              <a:rPr lang="en-US" sz="2400" dirty="0" smtClean="0"/>
              <a:t>states which instead </a:t>
            </a:r>
            <a:r>
              <a:rPr lang="en-US" sz="2400" dirty="0"/>
              <a:t>require a judge to hold a preliminary hearing </a:t>
            </a:r>
            <a:r>
              <a:rPr lang="en-US" sz="2400" dirty="0" smtClean="0"/>
              <a:t>to decide </a:t>
            </a:r>
            <a:r>
              <a:rPr lang="en-US" sz="2400" dirty="0"/>
              <a:t>whether there is enough evidence to hold a full trial. </a:t>
            </a:r>
            <a:endParaRPr lang="en-US" sz="2400" dirty="0" smtClean="0"/>
          </a:p>
          <a:p>
            <a:pPr marL="800100" lvl="1" indent="-342900">
              <a:buFont typeface="Arial"/>
              <a:buChar char="•"/>
            </a:pPr>
            <a:r>
              <a:rPr lang="en-US" sz="2400" dirty="0" smtClean="0"/>
              <a:t>M</a:t>
            </a:r>
            <a:r>
              <a:rPr lang="en-US" sz="2400" dirty="0" smtClean="0"/>
              <a:t>embers </a:t>
            </a:r>
            <a:r>
              <a:rPr lang="en-US" sz="2400" dirty="0"/>
              <a:t>of the armed forces who </a:t>
            </a:r>
            <a:r>
              <a:rPr lang="en-US" sz="2400" dirty="0" smtClean="0"/>
              <a:t>are accused </a:t>
            </a:r>
            <a:r>
              <a:rPr lang="en-US" sz="2400" dirty="0"/>
              <a:t>of crimes are not entitled to a grand jury </a:t>
            </a:r>
            <a:r>
              <a:rPr lang="en-US" sz="2400" dirty="0" smtClean="0"/>
              <a:t>proceeding</a:t>
            </a:r>
            <a:endParaRPr lang="en-US" sz="2400" dirty="0"/>
          </a:p>
        </p:txBody>
      </p:sp>
    </p:spTree>
    <p:extLst>
      <p:ext uri="{BB962C8B-B14F-4D97-AF65-F5344CB8AC3E}">
        <p14:creationId xmlns:p14="http://schemas.microsoft.com/office/powerpoint/2010/main" val="246067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fifth Amendment</a:t>
            </a:r>
            <a:endParaRPr lang="en-US" sz="3300" b="1" dirty="0">
              <a:latin typeface="Arial" charset="0"/>
              <a:ea typeface="ＭＳ Ｐゴシック" charset="0"/>
            </a:endParaRPr>
          </a:p>
        </p:txBody>
      </p:sp>
      <p:sp>
        <p:nvSpPr>
          <p:cNvPr id="2" name="Rectangle 1"/>
          <p:cNvSpPr/>
          <p:nvPr/>
        </p:nvSpPr>
        <p:spPr>
          <a:xfrm>
            <a:off x="457199" y="1716454"/>
            <a:ext cx="8466190" cy="4893647"/>
          </a:xfrm>
          <a:prstGeom prst="rect">
            <a:avLst/>
          </a:prstGeom>
        </p:spPr>
        <p:txBody>
          <a:bodyPr wrap="square" numCol="1">
            <a:spAutoFit/>
          </a:bodyPr>
          <a:lstStyle/>
          <a:p>
            <a:pPr marL="342900" indent="-342900">
              <a:buFont typeface="Arial"/>
              <a:buChar char="•"/>
            </a:pPr>
            <a:r>
              <a:rPr lang="en-US" sz="2400" dirty="0" smtClean="0"/>
              <a:t>The </a:t>
            </a:r>
            <a:r>
              <a:rPr lang="en-US" sz="2400" dirty="0"/>
              <a:t>Fifth Amendment also protects individuals against </a:t>
            </a:r>
            <a:r>
              <a:rPr lang="en-US" sz="2400" b="1" dirty="0"/>
              <a:t>double jeopardy </a:t>
            </a:r>
            <a:r>
              <a:rPr lang="en-US" sz="2400" dirty="0" smtClean="0"/>
              <a:t>(you can’t</a:t>
            </a:r>
            <a:r>
              <a:rPr lang="en-US" sz="2400" dirty="0"/>
              <a:t> </a:t>
            </a:r>
            <a:r>
              <a:rPr lang="en-US" sz="2400" dirty="0" smtClean="0"/>
              <a:t>be</a:t>
            </a:r>
            <a:r>
              <a:rPr lang="en-US" sz="2400" dirty="0" smtClean="0"/>
              <a:t> prosecuted </a:t>
            </a:r>
            <a:r>
              <a:rPr lang="en-US" sz="2400" dirty="0"/>
              <a:t>twice for the same </a:t>
            </a:r>
            <a:r>
              <a:rPr lang="en-US" sz="2400" dirty="0" smtClean="0"/>
              <a:t>crime) </a:t>
            </a:r>
          </a:p>
          <a:p>
            <a:pPr marL="800100" lvl="1" indent="-342900">
              <a:buFont typeface="Arial"/>
              <a:buChar char="•"/>
            </a:pPr>
            <a:r>
              <a:rPr lang="en-US" sz="2400" dirty="0" smtClean="0"/>
              <a:t>Can be tried again at a different level. Example: the LA police officers who beat Rodney King were acquitted at the state but convicted at the federal level. </a:t>
            </a:r>
          </a:p>
          <a:p>
            <a:pPr marL="800100" lvl="1" indent="-342900">
              <a:buFont typeface="Arial"/>
              <a:buChar char="•"/>
            </a:pPr>
            <a:r>
              <a:rPr lang="en-US" sz="2400" dirty="0" smtClean="0"/>
              <a:t>Can be tried as both civil and criminal. Example: OJ Simpson was acquitted in criminal court was found responsible in criminal court. </a:t>
            </a:r>
          </a:p>
          <a:p>
            <a:pPr marL="342900" indent="-342900">
              <a:buFont typeface="Arial"/>
              <a:buChar char="•"/>
            </a:pPr>
            <a:r>
              <a:rPr lang="en-US" sz="2400" dirty="0" smtClean="0"/>
              <a:t>The Fifth </a:t>
            </a:r>
            <a:r>
              <a:rPr lang="en-US" sz="2400" dirty="0"/>
              <a:t>Amendment </a:t>
            </a:r>
            <a:r>
              <a:rPr lang="en-US" sz="2400" dirty="0" smtClean="0"/>
              <a:t>protects us against </a:t>
            </a:r>
            <a:r>
              <a:rPr lang="en-US" sz="2400" dirty="0"/>
              <a:t>self</a:t>
            </a:r>
            <a:r>
              <a:rPr lang="en-US" sz="2400" dirty="0" smtClean="0"/>
              <a:t>-</a:t>
            </a:r>
            <a:r>
              <a:rPr lang="en-US" sz="2400" dirty="0"/>
              <a:t>i</a:t>
            </a:r>
            <a:r>
              <a:rPr lang="en-US" sz="2400" dirty="0" smtClean="0"/>
              <a:t>ncrimination, </a:t>
            </a:r>
            <a:r>
              <a:rPr lang="en-US" sz="2400" dirty="0" smtClean="0"/>
              <a:t>aka</a:t>
            </a:r>
            <a:r>
              <a:rPr lang="en-US" sz="2400" dirty="0" smtClean="0"/>
              <a:t> </a:t>
            </a:r>
            <a:r>
              <a:rPr lang="en-US" sz="2400" b="1" dirty="0" smtClean="0"/>
              <a:t>taking or pleading </a:t>
            </a:r>
            <a:r>
              <a:rPr lang="en-US" sz="2400" b="1" dirty="0"/>
              <a:t>the Fifth</a:t>
            </a:r>
            <a:r>
              <a:rPr lang="en-US" sz="2400" dirty="0" smtClean="0"/>
              <a:t>.</a:t>
            </a:r>
          </a:p>
          <a:p>
            <a:pPr marL="800100" lvl="1" indent="-342900">
              <a:buFont typeface="Arial"/>
              <a:buChar char="•"/>
            </a:pPr>
            <a:r>
              <a:rPr lang="en-US" sz="2400" dirty="0" smtClean="0"/>
              <a:t>Must be informed of rights via the Miranda warning </a:t>
            </a:r>
            <a:endParaRPr lang="en-US" sz="2400" dirty="0"/>
          </a:p>
          <a:p>
            <a:endParaRPr lang="en-US" sz="2400" dirty="0" smtClean="0"/>
          </a:p>
        </p:txBody>
      </p:sp>
    </p:spTree>
    <p:extLst>
      <p:ext uri="{BB962C8B-B14F-4D97-AF65-F5344CB8AC3E}">
        <p14:creationId xmlns:p14="http://schemas.microsoft.com/office/powerpoint/2010/main" val="621741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fifth Amendment</a:t>
            </a:r>
            <a:endParaRPr lang="en-US" sz="3300" b="1" dirty="0">
              <a:latin typeface="Arial" charset="0"/>
              <a:ea typeface="ＭＳ Ｐゴシック" charset="0"/>
            </a:endParaRPr>
          </a:p>
        </p:txBody>
      </p:sp>
      <p:sp>
        <p:nvSpPr>
          <p:cNvPr id="2" name="Rectangle 1"/>
          <p:cNvSpPr/>
          <p:nvPr/>
        </p:nvSpPr>
        <p:spPr>
          <a:xfrm>
            <a:off x="457199" y="1716454"/>
            <a:ext cx="8466190" cy="3046988"/>
          </a:xfrm>
          <a:prstGeom prst="rect">
            <a:avLst/>
          </a:prstGeom>
        </p:spPr>
        <p:txBody>
          <a:bodyPr wrap="square" numCol="1">
            <a:spAutoFit/>
          </a:bodyPr>
          <a:lstStyle/>
          <a:p>
            <a:pPr marL="342900" indent="-342900">
              <a:buFont typeface="Arial"/>
              <a:buChar char="•"/>
            </a:pPr>
            <a:r>
              <a:rPr lang="en-US" sz="2400" dirty="0"/>
              <a:t>T</a:t>
            </a:r>
            <a:r>
              <a:rPr lang="en-US" sz="2400" dirty="0" smtClean="0"/>
              <a:t>he </a:t>
            </a:r>
            <a:r>
              <a:rPr lang="en-US" sz="2400" dirty="0"/>
              <a:t>Fifth Amendment prohibits the </a:t>
            </a:r>
            <a:r>
              <a:rPr lang="en-US" sz="2400" dirty="0" smtClean="0"/>
              <a:t>federal government </a:t>
            </a:r>
            <a:r>
              <a:rPr lang="en-US" sz="2400" dirty="0"/>
              <a:t>from depriving people of their “life, liberty, or property, without due process of law.” </a:t>
            </a:r>
            <a:endParaRPr lang="en-US" sz="2400" dirty="0"/>
          </a:p>
          <a:p>
            <a:pPr marL="342900" indent="-342900">
              <a:buFont typeface="Arial"/>
              <a:buChar char="•"/>
            </a:pPr>
            <a:endParaRPr lang="en-US" sz="2400" dirty="0" smtClean="0"/>
          </a:p>
          <a:p>
            <a:endParaRPr lang="en-US" sz="2400" dirty="0"/>
          </a:p>
          <a:p>
            <a:pPr marL="342900" indent="-342900">
              <a:buFont typeface="Arial"/>
              <a:buChar char="•"/>
            </a:pPr>
            <a:r>
              <a:rPr lang="en-US" sz="2400" dirty="0"/>
              <a:t>C</a:t>
            </a:r>
            <a:r>
              <a:rPr lang="en-US" sz="2400" dirty="0" smtClean="0"/>
              <a:t>itizens </a:t>
            </a:r>
            <a:r>
              <a:rPr lang="en-US" sz="2400" dirty="0"/>
              <a:t>cannot be detained</a:t>
            </a:r>
            <a:r>
              <a:rPr lang="en-US" sz="2400" dirty="0" smtClean="0"/>
              <a:t>, their </a:t>
            </a:r>
            <a:r>
              <a:rPr lang="en-US" sz="2400" dirty="0"/>
              <a:t>freedom limited, or their property taken arbitrarily or on a whim by police or other </a:t>
            </a:r>
            <a:r>
              <a:rPr lang="en-US" sz="2400" dirty="0" smtClean="0"/>
              <a:t>government officials</a:t>
            </a:r>
            <a:r>
              <a:rPr lang="en-US" sz="2400" dirty="0"/>
              <a:t>. </a:t>
            </a:r>
          </a:p>
        </p:txBody>
      </p:sp>
    </p:spTree>
    <p:extLst>
      <p:ext uri="{BB962C8B-B14F-4D97-AF65-F5344CB8AC3E}">
        <p14:creationId xmlns:p14="http://schemas.microsoft.com/office/powerpoint/2010/main" val="761657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Sixth Amendment</a:t>
            </a:r>
            <a:endParaRPr lang="en-US" sz="3300" b="1" dirty="0">
              <a:latin typeface="Arial" charset="0"/>
              <a:ea typeface="ＭＳ Ｐゴシック" charset="0"/>
            </a:endParaRPr>
          </a:p>
        </p:txBody>
      </p:sp>
      <p:sp>
        <p:nvSpPr>
          <p:cNvPr id="2" name="Rectangle 1"/>
          <p:cNvSpPr/>
          <p:nvPr/>
        </p:nvSpPr>
        <p:spPr>
          <a:xfrm>
            <a:off x="457199" y="1716454"/>
            <a:ext cx="8466190" cy="3416320"/>
          </a:xfrm>
          <a:prstGeom prst="rect">
            <a:avLst/>
          </a:prstGeom>
        </p:spPr>
        <p:txBody>
          <a:bodyPr wrap="square" numCol="1">
            <a:spAutoFit/>
          </a:bodyPr>
          <a:lstStyle/>
          <a:p>
            <a:r>
              <a:rPr lang="en-US" sz="2400" dirty="0" smtClean="0"/>
              <a:t>“</a:t>
            </a:r>
            <a:r>
              <a:rPr lang="en-US" sz="2400" dirty="0"/>
              <a:t>In all criminal prosecutions, the accused shall enjoy the right to a speedy and public trial, </a:t>
            </a:r>
            <a:r>
              <a:rPr lang="en-US" sz="2400" dirty="0" smtClean="0"/>
              <a:t>by an </a:t>
            </a:r>
            <a:r>
              <a:rPr lang="en-US" sz="2400" dirty="0"/>
              <a:t>impartial jury of the State and district wherein the crime shall have been committed, </a:t>
            </a:r>
            <a:r>
              <a:rPr lang="en-US" sz="2400" dirty="0" smtClean="0"/>
              <a:t>which district </a:t>
            </a:r>
            <a:r>
              <a:rPr lang="en-US" sz="2400" dirty="0"/>
              <a:t>shall have been previously ascertained by law, and to be informed of the nature </a:t>
            </a:r>
            <a:r>
              <a:rPr lang="en-US" sz="2400" dirty="0" smtClean="0"/>
              <a:t>and cause </a:t>
            </a:r>
            <a:r>
              <a:rPr lang="en-US" sz="2400" dirty="0"/>
              <a:t>of the </a:t>
            </a:r>
            <a:r>
              <a:rPr lang="en-US" sz="2400" dirty="0" smtClean="0"/>
              <a:t>accusation</a:t>
            </a:r>
            <a:r>
              <a:rPr lang="en-US" sz="2400" dirty="0"/>
              <a:t>; to be confronted with the witnesses against him; to have </a:t>
            </a:r>
            <a:r>
              <a:rPr lang="en-US" sz="2400" dirty="0" smtClean="0"/>
              <a:t>compulsory process </a:t>
            </a:r>
            <a:r>
              <a:rPr lang="en-US" sz="2400" dirty="0"/>
              <a:t>for obtaining witnesses in his favor, and to have the Assistance of Counsel for his</a:t>
            </a:r>
          </a:p>
          <a:p>
            <a:r>
              <a:rPr lang="en-US" sz="2400" dirty="0" err="1"/>
              <a:t>defence</a:t>
            </a:r>
            <a:r>
              <a:rPr lang="en-US" sz="2400" dirty="0"/>
              <a:t> [sic].</a:t>
            </a:r>
            <a:r>
              <a:rPr lang="en-US" sz="2400" dirty="0" smtClean="0"/>
              <a:t>”</a:t>
            </a:r>
          </a:p>
        </p:txBody>
      </p:sp>
    </p:spTree>
    <p:extLst>
      <p:ext uri="{BB962C8B-B14F-4D97-AF65-F5344CB8AC3E}">
        <p14:creationId xmlns:p14="http://schemas.microsoft.com/office/powerpoint/2010/main" val="3293466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Sixth Amendment</a:t>
            </a:r>
            <a:endParaRPr lang="en-US" sz="3300" b="1" dirty="0">
              <a:latin typeface="Arial" charset="0"/>
              <a:ea typeface="ＭＳ Ｐゴシック" charset="0"/>
            </a:endParaRPr>
          </a:p>
        </p:txBody>
      </p:sp>
      <p:sp>
        <p:nvSpPr>
          <p:cNvPr id="2" name="Rectangle 1"/>
          <p:cNvSpPr/>
          <p:nvPr/>
        </p:nvSpPr>
        <p:spPr>
          <a:xfrm>
            <a:off x="457199" y="1716454"/>
            <a:ext cx="8466190" cy="3416320"/>
          </a:xfrm>
          <a:prstGeom prst="rect">
            <a:avLst/>
          </a:prstGeom>
        </p:spPr>
        <p:txBody>
          <a:bodyPr wrap="square" numCol="1">
            <a:spAutoFit/>
          </a:bodyPr>
          <a:lstStyle/>
          <a:p>
            <a:r>
              <a:rPr lang="en-US" sz="2400" dirty="0" smtClean="0"/>
              <a:t>Guarantees:</a:t>
            </a:r>
          </a:p>
          <a:p>
            <a:pPr marL="342900" indent="-342900">
              <a:buFont typeface="Arial"/>
              <a:buChar char="•"/>
            </a:pPr>
            <a:r>
              <a:rPr lang="en-US" sz="2400" dirty="0"/>
              <a:t>t</a:t>
            </a:r>
            <a:r>
              <a:rPr lang="en-US" sz="2400" dirty="0" smtClean="0"/>
              <a:t>he </a:t>
            </a:r>
            <a:r>
              <a:rPr lang="en-US" sz="2400" dirty="0"/>
              <a:t>right to have a speedy, public trial by an impartial </a:t>
            </a:r>
            <a:r>
              <a:rPr lang="en-US" sz="2400" dirty="0" smtClean="0"/>
              <a:t>jury </a:t>
            </a:r>
          </a:p>
          <a:p>
            <a:endParaRPr lang="en-US" sz="2400" dirty="0"/>
          </a:p>
          <a:p>
            <a:pPr marL="342900" indent="-342900">
              <a:buFont typeface="Arial"/>
              <a:buChar char="•"/>
            </a:pPr>
            <a:r>
              <a:rPr lang="en-US" sz="2400" dirty="0" smtClean="0"/>
              <a:t>the </a:t>
            </a:r>
            <a:r>
              <a:rPr lang="en-US" sz="2400" dirty="0"/>
              <a:t>right of those accused of crimes to present witnesses in their </a:t>
            </a:r>
            <a:r>
              <a:rPr lang="en-US" sz="2400" dirty="0" smtClean="0"/>
              <a:t>own defense and </a:t>
            </a:r>
            <a:r>
              <a:rPr lang="en-US" sz="2400" dirty="0"/>
              <a:t>to confront and cross-examine witnesses </a:t>
            </a:r>
            <a:r>
              <a:rPr lang="en-US" sz="2400" dirty="0" smtClean="0"/>
              <a:t>presented by </a:t>
            </a:r>
            <a:r>
              <a:rPr lang="en-US" sz="2400" dirty="0"/>
              <a:t>the </a:t>
            </a:r>
            <a:r>
              <a:rPr lang="en-US" sz="2400" dirty="0" smtClean="0"/>
              <a:t>prosecution</a:t>
            </a:r>
            <a:endParaRPr lang="en-US" sz="2400" dirty="0"/>
          </a:p>
          <a:p>
            <a:pPr marL="342900" indent="-342900">
              <a:buFont typeface="Arial"/>
              <a:buChar char="•"/>
            </a:pPr>
            <a:endParaRPr lang="en-US" sz="2400" dirty="0" smtClean="0"/>
          </a:p>
          <a:p>
            <a:pPr marL="342900" indent="-342900">
              <a:buFont typeface="Arial"/>
              <a:buChar char="•"/>
            </a:pPr>
            <a:r>
              <a:rPr lang="en-US" sz="2400" dirty="0" smtClean="0"/>
              <a:t>the </a:t>
            </a:r>
            <a:r>
              <a:rPr lang="en-US" sz="2400" dirty="0"/>
              <a:t>right of those accused of crimes to have the assistance </a:t>
            </a:r>
            <a:r>
              <a:rPr lang="en-US" sz="2400" dirty="0" smtClean="0"/>
              <a:t>of an </a:t>
            </a:r>
            <a:r>
              <a:rPr lang="en-US" sz="2400" dirty="0"/>
              <a:t>attorney in their </a:t>
            </a:r>
            <a:r>
              <a:rPr lang="en-US" sz="2400" dirty="0" smtClean="0"/>
              <a:t>defense</a:t>
            </a:r>
          </a:p>
        </p:txBody>
      </p:sp>
    </p:spTree>
    <p:extLst>
      <p:ext uri="{BB962C8B-B14F-4D97-AF65-F5344CB8AC3E}">
        <p14:creationId xmlns:p14="http://schemas.microsoft.com/office/powerpoint/2010/main" val="38350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a:extLst>
              <a:ext uri="{FF2B5EF4-FFF2-40B4-BE49-F238E27FC236}">
                <a16:creationId xmlns:a16="http://schemas.microsoft.com/office/drawing/2014/main" xmlns="" id="{0B2AE1E8-3C72-48E6-8ED7-AAA109CA6C4C}"/>
              </a:ext>
            </a:extLst>
          </p:cNvPr>
          <p:cNvSpPr>
            <a:spLocks noGrp="1"/>
          </p:cNvSpPr>
          <p:nvPr>
            <p:ph type="ftr" sz="quarter" idx="11"/>
          </p:nvPr>
        </p:nvSpPr>
        <p:spPr>
          <a:xfrm>
            <a:off x="457200" y="6492875"/>
            <a:ext cx="7800110"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rmAutofit/>
          </a:bodyPr>
          <a:lstStyle/>
          <a:p>
            <a:r>
              <a:rPr lang="en-US" sz="1600" dirty="0"/>
              <a:t>Actors and civil rights activists Sidney Poitier (left), Harry Belafonte (center), and Charlton </a:t>
            </a:r>
            <a:r>
              <a:rPr lang="en-US" sz="1600" dirty="0" err="1"/>
              <a:t>Heston</a:t>
            </a:r>
            <a:r>
              <a:rPr lang="en-US" sz="1600" dirty="0"/>
              <a:t> (right) on the steps of the Lincoln Memorial on August 28, 1963, during the March on Washington.</a:t>
            </a:r>
          </a:p>
        </p:txBody>
      </p:sp>
      <p:pic>
        <p:nvPicPr>
          <p:cNvPr id="2" name="Figure" descr="A photo of three civil rights activists, from left to right, Sidney Poitier, Harry Belafonte, and Charlton Hest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5621" r="-65621"/>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a:solidFill>
                  <a:srgbClr val="FFFFFF"/>
                </a:solidFill>
              </a14:hiddenFill>
            </a:ext>
          </a:extLst>
        </p:spPr>
      </p:pic>
      <p:sp>
        <p:nvSpPr>
          <p:cNvPr id="5" name="FigureNum"/>
          <p:cNvSpPr>
            <a:spLocks noGrp="1"/>
          </p:cNvSpPr>
          <p:nvPr>
            <p:ph type="title"/>
          </p:nvPr>
        </p:nvSpPr>
        <p:spPr/>
        <p:txBody>
          <a:bodyPr/>
          <a:lstStyle/>
          <a:p>
            <a:r>
              <a:rPr lang="en-US" dirty="0"/>
              <a:t>Figure 4.2</a:t>
            </a:r>
          </a:p>
        </p:txBody>
      </p:sp>
    </p:spTree>
    <p:extLst>
      <p:ext uri="{BB962C8B-B14F-4D97-AF65-F5344CB8AC3E}">
        <p14:creationId xmlns:p14="http://schemas.microsoft.com/office/powerpoint/2010/main" val="174659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9"/>
            <a:ext cx="8686801" cy="806838"/>
          </a:xfrm>
        </p:spPr>
        <p:txBody>
          <a:bodyPr>
            <a:noAutofit/>
          </a:bodyPr>
          <a:lstStyle/>
          <a:p>
            <a:r>
              <a:rPr lang="en-US" sz="3300" b="1" dirty="0" smtClean="0">
                <a:latin typeface="Arial" charset="0"/>
                <a:ea typeface="ＭＳ Ｐゴシック" charset="0"/>
              </a:rPr>
              <a:t>The Seventh Amendment</a:t>
            </a:r>
            <a:endParaRPr lang="en-US" sz="3300" b="1" dirty="0">
              <a:latin typeface="Arial" charset="0"/>
              <a:ea typeface="ＭＳ Ｐゴシック" charset="0"/>
            </a:endParaRPr>
          </a:p>
        </p:txBody>
      </p:sp>
      <p:sp>
        <p:nvSpPr>
          <p:cNvPr id="2" name="Rectangle 1"/>
          <p:cNvSpPr/>
          <p:nvPr/>
        </p:nvSpPr>
        <p:spPr>
          <a:xfrm>
            <a:off x="457199" y="1222565"/>
            <a:ext cx="8466190" cy="5262979"/>
          </a:xfrm>
          <a:prstGeom prst="rect">
            <a:avLst/>
          </a:prstGeom>
        </p:spPr>
        <p:txBody>
          <a:bodyPr wrap="square" numCol="1">
            <a:spAutoFit/>
          </a:bodyPr>
          <a:lstStyle/>
          <a:p>
            <a:r>
              <a:rPr lang="en-US" sz="2400" dirty="0" smtClean="0"/>
              <a:t>“</a:t>
            </a:r>
            <a:r>
              <a:rPr lang="en-US" sz="2400" dirty="0"/>
              <a:t>In Suits at common law, where the value in controversy shall exceed twenty dollars, the </a:t>
            </a:r>
            <a:r>
              <a:rPr lang="en-US" sz="2400" dirty="0" smtClean="0"/>
              <a:t>right of </a:t>
            </a:r>
            <a:r>
              <a:rPr lang="en-US" sz="2400" dirty="0"/>
              <a:t>trial by jury shall be preserved, and no fact tried by a jury, shall be otherwise re-examined </a:t>
            </a:r>
            <a:r>
              <a:rPr lang="en-US" sz="2400" dirty="0" smtClean="0"/>
              <a:t>in any </a:t>
            </a:r>
            <a:r>
              <a:rPr lang="en-US" sz="2400" dirty="0"/>
              <a:t>Court of the United States, than according to the rules of the common law.</a:t>
            </a:r>
            <a:r>
              <a:rPr lang="en-US" sz="2400" dirty="0" smtClean="0"/>
              <a:t>”</a:t>
            </a:r>
          </a:p>
          <a:p>
            <a:endParaRPr lang="en-US" sz="2400" dirty="0"/>
          </a:p>
          <a:p>
            <a:pPr marL="342900" indent="-342900">
              <a:buFont typeface="Arial"/>
              <a:buChar char="•"/>
            </a:pPr>
            <a:r>
              <a:rPr lang="en-US" sz="2400" dirty="0"/>
              <a:t>Because of this provision, all trials in civil cases must take place before a jury unless both sides </a:t>
            </a:r>
            <a:r>
              <a:rPr lang="en-US" sz="2400" dirty="0" smtClean="0"/>
              <a:t>waive their </a:t>
            </a:r>
            <a:r>
              <a:rPr lang="en-US" sz="2400" dirty="0"/>
              <a:t>right to a jury trial. </a:t>
            </a:r>
            <a:endParaRPr lang="en-US" sz="2400" dirty="0" smtClean="0"/>
          </a:p>
          <a:p>
            <a:pPr marL="342900" indent="-342900">
              <a:buFont typeface="Arial"/>
              <a:buChar char="•"/>
            </a:pPr>
            <a:endParaRPr lang="en-US" sz="2400" dirty="0" smtClean="0"/>
          </a:p>
          <a:p>
            <a:pPr marL="342900" indent="-342900">
              <a:buFont typeface="Arial"/>
              <a:buChar char="•"/>
            </a:pPr>
            <a:r>
              <a:rPr lang="en-US" sz="2400" dirty="0"/>
              <a:t>I</a:t>
            </a:r>
            <a:r>
              <a:rPr lang="en-US" sz="2400" dirty="0" smtClean="0"/>
              <a:t>n </a:t>
            </a:r>
            <a:r>
              <a:rPr lang="en-US" sz="2400" dirty="0"/>
              <a:t>many states, </a:t>
            </a:r>
            <a:r>
              <a:rPr lang="en-US" sz="2400" dirty="0" smtClean="0"/>
              <a:t>civil disputes</a:t>
            </a:r>
            <a:r>
              <a:rPr lang="en-US" sz="2400" dirty="0"/>
              <a:t>—particularly those involving small sums of money, which may be heard by a dedicated </a:t>
            </a:r>
            <a:r>
              <a:rPr lang="en-US" sz="2400" dirty="0" smtClean="0"/>
              <a:t>small claims </a:t>
            </a:r>
            <a:r>
              <a:rPr lang="en-US" sz="2400" dirty="0"/>
              <a:t>court—need not be tried in front of a jury and may instead be decided by a judge working alone</a:t>
            </a:r>
            <a:r>
              <a:rPr lang="en-US" sz="2400" dirty="0" smtClean="0"/>
              <a:t>.</a:t>
            </a:r>
            <a:endParaRPr lang="en-US" sz="2400" dirty="0"/>
          </a:p>
        </p:txBody>
      </p:sp>
    </p:spTree>
    <p:extLst>
      <p:ext uri="{BB962C8B-B14F-4D97-AF65-F5344CB8AC3E}">
        <p14:creationId xmlns:p14="http://schemas.microsoft.com/office/powerpoint/2010/main" val="614038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eighth Amendment</a:t>
            </a:r>
            <a:endParaRPr lang="en-US" sz="3300" b="1" dirty="0">
              <a:latin typeface="Arial" charset="0"/>
              <a:ea typeface="ＭＳ Ｐゴシック" charset="0"/>
            </a:endParaRPr>
          </a:p>
        </p:txBody>
      </p:sp>
      <p:sp>
        <p:nvSpPr>
          <p:cNvPr id="2" name="Rectangle 1"/>
          <p:cNvSpPr/>
          <p:nvPr/>
        </p:nvSpPr>
        <p:spPr>
          <a:xfrm>
            <a:off x="457199" y="1716454"/>
            <a:ext cx="8466190" cy="4524315"/>
          </a:xfrm>
          <a:prstGeom prst="rect">
            <a:avLst/>
          </a:prstGeom>
        </p:spPr>
        <p:txBody>
          <a:bodyPr wrap="square" numCol="1">
            <a:spAutoFit/>
          </a:bodyPr>
          <a:lstStyle/>
          <a:p>
            <a:r>
              <a:rPr lang="en-US" sz="2400" dirty="0" smtClean="0"/>
              <a:t>“</a:t>
            </a:r>
            <a:r>
              <a:rPr lang="en-US" sz="2400" dirty="0"/>
              <a:t>Excessive bail shall not be required, nor excessive fines imposed, nor cruel and </a:t>
            </a:r>
            <a:r>
              <a:rPr lang="en-US" sz="2400" dirty="0" smtClean="0"/>
              <a:t>unusual punishments </a:t>
            </a:r>
            <a:r>
              <a:rPr lang="en-US" sz="2400" dirty="0"/>
              <a:t>inflicted.”</a:t>
            </a:r>
          </a:p>
          <a:p>
            <a:endParaRPr lang="en-US" sz="2400" dirty="0" smtClean="0"/>
          </a:p>
          <a:p>
            <a:pPr marL="342900" indent="-342900">
              <a:buFont typeface="Arial"/>
              <a:buChar char="•"/>
            </a:pPr>
            <a:r>
              <a:rPr lang="en-US" sz="2400" dirty="0" smtClean="0"/>
              <a:t>Bail </a:t>
            </a:r>
            <a:r>
              <a:rPr lang="en-US" sz="2400" dirty="0"/>
              <a:t>is a </a:t>
            </a:r>
            <a:r>
              <a:rPr lang="en-US" sz="2400" dirty="0" smtClean="0"/>
              <a:t>payment that </a:t>
            </a:r>
            <a:r>
              <a:rPr lang="en-US" sz="2400" dirty="0"/>
              <a:t>allows a person accused of a crime to be freed pending </a:t>
            </a:r>
            <a:r>
              <a:rPr lang="en-US" sz="2400" dirty="0" smtClean="0"/>
              <a:t>trial</a:t>
            </a:r>
          </a:p>
          <a:p>
            <a:pPr marL="342900" indent="-342900">
              <a:buFont typeface="Arial"/>
              <a:buChar char="•"/>
            </a:pPr>
            <a:endParaRPr lang="en-US" sz="2400" dirty="0" smtClean="0"/>
          </a:p>
          <a:p>
            <a:pPr marL="342900" indent="-342900">
              <a:buFont typeface="Arial"/>
              <a:buChar char="•"/>
            </a:pPr>
            <a:r>
              <a:rPr lang="en-US" sz="2400" dirty="0" smtClean="0"/>
              <a:t>P</a:t>
            </a:r>
            <a:r>
              <a:rPr lang="en-US" sz="2400" dirty="0" smtClean="0"/>
              <a:t>eople </a:t>
            </a:r>
            <a:r>
              <a:rPr lang="en-US" sz="2400" dirty="0"/>
              <a:t>believed likely to flee or who represent a risk to </a:t>
            </a:r>
            <a:r>
              <a:rPr lang="en-US" sz="2400" dirty="0" smtClean="0"/>
              <a:t>the community </a:t>
            </a:r>
            <a:r>
              <a:rPr lang="en-US" sz="2400" dirty="0"/>
              <a:t>while free may be denied bail and </a:t>
            </a:r>
            <a:r>
              <a:rPr lang="en-US" sz="2400" dirty="0" smtClean="0"/>
              <a:t>held until </a:t>
            </a:r>
            <a:r>
              <a:rPr lang="en-US" sz="2400" dirty="0"/>
              <a:t>their trial takes </a:t>
            </a:r>
            <a:r>
              <a:rPr lang="en-US" sz="2400" dirty="0" smtClean="0"/>
              <a:t>place.</a:t>
            </a:r>
          </a:p>
          <a:p>
            <a:pPr marL="342900" indent="-342900">
              <a:buFont typeface="Arial"/>
              <a:buChar char="•"/>
            </a:pPr>
            <a:endParaRPr lang="en-US" sz="2400" dirty="0" smtClean="0"/>
          </a:p>
          <a:p>
            <a:pPr marL="342900" indent="-342900">
              <a:buFont typeface="Arial"/>
              <a:buChar char="•"/>
            </a:pPr>
            <a:r>
              <a:rPr lang="en-US" sz="2400" dirty="0" smtClean="0"/>
              <a:t>It </a:t>
            </a:r>
            <a:r>
              <a:rPr lang="en-US" sz="2400" dirty="0"/>
              <a:t>is rare for bail to be successfully challenged for being excessive. </a:t>
            </a:r>
          </a:p>
        </p:txBody>
      </p:sp>
    </p:spTree>
    <p:extLst>
      <p:ext uri="{BB962C8B-B14F-4D97-AF65-F5344CB8AC3E}">
        <p14:creationId xmlns:p14="http://schemas.microsoft.com/office/powerpoint/2010/main" val="2461241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eighth Amendment</a:t>
            </a:r>
            <a:endParaRPr lang="en-US" sz="3300" b="1" dirty="0">
              <a:latin typeface="Arial" charset="0"/>
              <a:ea typeface="ＭＳ Ｐゴシック" charset="0"/>
            </a:endParaRPr>
          </a:p>
        </p:txBody>
      </p:sp>
      <p:sp>
        <p:nvSpPr>
          <p:cNvPr id="2" name="Rectangle 1"/>
          <p:cNvSpPr/>
          <p:nvPr/>
        </p:nvSpPr>
        <p:spPr>
          <a:xfrm>
            <a:off x="457199" y="1716454"/>
            <a:ext cx="8466190" cy="4185761"/>
          </a:xfrm>
          <a:prstGeom prst="rect">
            <a:avLst/>
          </a:prstGeom>
        </p:spPr>
        <p:txBody>
          <a:bodyPr wrap="square" numCol="1">
            <a:spAutoFit/>
          </a:bodyPr>
          <a:lstStyle/>
          <a:p>
            <a:r>
              <a:rPr lang="en-US" sz="2400" dirty="0" smtClean="0"/>
              <a:t>What about the </a:t>
            </a:r>
            <a:r>
              <a:rPr lang="en-US" sz="2400" dirty="0"/>
              <a:t>ban on </a:t>
            </a:r>
            <a:r>
              <a:rPr lang="en-US" sz="2400" dirty="0" smtClean="0"/>
              <a:t>cruel </a:t>
            </a:r>
            <a:r>
              <a:rPr lang="en-US" sz="2400" dirty="0"/>
              <a:t>and </a:t>
            </a:r>
            <a:r>
              <a:rPr lang="en-US" sz="2400" dirty="0" smtClean="0"/>
              <a:t>unusual punishment? </a:t>
            </a:r>
          </a:p>
          <a:p>
            <a:endParaRPr lang="en-US" sz="2200" dirty="0"/>
          </a:p>
          <a:p>
            <a:pPr marL="342900" indent="-342900">
              <a:buFont typeface="Arial"/>
              <a:buChar char="•"/>
            </a:pPr>
            <a:r>
              <a:rPr lang="en-US" sz="2200" dirty="0" smtClean="0"/>
              <a:t>Various </a:t>
            </a:r>
            <a:r>
              <a:rPr lang="en-US" sz="2200" dirty="0"/>
              <a:t>torturous forms of execution common in the past—drawing and quartering</a:t>
            </a:r>
            <a:r>
              <a:rPr lang="en-US" sz="2200" dirty="0" smtClean="0"/>
              <a:t>, burning </a:t>
            </a:r>
            <a:r>
              <a:rPr lang="en-US" sz="2200" dirty="0"/>
              <a:t>people alive, and the like—are prohibited by this provision</a:t>
            </a:r>
            <a:r>
              <a:rPr lang="en-US" sz="2200" dirty="0" smtClean="0"/>
              <a:t>.</a:t>
            </a:r>
            <a:endParaRPr lang="en-US" sz="2200" dirty="0"/>
          </a:p>
          <a:p>
            <a:pPr marL="342900" indent="-342900">
              <a:buFont typeface="Arial"/>
              <a:buChar char="•"/>
            </a:pPr>
            <a:r>
              <a:rPr lang="en-US" sz="2200" dirty="0" smtClean="0"/>
              <a:t> </a:t>
            </a:r>
            <a:r>
              <a:rPr lang="en-US" sz="2200" dirty="0"/>
              <a:t>T</a:t>
            </a:r>
            <a:r>
              <a:rPr lang="en-US" sz="2200" dirty="0" smtClean="0"/>
              <a:t>here have been r</a:t>
            </a:r>
            <a:r>
              <a:rPr lang="en-US" sz="2200" dirty="0" smtClean="0"/>
              <a:t>ecent </a:t>
            </a:r>
            <a:r>
              <a:rPr lang="en-US" sz="2200" dirty="0"/>
              <a:t>controversies over </a:t>
            </a:r>
            <a:r>
              <a:rPr lang="en-US" sz="2200" dirty="0" smtClean="0"/>
              <a:t>using lethal injections </a:t>
            </a:r>
            <a:r>
              <a:rPr lang="en-US" sz="2200" dirty="0"/>
              <a:t>and firing squads </a:t>
            </a:r>
            <a:endParaRPr lang="en-US" sz="2200" dirty="0" smtClean="0"/>
          </a:p>
          <a:p>
            <a:pPr marL="342900" indent="-342900">
              <a:buFont typeface="Arial"/>
              <a:buChar char="•"/>
            </a:pPr>
            <a:r>
              <a:rPr lang="en-US" sz="2200" dirty="0" smtClean="0"/>
              <a:t>The Supreme </a:t>
            </a:r>
            <a:r>
              <a:rPr lang="en-US" sz="2200" dirty="0"/>
              <a:t>Court has never established a definitive test for what constitutes a cruel and </a:t>
            </a:r>
            <a:r>
              <a:rPr lang="en-US" sz="2200" dirty="0" smtClean="0"/>
              <a:t>unusual punishment</a:t>
            </a:r>
          </a:p>
          <a:p>
            <a:pPr marL="342900" indent="-342900">
              <a:buFont typeface="Arial"/>
              <a:buChar char="•"/>
            </a:pPr>
            <a:r>
              <a:rPr lang="en-US" sz="2200" dirty="0" smtClean="0"/>
              <a:t>They have made limitations for defendants </a:t>
            </a:r>
            <a:r>
              <a:rPr lang="en-US" sz="2200" dirty="0"/>
              <a:t>who have mental disabilities </a:t>
            </a:r>
            <a:r>
              <a:rPr lang="en-US" sz="2200" dirty="0" smtClean="0"/>
              <a:t>or who </a:t>
            </a:r>
            <a:r>
              <a:rPr lang="en-US" sz="2200" dirty="0"/>
              <a:t>were under eighteen when they committed </a:t>
            </a:r>
            <a:r>
              <a:rPr lang="en-US" sz="2200" dirty="0" smtClean="0"/>
              <a:t>a crime.</a:t>
            </a:r>
            <a:endParaRPr lang="en-US" sz="2200" dirty="0"/>
          </a:p>
        </p:txBody>
      </p:sp>
    </p:spTree>
    <p:extLst>
      <p:ext uri="{BB962C8B-B14F-4D97-AF65-F5344CB8AC3E}">
        <p14:creationId xmlns:p14="http://schemas.microsoft.com/office/powerpoint/2010/main" val="1976868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9"/>
            <a:ext cx="8686801" cy="637504"/>
          </a:xfrm>
        </p:spPr>
        <p:txBody>
          <a:bodyPr>
            <a:noAutofit/>
          </a:bodyPr>
          <a:lstStyle/>
          <a:p>
            <a:r>
              <a:rPr lang="en-US" sz="3300" b="1" dirty="0" smtClean="0">
                <a:latin typeface="Arial" charset="0"/>
                <a:ea typeface="ＭＳ Ｐゴシック" charset="0"/>
              </a:rPr>
              <a:t>The eighth Amendment</a:t>
            </a:r>
            <a:endParaRPr lang="en-US" sz="3300" b="1" dirty="0">
              <a:latin typeface="Arial" charset="0"/>
              <a:ea typeface="ＭＳ Ｐゴシック" charset="0"/>
            </a:endParaRPr>
          </a:p>
        </p:txBody>
      </p:sp>
      <p:sp>
        <p:nvSpPr>
          <p:cNvPr id="2" name="Rectangle 1"/>
          <p:cNvSpPr/>
          <p:nvPr/>
        </p:nvSpPr>
        <p:spPr>
          <a:xfrm>
            <a:off x="1" y="4189713"/>
            <a:ext cx="9144000" cy="2585323"/>
          </a:xfrm>
          <a:prstGeom prst="rect">
            <a:avLst/>
          </a:prstGeom>
        </p:spPr>
        <p:txBody>
          <a:bodyPr wrap="square" numCol="1">
            <a:spAutoFit/>
          </a:bodyPr>
          <a:lstStyle/>
          <a:p>
            <a:pPr marL="342900" indent="-342900">
              <a:buFont typeface="Arial"/>
              <a:buChar char="•"/>
            </a:pPr>
            <a:r>
              <a:rPr lang="en-US" sz="2100" dirty="0" smtClean="0"/>
              <a:t>The </a:t>
            </a:r>
            <a:r>
              <a:rPr lang="en-US" sz="2100" dirty="0"/>
              <a:t>United States is </a:t>
            </a:r>
            <a:r>
              <a:rPr lang="en-US" sz="2100" dirty="0" smtClean="0"/>
              <a:t>among the top ten </a:t>
            </a:r>
            <a:r>
              <a:rPr lang="en-US" sz="2100" dirty="0"/>
              <a:t>countries with the most executions worldwide </a:t>
            </a:r>
            <a:endParaRPr lang="en-US" sz="2100" dirty="0" smtClean="0"/>
          </a:p>
          <a:p>
            <a:pPr marL="800100" lvl="1" indent="-342900">
              <a:buFont typeface="Arial"/>
              <a:buChar char="•"/>
            </a:pPr>
            <a:r>
              <a:rPr lang="en-US" sz="2000" dirty="0" smtClean="0"/>
              <a:t>The </a:t>
            </a:r>
            <a:r>
              <a:rPr lang="en-US" sz="2000" dirty="0"/>
              <a:t>reexamination of past cases </a:t>
            </a:r>
            <a:r>
              <a:rPr lang="en-US" sz="2000" dirty="0" smtClean="0"/>
              <a:t>through DNA </a:t>
            </a:r>
            <a:r>
              <a:rPr lang="en-US" sz="2000" dirty="0"/>
              <a:t>evidence has revealed dozens in which people were wrongfully executed</a:t>
            </a:r>
            <a:r>
              <a:rPr lang="en-US" sz="2000" dirty="0" smtClean="0"/>
              <a:t>.</a:t>
            </a:r>
          </a:p>
          <a:p>
            <a:pPr marL="800100" lvl="1" indent="-342900">
              <a:buFont typeface="Arial"/>
              <a:buChar char="•"/>
            </a:pPr>
            <a:r>
              <a:rPr lang="en-US" sz="2000" dirty="0"/>
              <a:t>S</a:t>
            </a:r>
            <a:r>
              <a:rPr lang="en-US" sz="2000" dirty="0" smtClean="0"/>
              <a:t>even states </a:t>
            </a:r>
            <a:r>
              <a:rPr lang="en-US" sz="2000" dirty="0"/>
              <a:t>have abolished capital </a:t>
            </a:r>
            <a:r>
              <a:rPr lang="en-US" sz="2000" dirty="0" smtClean="0"/>
              <a:t>punishment since 2007</a:t>
            </a:r>
          </a:p>
          <a:p>
            <a:pPr marL="800100" lvl="1" indent="-342900">
              <a:buFont typeface="Arial"/>
              <a:buChar char="•"/>
            </a:pPr>
            <a:r>
              <a:rPr lang="en-US" sz="2000" dirty="0" smtClean="0"/>
              <a:t>As </a:t>
            </a:r>
            <a:r>
              <a:rPr lang="en-US" sz="2000" dirty="0"/>
              <a:t>of 2015, nineteen states and the District of Columbia no longer apply the death penalty </a:t>
            </a:r>
            <a:r>
              <a:rPr lang="en-US" sz="2000" dirty="0" smtClean="0"/>
              <a:t>in new </a:t>
            </a:r>
            <a:r>
              <a:rPr lang="en-US" sz="2000" dirty="0"/>
              <a:t>cases, and several other states do not carry out executions despite sentencing people to death</a:t>
            </a:r>
            <a:r>
              <a:rPr lang="en-US" sz="2000" dirty="0" smtClean="0"/>
              <a:t>.</a:t>
            </a:r>
            <a:endParaRPr lang="en-US" sz="2000" dirty="0"/>
          </a:p>
        </p:txBody>
      </p:sp>
      <p:pic>
        <p:nvPicPr>
          <p:cNvPr id="4" name="Figure" descr="Chart showing the rate of execution in the 10 countries with the highest execution rates. The chart is titled “Rate of Execution in the 10 Countries with the Most Executions, 2007 – 2012”. The chart is divided into three columns, “Country”, “Number of annual executions, on average”, and “Number of annual executions, per capita”. Under the first column “Country” are the values “Iran”, “Saudi Arabia”, “Iraq”, “China”, “Libya”, “Yemen”, “North Korea”, “Pakistan”, “United States”, and “Vietnam”. Under the second column “Number of annual executions, on average” are the values “277.2”, “70.5”, “42.7”, “1720-2400”, “6.5”, “25.3”, “17.5”, “28.5”, “36.7,” and “9.7”. Under the third column “Number of annual executions, per capita” are the values “0.000381%”, “0.000257%”, “0.000157%”, “0.000129-0.000180% (estimate)”, “0.000116%”, “0.000109%”, “0.000073%”, “0.000016%”, “0.000012%”, and “0.000001%”. At the bottom of the chart the source is listed as “Source: Amnesty International, “Death Penalty Statistics, Country by Country.” 2012”."/>
          <p:cNvPicPr>
            <a:picLocks noChangeAspect="1"/>
          </p:cNvPicPr>
          <p:nvPr/>
        </p:nvPicPr>
        <p:blipFill>
          <a:blip r:embed="rId3" cstate="email">
            <a:extLst>
              <a:ext uri="{28A0092B-C50C-407E-A947-70E740481C1C}">
                <a14:useLocalDpi xmlns:a14="http://schemas.microsoft.com/office/drawing/2010/main" val="0"/>
              </a:ext>
            </a:extLst>
          </a:blip>
          <a:srcRect l="-44036" r="-44036"/>
          <a:stretch>
            <a:fillRect/>
          </a:stretch>
        </p:blipFill>
        <p:spPr>
          <a:xfrm>
            <a:off x="457200" y="896609"/>
            <a:ext cx="7586134" cy="3293104"/>
          </a:xfrm>
          <a:prstGeom prst="rect">
            <a:avLst/>
          </a:prstGeom>
        </p:spPr>
      </p:pic>
    </p:spTree>
    <p:extLst>
      <p:ext uri="{BB962C8B-B14F-4D97-AF65-F5344CB8AC3E}">
        <p14:creationId xmlns:p14="http://schemas.microsoft.com/office/powerpoint/2010/main" val="280782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ninth Amendment</a:t>
            </a:r>
            <a:endParaRPr lang="en-US" sz="3300" b="1" dirty="0">
              <a:latin typeface="Arial" charset="0"/>
              <a:ea typeface="ＭＳ Ｐゴシック" charset="0"/>
            </a:endParaRPr>
          </a:p>
        </p:txBody>
      </p:sp>
      <p:sp>
        <p:nvSpPr>
          <p:cNvPr id="2" name="Rectangle 1"/>
          <p:cNvSpPr/>
          <p:nvPr/>
        </p:nvSpPr>
        <p:spPr>
          <a:xfrm>
            <a:off x="457199" y="1716454"/>
            <a:ext cx="8466190" cy="3570208"/>
          </a:xfrm>
          <a:prstGeom prst="rect">
            <a:avLst/>
          </a:prstGeom>
        </p:spPr>
        <p:txBody>
          <a:bodyPr wrap="square" numCol="1">
            <a:spAutoFit/>
          </a:bodyPr>
          <a:lstStyle/>
          <a:p>
            <a:r>
              <a:rPr lang="en-US" sz="2400" dirty="0" smtClean="0"/>
              <a:t>“</a:t>
            </a:r>
            <a:r>
              <a:rPr lang="en-US" sz="2400" dirty="0"/>
              <a:t>The enumeration in the Constitution, of certain rights, shall not be construed to deny </a:t>
            </a:r>
            <a:r>
              <a:rPr lang="en-US" sz="2400" dirty="0" smtClean="0"/>
              <a:t>or disparage </a:t>
            </a:r>
            <a:r>
              <a:rPr lang="en-US" sz="2400" dirty="0"/>
              <a:t>others retained by the people.</a:t>
            </a:r>
            <a:r>
              <a:rPr lang="en-US" sz="2400" dirty="0" smtClean="0"/>
              <a:t>”</a:t>
            </a:r>
          </a:p>
          <a:p>
            <a:endParaRPr lang="en-US" sz="2200" dirty="0"/>
          </a:p>
          <a:p>
            <a:pPr marL="342900" indent="-342900">
              <a:buFont typeface="Arial"/>
              <a:buChar char="•"/>
            </a:pPr>
            <a:r>
              <a:rPr lang="en-US" sz="2200" dirty="0" smtClean="0"/>
              <a:t>This was to </a:t>
            </a:r>
            <a:r>
              <a:rPr lang="en-US" sz="2200" dirty="0"/>
              <a:t>ensure </a:t>
            </a:r>
            <a:r>
              <a:rPr lang="en-US" sz="2200" dirty="0" smtClean="0"/>
              <a:t>people would </a:t>
            </a:r>
            <a:r>
              <a:rPr lang="en-US" sz="2200" dirty="0"/>
              <a:t>recognize that the listing of freedoms and rights in the Bill of Rights was not </a:t>
            </a:r>
            <a:r>
              <a:rPr lang="en-US" sz="2200" dirty="0" smtClean="0"/>
              <a:t>exhaustive</a:t>
            </a:r>
          </a:p>
          <a:p>
            <a:endParaRPr lang="en-US" sz="2200" dirty="0" smtClean="0"/>
          </a:p>
          <a:p>
            <a:pPr marL="342900" indent="-342900">
              <a:buFont typeface="Arial"/>
              <a:buChar char="•"/>
            </a:pPr>
            <a:r>
              <a:rPr lang="en-US" sz="2200" dirty="0" smtClean="0"/>
              <a:t>These </a:t>
            </a:r>
            <a:r>
              <a:rPr lang="en-US" sz="2200" dirty="0"/>
              <a:t>rights “retained by the people” include the common-law and natural rights inherited from </a:t>
            </a:r>
            <a:r>
              <a:rPr lang="en-US" sz="2200" dirty="0" smtClean="0"/>
              <a:t>the laws</a:t>
            </a:r>
            <a:r>
              <a:rPr lang="en-US" sz="2200" dirty="0"/>
              <a:t>, traditions, and past court decisions of England. </a:t>
            </a:r>
            <a:endParaRPr lang="en-US" sz="2200" dirty="0" smtClean="0"/>
          </a:p>
        </p:txBody>
      </p:sp>
    </p:spTree>
    <p:extLst>
      <p:ext uri="{BB962C8B-B14F-4D97-AF65-F5344CB8AC3E}">
        <p14:creationId xmlns:p14="http://schemas.microsoft.com/office/powerpoint/2010/main" val="2444453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tenth Amendment</a:t>
            </a:r>
            <a:endParaRPr lang="en-US" sz="3300" b="1" dirty="0">
              <a:latin typeface="Arial" charset="0"/>
              <a:ea typeface="ＭＳ Ｐゴシック" charset="0"/>
            </a:endParaRPr>
          </a:p>
        </p:txBody>
      </p:sp>
      <p:sp>
        <p:nvSpPr>
          <p:cNvPr id="2" name="Rectangle 1"/>
          <p:cNvSpPr/>
          <p:nvPr/>
        </p:nvSpPr>
        <p:spPr>
          <a:xfrm>
            <a:off x="457199" y="1716454"/>
            <a:ext cx="8466190" cy="4154983"/>
          </a:xfrm>
          <a:prstGeom prst="rect">
            <a:avLst/>
          </a:prstGeom>
        </p:spPr>
        <p:txBody>
          <a:bodyPr wrap="square" numCol="1">
            <a:spAutoFit/>
          </a:bodyPr>
          <a:lstStyle/>
          <a:p>
            <a:r>
              <a:rPr lang="en-US" sz="2400" dirty="0" smtClean="0"/>
              <a:t>“</a:t>
            </a:r>
            <a:r>
              <a:rPr lang="en-US" sz="2400" dirty="0"/>
              <a:t>The powers not delegated to the United States by the Constitution, nor prohibited by it to </a:t>
            </a:r>
            <a:r>
              <a:rPr lang="en-US" sz="2400" dirty="0" smtClean="0"/>
              <a:t>the States</a:t>
            </a:r>
            <a:r>
              <a:rPr lang="en-US" sz="2400" dirty="0"/>
              <a:t>, are reserved to the States respectively, or to the people.”</a:t>
            </a:r>
          </a:p>
          <a:p>
            <a:endParaRPr lang="en-US" sz="2400" dirty="0" smtClean="0"/>
          </a:p>
          <a:p>
            <a:pPr marL="342900" indent="-342900">
              <a:buFont typeface="Arial"/>
              <a:buChar char="•"/>
            </a:pPr>
            <a:r>
              <a:rPr lang="en-US" sz="2400" dirty="0" smtClean="0"/>
              <a:t>It </a:t>
            </a:r>
            <a:r>
              <a:rPr lang="en-US" sz="2400" dirty="0"/>
              <a:t>r</a:t>
            </a:r>
            <a:r>
              <a:rPr lang="en-US" sz="2400" dirty="0" smtClean="0"/>
              <a:t>estates </a:t>
            </a:r>
            <a:r>
              <a:rPr lang="en-US" sz="2400" dirty="0"/>
              <a:t>what is made </a:t>
            </a:r>
            <a:r>
              <a:rPr lang="en-US" sz="2400" dirty="0" smtClean="0"/>
              <a:t>obvious elsewhere </a:t>
            </a:r>
            <a:r>
              <a:rPr lang="en-US" sz="2400" dirty="0"/>
              <a:t>in the Constitution: the federal government has both enumerated and implied powers, </a:t>
            </a:r>
            <a:r>
              <a:rPr lang="en-US" sz="2400" dirty="0" smtClean="0"/>
              <a:t>but where </a:t>
            </a:r>
            <a:r>
              <a:rPr lang="en-US" sz="2400" dirty="0"/>
              <a:t>the federal government does not (or chooses not to) exercise power, the states may do so.</a:t>
            </a:r>
          </a:p>
          <a:p>
            <a:endParaRPr lang="en-US" sz="2400" dirty="0" smtClean="0"/>
          </a:p>
          <a:p>
            <a:endParaRPr lang="en-US" sz="2400" dirty="0"/>
          </a:p>
        </p:txBody>
      </p:sp>
    </p:spTree>
    <p:extLst>
      <p:ext uri="{BB962C8B-B14F-4D97-AF65-F5344CB8AC3E}">
        <p14:creationId xmlns:p14="http://schemas.microsoft.com/office/powerpoint/2010/main" val="4256107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tenth Amendment</a:t>
            </a:r>
            <a:endParaRPr lang="en-US" sz="3300" b="1" dirty="0">
              <a:latin typeface="Arial" charset="0"/>
              <a:ea typeface="ＭＳ Ｐゴシック" charset="0"/>
            </a:endParaRPr>
          </a:p>
        </p:txBody>
      </p:sp>
      <p:sp>
        <p:nvSpPr>
          <p:cNvPr id="2" name="Rectangle 1"/>
          <p:cNvSpPr/>
          <p:nvPr/>
        </p:nvSpPr>
        <p:spPr>
          <a:xfrm>
            <a:off x="457199" y="1716454"/>
            <a:ext cx="8466190" cy="4893647"/>
          </a:xfrm>
          <a:prstGeom prst="rect">
            <a:avLst/>
          </a:prstGeom>
        </p:spPr>
        <p:txBody>
          <a:bodyPr wrap="square" numCol="1">
            <a:spAutoFit/>
          </a:bodyPr>
          <a:lstStyle/>
          <a:p>
            <a:r>
              <a:rPr lang="en-US" sz="2400" dirty="0" smtClean="0"/>
              <a:t>THE </a:t>
            </a:r>
            <a:r>
              <a:rPr lang="en-US" sz="2400" dirty="0"/>
              <a:t>RIGHT TO PRIVACY</a:t>
            </a:r>
          </a:p>
          <a:p>
            <a:r>
              <a:rPr lang="en-US" sz="2400" dirty="0"/>
              <a:t>Although the term privacy does not appear in the Constitution or Bill of Rights, scholars have </a:t>
            </a:r>
            <a:r>
              <a:rPr lang="en-US" sz="2400" dirty="0" smtClean="0"/>
              <a:t>interpreted several </a:t>
            </a:r>
            <a:r>
              <a:rPr lang="en-US" sz="2400" dirty="0"/>
              <a:t>Bill of Rights provisions as an indication that </a:t>
            </a:r>
            <a:r>
              <a:rPr lang="en-US" sz="2400" dirty="0" smtClean="0"/>
              <a:t>the founders sought </a:t>
            </a:r>
            <a:r>
              <a:rPr lang="en-US" sz="2400" dirty="0"/>
              <a:t>to protect </a:t>
            </a:r>
            <a:r>
              <a:rPr lang="en-US" sz="2400" dirty="0" smtClean="0"/>
              <a:t>a common</a:t>
            </a:r>
            <a:r>
              <a:rPr lang="en-US" sz="2400" dirty="0"/>
              <a:t>-law right to privacy as it would have been understood in the late eighteenth century: a right </a:t>
            </a:r>
            <a:r>
              <a:rPr lang="en-US" sz="2400" dirty="0" smtClean="0"/>
              <a:t>to be </a:t>
            </a:r>
            <a:r>
              <a:rPr lang="en-US" sz="2400" dirty="0"/>
              <a:t>free of government intrusion into our personal life, particularly within the bounds of the home. </a:t>
            </a:r>
            <a:endParaRPr lang="en-US" sz="2400" dirty="0" smtClean="0"/>
          </a:p>
          <a:p>
            <a:endParaRPr lang="en-US" sz="2400" dirty="0"/>
          </a:p>
          <a:p>
            <a:r>
              <a:rPr lang="en-US" sz="2400" dirty="0" smtClean="0"/>
              <a:t>Based on privacy, the Supreme Court has made decisions about the right to access to birth control, abortions, and to have the sexual partners of one’s choosing. </a:t>
            </a:r>
          </a:p>
          <a:p>
            <a:endParaRPr lang="en-US" sz="2400" dirty="0" smtClean="0"/>
          </a:p>
        </p:txBody>
      </p:sp>
    </p:spTree>
    <p:extLst>
      <p:ext uri="{BB962C8B-B14F-4D97-AF65-F5344CB8AC3E}">
        <p14:creationId xmlns:p14="http://schemas.microsoft.com/office/powerpoint/2010/main" val="2719864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9"/>
            <a:ext cx="8686801" cy="637504"/>
          </a:xfrm>
        </p:spPr>
        <p:txBody>
          <a:bodyPr>
            <a:noAutofit/>
          </a:bodyPr>
          <a:lstStyle/>
          <a:p>
            <a:r>
              <a:rPr lang="en-US" sz="3300" b="1" dirty="0" smtClean="0">
                <a:latin typeface="Arial" charset="0"/>
                <a:ea typeface="ＭＳ Ｐゴシック" charset="0"/>
              </a:rPr>
              <a:t>The tenth Amendment</a:t>
            </a:r>
            <a:endParaRPr lang="en-US" sz="3300" b="1" dirty="0">
              <a:latin typeface="Arial" charset="0"/>
              <a:ea typeface="ＭＳ Ｐゴシック" charset="0"/>
            </a:endParaRPr>
          </a:p>
        </p:txBody>
      </p:sp>
      <p:sp>
        <p:nvSpPr>
          <p:cNvPr id="2" name="Rectangle 1"/>
          <p:cNvSpPr/>
          <p:nvPr/>
        </p:nvSpPr>
        <p:spPr>
          <a:xfrm>
            <a:off x="457199" y="827455"/>
            <a:ext cx="8466190" cy="5262979"/>
          </a:xfrm>
          <a:prstGeom prst="rect">
            <a:avLst/>
          </a:prstGeom>
        </p:spPr>
        <p:txBody>
          <a:bodyPr wrap="square" numCol="1">
            <a:spAutoFit/>
          </a:bodyPr>
          <a:lstStyle/>
          <a:p>
            <a:r>
              <a:rPr lang="en-US" sz="2400" dirty="0" smtClean="0"/>
              <a:t>THE </a:t>
            </a:r>
            <a:r>
              <a:rPr lang="en-US" sz="2400" dirty="0"/>
              <a:t>RIGHT TO </a:t>
            </a:r>
            <a:r>
              <a:rPr lang="en-US" sz="2400" dirty="0" smtClean="0"/>
              <a:t>PRIVACY and technology</a:t>
            </a:r>
            <a:endParaRPr lang="en-US" sz="2400" dirty="0"/>
          </a:p>
          <a:p>
            <a:pPr marL="800100" lvl="1" indent="-342900">
              <a:buFont typeface="Arial"/>
              <a:buChar char="•"/>
            </a:pPr>
            <a:r>
              <a:rPr lang="en-US" sz="2000" dirty="0"/>
              <a:t>C</a:t>
            </a:r>
            <a:r>
              <a:rPr lang="en-US" sz="2000" dirty="0" smtClean="0"/>
              <a:t>ameras </a:t>
            </a:r>
            <a:r>
              <a:rPr lang="en-US" sz="2000" dirty="0"/>
              <a:t>that </a:t>
            </a:r>
            <a:r>
              <a:rPr lang="en-US" sz="2000" dirty="0" smtClean="0"/>
              <a:t>photograph </a:t>
            </a:r>
            <a:r>
              <a:rPr lang="en-US" sz="2000" dirty="0"/>
              <a:t>the license plate </a:t>
            </a:r>
            <a:r>
              <a:rPr lang="en-US" sz="2000" dirty="0" smtClean="0"/>
              <a:t>of </a:t>
            </a:r>
            <a:r>
              <a:rPr lang="en-US" sz="2000" dirty="0"/>
              <a:t>passing </a:t>
            </a:r>
            <a:r>
              <a:rPr lang="en-US" sz="2000" dirty="0" smtClean="0"/>
              <a:t>cars and record them in a database, tracking </a:t>
            </a:r>
            <a:r>
              <a:rPr lang="en-US" sz="2000" dirty="0"/>
              <a:t>the movements of law-abiding citizens. </a:t>
            </a:r>
            <a:endParaRPr lang="en-US" sz="2000" dirty="0" smtClean="0"/>
          </a:p>
          <a:p>
            <a:pPr marL="800100" lvl="1" indent="-342900">
              <a:buFont typeface="Arial"/>
              <a:buChar char="•"/>
            </a:pPr>
            <a:r>
              <a:rPr lang="en-US" sz="2000" dirty="0" smtClean="0"/>
              <a:t>EZ Pass, GPS, smartphones: track our location on a daily basis. </a:t>
            </a:r>
          </a:p>
          <a:p>
            <a:pPr marL="800100" lvl="1" indent="-342900">
              <a:buFont typeface="Arial"/>
              <a:buChar char="•"/>
            </a:pPr>
            <a:r>
              <a:rPr lang="en-US" sz="2000" dirty="0" smtClean="0"/>
              <a:t>Metadata</a:t>
            </a:r>
            <a:r>
              <a:rPr lang="en-US" sz="2000" dirty="0"/>
              <a:t> </a:t>
            </a:r>
            <a:r>
              <a:rPr lang="en-US" sz="2000" dirty="0" smtClean="0"/>
              <a:t>shares information about us with the government and companies</a:t>
            </a:r>
          </a:p>
          <a:p>
            <a:pPr marL="800100" lvl="1" indent="-342900">
              <a:buFont typeface="Arial"/>
              <a:buChar char="•"/>
            </a:pPr>
            <a:r>
              <a:rPr lang="en-US" sz="2000" dirty="0" smtClean="0"/>
              <a:t>Drones</a:t>
            </a:r>
          </a:p>
          <a:p>
            <a:pPr marL="800100" lvl="1" indent="-342900">
              <a:buFont typeface="Arial"/>
              <a:buChar char="•"/>
            </a:pPr>
            <a:r>
              <a:rPr lang="en-US" sz="2000" dirty="0" smtClean="0"/>
              <a:t>Cameras with facial recognition identify citizens </a:t>
            </a:r>
          </a:p>
          <a:p>
            <a:pPr marL="800100" lvl="1" indent="-342900">
              <a:buFont typeface="Arial"/>
              <a:buChar char="•"/>
            </a:pPr>
            <a:r>
              <a:rPr lang="en-US" sz="2000" dirty="0" smtClean="0"/>
              <a:t>With </a:t>
            </a:r>
            <a:r>
              <a:rPr lang="en-US" sz="2000" dirty="0"/>
              <a:t>the right software, law enforcement and criminals can remotely activate a phone’s microphone and camera, effectively planting a bug </a:t>
            </a:r>
            <a:r>
              <a:rPr lang="en-US" sz="2000" dirty="0" smtClean="0"/>
              <a:t>without consent.</a:t>
            </a:r>
          </a:p>
          <a:p>
            <a:pPr marL="800100" lvl="1" indent="-342900">
              <a:buFont typeface="Arial"/>
              <a:buChar char="•"/>
            </a:pPr>
            <a:endParaRPr lang="en-US" sz="2000" dirty="0" smtClean="0"/>
          </a:p>
          <a:p>
            <a:r>
              <a:rPr lang="en-US" sz="2400" dirty="0" smtClean="0"/>
              <a:t>While after 9/11 the PATRIOT act reduced some of our expectations of privacy, this wasn’t the case in many European countries. </a:t>
            </a:r>
            <a:endParaRPr lang="en-US" sz="2400" dirty="0"/>
          </a:p>
        </p:txBody>
      </p:sp>
    </p:spTree>
    <p:extLst>
      <p:ext uri="{BB962C8B-B14F-4D97-AF65-F5344CB8AC3E}">
        <p14:creationId xmlns:p14="http://schemas.microsoft.com/office/powerpoint/2010/main" val="462058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200" y="152718"/>
            <a:ext cx="7690338" cy="667897"/>
          </a:xfrm>
        </p:spPr>
        <p:txBody>
          <a:bodyPr>
            <a:normAutofit/>
          </a:bodyPr>
          <a:lstStyle/>
          <a:p>
            <a:r>
              <a:rPr lang="en-US" sz="3600" b="1" dirty="0" smtClean="0">
                <a:latin typeface="Arial" charset="0"/>
                <a:ea typeface="ＭＳ Ｐゴシック" charset="0"/>
              </a:rPr>
              <a:t>Key Terms</a:t>
            </a:r>
            <a:endParaRPr lang="en-US" sz="3600" b="1" dirty="0">
              <a:latin typeface="Arial" charset="0"/>
              <a:ea typeface="ＭＳ Ｐゴシック" charset="0"/>
            </a:endParaRPr>
          </a:p>
        </p:txBody>
      </p:sp>
      <p:sp>
        <p:nvSpPr>
          <p:cNvPr id="2" name="Rectangle 1"/>
          <p:cNvSpPr/>
          <p:nvPr/>
        </p:nvSpPr>
        <p:spPr>
          <a:xfrm>
            <a:off x="457200" y="884115"/>
            <a:ext cx="8466189" cy="5693867"/>
          </a:xfrm>
          <a:prstGeom prst="rect">
            <a:avLst/>
          </a:prstGeom>
        </p:spPr>
        <p:txBody>
          <a:bodyPr wrap="square" numCol="2">
            <a:spAutoFit/>
          </a:bodyPr>
          <a:lstStyle/>
          <a:p>
            <a:r>
              <a:rPr lang="en-US" sz="2800" dirty="0"/>
              <a:t>blue law</a:t>
            </a:r>
          </a:p>
          <a:p>
            <a:r>
              <a:rPr lang="en-US" sz="2800" dirty="0"/>
              <a:t>civil liberties</a:t>
            </a:r>
          </a:p>
          <a:p>
            <a:r>
              <a:rPr lang="en-US" sz="2800" dirty="0"/>
              <a:t>civil rights</a:t>
            </a:r>
          </a:p>
          <a:p>
            <a:r>
              <a:rPr lang="en-US" sz="2800" dirty="0"/>
              <a:t>common-law right</a:t>
            </a:r>
          </a:p>
          <a:p>
            <a:r>
              <a:rPr lang="en-US" sz="2800" dirty="0"/>
              <a:t>conscientious objector</a:t>
            </a:r>
          </a:p>
          <a:p>
            <a:r>
              <a:rPr lang="en-US" sz="2800" dirty="0"/>
              <a:t>double jeopardy</a:t>
            </a:r>
          </a:p>
          <a:p>
            <a:r>
              <a:rPr lang="en-US" sz="2800" dirty="0"/>
              <a:t>due process clause</a:t>
            </a:r>
          </a:p>
          <a:p>
            <a:r>
              <a:rPr lang="en-US" sz="2800" dirty="0" smtClean="0"/>
              <a:t>eminent </a:t>
            </a:r>
            <a:r>
              <a:rPr lang="en-US" sz="2800" dirty="0"/>
              <a:t>domain</a:t>
            </a:r>
          </a:p>
          <a:p>
            <a:r>
              <a:rPr lang="en-US" sz="2800" dirty="0"/>
              <a:t>establishment clause</a:t>
            </a:r>
          </a:p>
          <a:p>
            <a:r>
              <a:rPr lang="en-US" sz="2800" dirty="0"/>
              <a:t>exclusionary rule</a:t>
            </a:r>
          </a:p>
          <a:p>
            <a:endParaRPr lang="en-US" sz="2800" dirty="0" smtClean="0"/>
          </a:p>
          <a:p>
            <a:endParaRPr lang="en-US" sz="2800" dirty="0"/>
          </a:p>
          <a:p>
            <a:endParaRPr lang="en-US" sz="2800" dirty="0" smtClean="0"/>
          </a:p>
          <a:p>
            <a:r>
              <a:rPr lang="en-US" sz="2800" dirty="0" smtClean="0"/>
              <a:t>free </a:t>
            </a:r>
            <a:r>
              <a:rPr lang="en-US" sz="2800" dirty="0"/>
              <a:t>exercise clause</a:t>
            </a:r>
          </a:p>
          <a:p>
            <a:r>
              <a:rPr lang="en-US" sz="2800" dirty="0"/>
              <a:t>Miranda warning</a:t>
            </a:r>
          </a:p>
          <a:p>
            <a:r>
              <a:rPr lang="en-US" sz="2800" dirty="0"/>
              <a:t>obscenity</a:t>
            </a:r>
          </a:p>
          <a:p>
            <a:r>
              <a:rPr lang="en-US" sz="2800" dirty="0"/>
              <a:t>Patriot Act</a:t>
            </a:r>
          </a:p>
          <a:p>
            <a:r>
              <a:rPr lang="en-US" sz="2800" dirty="0"/>
              <a:t>plea bargain</a:t>
            </a:r>
          </a:p>
          <a:p>
            <a:r>
              <a:rPr lang="en-US" sz="2800" dirty="0"/>
              <a:t>prior restraint</a:t>
            </a:r>
          </a:p>
          <a:p>
            <a:r>
              <a:rPr lang="en-US" sz="2800" dirty="0"/>
              <a:t>probable cause</a:t>
            </a:r>
          </a:p>
          <a:p>
            <a:r>
              <a:rPr lang="en-US" sz="2800" dirty="0"/>
              <a:t>right to privacy</a:t>
            </a:r>
          </a:p>
          <a:p>
            <a:r>
              <a:rPr lang="en-US" sz="2800" dirty="0"/>
              <a:t>search warrant</a:t>
            </a:r>
          </a:p>
          <a:p>
            <a:r>
              <a:rPr lang="en-US" sz="2800" dirty="0" smtClean="0"/>
              <a:t>self</a:t>
            </a:r>
            <a:r>
              <a:rPr lang="en-US" sz="2800" dirty="0"/>
              <a:t>-incrimination</a:t>
            </a:r>
          </a:p>
          <a:p>
            <a:r>
              <a:rPr lang="en-US" sz="2800" dirty="0" smtClean="0"/>
              <a:t>symbolic speech</a:t>
            </a:r>
            <a:endParaRPr lang="en-US" sz="2800" dirty="0"/>
          </a:p>
        </p:txBody>
      </p:sp>
    </p:spTree>
    <p:extLst>
      <p:ext uri="{BB962C8B-B14F-4D97-AF65-F5344CB8AC3E}">
        <p14:creationId xmlns:p14="http://schemas.microsoft.com/office/powerpoint/2010/main" val="376018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200" y="152718"/>
            <a:ext cx="7690338" cy="667897"/>
          </a:xfrm>
        </p:spPr>
        <p:txBody>
          <a:bodyPr>
            <a:normAutofit/>
          </a:bodyPr>
          <a:lstStyle/>
          <a:p>
            <a:r>
              <a:rPr lang="en-US" sz="3600" b="1" dirty="0" smtClean="0">
                <a:latin typeface="Arial" charset="0"/>
                <a:ea typeface="ＭＳ Ｐゴシック" charset="0"/>
              </a:rPr>
              <a:t>Review Questions</a:t>
            </a:r>
            <a:endParaRPr lang="en-US" sz="3600" b="1" dirty="0">
              <a:latin typeface="Arial" charset="0"/>
              <a:ea typeface="ＭＳ Ｐゴシック" charset="0"/>
            </a:endParaRPr>
          </a:p>
        </p:txBody>
      </p:sp>
      <p:sp>
        <p:nvSpPr>
          <p:cNvPr id="125954" name="Content Placeholder 2"/>
          <p:cNvSpPr>
            <a:spLocks noGrp="1"/>
          </p:cNvSpPr>
          <p:nvPr>
            <p:ph idx="1"/>
          </p:nvPr>
        </p:nvSpPr>
        <p:spPr>
          <a:xfrm>
            <a:off x="228600" y="1447800"/>
            <a:ext cx="8915400" cy="4797024"/>
          </a:xfrm>
        </p:spPr>
        <p:txBody>
          <a:bodyPr numCol="1">
            <a:noAutofit/>
          </a:bodyPr>
          <a:lstStyle/>
          <a:p>
            <a:pPr marL="457200" indent="-457200">
              <a:buAutoNum type="arabicPeriod"/>
            </a:pPr>
            <a:r>
              <a:rPr lang="en-US" dirty="0" smtClean="0"/>
              <a:t>Why was the </a:t>
            </a:r>
            <a:r>
              <a:rPr lang="en-US" dirty="0"/>
              <a:t>Bill of Rights was added to </a:t>
            </a:r>
            <a:r>
              <a:rPr lang="en-US" dirty="0" smtClean="0"/>
              <a:t>the Constitution?</a:t>
            </a:r>
            <a:endParaRPr lang="en-US" dirty="0"/>
          </a:p>
          <a:p>
            <a:pPr marL="457200" indent="-457200">
              <a:buAutoNum type="arabicPeriod"/>
            </a:pPr>
            <a:r>
              <a:rPr lang="en-US" dirty="0" smtClean="0"/>
              <a:t>What’s the </a:t>
            </a:r>
            <a:r>
              <a:rPr lang="en-US" dirty="0"/>
              <a:t>difference between </a:t>
            </a:r>
            <a:r>
              <a:rPr lang="en-US" dirty="0" smtClean="0"/>
              <a:t>civil liberties </a:t>
            </a:r>
            <a:r>
              <a:rPr lang="en-US" dirty="0"/>
              <a:t>and civil </a:t>
            </a:r>
            <a:r>
              <a:rPr lang="en-US" dirty="0" smtClean="0"/>
              <a:t>rights.</a:t>
            </a:r>
          </a:p>
          <a:p>
            <a:pPr marL="457200" indent="-457200">
              <a:buAutoNum type="arabicPeriod"/>
            </a:pPr>
            <a:r>
              <a:rPr lang="en-US" dirty="0" smtClean="0"/>
              <a:t>The </a:t>
            </a:r>
            <a:r>
              <a:rPr lang="en-US" dirty="0"/>
              <a:t>double jeopardy rule in the Bill of </a:t>
            </a:r>
            <a:r>
              <a:rPr lang="en-US" dirty="0" smtClean="0"/>
              <a:t>Rights forbids what?</a:t>
            </a:r>
            <a:endParaRPr lang="en-US" dirty="0"/>
          </a:p>
          <a:p>
            <a:pPr marL="457200" indent="-457200">
              <a:buAutoNum type="arabicPeriod"/>
            </a:pPr>
            <a:r>
              <a:rPr lang="en-US" dirty="0" smtClean="0"/>
              <a:t>What’s the </a:t>
            </a:r>
            <a:r>
              <a:rPr lang="en-US" dirty="0"/>
              <a:t>difference between a criminal </a:t>
            </a:r>
            <a:r>
              <a:rPr lang="en-US" dirty="0" smtClean="0"/>
              <a:t>case and </a:t>
            </a:r>
            <a:r>
              <a:rPr lang="en-US" dirty="0"/>
              <a:t>a civil case.</a:t>
            </a:r>
          </a:p>
          <a:p>
            <a:r>
              <a:rPr lang="en-US" dirty="0"/>
              <a:t> </a:t>
            </a:r>
          </a:p>
        </p:txBody>
      </p:sp>
    </p:spTree>
    <p:extLst>
      <p:ext uri="{BB962C8B-B14F-4D97-AF65-F5344CB8AC3E}">
        <p14:creationId xmlns:p14="http://schemas.microsoft.com/office/powerpoint/2010/main" val="65542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civil liberties and the constitution</a:t>
            </a:r>
            <a:endParaRPr lang="en-US" sz="3300" b="1" dirty="0">
              <a:latin typeface="Arial" charset="0"/>
              <a:ea typeface="ＭＳ Ｐゴシック" charset="0"/>
            </a:endParaRPr>
          </a:p>
        </p:txBody>
      </p:sp>
      <p:sp>
        <p:nvSpPr>
          <p:cNvPr id="2" name="Rectangle 1"/>
          <p:cNvSpPr/>
          <p:nvPr/>
        </p:nvSpPr>
        <p:spPr>
          <a:xfrm>
            <a:off x="457199" y="1195132"/>
            <a:ext cx="8466190" cy="6001642"/>
          </a:xfrm>
          <a:prstGeom prst="rect">
            <a:avLst/>
          </a:prstGeom>
        </p:spPr>
        <p:txBody>
          <a:bodyPr wrap="square" numCol="1">
            <a:spAutoFit/>
          </a:bodyPr>
          <a:lstStyle/>
          <a:p>
            <a:pPr marL="342900" indent="-342900">
              <a:buFont typeface="Arial"/>
              <a:buChar char="•"/>
            </a:pPr>
            <a:r>
              <a:rPr lang="en-US" sz="2400" dirty="0" smtClean="0"/>
              <a:t>The framers believed they faced much more pressing concerns than the protection of civil rights and liberties</a:t>
            </a:r>
          </a:p>
          <a:p>
            <a:pPr marL="342900" indent="-342900">
              <a:buFont typeface="Arial"/>
              <a:buChar char="•"/>
            </a:pPr>
            <a:endParaRPr lang="en-US" sz="2400" b="1" dirty="0" smtClean="0"/>
          </a:p>
          <a:p>
            <a:pPr marL="342900" indent="-342900">
              <a:buFont typeface="Arial"/>
              <a:buChar char="•"/>
            </a:pPr>
            <a:r>
              <a:rPr lang="en-US" sz="2400" dirty="0" smtClean="0"/>
              <a:t>Some protections were in place, which they thought were adequate</a:t>
            </a:r>
          </a:p>
          <a:p>
            <a:pPr marL="342900" indent="-342900">
              <a:buFont typeface="Arial"/>
              <a:buChar char="•"/>
            </a:pPr>
            <a:endParaRPr lang="en-US" sz="2400" b="1" dirty="0" smtClean="0"/>
          </a:p>
          <a:p>
            <a:pPr marL="342900" indent="-342900">
              <a:buFont typeface="Arial"/>
              <a:buChar char="•"/>
            </a:pPr>
            <a:r>
              <a:rPr lang="en-US" sz="2400" dirty="0"/>
              <a:t>The government cannot (Art 1, sect 9-10)</a:t>
            </a:r>
          </a:p>
          <a:p>
            <a:pPr marL="800100" lvl="1" indent="-342900">
              <a:buFont typeface="Arial"/>
              <a:buChar char="•"/>
            </a:pPr>
            <a:r>
              <a:rPr lang="en-US" sz="2400" dirty="0"/>
              <a:t>suspend the </a:t>
            </a:r>
            <a:r>
              <a:rPr lang="en-US" sz="2400" b="1" i="1" dirty="0"/>
              <a:t>writ of habeas corpus</a:t>
            </a:r>
            <a:r>
              <a:rPr lang="en-US" sz="2400" dirty="0"/>
              <a:t>, which enables someone in custody to petition a judge to determine whether that person’s detention is legal; </a:t>
            </a:r>
          </a:p>
          <a:p>
            <a:pPr marL="800100" lvl="1" indent="-342900">
              <a:buFont typeface="Arial"/>
              <a:buChar char="•"/>
            </a:pPr>
            <a:r>
              <a:rPr lang="en-US" sz="2400" dirty="0"/>
              <a:t>pass a </a:t>
            </a:r>
            <a:r>
              <a:rPr lang="en-US" sz="2400" b="1" dirty="0"/>
              <a:t>bill of attainder </a:t>
            </a:r>
            <a:r>
              <a:rPr lang="en-US" sz="2400" dirty="0"/>
              <a:t>, a legislative action declaring someone guilty without a trial; </a:t>
            </a:r>
          </a:p>
          <a:p>
            <a:pPr marL="800100" lvl="1" indent="-342900">
              <a:buFont typeface="Arial"/>
              <a:buChar char="•"/>
            </a:pPr>
            <a:r>
              <a:rPr lang="en-US" sz="2400" dirty="0"/>
              <a:t>or enact an </a:t>
            </a:r>
            <a:r>
              <a:rPr lang="en-US" sz="2400" b="1" i="1" dirty="0"/>
              <a:t>ex post facto </a:t>
            </a:r>
            <a:r>
              <a:rPr lang="en-US" sz="2400" b="1" dirty="0"/>
              <a:t>law </a:t>
            </a:r>
            <a:r>
              <a:rPr lang="en-US" sz="2400" dirty="0"/>
              <a:t>, which criminalizes an act retroactively. </a:t>
            </a:r>
          </a:p>
          <a:p>
            <a:pPr marL="342900" indent="-342900">
              <a:buFont typeface="Arial"/>
              <a:buChar char="•"/>
            </a:pPr>
            <a:endParaRPr lang="en-US" sz="2400" dirty="0" smtClean="0"/>
          </a:p>
          <a:p>
            <a:pPr marL="342900" indent="-342900">
              <a:buFont typeface="Arial"/>
              <a:buChar char="•"/>
            </a:pPr>
            <a:endParaRPr lang="en-US" sz="2400" dirty="0">
              <a:latin typeface="Arial" charset="0"/>
              <a:ea typeface="ＭＳ Ｐゴシック" charset="0"/>
            </a:endParaRPr>
          </a:p>
        </p:txBody>
      </p:sp>
    </p:spTree>
    <p:extLst>
      <p:ext uri="{BB962C8B-B14F-4D97-AF65-F5344CB8AC3E}">
        <p14:creationId xmlns:p14="http://schemas.microsoft.com/office/powerpoint/2010/main" val="1762852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200" y="152718"/>
            <a:ext cx="7690338" cy="667897"/>
          </a:xfrm>
        </p:spPr>
        <p:txBody>
          <a:bodyPr>
            <a:normAutofit/>
          </a:bodyPr>
          <a:lstStyle/>
          <a:p>
            <a:r>
              <a:rPr lang="en-US" sz="3600" b="1" dirty="0" smtClean="0">
                <a:latin typeface="Arial" charset="0"/>
                <a:ea typeface="ＭＳ Ｐゴシック" charset="0"/>
              </a:rPr>
              <a:t>Critical thinking Questions</a:t>
            </a:r>
            <a:endParaRPr lang="en-US" sz="3600" b="1" dirty="0">
              <a:latin typeface="Arial" charset="0"/>
              <a:ea typeface="ＭＳ Ｐゴシック" charset="0"/>
            </a:endParaRPr>
          </a:p>
        </p:txBody>
      </p:sp>
      <p:sp>
        <p:nvSpPr>
          <p:cNvPr id="125954" name="Content Placeholder 2"/>
          <p:cNvSpPr>
            <a:spLocks noGrp="1"/>
          </p:cNvSpPr>
          <p:nvPr>
            <p:ph idx="1"/>
          </p:nvPr>
        </p:nvSpPr>
        <p:spPr>
          <a:xfrm>
            <a:off x="228600" y="1447800"/>
            <a:ext cx="8915400" cy="4797024"/>
          </a:xfrm>
        </p:spPr>
        <p:txBody>
          <a:bodyPr numCol="1">
            <a:noAutofit/>
          </a:bodyPr>
          <a:lstStyle/>
          <a:p>
            <a:pPr marL="457200" indent="-457200">
              <a:buFont typeface="+mj-lt"/>
              <a:buAutoNum type="arabicPeriod"/>
            </a:pPr>
            <a:r>
              <a:rPr lang="en-US" dirty="0" smtClean="0"/>
              <a:t>The </a:t>
            </a:r>
            <a:r>
              <a:rPr lang="en-US" dirty="0"/>
              <a:t>framers of the Constitution were originally reluctant to include protections of civil liberties </a:t>
            </a:r>
            <a:r>
              <a:rPr lang="en-US" dirty="0" smtClean="0"/>
              <a:t>and rights </a:t>
            </a:r>
            <a:r>
              <a:rPr lang="en-US" dirty="0"/>
              <a:t>in the Constitution. Do you think this would be the case if the Constitution were written today? </a:t>
            </a:r>
            <a:r>
              <a:rPr lang="en-US" dirty="0" smtClean="0"/>
              <a:t>Why or </a:t>
            </a:r>
            <a:r>
              <a:rPr lang="en-US" dirty="0"/>
              <a:t>why not</a:t>
            </a:r>
            <a:r>
              <a:rPr lang="en-US" dirty="0" smtClean="0"/>
              <a:t>?</a:t>
            </a:r>
          </a:p>
          <a:p>
            <a:pPr marL="457200" indent="-457200">
              <a:buFont typeface="+mj-lt"/>
              <a:buAutoNum type="arabicPeriod"/>
            </a:pPr>
            <a:r>
              <a:rPr lang="en-US" dirty="0" smtClean="0"/>
              <a:t>Which </a:t>
            </a:r>
            <a:r>
              <a:rPr lang="en-US" dirty="0"/>
              <a:t>rights and freedoms for citizens do you think our government does a good job of protecting</a:t>
            </a:r>
            <a:r>
              <a:rPr lang="en-US" dirty="0" smtClean="0"/>
              <a:t>? Why</a:t>
            </a:r>
            <a:r>
              <a:rPr lang="en-US" dirty="0"/>
              <a:t>? Which rights and freedoms could it better protect, and how</a:t>
            </a:r>
            <a:r>
              <a:rPr lang="en-US" dirty="0" smtClean="0"/>
              <a:t>?</a:t>
            </a:r>
            <a:endParaRPr lang="en-US" dirty="0"/>
          </a:p>
        </p:txBody>
      </p:sp>
    </p:spTree>
    <p:extLst>
      <p:ext uri="{BB962C8B-B14F-4D97-AF65-F5344CB8AC3E}">
        <p14:creationId xmlns:p14="http://schemas.microsoft.com/office/powerpoint/2010/main" val="2437140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200" y="152718"/>
            <a:ext cx="7690338" cy="667897"/>
          </a:xfrm>
        </p:spPr>
        <p:txBody>
          <a:bodyPr>
            <a:normAutofit/>
          </a:bodyPr>
          <a:lstStyle/>
          <a:p>
            <a:r>
              <a:rPr lang="en-US" sz="3600" b="1" dirty="0" smtClean="0">
                <a:latin typeface="Arial" charset="0"/>
                <a:ea typeface="ＭＳ Ｐゴシック" charset="0"/>
              </a:rPr>
              <a:t>How DO I STUDY?</a:t>
            </a:r>
            <a:endParaRPr lang="en-US" sz="3600" b="1" dirty="0">
              <a:latin typeface="Arial" charset="0"/>
              <a:ea typeface="ＭＳ Ｐゴシック" charset="0"/>
            </a:endParaRPr>
          </a:p>
        </p:txBody>
      </p:sp>
      <p:sp>
        <p:nvSpPr>
          <p:cNvPr id="125954" name="Content Placeholder 2"/>
          <p:cNvSpPr>
            <a:spLocks noGrp="1"/>
          </p:cNvSpPr>
          <p:nvPr>
            <p:ph idx="1"/>
          </p:nvPr>
        </p:nvSpPr>
        <p:spPr>
          <a:xfrm>
            <a:off x="228600" y="1447800"/>
            <a:ext cx="8915400" cy="4472354"/>
          </a:xfrm>
        </p:spPr>
        <p:txBody>
          <a:bodyPr/>
          <a:lstStyle/>
          <a:p>
            <a:pPr marL="457200" indent="-457200">
              <a:buFont typeface="Arial"/>
              <a:buChar char="•"/>
            </a:pPr>
            <a:r>
              <a:rPr lang="en-US" sz="2800" dirty="0" smtClean="0">
                <a:latin typeface="Arial" charset="0"/>
                <a:ea typeface="ＭＳ Ｐゴシック" charset="0"/>
              </a:rPr>
              <a:t>Read the chapter</a:t>
            </a:r>
          </a:p>
          <a:p>
            <a:pPr marL="457200" indent="-457200">
              <a:buFont typeface="Arial"/>
              <a:buChar char="•"/>
            </a:pPr>
            <a:r>
              <a:rPr lang="en-US" sz="2800" dirty="0" smtClean="0">
                <a:latin typeface="Arial" charset="0"/>
                <a:ea typeface="ＭＳ Ｐゴシック" charset="0"/>
              </a:rPr>
              <a:t>Attend class</a:t>
            </a:r>
          </a:p>
          <a:p>
            <a:pPr marL="457200" indent="-457200">
              <a:buFont typeface="Arial"/>
              <a:buChar char="•"/>
            </a:pPr>
            <a:r>
              <a:rPr lang="en-US" sz="2800" dirty="0" smtClean="0">
                <a:latin typeface="Arial" charset="0"/>
                <a:ea typeface="ＭＳ Ｐゴシック" charset="0"/>
              </a:rPr>
              <a:t>Review the </a:t>
            </a:r>
            <a:r>
              <a:rPr lang="en-US" sz="2800" dirty="0" err="1" smtClean="0">
                <a:latin typeface="Arial" charset="0"/>
                <a:ea typeface="ＭＳ Ｐゴシック" charset="0"/>
              </a:rPr>
              <a:t>powerpoints</a:t>
            </a:r>
            <a:endParaRPr lang="en-US" sz="2800" dirty="0" smtClean="0">
              <a:latin typeface="Arial" charset="0"/>
              <a:ea typeface="ＭＳ Ｐゴシック" charset="0"/>
            </a:endParaRPr>
          </a:p>
          <a:p>
            <a:pPr marL="457200" indent="-457200">
              <a:buFont typeface="Arial"/>
              <a:buChar char="•"/>
            </a:pPr>
            <a:r>
              <a:rPr lang="en-US" sz="2800" dirty="0" smtClean="0">
                <a:latin typeface="Arial" charset="0"/>
                <a:ea typeface="ＭＳ Ｐゴシック" charset="0"/>
              </a:rPr>
              <a:t>Take notes (recopying notes by hand is one effective way to learn material)</a:t>
            </a:r>
          </a:p>
          <a:p>
            <a:pPr marL="457200" indent="-457200">
              <a:buFont typeface="Arial"/>
              <a:buChar char="•"/>
            </a:pPr>
            <a:r>
              <a:rPr lang="en-US" sz="2800" dirty="0" smtClean="0">
                <a:latin typeface="Arial" charset="0"/>
                <a:ea typeface="ＭＳ Ｐゴシック" charset="0"/>
              </a:rPr>
              <a:t>Quiz yourself using the questions at the end of the chapter</a:t>
            </a:r>
          </a:p>
          <a:p>
            <a:pPr marL="457200" indent="-457200">
              <a:buFont typeface="Arial"/>
              <a:buChar char="•"/>
            </a:pPr>
            <a:endParaRPr lang="en-US" sz="2800" dirty="0">
              <a:latin typeface="Arial" charset="0"/>
              <a:ea typeface="ＭＳ Ｐゴシック" charset="0"/>
            </a:endParaRPr>
          </a:p>
          <a:p>
            <a:endParaRPr lang="en-US" sz="2800" dirty="0">
              <a:latin typeface="Arial" charset="0"/>
              <a:ea typeface="ＭＳ Ｐゴシック" charset="0"/>
            </a:endParaRPr>
          </a:p>
          <a:p>
            <a:endParaRPr lang="en-US" dirty="0">
              <a:latin typeface="Arial" charset="0"/>
              <a:ea typeface="ＭＳ Ｐゴシック" charset="0"/>
            </a:endParaRPr>
          </a:p>
        </p:txBody>
      </p:sp>
    </p:spTree>
    <p:extLst>
      <p:ext uri="{BB962C8B-B14F-4D97-AF65-F5344CB8AC3E}">
        <p14:creationId xmlns:p14="http://schemas.microsoft.com/office/powerpoint/2010/main" val="142394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civil liberties and the constitution</a:t>
            </a:r>
            <a:endParaRPr lang="en-US" sz="3300" b="1" dirty="0">
              <a:latin typeface="Arial" charset="0"/>
              <a:ea typeface="ＭＳ Ｐゴシック" charset="0"/>
            </a:endParaRPr>
          </a:p>
        </p:txBody>
      </p:sp>
      <p:sp>
        <p:nvSpPr>
          <p:cNvPr id="2" name="Rectangle 1"/>
          <p:cNvSpPr/>
          <p:nvPr/>
        </p:nvSpPr>
        <p:spPr>
          <a:xfrm>
            <a:off x="457199" y="1716454"/>
            <a:ext cx="8466190" cy="3416320"/>
          </a:xfrm>
          <a:prstGeom prst="rect">
            <a:avLst/>
          </a:prstGeom>
        </p:spPr>
        <p:txBody>
          <a:bodyPr wrap="square" numCol="1">
            <a:spAutoFit/>
          </a:bodyPr>
          <a:lstStyle/>
          <a:p>
            <a:pPr marL="342900" indent="-342900">
              <a:buFont typeface="Arial"/>
              <a:buChar char="•"/>
            </a:pPr>
            <a:r>
              <a:rPr lang="en-US" sz="2400" dirty="0"/>
              <a:t>Hamilton </a:t>
            </a:r>
            <a:r>
              <a:rPr lang="en-US" sz="2400" dirty="0" smtClean="0"/>
              <a:t>argued </a:t>
            </a:r>
            <a:r>
              <a:rPr lang="en-US" sz="2400" dirty="0"/>
              <a:t>that listing some rights might actually be dangerous, because it would </a:t>
            </a:r>
            <a:r>
              <a:rPr lang="en-US" sz="2400" dirty="0" smtClean="0"/>
              <a:t>provide a </a:t>
            </a:r>
            <a:r>
              <a:rPr lang="en-US" sz="2400" dirty="0"/>
              <a:t>pretext for people to claim that rights not  included in such a list were not protected. </a:t>
            </a:r>
            <a:endParaRPr lang="en-US" sz="2400" dirty="0" smtClean="0"/>
          </a:p>
          <a:p>
            <a:pPr marL="342900" indent="-342900">
              <a:buFont typeface="Arial"/>
              <a:buChar char="•"/>
            </a:pPr>
            <a:endParaRPr lang="en-US" sz="2400" dirty="0"/>
          </a:p>
          <a:p>
            <a:pPr marL="342900" indent="-342900">
              <a:buFont typeface="Arial"/>
              <a:buChar char="•"/>
            </a:pPr>
            <a:r>
              <a:rPr lang="en-US" sz="2400" dirty="0" smtClean="0"/>
              <a:t>The Anti-Federalists wanted a Bill of Rights</a:t>
            </a:r>
          </a:p>
          <a:p>
            <a:pPr marL="342900" indent="-342900">
              <a:buFont typeface="Arial"/>
              <a:buChar char="•"/>
            </a:pPr>
            <a:endParaRPr lang="en-US" sz="2400" dirty="0" smtClean="0"/>
          </a:p>
          <a:p>
            <a:pPr marL="342900" indent="-342900">
              <a:buFont typeface="Arial"/>
              <a:buChar char="•"/>
            </a:pPr>
            <a:r>
              <a:rPr lang="en-US" sz="2400" dirty="0" smtClean="0"/>
              <a:t>To ensure ratification, the Federalists promised one</a:t>
            </a:r>
          </a:p>
          <a:p>
            <a:pPr marL="342900" indent="-342900">
              <a:buFont typeface="Arial"/>
              <a:buChar char="•"/>
            </a:pPr>
            <a:endParaRPr lang="en-US" sz="2400" dirty="0">
              <a:latin typeface="Arial" charset="0"/>
              <a:ea typeface="ＭＳ Ｐゴシック" charset="0"/>
            </a:endParaRPr>
          </a:p>
        </p:txBody>
      </p:sp>
    </p:spTree>
    <p:extLst>
      <p:ext uri="{BB962C8B-B14F-4D97-AF65-F5344CB8AC3E}">
        <p14:creationId xmlns:p14="http://schemas.microsoft.com/office/powerpoint/2010/main" val="57739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pPr algn="ctr"/>
            <a:r>
              <a:rPr lang="en-US" sz="3300" b="1" dirty="0" smtClean="0">
                <a:latin typeface="Arial" charset="0"/>
                <a:ea typeface="ＭＳ Ｐゴシック" charset="0"/>
              </a:rPr>
              <a:t>The bill of rights</a:t>
            </a:r>
            <a:endParaRPr lang="en-US" sz="3300" b="1" dirty="0">
              <a:latin typeface="Arial" charset="0"/>
              <a:ea typeface="ＭＳ Ｐゴシック" charset="0"/>
            </a:endParaRPr>
          </a:p>
        </p:txBody>
      </p:sp>
      <p:pic>
        <p:nvPicPr>
          <p:cNvPr id="3" name="Picture 2" descr="1st to 5th.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197545" y="1359711"/>
            <a:ext cx="6534119" cy="2397363"/>
          </a:xfrm>
          <a:prstGeom prst="rect">
            <a:avLst/>
          </a:prstGeom>
        </p:spPr>
      </p:pic>
      <p:pic>
        <p:nvPicPr>
          <p:cNvPr id="4" name="Picture 3" descr="Six to 10th.png"/>
          <p:cNvPicPr>
            <a:picLocks noChangeAspect="1"/>
          </p:cNvPicPr>
          <p:nvPr/>
        </p:nvPicPr>
        <p:blipFill rotWithShape="1">
          <a:blip r:embed="rId4">
            <a:extLst>
              <a:ext uri="{28A0092B-C50C-407E-A947-70E740481C1C}">
                <a14:useLocalDpi xmlns:a14="http://schemas.microsoft.com/office/drawing/2010/main" val="0"/>
              </a:ext>
            </a:extLst>
          </a:blip>
          <a:srcRect t="16280"/>
          <a:stretch/>
        </p:blipFill>
        <p:spPr>
          <a:xfrm>
            <a:off x="769488" y="4037183"/>
            <a:ext cx="7105201" cy="2610735"/>
          </a:xfrm>
          <a:prstGeom prst="rect">
            <a:avLst/>
          </a:prstGeom>
        </p:spPr>
      </p:pic>
    </p:spTree>
    <p:extLst>
      <p:ext uri="{BB962C8B-B14F-4D97-AF65-F5344CB8AC3E}">
        <p14:creationId xmlns:p14="http://schemas.microsoft.com/office/powerpoint/2010/main" val="2027557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Bill of Rights</a:t>
            </a:r>
            <a:endParaRPr lang="en-US" sz="3300" b="1" dirty="0">
              <a:latin typeface="Arial" charset="0"/>
              <a:ea typeface="ＭＳ Ｐゴシック" charset="0"/>
            </a:endParaRPr>
          </a:p>
        </p:txBody>
      </p:sp>
      <p:sp>
        <p:nvSpPr>
          <p:cNvPr id="2" name="Rectangle 1"/>
          <p:cNvSpPr/>
          <p:nvPr/>
        </p:nvSpPr>
        <p:spPr>
          <a:xfrm>
            <a:off x="457199" y="1716454"/>
            <a:ext cx="8466190" cy="4524315"/>
          </a:xfrm>
          <a:prstGeom prst="rect">
            <a:avLst/>
          </a:prstGeom>
        </p:spPr>
        <p:txBody>
          <a:bodyPr wrap="square" numCol="1">
            <a:spAutoFit/>
          </a:bodyPr>
          <a:lstStyle/>
          <a:p>
            <a:r>
              <a:rPr lang="mr-IN" sz="2400" dirty="0" smtClean="0"/>
              <a:t>…</a:t>
            </a:r>
            <a:r>
              <a:rPr lang="en-US" sz="2400" dirty="0" smtClean="0"/>
              <a:t>Can broadly be divided into 3 categories</a:t>
            </a:r>
          </a:p>
          <a:p>
            <a:pPr marL="342900" indent="-342900">
              <a:buFont typeface="Arial"/>
              <a:buChar char="•"/>
            </a:pPr>
            <a:endParaRPr lang="en-US" sz="2400" u="sng" dirty="0" smtClean="0"/>
          </a:p>
          <a:p>
            <a:pPr marL="342900" indent="-342900">
              <a:buFont typeface="Arial"/>
              <a:buChar char="•"/>
            </a:pPr>
            <a:r>
              <a:rPr lang="en-US" sz="2400" u="sng" dirty="0" smtClean="0"/>
              <a:t>The </a:t>
            </a:r>
            <a:r>
              <a:rPr lang="en-US" sz="2400" u="sng" dirty="0"/>
              <a:t>First, Second, Third</a:t>
            </a:r>
            <a:r>
              <a:rPr lang="en-US" sz="2400" u="sng" dirty="0" smtClean="0"/>
              <a:t>, and </a:t>
            </a:r>
            <a:r>
              <a:rPr lang="en-US" sz="2400" u="sng" dirty="0"/>
              <a:t>Fourth Amendments </a:t>
            </a:r>
            <a:r>
              <a:rPr lang="en-US" sz="2400" dirty="0"/>
              <a:t>protect basic individual freedoms; </a:t>
            </a:r>
            <a:endParaRPr lang="en-US" sz="2400" dirty="0" smtClean="0"/>
          </a:p>
          <a:p>
            <a:pPr marL="342900" indent="-342900">
              <a:buFont typeface="Arial"/>
              <a:buChar char="•"/>
            </a:pPr>
            <a:endParaRPr lang="en-US" sz="2400" u="sng" dirty="0" smtClean="0"/>
          </a:p>
          <a:p>
            <a:pPr marL="342900" indent="-342900">
              <a:buFont typeface="Arial"/>
              <a:buChar char="•"/>
            </a:pPr>
            <a:r>
              <a:rPr lang="en-US" sz="2400" u="sng" dirty="0"/>
              <a:t>T</a:t>
            </a:r>
            <a:r>
              <a:rPr lang="en-US" sz="2400" u="sng" dirty="0" smtClean="0"/>
              <a:t>he </a:t>
            </a:r>
            <a:r>
              <a:rPr lang="en-US" sz="2400" u="sng" dirty="0"/>
              <a:t>Fourth (partly), Fifth, Sixth, Seventh, </a:t>
            </a:r>
            <a:r>
              <a:rPr lang="en-US" sz="2400" u="sng" dirty="0" smtClean="0"/>
              <a:t>and Eighth </a:t>
            </a:r>
            <a:r>
              <a:rPr lang="en-US" sz="2400" dirty="0"/>
              <a:t>protect people suspected or accused of criminal activity; </a:t>
            </a:r>
            <a:endParaRPr lang="en-US" sz="2400" dirty="0" smtClean="0"/>
          </a:p>
          <a:p>
            <a:pPr marL="342900" indent="-342900">
              <a:buFont typeface="Arial"/>
              <a:buChar char="•"/>
            </a:pPr>
            <a:endParaRPr lang="en-US" sz="2400" u="sng" dirty="0" smtClean="0"/>
          </a:p>
          <a:p>
            <a:pPr marL="342900" indent="-342900">
              <a:buFont typeface="Arial"/>
              <a:buChar char="•"/>
            </a:pPr>
            <a:r>
              <a:rPr lang="en-US" sz="2400" u="sng" dirty="0"/>
              <a:t>T</a:t>
            </a:r>
            <a:r>
              <a:rPr lang="en-US" sz="2400" u="sng" dirty="0" smtClean="0"/>
              <a:t>he </a:t>
            </a:r>
            <a:r>
              <a:rPr lang="en-US" sz="2400" u="sng" dirty="0"/>
              <a:t>Ninth and Tenth</a:t>
            </a:r>
            <a:r>
              <a:rPr lang="en-US" sz="2400" dirty="0"/>
              <a:t>, are </a:t>
            </a:r>
            <a:r>
              <a:rPr lang="en-US" sz="2400" dirty="0" smtClean="0"/>
              <a:t>consistent with </a:t>
            </a:r>
            <a:r>
              <a:rPr lang="en-US" sz="2400" dirty="0"/>
              <a:t>the framers’ view that the Bill of Rights is not necessarily an exhaustive list of all the rights </a:t>
            </a:r>
            <a:r>
              <a:rPr lang="en-US" sz="2400" dirty="0" smtClean="0"/>
              <a:t>people have</a:t>
            </a:r>
          </a:p>
          <a:p>
            <a:pPr marL="342900" indent="-342900">
              <a:buFont typeface="Arial"/>
              <a:buChar char="•"/>
            </a:pPr>
            <a:endParaRPr lang="en-US" sz="2400" dirty="0">
              <a:latin typeface="Arial" charset="0"/>
              <a:ea typeface="ＭＳ Ｐゴシック" charset="0"/>
            </a:endParaRPr>
          </a:p>
        </p:txBody>
      </p:sp>
    </p:spTree>
    <p:extLst>
      <p:ext uri="{BB962C8B-B14F-4D97-AF65-F5344CB8AC3E}">
        <p14:creationId xmlns:p14="http://schemas.microsoft.com/office/powerpoint/2010/main" val="2616319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8"/>
            <a:ext cx="8686801" cy="1042413"/>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3" name="TextBox 2"/>
          <p:cNvSpPr txBox="1"/>
          <p:nvPr/>
        </p:nvSpPr>
        <p:spPr>
          <a:xfrm>
            <a:off x="457200" y="1195131"/>
            <a:ext cx="8301618" cy="4524315"/>
          </a:xfrm>
          <a:prstGeom prst="rect">
            <a:avLst/>
          </a:prstGeom>
          <a:noFill/>
        </p:spPr>
        <p:txBody>
          <a:bodyPr wrap="square" rtlCol="0">
            <a:spAutoFit/>
          </a:bodyPr>
          <a:lstStyle/>
          <a:p>
            <a:pPr marL="342900" indent="-342900">
              <a:buFont typeface="Arial"/>
              <a:buChar char="•"/>
            </a:pPr>
            <a:r>
              <a:rPr lang="en-US" sz="2400" dirty="0"/>
              <a:t>The First Amendment </a:t>
            </a:r>
            <a:r>
              <a:rPr lang="en-US" sz="2400" dirty="0" smtClean="0"/>
              <a:t>guarantees </a:t>
            </a:r>
            <a:r>
              <a:rPr lang="en-US" sz="2400" dirty="0"/>
              <a:t>religious freedoms and the right to express your views </a:t>
            </a:r>
            <a:r>
              <a:rPr lang="en-US" sz="2400" dirty="0" smtClean="0"/>
              <a:t>in public</a:t>
            </a:r>
            <a:r>
              <a:rPr lang="en-US" sz="2400" dirty="0"/>
              <a:t>. </a:t>
            </a:r>
            <a:endParaRPr lang="en-US" sz="2400" dirty="0" smtClean="0"/>
          </a:p>
          <a:p>
            <a:pPr marL="342900" indent="-342900">
              <a:buFont typeface="Arial"/>
              <a:buChar char="•"/>
            </a:pPr>
            <a:endParaRPr lang="en-US" sz="2400" dirty="0" smtClean="0"/>
          </a:p>
          <a:p>
            <a:pPr marL="342900" indent="-342900">
              <a:buFont typeface="Arial"/>
              <a:buChar char="•"/>
            </a:pPr>
            <a:r>
              <a:rPr lang="en-US" sz="2400" dirty="0" smtClean="0"/>
              <a:t>“</a:t>
            </a:r>
            <a:r>
              <a:rPr lang="en-US" sz="2400" dirty="0"/>
              <a:t>Congress shall make no law respecting an </a:t>
            </a:r>
            <a:r>
              <a:rPr lang="en-US" sz="2400" u="sng" dirty="0"/>
              <a:t>establishment</a:t>
            </a:r>
            <a:r>
              <a:rPr lang="en-US" sz="2400" dirty="0"/>
              <a:t> of religion, or prohibiting the </a:t>
            </a:r>
            <a:r>
              <a:rPr lang="en-US" sz="2400" u="sng" dirty="0" smtClean="0"/>
              <a:t>free exercise </a:t>
            </a:r>
            <a:r>
              <a:rPr lang="en-US" sz="2400" dirty="0"/>
              <a:t>thereof; or abridging the freedom of speech, or of the press; or the right of the </a:t>
            </a:r>
            <a:r>
              <a:rPr lang="en-US" sz="2400" dirty="0" smtClean="0"/>
              <a:t>people peaceably </a:t>
            </a:r>
            <a:r>
              <a:rPr lang="en-US" sz="2400" dirty="0"/>
              <a:t>to assemble, and to petition the Government for a redress of grievances.</a:t>
            </a:r>
            <a:r>
              <a:rPr lang="en-US" sz="2400" dirty="0" smtClean="0"/>
              <a:t>”</a:t>
            </a:r>
          </a:p>
          <a:p>
            <a:pPr marL="342900" indent="-342900">
              <a:buFont typeface="Arial"/>
              <a:buChar char="•"/>
            </a:pPr>
            <a:endParaRPr lang="en-US" sz="2400" dirty="0"/>
          </a:p>
          <a:p>
            <a:pPr marL="342900" indent="-342900">
              <a:buFont typeface="Arial"/>
              <a:buChar char="•"/>
            </a:pPr>
            <a:r>
              <a:rPr lang="en-US" sz="2400" dirty="0"/>
              <a:t>Given the broad scope of this amendment, it is helpful to break it into its two major parts</a:t>
            </a:r>
            <a:r>
              <a:rPr lang="en-US" sz="2400" dirty="0" smtClean="0"/>
              <a:t>.</a:t>
            </a:r>
            <a:endParaRPr lang="en-US" sz="2400" dirty="0"/>
          </a:p>
        </p:txBody>
      </p:sp>
    </p:spTree>
    <p:extLst>
      <p:ext uri="{BB962C8B-B14F-4D97-AF65-F5344CB8AC3E}">
        <p14:creationId xmlns:p14="http://schemas.microsoft.com/office/powerpoint/2010/main" val="214409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a:xfrm>
            <a:off x="457199" y="152719"/>
            <a:ext cx="8686801" cy="645568"/>
          </a:xfrm>
        </p:spPr>
        <p:txBody>
          <a:bodyPr>
            <a:noAutofit/>
          </a:bodyPr>
          <a:lstStyle/>
          <a:p>
            <a:r>
              <a:rPr lang="en-US" sz="3300" b="1" dirty="0" smtClean="0">
                <a:latin typeface="Arial" charset="0"/>
                <a:ea typeface="ＭＳ Ｐゴシック" charset="0"/>
              </a:rPr>
              <a:t>The First Amendment</a:t>
            </a:r>
            <a:endParaRPr lang="en-US" sz="3300" b="1" dirty="0">
              <a:latin typeface="Arial" charset="0"/>
              <a:ea typeface="ＭＳ Ｐゴシック" charset="0"/>
            </a:endParaRPr>
          </a:p>
        </p:txBody>
      </p:sp>
      <p:sp>
        <p:nvSpPr>
          <p:cNvPr id="3" name="TextBox 2"/>
          <p:cNvSpPr txBox="1"/>
          <p:nvPr/>
        </p:nvSpPr>
        <p:spPr>
          <a:xfrm>
            <a:off x="272143" y="1195131"/>
            <a:ext cx="8871857" cy="5570756"/>
          </a:xfrm>
          <a:prstGeom prst="rect">
            <a:avLst/>
          </a:prstGeom>
          <a:noFill/>
        </p:spPr>
        <p:txBody>
          <a:bodyPr wrap="square" rtlCol="0">
            <a:spAutoFit/>
          </a:bodyPr>
          <a:lstStyle/>
          <a:p>
            <a:pPr marL="285750" indent="-285750">
              <a:buFont typeface="Arial"/>
              <a:buChar char="•"/>
            </a:pPr>
            <a:r>
              <a:rPr lang="en-US" sz="2400" dirty="0" smtClean="0"/>
              <a:t>The </a:t>
            </a:r>
            <a:r>
              <a:rPr lang="en-US" sz="2400" dirty="0"/>
              <a:t>first portion deals with religious </a:t>
            </a:r>
            <a:r>
              <a:rPr lang="en-US" sz="2400" dirty="0" smtClean="0"/>
              <a:t>freedom. </a:t>
            </a:r>
            <a:endParaRPr lang="en-US" sz="2400" dirty="0" smtClean="0"/>
          </a:p>
          <a:p>
            <a:pPr marL="285750" indent="-285750">
              <a:buFont typeface="Arial"/>
              <a:buChar char="•"/>
            </a:pPr>
            <a:endParaRPr lang="en-US" sz="2400" dirty="0" smtClean="0"/>
          </a:p>
          <a:p>
            <a:pPr marL="285750" indent="-285750">
              <a:buFont typeface="Arial"/>
              <a:buChar char="•"/>
            </a:pPr>
            <a:r>
              <a:rPr lang="en-US" sz="2400" dirty="0" smtClean="0"/>
              <a:t>It </a:t>
            </a:r>
            <a:r>
              <a:rPr lang="en-US" sz="2400" dirty="0" smtClean="0"/>
              <a:t>protects </a:t>
            </a:r>
            <a:r>
              <a:rPr lang="en-US" sz="2400" dirty="0"/>
              <a:t>people from having a set of religious beliefs imposed on them by the </a:t>
            </a:r>
            <a:r>
              <a:rPr lang="en-US" sz="2400" dirty="0" smtClean="0"/>
              <a:t>government</a:t>
            </a:r>
            <a:r>
              <a:rPr lang="en-US" sz="2400" dirty="0"/>
              <a:t> </a:t>
            </a:r>
            <a:r>
              <a:rPr lang="en-US" sz="2400" dirty="0" smtClean="0"/>
              <a:t>(</a:t>
            </a:r>
            <a:r>
              <a:rPr lang="en-US" sz="2400" u="sng" dirty="0" smtClean="0"/>
              <a:t>establishment clause</a:t>
            </a:r>
            <a:r>
              <a:rPr lang="en-US" sz="2400" dirty="0" smtClean="0"/>
              <a:t>) and </a:t>
            </a:r>
            <a:r>
              <a:rPr lang="en-US" sz="2400" dirty="0" smtClean="0"/>
              <a:t>protects </a:t>
            </a:r>
            <a:r>
              <a:rPr lang="en-US" sz="2400" dirty="0"/>
              <a:t>people from having their own religious beliefs restricted by government </a:t>
            </a:r>
            <a:r>
              <a:rPr lang="en-US" sz="2400" dirty="0"/>
              <a:t>authorities (</a:t>
            </a:r>
            <a:r>
              <a:rPr lang="en-US" sz="2400" u="sng" dirty="0"/>
              <a:t>free exercise </a:t>
            </a:r>
            <a:r>
              <a:rPr lang="en-US" sz="2400" u="sng" dirty="0" smtClean="0"/>
              <a:t>clause</a:t>
            </a:r>
            <a:r>
              <a:rPr lang="en-US" sz="2400" dirty="0" smtClean="0"/>
              <a:t>)</a:t>
            </a:r>
            <a:r>
              <a:rPr lang="en-US" sz="2400" dirty="0" smtClean="0"/>
              <a:t>.</a:t>
            </a:r>
          </a:p>
          <a:p>
            <a:endParaRPr lang="en-US" sz="2400" dirty="0"/>
          </a:p>
          <a:p>
            <a:pPr marL="742950" lvl="1" indent="-285750">
              <a:buFont typeface="Arial"/>
              <a:buChar char="•"/>
            </a:pPr>
            <a:r>
              <a:rPr lang="en-US" sz="2000" dirty="0" smtClean="0"/>
              <a:t>This is in contrast to most countries at the time. </a:t>
            </a:r>
            <a:endParaRPr lang="en-US" sz="2000" dirty="0" smtClean="0"/>
          </a:p>
          <a:p>
            <a:pPr marL="742950" lvl="1" indent="-285750">
              <a:buFont typeface="Arial"/>
              <a:buChar char="•"/>
            </a:pPr>
            <a:r>
              <a:rPr lang="en-US" sz="2000" dirty="0" smtClean="0"/>
              <a:t>But, here most of the citizens were Protestant </a:t>
            </a:r>
            <a:r>
              <a:rPr lang="en-US" sz="2000" dirty="0"/>
              <a:t>Christians </a:t>
            </a:r>
            <a:endParaRPr lang="en-US" sz="2000" dirty="0" smtClean="0"/>
          </a:p>
          <a:p>
            <a:pPr marL="742950" lvl="1" indent="-285750">
              <a:buFont typeface="Arial"/>
              <a:buChar char="•"/>
            </a:pPr>
            <a:r>
              <a:rPr lang="en-US" sz="2000" dirty="0" smtClean="0"/>
              <a:t>In the late 1800s, some </a:t>
            </a:r>
            <a:r>
              <a:rPr lang="en-US" sz="2000" dirty="0"/>
              <a:t>states </a:t>
            </a:r>
            <a:r>
              <a:rPr lang="en-US" sz="2000" dirty="0" smtClean="0"/>
              <a:t>passed </a:t>
            </a:r>
            <a:r>
              <a:rPr lang="en-US" sz="2000" dirty="0"/>
              <a:t>laws forbidding government aid to religious </a:t>
            </a:r>
            <a:r>
              <a:rPr lang="en-US" sz="2000" dirty="0" smtClean="0"/>
              <a:t>schools in reaction to </a:t>
            </a:r>
            <a:r>
              <a:rPr lang="en-US" sz="2000" dirty="0" smtClean="0"/>
              <a:t>Catholic immigration</a:t>
            </a:r>
          </a:p>
          <a:p>
            <a:pPr marL="742950" lvl="1" indent="-285750">
              <a:buFont typeface="Arial"/>
              <a:buChar char="•"/>
            </a:pPr>
            <a:r>
              <a:rPr lang="en-US" sz="2000" dirty="0" smtClean="0"/>
              <a:t>Thomas Jefferson said the establishment clause imposed, “a wall of separation between church and state.”</a:t>
            </a:r>
          </a:p>
          <a:p>
            <a:pPr lvl="1"/>
            <a:endParaRPr lang="en-US" sz="2000" dirty="0" smtClean="0"/>
          </a:p>
          <a:p>
            <a:pPr marL="285750" indent="-285750">
              <a:buFont typeface="Arial"/>
              <a:buChar char="•"/>
            </a:pPr>
            <a:r>
              <a:rPr lang="en-US" sz="2400" dirty="0" smtClean="0"/>
              <a:t>The </a:t>
            </a:r>
            <a:r>
              <a:rPr lang="en-US" sz="2400" dirty="0" smtClean="0"/>
              <a:t>issue of prayer in public schools is controversial because it brings the two religious liberty clauses into conflict</a:t>
            </a:r>
          </a:p>
        </p:txBody>
      </p:sp>
    </p:spTree>
    <p:extLst>
      <p:ext uri="{BB962C8B-B14F-4D97-AF65-F5344CB8AC3E}">
        <p14:creationId xmlns:p14="http://schemas.microsoft.com/office/powerpoint/2010/main" val="19900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3028</TotalTime>
  <Words>10439</Words>
  <Application>Microsoft Macintosh PowerPoint</Application>
  <PresentationFormat>On-screen Show (4:3)</PresentationFormat>
  <Paragraphs>628</Paragraphs>
  <Slides>41</Slides>
  <Notes>39</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Essential</vt:lpstr>
      <vt:lpstr>AMERICAN GOVERNMENT</vt:lpstr>
      <vt:lpstr>What are civil liberties?</vt:lpstr>
      <vt:lpstr>Figure 4.2</vt:lpstr>
      <vt:lpstr>civil liberties and the constitution</vt:lpstr>
      <vt:lpstr>civil liberties and the constitution</vt:lpstr>
      <vt:lpstr>The bill of rights</vt:lpstr>
      <vt:lpstr>The Bill of Rights</vt:lpstr>
      <vt:lpstr>The First Amendment</vt:lpstr>
      <vt:lpstr>The First Amendment</vt:lpstr>
      <vt:lpstr>The First Amendment</vt:lpstr>
      <vt:lpstr>The First Amendment</vt:lpstr>
      <vt:lpstr>The First Amendment</vt:lpstr>
      <vt:lpstr>The First Amendment</vt:lpstr>
      <vt:lpstr>The First Amendment</vt:lpstr>
      <vt:lpstr>The First Amendment</vt:lpstr>
      <vt:lpstr>The First Amendment</vt:lpstr>
      <vt:lpstr>The First Amendment</vt:lpstr>
      <vt:lpstr>The First Amendment</vt:lpstr>
      <vt:lpstr>The First Amendment</vt:lpstr>
      <vt:lpstr>The Second Amendment</vt:lpstr>
      <vt:lpstr>The third Amendment</vt:lpstr>
      <vt:lpstr>The fourth Amendment</vt:lpstr>
      <vt:lpstr>The fourth Amendment</vt:lpstr>
      <vt:lpstr>The fifth Amendment</vt:lpstr>
      <vt:lpstr>The fifth Amendment</vt:lpstr>
      <vt:lpstr>The fifth Amendment</vt:lpstr>
      <vt:lpstr>The fifth Amendment</vt:lpstr>
      <vt:lpstr>The Sixth Amendment</vt:lpstr>
      <vt:lpstr>The Sixth Amendment</vt:lpstr>
      <vt:lpstr>The Seventh Amendment</vt:lpstr>
      <vt:lpstr>The eighth Amendment</vt:lpstr>
      <vt:lpstr>The eighth Amendment</vt:lpstr>
      <vt:lpstr>The eighth Amendment</vt:lpstr>
      <vt:lpstr>The ninth Amendment</vt:lpstr>
      <vt:lpstr>The tenth Amendment</vt:lpstr>
      <vt:lpstr>The tenth Amendment</vt:lpstr>
      <vt:lpstr>The tenth Amendment</vt:lpstr>
      <vt:lpstr>Key Terms</vt:lpstr>
      <vt:lpstr>Review Questions</vt:lpstr>
      <vt:lpstr>Critical thinking Questions</vt:lpstr>
      <vt:lpstr>How DO I STUDY?</vt:lpstr>
    </vt:vector>
  </TitlesOfParts>
  <Company>WNI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Spuddy McSpare</dc:creator>
  <cp:lastModifiedBy>Katharine Owens</cp:lastModifiedBy>
  <cp:revision>128</cp:revision>
  <cp:lastPrinted>2018-09-19T23:36:12Z</cp:lastPrinted>
  <dcterms:created xsi:type="dcterms:W3CDTF">2012-06-04T02:13:36Z</dcterms:created>
  <dcterms:modified xsi:type="dcterms:W3CDTF">2018-09-27T02:05:36Z</dcterms:modified>
</cp:coreProperties>
</file>