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32"/>
  </p:notesMasterIdLst>
  <p:sldIdLst>
    <p:sldId id="299" r:id="rId3"/>
    <p:sldId id="297" r:id="rId4"/>
    <p:sldId id="298" r:id="rId5"/>
    <p:sldId id="300" r:id="rId6"/>
    <p:sldId id="301" r:id="rId7"/>
    <p:sldId id="302" r:id="rId8"/>
    <p:sldId id="303" r:id="rId9"/>
    <p:sldId id="326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28" r:id="rId23"/>
    <p:sldId id="317" r:id="rId24"/>
    <p:sldId id="327" r:id="rId25"/>
    <p:sldId id="329" r:id="rId26"/>
    <p:sldId id="320" r:id="rId27"/>
    <p:sldId id="321" r:id="rId28"/>
    <p:sldId id="330" r:id="rId29"/>
    <p:sldId id="332" r:id="rId30"/>
    <p:sldId id="333" r:id="rId31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Varela Round" panose="020B0604020202020204" charset="-79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1_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48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CD5C-8CF4-41FE-939B-EE5251BA22DD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F243-5FB3-4A1A-AFF8-F74B82611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CD5C-8CF4-41FE-939B-EE5251BA22DD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F243-5FB3-4A1A-AFF8-F74B82611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1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CD5C-8CF4-41FE-939B-EE5251BA22DD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F243-5FB3-4A1A-AFF8-F74B82611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9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CD5C-8CF4-41FE-939B-EE5251BA22DD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F243-5FB3-4A1A-AFF8-F74B82611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6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CD5C-8CF4-41FE-939B-EE5251BA22DD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F243-5FB3-4A1A-AFF8-F74B82611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21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CD5C-8CF4-41FE-939B-EE5251BA22DD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8F243-5FB3-4A1A-AFF8-F74B82611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Jn_jC4FNDo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0VzUigrb_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tda.org/wp-content/uploads/2014/03/SETDA_WPTeacher-Created.final_.5.29.pdf" TargetMode="External"/><Relationship Id="rId3" Type="http://schemas.openxmlformats.org/officeDocument/2006/relationships/hyperlink" Target="https://www.youtube.com/watch?v=GHmQ8euNwv8" TargetMode="External"/><Relationship Id="rId7" Type="http://schemas.openxmlformats.org/officeDocument/2006/relationships/hyperlink" Target="https://blog.creativecommons.org/2016/04/13/new-open-education-search-app-opened-com/" TargetMode="External"/><Relationship Id="rId2" Type="http://schemas.openxmlformats.org/officeDocument/2006/relationships/hyperlink" Target="https://www.youtube.com/watch?v=1DKm96Ftfk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uides.library.harvard.edu/Finding_Images" TargetMode="External"/><Relationship Id="rId5" Type="http://schemas.openxmlformats.org/officeDocument/2006/relationships/hyperlink" Target="http://blog.williamferriter.com/2013/09/08/creative-commons-resources-for-classroom-teachers/" TargetMode="External"/><Relationship Id="rId4" Type="http://schemas.openxmlformats.org/officeDocument/2006/relationships/hyperlink" Target="https://www.youtube.com/watch?v=HKfqoPYJdVc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guides.library.georgetown.edu/c.php?g=75559&amp;p=488451" TargetMode="External"/><Relationship Id="rId3" Type="http://schemas.openxmlformats.org/officeDocument/2006/relationships/hyperlink" Target="https://www.commonsense.org/education/lesson/copyrights-and-wrongs-9-12" TargetMode="External"/><Relationship Id="rId7" Type="http://schemas.openxmlformats.org/officeDocument/2006/relationships/hyperlink" Target="http://guides.wpunj.edu/c.php?g=364793&amp;p=2464636" TargetMode="External"/><Relationship Id="rId2" Type="http://schemas.openxmlformats.org/officeDocument/2006/relationships/hyperlink" Target="https://mediaeducationlab.com/sites/default/files/CodeofBestPracticesinFairUse_0_0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bguides.geneseo.edu/c.php?g=67346&amp;p=2807678" TargetMode="External"/><Relationship Id="rId5" Type="http://schemas.openxmlformats.org/officeDocument/2006/relationships/hyperlink" Target="https://guides.lib.utexas.edu/c.php?g=494169&amp;p=3381727" TargetMode="External"/><Relationship Id="rId10" Type="http://schemas.openxmlformats.org/officeDocument/2006/relationships/hyperlink" Target="http://www.teachingcopyright.org/" TargetMode="External"/><Relationship Id="rId4" Type="http://schemas.openxmlformats.org/officeDocument/2006/relationships/hyperlink" Target="https://csulb.libguides.com/copyrightforfaculty/scenarios" TargetMode="External"/><Relationship Id="rId9" Type="http://schemas.openxmlformats.org/officeDocument/2006/relationships/hyperlink" Target="https://www.weareteachers.com/copyright-laws-teacher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educationlab.com/yes-you-can-use-copyrighted-materials-digital-literacy-iste-2015" TargetMode="External"/><Relationship Id="rId2" Type="http://schemas.openxmlformats.org/officeDocument/2006/relationships/hyperlink" Target="https://sites.google.com/site/unlockmedialiteracy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MGEDf9zWUU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Copy[right] That!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Digital materials, copyright and openly licensed resources – ensuring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9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0077" cy="1143000"/>
          </a:xfrm>
        </p:spPr>
        <p:txBody>
          <a:bodyPr/>
          <a:lstStyle/>
          <a:p>
            <a:r>
              <a:rPr lang="en-US" dirty="0"/>
              <a:t>Putting the “fair” in fair use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70077" cy="4525963"/>
          </a:xfrm>
        </p:spPr>
        <p:txBody>
          <a:bodyPr/>
          <a:lstStyle/>
          <a:p>
            <a:pPr lvl="0" indent="-444500">
              <a:spcBef>
                <a:spcPts val="0"/>
              </a:spcBef>
              <a:buSzPts val="2800"/>
              <a:buFont typeface="Varela Round"/>
              <a:buChar char="•"/>
            </a:pPr>
            <a:r>
              <a:rPr lang="en-US" sz="2800" b="1" dirty="0">
                <a:latin typeface="Varela Round"/>
                <a:ea typeface="Varela Round"/>
                <a:cs typeface="Varela Round"/>
                <a:sym typeface="Varela Round"/>
              </a:rPr>
              <a:t>The Doctrine of Fair Use</a:t>
            </a:r>
            <a:endParaRPr lang="en-US" sz="28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lvl="1" indent="-457200">
              <a:spcBef>
                <a:spcPts val="0"/>
              </a:spcBef>
              <a:buFont typeface="Varela Round"/>
              <a:buChar char="•"/>
            </a:pPr>
            <a:r>
              <a:rPr lang="en-US" dirty="0">
                <a:latin typeface="Varela Round"/>
                <a:ea typeface="Varela Round"/>
                <a:cs typeface="Varela Round"/>
                <a:sym typeface="Varela Round"/>
              </a:rPr>
              <a:t>Criticism</a:t>
            </a:r>
          </a:p>
          <a:p>
            <a:pPr lvl="1" indent="-457200">
              <a:spcBef>
                <a:spcPts val="0"/>
              </a:spcBef>
              <a:buFont typeface="Varela Round"/>
              <a:buChar char="•"/>
            </a:pPr>
            <a:r>
              <a:rPr lang="en-US" dirty="0">
                <a:latin typeface="Varela Round"/>
                <a:ea typeface="Varela Round"/>
                <a:cs typeface="Varela Round"/>
                <a:sym typeface="Varela Round"/>
              </a:rPr>
              <a:t>Commentary</a:t>
            </a:r>
          </a:p>
          <a:p>
            <a:pPr lvl="1" indent="-457200">
              <a:spcBef>
                <a:spcPts val="0"/>
              </a:spcBef>
              <a:buFont typeface="Varela Round"/>
              <a:buChar char="•"/>
            </a:pPr>
            <a:r>
              <a:rPr lang="en-US" dirty="0">
                <a:latin typeface="Varela Round"/>
                <a:ea typeface="Varela Round"/>
                <a:cs typeface="Varela Round"/>
                <a:sym typeface="Varela Round"/>
              </a:rPr>
              <a:t>News Reporting</a:t>
            </a:r>
          </a:p>
          <a:p>
            <a:pPr lvl="1" indent="-457200">
              <a:spcBef>
                <a:spcPts val="0"/>
              </a:spcBef>
              <a:buFont typeface="Varela Round"/>
              <a:buChar char="•"/>
            </a:pPr>
            <a:r>
              <a:rPr lang="en-US" dirty="0">
                <a:latin typeface="Varela Round"/>
                <a:ea typeface="Varela Round"/>
                <a:cs typeface="Varela Round"/>
                <a:sym typeface="Varela Round"/>
              </a:rPr>
              <a:t>Teaching</a:t>
            </a:r>
          </a:p>
          <a:p>
            <a:pPr lvl="1" indent="-457200">
              <a:spcBef>
                <a:spcPts val="0"/>
              </a:spcBef>
              <a:buFont typeface="Varela Round"/>
              <a:buChar char="•"/>
            </a:pPr>
            <a:r>
              <a:rPr lang="en-US" dirty="0">
                <a:latin typeface="Varela Round"/>
                <a:ea typeface="Varela Round"/>
                <a:cs typeface="Varela Round"/>
                <a:sym typeface="Varela Round"/>
              </a:rPr>
              <a:t>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5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2492" cy="1143000"/>
          </a:xfrm>
        </p:spPr>
        <p:txBody>
          <a:bodyPr/>
          <a:lstStyle/>
          <a:p>
            <a:r>
              <a:rPr lang="en-US" dirty="0"/>
              <a:t>Putting the “fair” in fair </a:t>
            </a:r>
            <a:r>
              <a:rPr lang="en-US" dirty="0" smtClean="0"/>
              <a:t>use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52492" cy="4525963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Copyright Act of 1976, Sec. 107</a:t>
            </a:r>
            <a:endParaRPr lang="en-US" dirty="0"/>
          </a:p>
          <a:p>
            <a:pPr lvl="1" indent="-533400">
              <a:spcBef>
                <a:spcPts val="0"/>
              </a:spcBef>
              <a:buSzPts val="4000"/>
              <a:buFont typeface="Arial"/>
              <a:buChar char="•"/>
            </a:pPr>
            <a:r>
              <a:rPr lang="en-US" sz="4000" dirty="0"/>
              <a:t>Nature</a:t>
            </a:r>
          </a:p>
          <a:p>
            <a:pPr lvl="1" indent="-533400">
              <a:spcBef>
                <a:spcPts val="0"/>
              </a:spcBef>
              <a:buSzPts val="4000"/>
              <a:buFont typeface="Arial"/>
              <a:buChar char="•"/>
            </a:pPr>
            <a:r>
              <a:rPr lang="en-US" sz="4000" dirty="0"/>
              <a:t>Amount</a:t>
            </a:r>
          </a:p>
          <a:p>
            <a:pPr lvl="1" indent="-533400">
              <a:spcBef>
                <a:spcPts val="0"/>
              </a:spcBef>
              <a:buSzPts val="4000"/>
              <a:buFont typeface="Arial"/>
              <a:buChar char="•"/>
            </a:pPr>
            <a:r>
              <a:rPr lang="en-US" sz="4000" dirty="0"/>
              <a:t>Effect</a:t>
            </a:r>
          </a:p>
          <a:p>
            <a:pPr lvl="1" indent="-533400">
              <a:spcBef>
                <a:spcPts val="0"/>
              </a:spcBef>
              <a:buSzPts val="4000"/>
              <a:buFont typeface="Arial"/>
              <a:buChar char="•"/>
            </a:pPr>
            <a:r>
              <a:rPr lang="en-US" sz="4000" dirty="0"/>
              <a:t>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4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1285" cy="1143000"/>
          </a:xfrm>
        </p:spPr>
        <p:txBody>
          <a:bodyPr/>
          <a:lstStyle/>
          <a:p>
            <a:r>
              <a:rPr lang="en-US" dirty="0"/>
              <a:t>Putting the “fair” in fair </a:t>
            </a:r>
            <a:r>
              <a:rPr lang="en-US" dirty="0" smtClean="0"/>
              <a:t>use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61285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400" b="1" dirty="0"/>
              <a:t>Nature</a:t>
            </a:r>
          </a:p>
          <a:p>
            <a:pPr lvl="0" indent="-457200">
              <a:spcBef>
                <a:spcPts val="0"/>
              </a:spcBef>
              <a:buSzPts val="3600"/>
              <a:buChar char="●"/>
            </a:pPr>
            <a:r>
              <a:rPr lang="en-US" dirty="0"/>
              <a:t>Encyclopedia vs Fiction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NOT</a:t>
            </a:r>
          </a:p>
          <a:p>
            <a:pPr lvl="0" indent="-457200">
              <a:spcBef>
                <a:spcPts val="0"/>
              </a:spcBef>
              <a:buSzPts val="3600"/>
              <a:buChar char="●"/>
            </a:pPr>
            <a:r>
              <a:rPr lang="en-US" dirty="0"/>
              <a:t>Stock photos or</a:t>
            </a:r>
          </a:p>
          <a:p>
            <a:pPr lvl="0" indent="-457200">
              <a:spcBef>
                <a:spcPts val="0"/>
              </a:spcBef>
              <a:buSzPts val="3600"/>
              <a:buChar char="●"/>
            </a:pPr>
            <a:r>
              <a:rPr lang="en-US" dirty="0"/>
              <a:t>Workbooks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9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0077" cy="1143000"/>
          </a:xfrm>
        </p:spPr>
        <p:txBody>
          <a:bodyPr/>
          <a:lstStyle/>
          <a:p>
            <a:r>
              <a:rPr lang="en-US" dirty="0"/>
              <a:t>Putting the “fair” in fair </a:t>
            </a:r>
            <a:r>
              <a:rPr lang="en-US" dirty="0" smtClean="0"/>
              <a:t>use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70077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400" b="1" dirty="0"/>
              <a:t>Amount</a:t>
            </a:r>
          </a:p>
          <a:p>
            <a:pPr lvl="0" indent="-457200">
              <a:spcBef>
                <a:spcPts val="0"/>
              </a:spcBef>
              <a:buSzPts val="3600"/>
              <a:buChar char="●"/>
            </a:pPr>
            <a:r>
              <a:rPr lang="en-US" dirty="0"/>
              <a:t>Clip</a:t>
            </a:r>
          </a:p>
          <a:p>
            <a:pPr lvl="0" indent="-457200">
              <a:spcBef>
                <a:spcPts val="0"/>
              </a:spcBef>
              <a:buSzPts val="3600"/>
              <a:buChar char="●"/>
            </a:pPr>
            <a:r>
              <a:rPr lang="en-US" dirty="0"/>
              <a:t>Portion</a:t>
            </a:r>
          </a:p>
          <a:p>
            <a:pPr lvl="0" indent="-457200">
              <a:spcBef>
                <a:spcPts val="0"/>
              </a:spcBef>
              <a:buSzPts val="3600"/>
              <a:buChar char="●"/>
            </a:pPr>
            <a:r>
              <a:rPr lang="en-US" dirty="0"/>
              <a:t>Line</a:t>
            </a:r>
          </a:p>
          <a:p>
            <a:pPr lvl="0" indent="-457200">
              <a:spcBef>
                <a:spcPts val="0"/>
              </a:spcBef>
              <a:buSzPts val="3600"/>
              <a:buChar char="●"/>
            </a:pPr>
            <a:r>
              <a:rPr lang="en-US" dirty="0"/>
              <a:t>Section</a:t>
            </a:r>
          </a:p>
          <a:p>
            <a:pPr lvl="0" indent="-457200">
              <a:spcBef>
                <a:spcPts val="0"/>
              </a:spcBef>
              <a:buSzPts val="3600"/>
              <a:buChar char="●"/>
            </a:pPr>
            <a:r>
              <a:rPr lang="en-US" dirty="0"/>
              <a:t>Paragraph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4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0077" cy="1143000"/>
          </a:xfrm>
        </p:spPr>
        <p:txBody>
          <a:bodyPr/>
          <a:lstStyle/>
          <a:p>
            <a:r>
              <a:rPr lang="en-US" dirty="0"/>
              <a:t>Putting the “fair” in fair </a:t>
            </a:r>
            <a:r>
              <a:rPr lang="en-US" dirty="0" smtClean="0"/>
              <a:t>use 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400" b="1" dirty="0"/>
              <a:t>Effect</a:t>
            </a:r>
          </a:p>
          <a:p>
            <a:pPr lvl="0" indent="-457200">
              <a:spcBef>
                <a:spcPts val="0"/>
              </a:spcBef>
              <a:buSzPts val="3600"/>
              <a:buChar char="●"/>
            </a:pPr>
            <a:r>
              <a:rPr lang="en-US" dirty="0"/>
              <a:t>Impact on the market</a:t>
            </a:r>
          </a:p>
          <a:p>
            <a:pPr lvl="0" indent="-317500">
              <a:spcBef>
                <a:spcPts val="0"/>
              </a:spcBef>
              <a:buSzPts val="1400"/>
              <a:buChar char="●"/>
            </a:pPr>
            <a:r>
              <a:rPr lang="en-US" dirty="0"/>
              <a:t>Positive or negative</a:t>
            </a:r>
            <a:r>
              <a:rPr lang="en-US" sz="4400" b="1" dirty="0"/>
              <a:t> 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1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0077" cy="1143000"/>
          </a:xfrm>
        </p:spPr>
        <p:txBody>
          <a:bodyPr/>
          <a:lstStyle/>
          <a:p>
            <a:r>
              <a:rPr lang="en-US" dirty="0"/>
              <a:t>Putting the “fair” in fair </a:t>
            </a:r>
            <a:r>
              <a:rPr lang="en-US" dirty="0" smtClean="0"/>
              <a:t>use  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70077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400" b="1" dirty="0"/>
              <a:t>Purpose</a:t>
            </a:r>
          </a:p>
          <a:p>
            <a:pPr lvl="0" indent="-457200">
              <a:spcBef>
                <a:spcPts val="0"/>
              </a:spcBef>
              <a:buSzPts val="3600"/>
              <a:buChar char="●"/>
            </a:pPr>
            <a:r>
              <a:rPr lang="en-US" dirty="0"/>
              <a:t>Influence</a:t>
            </a:r>
          </a:p>
          <a:p>
            <a:pPr lvl="0" indent="-457200">
              <a:spcBef>
                <a:spcPts val="0"/>
              </a:spcBef>
              <a:buSzPts val="3600"/>
              <a:buChar char="●"/>
            </a:pPr>
            <a:r>
              <a:rPr lang="en-US" dirty="0"/>
              <a:t>Educate </a:t>
            </a:r>
          </a:p>
          <a:p>
            <a:pPr lvl="0" indent="-457200">
              <a:spcBef>
                <a:spcPts val="0"/>
              </a:spcBef>
              <a:buSzPts val="3600"/>
              <a:buChar char="●"/>
            </a:pPr>
            <a:r>
              <a:rPr lang="en-US" dirty="0"/>
              <a:t>Entertain</a:t>
            </a:r>
          </a:p>
          <a:p>
            <a:pPr lvl="0" indent="-457200">
              <a:spcBef>
                <a:spcPts val="0"/>
              </a:spcBef>
              <a:buSzPts val="3600"/>
              <a:buChar char="●"/>
            </a:pPr>
            <a:r>
              <a:rPr lang="en-US" dirty="0"/>
              <a:t>Sell</a:t>
            </a:r>
          </a:p>
          <a:p>
            <a:pPr lvl="0" indent="-457200">
              <a:spcBef>
                <a:spcPts val="0"/>
              </a:spcBef>
              <a:buSzPts val="3600"/>
              <a:buChar char="●"/>
            </a:pPr>
            <a:r>
              <a:rPr lang="en-US" dirty="0" err="1"/>
              <a:t>Transformativeness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92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96454" cy="1143000"/>
          </a:xfrm>
        </p:spPr>
        <p:txBody>
          <a:bodyPr/>
          <a:lstStyle/>
          <a:p>
            <a:r>
              <a:rPr lang="en-US" dirty="0"/>
              <a:t>Putting the “fair” in fair </a:t>
            </a:r>
            <a:r>
              <a:rPr lang="en-US" dirty="0" smtClean="0"/>
              <a:t>use   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80492"/>
            <a:ext cx="6796454" cy="3945671"/>
          </a:xfrm>
        </p:spPr>
        <p:txBody>
          <a:bodyPr/>
          <a:lstStyle/>
          <a:p>
            <a:pPr lvl="0" indent="-533400">
              <a:spcBef>
                <a:spcPts val="0"/>
              </a:spcBef>
              <a:buSzPts val="4800"/>
              <a:buChar char="●"/>
            </a:pPr>
            <a:r>
              <a:rPr lang="en-US" sz="4800" dirty="0"/>
              <a:t>Reasoning</a:t>
            </a:r>
          </a:p>
          <a:p>
            <a:pPr lvl="0" indent="-533400">
              <a:spcBef>
                <a:spcPts val="0"/>
              </a:spcBef>
              <a:buSzPts val="4800"/>
              <a:buChar char="●"/>
            </a:pPr>
            <a:r>
              <a:rPr lang="en-US" sz="4800" dirty="0"/>
              <a:t>Judgement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0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96454" cy="1143000"/>
          </a:xfrm>
        </p:spPr>
        <p:txBody>
          <a:bodyPr/>
          <a:lstStyle/>
          <a:p>
            <a:r>
              <a:rPr lang="en-US" dirty="0"/>
              <a:t>Putting the “fair” in fair </a:t>
            </a:r>
            <a:r>
              <a:rPr lang="en-US" dirty="0" smtClean="0"/>
              <a:t>use    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96454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en-US" sz="1000" u="sng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6000" u="sng" dirty="0">
                <a:solidFill>
                  <a:srgbClr val="980000"/>
                </a:solidFill>
              </a:rPr>
              <a:t>Brain Break!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000" u="sng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000" dirty="0"/>
              <a:t>Let’s put your REASONING and JUDGEMENT to the test!</a:t>
            </a:r>
          </a:p>
          <a:p>
            <a:pPr marL="0" lv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b="1" dirty="0">
                <a:solidFill>
                  <a:srgbClr val="4F6128"/>
                </a:solidFill>
              </a:rPr>
              <a:t>Is </a:t>
            </a:r>
            <a:r>
              <a:rPr lang="en-US" b="1" u="sng" dirty="0">
                <a:solidFill>
                  <a:schemeClr val="hlink"/>
                </a:solidFill>
                <a:hlinkClick r:id="rId2"/>
              </a:rPr>
              <a:t>this video </a:t>
            </a:r>
            <a:r>
              <a:rPr lang="en-US" b="1" dirty="0">
                <a:solidFill>
                  <a:srgbClr val="4F6128"/>
                </a:solidFill>
              </a:rPr>
              <a:t>defensible as Fair Use?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93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0077" cy="1143000"/>
          </a:xfrm>
        </p:spPr>
        <p:txBody>
          <a:bodyPr/>
          <a:lstStyle/>
          <a:p>
            <a:r>
              <a:rPr lang="en-US" dirty="0"/>
              <a:t>Putting the “fair” in fair </a:t>
            </a:r>
            <a:r>
              <a:rPr lang="en-US" dirty="0" smtClean="0"/>
              <a:t>use     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70077" cy="4525963"/>
          </a:xfrm>
        </p:spPr>
        <p:txBody>
          <a:bodyPr/>
          <a:lstStyle/>
          <a:p>
            <a:pPr lvl="0" indent="-495300">
              <a:lnSpc>
                <a:spcPct val="150000"/>
              </a:lnSpc>
              <a:spcBef>
                <a:spcPts val="0"/>
              </a:spcBef>
              <a:buSzPts val="3600"/>
            </a:pPr>
            <a:r>
              <a:rPr lang="en-US" sz="3600" b="1" dirty="0"/>
              <a:t>Fair Use - Factors</a:t>
            </a:r>
            <a:endParaRPr lang="en-US" sz="3600" dirty="0"/>
          </a:p>
          <a:p>
            <a:pPr lvl="1" indent="-508000">
              <a:spcBef>
                <a:spcPts val="0"/>
              </a:spcBef>
              <a:buSzPts val="3600"/>
              <a:buFont typeface="Arial"/>
              <a:buChar char="•"/>
            </a:pPr>
            <a:r>
              <a:rPr lang="en-US" sz="3600" dirty="0"/>
              <a:t>Nature</a:t>
            </a:r>
          </a:p>
          <a:p>
            <a:pPr lvl="1" indent="-508000">
              <a:spcBef>
                <a:spcPts val="0"/>
              </a:spcBef>
              <a:buSzPts val="3600"/>
              <a:buFont typeface="Arial"/>
              <a:buChar char="•"/>
            </a:pPr>
            <a:r>
              <a:rPr lang="en-US" sz="3600" dirty="0"/>
              <a:t>Amount</a:t>
            </a:r>
          </a:p>
          <a:p>
            <a:pPr lvl="1" indent="-508000">
              <a:spcBef>
                <a:spcPts val="0"/>
              </a:spcBef>
              <a:buSzPts val="3600"/>
              <a:buFont typeface="Arial"/>
              <a:buChar char="•"/>
            </a:pPr>
            <a:r>
              <a:rPr lang="en-US" sz="3600" dirty="0"/>
              <a:t>Effect</a:t>
            </a:r>
          </a:p>
          <a:p>
            <a:pPr lvl="1" indent="-508000">
              <a:spcBef>
                <a:spcPts val="0"/>
              </a:spcBef>
              <a:buSzPts val="3600"/>
              <a:buFont typeface="Arial"/>
              <a:buChar char="•"/>
            </a:pPr>
            <a:r>
              <a:rPr lang="en-US" sz="3600" dirty="0"/>
              <a:t>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7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7662" cy="1143000"/>
          </a:xfrm>
        </p:spPr>
        <p:txBody>
          <a:bodyPr/>
          <a:lstStyle/>
          <a:p>
            <a:r>
              <a:rPr lang="en-US" sz="5400" dirty="0"/>
              <a:t>Creative </a:t>
            </a:r>
            <a:r>
              <a:rPr lang="en-US" sz="5400" dirty="0" smtClean="0"/>
              <a:t>commons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87662" cy="4525963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Free legal tools</a:t>
            </a:r>
          </a:p>
          <a:p>
            <a:pPr marL="342900" lvl="0" indent="-342900"/>
            <a:r>
              <a:rPr lang="en-US" dirty="0">
                <a:latin typeface="Arial"/>
                <a:ea typeface="Arial"/>
                <a:cs typeface="Arial"/>
                <a:sym typeface="Arial"/>
              </a:rPr>
              <a:t>Some rights reserved</a:t>
            </a:r>
          </a:p>
          <a:p>
            <a:pPr marL="342900" lvl="0" indent="-342900"/>
            <a:r>
              <a:rPr lang="en-US" dirty="0">
                <a:latin typeface="Arial"/>
                <a:ea typeface="Arial"/>
                <a:cs typeface="Arial"/>
                <a:sym typeface="Arial"/>
              </a:rPr>
              <a:t>Collaborate with Copyright</a:t>
            </a:r>
          </a:p>
          <a:p>
            <a:pPr marL="342900" lvl="0" indent="-342900"/>
            <a:r>
              <a:rPr lang="en-US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Wanna</a:t>
            </a:r>
            <a:r>
              <a:rPr lang="en-US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 Work Together?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(Video)</a:t>
            </a:r>
            <a:endParaRPr lang="en-US" sz="41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4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78869" cy="4525963"/>
          </a:xfrm>
        </p:spPr>
        <p:txBody>
          <a:bodyPr/>
          <a:lstStyle/>
          <a:p>
            <a:pPr marL="338137" lvl="0" indent="-325437">
              <a:spcBef>
                <a:spcPts val="0"/>
              </a:spcBef>
              <a:buSzPts val="2800"/>
            </a:pPr>
            <a:r>
              <a:rPr lang="en-US" dirty="0"/>
              <a:t>Understand </a:t>
            </a:r>
            <a:r>
              <a:rPr lang="en-US" b="1" dirty="0">
                <a:solidFill>
                  <a:srgbClr val="4F6128"/>
                </a:solidFill>
              </a:rPr>
              <a:t>Copyright</a:t>
            </a:r>
            <a:endParaRPr lang="en-US" dirty="0"/>
          </a:p>
          <a:p>
            <a:pPr marL="338138" lvl="0" indent="-325438">
              <a:spcBef>
                <a:spcPts val="0"/>
              </a:spcBef>
              <a:buSzPts val="2800"/>
            </a:pPr>
            <a:r>
              <a:rPr lang="en-US" dirty="0">
                <a:solidFill>
                  <a:srgbClr val="4F6128"/>
                </a:solidFill>
              </a:rPr>
              <a:t>Identify 4 factors of</a:t>
            </a:r>
            <a:r>
              <a:rPr lang="en-US" b="1" dirty="0">
                <a:solidFill>
                  <a:srgbClr val="4F6128"/>
                </a:solidFill>
              </a:rPr>
              <a:t> Fair Use</a:t>
            </a:r>
            <a:r>
              <a:rPr lang="en-US" dirty="0"/>
              <a:t> </a:t>
            </a:r>
          </a:p>
          <a:p>
            <a:pPr marL="338138" lvl="0" indent="-325438">
              <a:spcBef>
                <a:spcPts val="0"/>
              </a:spcBef>
              <a:buSzPts val="2800"/>
            </a:pPr>
            <a:r>
              <a:rPr lang="en-US" dirty="0"/>
              <a:t>Define </a:t>
            </a:r>
            <a:r>
              <a:rPr lang="en-US" b="1" dirty="0" err="1">
                <a:solidFill>
                  <a:srgbClr val="4F6128"/>
                </a:solidFill>
              </a:rPr>
              <a:t>Transformativeness</a:t>
            </a:r>
            <a:endParaRPr lang="en-US" dirty="0"/>
          </a:p>
          <a:p>
            <a:pPr marL="338138" lvl="0" indent="-325438">
              <a:spcBef>
                <a:spcPts val="0"/>
              </a:spcBef>
              <a:buSzPts val="2800"/>
            </a:pPr>
            <a:r>
              <a:rPr lang="en-US" dirty="0"/>
              <a:t>Understand </a:t>
            </a:r>
            <a:r>
              <a:rPr lang="en-US" b="1" dirty="0">
                <a:solidFill>
                  <a:srgbClr val="4F6128"/>
                </a:solidFill>
              </a:rPr>
              <a:t>Creative Commons Licensing</a:t>
            </a:r>
            <a:r>
              <a:rPr lang="en-US" dirty="0"/>
              <a:t> </a:t>
            </a:r>
          </a:p>
          <a:p>
            <a:pPr marL="338138" lvl="0" indent="-325438">
              <a:spcBef>
                <a:spcPts val="0"/>
              </a:spcBef>
              <a:buClr>
                <a:srgbClr val="4F6128"/>
              </a:buClr>
              <a:buSzPts val="2800"/>
            </a:pPr>
            <a:r>
              <a:rPr lang="en-US" b="1" dirty="0">
                <a:solidFill>
                  <a:srgbClr val="4F6128"/>
                </a:solidFill>
              </a:rPr>
              <a:t>Practice</a:t>
            </a:r>
            <a:r>
              <a:rPr lang="en-US" dirty="0"/>
              <a:t> finding openly licensed materials</a:t>
            </a:r>
          </a:p>
          <a:p>
            <a:pPr marL="338137" lvl="0" indent="-325437">
              <a:spcBef>
                <a:spcPts val="0"/>
              </a:spcBef>
              <a:buSzPts val="2800"/>
            </a:pPr>
            <a:r>
              <a:rPr lang="en-US" dirty="0"/>
              <a:t>Meet and work with </a:t>
            </a:r>
            <a:r>
              <a:rPr lang="en-US" b="1" dirty="0">
                <a:solidFill>
                  <a:srgbClr val="4F6128"/>
                </a:solidFill>
              </a:rPr>
              <a:t>amazing colleagues</a:t>
            </a:r>
            <a:r>
              <a:rPr lang="en-US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05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05246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Creative Commons Licenses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031"/>
            <a:ext cx="6743700" cy="3418132"/>
          </a:xfrm>
        </p:spPr>
        <p:txBody>
          <a:bodyPr/>
          <a:lstStyle/>
          <a:p>
            <a:pPr marL="25400" indent="0">
              <a:buNone/>
            </a:pPr>
            <a:r>
              <a:rPr lang="en-US" sz="2000" i="1" dirty="0"/>
              <a:t>[  Share resources/screenshots from:</a:t>
            </a:r>
          </a:p>
          <a:p>
            <a:pPr marL="25400" indent="0">
              <a:buNone/>
            </a:pPr>
            <a:r>
              <a:rPr lang="en-US" sz="2000" i="1" dirty="0"/>
              <a:t>Creative Commons Licenses   http://creativecommons.org/licenses/</a:t>
            </a:r>
          </a:p>
          <a:p>
            <a:pPr marL="25400" indent="0">
              <a:buNone/>
            </a:pPr>
            <a:r>
              <a:rPr lang="en-US" sz="2000" i="1" dirty="0"/>
              <a:t> State of the Commons   https://stateof.creativecommons.org  ]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0077" cy="1143000"/>
          </a:xfrm>
        </p:spPr>
        <p:txBody>
          <a:bodyPr/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How do I create my own license?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63008"/>
            <a:ext cx="6770077" cy="3163155"/>
          </a:xfrm>
        </p:spPr>
        <p:txBody>
          <a:bodyPr/>
          <a:lstStyle/>
          <a:p>
            <a:pPr marL="25400" indent="0">
              <a:buNone/>
            </a:pPr>
            <a:r>
              <a:rPr lang="en-US" i="1" dirty="0"/>
              <a:t>[  Share resources/screenshots from:</a:t>
            </a:r>
          </a:p>
          <a:p>
            <a:pPr marL="25400" indent="0">
              <a:buNone/>
            </a:pPr>
            <a:r>
              <a:rPr lang="en-US" i="1" dirty="0"/>
              <a:t>Creative Commons License Chooser    http://creativecommons.org/choose   ]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53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7662" cy="1143000"/>
          </a:xfrm>
        </p:spPr>
        <p:txBody>
          <a:bodyPr/>
          <a:lstStyle/>
          <a:p>
            <a:r>
              <a:rPr lang="en-US" dirty="0"/>
              <a:t>Creative commons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87662" cy="4525963"/>
          </a:xfrm>
        </p:spPr>
        <p:txBody>
          <a:bodyPr/>
          <a:lstStyle/>
          <a:p>
            <a:pPr marL="25400" indent="0" algn="ctr">
              <a:buNone/>
            </a:pPr>
            <a:r>
              <a:rPr lang="en-US" sz="6000" u="sng" dirty="0">
                <a:solidFill>
                  <a:srgbClr val="980000"/>
                </a:solidFill>
              </a:rPr>
              <a:t>Brain Break</a:t>
            </a:r>
            <a:r>
              <a:rPr lang="en-US" sz="6000" u="sng" dirty="0" smtClean="0">
                <a:solidFill>
                  <a:srgbClr val="980000"/>
                </a:solidFill>
              </a:rPr>
              <a:t>!</a:t>
            </a:r>
          </a:p>
          <a:p>
            <a:pPr marL="25400" indent="0" algn="ctr">
              <a:buNone/>
            </a:pPr>
            <a:endParaRPr lang="en-US" sz="2400" u="sng" dirty="0">
              <a:solidFill>
                <a:srgbClr val="98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Contemplate all you have learned with HEXAGONAL THINKING!</a:t>
            </a:r>
          </a:p>
          <a:p>
            <a:pPr marL="0" lvl="0" indent="0" algn="ctr">
              <a:spcBef>
                <a:spcPts val="1000"/>
              </a:spcBef>
              <a:buNone/>
            </a:pPr>
            <a:r>
              <a:rPr lang="en-US" b="1" dirty="0">
                <a:solidFill>
                  <a:srgbClr val="4F6128"/>
                </a:solidFill>
              </a:rPr>
              <a:t>In groups of 4 or less, use Hexagonal Thinking to illustrate your learning</a:t>
            </a:r>
          </a:p>
          <a:p>
            <a:pPr marL="2540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05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7662" cy="1143000"/>
          </a:xfrm>
        </p:spPr>
        <p:txBody>
          <a:bodyPr/>
          <a:lstStyle/>
          <a:p>
            <a:r>
              <a:rPr lang="en-US" dirty="0"/>
              <a:t>Creative </a:t>
            </a:r>
            <a:r>
              <a:rPr lang="en-US" dirty="0" smtClean="0"/>
              <a:t>commons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87662" cy="4525963"/>
          </a:xfrm>
        </p:spPr>
        <p:txBody>
          <a:bodyPr/>
          <a:lstStyle/>
          <a:p>
            <a:pPr marL="25400" indent="0" algn="ctr">
              <a:buNone/>
            </a:pPr>
            <a:r>
              <a:rPr lang="en-US" sz="6000" u="sng" dirty="0">
                <a:solidFill>
                  <a:srgbClr val="980000"/>
                </a:solidFill>
              </a:rPr>
              <a:t>Brain Break</a:t>
            </a:r>
            <a:r>
              <a:rPr lang="en-US" sz="6000" u="sng" dirty="0" smtClean="0">
                <a:solidFill>
                  <a:srgbClr val="980000"/>
                </a:solidFill>
              </a:rPr>
              <a:t>!</a:t>
            </a:r>
          </a:p>
          <a:p>
            <a:pPr marL="25400" indent="0" algn="ctr">
              <a:buNone/>
            </a:pPr>
            <a:endParaRPr lang="en-US" sz="2400" u="sng" dirty="0">
              <a:solidFill>
                <a:srgbClr val="98000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4F6128"/>
                </a:solidFill>
              </a:rPr>
              <a:t>When you finish your map – Tweet a picture of with #</a:t>
            </a:r>
            <a:r>
              <a:rPr lang="en-US" sz="3600" b="1" dirty="0" err="1">
                <a:solidFill>
                  <a:srgbClr val="4F6128"/>
                </a:solidFill>
              </a:rPr>
              <a:t>CopyrightThat</a:t>
            </a:r>
            <a:r>
              <a:rPr lang="en-US" sz="3600" b="1" dirty="0">
                <a:solidFill>
                  <a:srgbClr val="4F6128"/>
                </a:solidFill>
              </a:rPr>
              <a:t>!</a:t>
            </a:r>
            <a:endParaRPr lang="en-US" sz="3600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4F6128"/>
                </a:solidFill>
              </a:rPr>
              <a:t>Then let’s do a Gallery Walk.</a:t>
            </a:r>
          </a:p>
          <a:p>
            <a:pPr marL="2540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0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7662" cy="1143000"/>
          </a:xfrm>
        </p:spPr>
        <p:txBody>
          <a:bodyPr/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How to find OER?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87662" cy="4525963"/>
          </a:xfrm>
        </p:spPr>
        <p:txBody>
          <a:bodyPr/>
          <a:lstStyle/>
          <a:p>
            <a:pPr marL="25400" indent="0">
              <a:buNone/>
            </a:pPr>
            <a:r>
              <a:rPr lang="en-US" sz="1800" i="1" dirty="0"/>
              <a:t>[  Share resources/screenshots from:</a:t>
            </a:r>
          </a:p>
          <a:p>
            <a:pPr marL="25400" indent="0">
              <a:buNone/>
            </a:pPr>
            <a:r>
              <a:rPr lang="en-US" sz="1800" i="1" dirty="0"/>
              <a:t>Creative Commons Search   https://search.creativecommons.org</a:t>
            </a:r>
          </a:p>
          <a:p>
            <a:pPr marL="25400" indent="0">
              <a:buNone/>
            </a:pPr>
            <a:r>
              <a:rPr lang="en-US" sz="1800" i="1" dirty="0"/>
              <a:t>Creative Commons Image Search – </a:t>
            </a:r>
          </a:p>
          <a:p>
            <a:pPr marL="25400" indent="0">
              <a:buNone/>
            </a:pPr>
            <a:r>
              <a:rPr lang="en-US" sz="1800" i="1" dirty="0"/>
              <a:t>   Beta Version  ttps://ccsearch.creativecommons.org/</a:t>
            </a:r>
          </a:p>
          <a:p>
            <a:pPr marL="25400" indent="0">
              <a:buNone/>
            </a:pPr>
            <a:r>
              <a:rPr lang="en-US" sz="1800" i="1" dirty="0"/>
              <a:t>Google Image search with limiters (Tools—Usage rights)  http://google.com</a:t>
            </a:r>
          </a:p>
          <a:p>
            <a:pPr marL="25400" indent="0">
              <a:buNone/>
            </a:pPr>
            <a:r>
              <a:rPr lang="en-US" sz="1800" i="1" dirty="0"/>
              <a:t>OER sources:</a:t>
            </a:r>
          </a:p>
          <a:p>
            <a:pPr marL="25400" indent="0">
              <a:buNone/>
            </a:pPr>
            <a:r>
              <a:rPr lang="en-US" sz="1800" i="1" dirty="0"/>
              <a:t>OER Commons https://oercommons.org</a:t>
            </a:r>
          </a:p>
          <a:p>
            <a:pPr marL="25400" indent="0">
              <a:buNone/>
            </a:pPr>
            <a:r>
              <a:rPr lang="en-US" sz="1800" i="1" dirty="0"/>
              <a:t>CK12  https://ck12.org/</a:t>
            </a:r>
          </a:p>
          <a:p>
            <a:pPr marL="25400" indent="0">
              <a:buNone/>
            </a:pPr>
            <a:r>
              <a:rPr lang="en-US" sz="1800" i="1" dirty="0"/>
              <a:t>Public domain sources:</a:t>
            </a:r>
          </a:p>
          <a:p>
            <a:pPr marL="25400" indent="0">
              <a:buNone/>
            </a:pPr>
            <a:r>
              <a:rPr lang="en-US" sz="1800" i="1" dirty="0"/>
              <a:t>Internet Archive   http://archive.org</a:t>
            </a:r>
          </a:p>
          <a:p>
            <a:pPr marL="25400" indent="0">
              <a:buNone/>
            </a:pPr>
            <a:r>
              <a:rPr lang="en-US" sz="1800" i="1" dirty="0"/>
              <a:t>The Public Domain Review http://publicdomainreview.org  ]</a:t>
            </a:r>
          </a:p>
          <a:p>
            <a:pPr marL="25400" indent="0">
              <a:buNone/>
            </a:pPr>
            <a:endParaRPr lang="en-US" sz="1800" dirty="0"/>
          </a:p>
          <a:p>
            <a:pPr marL="25400" indent="0">
              <a:buNone/>
            </a:pPr>
            <a:endParaRPr lang="en-US" sz="1800" dirty="0"/>
          </a:p>
          <a:p>
            <a:pPr marL="2540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8306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408"/>
            <a:ext cx="6761285" cy="1151792"/>
          </a:xfrm>
        </p:spPr>
        <p:txBody>
          <a:bodyPr/>
          <a:lstStyle/>
          <a:p>
            <a:r>
              <a:rPr lang="en-US" sz="5400" dirty="0"/>
              <a:t>How to find them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61285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6000" u="sng" dirty="0" smtClean="0">
                <a:solidFill>
                  <a:srgbClr val="980000"/>
                </a:solidFill>
              </a:rPr>
              <a:t>Brain </a:t>
            </a:r>
            <a:r>
              <a:rPr lang="en-US" sz="6000" u="sng" dirty="0">
                <a:solidFill>
                  <a:srgbClr val="980000"/>
                </a:solidFill>
              </a:rPr>
              <a:t>Break</a:t>
            </a:r>
            <a:r>
              <a:rPr lang="en-US" sz="6000" u="sng" dirty="0" smtClean="0">
                <a:solidFill>
                  <a:srgbClr val="980000"/>
                </a:solidFill>
              </a:rPr>
              <a:t>!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6000" u="sng" dirty="0" smtClean="0">
              <a:solidFill>
                <a:srgbClr val="98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4F6128"/>
                </a:solidFill>
              </a:rPr>
              <a:t>See what you </a:t>
            </a:r>
            <a:r>
              <a:rPr lang="en-US" sz="4800" b="1" dirty="0" smtClean="0">
                <a:solidFill>
                  <a:srgbClr val="4F6128"/>
                </a:solidFill>
              </a:rPr>
              <a:t>can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4F6128"/>
                </a:solidFill>
              </a:rPr>
              <a:t> </a:t>
            </a:r>
            <a:r>
              <a:rPr lang="en-US" sz="4800" b="1" dirty="0">
                <a:solidFill>
                  <a:srgbClr val="4F6128"/>
                </a:solidFill>
              </a:rPr>
              <a:t>find...</a:t>
            </a:r>
            <a:endParaRPr lang="en-US" sz="4800" dirty="0"/>
          </a:p>
          <a:p>
            <a:pPr marL="0" lvl="0" indent="0" algn="ctr">
              <a:spcBef>
                <a:spcPts val="0"/>
              </a:spcBef>
              <a:buNone/>
            </a:pPr>
            <a:endParaRPr lang="en-US" sz="6000" u="sng" dirty="0">
              <a:solidFill>
                <a:srgbClr val="9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48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0077" cy="1143000"/>
          </a:xfrm>
        </p:spPr>
        <p:txBody>
          <a:bodyPr/>
          <a:lstStyle/>
          <a:p>
            <a:r>
              <a:rPr lang="en-US" sz="5400" dirty="0"/>
              <a:t>How to find </a:t>
            </a:r>
            <a:r>
              <a:rPr lang="en-US" sz="5400" dirty="0" smtClean="0"/>
              <a:t>them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70077" cy="4525963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/>
              <a:t>See what you can find:</a:t>
            </a:r>
            <a:endParaRPr lang="en-US" sz="2800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4F6128"/>
                </a:solidFill>
              </a:rPr>
              <a:t>search.creativecommons.org</a:t>
            </a:r>
            <a:endParaRPr lang="en-US" sz="2800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4F6128"/>
                </a:solidFill>
              </a:rPr>
              <a:t>ccsearch.creativecommons.org</a:t>
            </a:r>
            <a:endParaRPr lang="en-US" sz="2800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4F6128"/>
                </a:solidFill>
              </a:rPr>
              <a:t>Google.com</a:t>
            </a:r>
            <a:endParaRPr lang="en-US" sz="2800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4F6128"/>
                </a:solidFill>
              </a:rPr>
              <a:t>oercommons.org</a:t>
            </a:r>
            <a:endParaRPr lang="en-US" sz="2800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4F6128"/>
                </a:solidFill>
              </a:rPr>
              <a:t>ck12.org</a:t>
            </a:r>
            <a:endParaRPr lang="en-US" sz="2800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4F6128"/>
                </a:solidFill>
              </a:rPr>
              <a:t>archive.org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4F6128"/>
                </a:solidFill>
              </a:rPr>
              <a:t>publicdomainreview.org</a:t>
            </a:r>
            <a:endParaRPr lang="en-US" sz="2800" b="1" dirty="0">
              <a:solidFill>
                <a:srgbClr val="4F6128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4F6128"/>
                </a:solidFill>
              </a:rPr>
              <a:t>creativecommons.org/choose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08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7662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Additional Resources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920"/>
            <a:ext cx="6787662" cy="5482688"/>
          </a:xfrm>
        </p:spPr>
        <p:txBody>
          <a:bodyPr/>
          <a:lstStyle/>
          <a:p>
            <a:pPr marL="25400" indent="0" algn="ctr">
              <a:buNone/>
            </a:pPr>
            <a:r>
              <a:rPr lang="en-US" sz="1400" b="1" u="sng" dirty="0"/>
              <a:t>Creative Commons</a:t>
            </a:r>
            <a:endParaRPr lang="en-US" sz="1400" dirty="0"/>
          </a:p>
          <a:p>
            <a:pPr marL="25400" indent="0" algn="ctr">
              <a:buNone/>
            </a:pPr>
            <a:r>
              <a:rPr lang="en-US" sz="1400" b="1" u="sng" dirty="0">
                <a:hlinkClick r:id="rId2"/>
              </a:rPr>
              <a:t>A Shared Culture (Video)</a:t>
            </a:r>
            <a:endParaRPr lang="en-US" sz="1400" dirty="0"/>
          </a:p>
          <a:p>
            <a:pPr marL="25400" indent="0" algn="ctr">
              <a:buNone/>
            </a:pPr>
            <a:r>
              <a:rPr lang="en-US" sz="1400" dirty="0"/>
              <a:t>https://www.youtube.com/watch?v=1DKm96Ftfko </a:t>
            </a:r>
          </a:p>
          <a:p>
            <a:pPr marL="25400" indent="0" algn="ctr">
              <a:buNone/>
            </a:pPr>
            <a:r>
              <a:rPr lang="en-US" sz="1400" b="1" u="sng" dirty="0">
                <a:hlinkClick r:id="rId3"/>
              </a:rPr>
              <a:t>Creative Commons for Kids (Video)</a:t>
            </a:r>
            <a:endParaRPr lang="en-US" sz="1400" dirty="0"/>
          </a:p>
          <a:p>
            <a:pPr marL="25400" indent="0" algn="ctr">
              <a:buNone/>
            </a:pPr>
            <a:r>
              <a:rPr lang="en-US" sz="1400" dirty="0"/>
              <a:t>https://www.youtube.com/watch?v=GHmQ8euNwv8 </a:t>
            </a:r>
          </a:p>
          <a:p>
            <a:pPr marL="25400" indent="0" algn="ctr">
              <a:buNone/>
            </a:pPr>
            <a:r>
              <a:rPr lang="en-US" sz="1400" b="1" u="sng" dirty="0">
                <a:hlinkClick r:id="rId4"/>
              </a:rPr>
              <a:t>Creative Commons License and how it helps us share digital content (Video)</a:t>
            </a:r>
            <a:endParaRPr lang="en-US" sz="1400" dirty="0"/>
          </a:p>
          <a:p>
            <a:pPr marL="25400" indent="0" algn="ctr">
              <a:buNone/>
            </a:pPr>
            <a:r>
              <a:rPr lang="en-US" sz="1400" dirty="0"/>
              <a:t>https://www.youtube.com/watch?v=HKfqoPYJdVc</a:t>
            </a:r>
          </a:p>
          <a:p>
            <a:pPr marL="25400" indent="0" algn="ctr">
              <a:buNone/>
            </a:pPr>
            <a:r>
              <a:rPr lang="en-US" sz="1400" b="1" u="sng" dirty="0">
                <a:hlinkClick r:id="rId5"/>
              </a:rPr>
              <a:t>Creative Commons Resources for Classroom Teachers</a:t>
            </a:r>
            <a:r>
              <a:rPr lang="en-US" sz="1400" b="1" dirty="0"/>
              <a:t> </a:t>
            </a:r>
            <a:endParaRPr lang="en-US" sz="1400" dirty="0"/>
          </a:p>
          <a:p>
            <a:pPr marL="25400" indent="0" algn="ctr">
              <a:buNone/>
            </a:pPr>
            <a:r>
              <a:rPr lang="en-US" sz="1400" dirty="0"/>
              <a:t>http://blog.williamferriter.com/2013/09/08/creative-commons-resources-for-classroom-teachers/ </a:t>
            </a:r>
          </a:p>
          <a:p>
            <a:pPr marL="25400" indent="0" algn="ctr">
              <a:buNone/>
            </a:pPr>
            <a:r>
              <a:rPr lang="en-US" sz="1400" b="1" u="sng" dirty="0">
                <a:hlinkClick r:id="rId6"/>
              </a:rPr>
              <a:t>Finding Public Domain &amp; Creative Commons Media</a:t>
            </a:r>
            <a:r>
              <a:rPr lang="en-US" sz="1400" b="1" dirty="0"/>
              <a:t> </a:t>
            </a:r>
            <a:endParaRPr lang="en-US" sz="1400" dirty="0"/>
          </a:p>
          <a:p>
            <a:pPr marL="25400" indent="0" algn="ctr">
              <a:buNone/>
            </a:pPr>
            <a:r>
              <a:rPr lang="en-US" sz="1400" dirty="0"/>
              <a:t>https://guides.library.harvard.edu/Finding_Images </a:t>
            </a:r>
          </a:p>
          <a:p>
            <a:pPr marL="25400" indent="0" algn="ctr">
              <a:buNone/>
            </a:pPr>
            <a:r>
              <a:rPr lang="en-US" sz="1400" b="1" u="sng" dirty="0">
                <a:hlinkClick r:id="rId7"/>
              </a:rPr>
              <a:t>New Open Education Search App by OpenEd.com and Microsoft</a:t>
            </a:r>
            <a:endParaRPr lang="en-US" sz="1400" dirty="0"/>
          </a:p>
          <a:p>
            <a:pPr marL="25400" indent="0" algn="ctr">
              <a:buNone/>
            </a:pPr>
            <a:r>
              <a:rPr lang="en-US" sz="1400" dirty="0"/>
              <a:t>(CreativeCommons.org, April 13, 2016) </a:t>
            </a:r>
          </a:p>
          <a:p>
            <a:pPr marL="25400" indent="0" algn="ctr">
              <a:buNone/>
            </a:pPr>
            <a:r>
              <a:rPr lang="en-US" sz="1400" dirty="0"/>
              <a:t>https://blog.creativecommons.org/2016/04/13/new-open-education-search-app-opened-com</a:t>
            </a:r>
            <a:r>
              <a:rPr lang="en-US" sz="1400" dirty="0" smtClean="0"/>
              <a:t>/</a:t>
            </a:r>
            <a:endParaRPr lang="en-US" sz="1400" dirty="0"/>
          </a:p>
          <a:p>
            <a:pPr marL="25400" indent="0" algn="ctr">
              <a:buNone/>
            </a:pPr>
            <a:r>
              <a:rPr lang="en-US" sz="1400" b="1" u="sng" dirty="0">
                <a:hlinkClick r:id="rId8"/>
              </a:rPr>
              <a:t>Clarifying Ownership of Teacher-Created Digital Content Empowers Educators to Personalize Education, Address Individual Student Needs</a:t>
            </a:r>
            <a:endParaRPr lang="en-US" sz="1400" dirty="0"/>
          </a:p>
          <a:p>
            <a:pPr marL="25400" indent="0" algn="ctr">
              <a:buNone/>
            </a:pPr>
            <a:r>
              <a:rPr lang="en-US" sz="1400" dirty="0"/>
              <a:t>http://www.setda.org/wp-content/uploads/2014/03/SETDA_WPTeacher-Created.final_.5.29.pdf</a:t>
            </a:r>
          </a:p>
          <a:p>
            <a:pPr marL="25400" indent="0" algn="ctr">
              <a:buNone/>
            </a:pPr>
            <a:r>
              <a:rPr lang="en-US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8553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1285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Additional Resources (cont.)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7638"/>
            <a:ext cx="6761285" cy="5187462"/>
          </a:xfrm>
        </p:spPr>
        <p:txBody>
          <a:bodyPr/>
          <a:lstStyle/>
          <a:p>
            <a:pPr marL="25400" indent="0">
              <a:buNone/>
            </a:pPr>
            <a:r>
              <a:rPr lang="en-US" sz="1400" b="1" u="sng" dirty="0">
                <a:hlinkClick r:id="rId2"/>
              </a:rPr>
              <a:t>Code of Best Practices for Fair Use </a:t>
            </a:r>
            <a:r>
              <a:rPr lang="en-US" sz="1400" b="1" u="sng" dirty="0"/>
              <a:t> </a:t>
            </a:r>
            <a:r>
              <a:rPr lang="en-US" sz="1400" dirty="0"/>
              <a:t>https://mediaeducationlab.com/sites/default/files/CodeofBestPracticesinFairUse_0_0.pdf</a:t>
            </a:r>
            <a:r>
              <a:rPr lang="en-US" sz="1400" b="1" u="sng" dirty="0"/>
              <a:t>   </a:t>
            </a:r>
            <a:endParaRPr lang="en-US" sz="1400" dirty="0"/>
          </a:p>
          <a:p>
            <a:pPr marL="25400" indent="0">
              <a:buNone/>
            </a:pPr>
            <a:r>
              <a:rPr lang="en-US" sz="1400" b="1" u="sng" dirty="0">
                <a:hlinkClick r:id="rId3"/>
              </a:rPr>
              <a:t>Common Sense Education</a:t>
            </a:r>
            <a:endParaRPr lang="en-US" sz="1400" dirty="0"/>
          </a:p>
          <a:p>
            <a:pPr marL="25400" indent="0">
              <a:buNone/>
            </a:pPr>
            <a:r>
              <a:rPr lang="en-US" sz="1400" b="1" dirty="0"/>
              <a:t>https://www.commonsense.org/education/lesson/copyrights-and-wrongs-9-12 </a:t>
            </a:r>
            <a:r>
              <a:rPr lang="en-US" sz="1400" b="1" u="sng" dirty="0"/>
              <a:t> </a:t>
            </a:r>
            <a:endParaRPr lang="en-US" sz="1400" dirty="0"/>
          </a:p>
          <a:p>
            <a:pPr marL="25400" indent="0">
              <a:buNone/>
            </a:pPr>
            <a:r>
              <a:rPr lang="en-US" sz="1400" b="1" u="sng" dirty="0">
                <a:hlinkClick r:id="rId4"/>
              </a:rPr>
              <a:t>Copyright and Fair Use: Common </a:t>
            </a:r>
            <a:r>
              <a:rPr lang="en-US" sz="1400" b="1" u="sng" dirty="0" err="1">
                <a:hlinkClick r:id="rId4"/>
              </a:rPr>
              <a:t>Scenerios</a:t>
            </a:r>
            <a:r>
              <a:rPr lang="en-US" sz="1400" b="1" u="sng" dirty="0">
                <a:hlinkClick r:id="rId4"/>
              </a:rPr>
              <a:t> from CSU Long Beach</a:t>
            </a:r>
            <a:endParaRPr lang="en-US" sz="1400" dirty="0"/>
          </a:p>
          <a:p>
            <a:pPr marL="25400" indent="0">
              <a:buNone/>
            </a:pPr>
            <a:r>
              <a:rPr lang="en-US" sz="1400" b="1" dirty="0"/>
              <a:t>https://csulb.libguides.com/copyrightforfaculty/scenarios </a:t>
            </a:r>
            <a:endParaRPr lang="en-US" sz="1400" dirty="0"/>
          </a:p>
          <a:p>
            <a:pPr marL="25400" indent="0">
              <a:buNone/>
            </a:pPr>
            <a:r>
              <a:rPr lang="en-US" sz="1400" b="1" u="sng" dirty="0">
                <a:hlinkClick r:id="rId5"/>
              </a:rPr>
              <a:t>Copyright Crash Course</a:t>
            </a:r>
            <a:endParaRPr lang="en-US" sz="1400" dirty="0"/>
          </a:p>
          <a:p>
            <a:pPr marL="25400" indent="0">
              <a:buNone/>
            </a:pPr>
            <a:r>
              <a:rPr lang="en-US" sz="1400" b="1" dirty="0"/>
              <a:t>https://guides.lib.utexas.edu/c.php?g=494169&amp;p=3381727 </a:t>
            </a:r>
            <a:endParaRPr lang="en-US" sz="1400" dirty="0"/>
          </a:p>
          <a:p>
            <a:pPr marL="25400" indent="0">
              <a:buNone/>
            </a:pPr>
            <a:r>
              <a:rPr lang="en-US" sz="1400" b="1" u="sng" dirty="0">
                <a:hlinkClick r:id="rId6"/>
              </a:rPr>
              <a:t>Copyright in the Classroom from SUNY </a:t>
            </a:r>
            <a:r>
              <a:rPr lang="en-US" sz="1400" b="1" u="sng" dirty="0" err="1">
                <a:hlinkClick r:id="rId6"/>
              </a:rPr>
              <a:t>Geneseo</a:t>
            </a:r>
            <a:endParaRPr lang="en-US" sz="1400" dirty="0"/>
          </a:p>
          <a:p>
            <a:pPr marL="25400" indent="0">
              <a:buNone/>
            </a:pPr>
            <a:r>
              <a:rPr lang="en-US" sz="1400" b="1" dirty="0"/>
              <a:t>https://libguides.geneseo.edu/c.php?g=67346&amp;p=2807678 </a:t>
            </a:r>
            <a:endParaRPr lang="en-US" sz="1400" dirty="0"/>
          </a:p>
          <a:p>
            <a:pPr marL="25400" indent="0">
              <a:buNone/>
            </a:pPr>
            <a:r>
              <a:rPr lang="en-US" sz="1400" b="1" u="sng" dirty="0">
                <a:hlinkClick r:id="rId7"/>
              </a:rPr>
              <a:t>Copyright Resources for K-12 Schools from Wm Paterson University</a:t>
            </a:r>
            <a:r>
              <a:rPr lang="en-US" sz="1400" b="1" u="sng" dirty="0"/>
              <a:t> </a:t>
            </a:r>
            <a:endParaRPr lang="en-US" sz="1400" dirty="0"/>
          </a:p>
          <a:p>
            <a:pPr marL="25400" indent="0">
              <a:buNone/>
            </a:pPr>
            <a:r>
              <a:rPr lang="en-US" sz="1400" b="1" dirty="0"/>
              <a:t>http://guides.wpunj.edu/c.php?g=364793&amp;p=2464636 </a:t>
            </a:r>
            <a:endParaRPr lang="en-US" sz="1400" dirty="0"/>
          </a:p>
          <a:p>
            <a:pPr marL="25400" indent="0">
              <a:buNone/>
            </a:pPr>
            <a:r>
              <a:rPr lang="en-US" sz="1400" b="1" u="sng" dirty="0">
                <a:hlinkClick r:id="rId8"/>
              </a:rPr>
              <a:t>Images: Copyright and Fair Use</a:t>
            </a:r>
            <a:endParaRPr lang="en-US" sz="1400" dirty="0"/>
          </a:p>
          <a:p>
            <a:pPr marL="25400" indent="0">
              <a:buNone/>
            </a:pPr>
            <a:r>
              <a:rPr lang="en-US" sz="1400" b="1" dirty="0"/>
              <a:t>https://guides.library.georgetown.edu/c.php?g=75559&amp;p=488451  </a:t>
            </a:r>
            <a:endParaRPr lang="en-US" sz="1400" dirty="0"/>
          </a:p>
          <a:p>
            <a:pPr marL="25400" indent="0">
              <a:buNone/>
            </a:pPr>
            <a:r>
              <a:rPr lang="en-US" sz="1400" b="1" u="sng" dirty="0">
                <a:hlinkClick r:id="rId9"/>
              </a:rPr>
              <a:t>Should Teachers Copy? How to Avoid Crossing the Line</a:t>
            </a:r>
            <a:endParaRPr lang="en-US" sz="1400" dirty="0"/>
          </a:p>
          <a:p>
            <a:pPr marL="25400" indent="0">
              <a:buNone/>
            </a:pPr>
            <a:r>
              <a:rPr lang="en-US" sz="1400" b="1" dirty="0"/>
              <a:t>https://www.weareteachers.com/copyright-laws-teachers/ </a:t>
            </a:r>
            <a:endParaRPr lang="en-US" sz="1400" dirty="0"/>
          </a:p>
          <a:p>
            <a:pPr marL="25400" indent="0">
              <a:buNone/>
            </a:pPr>
            <a:r>
              <a:rPr lang="en-US" sz="1400" b="1" u="sng" dirty="0">
                <a:hlinkClick r:id="rId10"/>
              </a:rPr>
              <a:t>Teaching Copyright</a:t>
            </a:r>
            <a:r>
              <a:rPr lang="en-US" sz="1400" b="1" u="sng" dirty="0"/>
              <a:t> from the Electronic Frontier Foundation</a:t>
            </a:r>
            <a:endParaRPr lang="en-US" sz="1400" dirty="0"/>
          </a:p>
          <a:p>
            <a:pPr marL="25400" indent="0">
              <a:buNone/>
            </a:pPr>
            <a:r>
              <a:rPr lang="en-US" sz="1400" b="1" dirty="0"/>
              <a:t>http://www.teachingcopyright.org/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6080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8869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0720"/>
            <a:ext cx="6778869" cy="4653280"/>
          </a:xfrm>
        </p:spPr>
        <p:txBody>
          <a:bodyPr/>
          <a:lstStyle/>
          <a:p>
            <a:pPr marL="25400" indent="0">
              <a:buNone/>
            </a:pPr>
            <a:r>
              <a:rPr lang="en-US" sz="1800" b="1" dirty="0"/>
              <a:t>This presentation was influenced by the following presentations:</a:t>
            </a:r>
            <a:endParaRPr lang="en-US" sz="1800" dirty="0"/>
          </a:p>
          <a:p>
            <a:pPr marL="25400" indent="0">
              <a:buNone/>
            </a:pPr>
            <a:r>
              <a:rPr lang="en-US" sz="1800" b="1" u="sng" dirty="0">
                <a:hlinkClick r:id="rId2"/>
              </a:rPr>
              <a:t>Can I Use That?  Teaching Fair Use to the Remix Generation</a:t>
            </a:r>
            <a:r>
              <a:rPr lang="en-US" sz="1800" b="1" dirty="0"/>
              <a:t> by Gail </a:t>
            </a:r>
            <a:r>
              <a:rPr lang="en-US" sz="1800" b="1" dirty="0" err="1"/>
              <a:t>Desler</a:t>
            </a:r>
            <a:r>
              <a:rPr lang="en-US" sz="1800" b="1" dirty="0"/>
              <a:t> and Kelly Mendoza, CUE 2014.   https://sites.google.com/site/unlockmedialiteracy/ </a:t>
            </a:r>
            <a:endParaRPr lang="en-US" sz="1800" dirty="0"/>
          </a:p>
          <a:p>
            <a:pPr marL="25400" indent="0">
              <a:buNone/>
            </a:pPr>
            <a:r>
              <a:rPr lang="en-US" sz="1800" b="1" u="sng" dirty="0">
                <a:hlinkClick r:id="rId3"/>
              </a:rPr>
              <a:t>Yes, You Can Use Copyrighted Materials for Digital</a:t>
            </a:r>
            <a:r>
              <a:rPr lang="en-US" sz="1800" b="1" dirty="0"/>
              <a:t> Literacy by Renee Hobbs, Sandy Hayes and Kristin </a:t>
            </a:r>
            <a:r>
              <a:rPr lang="en-US" sz="1800" b="1" dirty="0" err="1"/>
              <a:t>Hokanson</a:t>
            </a:r>
            <a:r>
              <a:rPr lang="en-US" sz="1800" b="1" dirty="0"/>
              <a:t>, ISTE 2015.  https://mediaeducationlab.com/yes-you-can-use-copyrighted-materials-digital-literacy-iste-2015 </a:t>
            </a:r>
            <a:endParaRPr lang="en-US" sz="1800" dirty="0"/>
          </a:p>
          <a:p>
            <a:pPr marL="25400" indent="0">
              <a:buNone/>
            </a:pPr>
            <a:r>
              <a:rPr lang="en-US" sz="1800" b="1" u="sng" dirty="0" err="1">
                <a:hlinkClick r:id="rId4"/>
              </a:rPr>
              <a:t>CopyRIGHT</a:t>
            </a:r>
            <a:r>
              <a:rPr lang="en-US" sz="1800" b="1" u="sng" dirty="0">
                <a:hlinkClick r:id="rId4"/>
              </a:rPr>
              <a:t> and </a:t>
            </a:r>
            <a:r>
              <a:rPr lang="en-US" sz="1800" b="1" u="sng" dirty="0" err="1">
                <a:hlinkClick r:id="rId4"/>
              </a:rPr>
              <a:t>FAIRuse</a:t>
            </a:r>
            <a:r>
              <a:rPr lang="en-US" sz="1800" b="1" u="sng" dirty="0">
                <a:hlinkClick r:id="rId4"/>
              </a:rPr>
              <a:t> for Educators</a:t>
            </a:r>
            <a:r>
              <a:rPr lang="en-US" sz="1800" b="1" dirty="0"/>
              <a:t> by Katie Morrow, ESU 8 Wednesday Webinars, 2/24/2016.  https://www.youtube.com/watch?v=MGEDf9zWUUo</a:t>
            </a:r>
            <a:endParaRPr lang="en-US" sz="1800" dirty="0"/>
          </a:p>
          <a:p>
            <a:pPr marL="25400" indent="0">
              <a:buNone/>
            </a:pPr>
            <a:r>
              <a:rPr lang="en-US" sz="1800" b="1" dirty="0"/>
              <a:t>Unleashing the POWER of OERs by Val </a:t>
            </a:r>
            <a:r>
              <a:rPr lang="en-US" sz="1800" b="1" dirty="0" err="1"/>
              <a:t>Emrich</a:t>
            </a:r>
            <a:r>
              <a:rPr lang="en-US" sz="1800" b="1" dirty="0"/>
              <a:t>, Erin Senior and Jay </a:t>
            </a:r>
            <a:r>
              <a:rPr lang="en-US" sz="1800" b="1" dirty="0" err="1"/>
              <a:t>Bansbach</a:t>
            </a:r>
            <a:r>
              <a:rPr lang="en-US" sz="1800" b="1" dirty="0"/>
              <a:t>, MACPL 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137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0077" cy="1143000"/>
          </a:xfrm>
        </p:spPr>
        <p:txBody>
          <a:bodyPr/>
          <a:lstStyle/>
          <a:p>
            <a:r>
              <a:rPr lang="en-US" dirty="0"/>
              <a:t>Rate your confidence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70077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i="1" dirty="0"/>
              <a:t>[  Use a tool like mentimeter.com to pre-assess your audience  ]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endParaRPr lang="en-US" sz="1600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/>
              <a:t>How confident are you in your knowledge of Copyright and Fair Use?</a:t>
            </a: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2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7662" cy="1143000"/>
          </a:xfrm>
        </p:spPr>
        <p:txBody>
          <a:bodyPr/>
          <a:lstStyle/>
          <a:p>
            <a:r>
              <a:rPr lang="en-US" dirty="0"/>
              <a:t>Why should I care?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87662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dirty="0"/>
              <a:t>[Use images to represent the following tasks: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/>
              <a:t>Look for images on Google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/>
              <a:t>Print articles for your students to read in class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/>
              <a:t>Print sheet music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/>
              <a:t>Download music to play on a presentation or video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/>
              <a:t>Download </a:t>
            </a:r>
            <a:r>
              <a:rPr lang="en-US" sz="2800" dirty="0" err="1"/>
              <a:t>Youtube</a:t>
            </a:r>
            <a:r>
              <a:rPr lang="en-US" sz="2800" dirty="0"/>
              <a:t> videos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/>
              <a:t>Capture screenshots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/>
              <a:t>Show movies in class or show movies for a family movie night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/>
              <a:t>Copy clip art for a lesson or newsletter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/>
              <a:t>Use materials from Pinterest or Teachers pay teachers]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1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2492" cy="1143000"/>
          </a:xfrm>
        </p:spPr>
        <p:txBody>
          <a:bodyPr/>
          <a:lstStyle/>
          <a:p>
            <a:r>
              <a:rPr lang="en-US" dirty="0"/>
              <a:t>What does it all mean?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52492" cy="4914900"/>
          </a:xfrm>
        </p:spPr>
        <p:txBody>
          <a:bodyPr/>
          <a:lstStyle/>
          <a:p>
            <a:pPr marL="25400" indent="0" algn="ctr">
              <a:buNone/>
            </a:pP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4000" b="1" dirty="0">
                <a:solidFill>
                  <a:srgbClr val="00B050"/>
                </a:solidFill>
              </a:rPr>
              <a:t>Uses</a:t>
            </a:r>
          </a:p>
          <a:p>
            <a:pPr marL="25400" indent="0" algn="ctr">
              <a:buNone/>
            </a:pPr>
            <a:r>
              <a:rPr lang="en-US" sz="4400" b="1" dirty="0">
                <a:solidFill>
                  <a:schemeClr val="accent4"/>
                </a:solidFill>
              </a:rPr>
              <a:t>Rights</a:t>
            </a:r>
          </a:p>
          <a:p>
            <a:pPr marL="25400" indent="0" algn="ctr">
              <a:buNone/>
            </a:pPr>
            <a:r>
              <a:rPr lang="en-US" sz="8800" b="1" dirty="0">
                <a:solidFill>
                  <a:schemeClr val="accent1"/>
                </a:solidFill>
              </a:rPr>
              <a:t>Copyright</a:t>
            </a:r>
          </a:p>
          <a:p>
            <a:pPr marL="2540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Forms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5737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1285" cy="1143000"/>
          </a:xfrm>
        </p:spPr>
        <p:txBody>
          <a:bodyPr/>
          <a:lstStyle/>
          <a:p>
            <a:r>
              <a:rPr lang="en-US" dirty="0"/>
              <a:t>What does it all mean</a:t>
            </a:r>
            <a:r>
              <a:rPr lang="en-US" dirty="0" smtClean="0"/>
              <a:t>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600" b="1" dirty="0"/>
              <a:t>Uses</a:t>
            </a:r>
            <a:r>
              <a:rPr lang="en-US" b="1" dirty="0"/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/>
              <a:t>  </a:t>
            </a:r>
            <a:r>
              <a:rPr lang="en-US" dirty="0"/>
              <a:t>Reproduction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  Distribution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  Display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  Performance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  Derivatives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8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8869" cy="1143000"/>
          </a:xfrm>
        </p:spPr>
        <p:txBody>
          <a:bodyPr/>
          <a:lstStyle/>
          <a:p>
            <a:r>
              <a:rPr lang="en-US" dirty="0"/>
              <a:t>What does it all mean</a:t>
            </a:r>
            <a:r>
              <a:rPr lang="en-US" dirty="0" smtClean="0"/>
              <a:t>?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78869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/>
              <a:t>Forms: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/>
              <a:t>  </a:t>
            </a:r>
            <a:r>
              <a:rPr lang="en-US" dirty="0"/>
              <a:t>Creative works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/>
              <a:t>     </a:t>
            </a:r>
            <a:r>
              <a:rPr lang="en-US" dirty="0"/>
              <a:t>Choreography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     Architecture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     Pantomime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     Computer programs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/>
              <a:t>Not ideas or facts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1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1285" cy="1143000"/>
          </a:xfrm>
        </p:spPr>
        <p:txBody>
          <a:bodyPr/>
          <a:lstStyle/>
          <a:p>
            <a:r>
              <a:rPr lang="en-US" dirty="0"/>
              <a:t>What does it all mean</a:t>
            </a:r>
            <a:r>
              <a:rPr lang="en-US" dirty="0" smtClean="0"/>
              <a:t>?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61285" cy="4914900"/>
          </a:xfrm>
        </p:spPr>
        <p:txBody>
          <a:bodyPr/>
          <a:lstStyle/>
          <a:p>
            <a:pPr marL="25400" indent="0" algn="ctr">
              <a:buNone/>
            </a:pP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4000" b="1" dirty="0">
                <a:solidFill>
                  <a:srgbClr val="00B050"/>
                </a:solidFill>
              </a:rPr>
              <a:t>Uses</a:t>
            </a:r>
          </a:p>
          <a:p>
            <a:pPr marL="25400" indent="0" algn="ctr">
              <a:buNone/>
            </a:pPr>
            <a:r>
              <a:rPr lang="en-US" sz="4400" b="1" dirty="0">
                <a:solidFill>
                  <a:schemeClr val="accent4"/>
                </a:solidFill>
              </a:rPr>
              <a:t>Rights</a:t>
            </a:r>
          </a:p>
          <a:p>
            <a:pPr marL="25400" indent="0" algn="ctr">
              <a:buNone/>
            </a:pPr>
            <a:r>
              <a:rPr lang="en-US" sz="8800" b="1" dirty="0">
                <a:solidFill>
                  <a:schemeClr val="accent1"/>
                </a:solidFill>
              </a:rPr>
              <a:t>Copyright</a:t>
            </a:r>
          </a:p>
          <a:p>
            <a:pPr marL="2540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Forms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5103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0077" cy="1143000"/>
          </a:xfrm>
        </p:spPr>
        <p:txBody>
          <a:bodyPr/>
          <a:lstStyle/>
          <a:p>
            <a:r>
              <a:rPr lang="en-US" dirty="0"/>
              <a:t>What does it all mean</a:t>
            </a:r>
            <a:r>
              <a:rPr lang="en-US" dirty="0" smtClean="0"/>
              <a:t>? 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770077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en-US" sz="1000" u="sng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6000" u="sng" dirty="0">
                <a:solidFill>
                  <a:srgbClr val="980000"/>
                </a:solidFill>
              </a:rPr>
              <a:t>Brain Break</a:t>
            </a:r>
            <a:r>
              <a:rPr lang="en-US" sz="6000" u="sng" dirty="0" smtClean="0">
                <a:solidFill>
                  <a:srgbClr val="980000"/>
                </a:solidFill>
              </a:rPr>
              <a:t>!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u="sng" dirty="0">
              <a:solidFill>
                <a:srgbClr val="980000"/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dirty="0"/>
              <a:t>Turn to a neighbor and share –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4F6128"/>
                </a:solidFill>
              </a:rPr>
              <a:t>What materials have you </a:t>
            </a:r>
            <a:endParaRPr lang="en-US" sz="3600" b="1" dirty="0" smtClean="0">
              <a:solidFill>
                <a:srgbClr val="4F6128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4F6128"/>
                </a:solidFill>
              </a:rPr>
              <a:t>seen </a:t>
            </a:r>
            <a:r>
              <a:rPr lang="en-US" sz="3600" b="1" dirty="0">
                <a:solidFill>
                  <a:srgbClr val="4F6128"/>
                </a:solidFill>
              </a:rPr>
              <a:t>used in class that </a:t>
            </a:r>
            <a:endParaRPr lang="en-US" sz="3600" b="1" dirty="0" smtClean="0">
              <a:solidFill>
                <a:srgbClr val="4F6128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4F6128"/>
                </a:solidFill>
              </a:rPr>
              <a:t>could </a:t>
            </a:r>
            <a:r>
              <a:rPr lang="en-US" sz="3600" b="1" dirty="0">
                <a:solidFill>
                  <a:srgbClr val="4F6128"/>
                </a:solidFill>
              </a:rPr>
              <a:t>be Copyright “risky”?</a:t>
            </a:r>
            <a:endParaRPr lang="en-US" sz="3600" dirty="0"/>
          </a:p>
          <a:p>
            <a:pPr marL="0" lvl="0" indent="0" algn="ctr">
              <a:spcBef>
                <a:spcPts val="0"/>
              </a:spcBef>
              <a:buNone/>
            </a:pPr>
            <a:endParaRPr lang="en-US" u="sng" dirty="0">
              <a:solidFill>
                <a:srgbClr val="9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916</Words>
  <Application>Microsoft Office PowerPoint</Application>
  <PresentationFormat>On-screen Show (4:3)</PresentationFormat>
  <Paragraphs>203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Calibri Light</vt:lpstr>
      <vt:lpstr>Varela Round</vt:lpstr>
      <vt:lpstr>Arial</vt:lpstr>
      <vt:lpstr>Office Theme</vt:lpstr>
      <vt:lpstr>Custom Design</vt:lpstr>
      <vt:lpstr>Copy[right] That!</vt:lpstr>
      <vt:lpstr>Learning objectives: </vt:lpstr>
      <vt:lpstr>Rate your confidence </vt:lpstr>
      <vt:lpstr>Why should I care? </vt:lpstr>
      <vt:lpstr>What does it all mean? </vt:lpstr>
      <vt:lpstr>What does it all mean?  </vt:lpstr>
      <vt:lpstr>What does it all mean?   </vt:lpstr>
      <vt:lpstr>What does it all mean?    </vt:lpstr>
      <vt:lpstr>What does it all mean?     </vt:lpstr>
      <vt:lpstr>Putting the “fair” in fair use </vt:lpstr>
      <vt:lpstr>Putting the “fair” in fair use  </vt:lpstr>
      <vt:lpstr>Putting the “fair” in fair use   </vt:lpstr>
      <vt:lpstr>Putting the “fair” in fair use    </vt:lpstr>
      <vt:lpstr>Putting the “fair” in fair use     </vt:lpstr>
      <vt:lpstr>Putting the “fair” in fair use      </vt:lpstr>
      <vt:lpstr>Putting the “fair” in fair use       </vt:lpstr>
      <vt:lpstr>Putting the “fair” in fair use        </vt:lpstr>
      <vt:lpstr>Putting the “fair” in fair use         </vt:lpstr>
      <vt:lpstr>Creative commons</vt:lpstr>
      <vt:lpstr>Creative Commons Licenses</vt:lpstr>
      <vt:lpstr>How do I create my own license?</vt:lpstr>
      <vt:lpstr>Creative commons </vt:lpstr>
      <vt:lpstr>Creative commons  </vt:lpstr>
      <vt:lpstr>How to find OER?</vt:lpstr>
      <vt:lpstr>How to find them </vt:lpstr>
      <vt:lpstr>How to find them  </vt:lpstr>
      <vt:lpstr>Additional Resources</vt:lpstr>
      <vt:lpstr>Additional Resources (cont.)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 That pptx</dc:title>
  <dc:creator>Laura Hicks;MSDE</dc:creator>
  <cp:keywords>copyright</cp:keywords>
  <cp:lastModifiedBy>Windows User</cp:lastModifiedBy>
  <cp:revision>24</cp:revision>
  <dcterms:modified xsi:type="dcterms:W3CDTF">2018-08-30T19:36:31Z</dcterms:modified>
</cp:coreProperties>
</file>