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4" r:id="rId1"/>
  </p:sldMasterIdLst>
  <p:notesMasterIdLst>
    <p:notesMasterId r:id="rId9"/>
  </p:notesMasterIdLst>
  <p:sldIdLst>
    <p:sldId id="267" r:id="rId2"/>
    <p:sldId id="264" r:id="rId3"/>
    <p:sldId id="260" r:id="rId4"/>
    <p:sldId id="257" r:id="rId5"/>
    <p:sldId id="258" r:id="rId6"/>
    <p:sldId id="266" r:id="rId7"/>
    <p:sldId id="26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94"/>
    <p:restoredTop sz="71346" autoAdjust="0"/>
  </p:normalViewPr>
  <p:slideViewPr>
    <p:cSldViewPr snapToGrid="0" snapToObjects="1">
      <p:cViewPr varScale="1">
        <p:scale>
          <a:sx n="82" d="100"/>
          <a:sy n="82" d="100"/>
        </p:scale>
        <p:origin x="81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004805-440A-0647-A571-8997D51771E9}" type="datetimeFigureOut">
              <a:rPr lang="en-US" smtClean="0"/>
              <a:t>8/29/2018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FBB7F-7FC1-3C4C-81DA-ED08A40B39F3}" type="slidenum">
              <a:rPr lang="en-US" smtClean="0"/>
              <a:t>‹#›</a:t>
            </a:fld>
            <a:endParaRPr lang="en-US" dirty="0"/>
          </a:p>
        </p:txBody>
      </p:sp>
    </p:spTree>
    <p:extLst>
      <p:ext uri="{BB962C8B-B14F-4D97-AF65-F5344CB8AC3E}">
        <p14:creationId xmlns:p14="http://schemas.microsoft.com/office/powerpoint/2010/main" val="42138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educators, communicators, web, distance-learning and other specialists who work in public education, it is our legal obligation to create digital resources for young people and their families that are available to all in the most equitable ways possible.  The following presentation gives a brief overview of these obligations  and why they are important.</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hen I will share some best practices and</a:t>
            </a:r>
            <a:r>
              <a:rPr lang="en-US" sz="1200" kern="1200" baseline="0" dirty="0" smtClean="0">
                <a:solidFill>
                  <a:schemeClr val="tx1"/>
                </a:solidFill>
                <a:effectLst/>
                <a:latin typeface="+mn-lt"/>
                <a:ea typeface="+mn-ea"/>
                <a:cs typeface="+mn-cs"/>
              </a:rPr>
              <a:t> when creating these documents</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CF0FBB7F-7FC1-3C4C-81DA-ED08A40B39F3}" type="slidenum">
              <a:rPr lang="en-US" smtClean="0"/>
              <a:t>1</a:t>
            </a:fld>
            <a:endParaRPr lang="en-US" dirty="0"/>
          </a:p>
        </p:txBody>
      </p:sp>
    </p:spTree>
    <p:extLst>
      <p:ext uri="{BB962C8B-B14F-4D97-AF65-F5344CB8AC3E}">
        <p14:creationId xmlns:p14="http://schemas.microsoft.com/office/powerpoint/2010/main" val="454527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FF00"/>
                </a:solidFill>
              </a:rPr>
              <a:t>Accessible means a person with a disability is afforded the same opportunity to acquire the same information, engage in the same interactions, and enjoy the same services as a person without a disability in an equally effective and equally integrated manner, with equivalent ease of use</a:t>
            </a:r>
            <a:endParaRPr lang="en-US" dirty="0"/>
          </a:p>
        </p:txBody>
      </p:sp>
      <p:sp>
        <p:nvSpPr>
          <p:cNvPr id="4" name="Slide Number Placeholder 3"/>
          <p:cNvSpPr>
            <a:spLocks noGrp="1"/>
          </p:cNvSpPr>
          <p:nvPr>
            <p:ph type="sldNum" sz="quarter" idx="10"/>
          </p:nvPr>
        </p:nvSpPr>
        <p:spPr/>
        <p:txBody>
          <a:bodyPr/>
          <a:lstStyle/>
          <a:p>
            <a:fld id="{CF0FBB7F-7FC1-3C4C-81DA-ED08A40B39F3}" type="slidenum">
              <a:rPr lang="en-US" smtClean="0"/>
              <a:t>2</a:t>
            </a:fld>
            <a:endParaRPr lang="en-US" dirty="0"/>
          </a:p>
        </p:txBody>
      </p:sp>
    </p:spTree>
    <p:extLst>
      <p:ext uri="{BB962C8B-B14F-4D97-AF65-F5344CB8AC3E}">
        <p14:creationId xmlns:p14="http://schemas.microsoft.com/office/powerpoint/2010/main" val="1523264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Passed in 1990 and amended in 2008, the American’s with Disabilities Act guarantees equal opportunity to people with disabilities regarding a wide range of public services, accommodations and programs. </a:t>
            </a:r>
            <a:endParaRPr lang="en-US" dirty="0"/>
          </a:p>
        </p:txBody>
      </p:sp>
      <p:sp>
        <p:nvSpPr>
          <p:cNvPr id="4" name="Slide Number Placeholder 3"/>
          <p:cNvSpPr>
            <a:spLocks noGrp="1"/>
          </p:cNvSpPr>
          <p:nvPr>
            <p:ph type="sldNum" sz="quarter" idx="10"/>
          </p:nvPr>
        </p:nvSpPr>
        <p:spPr/>
        <p:txBody>
          <a:bodyPr/>
          <a:lstStyle/>
          <a:p>
            <a:fld id="{CF0FBB7F-7FC1-3C4C-81DA-ED08A40B39F3}" type="slidenum">
              <a:rPr lang="en-US" smtClean="0"/>
              <a:t>3</a:t>
            </a:fld>
            <a:endParaRPr lang="en-US" dirty="0"/>
          </a:p>
        </p:txBody>
      </p:sp>
    </p:spTree>
    <p:extLst>
      <p:ext uri="{BB962C8B-B14F-4D97-AF65-F5344CB8AC3E}">
        <p14:creationId xmlns:p14="http://schemas.microsoft.com/office/powerpoint/2010/main" val="965139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brief stats… 1 out of every 5 Americans have some form of disability. That’s 19% percent of the population or approximately 56 million people.</a:t>
            </a:r>
            <a:endParaRPr lang="en-US" dirty="0"/>
          </a:p>
        </p:txBody>
      </p:sp>
      <p:sp>
        <p:nvSpPr>
          <p:cNvPr id="4" name="Slide Number Placeholder 3"/>
          <p:cNvSpPr>
            <a:spLocks noGrp="1"/>
          </p:cNvSpPr>
          <p:nvPr>
            <p:ph type="sldNum" sz="quarter" idx="10"/>
          </p:nvPr>
        </p:nvSpPr>
        <p:spPr/>
        <p:txBody>
          <a:bodyPr/>
          <a:lstStyle/>
          <a:p>
            <a:fld id="{CF0FBB7F-7FC1-3C4C-81DA-ED08A40B39F3}" type="slidenum">
              <a:rPr lang="en-US" smtClean="0"/>
              <a:t>4</a:t>
            </a:fld>
            <a:endParaRPr lang="en-US" dirty="0"/>
          </a:p>
        </p:txBody>
      </p:sp>
    </p:spTree>
    <p:extLst>
      <p:ext uri="{BB962C8B-B14F-4D97-AF65-F5344CB8AC3E}">
        <p14:creationId xmlns:p14="http://schemas.microsoft.com/office/powerpoint/2010/main" val="4154170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Disabilities take many different forms, including our ability to hear, see and speak, among others… but also, as we age, most everyone’s abilities change to some degree.</a:t>
            </a:r>
          </a:p>
          <a:p>
            <a:endParaRPr lang="en-US" dirty="0"/>
          </a:p>
        </p:txBody>
      </p:sp>
      <p:sp>
        <p:nvSpPr>
          <p:cNvPr id="4" name="Slide Number Placeholder 3"/>
          <p:cNvSpPr>
            <a:spLocks noGrp="1"/>
          </p:cNvSpPr>
          <p:nvPr>
            <p:ph type="sldNum" sz="quarter" idx="10"/>
          </p:nvPr>
        </p:nvSpPr>
        <p:spPr/>
        <p:txBody>
          <a:bodyPr/>
          <a:lstStyle/>
          <a:p>
            <a:fld id="{CF0FBB7F-7FC1-3C4C-81DA-ED08A40B39F3}" type="slidenum">
              <a:rPr lang="en-US" smtClean="0"/>
              <a:t>5</a:t>
            </a:fld>
            <a:endParaRPr lang="en-US" dirty="0"/>
          </a:p>
        </p:txBody>
      </p:sp>
    </p:spTree>
    <p:extLst>
      <p:ext uri="{BB962C8B-B14F-4D97-AF65-F5344CB8AC3E}">
        <p14:creationId xmlns:p14="http://schemas.microsoft.com/office/powerpoint/2010/main" val="415723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0FBB7F-7FC1-3C4C-81DA-ED08A40B39F3}" type="slidenum">
              <a:rPr lang="en-US" smtClean="0"/>
              <a:t>6</a:t>
            </a:fld>
            <a:endParaRPr lang="en-US" dirty="0"/>
          </a:p>
        </p:txBody>
      </p:sp>
    </p:spTree>
    <p:extLst>
      <p:ext uri="{BB962C8B-B14F-4D97-AF65-F5344CB8AC3E}">
        <p14:creationId xmlns:p14="http://schemas.microsoft.com/office/powerpoint/2010/main" val="3275189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0FBB7F-7FC1-3C4C-81DA-ED08A40B39F3}" type="slidenum">
              <a:rPr lang="en-US" smtClean="0"/>
              <a:t>7</a:t>
            </a:fld>
            <a:endParaRPr lang="en-US" dirty="0"/>
          </a:p>
        </p:txBody>
      </p:sp>
    </p:spTree>
    <p:extLst>
      <p:ext uri="{BB962C8B-B14F-4D97-AF65-F5344CB8AC3E}">
        <p14:creationId xmlns:p14="http://schemas.microsoft.com/office/powerpoint/2010/main" val="2484309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7D284E03-E2EC-EC4E-A208-9C9C6B078DC6}" type="datetimeFigureOut">
              <a:rPr lang="en-US" smtClean="0"/>
              <a:t>8/29/2018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3016292427"/>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284E03-E2EC-EC4E-A208-9C9C6B078DC6}" type="datetimeFigureOut">
              <a:rPr lang="en-US" smtClean="0"/>
              <a:t>8/29/2018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99149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D284E03-E2EC-EC4E-A208-9C9C6B078DC6}" type="datetimeFigureOut">
              <a:rPr lang="en-US" smtClean="0"/>
              <a:t>8/29/2018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1847290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D284E03-E2EC-EC4E-A208-9C9C6B078DC6}" type="datetimeFigureOut">
              <a:rPr lang="en-US" smtClean="0"/>
              <a:t>8/29/2018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FFAD31F2-59BF-0649-B63F-7D121A6EFFFA}"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84960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7D284E03-E2EC-EC4E-A208-9C9C6B078DC6}" type="datetimeFigureOut">
              <a:rPr lang="en-US" smtClean="0"/>
              <a:t>8/29/2018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1867944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D284E03-E2EC-EC4E-A208-9C9C6B078DC6}" type="datetimeFigureOut">
              <a:rPr lang="en-US" smtClean="0"/>
              <a:t>8/29/2018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1959527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7D284E03-E2EC-EC4E-A208-9C9C6B078DC6}" type="datetimeFigureOut">
              <a:rPr lang="en-US" smtClean="0"/>
              <a:t>8/29/2018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1743075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284E03-E2EC-EC4E-A208-9C9C6B078DC6}" type="datetimeFigureOut">
              <a:rPr lang="en-US" smtClean="0"/>
              <a:t>8/29/2018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60722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7D284E03-E2EC-EC4E-A208-9C9C6B078DC6}" type="datetimeFigureOut">
              <a:rPr lang="en-US" smtClean="0"/>
              <a:t>8/29/2018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142049608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284E03-E2EC-EC4E-A208-9C9C6B078DC6}" type="datetimeFigureOut">
              <a:rPr lang="en-US" smtClean="0"/>
              <a:t>8/29/2018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13418569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7D284E03-E2EC-EC4E-A208-9C9C6B078DC6}" type="datetimeFigureOut">
              <a:rPr lang="en-US" smtClean="0"/>
              <a:t>8/29/2018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2372899402"/>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284E03-E2EC-EC4E-A208-9C9C6B078DC6}" type="datetimeFigureOut">
              <a:rPr lang="en-US" smtClean="0"/>
              <a:t>8/29/2018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20626573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284E03-E2EC-EC4E-A208-9C9C6B078DC6}" type="datetimeFigureOut">
              <a:rPr lang="en-US" smtClean="0"/>
              <a:t>8/29/2018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22365183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D284E03-E2EC-EC4E-A208-9C9C6B078DC6}" type="datetimeFigureOut">
              <a:rPr lang="en-US" smtClean="0"/>
              <a:t>8/29/2018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31320882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284E03-E2EC-EC4E-A208-9C9C6B078DC6}" type="datetimeFigureOut">
              <a:rPr lang="en-US" smtClean="0"/>
              <a:t>8/29/2018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19894124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284E03-E2EC-EC4E-A208-9C9C6B078DC6}" type="datetimeFigureOut">
              <a:rPr lang="en-US" smtClean="0"/>
              <a:t>8/29/2018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3217073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284E03-E2EC-EC4E-A208-9C9C6B078DC6}" type="datetimeFigureOut">
              <a:rPr lang="en-US" smtClean="0"/>
              <a:t>8/29/2018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AD31F2-59BF-0649-B63F-7D121A6EFFFA}" type="slidenum">
              <a:rPr lang="en-US" smtClean="0"/>
              <a:t>‹#›</a:t>
            </a:fld>
            <a:endParaRPr lang="en-US" dirty="0"/>
          </a:p>
        </p:txBody>
      </p:sp>
    </p:spTree>
    <p:extLst>
      <p:ext uri="{BB962C8B-B14F-4D97-AF65-F5344CB8AC3E}">
        <p14:creationId xmlns:p14="http://schemas.microsoft.com/office/powerpoint/2010/main" val="1761469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D284E03-E2EC-EC4E-A208-9C9C6B078DC6}" type="datetimeFigureOut">
              <a:rPr lang="en-US" smtClean="0"/>
              <a:t>8/29/2018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FAD31F2-59BF-0649-B63F-7D121A6EFFFA}" type="slidenum">
              <a:rPr lang="en-US" smtClean="0"/>
              <a:t>‹#›</a:t>
            </a:fld>
            <a:endParaRPr lang="en-US" dirty="0"/>
          </a:p>
        </p:txBody>
      </p:sp>
    </p:spTree>
    <p:extLst>
      <p:ext uri="{BB962C8B-B14F-4D97-AF65-F5344CB8AC3E}">
        <p14:creationId xmlns:p14="http://schemas.microsoft.com/office/powerpoint/2010/main" val="3582170106"/>
      </p:ext>
    </p:extLst>
  </p:cSld>
  <p:clrMap bg1="dk1" tx1="lt1" bg2="dk2"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Lst>
  <p:timing>
    <p:tnLst>
      <p:par>
        <p:cTn id="1" dur="indefinite" restart="never" nodeType="tmRoot"/>
      </p:par>
    </p:tnLst>
  </p:timing>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22074" y="551378"/>
            <a:ext cx="9144000" cy="2387600"/>
          </a:xfrm>
          <a:noFill/>
        </p:spPr>
        <p:txBody>
          <a:bodyPr>
            <a:normAutofit fontScale="90000"/>
          </a:bodyPr>
          <a:lstStyle/>
          <a:p>
            <a:pPr algn="ctr"/>
            <a:r>
              <a:rPr lang="en-US" sz="5500" dirty="0" smtClean="0">
                <a:latin typeface="Hiragino Kaku Gothic StdN W8" charset="-128"/>
                <a:ea typeface="Hiragino Kaku Gothic StdN W8" charset="-128"/>
                <a:cs typeface="Hiragino Kaku Gothic StdN W8" charset="-128"/>
              </a:rPr>
              <a:t/>
            </a:r>
            <a:br>
              <a:rPr lang="en-US" sz="5500" dirty="0" smtClean="0">
                <a:latin typeface="Hiragino Kaku Gothic StdN W8" charset="-128"/>
                <a:ea typeface="Hiragino Kaku Gothic StdN W8" charset="-128"/>
                <a:cs typeface="Hiragino Kaku Gothic StdN W8" charset="-128"/>
              </a:rPr>
            </a:br>
            <a:r>
              <a:rPr lang="en-US" sz="5400" b="1" dirty="0"/>
              <a:t>Creating Accessible Digital </a:t>
            </a:r>
            <a:r>
              <a:rPr lang="en-US" sz="5400" b="1" dirty="0" smtClean="0"/>
              <a:t>Content:</a:t>
            </a:r>
            <a:r>
              <a:rPr lang="en-US" sz="5400" dirty="0"/>
              <a:t/>
            </a:r>
            <a:br>
              <a:rPr lang="en-US" sz="5400" dirty="0"/>
            </a:br>
            <a:endParaRPr lang="en-US" sz="5500" dirty="0">
              <a:latin typeface="Hiragino Kaku Gothic StdN W8" charset="-128"/>
              <a:ea typeface="Hiragino Kaku Gothic StdN W8" charset="-128"/>
              <a:cs typeface="Hiragino Kaku Gothic StdN W8" charset="-128"/>
            </a:endParaRPr>
          </a:p>
        </p:txBody>
      </p:sp>
      <p:sp>
        <p:nvSpPr>
          <p:cNvPr id="3" name="Subtitle 2"/>
          <p:cNvSpPr>
            <a:spLocks noGrp="1"/>
          </p:cNvSpPr>
          <p:nvPr>
            <p:ph type="subTitle" idx="1"/>
          </p:nvPr>
        </p:nvSpPr>
        <p:spPr>
          <a:xfrm>
            <a:off x="1720974" y="2297028"/>
            <a:ext cx="10946372" cy="1655762"/>
          </a:xfrm>
        </p:spPr>
        <p:txBody>
          <a:bodyPr>
            <a:normAutofit/>
          </a:bodyPr>
          <a:lstStyle/>
          <a:p>
            <a:pPr algn="ctr"/>
            <a:r>
              <a:rPr lang="en-US" sz="5400" b="1" dirty="0" smtClean="0">
                <a:solidFill>
                  <a:srgbClr val="FFFF00"/>
                </a:solidFill>
              </a:rPr>
              <a:t>Equity </a:t>
            </a:r>
            <a:r>
              <a:rPr lang="en-US" sz="5400" b="1" dirty="0">
                <a:solidFill>
                  <a:srgbClr val="FFFF00"/>
                </a:solidFill>
              </a:rPr>
              <a:t>for </a:t>
            </a:r>
            <a:r>
              <a:rPr lang="en-US" sz="5400" b="1" dirty="0" smtClean="0">
                <a:solidFill>
                  <a:srgbClr val="FFFF00"/>
                </a:solidFill>
              </a:rPr>
              <a:t>ALL</a:t>
            </a:r>
            <a:endParaRPr lang="en-US" sz="5400" b="1" dirty="0">
              <a:solidFill>
                <a:srgbClr val="FFFF00"/>
              </a:solidFill>
            </a:endParaRPr>
          </a:p>
        </p:txBody>
      </p:sp>
      <p:sp>
        <p:nvSpPr>
          <p:cNvPr id="8" name="Subtitle 2"/>
          <p:cNvSpPr txBox="1">
            <a:spLocks/>
          </p:cNvSpPr>
          <p:nvPr/>
        </p:nvSpPr>
        <p:spPr>
          <a:xfrm>
            <a:off x="3864756" y="3387538"/>
            <a:ext cx="7151234" cy="10668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Maryland State Department of Education (MSDE)  </a:t>
            </a:r>
            <a:br>
              <a:rPr lang="en-US" dirty="0" smtClean="0"/>
            </a:br>
            <a:r>
              <a:rPr lang="en-US" dirty="0" smtClean="0"/>
              <a:t>Division of Curriculum, Assessment and Accountability</a:t>
            </a:r>
            <a:endParaRPr lang="en-US" dirty="0"/>
          </a:p>
        </p:txBody>
      </p:sp>
      <p:pic>
        <p:nvPicPr>
          <p:cNvPr id="4" name="Picture 3" descr="A young girl thinki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15" y="4165347"/>
            <a:ext cx="2509520" cy="1814949"/>
          </a:xfrm>
          <a:prstGeom prst="rect">
            <a:avLst/>
          </a:prstGeom>
        </p:spPr>
      </p:pic>
      <p:pic>
        <p:nvPicPr>
          <p:cNvPr id="5" name="Picture 4" descr="a person typing on a keyboar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8943" y="4185225"/>
            <a:ext cx="2630627" cy="1836616"/>
          </a:xfrm>
          <a:prstGeom prst="rect">
            <a:avLst/>
          </a:prstGeom>
        </p:spPr>
      </p:pic>
      <p:pic>
        <p:nvPicPr>
          <p:cNvPr id="6" name="Picture 5" descr="another person typing on a keyboar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8112" y="4166978"/>
            <a:ext cx="2719977" cy="1813318"/>
          </a:xfrm>
          <a:prstGeom prst="rect">
            <a:avLst/>
          </a:prstGeom>
        </p:spPr>
      </p:pic>
      <p:pic>
        <p:nvPicPr>
          <p:cNvPr id="7" name="Picture 6" descr="a man typing on a computer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1175" y="4149206"/>
            <a:ext cx="2824899" cy="1883266"/>
          </a:xfrm>
          <a:prstGeom prst="rect">
            <a:avLst/>
          </a:prstGeom>
        </p:spPr>
      </p:pic>
      <p:pic>
        <p:nvPicPr>
          <p:cNvPr id="10" name="Picture 9" descr="MSDE Logo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308" y="1519624"/>
            <a:ext cx="1733333" cy="885714"/>
          </a:xfrm>
          <a:prstGeom prst="rect">
            <a:avLst/>
          </a:prstGeom>
        </p:spPr>
      </p:pic>
      <p:pic>
        <p:nvPicPr>
          <p:cNvPr id="11" name="Picture 10" descr="Creative Commons Attribution Non-Commerical Share-Alike ico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8663" y="6332617"/>
            <a:ext cx="1227411" cy="429442"/>
          </a:xfrm>
          <a:prstGeom prst="rect">
            <a:avLst/>
          </a:prstGeom>
        </p:spPr>
      </p:pic>
    </p:spTree>
    <p:extLst>
      <p:ext uri="{BB962C8B-B14F-4D97-AF65-F5344CB8AC3E}">
        <p14:creationId xmlns:p14="http://schemas.microsoft.com/office/powerpoint/2010/main" val="385022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7455" y="901532"/>
            <a:ext cx="8610600" cy="1293028"/>
          </a:xfrm>
        </p:spPr>
        <p:txBody>
          <a:bodyPr/>
          <a:lstStyle/>
          <a:p>
            <a:r>
              <a:rPr lang="en-US" altLang="en-US" dirty="0">
                <a:latin typeface="Verdana" pitchFamily="34" charset="0"/>
                <a:ea typeface="Verdana" pitchFamily="34" charset="0"/>
                <a:cs typeface="Verdana" pitchFamily="34" charset="0"/>
              </a:rPr>
              <a:t>What Is Accessibility?</a:t>
            </a:r>
            <a:endParaRPr lang="en-US" dirty="0"/>
          </a:p>
        </p:txBody>
      </p:sp>
      <p:sp>
        <p:nvSpPr>
          <p:cNvPr id="3" name="Content Placeholder 2"/>
          <p:cNvSpPr>
            <a:spLocks noGrp="1"/>
          </p:cNvSpPr>
          <p:nvPr>
            <p:ph idx="1"/>
          </p:nvPr>
        </p:nvSpPr>
        <p:spPr/>
        <p:txBody>
          <a:bodyPr>
            <a:normAutofit fontScale="40000" lnSpcReduction="20000"/>
          </a:bodyPr>
          <a:lstStyle/>
          <a:p>
            <a:pPr>
              <a:lnSpc>
                <a:spcPct val="170000"/>
              </a:lnSpc>
            </a:pPr>
            <a:r>
              <a:rPr lang="en-US" sz="7000" b="1" dirty="0">
                <a:solidFill>
                  <a:srgbClr val="FFFF00"/>
                </a:solidFill>
              </a:rPr>
              <a:t>Accessible means a person with a disability is afforded the same opportunity to acquire the same information, engage in the same interactions, and enjoy the same services as a person without a disability in an equally effective and equally integrated manner, with equivalent ease of use.</a:t>
            </a:r>
          </a:p>
          <a:p>
            <a:endParaRPr lang="en-US" dirty="0"/>
          </a:p>
        </p:txBody>
      </p:sp>
      <p:pic>
        <p:nvPicPr>
          <p:cNvPr id="5" name="Picture 4" descr="MSDE Logo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633910"/>
            <a:ext cx="1733333" cy="885714"/>
          </a:xfrm>
          <a:prstGeom prst="rect">
            <a:avLst/>
          </a:prstGeom>
        </p:spPr>
      </p:pic>
      <p:pic>
        <p:nvPicPr>
          <p:cNvPr id="6" name="Picture 5" descr="Creative Commons Attribution Non-Commerical Share-Alike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8663" y="6332617"/>
            <a:ext cx="1227411" cy="429442"/>
          </a:xfrm>
          <a:prstGeom prst="rect">
            <a:avLst/>
          </a:prstGeom>
        </p:spPr>
      </p:pic>
    </p:spTree>
    <p:extLst>
      <p:ext uri="{BB962C8B-B14F-4D97-AF65-F5344CB8AC3E}">
        <p14:creationId xmlns:p14="http://schemas.microsoft.com/office/powerpoint/2010/main" val="180819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819277" y="-240652"/>
            <a:ext cx="9144000" cy="2387600"/>
          </a:xfrm>
          <a:noFill/>
        </p:spPr>
        <p:txBody>
          <a:bodyPr>
            <a:normAutofit/>
          </a:bodyPr>
          <a:lstStyle/>
          <a:p>
            <a:r>
              <a:rPr lang="en-US" dirty="0" smtClean="0">
                <a:latin typeface="Hiragino Kaku Gothic StdN W8" charset="-128"/>
                <a:ea typeface="Hiragino Kaku Gothic StdN W8" charset="-128"/>
                <a:cs typeface="Hiragino Kaku Gothic StdN W8" charset="-128"/>
              </a:rPr>
              <a:t>Why Provide Equal Access?</a:t>
            </a:r>
            <a:endParaRPr lang="en-US" dirty="0">
              <a:latin typeface="Hiragino Kaku Gothic StdN W8" charset="-128"/>
              <a:ea typeface="Hiragino Kaku Gothic StdN W8" charset="-128"/>
              <a:cs typeface="Hiragino Kaku Gothic StdN W8" charset="-128"/>
            </a:endParaRPr>
          </a:p>
        </p:txBody>
      </p:sp>
      <p:sp>
        <p:nvSpPr>
          <p:cNvPr id="6" name="Subtitle 2"/>
          <p:cNvSpPr>
            <a:spLocks noGrp="1"/>
          </p:cNvSpPr>
          <p:nvPr>
            <p:ph type="subTitle" idx="1"/>
          </p:nvPr>
        </p:nvSpPr>
        <p:spPr>
          <a:xfrm>
            <a:off x="256430" y="1888626"/>
            <a:ext cx="10942320" cy="4094826"/>
          </a:xfrm>
        </p:spPr>
        <p:txBody>
          <a:bodyPr>
            <a:normAutofit fontScale="55000" lnSpcReduction="20000"/>
          </a:bodyPr>
          <a:lstStyle/>
          <a:p>
            <a:pPr fontAlgn="base"/>
            <a:r>
              <a:rPr lang="en-US" sz="4800" dirty="0"/>
              <a:t> </a:t>
            </a:r>
            <a:r>
              <a:rPr lang="en-US" sz="4800" dirty="0" smtClean="0">
                <a:solidFill>
                  <a:srgbClr val="FF0000"/>
                </a:solidFill>
                <a:latin typeface="Hiragino Kaku Gothic StdN W8" charset="-128"/>
                <a:ea typeface="Hiragino Kaku Gothic StdN W8" charset="-128"/>
                <a:cs typeface="Hiragino Kaku Gothic StdN W8" charset="-128"/>
              </a:rPr>
              <a:t/>
            </a:r>
            <a:br>
              <a:rPr lang="en-US" sz="4800" dirty="0" smtClean="0">
                <a:solidFill>
                  <a:srgbClr val="FF0000"/>
                </a:solidFill>
                <a:latin typeface="Hiragino Kaku Gothic StdN W8" charset="-128"/>
                <a:ea typeface="Hiragino Kaku Gothic StdN W8" charset="-128"/>
                <a:cs typeface="Hiragino Kaku Gothic StdN W8" charset="-128"/>
              </a:rPr>
            </a:br>
            <a:r>
              <a:rPr lang="en-US" sz="4800" dirty="0" smtClean="0">
                <a:solidFill>
                  <a:srgbClr val="FF0000"/>
                </a:solidFill>
                <a:latin typeface="Hiragino Kaku Gothic StdN W8" charset="-128"/>
                <a:ea typeface="Hiragino Kaku Gothic StdN W8" charset="-128"/>
                <a:cs typeface="Hiragino Kaku Gothic StdN W8" charset="-128"/>
              </a:rPr>
              <a:t/>
            </a:r>
            <a:br>
              <a:rPr lang="en-US" sz="4800" dirty="0" smtClean="0">
                <a:solidFill>
                  <a:srgbClr val="FF0000"/>
                </a:solidFill>
                <a:latin typeface="Hiragino Kaku Gothic StdN W8" charset="-128"/>
                <a:ea typeface="Hiragino Kaku Gothic StdN W8" charset="-128"/>
                <a:cs typeface="Hiragino Kaku Gothic StdN W8" charset="-128"/>
              </a:rPr>
            </a:br>
            <a:r>
              <a:rPr lang="en-US" sz="5400" b="1" dirty="0"/>
              <a:t>S</a:t>
            </a:r>
            <a:r>
              <a:rPr lang="en-US" sz="5400" b="1" dirty="0" smtClean="0"/>
              <a:t>ection 508: The </a:t>
            </a:r>
            <a:r>
              <a:rPr lang="en-US" sz="5400" b="1" dirty="0"/>
              <a:t>Americans with Disabilities Act (ADA</a:t>
            </a:r>
            <a:r>
              <a:rPr lang="en-US" sz="5400" b="1" dirty="0" smtClean="0"/>
              <a:t>)</a:t>
            </a:r>
            <a:endParaRPr lang="en-US" sz="5400" dirty="0"/>
          </a:p>
          <a:p>
            <a:pPr fontAlgn="base"/>
            <a:endParaRPr lang="en-US" sz="5400" dirty="0"/>
          </a:p>
          <a:p>
            <a:pPr algn="ctr">
              <a:lnSpc>
                <a:spcPct val="120000"/>
              </a:lnSpc>
            </a:pPr>
            <a:r>
              <a:rPr lang="en-US" sz="5400" b="1" dirty="0" smtClean="0">
                <a:solidFill>
                  <a:srgbClr val="FFFF00"/>
                </a:solidFill>
              </a:rPr>
              <a:t>“Passed </a:t>
            </a:r>
            <a:r>
              <a:rPr lang="en-US" sz="5400" b="1" dirty="0">
                <a:solidFill>
                  <a:srgbClr val="FFFF00"/>
                </a:solidFill>
              </a:rPr>
              <a:t>in 1990 and amended in </a:t>
            </a:r>
            <a:r>
              <a:rPr lang="en-US" sz="5400" b="1" dirty="0" smtClean="0">
                <a:solidFill>
                  <a:srgbClr val="FFFF00"/>
                </a:solidFill>
              </a:rPr>
              <a:t>2008 and 2017, </a:t>
            </a:r>
            <a:r>
              <a:rPr lang="en-US" sz="5400" b="1" dirty="0">
                <a:solidFill>
                  <a:srgbClr val="FFFF00"/>
                </a:solidFill>
              </a:rPr>
              <a:t>the ADA guarantees equal opportunity to people with disabilities regarding a wide range of public services, accommodations and programs</a:t>
            </a:r>
            <a:r>
              <a:rPr lang="en-US" sz="5400" b="1" dirty="0" smtClean="0">
                <a:solidFill>
                  <a:srgbClr val="FFFF00"/>
                </a:solidFill>
              </a:rPr>
              <a:t>.”</a:t>
            </a:r>
            <a:endParaRPr lang="en-US" sz="5400" b="1" dirty="0">
              <a:solidFill>
                <a:srgbClr val="FFFF00"/>
              </a:solidFill>
            </a:endParaRPr>
          </a:p>
        </p:txBody>
      </p:sp>
      <p:pic>
        <p:nvPicPr>
          <p:cNvPr id="7" name="Picture 6" descr="MSDE Logo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73" y="510291"/>
            <a:ext cx="1733333" cy="885714"/>
          </a:xfrm>
          <a:prstGeom prst="rect">
            <a:avLst/>
          </a:prstGeom>
        </p:spPr>
      </p:pic>
      <p:pic>
        <p:nvPicPr>
          <p:cNvPr id="8" name="Picture 7" descr="Creative Commons Attribution Non-Commerical Share-Alike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8663" y="6332617"/>
            <a:ext cx="1227411" cy="429442"/>
          </a:xfrm>
          <a:prstGeom prst="rect">
            <a:avLst/>
          </a:prstGeom>
        </p:spPr>
      </p:pic>
    </p:spTree>
    <p:extLst>
      <p:ext uri="{BB962C8B-B14F-4D97-AF65-F5344CB8AC3E}">
        <p14:creationId xmlns:p14="http://schemas.microsoft.com/office/powerpoint/2010/main" val="86925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259372" y="530626"/>
            <a:ext cx="9144000" cy="2387600"/>
          </a:xfrm>
          <a:noFill/>
        </p:spPr>
        <p:txBody>
          <a:bodyPr>
            <a:normAutofit fontScale="90000"/>
          </a:bodyPr>
          <a:lstStyle/>
          <a:p>
            <a:r>
              <a:rPr lang="en-US" dirty="0" smtClean="0">
                <a:latin typeface="Hiragino Kaku Gothic StdN W8" charset="-128"/>
                <a:ea typeface="Hiragino Kaku Gothic StdN W8" charset="-128"/>
                <a:cs typeface="Hiragino Kaku Gothic StdN W8" charset="-128"/>
              </a:rPr>
              <a:t>1 out of every 5 Americans have a</a:t>
            </a:r>
            <a:br>
              <a:rPr lang="en-US" dirty="0" smtClean="0">
                <a:latin typeface="Hiragino Kaku Gothic StdN W8" charset="-128"/>
                <a:ea typeface="Hiragino Kaku Gothic StdN W8" charset="-128"/>
                <a:cs typeface="Hiragino Kaku Gothic StdN W8" charset="-128"/>
              </a:rPr>
            </a:br>
            <a:r>
              <a:rPr lang="en-US" dirty="0" smtClean="0">
                <a:latin typeface="Hiragino Kaku Gothic StdN W8" charset="-128"/>
                <a:ea typeface="Hiragino Kaku Gothic StdN W8" charset="-128"/>
                <a:cs typeface="Hiragino Kaku Gothic StdN W8" charset="-128"/>
              </a:rPr>
              <a:t>disability *  </a:t>
            </a:r>
            <a:endParaRPr lang="en-US" dirty="0">
              <a:latin typeface="Hiragino Kaku Gothic StdN W8" charset="-128"/>
              <a:ea typeface="Hiragino Kaku Gothic StdN W8" charset="-128"/>
              <a:cs typeface="Hiragino Kaku Gothic StdN W8" charset="-128"/>
            </a:endParaRPr>
          </a:p>
        </p:txBody>
      </p:sp>
      <p:sp>
        <p:nvSpPr>
          <p:cNvPr id="6" name="Subtitle 2"/>
          <p:cNvSpPr>
            <a:spLocks noGrp="1"/>
          </p:cNvSpPr>
          <p:nvPr>
            <p:ph type="subTitle" idx="1"/>
          </p:nvPr>
        </p:nvSpPr>
        <p:spPr>
          <a:xfrm>
            <a:off x="670560" y="3136887"/>
            <a:ext cx="10942320" cy="3377882"/>
          </a:xfrm>
        </p:spPr>
        <p:txBody>
          <a:bodyPr>
            <a:normAutofit/>
          </a:bodyPr>
          <a:lstStyle/>
          <a:p>
            <a:pPr marL="685800" indent="-685800" algn="l">
              <a:buFont typeface="Arial" charset="0"/>
              <a:buChar char="•"/>
            </a:pPr>
            <a:r>
              <a:rPr lang="en-US" sz="5400" b="1" dirty="0" smtClean="0">
                <a:solidFill>
                  <a:srgbClr val="FFFF00"/>
                </a:solidFill>
              </a:rPr>
              <a:t>That’s 19 % of the U.S. Population</a:t>
            </a:r>
          </a:p>
          <a:p>
            <a:pPr marL="685800" indent="-685800" algn="l">
              <a:buFont typeface="Arial" charset="0"/>
              <a:buChar char="•"/>
            </a:pPr>
            <a:r>
              <a:rPr lang="en-US" sz="5400" b="1" dirty="0">
                <a:solidFill>
                  <a:srgbClr val="FFFF00"/>
                </a:solidFill>
              </a:rPr>
              <a:t>Approximately 56.7 million people</a:t>
            </a:r>
          </a:p>
          <a:p>
            <a:pPr marL="685800" indent="-685800" algn="l">
              <a:buFont typeface="Arial" charset="0"/>
              <a:buChar char="•"/>
            </a:pPr>
            <a:endParaRPr lang="en-US" sz="5400" dirty="0">
              <a:solidFill>
                <a:srgbClr val="FFFF00"/>
              </a:solidFill>
            </a:endParaRPr>
          </a:p>
        </p:txBody>
      </p:sp>
      <p:sp>
        <p:nvSpPr>
          <p:cNvPr id="8" name="Subtitle 2"/>
          <p:cNvSpPr txBox="1">
            <a:spLocks/>
          </p:cNvSpPr>
          <p:nvPr/>
        </p:nvSpPr>
        <p:spPr>
          <a:xfrm>
            <a:off x="1461052" y="6344273"/>
            <a:ext cx="10942320" cy="337788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dirty="0" smtClean="0"/>
              <a:t>*U.S. Census Bureau</a:t>
            </a:r>
            <a:endParaRPr lang="en-US" dirty="0">
              <a:solidFill>
                <a:srgbClr val="FF0000"/>
              </a:solidFill>
            </a:endParaRPr>
          </a:p>
        </p:txBody>
      </p:sp>
      <p:pic>
        <p:nvPicPr>
          <p:cNvPr id="7" name="Picture 6" descr="MSDE logo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85" y="647480"/>
            <a:ext cx="1733333" cy="885714"/>
          </a:xfrm>
          <a:prstGeom prst="rect">
            <a:avLst/>
          </a:prstGeom>
        </p:spPr>
      </p:pic>
      <p:pic>
        <p:nvPicPr>
          <p:cNvPr id="9" name="Picture 8" descr="Creative Commons Attribution Non-Commerical Share-Alike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8663" y="6332617"/>
            <a:ext cx="1227411" cy="429442"/>
          </a:xfrm>
          <a:prstGeom prst="rect">
            <a:avLst/>
          </a:prstGeom>
        </p:spPr>
      </p:pic>
    </p:spTree>
    <p:extLst>
      <p:ext uri="{BB962C8B-B14F-4D97-AF65-F5344CB8AC3E}">
        <p14:creationId xmlns:p14="http://schemas.microsoft.com/office/powerpoint/2010/main" val="26882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5264728" y="0"/>
            <a:ext cx="9144000" cy="2387600"/>
          </a:xfrm>
          <a:noFill/>
        </p:spPr>
        <p:txBody>
          <a:bodyPr>
            <a:normAutofit/>
          </a:bodyPr>
          <a:lstStyle/>
          <a:p>
            <a:r>
              <a:rPr lang="en-US" sz="5000" dirty="0" smtClean="0">
                <a:latin typeface="Hiragino Kaku Gothic StdN W8" charset="-128"/>
                <a:ea typeface="Hiragino Kaku Gothic StdN W8" charset="-128"/>
                <a:cs typeface="Hiragino Kaku Gothic StdN W8" charset="-128"/>
              </a:rPr>
              <a:t>There are a lot of different types of disabilities </a:t>
            </a:r>
            <a:endParaRPr lang="en-US" sz="5000" dirty="0">
              <a:latin typeface="Hiragino Kaku Gothic StdN W8" charset="-128"/>
              <a:ea typeface="Hiragino Kaku Gothic StdN W8" charset="-128"/>
              <a:cs typeface="Hiragino Kaku Gothic StdN W8" charset="-128"/>
            </a:endParaRPr>
          </a:p>
        </p:txBody>
      </p:sp>
      <p:sp>
        <p:nvSpPr>
          <p:cNvPr id="6" name="Subtitle 2"/>
          <p:cNvSpPr>
            <a:spLocks noGrp="1"/>
          </p:cNvSpPr>
          <p:nvPr>
            <p:ph type="subTitle" idx="1"/>
          </p:nvPr>
        </p:nvSpPr>
        <p:spPr>
          <a:xfrm>
            <a:off x="219083" y="2236702"/>
            <a:ext cx="10942320" cy="3756895"/>
          </a:xfrm>
        </p:spPr>
        <p:txBody>
          <a:bodyPr>
            <a:normAutofit fontScale="25000" lnSpcReduction="20000"/>
          </a:bodyPr>
          <a:lstStyle/>
          <a:p>
            <a:pPr marL="685800" indent="-685800">
              <a:lnSpc>
                <a:spcPct val="170000"/>
              </a:lnSpc>
              <a:buFont typeface="Arial" charset="0"/>
              <a:buChar char="•"/>
            </a:pPr>
            <a:r>
              <a:rPr lang="en-US" sz="10400" b="1" dirty="0">
                <a:solidFill>
                  <a:srgbClr val="FFFF00"/>
                </a:solidFill>
              </a:rPr>
              <a:t>Visual (blindness, low-vision, color blindness)</a:t>
            </a:r>
          </a:p>
          <a:p>
            <a:pPr marL="685800" indent="-685800">
              <a:lnSpc>
                <a:spcPct val="170000"/>
              </a:lnSpc>
              <a:buFont typeface="Arial" charset="0"/>
              <a:buChar char="•"/>
            </a:pPr>
            <a:r>
              <a:rPr lang="en-US" sz="10400" b="1" dirty="0">
                <a:solidFill>
                  <a:srgbClr val="FFFF00"/>
                </a:solidFill>
              </a:rPr>
              <a:t>Hearing (deafness and hard-of-hearing)</a:t>
            </a:r>
          </a:p>
          <a:p>
            <a:pPr marL="685800" indent="-685800">
              <a:lnSpc>
                <a:spcPct val="170000"/>
              </a:lnSpc>
              <a:buFont typeface="Arial" charset="0"/>
              <a:buChar char="•"/>
            </a:pPr>
            <a:r>
              <a:rPr lang="en-US" sz="10400" b="1" dirty="0">
                <a:solidFill>
                  <a:srgbClr val="FFFF00"/>
                </a:solidFill>
              </a:rPr>
              <a:t>Motor (inability to use mouse, slow response time, limited fine motor control)</a:t>
            </a:r>
          </a:p>
          <a:p>
            <a:pPr marL="685800" indent="-685800">
              <a:lnSpc>
                <a:spcPct val="170000"/>
              </a:lnSpc>
              <a:buFont typeface="Arial" charset="0"/>
              <a:buChar char="•"/>
            </a:pPr>
            <a:r>
              <a:rPr lang="en-US" sz="10400" b="1" dirty="0">
                <a:solidFill>
                  <a:srgbClr val="FFFF00"/>
                </a:solidFill>
              </a:rPr>
              <a:t>Cognitive (learning disabilities, </a:t>
            </a:r>
            <a:r>
              <a:rPr lang="en-US" sz="10400" b="1" dirty="0" smtClean="0">
                <a:solidFill>
                  <a:srgbClr val="FFFF00"/>
                </a:solidFill>
              </a:rPr>
              <a:t>distractibility</a:t>
            </a:r>
            <a:r>
              <a:rPr lang="en-US" sz="10400" b="1" dirty="0">
                <a:solidFill>
                  <a:srgbClr val="FFFF00"/>
                </a:solidFill>
              </a:rPr>
              <a:t>, inability to remember or focus on large amounts of information)</a:t>
            </a:r>
          </a:p>
          <a:p>
            <a:pPr algn="l"/>
            <a:r>
              <a:rPr lang="en-US" sz="5400" dirty="0">
                <a:solidFill>
                  <a:srgbClr val="FFFF00"/>
                </a:solidFill>
              </a:rPr>
              <a:t> </a:t>
            </a:r>
          </a:p>
          <a:p>
            <a:pPr marL="685800" indent="-685800" algn="l">
              <a:buFont typeface="Arial" charset="0"/>
              <a:buChar char="•"/>
            </a:pPr>
            <a:endParaRPr lang="en-US" sz="5400" dirty="0">
              <a:solidFill>
                <a:srgbClr val="FFFF00"/>
              </a:solidFill>
            </a:endParaRPr>
          </a:p>
        </p:txBody>
      </p:sp>
      <p:pic>
        <p:nvPicPr>
          <p:cNvPr id="7" name="Picture 6" descr="MSDE Logo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08" y="633910"/>
            <a:ext cx="1733333" cy="885714"/>
          </a:xfrm>
          <a:prstGeom prst="rect">
            <a:avLst/>
          </a:prstGeom>
        </p:spPr>
      </p:pic>
      <p:pic>
        <p:nvPicPr>
          <p:cNvPr id="8" name="Picture 7" descr="Creative Commons Attribution Non-Commerical Share-Alike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8663" y="6332617"/>
            <a:ext cx="1227411" cy="429442"/>
          </a:xfrm>
          <a:prstGeom prst="rect">
            <a:avLst/>
          </a:prstGeom>
        </p:spPr>
      </p:pic>
    </p:spTree>
    <p:extLst>
      <p:ext uri="{BB962C8B-B14F-4D97-AF65-F5344CB8AC3E}">
        <p14:creationId xmlns:p14="http://schemas.microsoft.com/office/powerpoint/2010/main" val="124604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a:t>
            </a:r>
            <a:r>
              <a:rPr lang="en-US" b="1" dirty="0"/>
              <a:t>are some types of assistive devices &amp; how are they used?</a:t>
            </a:r>
          </a:p>
        </p:txBody>
      </p:sp>
      <p:sp>
        <p:nvSpPr>
          <p:cNvPr id="3" name="Content Placeholder 2"/>
          <p:cNvSpPr>
            <a:spLocks noGrp="1"/>
          </p:cNvSpPr>
          <p:nvPr>
            <p:ph idx="1"/>
          </p:nvPr>
        </p:nvSpPr>
        <p:spPr>
          <a:xfrm>
            <a:off x="685800" y="2194560"/>
            <a:ext cx="10820400" cy="4324773"/>
          </a:xfrm>
        </p:spPr>
        <p:txBody>
          <a:bodyPr>
            <a:normAutofit lnSpcReduction="10000"/>
          </a:bodyPr>
          <a:lstStyle/>
          <a:p>
            <a:r>
              <a:rPr lang="en-US" b="1" dirty="0" smtClean="0">
                <a:solidFill>
                  <a:srgbClr val="FFFF00"/>
                </a:solidFill>
              </a:rPr>
              <a:t>Computer software and hardware, such as voice recognition programs, screen readers, and screen enlargement applications, help people with mobility and sensory impairments use computer technology.</a:t>
            </a:r>
            <a:br>
              <a:rPr lang="en-US" b="1" dirty="0" smtClean="0">
                <a:solidFill>
                  <a:srgbClr val="FFFF00"/>
                </a:solidFill>
              </a:rPr>
            </a:br>
            <a:endParaRPr lang="en-US" b="1" dirty="0" smtClean="0">
              <a:solidFill>
                <a:srgbClr val="FFFF00"/>
              </a:solidFill>
            </a:endParaRPr>
          </a:p>
          <a:p>
            <a:r>
              <a:rPr lang="en-US" b="1" dirty="0" smtClean="0">
                <a:solidFill>
                  <a:srgbClr val="FFFF00"/>
                </a:solidFill>
              </a:rPr>
              <a:t>Closed captioning allows people with hearing impairments to enjoy movies and television programs.</a:t>
            </a:r>
            <a:br>
              <a:rPr lang="en-US" b="1" dirty="0" smtClean="0">
                <a:solidFill>
                  <a:srgbClr val="FFFF00"/>
                </a:solidFill>
              </a:rPr>
            </a:br>
            <a:endParaRPr lang="en-US" b="1" dirty="0" smtClean="0">
              <a:solidFill>
                <a:srgbClr val="FFFF00"/>
              </a:solidFill>
            </a:endParaRPr>
          </a:p>
          <a:p>
            <a:r>
              <a:rPr lang="en-US" b="1" dirty="0" smtClean="0">
                <a:solidFill>
                  <a:srgbClr val="FFFF00"/>
                </a:solidFill>
              </a:rPr>
              <a:t>In the classroom and elsewhere, assistive devices, such as automatic page-turners, book holders, and adapted pencil grips, allow learners with disabilities to participate in educational activities.</a:t>
            </a:r>
          </a:p>
          <a:p>
            <a:pPr marL="0" indent="0" algn="ctr">
              <a:buNone/>
            </a:pPr>
            <a:r>
              <a:rPr lang="en-US" b="1" dirty="0">
                <a:solidFill>
                  <a:srgbClr val="FFFF00"/>
                </a:solidFill>
              </a:rPr>
              <a:t/>
            </a:r>
            <a:br>
              <a:rPr lang="en-US" b="1" dirty="0">
                <a:solidFill>
                  <a:srgbClr val="FFFF00"/>
                </a:solidFill>
              </a:rPr>
            </a:br>
            <a:r>
              <a:rPr lang="en-US" b="1" dirty="0" smtClean="0">
                <a:solidFill>
                  <a:srgbClr val="FFFF00"/>
                </a:solidFill>
              </a:rPr>
              <a:t/>
            </a:r>
            <a:br>
              <a:rPr lang="en-US" b="1" dirty="0" smtClean="0">
                <a:solidFill>
                  <a:srgbClr val="FFFF00"/>
                </a:solidFill>
              </a:rPr>
            </a:br>
            <a:r>
              <a:rPr lang="en-US" dirty="0" smtClean="0"/>
              <a:t>* </a:t>
            </a:r>
            <a:r>
              <a:rPr lang="en-US" dirty="0"/>
              <a:t>US Department of Health and Human Services </a:t>
            </a:r>
            <a:r>
              <a:rPr lang="en-US" b="1" dirty="0">
                <a:solidFill>
                  <a:srgbClr val="FFFF00"/>
                </a:solidFill>
              </a:rPr>
              <a:t/>
            </a:r>
            <a:br>
              <a:rPr lang="en-US" b="1" dirty="0">
                <a:solidFill>
                  <a:srgbClr val="FFFF00"/>
                </a:solidFill>
              </a:rPr>
            </a:br>
            <a:endParaRPr lang="en-US" dirty="0"/>
          </a:p>
          <a:p>
            <a:endParaRPr lang="en-US" b="1" dirty="0">
              <a:solidFill>
                <a:srgbClr val="FFFF00"/>
              </a:solidFill>
            </a:endParaRPr>
          </a:p>
        </p:txBody>
      </p:sp>
      <p:pic>
        <p:nvPicPr>
          <p:cNvPr id="6" name="Picture 5" descr="MSDE Logo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633910"/>
            <a:ext cx="1733333" cy="885714"/>
          </a:xfrm>
          <a:prstGeom prst="rect">
            <a:avLst/>
          </a:prstGeom>
        </p:spPr>
      </p:pic>
      <p:pic>
        <p:nvPicPr>
          <p:cNvPr id="5" name="Picture 4" descr="Creative Commons Attribution Non-Commerical Share-Alike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8663" y="6332617"/>
            <a:ext cx="1227411" cy="429442"/>
          </a:xfrm>
          <a:prstGeom prst="rect">
            <a:avLst/>
          </a:prstGeom>
        </p:spPr>
      </p:pic>
    </p:spTree>
    <p:extLst>
      <p:ext uri="{BB962C8B-B14F-4D97-AF65-F5344CB8AC3E}">
        <p14:creationId xmlns:p14="http://schemas.microsoft.com/office/powerpoint/2010/main" val="34517953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45" y="653537"/>
            <a:ext cx="8610600" cy="1293028"/>
          </a:xfrm>
        </p:spPr>
        <p:txBody>
          <a:bodyPr/>
          <a:lstStyle/>
          <a:p>
            <a:r>
              <a:rPr lang="en-US" b="1" dirty="0" smtClean="0"/>
              <a:t>Accessibility</a:t>
            </a:r>
            <a:endParaRPr lang="en-US" b="1" dirty="0"/>
          </a:p>
        </p:txBody>
      </p:sp>
      <p:sp>
        <p:nvSpPr>
          <p:cNvPr id="3" name="Content Placeholder 2"/>
          <p:cNvSpPr>
            <a:spLocks noGrp="1"/>
          </p:cNvSpPr>
          <p:nvPr>
            <p:ph idx="1"/>
          </p:nvPr>
        </p:nvSpPr>
        <p:spPr/>
        <p:txBody>
          <a:bodyPr/>
          <a:lstStyle/>
          <a:p>
            <a:pPr>
              <a:lnSpc>
                <a:spcPct val="150000"/>
              </a:lnSpc>
            </a:pPr>
            <a:r>
              <a:rPr lang="en-US" altLang="en-US" sz="2400" b="1" dirty="0">
                <a:solidFill>
                  <a:srgbClr val="FFFF00"/>
                </a:solidFill>
              </a:rPr>
              <a:t>If educators develop products with accessibility in mind, they can provide opportunities for independent access that students with disabilities may struggle to find. </a:t>
            </a:r>
          </a:p>
          <a:p>
            <a:pPr>
              <a:lnSpc>
                <a:spcPct val="150000"/>
              </a:lnSpc>
            </a:pPr>
            <a:r>
              <a:rPr lang="en-US" altLang="en-US" sz="2400" b="1" dirty="0">
                <a:solidFill>
                  <a:srgbClr val="FFFF00"/>
                </a:solidFill>
              </a:rPr>
              <a:t>Without these accessibility techniques, students with disabilities will continue to face barriers to access.</a:t>
            </a:r>
          </a:p>
          <a:p>
            <a:endParaRPr lang="en-US" dirty="0"/>
          </a:p>
        </p:txBody>
      </p:sp>
      <p:pic>
        <p:nvPicPr>
          <p:cNvPr id="4" name="Picture 3" descr="MSDE logo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575" y="525173"/>
            <a:ext cx="1733333" cy="885714"/>
          </a:xfrm>
          <a:prstGeom prst="rect">
            <a:avLst/>
          </a:prstGeom>
        </p:spPr>
      </p:pic>
      <p:pic>
        <p:nvPicPr>
          <p:cNvPr id="5" name="Picture 4" descr="Creative Commons Attribution Non-Commerical Share-Alike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8663" y="6332617"/>
            <a:ext cx="1227411" cy="429442"/>
          </a:xfrm>
          <a:prstGeom prst="rect">
            <a:avLst/>
          </a:prstGeom>
        </p:spPr>
      </p:pic>
    </p:spTree>
    <p:extLst>
      <p:ext uri="{BB962C8B-B14F-4D97-AF65-F5344CB8AC3E}">
        <p14:creationId xmlns:p14="http://schemas.microsoft.com/office/powerpoint/2010/main" val="3119513459"/>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1869</TotalTime>
  <Words>463</Words>
  <Application>Microsoft Office PowerPoint</Application>
  <PresentationFormat>Widescreen</PresentationFormat>
  <Paragraphs>39</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Century Gothic</vt:lpstr>
      <vt:lpstr>Hiragino Kaku Gothic StdN W8</vt:lpstr>
      <vt:lpstr>Verdana</vt:lpstr>
      <vt:lpstr>Vapor Trail</vt:lpstr>
      <vt:lpstr> Creating Accessible Digital Content: </vt:lpstr>
      <vt:lpstr>What Is Accessibility?</vt:lpstr>
      <vt:lpstr>Why Provide Equal Access?</vt:lpstr>
      <vt:lpstr>1 out of every 5 Americans have a disability *  </vt:lpstr>
      <vt:lpstr>There are a lot of different types of disabilities </vt:lpstr>
      <vt:lpstr>*What are some types of assistive devices &amp; how are they used?</vt:lpstr>
      <vt:lpstr>Accessibility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Accessiblity 101</dc:title>
  <dc:creator>Gregg Ford</dc:creator>
  <cp:lastModifiedBy>Windows User</cp:lastModifiedBy>
  <cp:revision>85</cp:revision>
  <dcterms:created xsi:type="dcterms:W3CDTF">2017-09-18T16:18:42Z</dcterms:created>
  <dcterms:modified xsi:type="dcterms:W3CDTF">2018-08-29T20:27:57Z</dcterms:modified>
</cp:coreProperties>
</file>