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5"/>
  </p:sldMasterIdLst>
  <p:notesMasterIdLst>
    <p:notesMasterId r:id="rId54"/>
  </p:notesMasterIdLst>
  <p:handoutMasterIdLst>
    <p:handoutMasterId r:id="rId55"/>
  </p:handoutMasterIdLst>
  <p:sldIdLst>
    <p:sldId id="353" r:id="rId6"/>
    <p:sldId id="282" r:id="rId7"/>
    <p:sldId id="287" r:id="rId8"/>
    <p:sldId id="352" r:id="rId9"/>
    <p:sldId id="351" r:id="rId10"/>
    <p:sldId id="285" r:id="rId11"/>
    <p:sldId id="342" r:id="rId12"/>
    <p:sldId id="348" r:id="rId13"/>
    <p:sldId id="343" r:id="rId14"/>
    <p:sldId id="340" r:id="rId15"/>
    <p:sldId id="344" r:id="rId16"/>
    <p:sldId id="333" r:id="rId17"/>
    <p:sldId id="328" r:id="rId18"/>
    <p:sldId id="289" r:id="rId19"/>
    <p:sldId id="291" r:id="rId20"/>
    <p:sldId id="292" r:id="rId21"/>
    <p:sldId id="296" r:id="rId22"/>
    <p:sldId id="295" r:id="rId23"/>
    <p:sldId id="293" r:id="rId24"/>
    <p:sldId id="322" r:id="rId25"/>
    <p:sldId id="297" r:id="rId26"/>
    <p:sldId id="339" r:id="rId27"/>
    <p:sldId id="323" r:id="rId28"/>
    <p:sldId id="335" r:id="rId29"/>
    <p:sldId id="298" r:id="rId30"/>
    <p:sldId id="299" r:id="rId31"/>
    <p:sldId id="319" r:id="rId32"/>
    <p:sldId id="300" r:id="rId33"/>
    <p:sldId id="324" r:id="rId34"/>
    <p:sldId id="341" r:id="rId35"/>
    <p:sldId id="346" r:id="rId36"/>
    <p:sldId id="327" r:id="rId37"/>
    <p:sldId id="303" r:id="rId38"/>
    <p:sldId id="301" r:id="rId39"/>
    <p:sldId id="325" r:id="rId40"/>
    <p:sldId id="304" r:id="rId41"/>
    <p:sldId id="347" r:id="rId42"/>
    <p:sldId id="329" r:id="rId43"/>
    <p:sldId id="331" r:id="rId44"/>
    <p:sldId id="350" r:id="rId45"/>
    <p:sldId id="307" r:id="rId46"/>
    <p:sldId id="309" r:id="rId47"/>
    <p:sldId id="321" r:id="rId48"/>
    <p:sldId id="311" r:id="rId49"/>
    <p:sldId id="280" r:id="rId50"/>
    <p:sldId id="332" r:id="rId51"/>
    <p:sldId id="281" r:id="rId52"/>
    <p:sldId id="349"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66FF99"/>
    <a:srgbClr val="FF854A"/>
    <a:srgbClr val="F8FF89"/>
    <a:srgbClr val="CCEBEA"/>
    <a:srgbClr val="F0E1FF"/>
    <a:srgbClr val="FFFF66"/>
    <a:srgbClr val="DC97FF"/>
    <a:srgbClr val="CC9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532" autoAdjust="0"/>
  </p:normalViewPr>
  <p:slideViewPr>
    <p:cSldViewPr>
      <p:cViewPr varScale="1">
        <p:scale>
          <a:sx n="61" d="100"/>
          <a:sy n="61" d="100"/>
        </p:scale>
        <p:origin x="1416" y="72"/>
      </p:cViewPr>
      <p:guideLst/>
    </p:cSldViewPr>
  </p:slideViewPr>
  <p:outlineViewPr>
    <p:cViewPr>
      <p:scale>
        <a:sx n="33" d="100"/>
        <a:sy n="33" d="100"/>
      </p:scale>
      <p:origin x="0" y="-1939"/>
    </p:cViewPr>
  </p:outlineViewPr>
  <p:notesTextViewPr>
    <p:cViewPr>
      <p:scale>
        <a:sx n="3" d="2"/>
        <a:sy n="3" d="2"/>
      </p:scale>
      <p:origin x="0" y="0"/>
    </p:cViewPr>
  </p:notesTextViewPr>
  <p:sorterViewPr>
    <p:cViewPr>
      <p:scale>
        <a:sx n="100" d="100"/>
        <a:sy n="100" d="100"/>
      </p:scale>
      <p:origin x="0" y="-10234"/>
    </p:cViewPr>
  </p:sorterViewPr>
  <p:notesViewPr>
    <p:cSldViewPr>
      <p:cViewPr varScale="1">
        <p:scale>
          <a:sx n="61" d="100"/>
          <a:sy n="61" d="100"/>
        </p:scale>
        <p:origin x="1709"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9F819A6-72A4-410C-A98F-B61C90BA4D03}" type="datetimeFigureOut">
              <a:rPr lang="en-US" smtClean="0"/>
              <a:t>8/3/2018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68DA005-5B25-41E4-890E-AE24D5942C06}" type="slidenum">
              <a:rPr lang="en-US" smtClean="0"/>
              <a:t>‹#›</a:t>
            </a:fld>
            <a:endParaRPr lang="en-US"/>
          </a:p>
        </p:txBody>
      </p:sp>
    </p:spTree>
    <p:extLst>
      <p:ext uri="{BB962C8B-B14F-4D97-AF65-F5344CB8AC3E}">
        <p14:creationId xmlns:p14="http://schemas.microsoft.com/office/powerpoint/2010/main" val="215401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AC27C917-86D6-4083-BE96-E72DBE33C8E0}" type="datetimeFigureOut">
              <a:rPr lang="en-US"/>
              <a:pPr>
                <a:defRPr/>
              </a:pPr>
              <a:t>8/3/2018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D9FBDE9E-A812-4663-9CB3-8F1B9102178D}" type="slidenum">
              <a:rPr lang="en-US" altLang="en-US"/>
              <a:pPr/>
              <a:t>‹#›</a:t>
            </a:fld>
            <a:endParaRPr lang="en-US" altLang="en-US"/>
          </a:p>
        </p:txBody>
      </p:sp>
    </p:spTree>
    <p:extLst>
      <p:ext uri="{BB962C8B-B14F-4D97-AF65-F5344CB8AC3E}">
        <p14:creationId xmlns:p14="http://schemas.microsoft.com/office/powerpoint/2010/main" val="3612029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this Vermont Agency of Education primer on proficiency-based learning. Listen to the </a:t>
            </a:r>
            <a:r>
              <a:rPr lang="en-US" baseline="0" dirty="0" smtClean="0"/>
              <a:t>short voiceover on each slide, </a:t>
            </a:r>
            <a:r>
              <a:rPr lang="en-US" baseline="0" dirty="0" smtClean="0"/>
              <a:t>and click through the primer at your own pace</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a:t>
            </a:fld>
            <a:endParaRPr lang="en-US" altLang="en-US"/>
          </a:p>
        </p:txBody>
      </p:sp>
    </p:spTree>
    <p:extLst>
      <p:ext uri="{BB962C8B-B14F-4D97-AF65-F5344CB8AC3E}">
        <p14:creationId xmlns:p14="http://schemas.microsoft.com/office/powerpoint/2010/main" val="2755072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Expanded</a:t>
            </a:r>
            <a:r>
              <a:rPr lang="en-US" baseline="0" dirty="0" smtClean="0"/>
              <a:t> learning, created by Act 77, opens up a range of real-world learning experiences that acknowledge individual goals, learning styles, and abilities.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10</a:t>
            </a:fld>
            <a:endParaRPr lang="en-US" altLang="en-US"/>
          </a:p>
        </p:txBody>
      </p:sp>
    </p:spTree>
    <p:extLst>
      <p:ext uri="{BB962C8B-B14F-4D97-AF65-F5344CB8AC3E}">
        <p14:creationId xmlns:p14="http://schemas.microsoft.com/office/powerpoint/2010/main" val="449247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 77’s </a:t>
            </a:r>
            <a:r>
              <a:rPr lang="en-US" sz="1200" dirty="0" smtClean="0">
                <a:solidFill>
                  <a:schemeClr val="tx1"/>
                </a:solidFill>
              </a:rPr>
              <a:t>flexible pathways are designed to increase rates of secondary school</a:t>
            </a:r>
            <a:r>
              <a:rPr lang="en-US" sz="1200" baseline="0" dirty="0" smtClean="0">
                <a:solidFill>
                  <a:schemeClr val="tx1"/>
                </a:solidFill>
              </a:rPr>
              <a:t> completion, as well as </a:t>
            </a:r>
            <a:r>
              <a:rPr lang="en-US" sz="1200" dirty="0" smtClean="0">
                <a:solidFill>
                  <a:schemeClr val="tx1"/>
                </a:solidFill>
              </a:rPr>
              <a:t>post-secondary readiness, for all Vermont</a:t>
            </a:r>
            <a:r>
              <a:rPr lang="en-US" sz="1200" baseline="0" dirty="0" smtClean="0">
                <a:solidFill>
                  <a:schemeClr val="tx1"/>
                </a:solidFill>
              </a:rPr>
              <a:t> students.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11</a:t>
            </a:fld>
            <a:endParaRPr lang="en-US" altLang="en-US"/>
          </a:p>
        </p:txBody>
      </p:sp>
    </p:spTree>
    <p:extLst>
      <p:ext uri="{BB962C8B-B14F-4D97-AF65-F5344CB8AC3E}">
        <p14:creationId xmlns:p14="http://schemas.microsoft.com/office/powerpoint/2010/main" val="422394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any box to learn more about the variety of flexible pathways available to students in Vermont.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12</a:t>
            </a:fld>
            <a:endParaRPr lang="en-US" altLang="en-US"/>
          </a:p>
        </p:txBody>
      </p:sp>
    </p:spTree>
    <p:extLst>
      <p:ext uri="{BB962C8B-B14F-4D97-AF65-F5344CB8AC3E}">
        <p14:creationId xmlns:p14="http://schemas.microsoft.com/office/powerpoint/2010/main" val="143206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a:t>
            </a:r>
            <a:r>
              <a:rPr lang="en-US" baseline="0" dirty="0" smtClean="0"/>
              <a:t>Personalized Learning Plan development and flexible pathways, all Vermont students can attain the proficiencies necessary to graduate and to be college and career ready.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13</a:t>
            </a:fld>
            <a:endParaRPr lang="en-US" altLang="en-US"/>
          </a:p>
        </p:txBody>
      </p:sp>
    </p:spTree>
    <p:extLst>
      <p:ext uri="{BB962C8B-B14F-4D97-AF65-F5344CB8AC3E}">
        <p14:creationId xmlns:p14="http://schemas.microsoft.com/office/powerpoint/2010/main" val="162634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Vermont’s plan for</a:t>
            </a:r>
            <a:r>
              <a:rPr lang="en-US" baseline="0" dirty="0" smtClean="0"/>
              <a:t> the </a:t>
            </a:r>
            <a:r>
              <a:rPr lang="en-US" dirty="0" smtClean="0"/>
              <a:t>Every Student Succeeds</a:t>
            </a:r>
            <a:r>
              <a:rPr lang="en-US" baseline="0" dirty="0" smtClean="0"/>
              <a:t> </a:t>
            </a:r>
            <a:r>
              <a:rPr lang="en-US" dirty="0" smtClean="0"/>
              <a:t>Act</a:t>
            </a:r>
            <a:r>
              <a:rPr lang="en-US" baseline="0" dirty="0" smtClean="0"/>
              <a:t>, adopted in 2017, has a focus on equity and inclusion.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14</a:t>
            </a:fld>
            <a:endParaRPr lang="en-US" altLang="en-US"/>
          </a:p>
        </p:txBody>
      </p:sp>
    </p:spTree>
    <p:extLst>
      <p:ext uri="{BB962C8B-B14F-4D97-AF65-F5344CB8AC3E}">
        <p14:creationId xmlns:p14="http://schemas.microsoft.com/office/powerpoint/2010/main" val="56320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link to visit the Agency’s Multi-Tiered System of Supports page</a:t>
            </a:r>
            <a:r>
              <a:rPr lang="en-US" baseline="0" dirty="0" smtClean="0"/>
              <a:t> to learn more about how MTSS supports schools.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15</a:t>
            </a:fld>
            <a:endParaRPr lang="en-US" altLang="en-US"/>
          </a:p>
        </p:txBody>
      </p:sp>
    </p:spTree>
    <p:extLst>
      <p:ext uri="{BB962C8B-B14F-4D97-AF65-F5344CB8AC3E}">
        <p14:creationId xmlns:p14="http://schemas.microsoft.com/office/powerpoint/2010/main" val="345763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important to understand that </a:t>
            </a:r>
            <a:r>
              <a:rPr lang="en-US" i="1" baseline="0" dirty="0" smtClean="0"/>
              <a:t>all</a:t>
            </a:r>
            <a:r>
              <a:rPr lang="en-US" baseline="0" dirty="0" smtClean="0"/>
              <a:t> students are part of a proficiency-based system. Click the link to learn more about Vermont’s special education resources and supports.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16</a:t>
            </a:fld>
            <a:endParaRPr lang="en-US" altLang="en-US"/>
          </a:p>
        </p:txBody>
      </p:sp>
    </p:spTree>
    <p:extLst>
      <p:ext uri="{BB962C8B-B14F-4D97-AF65-F5344CB8AC3E}">
        <p14:creationId xmlns:p14="http://schemas.microsoft.com/office/powerpoint/2010/main" val="31971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a:t>
            </a:r>
            <a:r>
              <a:rPr lang="en-US" baseline="0" dirty="0" smtClean="0"/>
              <a:t> and proficiencies are distinct, yet connected, concepts.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17</a:t>
            </a:fld>
            <a:endParaRPr lang="en-US" altLang="en-US"/>
          </a:p>
        </p:txBody>
      </p:sp>
    </p:spTree>
    <p:extLst>
      <p:ext uri="{BB962C8B-B14F-4D97-AF65-F5344CB8AC3E}">
        <p14:creationId xmlns:p14="http://schemas.microsoft.com/office/powerpoint/2010/main" val="1705909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any link to learn more about Vermont’s adopted standards.</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18</a:t>
            </a:fld>
            <a:endParaRPr lang="en-US" altLang="en-US"/>
          </a:p>
        </p:txBody>
      </p:sp>
    </p:spTree>
    <p:extLst>
      <p:ext uri="{BB962C8B-B14F-4D97-AF65-F5344CB8AC3E}">
        <p14:creationId xmlns:p14="http://schemas.microsoft.com/office/powerpoint/2010/main" val="1994216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supervisory unions and districts in Vermont use the same standards, but make local decisions about their implementation. </a:t>
            </a:r>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19</a:t>
            </a:fld>
            <a:endParaRPr lang="en-US" altLang="en-US"/>
          </a:p>
        </p:txBody>
      </p:sp>
    </p:spTree>
    <p:extLst>
      <p:ext uri="{BB962C8B-B14F-4D97-AF65-F5344CB8AC3E}">
        <p14:creationId xmlns:p14="http://schemas.microsoft.com/office/powerpoint/2010/main" val="306565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a:t>
            </a:r>
            <a:r>
              <a:rPr lang="en-US" baseline="0" dirty="0" smtClean="0"/>
              <a:t>there are slide numbers attached to each section. While we recommend that you use this in a linear fashion, you can also move from section to section.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a:t>
            </a:fld>
            <a:endParaRPr lang="en-US" altLang="en-US"/>
          </a:p>
        </p:txBody>
      </p:sp>
    </p:spTree>
    <p:extLst>
      <p:ext uri="{BB962C8B-B14F-4D97-AF65-F5344CB8AC3E}">
        <p14:creationId xmlns:p14="http://schemas.microsoft.com/office/powerpoint/2010/main" val="2173779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Education Quality Standards</a:t>
            </a:r>
            <a:r>
              <a:rPr lang="en-US" baseline="0" dirty="0" smtClean="0"/>
              <a:t> ensure that t</a:t>
            </a:r>
            <a:r>
              <a:rPr lang="en-US" dirty="0" smtClean="0"/>
              <a:t>ransferable</a:t>
            </a:r>
            <a:r>
              <a:rPr lang="en-US" baseline="0" dirty="0" smtClean="0"/>
              <a:t> skills, as well as content knowledge, are connected to the opportunities and challenges of a 21</a:t>
            </a:r>
            <a:r>
              <a:rPr lang="en-US" baseline="30000" dirty="0" smtClean="0"/>
              <a:t>st</a:t>
            </a:r>
            <a:r>
              <a:rPr lang="en-US" baseline="0" dirty="0" smtClean="0"/>
              <a:t> century world.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20</a:t>
            </a:fld>
            <a:endParaRPr lang="en-US" altLang="en-US"/>
          </a:p>
        </p:txBody>
      </p:sp>
    </p:spTree>
    <p:extLst>
      <p:ext uri="{BB962C8B-B14F-4D97-AF65-F5344CB8AC3E}">
        <p14:creationId xmlns:p14="http://schemas.microsoft.com/office/powerpoint/2010/main" val="509091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transferable skills may be organized in different ways,</a:t>
            </a:r>
            <a:r>
              <a:rPr lang="en-US" baseline="0" dirty="0" smtClean="0"/>
              <a:t> as shown in the two linked examples.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21</a:t>
            </a:fld>
            <a:endParaRPr lang="en-US" altLang="en-US"/>
          </a:p>
        </p:txBody>
      </p:sp>
    </p:spTree>
    <p:extLst>
      <p:ext uri="{BB962C8B-B14F-4D97-AF65-F5344CB8AC3E}">
        <p14:creationId xmlns:p14="http://schemas.microsoft.com/office/powerpoint/2010/main" val="264226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Proficiency-based</a:t>
            </a:r>
            <a:r>
              <a:rPr lang="en-US" baseline="0" dirty="0" smtClean="0"/>
              <a:t> graduation requirements stand in contrast to traditional, credit-bearing graduation requirements. The way in which PBGRs are implemented is a local decision.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22</a:t>
            </a:fld>
            <a:endParaRPr lang="en-US" altLang="en-US"/>
          </a:p>
        </p:txBody>
      </p:sp>
    </p:spTree>
    <p:extLst>
      <p:ext uri="{BB962C8B-B14F-4D97-AF65-F5344CB8AC3E}">
        <p14:creationId xmlns:p14="http://schemas.microsoft.com/office/powerpoint/2010/main" val="2136638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voiceover)</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23</a:t>
            </a:fld>
            <a:endParaRPr lang="en-US" altLang="en-US"/>
          </a:p>
        </p:txBody>
      </p:sp>
    </p:spTree>
    <p:extLst>
      <p:ext uri="{BB962C8B-B14F-4D97-AF65-F5344CB8AC3E}">
        <p14:creationId xmlns:p14="http://schemas.microsoft.com/office/powerpoint/2010/main" val="2919552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a:t>
            </a:r>
            <a:r>
              <a:rPr lang="en-US" baseline="0" dirty="0" smtClean="0"/>
              <a:t> drive local decisions about proficiency-based graduation requirements.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24</a:t>
            </a:fld>
            <a:endParaRPr lang="en-US" altLang="en-US"/>
          </a:p>
        </p:txBody>
      </p:sp>
    </p:spTree>
    <p:extLst>
      <p:ext uri="{BB962C8B-B14F-4D97-AF65-F5344CB8AC3E}">
        <p14:creationId xmlns:p14="http://schemas.microsoft.com/office/powerpoint/2010/main" val="1231273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sample proficiency-based</a:t>
            </a:r>
            <a:r>
              <a:rPr lang="en-US" baseline="0" dirty="0" smtClean="0"/>
              <a:t> graduation requirement from Franklin Northeast Supervisory Union that shows both content and transferable skills.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25</a:t>
            </a:fld>
            <a:endParaRPr lang="en-US" altLang="en-US"/>
          </a:p>
        </p:txBody>
      </p:sp>
    </p:spTree>
    <p:extLst>
      <p:ext uri="{BB962C8B-B14F-4D97-AF65-F5344CB8AC3E}">
        <p14:creationId xmlns:p14="http://schemas.microsoft.com/office/powerpoint/2010/main" val="2995470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Vermont has a strong</a:t>
            </a:r>
            <a:r>
              <a:rPr lang="en-US" baseline="0" dirty="0" smtClean="0"/>
              <a:t> tradition of educational excellence, which includes high expectations for all learners.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26</a:t>
            </a:fld>
            <a:endParaRPr lang="en-US" altLang="en-US"/>
          </a:p>
        </p:txBody>
      </p:sp>
    </p:spTree>
    <p:extLst>
      <p:ext uri="{BB962C8B-B14F-4D97-AF65-F5344CB8AC3E}">
        <p14:creationId xmlns:p14="http://schemas.microsoft.com/office/powerpoint/2010/main" val="2300625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Vermont’s pedagogical culture is shifting away from more traditional ideas about education.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27</a:t>
            </a:fld>
            <a:endParaRPr lang="en-US" altLang="en-US"/>
          </a:p>
        </p:txBody>
      </p:sp>
    </p:spTree>
    <p:extLst>
      <p:ext uri="{BB962C8B-B14F-4D97-AF65-F5344CB8AC3E}">
        <p14:creationId xmlns:p14="http://schemas.microsoft.com/office/powerpoint/2010/main" val="3093240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more</a:t>
            </a:r>
            <a:r>
              <a:rPr lang="en-US" baseline="0" dirty="0" smtClean="0"/>
              <a:t> key shifts in Vermont’s pedagogical culture.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28</a:t>
            </a:fld>
            <a:endParaRPr lang="en-US" altLang="en-US"/>
          </a:p>
        </p:txBody>
      </p:sp>
    </p:spTree>
    <p:extLst>
      <p:ext uri="{BB962C8B-B14F-4D97-AF65-F5344CB8AC3E}">
        <p14:creationId xmlns:p14="http://schemas.microsoft.com/office/powerpoint/2010/main" val="856335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a:t>
            </a:r>
            <a:r>
              <a:rPr lang="en-US" baseline="0" dirty="0" smtClean="0"/>
              <a:t>t voice and choice is an integral part of learning in Vermont.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29</a:t>
            </a:fld>
            <a:endParaRPr lang="en-US" altLang="en-US"/>
          </a:p>
        </p:txBody>
      </p:sp>
    </p:spTree>
    <p:extLst>
      <p:ext uri="{BB962C8B-B14F-4D97-AF65-F5344CB8AC3E}">
        <p14:creationId xmlns:p14="http://schemas.microsoft.com/office/powerpoint/2010/main" val="265885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primer is designed for anyone who wants to learn more about proficiency-based learning, with a focus</a:t>
            </a:r>
            <a:r>
              <a:rPr lang="en-US" baseline="0" dirty="0" smtClean="0"/>
              <a:t> on new teachers and teachers new to the state. </a:t>
            </a:r>
            <a:endParaRPr lang="en-US" dirty="0" smtClean="0"/>
          </a:p>
          <a:p>
            <a:endParaRPr lang="en-US" dirty="0" smtClean="0"/>
          </a:p>
          <a:p>
            <a:r>
              <a:rPr lang="en-US" dirty="0" smtClean="0"/>
              <a:t>There</a:t>
            </a:r>
            <a:r>
              <a:rPr lang="en-US" baseline="0" dirty="0" smtClean="0"/>
              <a:t> are a range of links throughout these slides. Please review the links, as they are a rich set of resources that supplement this primer.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a:t>
            </a:fld>
            <a:endParaRPr lang="en-US" altLang="en-US"/>
          </a:p>
        </p:txBody>
      </p:sp>
    </p:spTree>
    <p:extLst>
      <p:ext uri="{BB962C8B-B14F-4D97-AF65-F5344CB8AC3E}">
        <p14:creationId xmlns:p14="http://schemas.microsoft.com/office/powerpoint/2010/main" val="2340870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Students are encouraged to take charge</a:t>
            </a:r>
            <a:r>
              <a:rPr lang="en-US" baseline="0" dirty="0" smtClean="0"/>
              <a:t> of </a:t>
            </a:r>
            <a:r>
              <a:rPr lang="en-US" dirty="0" smtClean="0"/>
              <a:t>their own learning. </a:t>
            </a:r>
          </a:p>
          <a:p>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30</a:t>
            </a:fld>
            <a:endParaRPr lang="en-US" altLang="en-US"/>
          </a:p>
        </p:txBody>
      </p:sp>
    </p:spTree>
    <p:extLst>
      <p:ext uri="{BB962C8B-B14F-4D97-AF65-F5344CB8AC3E}">
        <p14:creationId xmlns:p14="http://schemas.microsoft.com/office/powerpoint/2010/main" val="1978157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voiceover)</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31</a:t>
            </a:fld>
            <a:endParaRPr lang="en-US" altLang="en-US"/>
          </a:p>
        </p:txBody>
      </p:sp>
    </p:spTree>
    <p:extLst>
      <p:ext uri="{BB962C8B-B14F-4D97-AF65-F5344CB8AC3E}">
        <p14:creationId xmlns:p14="http://schemas.microsoft.com/office/powerpoint/2010/main" val="2530359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Vermont takes a holistic view of assessment, incorporating</a:t>
            </a:r>
            <a:r>
              <a:rPr lang="en-US" baseline="0" dirty="0" smtClean="0"/>
              <a:t> but not solely relying on standardized tests. As required by law and determined by IEP teams, alternate assessments are provided for students who cannot participate in general assessments with accommodations.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32</a:t>
            </a:fld>
            <a:endParaRPr lang="en-US" altLang="en-US"/>
          </a:p>
        </p:txBody>
      </p:sp>
    </p:spTree>
    <p:extLst>
      <p:ext uri="{BB962C8B-B14F-4D97-AF65-F5344CB8AC3E}">
        <p14:creationId xmlns:p14="http://schemas.microsoft.com/office/powerpoint/2010/main" val="1552835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Authentic assessments, including feedback</a:t>
            </a:r>
            <a:r>
              <a:rPr lang="en-US" baseline="0" dirty="0" smtClean="0"/>
              <a:t> and reflection,</a:t>
            </a:r>
            <a:r>
              <a:rPr lang="en-US" dirty="0" smtClean="0"/>
              <a:t> are used to help learners</a:t>
            </a:r>
            <a:r>
              <a:rPr lang="en-US" baseline="0" dirty="0" smtClean="0"/>
              <a:t> progress through a proficiency-based system.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33</a:t>
            </a:fld>
            <a:endParaRPr lang="en-US" altLang="en-US"/>
          </a:p>
        </p:txBody>
      </p:sp>
    </p:spTree>
    <p:extLst>
      <p:ext uri="{BB962C8B-B14F-4D97-AF65-F5344CB8AC3E}">
        <p14:creationId xmlns:p14="http://schemas.microsoft.com/office/powerpoint/2010/main" val="4012480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links to learn more about specific state</a:t>
            </a:r>
            <a:r>
              <a:rPr lang="en-US" baseline="0" dirty="0" smtClean="0"/>
              <a:t> assessments. This range of assessments focuses on what we want our students to know and be able to do in order to thrive in civic and economic life.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34</a:t>
            </a:fld>
            <a:endParaRPr lang="en-US" altLang="en-US"/>
          </a:p>
        </p:txBody>
      </p:sp>
    </p:spTree>
    <p:extLst>
      <p:ext uri="{BB962C8B-B14F-4D97-AF65-F5344CB8AC3E}">
        <p14:creationId xmlns:p14="http://schemas.microsoft.com/office/powerpoint/2010/main" val="1076264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state assessments, supervisory unions and districts create complementary local systems of assessment.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35</a:t>
            </a:fld>
            <a:endParaRPr lang="en-US" altLang="en-US"/>
          </a:p>
        </p:txBody>
      </p:sp>
    </p:spTree>
    <p:extLst>
      <p:ext uri="{BB962C8B-B14F-4D97-AF65-F5344CB8AC3E}">
        <p14:creationId xmlns:p14="http://schemas.microsoft.com/office/powerpoint/2010/main" val="2570919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link to learn more about reporting expectations in Vermont.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36</a:t>
            </a:fld>
            <a:endParaRPr lang="en-US" altLang="en-US"/>
          </a:p>
        </p:txBody>
      </p:sp>
    </p:spTree>
    <p:extLst>
      <p:ext uri="{BB962C8B-B14F-4D97-AF65-F5344CB8AC3E}">
        <p14:creationId xmlns:p14="http://schemas.microsoft.com/office/powerpoint/2010/main" val="676542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Reporting</a:t>
            </a:r>
            <a:r>
              <a:rPr lang="en-US" baseline="0" dirty="0" smtClean="0"/>
              <a:t> in a proficiency-based system gives an authentic picture of what a student knows, understands, and can do at a given point in the school year.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37</a:t>
            </a:fld>
            <a:endParaRPr lang="en-US" altLang="en-US"/>
          </a:p>
        </p:txBody>
      </p:sp>
    </p:spTree>
    <p:extLst>
      <p:ext uri="{BB962C8B-B14F-4D97-AF65-F5344CB8AC3E}">
        <p14:creationId xmlns:p14="http://schemas.microsoft.com/office/powerpoint/2010/main" val="3985124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image to learn more about how one Vermont supervisory union reports on proficiencies.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38</a:t>
            </a:fld>
            <a:endParaRPr lang="en-US" altLang="en-US"/>
          </a:p>
        </p:txBody>
      </p:sp>
    </p:spTree>
    <p:extLst>
      <p:ext uri="{BB962C8B-B14F-4D97-AF65-F5344CB8AC3E}">
        <p14:creationId xmlns:p14="http://schemas.microsoft.com/office/powerpoint/2010/main" val="3032956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concern is how higher</a:t>
            </a:r>
            <a:r>
              <a:rPr lang="en-US" baseline="0" dirty="0" smtClean="0"/>
              <a:t> education will view proficiency-based transcripts. Learn more about how colleges and universities view these transcripts by clicking the link.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39</a:t>
            </a:fld>
            <a:endParaRPr lang="en-US" altLang="en-US"/>
          </a:p>
        </p:txBody>
      </p:sp>
    </p:spTree>
    <p:extLst>
      <p:ext uri="{BB962C8B-B14F-4D97-AF65-F5344CB8AC3E}">
        <p14:creationId xmlns:p14="http://schemas.microsoft.com/office/powerpoint/2010/main" val="216555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The rules governing education, including content, assessment, and proficiency-based learning, are enshrined in EQS.</a:t>
            </a:r>
            <a:r>
              <a:rPr lang="en-US" altLang="en-US" sz="1200" baseline="0" dirty="0" smtClean="0"/>
              <a:t> </a:t>
            </a:r>
            <a:r>
              <a:rPr lang="en-US" altLang="en-US" sz="1200" dirty="0" smtClean="0"/>
              <a:t>The specific</a:t>
            </a:r>
            <a:r>
              <a:rPr lang="en-US" altLang="en-US" sz="1200" baseline="0" dirty="0" smtClean="0"/>
              <a:t> </a:t>
            </a:r>
            <a:r>
              <a:rPr lang="en-US" altLang="en-US" sz="1200" dirty="0" smtClean="0"/>
              <a:t>rules governing Act 77 can be found in the EQS 2120.2.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4</a:t>
            </a:fld>
            <a:endParaRPr lang="en-US" altLang="en-US"/>
          </a:p>
        </p:txBody>
      </p:sp>
    </p:spTree>
    <p:extLst>
      <p:ext uri="{BB962C8B-B14F-4D97-AF65-F5344CB8AC3E}">
        <p14:creationId xmlns:p14="http://schemas.microsoft.com/office/powerpoint/2010/main" val="4081914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Experts </a:t>
            </a:r>
            <a:r>
              <a:rPr lang="en-US" baseline="0" dirty="0" smtClean="0"/>
              <a:t>also report that higher education is moving toward an understanding of proficiency-based transcripts.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40</a:t>
            </a:fld>
            <a:endParaRPr lang="en-US" altLang="en-US"/>
          </a:p>
        </p:txBody>
      </p:sp>
    </p:spTree>
    <p:extLst>
      <p:ext uri="{BB962C8B-B14F-4D97-AF65-F5344CB8AC3E}">
        <p14:creationId xmlns:p14="http://schemas.microsoft.com/office/powerpoint/2010/main" val="3464677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strong </a:t>
            </a:r>
            <a:r>
              <a:rPr lang="en-US" dirty="0" smtClean="0"/>
              <a:t>proficiency-based model requires a shift away from </a:t>
            </a:r>
            <a:r>
              <a:rPr lang="en-US" baseline="0" dirty="0" smtClean="0"/>
              <a:t>traditional school structures and scheduling.</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41</a:t>
            </a:fld>
            <a:endParaRPr lang="en-US" altLang="en-US"/>
          </a:p>
        </p:txBody>
      </p:sp>
    </p:spTree>
    <p:extLst>
      <p:ext uri="{BB962C8B-B14F-4D97-AF65-F5344CB8AC3E}">
        <p14:creationId xmlns:p14="http://schemas.microsoft.com/office/powerpoint/2010/main" val="1934836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link to learn more about specific examples of structure, organization and scheduling in a proficiency-based system.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42</a:t>
            </a:fld>
            <a:endParaRPr lang="en-US" altLang="en-US"/>
          </a:p>
        </p:txBody>
      </p:sp>
    </p:spTree>
    <p:extLst>
      <p:ext uri="{BB962C8B-B14F-4D97-AF65-F5344CB8AC3E}">
        <p14:creationId xmlns:p14="http://schemas.microsoft.com/office/powerpoint/2010/main" val="277320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a:t>
            </a:r>
            <a:r>
              <a:rPr lang="en-US" baseline="0" dirty="0" smtClean="0"/>
              <a:t> districts and supervisory unions make decisions about the technology they use to support proficiency-based learning and personalization.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43</a:t>
            </a:fld>
            <a:endParaRPr lang="en-US" altLang="en-US"/>
          </a:p>
        </p:txBody>
      </p:sp>
    </p:spTree>
    <p:extLst>
      <p:ext uri="{BB962C8B-B14F-4D97-AF65-F5344CB8AC3E}">
        <p14:creationId xmlns:p14="http://schemas.microsoft.com/office/powerpoint/2010/main" val="2481406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k</a:t>
            </a:r>
            <a:r>
              <a:rPr lang="en-US" dirty="0" smtClean="0"/>
              <a:t>ey</a:t>
            </a:r>
            <a:r>
              <a:rPr lang="en-US" baseline="0" dirty="0" smtClean="0"/>
              <a:t> concepts enshrined in a proficiency-based system carry over into professional learning for educators as well.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44</a:t>
            </a:fld>
            <a:endParaRPr lang="en-US" altLang="en-US"/>
          </a:p>
        </p:txBody>
      </p:sp>
    </p:spTree>
    <p:extLst>
      <p:ext uri="{BB962C8B-B14F-4D97-AF65-F5344CB8AC3E}">
        <p14:creationId xmlns:p14="http://schemas.microsoft.com/office/powerpoint/2010/main" val="247617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common questions and concerns regarding the shift to proficiency-based learning. Click the links to learn more.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45</a:t>
            </a:fld>
            <a:endParaRPr lang="en-US" altLang="en-US"/>
          </a:p>
        </p:txBody>
      </p:sp>
    </p:spTree>
    <p:extLst>
      <p:ext uri="{BB962C8B-B14F-4D97-AF65-F5344CB8AC3E}">
        <p14:creationId xmlns:p14="http://schemas.microsoft.com/office/powerpoint/2010/main" val="2531583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Vermont education uses many </a:t>
            </a:r>
            <a:r>
              <a:rPr lang="en-US" baseline="0" dirty="0" smtClean="0"/>
              <a:t>acronyms. This glossary can help you swim through the alphabet soup!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46</a:t>
            </a:fld>
            <a:endParaRPr lang="en-US" altLang="en-US"/>
          </a:p>
        </p:txBody>
      </p:sp>
    </p:spTree>
    <p:extLst>
      <p:ext uri="{BB962C8B-B14F-4D97-AF65-F5344CB8AC3E}">
        <p14:creationId xmlns:p14="http://schemas.microsoft.com/office/powerpoint/2010/main" val="361366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Click any link to learn more.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47</a:t>
            </a:fld>
            <a:endParaRPr lang="en-US" altLang="en-US"/>
          </a:p>
        </p:txBody>
      </p:sp>
    </p:spTree>
    <p:extLst>
      <p:ext uri="{BB962C8B-B14F-4D97-AF65-F5344CB8AC3E}">
        <p14:creationId xmlns:p14="http://schemas.microsoft.com/office/powerpoint/2010/main" val="2328756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A</a:t>
            </a:r>
            <a:r>
              <a:rPr lang="en-US" baseline="0" dirty="0" smtClean="0"/>
              <a:t> s</a:t>
            </a:r>
            <a:r>
              <a:rPr lang="en-US" dirty="0" smtClean="0"/>
              <a:t>incere</a:t>
            </a:r>
            <a:r>
              <a:rPr lang="en-US" baseline="0" dirty="0" smtClean="0"/>
              <a:t> thanks to </a:t>
            </a:r>
            <a:r>
              <a:rPr lang="en-US" baseline="0" dirty="0" smtClean="0">
                <a:solidFill>
                  <a:srgbClr val="F8FF89"/>
                </a:solidFill>
              </a:rPr>
              <a:t>those who helped with the </a:t>
            </a:r>
            <a:r>
              <a:rPr lang="en-US" dirty="0" smtClean="0">
                <a:solidFill>
                  <a:srgbClr val="F8FF89"/>
                </a:solidFill>
              </a:rPr>
              <a:t>creation of this primer: Pat Fitzsimmons, Sigrid Olson, John Spinney, Tracy Watterson, Susan Yesalonia, and members of the Special Education, Proficiency-based Learning, Personalized Learning and Multi-tiered Systems of Supports Agency of Education teams,</a:t>
            </a:r>
            <a:r>
              <a:rPr lang="en-US" baseline="0" dirty="0" smtClean="0">
                <a:solidFill>
                  <a:srgbClr val="F8FF89"/>
                </a:solidFill>
              </a:rPr>
              <a:t> as well as the teams at Franklin Northeast and Washington Central Supervisory Unions</a:t>
            </a:r>
            <a:r>
              <a:rPr lang="en-US" dirty="0" smtClean="0">
                <a:solidFill>
                  <a:srgbClr val="F8FF89"/>
                </a:solidFill>
              </a:rPr>
              <a:t>. </a:t>
            </a:r>
          </a:p>
          <a:p>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48</a:t>
            </a:fld>
            <a:endParaRPr lang="en-US" altLang="en-US"/>
          </a:p>
        </p:txBody>
      </p:sp>
    </p:spTree>
    <p:extLst>
      <p:ext uri="{BB962C8B-B14F-4D97-AF65-F5344CB8AC3E}">
        <p14:creationId xmlns:p14="http://schemas.microsoft.com/office/powerpoint/2010/main" val="1724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link</a:t>
            </a:r>
            <a:r>
              <a:rPr lang="en-US" baseline="0" dirty="0" smtClean="0"/>
              <a:t> to</a:t>
            </a:r>
            <a:r>
              <a:rPr lang="en-US" dirty="0" smtClean="0"/>
              <a:t> visit the Agency of Education’s proficiency-based</a:t>
            </a:r>
            <a:r>
              <a:rPr lang="en-US" baseline="0" dirty="0" smtClean="0"/>
              <a:t> learning </a:t>
            </a:r>
            <a:r>
              <a:rPr lang="en-US" dirty="0" smtClean="0"/>
              <a:t>page, which has a range of resources,</a:t>
            </a:r>
            <a:r>
              <a:rPr lang="en-US" baseline="0" dirty="0" smtClean="0"/>
              <a:t> supporting organizations and Agency briefs</a:t>
            </a:r>
            <a:r>
              <a:rPr lang="en-US" dirty="0" smtClean="0"/>
              <a:t>.</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5</a:t>
            </a:fld>
            <a:endParaRPr lang="en-US" altLang="en-US"/>
          </a:p>
        </p:txBody>
      </p:sp>
    </p:spTree>
    <p:extLst>
      <p:ext uri="{BB962C8B-B14F-4D97-AF65-F5344CB8AC3E}">
        <p14:creationId xmlns:p14="http://schemas.microsoft.com/office/powerpoint/2010/main" val="224566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Vermont is only</a:t>
            </a:r>
            <a:r>
              <a:rPr lang="en-US" baseline="0" dirty="0" smtClean="0"/>
              <a:t> one of many states that is advancing toward proficiency-based learning. Note that the terms competency-based and mastery-based learning are also used around the country.</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6</a:t>
            </a:fld>
            <a:endParaRPr lang="en-US" altLang="en-US"/>
          </a:p>
        </p:txBody>
      </p:sp>
    </p:spTree>
    <p:extLst>
      <p:ext uri="{BB962C8B-B14F-4D97-AF65-F5344CB8AC3E}">
        <p14:creationId xmlns:p14="http://schemas.microsoft.com/office/powerpoint/2010/main" val="138178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Personalized</a:t>
            </a:r>
            <a:r>
              <a:rPr lang="en-US" baseline="0" dirty="0" smtClean="0"/>
              <a:t> learning is also part of Act 77 and is deeply aligned with proficiency-based learning.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7</a:t>
            </a:fld>
            <a:endParaRPr lang="en-US" altLang="en-US"/>
          </a:p>
        </p:txBody>
      </p:sp>
    </p:spTree>
    <p:extLst>
      <p:ext uri="{BB962C8B-B14F-4D97-AF65-F5344CB8AC3E}">
        <p14:creationId xmlns:p14="http://schemas.microsoft.com/office/powerpoint/2010/main" val="6464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voiceover) Learn more about the components of a personalized system.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8</a:t>
            </a:fld>
            <a:endParaRPr lang="en-US" altLang="en-US"/>
          </a:p>
        </p:txBody>
      </p:sp>
    </p:spTree>
    <p:extLst>
      <p:ext uri="{BB962C8B-B14F-4D97-AF65-F5344CB8AC3E}">
        <p14:creationId xmlns:p14="http://schemas.microsoft.com/office/powerpoint/2010/main" val="127510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Personalized Learning Plans</a:t>
            </a:r>
            <a:r>
              <a:rPr lang="en-US" baseline="0" dirty="0" smtClean="0"/>
              <a:t> are a major focus of the work currently being done in Vermont schools. Each supervisory union and/or district makes their own decisions about how to create and implement PLPs. </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9</a:t>
            </a:fld>
            <a:endParaRPr lang="en-US" altLang="en-US"/>
          </a:p>
        </p:txBody>
      </p:sp>
    </p:spTree>
    <p:extLst>
      <p:ext uri="{BB962C8B-B14F-4D97-AF65-F5344CB8AC3E}">
        <p14:creationId xmlns:p14="http://schemas.microsoft.com/office/powerpoint/2010/main" val="390626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4309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15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533400" y="1600200"/>
            <a:ext cx="8153400" cy="434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001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8839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533400" y="1600200"/>
            <a:ext cx="8153400" cy="434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81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smtClean="0"/>
              <a:t>Click to edit Master title style</a:t>
            </a:r>
            <a:endParaRPr lang="en-US" dirty="0"/>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smtClean="0"/>
              <a:t>Edit Master text styles</a:t>
            </a:r>
          </a:p>
        </p:txBody>
      </p:sp>
    </p:spTree>
    <p:extLst>
      <p:ext uri="{BB962C8B-B14F-4D97-AF65-F5344CB8AC3E}">
        <p14:creationId xmlns:p14="http://schemas.microsoft.com/office/powerpoint/2010/main" val="1463462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smtClean="0"/>
              <a:t>Click to edit Master title style</a:t>
            </a:r>
            <a:endParaRPr lang="en-US" dirty="0"/>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smtClean="0"/>
              <a:t>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smtClean="0"/>
              <a:t>Edit Master text styles</a:t>
            </a:r>
          </a:p>
        </p:txBody>
      </p:sp>
    </p:spTree>
    <p:extLst>
      <p:ext uri="{BB962C8B-B14F-4D97-AF65-F5344CB8AC3E}">
        <p14:creationId xmlns:p14="http://schemas.microsoft.com/office/powerpoint/2010/main" val="55191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smtClean="0"/>
              <a:t>Click to edit Master title style</a:t>
            </a:r>
            <a:endParaRPr lang="en-US" dirty="0"/>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smtClean="0"/>
              <a:t>Edit Master text styles</a:t>
            </a:r>
          </a:p>
        </p:txBody>
      </p:sp>
      <p:sp>
        <p:nvSpPr>
          <p:cNvPr id="4" name="Text Placeholder 3"/>
          <p:cNvSpPr>
            <a:spLocks noGrp="1"/>
          </p:cNvSpPr>
          <p:nvPr>
            <p:ph type="body" sz="quarter" idx="12"/>
          </p:nvPr>
        </p:nvSpPr>
        <p:spPr>
          <a:xfrm>
            <a:off x="533400" y="1600200"/>
            <a:ext cx="39624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440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smtClean="0"/>
              <a:t>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678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981200" y="685800"/>
            <a:ext cx="5105400" cy="3886200"/>
          </a:xfrm>
        </p:spPr>
        <p:txBody>
          <a:bodyPr rtlCol="0">
            <a:normAutofit/>
          </a:bodyPr>
          <a:lstStyle/>
          <a:p>
            <a:pPr lvl="0"/>
            <a:r>
              <a:rPr lang="en-US" noProof="0" dirty="0" smtClean="0"/>
              <a:t>Click icon to add picture</a:t>
            </a:r>
            <a:endParaRPr lang="en-US" noProof="0" dirty="0"/>
          </a:p>
        </p:txBody>
      </p:sp>
      <p:sp>
        <p:nvSpPr>
          <p:cNvPr id="7" name="Text Placeholder 6"/>
          <p:cNvSpPr>
            <a:spLocks noGrp="1"/>
          </p:cNvSpPr>
          <p:nvPr>
            <p:ph type="body" sz="quarter" idx="11"/>
          </p:nvPr>
        </p:nvSpPr>
        <p:spPr>
          <a:xfrm>
            <a:off x="1981200" y="4648200"/>
            <a:ext cx="5105400" cy="106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475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smtClean="0"/>
              <a:t>Click to edit Master title style</a:t>
            </a:r>
            <a:endParaRPr lang="en-US" dirty="0"/>
          </a:p>
        </p:txBody>
      </p:sp>
    </p:spTree>
    <p:extLst>
      <p:ext uri="{BB962C8B-B14F-4D97-AF65-F5344CB8AC3E}">
        <p14:creationId xmlns:p14="http://schemas.microsoft.com/office/powerpoint/2010/main" val="30609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video" Target="NULL" TargetMode="External"/><Relationship Id="rId7"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customXml" Target="../../customXml/item4.xml"/><Relationship Id="rId6" Type="http://schemas.microsoft.com/office/2007/relationships/media" Target="../media/media1.mp4"/><Relationship Id="rId5" Type="http://schemas.openxmlformats.org/officeDocument/2006/relationships/tags" Target="../tags/tag2.xml"/><Relationship Id="rId10" Type="http://schemas.openxmlformats.org/officeDocument/2006/relationships/image" Target="../media/image3.png"/><Relationship Id="rId4" Type="http://schemas.openxmlformats.org/officeDocument/2006/relationships/customXml" Target="../../customXml/item3.xml"/><Relationship Id="rId9"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07/relationships/media" Target="../media/media10.mp4"/><Relationship Id="rId2" Type="http://schemas.openxmlformats.org/officeDocument/2006/relationships/tags" Target="../tags/tag11.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media" Target="../media/media11.mp4"/><Relationship Id="rId2" Type="http://schemas.openxmlformats.org/officeDocument/2006/relationships/tags" Target="../tags/tag12.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education.vermont.gov/sites/aoe/files/documents/edu-adult-education-hscp-policy-manual-fy18_0.pdf" TargetMode="External"/><Relationship Id="rId3" Type="http://schemas.microsoft.com/office/2007/relationships/media" Target="../media/media12.mp4"/><Relationship Id="rId7" Type="http://schemas.openxmlformats.org/officeDocument/2006/relationships/hyperlink" Target="http://education.vermont.gov/student-learning/flexible-pathways/work-based-learning" TargetMode="External"/><Relationship Id="rId12" Type="http://schemas.openxmlformats.org/officeDocument/2006/relationships/image" Target="../media/image3.png"/><Relationship Id="rId2" Type="http://schemas.openxmlformats.org/officeDocument/2006/relationships/tags" Target="../tags/tag13.xml"/><Relationship Id="rId1" Type="http://schemas.openxmlformats.org/officeDocument/2006/relationships/video" Target="NULL" TargetMode="External"/><Relationship Id="rId6" Type="http://schemas.openxmlformats.org/officeDocument/2006/relationships/hyperlink" Target="http://education.vermont.gov/student-learning/flexible-pathways" TargetMode="External"/><Relationship Id="rId11" Type="http://schemas.openxmlformats.org/officeDocument/2006/relationships/hyperlink" Target="http://education.vermont.gov/student-learning/flexible-pathways/career-technical-education" TargetMode="External"/><Relationship Id="rId5" Type="http://schemas.openxmlformats.org/officeDocument/2006/relationships/notesSlide" Target="../notesSlides/notesSlide12.xml"/><Relationship Id="rId10" Type="http://schemas.openxmlformats.org/officeDocument/2006/relationships/hyperlink" Target="http://education.vermont.gov/student-learning/flexible-pathways/dual-enrollment" TargetMode="External"/><Relationship Id="rId4" Type="http://schemas.openxmlformats.org/officeDocument/2006/relationships/slideLayout" Target="../slideLayouts/slideLayout3.xml"/><Relationship Id="rId9" Type="http://schemas.openxmlformats.org/officeDocument/2006/relationships/hyperlink" Target="http://education.vermont.gov/student-learning/flexible-pathways/early-college" TargetMode="External"/></Relationships>
</file>

<file path=ppt/slides/_rels/slide13.xml.rels><?xml version="1.0" encoding="UTF-8" standalone="yes"?>
<Relationships xmlns="http://schemas.openxmlformats.org/package/2006/relationships"><Relationship Id="rId3" Type="http://schemas.microsoft.com/office/2007/relationships/media" Target="../media/media13.mp4"/><Relationship Id="rId2" Type="http://schemas.openxmlformats.org/officeDocument/2006/relationships/tags" Target="../tags/tag14.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media" Target="../media/media14.mp4"/><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video" Target="NULL" TargetMode="External"/><Relationship Id="rId6" Type="http://schemas.openxmlformats.org/officeDocument/2006/relationships/hyperlink" Target="http://education.vermont.gov/sites/aoe/files/documents/edu-essa-vermont-state-plan-final.pdf" TargetMode="Externa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media" Target="../media/media15.mp4"/><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video" Target="NULL" TargetMode="External"/><Relationship Id="rId6" Type="http://schemas.openxmlformats.org/officeDocument/2006/relationships/hyperlink" Target="http://education.vermont.gov/student-support/multi-tiered-system-supports" TargetMode="Externa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media" Target="../media/media16.mp4"/><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video" Target="NULL" TargetMode="External"/><Relationship Id="rId6" Type="http://schemas.openxmlformats.org/officeDocument/2006/relationships/hyperlink" Target="http://education.vermont.gov/student-support/special-education" TargetMode="Externa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media" Target="../media/media17.mp4"/><Relationship Id="rId2" Type="http://schemas.openxmlformats.org/officeDocument/2006/relationships/tags" Target="../tags/tag18.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education.vermont.gov/student-learning/content-areas/driver-education" TargetMode="External"/><Relationship Id="rId13" Type="http://schemas.openxmlformats.org/officeDocument/2006/relationships/hyperlink" Target="https://www.jumpstart.org/what-we-do/support-financial-education/standards/" TargetMode="External"/><Relationship Id="rId18" Type="http://schemas.openxmlformats.org/officeDocument/2006/relationships/hyperlink" Target="https://www.iste.org/standards/for-students" TargetMode="External"/><Relationship Id="rId3" Type="http://schemas.microsoft.com/office/2007/relationships/media" Target="../media/media18.mp4"/><Relationship Id="rId7" Type="http://schemas.openxmlformats.org/officeDocument/2006/relationships/hyperlink" Target="http://education.vermont.gov/student-learning/flexible-pathways/career-technical-education" TargetMode="External"/><Relationship Id="rId12" Type="http://schemas.openxmlformats.org/officeDocument/2006/relationships/hyperlink" Target="http://education.vermont.gov/student-learning/content-areas/global-citizenship" TargetMode="External"/><Relationship Id="rId17" Type="http://schemas.openxmlformats.org/officeDocument/2006/relationships/hyperlink" Target="http://education.vermont.gov/student-learning/content-areas/science" TargetMode="External"/><Relationship Id="rId2" Type="http://schemas.openxmlformats.org/officeDocument/2006/relationships/tags" Target="../tags/tag19.xml"/><Relationship Id="rId16" Type="http://schemas.openxmlformats.org/officeDocument/2006/relationships/hyperlink" Target="http://education.vermont.gov/student-learning/content-areas/physical-education" TargetMode="External"/><Relationship Id="rId1" Type="http://schemas.openxmlformats.org/officeDocument/2006/relationships/video" Target="NULL" TargetMode="External"/><Relationship Id="rId6" Type="http://schemas.openxmlformats.org/officeDocument/2006/relationships/hyperlink" Target="http://education.vermont.gov/student-learning/content-areas/arts" TargetMode="External"/><Relationship Id="rId11" Type="http://schemas.openxmlformats.org/officeDocument/2006/relationships/hyperlink" Target="http://www.jumpstart.org/national-standards.html" TargetMode="External"/><Relationship Id="rId5" Type="http://schemas.openxmlformats.org/officeDocument/2006/relationships/notesSlide" Target="../notesSlides/notesSlide18.xml"/><Relationship Id="rId15" Type="http://schemas.openxmlformats.org/officeDocument/2006/relationships/hyperlink" Target="http://education.vermont.gov/student-learning/content-areas/mathematics" TargetMode="External"/><Relationship Id="rId10" Type="http://schemas.openxmlformats.org/officeDocument/2006/relationships/hyperlink" Target="http://education.vermont.gov/sites/aoe/files/documents/edu-content-areas-family-consumer-sciences_0.pdf" TargetMode="External"/><Relationship Id="rId19" Type="http://schemas.openxmlformats.org/officeDocument/2006/relationships/image" Target="../media/image3.png"/><Relationship Id="rId4" Type="http://schemas.openxmlformats.org/officeDocument/2006/relationships/slideLayout" Target="../slideLayouts/slideLayout3.xml"/><Relationship Id="rId9" Type="http://schemas.openxmlformats.org/officeDocument/2006/relationships/hyperlink" Target="http://education.vermont.gov/student-learning/content-areas/language-arts" TargetMode="External"/><Relationship Id="rId14" Type="http://schemas.openxmlformats.org/officeDocument/2006/relationships/hyperlink" Target="http://education.vermont.gov/student-learning/content-areas/health-education" TargetMode="External"/></Relationships>
</file>

<file path=ppt/slides/_rels/slide19.xml.rels><?xml version="1.0" encoding="UTF-8" standalone="yes"?>
<Relationships xmlns="http://schemas.openxmlformats.org/package/2006/relationships"><Relationship Id="rId3" Type="http://schemas.microsoft.com/office/2007/relationships/media" Target="../media/media19.mp4"/><Relationship Id="rId2" Type="http://schemas.openxmlformats.org/officeDocument/2006/relationships/tags" Target="../tags/tag20.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tags" Target="../tags/tag3.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media" Target="../media/media20.mp4"/><Relationship Id="rId7" Type="http://schemas.openxmlformats.org/officeDocument/2006/relationships/image" Target="../media/image3.png"/><Relationship Id="rId2" Type="http://schemas.openxmlformats.org/officeDocument/2006/relationships/tags" Target="../tags/tag21.xml"/><Relationship Id="rId1" Type="http://schemas.openxmlformats.org/officeDocument/2006/relationships/video" Target="NULL" TargetMode="External"/><Relationship Id="rId6" Type="http://schemas.openxmlformats.org/officeDocument/2006/relationships/hyperlink" Target="http://education.vermont.gov/student-learning/proficiency-based-learning/transferable-skills" TargetMode="Externa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education.vermont.gov/sites/aoe/files/documents/edu-proficiency-based-graduation-requirements-eqs-transferable-skills-sample-graduation-proficiencies.pdf" TargetMode="External"/><Relationship Id="rId3" Type="http://schemas.microsoft.com/office/2007/relationships/media" Target="../media/media21.mp4"/><Relationship Id="rId7" Type="http://schemas.openxmlformats.org/officeDocument/2006/relationships/hyperlink" Target="http://education.vermont.gov/sites/aoe/files/documents/edu-proficiency-based-education-transferrable-skills-sample-graduation-proficiencies.pdf" TargetMode="External"/><Relationship Id="rId2" Type="http://schemas.openxmlformats.org/officeDocument/2006/relationships/tags" Target="../tags/tag22.xml"/><Relationship Id="rId1" Type="http://schemas.openxmlformats.org/officeDocument/2006/relationships/video" Target="NULL" TargetMode="External"/><Relationship Id="rId6" Type="http://schemas.openxmlformats.org/officeDocument/2006/relationships/hyperlink" Target="http://education.vermont.gov/sites/aoe/files/documents/edu-state-board-rules-series-2000.pdf" TargetMode="External"/><Relationship Id="rId5" Type="http://schemas.openxmlformats.org/officeDocument/2006/relationships/notesSlide" Target="../notesSlides/notesSlide21.xml"/><Relationship Id="rId4" Type="http://schemas.openxmlformats.org/officeDocument/2006/relationships/slideLayout" Target="../slideLayouts/slideLayout3.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media" Target="../media/media22.mp4"/><Relationship Id="rId7" Type="http://schemas.openxmlformats.org/officeDocument/2006/relationships/image" Target="../media/image3.png"/><Relationship Id="rId2" Type="http://schemas.openxmlformats.org/officeDocument/2006/relationships/tags" Target="../tags/tag23.xml"/><Relationship Id="rId1" Type="http://schemas.openxmlformats.org/officeDocument/2006/relationships/video" Target="NULL" TargetMode="External"/><Relationship Id="rId6" Type="http://schemas.openxmlformats.org/officeDocument/2006/relationships/hyperlink" Target="http://education.vermont.gov/student-learning/proficiency-based-learning/proficiency-based-graduation-requirements" TargetMode="Externa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media" Target="../media/media23.mp4"/><Relationship Id="rId7" Type="http://schemas.openxmlformats.org/officeDocument/2006/relationships/image" Target="../media/image3.png"/><Relationship Id="rId2" Type="http://schemas.openxmlformats.org/officeDocument/2006/relationships/tags" Target="../tags/tag24.xml"/><Relationship Id="rId1" Type="http://schemas.openxmlformats.org/officeDocument/2006/relationships/video" Target="NULL" TargetMode="External"/><Relationship Id="rId6" Type="http://schemas.openxmlformats.org/officeDocument/2006/relationships/hyperlink" Target="http://education.vermont.gov/sites/aoe/files/documents/edu-state-board-rules-series-2000.pdf" TargetMode="Externa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media" Target="../media/media24.mp4"/><Relationship Id="rId2" Type="http://schemas.openxmlformats.org/officeDocument/2006/relationships/tags" Target="../tags/tag25.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5.mp4"/><Relationship Id="rId7" Type="http://schemas.openxmlformats.org/officeDocument/2006/relationships/image" Target="../media/image5.PNG"/><Relationship Id="rId2" Type="http://schemas.openxmlformats.org/officeDocument/2006/relationships/tags" Target="../tags/tag26.xml"/><Relationship Id="rId1" Type="http://schemas.openxmlformats.org/officeDocument/2006/relationships/video" Target="NULL" TargetMode="External"/><Relationship Id="rId6" Type="http://schemas.openxmlformats.org/officeDocument/2006/relationships/hyperlink" Target="https://drive.google.com/file/d/0B6fGNPP4yPqETm5LVEZFODBGNmM/view" TargetMode="Externa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media" Target="../media/media26.mp4"/><Relationship Id="rId7" Type="http://schemas.openxmlformats.org/officeDocument/2006/relationships/image" Target="../media/image3.png"/><Relationship Id="rId2" Type="http://schemas.openxmlformats.org/officeDocument/2006/relationships/tags" Target="../tags/tag27.xml"/><Relationship Id="rId1" Type="http://schemas.openxmlformats.org/officeDocument/2006/relationships/video" Target="NULL" TargetMode="External"/><Relationship Id="rId6" Type="http://schemas.openxmlformats.org/officeDocument/2006/relationships/hyperlink" Target="http://education.vermont.gov/sites/aoe/files/documents/edu-state-board-rules-series-2000.pdf" TargetMode="Externa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microsoft.com/office/2007/relationships/media" Target="../media/media27.mp4"/><Relationship Id="rId2" Type="http://schemas.openxmlformats.org/officeDocument/2006/relationships/tags" Target="../tags/tag28.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microsoft.com/office/2007/relationships/media" Target="../media/media28.mp4"/><Relationship Id="rId7" Type="http://schemas.openxmlformats.org/officeDocument/2006/relationships/image" Target="../media/image3.png"/><Relationship Id="rId2" Type="http://schemas.openxmlformats.org/officeDocument/2006/relationships/tags" Target="../tags/tag29.xml"/><Relationship Id="rId1" Type="http://schemas.openxmlformats.org/officeDocument/2006/relationships/video" Target="NULL" TargetMode="External"/><Relationship Id="rId6" Type="http://schemas.openxmlformats.org/officeDocument/2006/relationships/hyperlink" Target="http://www.udlcenter.org/aboutudl/whatisudl" TargetMode="Externa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microsoft.com/office/2007/relationships/media" Target="../media/media29.mp4"/><Relationship Id="rId2" Type="http://schemas.openxmlformats.org/officeDocument/2006/relationships/tags" Target="../tags/tag30.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media" Target="../media/media3.mp4"/><Relationship Id="rId2" Type="http://schemas.openxmlformats.org/officeDocument/2006/relationships/tags" Target="../tags/tag4.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microsoft.com/office/2007/relationships/media" Target="../media/media30.mp4"/><Relationship Id="rId2" Type="http://schemas.openxmlformats.org/officeDocument/2006/relationships/tags" Target="../tags/tag31.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microsoft.com/office/2007/relationships/media" Target="../media/media31.mp4"/><Relationship Id="rId2" Type="http://schemas.openxmlformats.org/officeDocument/2006/relationships/tags" Target="../tags/tag32.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video" Target="NULL" TargetMode="External"/><Relationship Id="rId7"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customXml" Target="../../customXml/item1.xml"/><Relationship Id="rId6" Type="http://schemas.microsoft.com/office/2007/relationships/media" Target="../media/media32.mp4"/><Relationship Id="rId5" Type="http://schemas.openxmlformats.org/officeDocument/2006/relationships/tags" Target="../tags/tag34.xml"/><Relationship Id="rId10" Type="http://schemas.openxmlformats.org/officeDocument/2006/relationships/image" Target="../media/image3.png"/><Relationship Id="rId4" Type="http://schemas.openxmlformats.org/officeDocument/2006/relationships/customXml" Target="../../customXml/item2.xml"/><Relationship Id="rId9" Type="http://schemas.openxmlformats.org/officeDocument/2006/relationships/hyperlink" Target="https://www.teachthought.com/pedagogy/6-types-assessment-learning/" TargetMode="External"/></Relationships>
</file>

<file path=ppt/slides/_rels/slide33.xml.rels><?xml version="1.0" encoding="UTF-8" standalone="yes"?>
<Relationships xmlns="http://schemas.openxmlformats.org/package/2006/relationships"><Relationship Id="rId3" Type="http://schemas.microsoft.com/office/2007/relationships/media" Target="../media/media33.mp4"/><Relationship Id="rId2" Type="http://schemas.openxmlformats.org/officeDocument/2006/relationships/tags" Target="../tags/tag35.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33.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education.vermont.gov/documents/faq-physical-education-assessment" TargetMode="External"/><Relationship Id="rId3" Type="http://schemas.microsoft.com/office/2007/relationships/media" Target="../media/media34.mp4"/><Relationship Id="rId7" Type="http://schemas.openxmlformats.org/officeDocument/2006/relationships/hyperlink" Target="http://education.vermont.gov/data-and-reporting/educational-performance" TargetMode="External"/><Relationship Id="rId2" Type="http://schemas.openxmlformats.org/officeDocument/2006/relationships/tags" Target="../tags/tag36.xml"/><Relationship Id="rId1" Type="http://schemas.openxmlformats.org/officeDocument/2006/relationships/video" Target="NULL" TargetMode="External"/><Relationship Id="rId6" Type="http://schemas.openxmlformats.org/officeDocument/2006/relationships/hyperlink" Target="http://vt.portal.airast.org/" TargetMode="External"/><Relationship Id="rId5" Type="http://schemas.openxmlformats.org/officeDocument/2006/relationships/notesSlide" Target="../notesSlides/notesSlide34.xml"/><Relationship Id="rId10" Type="http://schemas.openxmlformats.org/officeDocument/2006/relationships/image" Target="../media/image3.png"/><Relationship Id="rId4" Type="http://schemas.openxmlformats.org/officeDocument/2006/relationships/slideLayout" Target="../slideLayouts/slideLayout3.xml"/><Relationship Id="rId9" Type="http://schemas.openxmlformats.org/officeDocument/2006/relationships/hyperlink" Target="http://education.vermont.gov/student-learning/assessments/state-and-local-assessments/science" TargetMode="External"/></Relationships>
</file>

<file path=ppt/slides/_rels/slide35.xml.rels><?xml version="1.0" encoding="UTF-8" standalone="yes"?>
<Relationships xmlns="http://schemas.openxmlformats.org/package/2006/relationships"><Relationship Id="rId3" Type="http://schemas.microsoft.com/office/2007/relationships/media" Target="../media/media35.mp4"/><Relationship Id="rId7" Type="http://schemas.openxmlformats.org/officeDocument/2006/relationships/image" Target="../media/image3.png"/><Relationship Id="rId2" Type="http://schemas.openxmlformats.org/officeDocument/2006/relationships/tags" Target="../tags/tag37.xml"/><Relationship Id="rId1" Type="http://schemas.openxmlformats.org/officeDocument/2006/relationships/video" Target="NULL" TargetMode="External"/><Relationship Id="rId6" Type="http://schemas.openxmlformats.org/officeDocument/2006/relationships/hyperlink" Target="http://education.vermont.gov/documents/strengthening-and-streamlining-local-comprehensive-assessment-systems" TargetMode="External"/><Relationship Id="rId5" Type="http://schemas.openxmlformats.org/officeDocument/2006/relationships/notesSlide" Target="../notesSlides/notesSlide35.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36.mp4"/><Relationship Id="rId7" Type="http://schemas.openxmlformats.org/officeDocument/2006/relationships/hyperlink" Target="http://education.vermont.gov/sites/aoe/files/documents/edu-proficiency-based-learning-research-brief-proficiency-based-grading-practices.pdf" TargetMode="External"/><Relationship Id="rId2" Type="http://schemas.openxmlformats.org/officeDocument/2006/relationships/tags" Target="../tags/tag38.xml"/><Relationship Id="rId1" Type="http://schemas.openxmlformats.org/officeDocument/2006/relationships/video" Target="NULL" TargetMode="External"/><Relationship Id="rId6" Type="http://schemas.openxmlformats.org/officeDocument/2006/relationships/hyperlink" Target="http://education.vermont.gov/sites/aoe/files/documents/edu-state-board-rules-series-2000.pdf" TargetMode="External"/><Relationship Id="rId5" Type="http://schemas.openxmlformats.org/officeDocument/2006/relationships/notesSlide" Target="../notesSlides/notesSlide36.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microsoft.com/office/2007/relationships/media" Target="../media/media37.mp4"/><Relationship Id="rId2" Type="http://schemas.openxmlformats.org/officeDocument/2006/relationships/tags" Target="../tags/tag39.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37.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38.mp4"/><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video" Target="NULL" TargetMode="External"/><Relationship Id="rId6" Type="http://schemas.openxmlformats.org/officeDocument/2006/relationships/hyperlink" Target="http://wcsumathcoach.blogspot.com/p/wcsu-g.html" TargetMode="External"/><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microsoft.com/office/2007/relationships/media" Target="../media/media39.mp4"/><Relationship Id="rId7" Type="http://schemas.openxmlformats.org/officeDocument/2006/relationships/image" Target="../media/image3.png"/><Relationship Id="rId2" Type="http://schemas.openxmlformats.org/officeDocument/2006/relationships/tags" Target="../tags/tag41.xml"/><Relationship Id="rId1" Type="http://schemas.openxmlformats.org/officeDocument/2006/relationships/video" Target="NULL" TargetMode="External"/><Relationship Id="rId6" Type="http://schemas.openxmlformats.org/officeDocument/2006/relationships/hyperlink" Target="http://education.vermont.gov/documents/college-acceptance-and-proficiency-based-transcript" TargetMode="External"/><Relationship Id="rId5" Type="http://schemas.openxmlformats.org/officeDocument/2006/relationships/notesSlide" Target="../notesSlides/notesSlide39.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4.mp4"/><Relationship Id="rId7" Type="http://schemas.openxmlformats.org/officeDocument/2006/relationships/hyperlink" Target="http://education.vermont.gov/sites/aoe/files/documents/edu-plp-what-is-act-77.pdf" TargetMode="External"/><Relationship Id="rId2" Type="http://schemas.openxmlformats.org/officeDocument/2006/relationships/tags" Target="../tags/tag5.xml"/><Relationship Id="rId1" Type="http://schemas.openxmlformats.org/officeDocument/2006/relationships/video" Target="NULL" TargetMode="External"/><Relationship Id="rId6" Type="http://schemas.openxmlformats.org/officeDocument/2006/relationships/hyperlink" Target="http://education.vermont.gov/vermont-schools/education-quality/education-quality-standards" TargetMode="Externa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microsoft.com/office/2007/relationships/media" Target="../media/media40.mp4"/><Relationship Id="rId2" Type="http://schemas.openxmlformats.org/officeDocument/2006/relationships/tags" Target="../tags/tag42.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40.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microsoft.com/office/2007/relationships/media" Target="../media/media41.mp4"/><Relationship Id="rId2" Type="http://schemas.openxmlformats.org/officeDocument/2006/relationships/tags" Target="../tags/tag43.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41.xml"/><Relationship Id="rId4"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microsoft.com/office/2007/relationships/media" Target="../media/media42.mp4"/><Relationship Id="rId7" Type="http://schemas.openxmlformats.org/officeDocument/2006/relationships/image" Target="../media/image3.png"/><Relationship Id="rId2" Type="http://schemas.openxmlformats.org/officeDocument/2006/relationships/tags" Target="../tags/tag44.xml"/><Relationship Id="rId1" Type="http://schemas.openxmlformats.org/officeDocument/2006/relationships/video" Target="NULL" TargetMode="External"/><Relationship Id="rId6" Type="http://schemas.openxmlformats.org/officeDocument/2006/relationships/hyperlink" Target="https://www.edelements.com/blog/six-examples-of-what-personalized-learning-looks-like" TargetMode="External"/><Relationship Id="rId5" Type="http://schemas.openxmlformats.org/officeDocument/2006/relationships/notesSlide" Target="../notesSlides/notesSlide42.xml"/><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microsoft.com/office/2007/relationships/media" Target="../media/media43.mp4"/><Relationship Id="rId2" Type="http://schemas.openxmlformats.org/officeDocument/2006/relationships/tags" Target="../tags/tag45.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43.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microsoft.com/office/2007/relationships/media" Target="../media/media44.mp4"/><Relationship Id="rId2" Type="http://schemas.openxmlformats.org/officeDocument/2006/relationships/tags" Target="../tags/tag46.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44.xml"/><Relationship Id="rId4"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45.mp4"/><Relationship Id="rId7" Type="http://schemas.openxmlformats.org/officeDocument/2006/relationships/image" Target="../media/image7.PNG"/><Relationship Id="rId2" Type="http://schemas.openxmlformats.org/officeDocument/2006/relationships/tags" Target="../tags/tag47.xml"/><Relationship Id="rId1" Type="http://schemas.openxmlformats.org/officeDocument/2006/relationships/video" Target="NULL" TargetMode="External"/><Relationship Id="rId6" Type="http://schemas.openxmlformats.org/officeDocument/2006/relationships/hyperlink" Target="https://www.competencyworks.org/understanding-competency-education/frequently-asked-questions/" TargetMode="External"/><Relationship Id="rId5" Type="http://schemas.openxmlformats.org/officeDocument/2006/relationships/notesSlide" Target="../notesSlides/notesSlide45.xml"/><Relationship Id="rId4"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microsoft.com/office/2007/relationships/media" Target="../media/media46.mp4"/><Relationship Id="rId2" Type="http://schemas.openxmlformats.org/officeDocument/2006/relationships/tags" Target="../tags/tag48.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46.xml"/><Relationship Id="rId4"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education.vermont.gov/documents/edu-proficiency-based-education-key-characteristics-of-a-proficiency-based-learning-system-of-education" TargetMode="External"/><Relationship Id="rId13" Type="http://schemas.openxmlformats.org/officeDocument/2006/relationships/hyperlink" Target="http://education.vermont.gov/student-learning/personalized-learning/personalized-learning-planning-process" TargetMode="External"/><Relationship Id="rId18" Type="http://schemas.openxmlformats.org/officeDocument/2006/relationships/hyperlink" Target="http://education.vermont.gov/student-support/special-education" TargetMode="External"/><Relationship Id="rId3" Type="http://schemas.microsoft.com/office/2007/relationships/media" Target="../media/media47.mp4"/><Relationship Id="rId21" Type="http://schemas.openxmlformats.org/officeDocument/2006/relationships/image" Target="../media/image3.png"/><Relationship Id="rId7" Type="http://schemas.openxmlformats.org/officeDocument/2006/relationships/hyperlink" Target="http://education.vermont.gov/vermont-schools/education-quality/education-quality-standards" TargetMode="External"/><Relationship Id="rId12" Type="http://schemas.openxmlformats.org/officeDocument/2006/relationships/hyperlink" Target="http://education.vermont.gov/student-learning/personalized-learning" TargetMode="External"/><Relationship Id="rId17" Type="http://schemas.openxmlformats.org/officeDocument/2006/relationships/hyperlink" Target="http://vt.portal.airast.org/" TargetMode="External"/><Relationship Id="rId2" Type="http://schemas.openxmlformats.org/officeDocument/2006/relationships/tags" Target="../tags/tag49.xml"/><Relationship Id="rId16" Type="http://schemas.openxmlformats.org/officeDocument/2006/relationships/hyperlink" Target="http://education.vermont.gov/documents/proficiency-based-learning-glossary" TargetMode="External"/><Relationship Id="rId20" Type="http://schemas.openxmlformats.org/officeDocument/2006/relationships/hyperlink" Target="http://education.vermont.gov/sites/aoe/files/documents/edu-essa-vermont-state-plan-final.pdf" TargetMode="External"/><Relationship Id="rId1" Type="http://schemas.openxmlformats.org/officeDocument/2006/relationships/video" Target="NULL" TargetMode="External"/><Relationship Id="rId6" Type="http://schemas.openxmlformats.org/officeDocument/2006/relationships/hyperlink" Target="http://education.vermont.gov/sites/aoe/files/documents/edu-plp-what-is-act-77.pdf" TargetMode="External"/><Relationship Id="rId11" Type="http://schemas.openxmlformats.org/officeDocument/2006/relationships/hyperlink" Target="http://education.vermont.gov/documents/personalization-glossary-of-terms" TargetMode="External"/><Relationship Id="rId5" Type="http://schemas.openxmlformats.org/officeDocument/2006/relationships/notesSlide" Target="../notesSlides/notesSlide47.xml"/><Relationship Id="rId15" Type="http://schemas.openxmlformats.org/officeDocument/2006/relationships/hyperlink" Target="http://education.vermont.gov/student-learning/proficiency-based-learning" TargetMode="External"/><Relationship Id="rId10" Type="http://schemas.openxmlformats.org/officeDocument/2006/relationships/hyperlink" Target="http://education.vermont.gov/documents/multi-tiered-system-of-supports-team" TargetMode="External"/><Relationship Id="rId19" Type="http://schemas.openxmlformats.org/officeDocument/2006/relationships/hyperlink" Target="http://www.udlcenter.org/aboutudl/whatisudl" TargetMode="External"/><Relationship Id="rId4" Type="http://schemas.openxmlformats.org/officeDocument/2006/relationships/slideLayout" Target="../slideLayouts/slideLayout3.xml"/><Relationship Id="rId9" Type="http://schemas.openxmlformats.org/officeDocument/2006/relationships/hyperlink" Target="http://education.vermont.gov/documents/strengthening-and-streamlining-local-comprehensive-assessment-systems" TargetMode="External"/><Relationship Id="rId14" Type="http://schemas.openxmlformats.org/officeDocument/2006/relationships/hyperlink" Target="http://education.vermont.gov/student-learning/proficiency-based-learning/proficiency-based-graduation-requirements" TargetMode="External"/></Relationships>
</file>

<file path=ppt/slides/_rels/slide48.xml.rels><?xml version="1.0" encoding="UTF-8" standalone="yes"?>
<Relationships xmlns="http://schemas.openxmlformats.org/package/2006/relationships"><Relationship Id="rId3" Type="http://schemas.microsoft.com/office/2007/relationships/media" Target="../media/media48.mp4"/><Relationship Id="rId7" Type="http://schemas.openxmlformats.org/officeDocument/2006/relationships/image" Target="../media/image3.png"/><Relationship Id="rId2" Type="http://schemas.openxmlformats.org/officeDocument/2006/relationships/tags" Target="../tags/tag50.xml"/><Relationship Id="rId1" Type="http://schemas.openxmlformats.org/officeDocument/2006/relationships/video" Target="NULL" TargetMode="External"/><Relationship Id="rId6" Type="http://schemas.openxmlformats.org/officeDocument/2006/relationships/image" Target="../media/image8.jpg"/><Relationship Id="rId5" Type="http://schemas.openxmlformats.org/officeDocument/2006/relationships/notesSlide" Target="../notesSlides/notesSlide48.xml"/><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ideo" Target="NULL" TargetMode="External"/><Relationship Id="rId6" Type="http://schemas.openxmlformats.org/officeDocument/2006/relationships/hyperlink" Target="http://education.vermont.gov/student-learning/proficiency-based-learning/proficiency-based-graduation-requirements" TargetMode="Externa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media" Target="../media/media6.mp4"/><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ideo" Target="NULL" TargetMode="External"/><Relationship Id="rId6" Type="http://schemas.openxmlformats.org/officeDocument/2006/relationships/image" Target="../media/image4.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media" Target="../media/media7.mp4"/><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video" Target="NULL" TargetMode="External"/><Relationship Id="rId6" Type="http://schemas.openxmlformats.org/officeDocument/2006/relationships/hyperlink" Target="http://education.vermont.gov/sites/aoe/files/documents/edu-plp-what-is-personalized-learning.pdf" TargetMode="Externa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media" Target="../media/media8.mp4"/><Relationship Id="rId2" Type="http://schemas.openxmlformats.org/officeDocument/2006/relationships/tags" Target="../tags/tag9.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media" Target="../media/media9.mp4"/><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ideo" Target="NULL" TargetMode="External"/><Relationship Id="rId6" Type="http://schemas.openxmlformats.org/officeDocument/2006/relationships/hyperlink" Target="http://education.vermont.gov/student-learning/personalized-learning/personalized-learning-planning-process" TargetMode="Externa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5" name="Subtitle 2"/>
          <p:cNvSpPr txBox="1">
            <a:spLocks/>
          </p:cNvSpPr>
          <p:nvPr/>
        </p:nvSpPr>
        <p:spPr>
          <a:xfrm>
            <a:off x="1371600" y="2433637"/>
            <a:ext cx="6400800" cy="1219200"/>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solidFill>
                  <a:schemeClr val="tx1">
                    <a:lumMod val="75000"/>
                    <a:lumOff val="25000"/>
                  </a:schemeClr>
                </a:solidFill>
              </a:rPr>
              <a:t>Vermont Agency of Education</a:t>
            </a:r>
          </a:p>
          <a:p>
            <a:pPr marL="0" indent="0" algn="ctr">
              <a:buNone/>
            </a:pPr>
            <a:r>
              <a:rPr lang="en-US" b="1" dirty="0" smtClean="0">
                <a:solidFill>
                  <a:schemeClr val="tx1">
                    <a:lumMod val="75000"/>
                    <a:lumOff val="25000"/>
                  </a:schemeClr>
                </a:solidFill>
              </a:rPr>
              <a:t>2018</a:t>
            </a:r>
          </a:p>
          <a:p>
            <a:endParaRPr lang="en-US" b="1" dirty="0">
              <a:solidFill>
                <a:schemeClr val="tx1">
                  <a:lumMod val="75000"/>
                  <a:lumOff val="25000"/>
                </a:schemeClr>
              </a:solidFill>
            </a:endParaRPr>
          </a:p>
        </p:txBody>
      </p:sp>
      <p:sp>
        <p:nvSpPr>
          <p:cNvPr id="6" name="Title 1"/>
          <p:cNvSpPr txBox="1">
            <a:spLocks/>
          </p:cNvSpPr>
          <p:nvPr/>
        </p:nvSpPr>
        <p:spPr bwMode="auto">
          <a:xfrm>
            <a:off x="685800" y="479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altLang="en-US" b="1" dirty="0" smtClean="0">
                <a:solidFill>
                  <a:srgbClr val="E1953E"/>
                </a:solidFill>
              </a:rPr>
              <a:t>Proficiency-Based Learning 101:</a:t>
            </a:r>
            <a:br>
              <a:rPr lang="en-US" altLang="en-US" b="1" dirty="0" smtClean="0">
                <a:solidFill>
                  <a:srgbClr val="E1953E"/>
                </a:solidFill>
              </a:rPr>
            </a:br>
            <a:r>
              <a:rPr lang="en-US" altLang="en-US" b="1" dirty="0" smtClean="0">
                <a:solidFill>
                  <a:srgbClr val="E1953E"/>
                </a:solidFill>
              </a:rPr>
              <a:t>A Vermont Primer</a:t>
            </a:r>
          </a:p>
        </p:txBody>
      </p:sp>
      <p:pic>
        <p:nvPicPr>
          <p:cNvPr id="9" name="tmpA43D">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22.3786"/>
                </p14:media>
              </p:ext>
            </p:extLst>
          </p:nvPr>
        </p:nvPicPr>
        <p:blipFill>
          <a:blip r:embed="rId10"/>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2672738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5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CCEBEA"/>
          </a:solidFill>
        </p:spPr>
        <p:txBody>
          <a:bodyPr/>
          <a:lstStyle/>
          <a:p>
            <a:r>
              <a:rPr lang="en-US" dirty="0" smtClean="0"/>
              <a:t>What is Expanded Learning? </a:t>
            </a:r>
            <a:endParaRPr lang="en-US" dirty="0"/>
          </a:p>
        </p:txBody>
      </p:sp>
      <p:sp>
        <p:nvSpPr>
          <p:cNvPr id="3" name="Text Placeholder 2"/>
          <p:cNvSpPr>
            <a:spLocks noGrp="1"/>
          </p:cNvSpPr>
          <p:nvPr>
            <p:ph type="body" sz="quarter" idx="10"/>
          </p:nvPr>
        </p:nvSpPr>
        <p:spPr>
          <a:xfrm>
            <a:off x="381000" y="1371600"/>
            <a:ext cx="8534400" cy="4800600"/>
          </a:xfrm>
        </p:spPr>
        <p:txBody>
          <a:bodyPr/>
          <a:lstStyle/>
          <a:p>
            <a:pPr marL="0" indent="0">
              <a:buNone/>
            </a:pPr>
            <a:r>
              <a:rPr lang="en-US" sz="3100" dirty="0" smtClean="0"/>
              <a:t>High </a:t>
            </a:r>
            <a:r>
              <a:rPr lang="en-US" sz="3100" dirty="0"/>
              <a:t>quality programs within communities and schools designed to serve learners on a regular basis by providing unique opportunities for academic growth, hands-on learning, and personal development. Often these programs are provided by schools in collaboration with non-profit organizations, museums, and other local entities. These opportunities can occur beyond traditional school hours and outside of the school building. </a:t>
            </a:r>
          </a:p>
        </p:txBody>
      </p:sp>
      <p:sp>
        <p:nvSpPr>
          <p:cNvPr id="5" name="Title 1"/>
          <p:cNvSpPr txBox="1">
            <a:spLocks/>
          </p:cNvSpPr>
          <p:nvPr/>
        </p:nvSpPr>
        <p:spPr bwMode="auto">
          <a:xfrm>
            <a:off x="0" y="0"/>
            <a:ext cx="9144000" cy="1273233"/>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dirty="0" smtClean="0"/>
              <a:t>What is Expanded Learning?</a:t>
            </a:r>
            <a:endParaRPr lang="en-US" dirty="0"/>
          </a:p>
        </p:txBody>
      </p:sp>
      <p:pic>
        <p:nvPicPr>
          <p:cNvPr id="7" name="tmp53D4">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7.2312"/>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4129476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066800"/>
          </a:xfrm>
          <a:solidFill>
            <a:srgbClr val="66FF99">
              <a:alpha val="34902"/>
            </a:srgbClr>
          </a:solidFill>
        </p:spPr>
        <p:txBody>
          <a:bodyPr>
            <a:normAutofit/>
          </a:bodyPr>
          <a:lstStyle/>
          <a:p>
            <a:r>
              <a:rPr lang="en-US" altLang="en-US" sz="3600" dirty="0" smtClean="0"/>
              <a:t>What are Flexible Pathways?</a:t>
            </a:r>
          </a:p>
        </p:txBody>
      </p:sp>
      <p:sp>
        <p:nvSpPr>
          <p:cNvPr id="11" name="Rectangle 10"/>
          <p:cNvSpPr/>
          <p:nvPr/>
        </p:nvSpPr>
        <p:spPr>
          <a:xfrm>
            <a:off x="445554" y="2895600"/>
            <a:ext cx="8252892" cy="1676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schemeClr val="tx1"/>
                </a:solidFill>
              </a:rPr>
              <a:t>Any combination of high-quality expanded learning opportunities, including academic and experiential components, which build and assess attainment of identified proficiencies and lead to secondary school completion, civic engagement and postsecondary readiness. Flexible pathways allow students to apply their knowledge and skills to tasks of personal interest as part of the personalized learning planning process</a:t>
            </a:r>
            <a:r>
              <a:rPr lang="en-US" sz="3000" dirty="0" smtClean="0">
                <a:solidFill>
                  <a:schemeClr val="tx1"/>
                </a:solidFill>
              </a:rPr>
              <a:t>.</a:t>
            </a:r>
            <a:endParaRPr lang="en-US" sz="3000" dirty="0">
              <a:solidFill>
                <a:schemeClr val="tx1"/>
              </a:solidFill>
            </a:endParaRPr>
          </a:p>
        </p:txBody>
      </p:sp>
      <p:sp>
        <p:nvSpPr>
          <p:cNvPr id="5" name="Title 1"/>
          <p:cNvSpPr txBox="1">
            <a:spLocks/>
          </p:cNvSpPr>
          <p:nvPr/>
        </p:nvSpPr>
        <p:spPr bwMode="auto">
          <a:xfrm>
            <a:off x="0" y="0"/>
            <a:ext cx="9144000" cy="1273233"/>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dirty="0" smtClean="0"/>
              <a:t>What are Flexible Pathways?</a:t>
            </a:r>
            <a:endParaRPr lang="en-US" dirty="0"/>
          </a:p>
        </p:txBody>
      </p:sp>
      <p:pic>
        <p:nvPicPr>
          <p:cNvPr id="2" name="tmp7F4B">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82.2517"/>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4200176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066800"/>
          </a:xfrm>
          <a:solidFill>
            <a:srgbClr val="99FFCC">
              <a:alpha val="34902"/>
            </a:srgbClr>
          </a:solidFill>
        </p:spPr>
        <p:txBody>
          <a:bodyPr>
            <a:normAutofit/>
          </a:bodyPr>
          <a:lstStyle/>
          <a:p>
            <a:r>
              <a:rPr lang="en-US" altLang="en-US" sz="3600" dirty="0" smtClean="0"/>
              <a:t>Flexible Pathways</a:t>
            </a:r>
          </a:p>
        </p:txBody>
      </p:sp>
      <p:sp>
        <p:nvSpPr>
          <p:cNvPr id="21" name="Rectangle 20">
            <a:hlinkClick r:id="rId6"/>
          </p:cNvPr>
          <p:cNvSpPr/>
          <p:nvPr/>
        </p:nvSpPr>
        <p:spPr>
          <a:xfrm>
            <a:off x="6096000" y="4377557"/>
            <a:ext cx="2415108" cy="886689"/>
          </a:xfrm>
          <a:prstGeom prst="rect">
            <a:avLst/>
          </a:prstGeom>
          <a:solidFill>
            <a:srgbClr val="338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Community-Based/Service Learning</a:t>
            </a:r>
            <a:endParaRPr lang="en-US" sz="1900" dirty="0"/>
          </a:p>
        </p:txBody>
      </p:sp>
      <p:sp>
        <p:nvSpPr>
          <p:cNvPr id="22" name="Rectangle 21">
            <a:hlinkClick r:id="rId7"/>
          </p:cNvPr>
          <p:cNvSpPr/>
          <p:nvPr/>
        </p:nvSpPr>
        <p:spPr>
          <a:xfrm>
            <a:off x="6096000" y="3319933"/>
            <a:ext cx="2415108" cy="886689"/>
          </a:xfrm>
          <a:prstGeom prst="rect">
            <a:avLst/>
          </a:prstGeom>
          <a:solidFill>
            <a:srgbClr val="DC9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Work-Based Learning</a:t>
            </a:r>
            <a:endParaRPr lang="en-US" sz="2000" dirty="0"/>
          </a:p>
        </p:txBody>
      </p:sp>
      <p:sp>
        <p:nvSpPr>
          <p:cNvPr id="23" name="Rectangle 22">
            <a:hlinkClick r:id="rId8"/>
          </p:cNvPr>
          <p:cNvSpPr/>
          <p:nvPr/>
        </p:nvSpPr>
        <p:spPr>
          <a:xfrm>
            <a:off x="4770120" y="5391241"/>
            <a:ext cx="2415108" cy="88668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High School Completion Program</a:t>
            </a:r>
            <a:endParaRPr lang="en-US" sz="1900" dirty="0"/>
          </a:p>
        </p:txBody>
      </p:sp>
      <p:sp>
        <p:nvSpPr>
          <p:cNvPr id="24" name="Rectangle 23">
            <a:hlinkClick r:id="rId6"/>
          </p:cNvPr>
          <p:cNvSpPr/>
          <p:nvPr/>
        </p:nvSpPr>
        <p:spPr>
          <a:xfrm>
            <a:off x="2236686" y="5391241"/>
            <a:ext cx="2415108" cy="88668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Expanded Learning Opportunities</a:t>
            </a:r>
            <a:endParaRPr lang="en-US" sz="2000" dirty="0"/>
          </a:p>
        </p:txBody>
      </p:sp>
      <p:sp>
        <p:nvSpPr>
          <p:cNvPr id="25" name="Rectangle 24">
            <a:hlinkClick r:id="rId9"/>
          </p:cNvPr>
          <p:cNvSpPr/>
          <p:nvPr/>
        </p:nvSpPr>
        <p:spPr>
          <a:xfrm>
            <a:off x="3562566" y="3319933"/>
            <a:ext cx="2415108" cy="886689"/>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Early College</a:t>
            </a:r>
            <a:endParaRPr lang="en-US" sz="2000" dirty="0"/>
          </a:p>
        </p:txBody>
      </p:sp>
      <p:sp>
        <p:nvSpPr>
          <p:cNvPr id="26" name="Rectangle 25">
            <a:hlinkClick r:id="rId10"/>
          </p:cNvPr>
          <p:cNvSpPr/>
          <p:nvPr/>
        </p:nvSpPr>
        <p:spPr>
          <a:xfrm>
            <a:off x="1029132" y="3319932"/>
            <a:ext cx="2415108" cy="88668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Dual Enrollment</a:t>
            </a:r>
            <a:endParaRPr lang="en-US" sz="2000" dirty="0"/>
          </a:p>
        </p:txBody>
      </p:sp>
      <p:sp>
        <p:nvSpPr>
          <p:cNvPr id="27" name="Rectangle 26">
            <a:hlinkClick r:id="rId11"/>
          </p:cNvPr>
          <p:cNvSpPr/>
          <p:nvPr/>
        </p:nvSpPr>
        <p:spPr>
          <a:xfrm>
            <a:off x="3562566" y="4377555"/>
            <a:ext cx="2415108" cy="88668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Career and Technical Education</a:t>
            </a:r>
            <a:endParaRPr lang="en-US" sz="1900" dirty="0"/>
          </a:p>
        </p:txBody>
      </p:sp>
      <p:sp>
        <p:nvSpPr>
          <p:cNvPr id="28" name="Rectangle 27">
            <a:hlinkClick r:id="rId6"/>
          </p:cNvPr>
          <p:cNvSpPr/>
          <p:nvPr/>
        </p:nvSpPr>
        <p:spPr>
          <a:xfrm>
            <a:off x="1029132" y="4377556"/>
            <a:ext cx="2415108" cy="88668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Virtual and Blended Learning</a:t>
            </a:r>
            <a:endParaRPr lang="en-US" sz="2000" dirty="0"/>
          </a:p>
        </p:txBody>
      </p:sp>
      <p:sp>
        <p:nvSpPr>
          <p:cNvPr id="11" name="Rectangle 10"/>
          <p:cNvSpPr/>
          <p:nvPr/>
        </p:nvSpPr>
        <p:spPr>
          <a:xfrm>
            <a:off x="525348" y="1295400"/>
            <a:ext cx="8252892" cy="1676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Vermont’s flexible pathways to graduation increase equity of access to college and careers. For example, the Dual Enrollment program includes up to two college courses for eligible Vermont high school students. </a:t>
            </a:r>
          </a:p>
          <a:p>
            <a:pPr algn="ctr"/>
            <a:r>
              <a:rPr lang="en-US" sz="2400" dirty="0" smtClean="0">
                <a:solidFill>
                  <a:schemeClr val="tx1"/>
                </a:solidFill>
              </a:rPr>
              <a:t>Click any box to learn more. </a:t>
            </a:r>
            <a:endParaRPr lang="en-US" sz="2400" dirty="0">
              <a:solidFill>
                <a:schemeClr val="tx1"/>
              </a:solidFill>
            </a:endParaRPr>
          </a:p>
        </p:txBody>
      </p:sp>
      <p:sp>
        <p:nvSpPr>
          <p:cNvPr id="12" name="Title 1"/>
          <p:cNvSpPr txBox="1">
            <a:spLocks/>
          </p:cNvSpPr>
          <p:nvPr/>
        </p:nvSpPr>
        <p:spPr bwMode="auto">
          <a:xfrm>
            <a:off x="0" y="1"/>
            <a:ext cx="9144000" cy="10668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dirty="0" smtClean="0"/>
              <a:t>Flexible Pathways</a:t>
            </a:r>
            <a:endParaRPr lang="en-US" dirty="0"/>
          </a:p>
        </p:txBody>
      </p:sp>
      <p:pic>
        <p:nvPicPr>
          <p:cNvPr id="2" name="tmp8BE8">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70.62350000000001"/>
                </p14:media>
              </p:ext>
              <p:ext uri="{42D2F446-02D8-4167-A562-619A0277C38B}">
                <p15:isNarration xmlns:p15="http://schemas.microsoft.com/office/powerpoint/2012/main" val="1"/>
              </p:ext>
            </p:extLst>
          </p:nvPr>
        </p:nvPicPr>
        <p:blipFill>
          <a:blip r:embed="rId12"/>
          <a:stretch>
            <a:fillRect/>
          </a:stretch>
        </p:blipFill>
        <p:spPr>
          <a:xfrm>
            <a:off x="8813800" y="101600"/>
            <a:ext cx="228600" cy="228600"/>
          </a:xfrm>
          <a:prstGeom prst="rect">
            <a:avLst/>
          </a:prstGeom>
        </p:spPr>
      </p:pic>
    </p:spTree>
    <p:extLst>
      <p:ext uri="{BB962C8B-B14F-4D97-AF65-F5344CB8AC3E}">
        <p14:creationId xmlns:p14="http://schemas.microsoft.com/office/powerpoint/2010/main" val="3321830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rgbClr val="FFC4A7"/>
          </a:solidFill>
        </p:spPr>
        <p:txBody>
          <a:bodyPr>
            <a:normAutofit/>
          </a:bodyPr>
          <a:lstStyle/>
          <a:p>
            <a:r>
              <a:rPr lang="en-US" dirty="0" smtClean="0"/>
              <a:t>How do Personalization and Proficiency-based Learning Fit Together?</a:t>
            </a:r>
            <a:endParaRPr lang="en-US" dirty="0"/>
          </a:p>
        </p:txBody>
      </p:sp>
      <p:sp>
        <p:nvSpPr>
          <p:cNvPr id="3" name="Text Placeholder 2"/>
          <p:cNvSpPr>
            <a:spLocks noGrp="1"/>
          </p:cNvSpPr>
          <p:nvPr>
            <p:ph type="body" sz="quarter" idx="10"/>
          </p:nvPr>
        </p:nvSpPr>
        <p:spPr>
          <a:xfrm>
            <a:off x="609600" y="1981200"/>
            <a:ext cx="8305800" cy="4448175"/>
          </a:xfrm>
        </p:spPr>
        <p:txBody>
          <a:bodyPr/>
          <a:lstStyle/>
          <a:p>
            <a:r>
              <a:rPr lang="en-US" dirty="0" smtClean="0"/>
              <a:t>Proficiencies can be attained in various learning environments</a:t>
            </a:r>
            <a:r>
              <a:rPr lang="en-US" dirty="0"/>
              <a:t> </a:t>
            </a:r>
            <a:r>
              <a:rPr lang="en-US" dirty="0" smtClean="0"/>
              <a:t>including expanded learning and flexible pathways.</a:t>
            </a:r>
          </a:p>
          <a:p>
            <a:r>
              <a:rPr lang="en-US" dirty="0" smtClean="0"/>
              <a:t>These learning opportunities may include: work-based learning, internships, service learning, independent study, dual enrollment, early college, and more. </a:t>
            </a:r>
            <a:endParaRPr lang="en-US" dirty="0"/>
          </a:p>
          <a:p>
            <a:endParaRPr lang="en-US" sz="2000" dirty="0"/>
          </a:p>
          <a:p>
            <a:endParaRPr lang="en-US" dirty="0"/>
          </a:p>
          <a:p>
            <a:endParaRPr lang="en-US" dirty="0"/>
          </a:p>
        </p:txBody>
      </p:sp>
      <p:pic>
        <p:nvPicPr>
          <p:cNvPr id="4" name="tmp354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72.6213"/>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3368196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143000"/>
          </a:xfrm>
          <a:solidFill>
            <a:srgbClr val="9966FF">
              <a:alpha val="34902"/>
            </a:srgbClr>
          </a:solidFill>
        </p:spPr>
        <p:txBody>
          <a:bodyPr>
            <a:normAutofit/>
          </a:bodyPr>
          <a:lstStyle/>
          <a:p>
            <a:r>
              <a:rPr lang="en-US" altLang="en-US" dirty="0" smtClean="0"/>
              <a:t>Equity Focus: Every Student Succeeds Act</a:t>
            </a:r>
          </a:p>
        </p:txBody>
      </p:sp>
      <p:sp>
        <p:nvSpPr>
          <p:cNvPr id="13315" name="Text Placeholder 2"/>
          <p:cNvSpPr>
            <a:spLocks noGrp="1"/>
          </p:cNvSpPr>
          <p:nvPr>
            <p:ph type="body" sz="quarter" idx="10"/>
          </p:nvPr>
        </p:nvSpPr>
        <p:spPr>
          <a:xfrm>
            <a:off x="533400" y="1371600"/>
            <a:ext cx="8153400" cy="4572000"/>
          </a:xfrm>
        </p:spPr>
        <p:txBody>
          <a:bodyPr/>
          <a:lstStyle/>
          <a:p>
            <a:r>
              <a:rPr lang="en-US" dirty="0"/>
              <a:t>Proficiency-based learning is designed to identify and address gaps to provide equitable learning opportunities for every student. </a:t>
            </a:r>
            <a:endParaRPr lang="en-US" dirty="0" smtClean="0"/>
          </a:p>
          <a:p>
            <a:r>
              <a:rPr lang="en-US" dirty="0" smtClean="0"/>
              <a:t>“A </a:t>
            </a:r>
            <a:r>
              <a:rPr lang="en-US" dirty="0"/>
              <a:t>high priority for the Vermont Board of Education and our community is ensuring equitable outcomes for all of our </a:t>
            </a:r>
            <a:r>
              <a:rPr lang="en-US" dirty="0" smtClean="0"/>
              <a:t>students.” </a:t>
            </a:r>
            <a:r>
              <a:rPr lang="en-US" dirty="0" smtClean="0">
                <a:hlinkClick r:id="rId6"/>
              </a:rPr>
              <a:t>(Every Student Succeeds Act [ESSA] Vermont State Plan, page 69)</a:t>
            </a:r>
            <a:endParaRPr lang="en-US" altLang="en-US" dirty="0" smtClean="0"/>
          </a:p>
        </p:txBody>
      </p:sp>
      <p:pic>
        <p:nvPicPr>
          <p:cNvPr id="8" name="tmp1D1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2.077"/>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4287139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905000"/>
          </a:xfrm>
          <a:solidFill>
            <a:srgbClr val="9966FF">
              <a:alpha val="34902"/>
            </a:srgbClr>
          </a:solidFill>
        </p:spPr>
        <p:txBody>
          <a:bodyPr>
            <a:normAutofit/>
          </a:bodyPr>
          <a:lstStyle/>
          <a:p>
            <a:r>
              <a:rPr lang="en-US" altLang="en-US" sz="4400" dirty="0" smtClean="0"/>
              <a:t>Equity Focus: Multi-Tiered System of Supports</a:t>
            </a:r>
          </a:p>
        </p:txBody>
      </p:sp>
      <p:sp>
        <p:nvSpPr>
          <p:cNvPr id="13315" name="Text Placeholder 2"/>
          <p:cNvSpPr>
            <a:spLocks noGrp="1"/>
          </p:cNvSpPr>
          <p:nvPr>
            <p:ph type="body" sz="quarter" idx="10"/>
          </p:nvPr>
        </p:nvSpPr>
        <p:spPr>
          <a:xfrm>
            <a:off x="266700" y="1905000"/>
            <a:ext cx="8610600" cy="4343400"/>
          </a:xfrm>
        </p:spPr>
        <p:txBody>
          <a:bodyPr/>
          <a:lstStyle/>
          <a:p>
            <a:pPr lvl="0"/>
            <a:r>
              <a:rPr lang="en-US" sz="3300" dirty="0" smtClean="0"/>
              <a:t>All </a:t>
            </a:r>
            <a:r>
              <a:rPr lang="en-US" sz="3300" dirty="0"/>
              <a:t>Vermont schools use </a:t>
            </a:r>
            <a:r>
              <a:rPr lang="en-US" sz="3300" dirty="0" smtClean="0"/>
              <a:t>a </a:t>
            </a:r>
            <a:r>
              <a:rPr lang="en-US" altLang="en-US" sz="3300" dirty="0" smtClean="0">
                <a:hlinkClick r:id="rId6"/>
              </a:rPr>
              <a:t>Multi-Tiered </a:t>
            </a:r>
            <a:r>
              <a:rPr lang="en-US" altLang="en-US" sz="3300" dirty="0">
                <a:hlinkClick r:id="rId6"/>
              </a:rPr>
              <a:t>System of Supports (MTSS)</a:t>
            </a:r>
            <a:r>
              <a:rPr lang="en-US" altLang="en-US" sz="3300" dirty="0"/>
              <a:t> </a:t>
            </a:r>
            <a:r>
              <a:rPr lang="en-US" sz="3300" dirty="0"/>
              <a:t> framework for </a:t>
            </a:r>
            <a:r>
              <a:rPr lang="en-US" sz="3300" dirty="0" smtClean="0"/>
              <a:t>academic</a:t>
            </a:r>
            <a:r>
              <a:rPr lang="en-US" sz="3300" dirty="0"/>
              <a:t>, behavior, and social-emotional learning for all students.</a:t>
            </a:r>
          </a:p>
          <a:p>
            <a:pPr lvl="0"/>
            <a:r>
              <a:rPr lang="en-US" sz="3300" dirty="0"/>
              <a:t>The MTSS framework supports equitable access and engagement in core instruction, with supplemental supports as needed, for all students</a:t>
            </a:r>
            <a:r>
              <a:rPr lang="en-US" sz="3300" dirty="0" smtClean="0"/>
              <a:t>.</a:t>
            </a:r>
            <a:endParaRPr lang="en-US" sz="3300" dirty="0"/>
          </a:p>
        </p:txBody>
      </p:sp>
      <p:pic>
        <p:nvPicPr>
          <p:cNvPr id="2" name="tmpCB0C">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4.5124"/>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939356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2"/>
          <p:cNvSpPr>
            <a:spLocks noGrp="1"/>
          </p:cNvSpPr>
          <p:nvPr>
            <p:ph type="body" sz="quarter" idx="10"/>
          </p:nvPr>
        </p:nvSpPr>
        <p:spPr>
          <a:xfrm>
            <a:off x="266700" y="1982755"/>
            <a:ext cx="8610600" cy="4829175"/>
          </a:xfrm>
        </p:spPr>
        <p:txBody>
          <a:bodyPr/>
          <a:lstStyle/>
          <a:p>
            <a:r>
              <a:rPr lang="en-US" sz="3300" dirty="0"/>
              <a:t>Vermont has a robust </a:t>
            </a:r>
            <a:r>
              <a:rPr lang="en-US" sz="3300" dirty="0">
                <a:hlinkClick r:id="rId6"/>
              </a:rPr>
              <a:t>special education system</a:t>
            </a:r>
            <a:r>
              <a:rPr lang="en-US" sz="3300" dirty="0"/>
              <a:t>, which places a great deal of emphasis on inclusion and equity for all students. </a:t>
            </a:r>
          </a:p>
          <a:p>
            <a:r>
              <a:rPr lang="en-US" sz="3300" dirty="0"/>
              <a:t>The goal of special education is for students with disabilities to access the general education curriculum to the greatest possible extent. </a:t>
            </a:r>
            <a:endParaRPr lang="en-US" altLang="en-US" sz="3300" dirty="0"/>
          </a:p>
          <a:p>
            <a:endParaRPr lang="en-US" altLang="en-US" sz="3800" dirty="0" smtClean="0"/>
          </a:p>
        </p:txBody>
      </p:sp>
      <p:pic>
        <p:nvPicPr>
          <p:cNvPr id="2" name="tmpA18">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30.6258"/>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
        <p:nvSpPr>
          <p:cNvPr id="5" name="Title 1"/>
          <p:cNvSpPr txBox="1">
            <a:spLocks/>
          </p:cNvSpPr>
          <p:nvPr/>
        </p:nvSpPr>
        <p:spPr bwMode="auto">
          <a:xfrm>
            <a:off x="0" y="-10886"/>
            <a:ext cx="9144000" cy="1905000"/>
          </a:xfrm>
          <a:prstGeom prst="rect">
            <a:avLst/>
          </a:prstGeom>
          <a:solidFill>
            <a:srgbClr val="9966FF">
              <a:alpha val="3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altLang="en-US" sz="4400" dirty="0" smtClean="0"/>
              <a:t>Equity Focus: Special Education</a:t>
            </a:r>
          </a:p>
        </p:txBody>
      </p:sp>
    </p:spTree>
    <p:extLst>
      <p:ext uri="{BB962C8B-B14F-4D97-AF65-F5344CB8AC3E}">
        <p14:creationId xmlns:p14="http://schemas.microsoft.com/office/powerpoint/2010/main" val="2624319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CCEBEA"/>
          </a:solidFill>
        </p:spPr>
        <p:txBody>
          <a:bodyPr>
            <a:normAutofit/>
          </a:bodyPr>
          <a:lstStyle/>
          <a:p>
            <a:r>
              <a:rPr lang="en-US" sz="3900" dirty="0" smtClean="0"/>
              <a:t>Standards and Proficiencies: </a:t>
            </a:r>
            <a:br>
              <a:rPr lang="en-US" sz="3900" dirty="0" smtClean="0"/>
            </a:br>
            <a:r>
              <a:rPr lang="en-US" sz="3900" dirty="0" smtClean="0"/>
              <a:t>What Are They?</a:t>
            </a:r>
            <a:endParaRPr lang="en-US" sz="3900" dirty="0"/>
          </a:p>
        </p:txBody>
      </p:sp>
      <p:sp>
        <p:nvSpPr>
          <p:cNvPr id="3" name="Text Placeholder 2"/>
          <p:cNvSpPr>
            <a:spLocks noGrp="1"/>
          </p:cNvSpPr>
          <p:nvPr>
            <p:ph type="body" sz="quarter" idx="10"/>
          </p:nvPr>
        </p:nvSpPr>
        <p:spPr>
          <a:xfrm>
            <a:off x="495300" y="1447800"/>
            <a:ext cx="8153400" cy="4343400"/>
          </a:xfrm>
        </p:spPr>
        <p:txBody>
          <a:bodyPr/>
          <a:lstStyle/>
          <a:p>
            <a:r>
              <a:rPr lang="en-US" sz="2800" dirty="0" smtClean="0"/>
              <a:t>Standards identify </a:t>
            </a:r>
            <a:r>
              <a:rPr lang="en-US" sz="2800" dirty="0"/>
              <a:t>the essential knowledge, skills and behaviors that should be taught and learned in </a:t>
            </a:r>
            <a:r>
              <a:rPr lang="en-US" sz="2800" dirty="0" smtClean="0"/>
              <a:t>school at each grade level. They are not a curriculum, and are usually national in nature. </a:t>
            </a:r>
          </a:p>
          <a:p>
            <a:pPr lvl="0"/>
            <a:r>
              <a:rPr lang="en-US" sz="2800" dirty="0"/>
              <a:t>Proficiencies include explicit, measurable, learning objectives based on standards and measure a learner’s knowledge and skill demonstrated in a consistent manner, in various settings over time. Proficiencies are also referred to as competencies.</a:t>
            </a:r>
          </a:p>
          <a:p>
            <a:pPr marL="0" indent="0">
              <a:buNone/>
            </a:pPr>
            <a:endParaRPr lang="en-US" dirty="0"/>
          </a:p>
        </p:txBody>
      </p:sp>
      <p:pic>
        <p:nvPicPr>
          <p:cNvPr id="4" name="tmp2DA6">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4.3129"/>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318243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CCEBEA"/>
          </a:solidFill>
        </p:spPr>
        <p:txBody>
          <a:bodyPr>
            <a:normAutofit fontScale="90000"/>
          </a:bodyPr>
          <a:lstStyle/>
          <a:p>
            <a:r>
              <a:rPr lang="en-US" dirty="0" smtClean="0"/>
              <a:t>Standards and Proficiencies:</a:t>
            </a:r>
            <a:br>
              <a:rPr lang="en-US" dirty="0" smtClean="0"/>
            </a:br>
            <a:r>
              <a:rPr lang="en-US" dirty="0" smtClean="0"/>
              <a:t>Vermont Content Standards</a:t>
            </a:r>
            <a:endParaRPr lang="en-US" dirty="0"/>
          </a:p>
        </p:txBody>
      </p:sp>
      <p:sp>
        <p:nvSpPr>
          <p:cNvPr id="3" name="Text Placeholder 2"/>
          <p:cNvSpPr>
            <a:spLocks noGrp="1"/>
          </p:cNvSpPr>
          <p:nvPr>
            <p:ph type="body" sz="quarter" idx="10"/>
          </p:nvPr>
        </p:nvSpPr>
        <p:spPr>
          <a:xfrm>
            <a:off x="685800" y="2917458"/>
            <a:ext cx="8153400" cy="4070487"/>
          </a:xfrm>
        </p:spPr>
        <p:txBody>
          <a:bodyPr numCol="2"/>
          <a:lstStyle/>
          <a:p>
            <a:r>
              <a:rPr lang="en-US" sz="2800" dirty="0" smtClean="0">
                <a:hlinkClick r:id="rId6"/>
              </a:rPr>
              <a:t>Arts</a:t>
            </a:r>
            <a:endParaRPr lang="en-US" sz="2800" dirty="0"/>
          </a:p>
          <a:p>
            <a:r>
              <a:rPr lang="en-US" sz="2800" dirty="0">
                <a:hlinkClick r:id="rId7"/>
              </a:rPr>
              <a:t>Career and Technical </a:t>
            </a:r>
            <a:r>
              <a:rPr lang="en-US" sz="2800" dirty="0" smtClean="0">
                <a:hlinkClick r:id="rId7"/>
              </a:rPr>
              <a:t>Education</a:t>
            </a:r>
            <a:endParaRPr lang="en-US" sz="2800" dirty="0"/>
          </a:p>
          <a:p>
            <a:r>
              <a:rPr lang="en-US" sz="2800" dirty="0" smtClean="0">
                <a:hlinkClick r:id="rId8"/>
              </a:rPr>
              <a:t>Driver </a:t>
            </a:r>
            <a:r>
              <a:rPr lang="en-US" sz="2800" dirty="0">
                <a:hlinkClick r:id="rId8"/>
              </a:rPr>
              <a:t>Education</a:t>
            </a:r>
            <a:endParaRPr lang="en-US" sz="2800" dirty="0"/>
          </a:p>
          <a:p>
            <a:r>
              <a:rPr lang="en-US" sz="2800" dirty="0" smtClean="0">
                <a:hlinkClick r:id="rId9"/>
              </a:rPr>
              <a:t>English Language Arts</a:t>
            </a:r>
            <a:endParaRPr lang="en-US" sz="2800" dirty="0"/>
          </a:p>
          <a:p>
            <a:r>
              <a:rPr lang="en-US" sz="2800" dirty="0">
                <a:hlinkClick r:id="rId10"/>
              </a:rPr>
              <a:t>Family and Consumer </a:t>
            </a:r>
            <a:r>
              <a:rPr lang="en-US" sz="2800" dirty="0" smtClean="0">
                <a:hlinkClick r:id="rId10"/>
              </a:rPr>
              <a:t>Sciences</a:t>
            </a:r>
            <a:endParaRPr lang="en-US" sz="2800" dirty="0" smtClean="0"/>
          </a:p>
          <a:p>
            <a:endParaRPr lang="en-US" sz="2800" dirty="0"/>
          </a:p>
          <a:p>
            <a:endParaRPr lang="en-US" sz="2800" dirty="0"/>
          </a:p>
          <a:p>
            <a:r>
              <a:rPr lang="en-US" sz="2800" dirty="0">
                <a:hlinkClick r:id="rId11"/>
              </a:rPr>
              <a:t>Financial Literacy</a:t>
            </a:r>
            <a:endParaRPr lang="en-US" sz="2800" dirty="0"/>
          </a:p>
          <a:p>
            <a:endParaRPr lang="en-US" sz="2800" dirty="0" smtClean="0">
              <a:hlinkClick r:id="rId12"/>
            </a:endParaRPr>
          </a:p>
          <a:p>
            <a:r>
              <a:rPr lang="en-US" sz="2800" dirty="0" smtClean="0">
                <a:hlinkClick r:id="rId13"/>
              </a:rPr>
              <a:t>Financial Literacy</a:t>
            </a:r>
            <a:endParaRPr lang="en-US" sz="2800" dirty="0">
              <a:hlinkClick r:id="rId12"/>
            </a:endParaRPr>
          </a:p>
          <a:p>
            <a:r>
              <a:rPr lang="en-US" sz="2800" dirty="0" smtClean="0">
                <a:hlinkClick r:id="rId12"/>
              </a:rPr>
              <a:t>Global </a:t>
            </a:r>
            <a:r>
              <a:rPr lang="en-US" sz="2800" dirty="0">
                <a:hlinkClick r:id="rId12"/>
              </a:rPr>
              <a:t>Citizenship </a:t>
            </a:r>
            <a:endParaRPr lang="en-US" sz="2800" dirty="0"/>
          </a:p>
          <a:p>
            <a:r>
              <a:rPr lang="en-US" sz="2800" dirty="0">
                <a:hlinkClick r:id="rId14"/>
              </a:rPr>
              <a:t>Health Education </a:t>
            </a:r>
            <a:endParaRPr lang="en-US" sz="2800" dirty="0"/>
          </a:p>
          <a:p>
            <a:r>
              <a:rPr lang="en-US" sz="2800" dirty="0" smtClean="0">
                <a:hlinkClick r:id="rId15"/>
              </a:rPr>
              <a:t>Mathematics </a:t>
            </a:r>
            <a:endParaRPr lang="en-US" sz="2800" dirty="0" smtClean="0"/>
          </a:p>
          <a:p>
            <a:r>
              <a:rPr lang="en-US" sz="2800" dirty="0">
                <a:hlinkClick r:id="rId16"/>
              </a:rPr>
              <a:t>Physical Education</a:t>
            </a:r>
            <a:endParaRPr lang="en-US" sz="2800" dirty="0"/>
          </a:p>
          <a:p>
            <a:r>
              <a:rPr lang="en-US" sz="2800" dirty="0" smtClean="0">
                <a:hlinkClick r:id="rId17"/>
              </a:rPr>
              <a:t>Science</a:t>
            </a:r>
            <a:endParaRPr lang="en-US" sz="2800" dirty="0" smtClean="0"/>
          </a:p>
          <a:p>
            <a:r>
              <a:rPr lang="en-US" sz="2800" dirty="0" smtClean="0">
                <a:hlinkClick r:id="rId18"/>
              </a:rPr>
              <a:t>Technology</a:t>
            </a:r>
            <a:endParaRPr lang="en-US" sz="2800" dirty="0"/>
          </a:p>
          <a:p>
            <a:pPr marL="0" indent="0">
              <a:buNone/>
            </a:pPr>
            <a:endParaRPr lang="en-US" dirty="0" smtClean="0"/>
          </a:p>
          <a:p>
            <a:pPr marL="457200" lvl="1" indent="0">
              <a:buNone/>
            </a:pPr>
            <a:endParaRPr lang="en-US" dirty="0"/>
          </a:p>
          <a:p>
            <a:endParaRPr lang="en-US" dirty="0"/>
          </a:p>
        </p:txBody>
      </p:sp>
      <p:sp>
        <p:nvSpPr>
          <p:cNvPr id="4" name="TextBox 3"/>
          <p:cNvSpPr txBox="1"/>
          <p:nvPr/>
        </p:nvSpPr>
        <p:spPr>
          <a:xfrm>
            <a:off x="381000" y="1226976"/>
            <a:ext cx="8763000" cy="1692771"/>
          </a:xfrm>
          <a:prstGeom prst="rect">
            <a:avLst/>
          </a:prstGeom>
          <a:noFill/>
        </p:spPr>
        <p:txBody>
          <a:bodyPr wrap="square" rtlCol="0">
            <a:spAutoFit/>
          </a:bodyPr>
          <a:lstStyle/>
          <a:p>
            <a:pPr marL="0" indent="0">
              <a:buNone/>
            </a:pPr>
            <a:r>
              <a:rPr lang="en-US" sz="2600" dirty="0" smtClean="0"/>
              <a:t>The following standards, adopted by the Vermont State Board of Education, are used by supervisory districts/supervisory unions to develop proficiency indicators. </a:t>
            </a:r>
            <a:endParaRPr lang="en-US" sz="2600" dirty="0"/>
          </a:p>
        </p:txBody>
      </p:sp>
      <p:pic>
        <p:nvPicPr>
          <p:cNvPr id="6" name="tmpB008">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14.009"/>
                </p14:media>
              </p:ext>
              <p:ext uri="{42D2F446-02D8-4167-A562-619A0277C38B}">
                <p15:isNarration xmlns:p15="http://schemas.microsoft.com/office/powerpoint/2012/main" val="1"/>
              </p:ext>
            </p:extLst>
          </p:nvPr>
        </p:nvPicPr>
        <p:blipFill>
          <a:blip r:embed="rId19"/>
          <a:stretch>
            <a:fillRect/>
          </a:stretch>
        </p:blipFill>
        <p:spPr>
          <a:xfrm>
            <a:off x="8813800" y="101600"/>
            <a:ext cx="228600" cy="228600"/>
          </a:xfrm>
          <a:prstGeom prst="rect">
            <a:avLst/>
          </a:prstGeom>
        </p:spPr>
      </p:pic>
    </p:spTree>
    <p:extLst>
      <p:ext uri="{BB962C8B-B14F-4D97-AF65-F5344CB8AC3E}">
        <p14:creationId xmlns:p14="http://schemas.microsoft.com/office/powerpoint/2010/main" val="926510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CCEBEA"/>
          </a:solidFill>
        </p:spPr>
        <p:txBody>
          <a:bodyPr/>
          <a:lstStyle/>
          <a:p>
            <a:r>
              <a:rPr lang="en-US" dirty="0" smtClean="0"/>
              <a:t>Standards and Proficiencies:</a:t>
            </a:r>
            <a:br>
              <a:rPr lang="en-US" dirty="0" smtClean="0"/>
            </a:br>
            <a:r>
              <a:rPr lang="en-US" dirty="0" smtClean="0"/>
              <a:t>Local Lens</a:t>
            </a:r>
            <a:endParaRPr lang="en-US" dirty="0"/>
          </a:p>
        </p:txBody>
      </p:sp>
      <p:sp>
        <p:nvSpPr>
          <p:cNvPr id="3" name="Text Placeholder 2"/>
          <p:cNvSpPr>
            <a:spLocks noGrp="1"/>
          </p:cNvSpPr>
          <p:nvPr>
            <p:ph type="body" sz="quarter" idx="10"/>
          </p:nvPr>
        </p:nvSpPr>
        <p:spPr>
          <a:xfrm>
            <a:off x="495300" y="1524000"/>
            <a:ext cx="8153400" cy="4846320"/>
          </a:xfrm>
        </p:spPr>
        <p:txBody>
          <a:bodyPr/>
          <a:lstStyle/>
          <a:p>
            <a:r>
              <a:rPr lang="en-US" sz="2800" dirty="0" smtClean="0"/>
              <a:t>Note that, because of Vermont’s strong tradition of local control, schools and supervisory unions/supervisory districts (SUs/SDs) approach proficiencies through different lenses. </a:t>
            </a:r>
          </a:p>
          <a:p>
            <a:r>
              <a:rPr lang="en-US" sz="2800" dirty="0" smtClean="0"/>
              <a:t>You may see a range of terminologies and approaches as to how students attain content and skill proficiencies, as well as how they are measured and reported. </a:t>
            </a:r>
          </a:p>
          <a:p>
            <a:r>
              <a:rPr lang="en-US" sz="2800" dirty="0" smtClean="0"/>
              <a:t>All of these variations are still based on the same, state-adopted standards. </a:t>
            </a:r>
          </a:p>
        </p:txBody>
      </p:sp>
      <p:pic>
        <p:nvPicPr>
          <p:cNvPr id="6" name="tmp3005">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41.7369"/>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2904620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rgbClr val="FFC4A7"/>
          </a:solidFill>
        </p:spPr>
        <p:txBody>
          <a:bodyPr/>
          <a:lstStyle/>
          <a:p>
            <a:r>
              <a:rPr lang="en-US" dirty="0" smtClean="0"/>
              <a:t>Table of Contents</a:t>
            </a:r>
            <a:endParaRPr lang="en-US" dirty="0"/>
          </a:p>
        </p:txBody>
      </p:sp>
      <p:sp>
        <p:nvSpPr>
          <p:cNvPr id="3" name="Text Placeholder 2"/>
          <p:cNvSpPr>
            <a:spLocks noGrp="1"/>
          </p:cNvSpPr>
          <p:nvPr>
            <p:ph type="body" sz="quarter" idx="10"/>
          </p:nvPr>
        </p:nvSpPr>
        <p:spPr>
          <a:xfrm>
            <a:off x="133350" y="1066800"/>
            <a:ext cx="9010650" cy="5029200"/>
          </a:xfrm>
        </p:spPr>
        <p:txBody>
          <a:bodyPr/>
          <a:lstStyle/>
          <a:p>
            <a:pPr marL="571500" lvl="0" indent="-571500">
              <a:buFont typeface="+mj-lt"/>
              <a:buAutoNum type="romanUcPeriod"/>
            </a:pPr>
            <a:r>
              <a:rPr lang="en-US" sz="2800" dirty="0"/>
              <a:t>Overview (2-4)</a:t>
            </a:r>
          </a:p>
          <a:p>
            <a:pPr marL="571500" lvl="0" indent="-571500">
              <a:buFont typeface="+mj-lt"/>
              <a:buAutoNum type="romanUcPeriod"/>
            </a:pPr>
            <a:r>
              <a:rPr lang="en-US" sz="2800" dirty="0"/>
              <a:t>Proficiency-based Learning in a Personalized System (5-13)</a:t>
            </a:r>
          </a:p>
          <a:p>
            <a:pPr marL="571500" lvl="0" indent="-571500">
              <a:buFont typeface="+mj-lt"/>
              <a:buAutoNum type="romanUcPeriod"/>
            </a:pPr>
            <a:r>
              <a:rPr lang="en-US" sz="2800" dirty="0"/>
              <a:t>Equity Focus (14-16)</a:t>
            </a:r>
          </a:p>
          <a:p>
            <a:pPr marL="571500" lvl="0" indent="-571500">
              <a:buFont typeface="+mj-lt"/>
              <a:buAutoNum type="romanUcPeriod"/>
            </a:pPr>
            <a:r>
              <a:rPr lang="en-US" sz="2800" dirty="0"/>
              <a:t>Standards &amp; Proficiencies (17-25)</a:t>
            </a:r>
          </a:p>
          <a:p>
            <a:pPr marL="571500" lvl="0" indent="-571500">
              <a:buFont typeface="+mj-lt"/>
              <a:buAutoNum type="romanUcPeriod"/>
            </a:pPr>
            <a:r>
              <a:rPr lang="en-US" sz="2800" dirty="0"/>
              <a:t>Curriculum &amp; Instruction (26-31)</a:t>
            </a:r>
          </a:p>
          <a:p>
            <a:pPr marL="571500" lvl="0" indent="-571500">
              <a:buFont typeface="+mj-lt"/>
              <a:buAutoNum type="romanUcPeriod"/>
            </a:pPr>
            <a:r>
              <a:rPr lang="en-US" sz="2800" dirty="0"/>
              <a:t>Assessment &amp; Reporting (32-40)</a:t>
            </a:r>
          </a:p>
          <a:p>
            <a:pPr marL="571500" lvl="0" indent="-571500">
              <a:buFont typeface="+mj-lt"/>
              <a:buAutoNum type="romanUcPeriod"/>
            </a:pPr>
            <a:r>
              <a:rPr lang="en-US" sz="2800" dirty="0"/>
              <a:t>Structure, Organization &amp; Scheduling (41-44)</a:t>
            </a:r>
          </a:p>
          <a:p>
            <a:pPr marL="571500" lvl="0" indent="-571500">
              <a:buFont typeface="+mj-lt"/>
              <a:buAutoNum type="romanUcPeriod"/>
            </a:pPr>
            <a:r>
              <a:rPr lang="en-US" sz="2800" dirty="0"/>
              <a:t>Frequently Asked Questions (FAQs) (45)</a:t>
            </a:r>
          </a:p>
          <a:p>
            <a:pPr marL="571500" lvl="0" indent="-571500">
              <a:buFont typeface="+mj-lt"/>
              <a:buAutoNum type="romanUcPeriod"/>
            </a:pPr>
            <a:r>
              <a:rPr lang="en-US" sz="2800" dirty="0"/>
              <a:t>Acronym Glossary &amp; Resource Bibliography (46-47)</a:t>
            </a:r>
          </a:p>
          <a:p>
            <a:pPr marL="0" indent="0">
              <a:buNone/>
            </a:pPr>
            <a:endParaRPr lang="en-US" sz="2000" dirty="0"/>
          </a:p>
        </p:txBody>
      </p:sp>
      <p:pic>
        <p:nvPicPr>
          <p:cNvPr id="5" name="tmpA1F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73.3968"/>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2411303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CCEBEA"/>
          </a:solidFill>
        </p:spPr>
        <p:txBody>
          <a:bodyPr/>
          <a:lstStyle/>
          <a:p>
            <a:r>
              <a:rPr lang="en-US" dirty="0" smtClean="0"/>
              <a:t>Standards and Proficiencies:</a:t>
            </a:r>
            <a:br>
              <a:rPr lang="en-US" dirty="0" smtClean="0"/>
            </a:br>
            <a:r>
              <a:rPr lang="en-US" dirty="0" smtClean="0"/>
              <a:t>Transferable Skills</a:t>
            </a:r>
            <a:endParaRPr lang="en-US" dirty="0"/>
          </a:p>
        </p:txBody>
      </p:sp>
      <p:sp>
        <p:nvSpPr>
          <p:cNvPr id="3" name="Text Placeholder 2"/>
          <p:cNvSpPr>
            <a:spLocks noGrp="1"/>
          </p:cNvSpPr>
          <p:nvPr>
            <p:ph type="body" sz="quarter" idx="10"/>
          </p:nvPr>
        </p:nvSpPr>
        <p:spPr>
          <a:xfrm>
            <a:off x="400050" y="1478280"/>
            <a:ext cx="8343900" cy="4191000"/>
          </a:xfrm>
        </p:spPr>
        <p:txBody>
          <a:bodyPr/>
          <a:lstStyle/>
          <a:p>
            <a:r>
              <a:rPr lang="en-US" sz="3000" dirty="0" smtClean="0"/>
              <a:t>Enshrined in the Education Quality Standards, </a:t>
            </a:r>
            <a:r>
              <a:rPr lang="en-US" sz="3000" dirty="0" smtClean="0">
                <a:hlinkClick r:id="rId6"/>
              </a:rPr>
              <a:t>transferable skills </a:t>
            </a:r>
            <a:r>
              <a:rPr lang="en-US" sz="3000" dirty="0" smtClean="0"/>
              <a:t>are the </a:t>
            </a:r>
            <a:r>
              <a:rPr lang="en-US" sz="3000" dirty="0"/>
              <a:t>broad set of knowledge, skills, work habits, and character traits that are believed to be critically important to success in today’s world, particularly in collegiate programs and modern careers. </a:t>
            </a:r>
            <a:endParaRPr lang="en-US" sz="3000" dirty="0" smtClean="0"/>
          </a:p>
          <a:p>
            <a:r>
              <a:rPr lang="en-US" sz="3000" dirty="0" smtClean="0"/>
              <a:t>Transferable </a:t>
            </a:r>
            <a:r>
              <a:rPr lang="en-US" sz="3000" dirty="0"/>
              <a:t>skills include communication, collaboration, creativity, innovation, inquiry, problem solving and the use of technology. </a:t>
            </a:r>
          </a:p>
        </p:txBody>
      </p:sp>
      <p:pic>
        <p:nvPicPr>
          <p:cNvPr id="11" name="tmp79B8">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65.6213"/>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726995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CCEBEA"/>
          </a:solidFill>
        </p:spPr>
        <p:txBody>
          <a:bodyPr/>
          <a:lstStyle/>
          <a:p>
            <a:r>
              <a:rPr lang="en-US" dirty="0" smtClean="0"/>
              <a:t>Standards and Proficiencies: </a:t>
            </a:r>
            <a:br>
              <a:rPr lang="en-US" dirty="0" smtClean="0"/>
            </a:br>
            <a:r>
              <a:rPr lang="en-US" dirty="0" smtClean="0"/>
              <a:t>Transferable Skills</a:t>
            </a:r>
            <a:endParaRPr lang="en-US" dirty="0"/>
          </a:p>
        </p:txBody>
      </p:sp>
      <p:sp>
        <p:nvSpPr>
          <p:cNvPr id="3" name="Text Placeholder 2"/>
          <p:cNvSpPr>
            <a:spLocks noGrp="1"/>
          </p:cNvSpPr>
          <p:nvPr>
            <p:ph type="body" sz="quarter" idx="10"/>
          </p:nvPr>
        </p:nvSpPr>
        <p:spPr>
          <a:xfrm>
            <a:off x="495300" y="1600200"/>
            <a:ext cx="8153400" cy="4343400"/>
          </a:xfrm>
        </p:spPr>
        <p:txBody>
          <a:bodyPr/>
          <a:lstStyle/>
          <a:p>
            <a:r>
              <a:rPr lang="en-US" sz="3600" dirty="0"/>
              <a:t>Students in Vermont are expected to become proficient in transferable skills. </a:t>
            </a:r>
            <a:endParaRPr lang="en-US" sz="3600" dirty="0" smtClean="0"/>
          </a:p>
          <a:p>
            <a:r>
              <a:rPr lang="en-US" sz="3600" dirty="0" smtClean="0"/>
              <a:t>Each SU/SD may define transferable skills that align with expectations in the </a:t>
            </a:r>
            <a:r>
              <a:rPr lang="en-US" sz="3600" dirty="0" smtClean="0">
                <a:hlinkClick r:id="rId6"/>
              </a:rPr>
              <a:t>Education Quality Standards</a:t>
            </a:r>
            <a:r>
              <a:rPr lang="en-US" sz="3600" dirty="0" smtClean="0"/>
              <a:t>. </a:t>
            </a:r>
          </a:p>
          <a:p>
            <a:r>
              <a:rPr lang="en-US" sz="3600" dirty="0" smtClean="0"/>
              <a:t>You can review sample transferable skills </a:t>
            </a:r>
            <a:r>
              <a:rPr lang="en-US" sz="3600" dirty="0" smtClean="0">
                <a:hlinkClick r:id="rId7"/>
              </a:rPr>
              <a:t>here</a:t>
            </a:r>
            <a:r>
              <a:rPr lang="en-US" sz="3600" dirty="0" smtClean="0"/>
              <a:t> and </a:t>
            </a:r>
            <a:r>
              <a:rPr lang="en-US" sz="3600" dirty="0" smtClean="0">
                <a:hlinkClick r:id="rId8"/>
              </a:rPr>
              <a:t>here</a:t>
            </a:r>
            <a:r>
              <a:rPr lang="en-US" sz="3600" dirty="0" smtClean="0"/>
              <a:t>. </a:t>
            </a:r>
          </a:p>
          <a:p>
            <a:endParaRPr lang="en-US" sz="3600" dirty="0"/>
          </a:p>
        </p:txBody>
      </p:sp>
      <p:pic>
        <p:nvPicPr>
          <p:cNvPr id="5" name="tmpA61F">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41.4399"/>
                </p14:media>
              </p:ext>
              <p:ext uri="{42D2F446-02D8-4167-A562-619A0277C38B}">
                <p15:isNarration xmlns:p15="http://schemas.microsoft.com/office/powerpoint/2012/main" val="1"/>
              </p:ext>
            </p:extLst>
          </p:nvPr>
        </p:nvPicPr>
        <p:blipFill>
          <a:blip r:embed="rId9"/>
          <a:stretch>
            <a:fillRect/>
          </a:stretch>
        </p:blipFill>
        <p:spPr>
          <a:xfrm>
            <a:off x="8813800" y="101600"/>
            <a:ext cx="228600" cy="228600"/>
          </a:xfrm>
          <a:prstGeom prst="rect">
            <a:avLst/>
          </a:prstGeom>
        </p:spPr>
      </p:pic>
    </p:spTree>
    <p:extLst>
      <p:ext uri="{BB962C8B-B14F-4D97-AF65-F5344CB8AC3E}">
        <p14:creationId xmlns:p14="http://schemas.microsoft.com/office/powerpoint/2010/main" val="753466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CCEBEA"/>
          </a:solidFill>
        </p:spPr>
        <p:txBody>
          <a:bodyPr>
            <a:normAutofit fontScale="90000"/>
          </a:bodyPr>
          <a:lstStyle/>
          <a:p>
            <a:r>
              <a:rPr lang="en-US" dirty="0" smtClean="0"/>
              <a:t>Standards and Proficiencies:</a:t>
            </a:r>
            <a:br>
              <a:rPr lang="en-US" dirty="0" smtClean="0"/>
            </a:br>
            <a:r>
              <a:rPr lang="en-US" dirty="0" smtClean="0"/>
              <a:t>Proficiency-based Graduation Requirements</a:t>
            </a:r>
            <a:endParaRPr lang="en-US" dirty="0"/>
          </a:p>
        </p:txBody>
      </p:sp>
      <p:sp>
        <p:nvSpPr>
          <p:cNvPr id="3" name="Text Placeholder 2"/>
          <p:cNvSpPr>
            <a:spLocks noGrp="1"/>
          </p:cNvSpPr>
          <p:nvPr>
            <p:ph type="body" sz="quarter" idx="10"/>
          </p:nvPr>
        </p:nvSpPr>
        <p:spPr>
          <a:xfrm>
            <a:off x="495300" y="1600200"/>
            <a:ext cx="8153400" cy="4343400"/>
          </a:xfrm>
        </p:spPr>
        <p:txBody>
          <a:bodyPr/>
          <a:lstStyle/>
          <a:p>
            <a:pPr marL="0" indent="0">
              <a:buNone/>
            </a:pPr>
            <a:r>
              <a:rPr lang="en-US" sz="3400" dirty="0" smtClean="0"/>
              <a:t>These </a:t>
            </a:r>
            <a:r>
              <a:rPr lang="en-US" sz="3400" dirty="0" smtClean="0">
                <a:hlinkClick r:id="rId6"/>
              </a:rPr>
              <a:t>proficiency-based graduation requirements (PBGRs) </a:t>
            </a:r>
            <a:r>
              <a:rPr lang="en-US" sz="3400" dirty="0" smtClean="0"/>
              <a:t>are the “locally-delineated </a:t>
            </a:r>
            <a:r>
              <a:rPr lang="en-US" sz="3400" dirty="0"/>
              <a:t>set of content knowledge and skills connected to state standards that, when supplemented with any additional locally-developed requirements, have been determined to qualify a student for earning a high school diploma</a:t>
            </a:r>
            <a:r>
              <a:rPr lang="en-US" sz="3400" dirty="0" smtClean="0"/>
              <a:t>.”</a:t>
            </a:r>
            <a:endParaRPr lang="en-US" sz="3400" dirty="0"/>
          </a:p>
        </p:txBody>
      </p:sp>
      <p:pic>
        <p:nvPicPr>
          <p:cNvPr id="5" name="tmp5C0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8.0975"/>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3648411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a:solidFill>
            <a:srgbClr val="CCEBEA"/>
          </a:solidFill>
        </p:spPr>
        <p:txBody>
          <a:bodyPr>
            <a:normAutofit/>
          </a:bodyPr>
          <a:lstStyle/>
          <a:p>
            <a:r>
              <a:rPr lang="en-US" dirty="0" smtClean="0"/>
              <a:t>Standards and Proficiencies:</a:t>
            </a:r>
            <a:br>
              <a:rPr lang="en-US" dirty="0" smtClean="0"/>
            </a:br>
            <a:r>
              <a:rPr lang="en-US" dirty="0" smtClean="0"/>
              <a:t>Proficiency-based Graduation Requirements</a:t>
            </a:r>
            <a:endParaRPr lang="en-US" dirty="0"/>
          </a:p>
        </p:txBody>
      </p:sp>
      <p:sp>
        <p:nvSpPr>
          <p:cNvPr id="3" name="Text Placeholder 2"/>
          <p:cNvSpPr>
            <a:spLocks noGrp="1"/>
          </p:cNvSpPr>
          <p:nvPr>
            <p:ph type="body" sz="quarter" idx="10"/>
          </p:nvPr>
        </p:nvSpPr>
        <p:spPr>
          <a:xfrm>
            <a:off x="495300" y="2286000"/>
            <a:ext cx="8153400" cy="4343400"/>
          </a:xfrm>
        </p:spPr>
        <p:txBody>
          <a:bodyPr/>
          <a:lstStyle/>
          <a:p>
            <a:r>
              <a:rPr lang="en-US" sz="3600" dirty="0" smtClean="0"/>
              <a:t>Beginning with the class of 2020, all students in Vermont will graduate by demonstrating a range of proficiencies. </a:t>
            </a:r>
          </a:p>
          <a:p>
            <a:r>
              <a:rPr lang="en-US" sz="3600" dirty="0" smtClean="0"/>
              <a:t>More information can be found in </a:t>
            </a:r>
            <a:r>
              <a:rPr lang="en-US" sz="3600" dirty="0" smtClean="0">
                <a:hlinkClick r:id="rId6"/>
              </a:rPr>
              <a:t>EQS, 2120.7</a:t>
            </a:r>
            <a:r>
              <a:rPr lang="en-US" sz="3600" dirty="0" smtClean="0"/>
              <a:t>, page 7. </a:t>
            </a:r>
            <a:endParaRPr lang="en-US" sz="3600" dirty="0"/>
          </a:p>
        </p:txBody>
      </p:sp>
      <p:pic>
        <p:nvPicPr>
          <p:cNvPr id="4" name="tmp38ED">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48.873"/>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2944363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CCEBEA"/>
          </a:solidFill>
        </p:spPr>
        <p:txBody>
          <a:bodyPr>
            <a:normAutofit fontScale="90000"/>
          </a:bodyPr>
          <a:lstStyle/>
          <a:p>
            <a:r>
              <a:rPr lang="en-US" dirty="0" smtClean="0"/>
              <a:t>Standards and Proficiencies: </a:t>
            </a:r>
            <a:br>
              <a:rPr lang="en-US" dirty="0" smtClean="0"/>
            </a:br>
            <a:r>
              <a:rPr lang="en-US" dirty="0" smtClean="0"/>
              <a:t>Putting the Pieces Together</a:t>
            </a:r>
            <a:endParaRPr lang="en-US" dirty="0"/>
          </a:p>
        </p:txBody>
      </p:sp>
      <p:sp>
        <p:nvSpPr>
          <p:cNvPr id="3" name="Text Placeholder 2"/>
          <p:cNvSpPr>
            <a:spLocks noGrp="1"/>
          </p:cNvSpPr>
          <p:nvPr>
            <p:ph type="body" sz="quarter" idx="10"/>
          </p:nvPr>
        </p:nvSpPr>
        <p:spPr>
          <a:xfrm>
            <a:off x="495300" y="1295400"/>
            <a:ext cx="8153400" cy="4343400"/>
          </a:xfrm>
        </p:spPr>
        <p:txBody>
          <a:bodyPr/>
          <a:lstStyle/>
          <a:p>
            <a:r>
              <a:rPr lang="en-US" dirty="0" smtClean="0"/>
              <a:t>SUs/SDs use standards to determine what proficiencies students need to demonstrate for graduation. These “proficiency-based graduation requirements” include both content and transferable skills. </a:t>
            </a:r>
          </a:p>
          <a:p>
            <a:r>
              <a:rPr lang="en-US" dirty="0" smtClean="0"/>
              <a:t>For example, a student must be proficient in math content as well as in communication skills in order to graduate. </a:t>
            </a:r>
          </a:p>
          <a:p>
            <a:endParaRPr lang="en-US" dirty="0"/>
          </a:p>
        </p:txBody>
      </p:sp>
      <p:pic>
        <p:nvPicPr>
          <p:cNvPr id="4" name="tmp4C50">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6.5555"/>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2264642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1000"/>
          </a:xfrm>
          <a:solidFill>
            <a:srgbClr val="CCEBEA"/>
          </a:solidFill>
        </p:spPr>
        <p:txBody>
          <a:bodyPr>
            <a:normAutofit fontScale="90000"/>
          </a:bodyPr>
          <a:lstStyle/>
          <a:p>
            <a:r>
              <a:rPr lang="en-US" dirty="0" smtClean="0"/>
              <a:t>Standards and </a:t>
            </a:r>
            <a:r>
              <a:rPr lang="en-US" dirty="0"/>
              <a:t>Proficiencies: </a:t>
            </a:r>
            <a:r>
              <a:rPr lang="en-US" dirty="0" smtClean="0"/>
              <a:t/>
            </a:r>
            <a:br>
              <a:rPr lang="en-US" dirty="0" smtClean="0"/>
            </a:br>
            <a:r>
              <a:rPr lang="en-US" dirty="0" smtClean="0"/>
              <a:t>Sample PBGRs</a:t>
            </a:r>
            <a:endParaRPr lang="en-US" dirty="0"/>
          </a:p>
        </p:txBody>
      </p:sp>
      <p:sp>
        <p:nvSpPr>
          <p:cNvPr id="7" name="TextBox 6"/>
          <p:cNvSpPr txBox="1"/>
          <p:nvPr/>
        </p:nvSpPr>
        <p:spPr>
          <a:xfrm>
            <a:off x="-190500" y="1222191"/>
            <a:ext cx="9525000" cy="492443"/>
          </a:xfrm>
          <a:prstGeom prst="rect">
            <a:avLst/>
          </a:prstGeom>
          <a:noFill/>
        </p:spPr>
        <p:txBody>
          <a:bodyPr wrap="square" rtlCol="0">
            <a:spAutoFit/>
          </a:bodyPr>
          <a:lstStyle/>
          <a:p>
            <a:pPr algn="ctr"/>
            <a:r>
              <a:rPr lang="en-US" sz="2500" dirty="0" smtClean="0">
                <a:hlinkClick r:id="rId6"/>
              </a:rPr>
              <a:t>Snapshot of PBGRs from Franklin Northeast Supervisory Union</a:t>
            </a:r>
            <a:endParaRPr lang="en-US" sz="2500" dirty="0"/>
          </a:p>
        </p:txBody>
      </p:sp>
      <p:pic>
        <p:nvPicPr>
          <p:cNvPr id="3" name="Picture 2"/>
          <p:cNvPicPr>
            <a:picLocks noChangeAspect="1"/>
          </p:cNvPicPr>
          <p:nvPr/>
        </p:nvPicPr>
        <p:blipFill rotWithShape="1">
          <a:blip r:embed="rId7">
            <a:grayscl/>
            <a:extLst>
              <a:ext uri="{28A0092B-C50C-407E-A947-70E740481C1C}">
                <a14:useLocalDpi xmlns:a14="http://schemas.microsoft.com/office/drawing/2010/main" val="0"/>
              </a:ext>
            </a:extLst>
          </a:blip>
          <a:srcRect l="2269" r="1654"/>
          <a:stretch/>
        </p:blipFill>
        <p:spPr>
          <a:xfrm>
            <a:off x="762000" y="1775825"/>
            <a:ext cx="7620000" cy="4346598"/>
          </a:xfrm>
          <a:prstGeom prst="rect">
            <a:avLst/>
          </a:prstGeom>
        </p:spPr>
      </p:pic>
      <p:pic>
        <p:nvPicPr>
          <p:cNvPr id="4" name="tmpB9C6">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40.009"/>
                </p14:media>
              </p:ext>
              <p:ext uri="{42D2F446-02D8-4167-A562-619A0277C38B}">
                <p15:isNarration xmlns:p15="http://schemas.microsoft.com/office/powerpoint/2012/main" val="1"/>
              </p:ext>
            </p:extLst>
          </p:nvPr>
        </p:nvPicPr>
        <p:blipFill>
          <a:blip r:embed="rId8"/>
          <a:stretch>
            <a:fillRect/>
          </a:stretch>
        </p:blipFill>
        <p:spPr>
          <a:xfrm>
            <a:off x="8813800" y="101600"/>
            <a:ext cx="228600" cy="228600"/>
          </a:xfrm>
          <a:prstGeom prst="rect">
            <a:avLst/>
          </a:prstGeom>
        </p:spPr>
      </p:pic>
    </p:spTree>
    <p:extLst>
      <p:ext uri="{BB962C8B-B14F-4D97-AF65-F5344CB8AC3E}">
        <p14:creationId xmlns:p14="http://schemas.microsoft.com/office/powerpoint/2010/main" val="4288265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rgbClr val="F0E1FF"/>
          </a:solidFill>
        </p:spPr>
        <p:txBody>
          <a:bodyPr/>
          <a:lstStyle/>
          <a:p>
            <a:r>
              <a:rPr lang="en-US" dirty="0" smtClean="0"/>
              <a:t>Curriculum and Instruction: </a:t>
            </a:r>
            <a:br>
              <a:rPr lang="en-US" dirty="0" smtClean="0"/>
            </a:br>
            <a:r>
              <a:rPr lang="en-US" dirty="0" smtClean="0"/>
              <a:t>Vermont’s Pedagogical Culture</a:t>
            </a:r>
            <a:endParaRPr lang="en-US" dirty="0"/>
          </a:p>
        </p:txBody>
      </p:sp>
      <p:sp>
        <p:nvSpPr>
          <p:cNvPr id="3" name="Text Placeholder 2"/>
          <p:cNvSpPr>
            <a:spLocks noGrp="1"/>
          </p:cNvSpPr>
          <p:nvPr>
            <p:ph type="body" sz="quarter" idx="10"/>
          </p:nvPr>
        </p:nvSpPr>
        <p:spPr>
          <a:xfrm>
            <a:off x="457200" y="1981200"/>
            <a:ext cx="8229600" cy="3962400"/>
          </a:xfrm>
        </p:spPr>
        <p:txBody>
          <a:bodyPr/>
          <a:lstStyle/>
          <a:p>
            <a:pPr marL="628650" indent="-571500"/>
            <a:r>
              <a:rPr lang="en-US" dirty="0" smtClean="0"/>
              <a:t>Educators have high expectations</a:t>
            </a:r>
            <a:r>
              <a:rPr lang="en-US" dirty="0"/>
              <a:t> </a:t>
            </a:r>
            <a:r>
              <a:rPr lang="en-US" dirty="0" smtClean="0"/>
              <a:t>for all students.</a:t>
            </a:r>
            <a:endParaRPr lang="en-US" dirty="0"/>
          </a:p>
          <a:p>
            <a:pPr marL="628650" indent="-571500"/>
            <a:r>
              <a:rPr lang="en-US" i="1" dirty="0" smtClean="0"/>
              <a:t>All </a:t>
            </a:r>
            <a:r>
              <a:rPr lang="en-US" dirty="0"/>
              <a:t>students can attain </a:t>
            </a:r>
            <a:r>
              <a:rPr lang="en-US" dirty="0" smtClean="0"/>
              <a:t>proficiency.</a:t>
            </a:r>
          </a:p>
          <a:p>
            <a:pPr marL="628650" indent="-571500"/>
            <a:r>
              <a:rPr lang="en-US" dirty="0"/>
              <a:t>An emphasis is placed on growth mindset for all </a:t>
            </a:r>
            <a:r>
              <a:rPr lang="en-US" dirty="0" smtClean="0"/>
              <a:t>learners, </a:t>
            </a:r>
            <a:r>
              <a:rPr lang="en-US" dirty="0"/>
              <a:t>including students and educators</a:t>
            </a:r>
            <a:r>
              <a:rPr lang="en-US" dirty="0" smtClean="0"/>
              <a:t>.</a:t>
            </a:r>
          </a:p>
          <a:p>
            <a:pPr marL="628650" indent="-571500"/>
            <a:r>
              <a:rPr lang="en-US" dirty="0" smtClean="0"/>
              <a:t>More information can be found in </a:t>
            </a:r>
            <a:r>
              <a:rPr lang="en-US" dirty="0" smtClean="0">
                <a:hlinkClick r:id="rId6"/>
              </a:rPr>
              <a:t>2120.6 of EQS</a:t>
            </a:r>
            <a:r>
              <a:rPr lang="en-US" dirty="0" smtClean="0"/>
              <a:t>, page 6. </a:t>
            </a:r>
            <a:endParaRPr lang="en-US" dirty="0"/>
          </a:p>
          <a:p>
            <a:endParaRPr lang="en-US" dirty="0" smtClean="0"/>
          </a:p>
        </p:txBody>
      </p:sp>
      <p:pic>
        <p:nvPicPr>
          <p:cNvPr id="6" name="tmp4B89">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69.7573"/>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2499713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0E1FF"/>
          </a:solidFill>
        </p:spPr>
        <p:txBody>
          <a:bodyPr/>
          <a:lstStyle/>
          <a:p>
            <a:r>
              <a:rPr lang="en-US" dirty="0" smtClean="0"/>
              <a:t>Curriculum and Instruction:</a:t>
            </a:r>
            <a:br>
              <a:rPr lang="en-US" dirty="0" smtClean="0"/>
            </a:br>
            <a:r>
              <a:rPr lang="en-US" dirty="0" smtClean="0"/>
              <a:t>Vermont’s </a:t>
            </a:r>
            <a:r>
              <a:rPr lang="en-US" dirty="0"/>
              <a:t>Pedagogical Culture</a:t>
            </a:r>
          </a:p>
        </p:txBody>
      </p:sp>
      <p:sp>
        <p:nvSpPr>
          <p:cNvPr id="3" name="Text Placeholder 2"/>
          <p:cNvSpPr>
            <a:spLocks noGrp="1"/>
          </p:cNvSpPr>
          <p:nvPr>
            <p:ph type="body" sz="quarter" idx="10"/>
          </p:nvPr>
        </p:nvSpPr>
        <p:spPr>
          <a:xfrm>
            <a:off x="457200" y="1447800"/>
            <a:ext cx="8458200" cy="5029200"/>
          </a:xfrm>
        </p:spPr>
        <p:txBody>
          <a:bodyPr/>
          <a:lstStyle/>
          <a:p>
            <a:r>
              <a:rPr lang="en-US" dirty="0" smtClean="0"/>
              <a:t>Curriculum </a:t>
            </a:r>
            <a:r>
              <a:rPr lang="en-US" dirty="0"/>
              <a:t>is a collaboration between leaders, educators, and students. </a:t>
            </a:r>
          </a:p>
          <a:p>
            <a:r>
              <a:rPr lang="en-US" dirty="0" smtClean="0"/>
              <a:t>Students, peers, and community </a:t>
            </a:r>
            <a:r>
              <a:rPr lang="en-US" dirty="0"/>
              <a:t>members </a:t>
            </a:r>
            <a:r>
              <a:rPr lang="en-US" dirty="0" smtClean="0"/>
              <a:t>are viewed </a:t>
            </a:r>
            <a:r>
              <a:rPr lang="en-US" dirty="0"/>
              <a:t>as sources of </a:t>
            </a:r>
            <a:r>
              <a:rPr lang="en-US" dirty="0" smtClean="0"/>
              <a:t>knowledge.</a:t>
            </a:r>
          </a:p>
          <a:p>
            <a:r>
              <a:rPr lang="en-US" dirty="0"/>
              <a:t>Learning is a social enterprise, </a:t>
            </a:r>
            <a:r>
              <a:rPr lang="en-US" dirty="0" smtClean="0"/>
              <a:t>and relationships </a:t>
            </a:r>
            <a:r>
              <a:rPr lang="en-US" dirty="0"/>
              <a:t>are </a:t>
            </a:r>
            <a:r>
              <a:rPr lang="en-US" dirty="0" smtClean="0"/>
              <a:t>essential</a:t>
            </a:r>
            <a:r>
              <a:rPr lang="en-US" dirty="0"/>
              <a:t>.</a:t>
            </a:r>
          </a:p>
          <a:p>
            <a:r>
              <a:rPr lang="en-US" dirty="0" smtClean="0"/>
              <a:t>Education is culturally and </a:t>
            </a:r>
            <a:r>
              <a:rPr lang="en-US" dirty="0"/>
              <a:t>socially relevant, </a:t>
            </a:r>
            <a:r>
              <a:rPr lang="en-US" dirty="0" smtClean="0"/>
              <a:t>and emphasizes </a:t>
            </a:r>
            <a:r>
              <a:rPr lang="en-US" dirty="0"/>
              <a:t>real-world concepts and </a:t>
            </a:r>
            <a:r>
              <a:rPr lang="en-US" dirty="0" smtClean="0"/>
              <a:t>applications. </a:t>
            </a:r>
            <a:endParaRPr lang="en-US" dirty="0"/>
          </a:p>
          <a:p>
            <a:pPr marL="0" indent="0">
              <a:buNone/>
            </a:pPr>
            <a:endParaRPr lang="en-US" sz="2000" dirty="0"/>
          </a:p>
          <a:p>
            <a:endParaRPr lang="en-US" dirty="0" smtClean="0"/>
          </a:p>
        </p:txBody>
      </p:sp>
      <p:pic>
        <p:nvPicPr>
          <p:cNvPr id="7" name="tmp68F">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23.5102"/>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991024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rgbClr val="F0E1FF"/>
          </a:solidFill>
        </p:spPr>
        <p:txBody>
          <a:bodyPr/>
          <a:lstStyle/>
          <a:p>
            <a:r>
              <a:rPr lang="en-US" dirty="0" smtClean="0"/>
              <a:t>Curriculum and </a:t>
            </a:r>
            <a:r>
              <a:rPr lang="en-US" dirty="0"/>
              <a:t>Instruction: </a:t>
            </a:r>
            <a:r>
              <a:rPr lang="en-US" dirty="0" smtClean="0"/>
              <a:t/>
            </a:r>
            <a:br>
              <a:rPr lang="en-US" dirty="0" smtClean="0"/>
            </a:br>
            <a:r>
              <a:rPr lang="en-US" dirty="0" smtClean="0"/>
              <a:t>Vermont’s </a:t>
            </a:r>
            <a:r>
              <a:rPr lang="en-US" dirty="0"/>
              <a:t>Pedagogical Culture</a:t>
            </a:r>
          </a:p>
        </p:txBody>
      </p:sp>
      <p:sp>
        <p:nvSpPr>
          <p:cNvPr id="3" name="Text Placeholder 2"/>
          <p:cNvSpPr>
            <a:spLocks noGrp="1"/>
          </p:cNvSpPr>
          <p:nvPr>
            <p:ph type="body" sz="quarter" idx="10"/>
          </p:nvPr>
        </p:nvSpPr>
        <p:spPr>
          <a:xfrm>
            <a:off x="495300" y="1676400"/>
            <a:ext cx="8153400" cy="4343400"/>
          </a:xfrm>
        </p:spPr>
        <p:txBody>
          <a:bodyPr/>
          <a:lstStyle/>
          <a:p>
            <a:r>
              <a:rPr lang="en-US" sz="2800" dirty="0" smtClean="0"/>
              <a:t>Students are encouraged to learn deeply and authentically within a content area. This is in contrast to traditional systems, where teachers are expected to cover a wide range of content in </a:t>
            </a:r>
            <a:r>
              <a:rPr lang="en-US" sz="2800" dirty="0"/>
              <a:t>a specific amount of </a:t>
            </a:r>
            <a:r>
              <a:rPr lang="en-US" sz="2800" dirty="0" smtClean="0"/>
              <a:t>time. </a:t>
            </a:r>
            <a:endParaRPr lang="en-US" sz="2800" dirty="0"/>
          </a:p>
          <a:p>
            <a:r>
              <a:rPr lang="en-US" sz="2800" dirty="0"/>
              <a:t>Learning is the constant, time is the </a:t>
            </a:r>
            <a:r>
              <a:rPr lang="en-US" sz="2800" dirty="0" smtClean="0"/>
              <a:t>variable.</a:t>
            </a:r>
            <a:endParaRPr lang="en-US" sz="2800" dirty="0"/>
          </a:p>
          <a:p>
            <a:r>
              <a:rPr lang="en-US" sz="2800" dirty="0">
                <a:hlinkClick r:id="rId6"/>
              </a:rPr>
              <a:t>Universal Design for </a:t>
            </a:r>
            <a:r>
              <a:rPr lang="en-US" sz="2800" dirty="0" smtClean="0">
                <a:hlinkClick r:id="rId6"/>
              </a:rPr>
              <a:t>Learning (UDL) </a:t>
            </a:r>
            <a:r>
              <a:rPr lang="en-US" sz="2800" dirty="0" smtClean="0"/>
              <a:t>informs teaching and learning. </a:t>
            </a:r>
          </a:p>
          <a:p>
            <a:r>
              <a:rPr lang="en-US" sz="2800" dirty="0" smtClean="0"/>
              <a:t>There is an emphasis on interdisciplinary learning</a:t>
            </a:r>
            <a:r>
              <a:rPr lang="en-US" sz="2600" dirty="0" smtClean="0"/>
              <a:t>. </a:t>
            </a:r>
            <a:endParaRPr lang="en-US" sz="2600" dirty="0"/>
          </a:p>
        </p:txBody>
      </p:sp>
      <p:pic>
        <p:nvPicPr>
          <p:cNvPr id="4" name="tmpD580">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7.077"/>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543739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a:solidFill>
            <a:srgbClr val="F0E1FF"/>
          </a:solidFill>
        </p:spPr>
        <p:txBody>
          <a:bodyPr/>
          <a:lstStyle/>
          <a:p>
            <a:r>
              <a:rPr lang="en-US" dirty="0" smtClean="0"/>
              <a:t>Curriculum and </a:t>
            </a:r>
            <a:r>
              <a:rPr lang="en-US" dirty="0"/>
              <a:t>Instruction: </a:t>
            </a:r>
            <a:r>
              <a:rPr lang="en-US" dirty="0" smtClean="0"/>
              <a:t/>
            </a:r>
            <a:br>
              <a:rPr lang="en-US" dirty="0" smtClean="0"/>
            </a:br>
            <a:r>
              <a:rPr lang="en-US" dirty="0" smtClean="0"/>
              <a:t>The Students’ Role</a:t>
            </a:r>
            <a:endParaRPr lang="en-US" dirty="0"/>
          </a:p>
        </p:txBody>
      </p:sp>
      <p:sp>
        <p:nvSpPr>
          <p:cNvPr id="3" name="Text Placeholder 2"/>
          <p:cNvSpPr>
            <a:spLocks noGrp="1"/>
          </p:cNvSpPr>
          <p:nvPr>
            <p:ph type="body" sz="quarter" idx="10"/>
          </p:nvPr>
        </p:nvSpPr>
        <p:spPr>
          <a:xfrm>
            <a:off x="495300" y="1905000"/>
            <a:ext cx="8153400" cy="4343400"/>
          </a:xfrm>
        </p:spPr>
        <p:txBody>
          <a:bodyPr/>
          <a:lstStyle/>
          <a:p>
            <a:r>
              <a:rPr lang="en-US" sz="3600" dirty="0" smtClean="0"/>
              <a:t>Educators encourage deep learning through frequent feedback. </a:t>
            </a:r>
          </a:p>
          <a:p>
            <a:r>
              <a:rPr lang="en-US" sz="3600" dirty="0" smtClean="0"/>
              <a:t>Students can work at different levels on proficiency progressions</a:t>
            </a:r>
            <a:r>
              <a:rPr lang="en-US" sz="3600" dirty="0"/>
              <a:t>. </a:t>
            </a:r>
            <a:endParaRPr lang="en-US" sz="3600" dirty="0" smtClean="0"/>
          </a:p>
          <a:p>
            <a:r>
              <a:rPr lang="en-US" sz="3600" dirty="0" smtClean="0"/>
              <a:t>Student </a:t>
            </a:r>
            <a:r>
              <a:rPr lang="en-US" sz="3600" dirty="0"/>
              <a:t>agency is valued, and drives instructional decisions and student learning. </a:t>
            </a:r>
          </a:p>
          <a:p>
            <a:endParaRPr lang="en-US" sz="3600" dirty="0"/>
          </a:p>
        </p:txBody>
      </p:sp>
      <p:pic>
        <p:nvPicPr>
          <p:cNvPr id="5" name="tmp99F">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8.619"/>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2624836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FFC4A7"/>
          </a:solidFill>
        </p:spPr>
        <p:txBody>
          <a:bodyPr>
            <a:normAutofit/>
          </a:bodyPr>
          <a:lstStyle/>
          <a:p>
            <a:r>
              <a:rPr lang="en-US" sz="4400" dirty="0" smtClean="0"/>
              <a:t>How and Why to Use this Resource</a:t>
            </a:r>
            <a:endParaRPr lang="en-US" sz="4400" dirty="0"/>
          </a:p>
        </p:txBody>
      </p:sp>
      <p:sp>
        <p:nvSpPr>
          <p:cNvPr id="3" name="Text Placeholder 2"/>
          <p:cNvSpPr>
            <a:spLocks noGrp="1"/>
          </p:cNvSpPr>
          <p:nvPr>
            <p:ph type="body" sz="quarter" idx="10"/>
          </p:nvPr>
        </p:nvSpPr>
        <p:spPr>
          <a:xfrm>
            <a:off x="323850" y="1524000"/>
            <a:ext cx="8496300" cy="4800600"/>
          </a:xfrm>
        </p:spPr>
        <p:txBody>
          <a:bodyPr/>
          <a:lstStyle/>
          <a:p>
            <a:r>
              <a:rPr lang="en-US" sz="2800" dirty="0" smtClean="0"/>
              <a:t>If you are a teacher, and you want to learn about proficiency-based learning in Vermont, review these slides. To learn more, access the resources and links. </a:t>
            </a:r>
            <a:endParaRPr lang="en-US" sz="2800" dirty="0" smtClean="0">
              <a:solidFill>
                <a:srgbClr val="002060"/>
              </a:solidFill>
            </a:endParaRPr>
          </a:p>
          <a:p>
            <a:r>
              <a:rPr lang="en-US" sz="2800" dirty="0" smtClean="0"/>
              <a:t>If you are a principal, superintendent, or district-level staff, consider using this as a resource for faculty in your district.  </a:t>
            </a:r>
          </a:p>
          <a:p>
            <a:r>
              <a:rPr lang="en-US" sz="2800" dirty="0" smtClean="0"/>
              <a:t>Receiving professional development hours for reviewing this resource is a local decision. Contact your principal or district administration.  </a:t>
            </a:r>
          </a:p>
        </p:txBody>
      </p:sp>
      <p:pic>
        <p:nvPicPr>
          <p:cNvPr id="4" name="tmpB3FD">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4.1723"/>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3806757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student agency</a:t>
            </a:r>
            <a:endParaRPr lang="en-US" dirty="0"/>
          </a:p>
        </p:txBody>
      </p:sp>
      <p:sp>
        <p:nvSpPr>
          <p:cNvPr id="3" name="Text Placeholder 2"/>
          <p:cNvSpPr>
            <a:spLocks noGrp="1"/>
          </p:cNvSpPr>
          <p:nvPr>
            <p:ph type="body" sz="quarter" idx="10"/>
          </p:nvPr>
        </p:nvSpPr>
        <p:spPr>
          <a:xfrm>
            <a:off x="533400" y="1600200"/>
            <a:ext cx="8153400" cy="4800600"/>
          </a:xfrm>
        </p:spPr>
        <p:txBody>
          <a:bodyPr/>
          <a:lstStyle/>
          <a:p>
            <a:pPr marL="0" indent="0">
              <a:buNone/>
            </a:pPr>
            <a:r>
              <a:rPr lang="en-US" sz="2600" dirty="0"/>
              <a:t>S</a:t>
            </a:r>
            <a:r>
              <a:rPr lang="en-US" sz="2600" dirty="0" smtClean="0"/>
              <a:t>tudents </a:t>
            </a:r>
            <a:r>
              <a:rPr lang="en-US" sz="2600" dirty="0"/>
              <a:t>take on </a:t>
            </a:r>
            <a:r>
              <a:rPr lang="en-US" sz="2600" dirty="0" smtClean="0"/>
              <a:t>an active </a:t>
            </a:r>
            <a:r>
              <a:rPr lang="en-US" sz="2600" dirty="0"/>
              <a:t>role in designing, monitoring, and ensuring success of their learning </a:t>
            </a:r>
            <a:r>
              <a:rPr lang="en-US" sz="2600" dirty="0" smtClean="0"/>
              <a:t>experience. Students:</a:t>
            </a:r>
            <a:endParaRPr lang="en-US" sz="2600" dirty="0"/>
          </a:p>
          <a:p>
            <a:pPr lvl="0"/>
            <a:r>
              <a:rPr lang="en-US" sz="2600" dirty="0"/>
              <a:t>a</a:t>
            </a:r>
            <a:r>
              <a:rPr lang="en-US" sz="2600" dirty="0" smtClean="0"/>
              <a:t>re </a:t>
            </a:r>
            <a:r>
              <a:rPr lang="en-US" sz="2600" dirty="0"/>
              <a:t>active participants in defining their strengths, needs, and interests.</a:t>
            </a:r>
          </a:p>
          <a:p>
            <a:pPr lvl="0"/>
            <a:r>
              <a:rPr lang="en-US" sz="2600" dirty="0"/>
              <a:t>a</a:t>
            </a:r>
            <a:r>
              <a:rPr lang="en-US" sz="2600" dirty="0" smtClean="0"/>
              <a:t>re </a:t>
            </a:r>
            <a:r>
              <a:rPr lang="en-US" sz="2600" dirty="0"/>
              <a:t>active co-designers of their personalized learning plans.</a:t>
            </a:r>
          </a:p>
          <a:p>
            <a:pPr lvl="0"/>
            <a:r>
              <a:rPr lang="en-US" sz="2600" dirty="0"/>
              <a:t>t</a:t>
            </a:r>
            <a:r>
              <a:rPr lang="en-US" sz="2600" dirty="0" smtClean="0"/>
              <a:t>ake greater ownership over monitoring their progression through learning activities, identifying when to ask for help, and when they’re ready to demonstrate proficiency.</a:t>
            </a:r>
          </a:p>
          <a:p>
            <a:pPr marL="0" indent="0">
              <a:buNone/>
            </a:pPr>
            <a:endParaRPr lang="en-US" dirty="0"/>
          </a:p>
        </p:txBody>
      </p:sp>
      <p:sp>
        <p:nvSpPr>
          <p:cNvPr id="4" name="Title 1"/>
          <p:cNvSpPr txBox="1">
            <a:spLocks/>
          </p:cNvSpPr>
          <p:nvPr/>
        </p:nvSpPr>
        <p:spPr bwMode="auto">
          <a:xfrm>
            <a:off x="0" y="0"/>
            <a:ext cx="9144000" cy="1447800"/>
          </a:xfrm>
          <a:prstGeom prst="rect">
            <a:avLst/>
          </a:prstGeom>
          <a:solidFill>
            <a:srgbClr val="F0E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dirty="0" smtClean="0"/>
              <a:t>Curriculum and Instruction: </a:t>
            </a:r>
            <a:br>
              <a:rPr lang="en-US" dirty="0" smtClean="0"/>
            </a:br>
            <a:r>
              <a:rPr lang="en-US" dirty="0" smtClean="0"/>
              <a:t>Student Agency</a:t>
            </a:r>
            <a:endParaRPr lang="en-US" dirty="0"/>
          </a:p>
        </p:txBody>
      </p:sp>
      <p:pic>
        <p:nvPicPr>
          <p:cNvPr id="5" name="tmp1C2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85.9818"/>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292475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student agency</a:t>
            </a:r>
            <a:endParaRPr lang="en-US" dirty="0"/>
          </a:p>
        </p:txBody>
      </p:sp>
      <p:sp>
        <p:nvSpPr>
          <p:cNvPr id="3" name="Text Placeholder 2"/>
          <p:cNvSpPr>
            <a:spLocks noGrp="1"/>
          </p:cNvSpPr>
          <p:nvPr>
            <p:ph type="body" sz="quarter" idx="10"/>
          </p:nvPr>
        </p:nvSpPr>
        <p:spPr/>
        <p:txBody>
          <a:bodyPr/>
          <a:lstStyle/>
          <a:p>
            <a:pPr marL="0" lvl="0" indent="0">
              <a:buNone/>
            </a:pPr>
            <a:r>
              <a:rPr lang="en-US" sz="2800" dirty="0" smtClean="0"/>
              <a:t>In addition, students:</a:t>
            </a:r>
          </a:p>
          <a:p>
            <a:pPr lvl="0"/>
            <a:r>
              <a:rPr lang="en-US" sz="2800" dirty="0"/>
              <a:t>m</a:t>
            </a:r>
            <a:r>
              <a:rPr lang="en-US" sz="2800" dirty="0" smtClean="0"/>
              <a:t>ake </a:t>
            </a:r>
            <a:r>
              <a:rPr lang="en-US" sz="2800" dirty="0"/>
              <a:t>choices about what content to learn </a:t>
            </a:r>
            <a:r>
              <a:rPr lang="en-US" sz="2800" i="1" dirty="0"/>
              <a:t>when</a:t>
            </a:r>
            <a:r>
              <a:rPr lang="en-US" sz="2800" dirty="0"/>
              <a:t>, or what type of learning experience they want to engage in to practice a skill </a:t>
            </a:r>
            <a:r>
              <a:rPr lang="en-US" sz="2800" dirty="0" smtClean="0"/>
              <a:t>or to </a:t>
            </a:r>
            <a:r>
              <a:rPr lang="en-US" sz="2800" dirty="0"/>
              <a:t>demonstrate </a:t>
            </a:r>
            <a:r>
              <a:rPr lang="en-US" sz="2800" dirty="0" smtClean="0"/>
              <a:t>proficiency.</a:t>
            </a:r>
            <a:endParaRPr lang="en-US" sz="2800" dirty="0"/>
          </a:p>
          <a:p>
            <a:pPr lvl="0"/>
            <a:r>
              <a:rPr lang="en-US" sz="2800" dirty="0" smtClean="0"/>
              <a:t>communicate </a:t>
            </a:r>
            <a:r>
              <a:rPr lang="en-US" sz="2800" dirty="0"/>
              <a:t>with teachers about their PLP and how to strengthen it.</a:t>
            </a:r>
          </a:p>
          <a:p>
            <a:pPr lvl="0"/>
            <a:r>
              <a:rPr lang="en-US" sz="2800" dirty="0" smtClean="0"/>
              <a:t>build </a:t>
            </a:r>
            <a:r>
              <a:rPr lang="en-US" sz="2800" dirty="0"/>
              <a:t>long-term self-regulation skills to keep themselves on track for learning because of their increased autonomy.</a:t>
            </a:r>
          </a:p>
          <a:p>
            <a:pPr marL="0" indent="0">
              <a:buNone/>
            </a:pPr>
            <a:endParaRPr lang="en-US" dirty="0"/>
          </a:p>
        </p:txBody>
      </p:sp>
      <p:sp>
        <p:nvSpPr>
          <p:cNvPr id="4" name="Title 1"/>
          <p:cNvSpPr txBox="1">
            <a:spLocks/>
          </p:cNvSpPr>
          <p:nvPr/>
        </p:nvSpPr>
        <p:spPr bwMode="auto">
          <a:xfrm>
            <a:off x="0" y="0"/>
            <a:ext cx="9144000" cy="1447800"/>
          </a:xfrm>
          <a:prstGeom prst="rect">
            <a:avLst/>
          </a:prstGeom>
          <a:solidFill>
            <a:srgbClr val="F0E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a:lstStyle>
          <a:p>
            <a:r>
              <a:rPr lang="en-US" dirty="0" smtClean="0"/>
              <a:t>Curriculum and Instruction: </a:t>
            </a:r>
            <a:br>
              <a:rPr lang="en-US" dirty="0" smtClean="0"/>
            </a:br>
            <a:r>
              <a:rPr lang="en-US" dirty="0" smtClean="0"/>
              <a:t>Student Agency</a:t>
            </a:r>
            <a:endParaRPr lang="en-US" dirty="0"/>
          </a:p>
        </p:txBody>
      </p:sp>
      <p:pic>
        <p:nvPicPr>
          <p:cNvPr id="7" name="tmpD8D">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24.9206"/>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3086536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FF66"/>
          </a:solidFill>
        </p:spPr>
        <p:txBody>
          <a:bodyPr>
            <a:normAutofit fontScale="90000"/>
          </a:bodyPr>
          <a:lstStyle/>
          <a:p>
            <a:r>
              <a:rPr lang="en-US" dirty="0" smtClean="0"/>
              <a:t/>
            </a:r>
            <a:br>
              <a:rPr lang="en-US" dirty="0" smtClean="0"/>
            </a:br>
            <a:r>
              <a:rPr lang="en-US" dirty="0" smtClean="0"/>
              <a:t>Assessment</a:t>
            </a:r>
            <a:br>
              <a:rPr lang="en-US" dirty="0" smtClean="0"/>
            </a:br>
            <a:endParaRPr lang="en-US" dirty="0"/>
          </a:p>
        </p:txBody>
      </p:sp>
      <p:sp>
        <p:nvSpPr>
          <p:cNvPr id="3" name="Text Placeholder 2"/>
          <p:cNvSpPr>
            <a:spLocks noGrp="1"/>
          </p:cNvSpPr>
          <p:nvPr>
            <p:ph type="body" sz="quarter" idx="10"/>
          </p:nvPr>
        </p:nvSpPr>
        <p:spPr>
          <a:xfrm>
            <a:off x="495300" y="1447800"/>
            <a:ext cx="8153400" cy="4343400"/>
          </a:xfrm>
        </p:spPr>
        <p:txBody>
          <a:bodyPr/>
          <a:lstStyle/>
          <a:p>
            <a:r>
              <a:rPr lang="en-US" sz="3500" dirty="0" smtClean="0"/>
              <a:t>Assessment and reporting in Vermont focuses on content knowledge, skills, and understanding, as well as on transferable skills.</a:t>
            </a:r>
          </a:p>
          <a:p>
            <a:r>
              <a:rPr lang="en-US" sz="3500" dirty="0" smtClean="0">
                <a:hlinkClick r:id="rId9"/>
              </a:rPr>
              <a:t>Assessment can take various forms</a:t>
            </a:r>
            <a:r>
              <a:rPr lang="en-US" sz="3500" dirty="0" smtClean="0"/>
              <a:t>, such as performance assessments, benchmarking, diagnostics, interim, summative, and formative assessments. </a:t>
            </a:r>
          </a:p>
          <a:p>
            <a:pPr marL="0" indent="0">
              <a:buNone/>
            </a:pPr>
            <a:endParaRPr lang="en-US" sz="3600" dirty="0"/>
          </a:p>
        </p:txBody>
      </p:sp>
      <p:pic>
        <p:nvPicPr>
          <p:cNvPr id="5" name="tmp959">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43.5374"/>
                </p14:media>
              </p:ext>
            </p:extLst>
          </p:nvPr>
        </p:nvPicPr>
        <p:blipFill>
          <a:blip r:embed="rId10"/>
          <a:stretch>
            <a:fillRect/>
          </a:stretch>
        </p:blipFill>
        <p:spPr>
          <a:xfrm>
            <a:off x="8813800" y="101600"/>
            <a:ext cx="228600" cy="228600"/>
          </a:xfrm>
          <a:prstGeom prst="rect">
            <a:avLst/>
          </a:prstGeom>
        </p:spPr>
      </p:pic>
    </p:spTree>
    <p:custDataLst>
      <p:custData r:id="rId1"/>
      <p:tags r:id="rId2"/>
    </p:custDataLst>
    <p:extLst>
      <p:ext uri="{BB962C8B-B14F-4D97-AF65-F5344CB8AC3E}">
        <p14:creationId xmlns:p14="http://schemas.microsoft.com/office/powerpoint/2010/main" val="2101886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FF66"/>
          </a:solidFill>
        </p:spPr>
        <p:txBody>
          <a:bodyPr/>
          <a:lstStyle/>
          <a:p>
            <a:r>
              <a:rPr lang="en-US" dirty="0" smtClean="0"/>
              <a:t>Assessment</a:t>
            </a:r>
            <a:endParaRPr lang="en-US" dirty="0"/>
          </a:p>
        </p:txBody>
      </p:sp>
      <p:sp>
        <p:nvSpPr>
          <p:cNvPr id="3" name="Text Placeholder 2"/>
          <p:cNvSpPr>
            <a:spLocks noGrp="1"/>
          </p:cNvSpPr>
          <p:nvPr>
            <p:ph type="body" sz="quarter" idx="10"/>
          </p:nvPr>
        </p:nvSpPr>
        <p:spPr/>
        <p:txBody>
          <a:bodyPr/>
          <a:lstStyle/>
          <a:p>
            <a:r>
              <a:rPr lang="en-US" sz="3600" dirty="0" smtClean="0"/>
              <a:t>In a PBL system, feedback is frequent, timely, and used to inform student learning and instructional decisions.</a:t>
            </a:r>
          </a:p>
          <a:p>
            <a:r>
              <a:rPr lang="en-US" sz="3600" dirty="0" smtClean="0"/>
              <a:t>Self-assessment is a key piece of proficiency-based learning. Students practice self-assessment and reflect on their learning. </a:t>
            </a:r>
            <a:endParaRPr lang="en-US" sz="3600" dirty="0"/>
          </a:p>
        </p:txBody>
      </p:sp>
      <p:pic>
        <p:nvPicPr>
          <p:cNvPr id="4" name="tmpC8B6">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3.7324"/>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511856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FF66"/>
          </a:solidFill>
        </p:spPr>
        <p:txBody>
          <a:bodyPr/>
          <a:lstStyle/>
          <a:p>
            <a:r>
              <a:rPr lang="en-US" dirty="0" smtClean="0"/>
              <a:t>Assessment:</a:t>
            </a:r>
            <a:br>
              <a:rPr lang="en-US" dirty="0" smtClean="0"/>
            </a:br>
            <a:r>
              <a:rPr lang="en-US" dirty="0" smtClean="0"/>
              <a:t>State Summative Assessments</a:t>
            </a:r>
            <a:endParaRPr lang="en-US" dirty="0"/>
          </a:p>
        </p:txBody>
      </p:sp>
      <p:sp>
        <p:nvSpPr>
          <p:cNvPr id="3" name="Text Placeholder 2"/>
          <p:cNvSpPr>
            <a:spLocks noGrp="1"/>
          </p:cNvSpPr>
          <p:nvPr>
            <p:ph type="body" sz="quarter" idx="10"/>
          </p:nvPr>
        </p:nvSpPr>
        <p:spPr/>
        <p:txBody>
          <a:bodyPr/>
          <a:lstStyle/>
          <a:p>
            <a:r>
              <a:rPr lang="en-US" sz="3600" dirty="0"/>
              <a:t>Vermont uses the </a:t>
            </a:r>
            <a:r>
              <a:rPr lang="en-US" sz="3600" dirty="0">
                <a:hlinkClick r:id="rId6"/>
              </a:rPr>
              <a:t>Smarter Balanced yearly summative exams</a:t>
            </a:r>
            <a:r>
              <a:rPr lang="en-US" sz="3600" dirty="0"/>
              <a:t> (SBAC) to </a:t>
            </a:r>
            <a:r>
              <a:rPr lang="en-US" sz="3600" dirty="0">
                <a:hlinkClick r:id="rId7"/>
              </a:rPr>
              <a:t>report out</a:t>
            </a:r>
            <a:r>
              <a:rPr lang="en-US" sz="3600" dirty="0"/>
              <a:t> on math and English. </a:t>
            </a:r>
          </a:p>
          <a:p>
            <a:r>
              <a:rPr lang="en-US" sz="3600" dirty="0"/>
              <a:t>Other state assessments include </a:t>
            </a:r>
            <a:r>
              <a:rPr lang="en-US" sz="3600" dirty="0" smtClean="0">
                <a:hlinkClick r:id="rId8"/>
              </a:rPr>
              <a:t>Vermont Physical Education Assessment</a:t>
            </a:r>
            <a:r>
              <a:rPr lang="en-US" sz="3600" dirty="0" smtClean="0"/>
              <a:t> </a:t>
            </a:r>
            <a:r>
              <a:rPr lang="en-US" sz="3600" dirty="0"/>
              <a:t>and the </a:t>
            </a:r>
            <a:r>
              <a:rPr lang="en-US" sz="3600" dirty="0" smtClean="0">
                <a:hlinkClick r:id="rId9"/>
              </a:rPr>
              <a:t>Vermont Science Assessment</a:t>
            </a:r>
            <a:r>
              <a:rPr lang="en-US" sz="3600" dirty="0" smtClean="0"/>
              <a:t>. </a:t>
            </a:r>
            <a:endParaRPr lang="en-US" sz="3600" dirty="0"/>
          </a:p>
        </p:txBody>
      </p:sp>
      <p:pic>
        <p:nvPicPr>
          <p:cNvPr id="5" name="tmpC4B5">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49.1927"/>
                </p14:media>
              </p:ext>
              <p:ext uri="{42D2F446-02D8-4167-A562-619A0277C38B}">
                <p15:isNarration xmlns:p15="http://schemas.microsoft.com/office/powerpoint/2012/main" val="1"/>
              </p:ext>
            </p:extLst>
          </p:nvPr>
        </p:nvPicPr>
        <p:blipFill>
          <a:blip r:embed="rId10"/>
          <a:stretch>
            <a:fillRect/>
          </a:stretch>
        </p:blipFill>
        <p:spPr>
          <a:xfrm>
            <a:off x="8813800" y="101600"/>
            <a:ext cx="228600" cy="228600"/>
          </a:xfrm>
          <a:prstGeom prst="rect">
            <a:avLst/>
          </a:prstGeom>
        </p:spPr>
      </p:pic>
    </p:spTree>
    <p:extLst>
      <p:ext uri="{BB962C8B-B14F-4D97-AF65-F5344CB8AC3E}">
        <p14:creationId xmlns:p14="http://schemas.microsoft.com/office/powerpoint/2010/main" val="3330320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FF66"/>
          </a:solidFill>
        </p:spPr>
        <p:txBody>
          <a:bodyPr/>
          <a:lstStyle/>
          <a:p>
            <a:r>
              <a:rPr lang="en-US" dirty="0" smtClean="0"/>
              <a:t>Assessment:</a:t>
            </a:r>
            <a:br>
              <a:rPr lang="en-US" dirty="0" smtClean="0"/>
            </a:br>
            <a:r>
              <a:rPr lang="en-US" dirty="0" smtClean="0"/>
              <a:t>Local Comprehensive Assessments</a:t>
            </a:r>
            <a:endParaRPr lang="en-US" dirty="0"/>
          </a:p>
        </p:txBody>
      </p:sp>
      <p:sp>
        <p:nvSpPr>
          <p:cNvPr id="3" name="Text Placeholder 2"/>
          <p:cNvSpPr>
            <a:spLocks noGrp="1"/>
          </p:cNvSpPr>
          <p:nvPr>
            <p:ph type="body" sz="quarter" idx="10"/>
          </p:nvPr>
        </p:nvSpPr>
        <p:spPr>
          <a:xfrm>
            <a:off x="609600" y="1676400"/>
            <a:ext cx="8153400" cy="4114800"/>
          </a:xfrm>
        </p:spPr>
        <p:txBody>
          <a:bodyPr/>
          <a:lstStyle/>
          <a:p>
            <a:r>
              <a:rPr lang="en-US" dirty="0"/>
              <a:t>SUs/SDs </a:t>
            </a:r>
            <a:r>
              <a:rPr lang="en-US" dirty="0" smtClean="0"/>
              <a:t>are expected to complement state assessments with </a:t>
            </a:r>
            <a:r>
              <a:rPr lang="en-US" dirty="0"/>
              <a:t>their own </a:t>
            </a:r>
            <a:r>
              <a:rPr lang="en-US" dirty="0" smtClean="0"/>
              <a:t>K-12 </a:t>
            </a:r>
            <a:r>
              <a:rPr lang="en-US" dirty="0" smtClean="0">
                <a:hlinkClick r:id="rId6"/>
              </a:rPr>
              <a:t>local </a:t>
            </a:r>
            <a:r>
              <a:rPr lang="en-US" dirty="0">
                <a:hlinkClick r:id="rId6"/>
              </a:rPr>
              <a:t>comprehensive assessment systems</a:t>
            </a:r>
            <a:r>
              <a:rPr lang="en-US" dirty="0"/>
              <a:t> (LCAS</a:t>
            </a:r>
            <a:r>
              <a:rPr lang="en-US" dirty="0" smtClean="0"/>
              <a:t>).</a:t>
            </a:r>
          </a:p>
          <a:p>
            <a:r>
              <a:rPr lang="en-US" dirty="0" smtClean="0"/>
              <a:t>These local systems </a:t>
            </a:r>
            <a:r>
              <a:rPr lang="en-US" dirty="0"/>
              <a:t>will have a focus on performance- and curriculum-based assessments, as well as on practices to ensure that students know where they need to show growth</a:t>
            </a:r>
            <a:r>
              <a:rPr lang="en-US" dirty="0" smtClean="0"/>
              <a:t>.</a:t>
            </a:r>
          </a:p>
        </p:txBody>
      </p:sp>
      <p:pic>
        <p:nvPicPr>
          <p:cNvPr id="4" name="tmp1D9A">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97.9863"/>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3661051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99FFCC"/>
          </a:solidFill>
        </p:spPr>
        <p:txBody>
          <a:bodyPr>
            <a:normAutofit/>
          </a:bodyPr>
          <a:lstStyle/>
          <a:p>
            <a:r>
              <a:rPr lang="en-US" sz="4800" dirty="0" smtClean="0"/>
              <a:t>Reporting</a:t>
            </a:r>
            <a:endParaRPr lang="en-US" sz="4800" dirty="0"/>
          </a:p>
        </p:txBody>
      </p:sp>
      <p:sp>
        <p:nvSpPr>
          <p:cNvPr id="3" name="Text Placeholder 2"/>
          <p:cNvSpPr>
            <a:spLocks noGrp="1"/>
          </p:cNvSpPr>
          <p:nvPr>
            <p:ph type="body" sz="quarter" idx="10"/>
          </p:nvPr>
        </p:nvSpPr>
        <p:spPr>
          <a:xfrm>
            <a:off x="495300" y="1447800"/>
            <a:ext cx="8153400" cy="4343400"/>
          </a:xfrm>
        </p:spPr>
        <p:txBody>
          <a:bodyPr/>
          <a:lstStyle/>
          <a:p>
            <a:r>
              <a:rPr lang="en-US" sz="3400" dirty="0" smtClean="0"/>
              <a:t>As </a:t>
            </a:r>
            <a:r>
              <a:rPr lang="en-US" sz="3400" dirty="0"/>
              <a:t>required in </a:t>
            </a:r>
            <a:r>
              <a:rPr lang="en-US" sz="3400" dirty="0">
                <a:hlinkClick r:id="rId6"/>
              </a:rPr>
              <a:t>16 V.S.A. §165(a)(2), </a:t>
            </a:r>
            <a:r>
              <a:rPr lang="en-US" sz="3400" dirty="0"/>
              <a:t>each school shall report student and system performance results to the community at least annually in a format selected by the school board</a:t>
            </a:r>
            <a:r>
              <a:rPr lang="en-US" sz="3400" dirty="0" smtClean="0"/>
              <a:t>.</a:t>
            </a:r>
          </a:p>
          <a:p>
            <a:r>
              <a:rPr lang="en-US" sz="3400" dirty="0" smtClean="0"/>
              <a:t>In other words, reporting </a:t>
            </a:r>
            <a:r>
              <a:rPr lang="en-US" sz="3400" dirty="0"/>
              <a:t>practices are </a:t>
            </a:r>
            <a:r>
              <a:rPr lang="en-US" sz="3400" dirty="0" smtClean="0"/>
              <a:t>a local decision. </a:t>
            </a:r>
          </a:p>
          <a:p>
            <a:r>
              <a:rPr lang="en-US" sz="3400" dirty="0" smtClean="0"/>
              <a:t>Learn more about proficiency-based grading and reporting </a:t>
            </a:r>
            <a:r>
              <a:rPr lang="en-US" sz="3400" dirty="0" smtClean="0">
                <a:hlinkClick r:id="rId7"/>
              </a:rPr>
              <a:t>here.  </a:t>
            </a:r>
            <a:endParaRPr lang="en-US" sz="3400" dirty="0" smtClean="0"/>
          </a:p>
          <a:p>
            <a:endParaRPr lang="en-US" sz="3400" dirty="0"/>
          </a:p>
          <a:p>
            <a:pPr marL="0" indent="0">
              <a:buNone/>
            </a:pPr>
            <a:endParaRPr lang="en-US" sz="3300" dirty="0" smtClean="0"/>
          </a:p>
          <a:p>
            <a:endParaRPr lang="en-US" dirty="0"/>
          </a:p>
          <a:p>
            <a:endParaRPr lang="en-US" dirty="0"/>
          </a:p>
        </p:txBody>
      </p:sp>
      <p:pic>
        <p:nvPicPr>
          <p:cNvPr id="4" name="tmp9A3A">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75.2131"/>
                </p14:media>
              </p:ext>
              <p:ext uri="{42D2F446-02D8-4167-A562-619A0277C38B}">
                <p15:isNarration xmlns:p15="http://schemas.microsoft.com/office/powerpoint/2012/main" val="1"/>
              </p:ext>
            </p:extLst>
          </p:nvPr>
        </p:nvPicPr>
        <p:blipFill>
          <a:blip r:embed="rId8"/>
          <a:stretch>
            <a:fillRect/>
          </a:stretch>
        </p:blipFill>
        <p:spPr>
          <a:xfrm>
            <a:off x="8813800" y="101600"/>
            <a:ext cx="228600" cy="228600"/>
          </a:xfrm>
          <a:prstGeom prst="rect">
            <a:avLst/>
          </a:prstGeom>
        </p:spPr>
      </p:pic>
    </p:spTree>
    <p:extLst>
      <p:ext uri="{BB962C8B-B14F-4D97-AF65-F5344CB8AC3E}">
        <p14:creationId xmlns:p14="http://schemas.microsoft.com/office/powerpoint/2010/main" val="1921982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99FFCC"/>
          </a:solidFill>
        </p:spPr>
        <p:txBody>
          <a:bodyPr>
            <a:normAutofit/>
          </a:bodyPr>
          <a:lstStyle/>
          <a:p>
            <a:r>
              <a:rPr lang="en-US" sz="4800" dirty="0" smtClean="0"/>
              <a:t>Reporting</a:t>
            </a:r>
            <a:endParaRPr lang="en-US" sz="4800" dirty="0"/>
          </a:p>
        </p:txBody>
      </p:sp>
      <p:sp>
        <p:nvSpPr>
          <p:cNvPr id="3" name="Text Placeholder 2"/>
          <p:cNvSpPr>
            <a:spLocks noGrp="1"/>
          </p:cNvSpPr>
          <p:nvPr>
            <p:ph type="body" sz="quarter" idx="10"/>
          </p:nvPr>
        </p:nvSpPr>
        <p:spPr/>
        <p:txBody>
          <a:bodyPr/>
          <a:lstStyle/>
          <a:p>
            <a:r>
              <a:rPr lang="en-US" sz="3600" dirty="0" smtClean="0"/>
              <a:t>PBL report cards/progress reports accurately reflect a student’s learning progress and achievement.</a:t>
            </a:r>
          </a:p>
          <a:p>
            <a:r>
              <a:rPr lang="en-US" sz="3600" dirty="0" smtClean="0"/>
              <a:t>Content knowledge and understanding </a:t>
            </a:r>
            <a:r>
              <a:rPr lang="en-US" sz="3600" dirty="0"/>
              <a:t>is </a:t>
            </a:r>
            <a:r>
              <a:rPr lang="en-US" sz="3600" dirty="0" smtClean="0"/>
              <a:t>assessed </a:t>
            </a:r>
            <a:r>
              <a:rPr lang="en-US" sz="3600" dirty="0"/>
              <a:t>and reported separately from behavior or transferable </a:t>
            </a:r>
            <a:r>
              <a:rPr lang="en-US" sz="3600" dirty="0" smtClean="0"/>
              <a:t>skills.</a:t>
            </a:r>
          </a:p>
          <a:p>
            <a:endParaRPr lang="en-US" dirty="0"/>
          </a:p>
          <a:p>
            <a:endParaRPr lang="en-US" dirty="0"/>
          </a:p>
        </p:txBody>
      </p:sp>
      <p:pic>
        <p:nvPicPr>
          <p:cNvPr id="4" name="tmp7414">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33.4648"/>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2067174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99FFCC"/>
          </a:solidFill>
        </p:spPr>
        <p:txBody>
          <a:bodyPr>
            <a:normAutofit/>
          </a:bodyPr>
          <a:lstStyle/>
          <a:p>
            <a:r>
              <a:rPr lang="en-US" sz="4800" dirty="0" smtClean="0"/>
              <a:t>Reporting</a:t>
            </a:r>
            <a:endParaRPr lang="en-US" sz="4800" dirty="0"/>
          </a:p>
        </p:txBody>
      </p:sp>
      <p:sp>
        <p:nvSpPr>
          <p:cNvPr id="3" name="Text Placeholder 2"/>
          <p:cNvSpPr>
            <a:spLocks noGrp="1"/>
          </p:cNvSpPr>
          <p:nvPr>
            <p:ph type="body" sz="quarter" idx="10"/>
          </p:nvPr>
        </p:nvSpPr>
        <p:spPr>
          <a:xfrm>
            <a:off x="3352801" y="1427584"/>
            <a:ext cx="5500655" cy="4114800"/>
          </a:xfrm>
        </p:spPr>
        <p:txBody>
          <a:bodyPr/>
          <a:lstStyle/>
          <a:p>
            <a:r>
              <a:rPr lang="en-US" sz="3100" dirty="0" smtClean="0"/>
              <a:t>Proficiency levels show where a student is, and where they need to grow. </a:t>
            </a:r>
          </a:p>
          <a:p>
            <a:r>
              <a:rPr lang="en-US" sz="3100" dirty="0" smtClean="0"/>
              <a:t>On-going reporting </a:t>
            </a:r>
            <a:r>
              <a:rPr lang="en-US" sz="3100" dirty="0"/>
              <a:t>allows students and families to track progress over time</a:t>
            </a:r>
            <a:r>
              <a:rPr lang="en-US" sz="3100" dirty="0" smtClean="0"/>
              <a:t>.</a:t>
            </a:r>
          </a:p>
          <a:p>
            <a:r>
              <a:rPr lang="en-US" sz="3100" dirty="0" smtClean="0"/>
              <a:t>Here is a sample math proficiency level visual from Washington Central Supervisory Union. </a:t>
            </a:r>
            <a:endParaRPr lang="en-US" sz="3100" dirty="0"/>
          </a:p>
          <a:p>
            <a:endParaRPr lang="en-US" dirty="0" smtClean="0"/>
          </a:p>
          <a:p>
            <a:endParaRPr lang="en-US" dirty="0" smtClean="0"/>
          </a:p>
          <a:p>
            <a:endParaRPr lang="en-US" dirty="0"/>
          </a:p>
          <a:p>
            <a:pPr marL="0" indent="0">
              <a:buNone/>
            </a:pPr>
            <a:endParaRPr lang="en-US" dirty="0"/>
          </a:p>
        </p:txBody>
      </p:sp>
      <p:pic>
        <p:nvPicPr>
          <p:cNvPr id="4" name="Picture 3">
            <a:hlinkClick r:id="rId6"/>
          </p:cNvPr>
          <p:cNvPicPr>
            <a:picLocks noChangeAspect="1"/>
          </p:cNvPicPr>
          <p:nvPr/>
        </p:nvPicPr>
        <p:blipFill rotWithShape="1">
          <a:blip r:embed="rId7">
            <a:extLst>
              <a:ext uri="{28A0092B-C50C-407E-A947-70E740481C1C}">
                <a14:useLocalDpi xmlns:a14="http://schemas.microsoft.com/office/drawing/2010/main" val="0"/>
              </a:ext>
            </a:extLst>
          </a:blip>
          <a:srcRect l="3639" t="1386" r="3706" b="2068"/>
          <a:stretch/>
        </p:blipFill>
        <p:spPr>
          <a:xfrm>
            <a:off x="37322" y="1441580"/>
            <a:ext cx="3352801" cy="5029200"/>
          </a:xfrm>
          <a:prstGeom prst="rect">
            <a:avLst/>
          </a:prstGeom>
        </p:spPr>
      </p:pic>
      <p:pic>
        <p:nvPicPr>
          <p:cNvPr id="7" name="tmp14DA">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39.8503"/>
                </p14:media>
              </p:ext>
              <p:ext uri="{42D2F446-02D8-4167-A562-619A0277C38B}">
                <p15:isNarration xmlns:p15="http://schemas.microsoft.com/office/powerpoint/2012/main" val="1"/>
              </p:ext>
            </p:extLst>
          </p:nvPr>
        </p:nvPicPr>
        <p:blipFill>
          <a:blip r:embed="rId8"/>
          <a:stretch>
            <a:fillRect/>
          </a:stretch>
        </p:blipFill>
        <p:spPr>
          <a:xfrm>
            <a:off x="8813800" y="101600"/>
            <a:ext cx="228600" cy="228600"/>
          </a:xfrm>
          <a:prstGeom prst="rect">
            <a:avLst/>
          </a:prstGeom>
        </p:spPr>
      </p:pic>
    </p:spTree>
    <p:extLst>
      <p:ext uri="{BB962C8B-B14F-4D97-AF65-F5344CB8AC3E}">
        <p14:creationId xmlns:p14="http://schemas.microsoft.com/office/powerpoint/2010/main" val="1288760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99FFCC"/>
          </a:solidFill>
        </p:spPr>
        <p:txBody>
          <a:bodyPr/>
          <a:lstStyle/>
          <a:p>
            <a:r>
              <a:rPr lang="en-US" sz="4800" dirty="0" smtClean="0"/>
              <a:t>Reporting</a:t>
            </a:r>
            <a:endParaRPr lang="en-US" sz="4800" dirty="0"/>
          </a:p>
        </p:txBody>
      </p:sp>
      <p:sp>
        <p:nvSpPr>
          <p:cNvPr id="3" name="Text Placeholder 2"/>
          <p:cNvSpPr>
            <a:spLocks noGrp="1"/>
          </p:cNvSpPr>
          <p:nvPr>
            <p:ph type="body" sz="quarter" idx="10"/>
          </p:nvPr>
        </p:nvSpPr>
        <p:spPr>
          <a:xfrm>
            <a:off x="495300" y="1447800"/>
            <a:ext cx="8153400" cy="4343400"/>
          </a:xfrm>
        </p:spPr>
        <p:txBody>
          <a:bodyPr/>
          <a:lstStyle/>
          <a:p>
            <a:r>
              <a:rPr lang="en-US" sz="3600" dirty="0" smtClean="0"/>
              <a:t>College and universities are aware of the movement toward proficiency-based transcripts. </a:t>
            </a:r>
          </a:p>
          <a:p>
            <a:r>
              <a:rPr lang="en-US" sz="3600" dirty="0" smtClean="0"/>
              <a:t>These transcripts should not impact a student’s admission prospects. Read more about </a:t>
            </a:r>
            <a:r>
              <a:rPr lang="en-US" sz="3600" dirty="0" smtClean="0">
                <a:hlinkClick r:id="rId6"/>
              </a:rPr>
              <a:t>proficiency-based transcripts and college. </a:t>
            </a:r>
            <a:endParaRPr lang="en-US" sz="3600" dirty="0" smtClean="0"/>
          </a:p>
          <a:p>
            <a:pPr marL="0" indent="0">
              <a:buNone/>
            </a:pPr>
            <a:endParaRPr lang="en-US" sz="3600" dirty="0"/>
          </a:p>
          <a:p>
            <a:pPr marL="0" indent="0">
              <a:buNone/>
            </a:pPr>
            <a:endParaRPr lang="en-US" sz="3600" dirty="0"/>
          </a:p>
        </p:txBody>
      </p:sp>
      <p:pic>
        <p:nvPicPr>
          <p:cNvPr id="5" name="tmp89F6">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35.3718"/>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27775885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264920"/>
          </a:xfrm>
          <a:solidFill>
            <a:srgbClr val="FF6600">
              <a:alpha val="34902"/>
            </a:srgbClr>
          </a:solidFill>
        </p:spPr>
        <p:txBody>
          <a:bodyPr>
            <a:normAutofit fontScale="90000"/>
          </a:bodyPr>
          <a:lstStyle/>
          <a:p>
            <a:r>
              <a:rPr lang="en-US" altLang="en-US" dirty="0" smtClean="0"/>
              <a:t>Vermont Agency of Education:</a:t>
            </a:r>
            <a:br>
              <a:rPr lang="en-US" altLang="en-US" dirty="0" smtClean="0"/>
            </a:br>
            <a:r>
              <a:rPr lang="en-US" altLang="en-US" dirty="0" smtClean="0"/>
              <a:t>Education Quality Standards and Act 77</a:t>
            </a:r>
          </a:p>
        </p:txBody>
      </p:sp>
      <p:sp>
        <p:nvSpPr>
          <p:cNvPr id="3" name="Text Placeholder 2"/>
          <p:cNvSpPr>
            <a:spLocks noGrp="1"/>
          </p:cNvSpPr>
          <p:nvPr>
            <p:ph type="body" sz="quarter" idx="10"/>
          </p:nvPr>
        </p:nvSpPr>
        <p:spPr>
          <a:xfrm>
            <a:off x="142875" y="1264920"/>
            <a:ext cx="8858250" cy="5059680"/>
          </a:xfrm>
        </p:spPr>
        <p:txBody>
          <a:bodyPr/>
          <a:lstStyle/>
          <a:p>
            <a:r>
              <a:rPr lang="en-US" sz="2800" dirty="0"/>
              <a:t>The </a:t>
            </a:r>
            <a:r>
              <a:rPr lang="en-US" altLang="en-US" sz="2800" dirty="0">
                <a:hlinkClick r:id="rId6"/>
              </a:rPr>
              <a:t>Education Quality Standards </a:t>
            </a:r>
            <a:r>
              <a:rPr lang="en-US" altLang="en-US" sz="2800" dirty="0"/>
              <a:t>(EQS) are the Vermont State Board of Education’s manual of requirements and expectations</a:t>
            </a:r>
            <a:r>
              <a:rPr lang="en-US" altLang="en-US" sz="2800" dirty="0" smtClean="0"/>
              <a:t>.</a:t>
            </a:r>
            <a:endParaRPr lang="en-US" sz="2800" i="1" dirty="0" smtClean="0"/>
          </a:p>
          <a:p>
            <a:r>
              <a:rPr lang="en-US" sz="2800" i="1" dirty="0" smtClean="0"/>
              <a:t>“</a:t>
            </a:r>
            <a:r>
              <a:rPr lang="en-US" sz="2800" dirty="0" smtClean="0">
                <a:hlinkClick r:id="rId7"/>
              </a:rPr>
              <a:t>Act </a:t>
            </a:r>
            <a:r>
              <a:rPr lang="en-US" sz="2800" dirty="0">
                <a:hlinkClick r:id="rId7"/>
              </a:rPr>
              <a:t>77 </a:t>
            </a:r>
            <a:r>
              <a:rPr lang="en-US" sz="2800" dirty="0"/>
              <a:t>became law in July of </a:t>
            </a:r>
            <a:r>
              <a:rPr lang="en-US" sz="2800" dirty="0" smtClean="0"/>
              <a:t>2013 and…fosters </a:t>
            </a:r>
            <a:r>
              <a:rPr lang="en-US" sz="2800" dirty="0"/>
              <a:t>a system of public education in which every student graduates and every high school graduate is college and career ready</a:t>
            </a:r>
            <a:r>
              <a:rPr lang="en-US" sz="2800" dirty="0" smtClean="0"/>
              <a:t>.” </a:t>
            </a:r>
          </a:p>
          <a:p>
            <a:r>
              <a:rPr lang="en-US" sz="2800" dirty="0" smtClean="0"/>
              <a:t>Act 77 is the driving force behind many of the current educational shifts in Vermont, including personalization, flexible pathways, and proficiency-based learning.</a:t>
            </a:r>
          </a:p>
          <a:p>
            <a:pPr marL="0" indent="0">
              <a:buNone/>
            </a:pPr>
            <a:endParaRPr lang="en-US" sz="2800" dirty="0" smtClean="0"/>
          </a:p>
          <a:p>
            <a:pPr marL="0" indent="0">
              <a:buNone/>
            </a:pPr>
            <a:endParaRPr lang="en-US" sz="2800" dirty="0" smtClean="0"/>
          </a:p>
          <a:p>
            <a:pPr marL="0" indent="0">
              <a:buNone/>
            </a:pPr>
            <a:endParaRPr lang="en-US" dirty="0"/>
          </a:p>
        </p:txBody>
      </p:sp>
      <p:pic>
        <p:nvPicPr>
          <p:cNvPr id="11" name="tmp3FC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46.1927"/>
                </p14:media>
              </p:ext>
              <p:ext uri="{42D2F446-02D8-4167-A562-619A0277C38B}">
                <p15:isNarration xmlns:p15="http://schemas.microsoft.com/office/powerpoint/2012/main" val="1"/>
              </p:ext>
            </p:extLst>
          </p:nvPr>
        </p:nvPicPr>
        <p:blipFill>
          <a:blip r:embed="rId8"/>
          <a:stretch>
            <a:fillRect/>
          </a:stretch>
        </p:blipFill>
        <p:spPr>
          <a:xfrm>
            <a:off x="8813800" y="101600"/>
            <a:ext cx="228600" cy="228600"/>
          </a:xfrm>
          <a:prstGeom prst="rect">
            <a:avLst/>
          </a:prstGeom>
        </p:spPr>
      </p:pic>
    </p:spTree>
    <p:extLst>
      <p:ext uri="{BB962C8B-B14F-4D97-AF65-F5344CB8AC3E}">
        <p14:creationId xmlns:p14="http://schemas.microsoft.com/office/powerpoint/2010/main" val="1614992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99FFCC"/>
          </a:solidFill>
        </p:spPr>
        <p:txBody>
          <a:bodyPr>
            <a:normAutofit/>
          </a:bodyPr>
          <a:lstStyle/>
          <a:p>
            <a:r>
              <a:rPr lang="en-US" sz="4800" dirty="0" smtClean="0"/>
              <a:t>Reporting</a:t>
            </a:r>
            <a:endParaRPr lang="en-US" sz="4800" dirty="0"/>
          </a:p>
        </p:txBody>
      </p:sp>
      <p:sp>
        <p:nvSpPr>
          <p:cNvPr id="3" name="Text Placeholder 2"/>
          <p:cNvSpPr>
            <a:spLocks noGrp="1"/>
          </p:cNvSpPr>
          <p:nvPr>
            <p:ph type="body" sz="quarter" idx="10"/>
          </p:nvPr>
        </p:nvSpPr>
        <p:spPr>
          <a:xfrm>
            <a:off x="495300" y="1447800"/>
            <a:ext cx="8153400" cy="4343400"/>
          </a:xfrm>
        </p:spPr>
        <p:txBody>
          <a:bodyPr/>
          <a:lstStyle/>
          <a:p>
            <a:pPr marL="0" indent="0">
              <a:buNone/>
            </a:pPr>
            <a:endParaRPr lang="en-US" sz="3600" dirty="0"/>
          </a:p>
          <a:p>
            <a:pPr marL="0" indent="0">
              <a:buNone/>
            </a:pPr>
            <a:endParaRPr lang="en-US" sz="3600" dirty="0"/>
          </a:p>
        </p:txBody>
      </p:sp>
      <p:sp>
        <p:nvSpPr>
          <p:cNvPr id="4" name="Text Placeholder 2"/>
          <p:cNvSpPr txBox="1">
            <a:spLocks/>
          </p:cNvSpPr>
          <p:nvPr/>
        </p:nvSpPr>
        <p:spPr bwMode="auto">
          <a:xfrm>
            <a:off x="495300" y="1417320"/>
            <a:ext cx="8153400" cy="490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700" dirty="0" smtClean="0"/>
              <a:t>“The cynicism of [these] college admission offices about grades is well-warranted, as grades do not typically represent student achievement but rather an amalgam of achievement, behavior, compliance, and test-taking skill.”</a:t>
            </a:r>
          </a:p>
          <a:p>
            <a:pPr marL="0" indent="0" algn="ctr">
              <a:buNone/>
            </a:pPr>
            <a:r>
              <a:rPr lang="en-US" sz="2400" dirty="0" smtClean="0"/>
              <a:t>-“Gearing up for FAST Grading and Reporting,” Ken O’Connor, Lee Ann Jung, and Douglas Reeves</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pic>
        <p:nvPicPr>
          <p:cNvPr id="6" name="tmpAB7E">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4.2403"/>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595976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71C2FF"/>
          </a:solidFill>
        </p:spPr>
        <p:txBody>
          <a:bodyPr/>
          <a:lstStyle/>
          <a:p>
            <a:r>
              <a:rPr lang="en-US" dirty="0" smtClean="0"/>
              <a:t>Structure, Organization, and Scheduling</a:t>
            </a:r>
            <a:endParaRPr lang="en-US" dirty="0"/>
          </a:p>
        </p:txBody>
      </p:sp>
      <p:sp>
        <p:nvSpPr>
          <p:cNvPr id="3" name="Text Placeholder 2"/>
          <p:cNvSpPr>
            <a:spLocks noGrp="1"/>
          </p:cNvSpPr>
          <p:nvPr>
            <p:ph type="body" sz="quarter" idx="10"/>
          </p:nvPr>
        </p:nvSpPr>
        <p:spPr/>
        <p:txBody>
          <a:bodyPr/>
          <a:lstStyle/>
          <a:p>
            <a:r>
              <a:rPr lang="en-US" sz="3300" dirty="0" smtClean="0"/>
              <a:t>Leaders support structural changes necessary for the success of a PBL system.</a:t>
            </a:r>
          </a:p>
          <a:p>
            <a:r>
              <a:rPr lang="en-US" sz="3300" dirty="0" smtClean="0"/>
              <a:t>School day structures allow collaborative meeting time for educators.</a:t>
            </a:r>
          </a:p>
          <a:p>
            <a:r>
              <a:rPr lang="en-US" sz="3300" dirty="0"/>
              <a:t>Time is embedded during the school day for general and special educators to collaborate on instruction and assessment</a:t>
            </a:r>
            <a:r>
              <a:rPr lang="en-US" dirty="0"/>
              <a:t>.</a:t>
            </a:r>
          </a:p>
          <a:p>
            <a:endParaRPr lang="en-US" dirty="0" smtClean="0"/>
          </a:p>
        </p:txBody>
      </p:sp>
      <p:pic>
        <p:nvPicPr>
          <p:cNvPr id="4" name="tmp3591">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4.1927"/>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105493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71C2FF"/>
          </a:solidFill>
        </p:spPr>
        <p:txBody>
          <a:bodyPr/>
          <a:lstStyle/>
          <a:p>
            <a:r>
              <a:rPr lang="en-US" dirty="0" smtClean="0"/>
              <a:t>Structure, Organization, and Scheduling</a:t>
            </a:r>
            <a:endParaRPr lang="en-US" dirty="0"/>
          </a:p>
        </p:txBody>
      </p:sp>
      <p:sp>
        <p:nvSpPr>
          <p:cNvPr id="3" name="Text Placeholder 2"/>
          <p:cNvSpPr>
            <a:spLocks noGrp="1"/>
          </p:cNvSpPr>
          <p:nvPr>
            <p:ph type="body" sz="quarter" idx="10"/>
          </p:nvPr>
        </p:nvSpPr>
        <p:spPr>
          <a:xfrm>
            <a:off x="533400" y="1600200"/>
            <a:ext cx="8153400" cy="4724400"/>
          </a:xfrm>
        </p:spPr>
        <p:txBody>
          <a:bodyPr/>
          <a:lstStyle/>
          <a:p>
            <a:r>
              <a:rPr lang="en-US" sz="3100" dirty="0" smtClean="0"/>
              <a:t>The school day should be scheduled so that students can access tiered levels of support. </a:t>
            </a:r>
          </a:p>
          <a:p>
            <a:r>
              <a:rPr lang="en-US" sz="3100" dirty="0" smtClean="0"/>
              <a:t>Learning is the constant, time is the variable. </a:t>
            </a:r>
            <a:endParaRPr lang="en-US" sz="3100" dirty="0"/>
          </a:p>
          <a:p>
            <a:r>
              <a:rPr lang="en-US" sz="3100" dirty="0" smtClean="0"/>
              <a:t>Classrooms are </a:t>
            </a:r>
            <a:r>
              <a:rPr lang="en-US" sz="3100" dirty="0" smtClean="0">
                <a:hlinkClick r:id="rId6"/>
              </a:rPr>
              <a:t>organized in a way </a:t>
            </a:r>
            <a:r>
              <a:rPr lang="en-US" sz="3100" dirty="0" smtClean="0"/>
              <a:t>that supports personalization of learning. </a:t>
            </a:r>
          </a:p>
          <a:p>
            <a:r>
              <a:rPr lang="en-US" sz="3100" dirty="0" smtClean="0"/>
              <a:t>Technology is leveraged to support these changes. </a:t>
            </a:r>
          </a:p>
        </p:txBody>
      </p:sp>
      <p:pic>
        <p:nvPicPr>
          <p:cNvPr id="4" name="tmp9ADC">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35.0997"/>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2590333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71C2FF"/>
          </a:solidFill>
        </p:spPr>
        <p:txBody>
          <a:bodyPr/>
          <a:lstStyle/>
          <a:p>
            <a:r>
              <a:rPr lang="en-US" dirty="0" smtClean="0"/>
              <a:t>Structure, Organization, and Scheduling</a:t>
            </a:r>
            <a:endParaRPr lang="en-US" dirty="0"/>
          </a:p>
        </p:txBody>
      </p:sp>
      <p:sp>
        <p:nvSpPr>
          <p:cNvPr id="3" name="Text Placeholder 2"/>
          <p:cNvSpPr>
            <a:spLocks noGrp="1"/>
          </p:cNvSpPr>
          <p:nvPr>
            <p:ph type="body" sz="quarter" idx="10"/>
          </p:nvPr>
        </p:nvSpPr>
        <p:spPr/>
        <p:txBody>
          <a:bodyPr/>
          <a:lstStyle/>
          <a:p>
            <a:r>
              <a:rPr lang="en-US" sz="4000" dirty="0" smtClean="0"/>
              <a:t>A range of technology platforms can support a PBL system. </a:t>
            </a:r>
          </a:p>
          <a:p>
            <a:r>
              <a:rPr lang="en-US" sz="4000" dirty="0" smtClean="0"/>
              <a:t>These include personalized learning plan platforms, as well as assessment and reporting systems. </a:t>
            </a:r>
          </a:p>
        </p:txBody>
      </p:sp>
      <p:pic>
        <p:nvPicPr>
          <p:cNvPr id="5" name="tmpC28B">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49.1678"/>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1904947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71C2FF"/>
          </a:solidFill>
        </p:spPr>
        <p:txBody>
          <a:bodyPr/>
          <a:lstStyle/>
          <a:p>
            <a:r>
              <a:rPr lang="en-US" dirty="0" smtClean="0"/>
              <a:t>Structure, Organization, and Scheduling</a:t>
            </a:r>
            <a:endParaRPr lang="en-US" dirty="0"/>
          </a:p>
        </p:txBody>
      </p:sp>
      <p:sp>
        <p:nvSpPr>
          <p:cNvPr id="3" name="Text Placeholder 2"/>
          <p:cNvSpPr>
            <a:spLocks noGrp="1"/>
          </p:cNvSpPr>
          <p:nvPr>
            <p:ph type="body" sz="quarter" idx="10"/>
          </p:nvPr>
        </p:nvSpPr>
        <p:spPr/>
        <p:txBody>
          <a:bodyPr/>
          <a:lstStyle/>
          <a:p>
            <a:r>
              <a:rPr lang="en-US" sz="3600" dirty="0" smtClean="0"/>
              <a:t>Professional learning for educators is personalized, relevant, active, collaborative, sustainable, and allows for feedback and reflection.</a:t>
            </a:r>
          </a:p>
          <a:p>
            <a:r>
              <a:rPr lang="en-US" sz="3600" dirty="0" smtClean="0"/>
              <a:t>School systems may use a personalized learning plan format for educators’ professional learning.</a:t>
            </a:r>
          </a:p>
        </p:txBody>
      </p:sp>
      <p:pic>
        <p:nvPicPr>
          <p:cNvPr id="4" name="tmp2A8E">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23.5578"/>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4169784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
            <a:ext cx="9144000" cy="1214535"/>
          </a:xfrm>
          <a:solidFill>
            <a:srgbClr val="FFFF66">
              <a:alpha val="34902"/>
            </a:srgbClr>
          </a:solidFill>
        </p:spPr>
        <p:txBody>
          <a:bodyPr>
            <a:noAutofit/>
          </a:bodyPr>
          <a:lstStyle/>
          <a:p>
            <a:r>
              <a:rPr lang="en-US" altLang="en-US" dirty="0" smtClean="0"/>
              <a:t>Frequently Asked Questions </a:t>
            </a:r>
          </a:p>
        </p:txBody>
      </p:sp>
      <p:sp>
        <p:nvSpPr>
          <p:cNvPr id="13315" name="Text Placeholder 2"/>
          <p:cNvSpPr>
            <a:spLocks noGrp="1"/>
          </p:cNvSpPr>
          <p:nvPr>
            <p:ph type="body" sz="quarter" idx="10"/>
          </p:nvPr>
        </p:nvSpPr>
        <p:spPr>
          <a:xfrm>
            <a:off x="304800" y="1447799"/>
            <a:ext cx="4114800" cy="4262535"/>
          </a:xfrm>
        </p:spPr>
        <p:txBody>
          <a:bodyPr numCol="1"/>
          <a:lstStyle/>
          <a:p>
            <a:r>
              <a:rPr lang="en-US" sz="2800" dirty="0" smtClean="0"/>
              <a:t>Are there any </a:t>
            </a:r>
            <a:r>
              <a:rPr lang="en-US" sz="2800" dirty="0" smtClean="0">
                <a:hlinkClick r:id="rId6"/>
              </a:rPr>
              <a:t>misconceptions</a:t>
            </a:r>
            <a:r>
              <a:rPr lang="en-US" sz="2800" dirty="0" smtClean="0"/>
              <a:t> about proficiency-based learning (PBL)?</a:t>
            </a:r>
          </a:p>
          <a:p>
            <a:r>
              <a:rPr lang="en-US" sz="2800" dirty="0"/>
              <a:t>What are the </a:t>
            </a:r>
            <a:r>
              <a:rPr lang="en-US" sz="2800" dirty="0">
                <a:hlinkClick r:id="rId6"/>
              </a:rPr>
              <a:t>advantages</a:t>
            </a:r>
            <a:r>
              <a:rPr lang="en-US" sz="2800" dirty="0"/>
              <a:t> of </a:t>
            </a:r>
            <a:r>
              <a:rPr lang="en-US" sz="2800" dirty="0" smtClean="0"/>
              <a:t>PBL </a:t>
            </a:r>
            <a:r>
              <a:rPr lang="en-US" sz="2800" dirty="0"/>
              <a:t>over traditional approaches</a:t>
            </a:r>
            <a:r>
              <a:rPr lang="en-US" sz="2800" dirty="0" smtClean="0"/>
              <a:t>?</a:t>
            </a:r>
          </a:p>
          <a:p>
            <a:r>
              <a:rPr lang="en-US" sz="2800" dirty="0"/>
              <a:t> What are the </a:t>
            </a:r>
            <a:r>
              <a:rPr lang="en-US" sz="2800" dirty="0">
                <a:hlinkClick r:id="rId6"/>
              </a:rPr>
              <a:t>challenges</a:t>
            </a:r>
            <a:r>
              <a:rPr lang="en-US" sz="2800" dirty="0"/>
              <a:t> of implementing </a:t>
            </a:r>
            <a:r>
              <a:rPr lang="en-US" sz="2800" dirty="0" smtClean="0"/>
              <a:t>PBL?</a:t>
            </a:r>
          </a:p>
          <a:p>
            <a:pPr marL="0" indent="0">
              <a:buNone/>
            </a:pPr>
            <a:endParaRPr lang="en-US" altLang="en-US" sz="2000" dirty="0"/>
          </a:p>
        </p:txBody>
      </p:sp>
      <p:pic>
        <p:nvPicPr>
          <p:cNvPr id="2" name="Picture 1">
            <a:hlinkClick r:id="rId6"/>
          </p:cNvPr>
          <p:cNvPicPr>
            <a:picLocks noChangeAspect="1"/>
          </p:cNvPicPr>
          <p:nvPr/>
        </p:nvPicPr>
        <p:blipFill rotWithShape="1">
          <a:blip r:embed="rId7">
            <a:extLst>
              <a:ext uri="{28A0092B-C50C-407E-A947-70E740481C1C}">
                <a14:useLocalDpi xmlns:a14="http://schemas.microsoft.com/office/drawing/2010/main" val="0"/>
              </a:ext>
            </a:extLst>
          </a:blip>
          <a:srcRect r="22978"/>
          <a:stretch/>
        </p:blipFill>
        <p:spPr>
          <a:xfrm>
            <a:off x="4267200" y="1600200"/>
            <a:ext cx="4554300" cy="4312298"/>
          </a:xfrm>
          <a:prstGeom prst="rect">
            <a:avLst/>
          </a:prstGeom>
        </p:spPr>
      </p:pic>
      <p:pic>
        <p:nvPicPr>
          <p:cNvPr id="3" name="tmpEF50">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28.8458"/>
                </p14:media>
              </p:ext>
              <p:ext uri="{42D2F446-02D8-4167-A562-619A0277C38B}">
                <p15:isNarration xmlns:p15="http://schemas.microsoft.com/office/powerpoint/2012/main" val="1"/>
              </p:ext>
            </p:extLst>
          </p:nvPr>
        </p:nvPicPr>
        <p:blipFill>
          <a:blip r:embed="rId8"/>
          <a:stretch>
            <a:fillRect/>
          </a:stretch>
        </p:blipFill>
        <p:spPr>
          <a:xfrm>
            <a:off x="8813800" y="101600"/>
            <a:ext cx="228600" cy="228600"/>
          </a:xfrm>
          <a:prstGeom prst="rect">
            <a:avLst/>
          </a:prstGeom>
        </p:spPr>
      </p:pic>
    </p:spTree>
    <p:extLst>
      <p:ext uri="{BB962C8B-B14F-4D97-AF65-F5344CB8AC3E}">
        <p14:creationId xmlns:p14="http://schemas.microsoft.com/office/powerpoint/2010/main" val="715762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914400"/>
          </a:xfrm>
          <a:solidFill>
            <a:srgbClr val="FFFF66">
              <a:alpha val="34902"/>
            </a:srgbClr>
          </a:solidFill>
        </p:spPr>
        <p:txBody>
          <a:bodyPr>
            <a:noAutofit/>
          </a:bodyPr>
          <a:lstStyle/>
          <a:p>
            <a:r>
              <a:rPr lang="en-US" altLang="en-US" sz="3600" dirty="0" smtClean="0"/>
              <a:t>Acronym Glossary</a:t>
            </a:r>
          </a:p>
        </p:txBody>
      </p:sp>
      <p:sp>
        <p:nvSpPr>
          <p:cNvPr id="13315" name="Text Placeholder 2"/>
          <p:cNvSpPr>
            <a:spLocks noGrp="1"/>
          </p:cNvSpPr>
          <p:nvPr>
            <p:ph type="body" sz="quarter" idx="10"/>
          </p:nvPr>
        </p:nvSpPr>
        <p:spPr>
          <a:xfrm>
            <a:off x="228600" y="944880"/>
            <a:ext cx="8915400" cy="5486400"/>
          </a:xfrm>
        </p:spPr>
        <p:txBody>
          <a:bodyPr numCol="2"/>
          <a:lstStyle/>
          <a:p>
            <a:r>
              <a:rPr lang="en-US" altLang="en-US" sz="2000" dirty="0" smtClean="0"/>
              <a:t>AOE (Agency of Education)</a:t>
            </a:r>
          </a:p>
          <a:p>
            <a:r>
              <a:rPr lang="en-US" altLang="en-US" sz="2000" dirty="0" smtClean="0"/>
              <a:t>C3 (College, Career, and Civic Life Framework for Social Studies State Standards)</a:t>
            </a:r>
          </a:p>
          <a:p>
            <a:r>
              <a:rPr lang="en-US" altLang="en-US" sz="2000" dirty="0" smtClean="0"/>
              <a:t>CCSS (Common Core State Standards for Math and English Language Arts)</a:t>
            </a:r>
          </a:p>
          <a:p>
            <a:r>
              <a:rPr lang="en-US" altLang="en-US" sz="2000" dirty="0" smtClean="0"/>
              <a:t>CTE (Career and Technical Education)</a:t>
            </a:r>
          </a:p>
          <a:p>
            <a:r>
              <a:rPr lang="en-US" altLang="en-US" sz="2000" dirty="0" smtClean="0"/>
              <a:t>ELO (Expanded Learning Opportunity)</a:t>
            </a:r>
          </a:p>
          <a:p>
            <a:r>
              <a:rPr lang="en-US" altLang="en-US" sz="2000" dirty="0" smtClean="0"/>
              <a:t>ESSA (Every Student Succeeds Act)</a:t>
            </a:r>
          </a:p>
          <a:p>
            <a:r>
              <a:rPr lang="en-US" altLang="en-US" sz="2000" dirty="0" smtClean="0"/>
              <a:t>LCAS (Local Comprehensive Assessment System)</a:t>
            </a:r>
          </a:p>
          <a:p>
            <a:r>
              <a:rPr lang="en-US" altLang="en-US" sz="2000" dirty="0" smtClean="0"/>
              <a:t>MTSS (Multi-tiered Systems of Support)</a:t>
            </a:r>
          </a:p>
          <a:p>
            <a:r>
              <a:rPr lang="en-US" altLang="en-US" sz="2000" dirty="0" smtClean="0"/>
              <a:t>NCAS (National Core Arts Standards)</a:t>
            </a:r>
          </a:p>
          <a:p>
            <a:r>
              <a:rPr lang="en-US" altLang="en-US" sz="2000" dirty="0" smtClean="0"/>
              <a:t>NGSS (Next Generation Science Standards)</a:t>
            </a:r>
          </a:p>
          <a:p>
            <a:r>
              <a:rPr lang="en-US" altLang="en-US" sz="2000" dirty="0" smtClean="0"/>
              <a:t>PBGR (Proficiency-based Graduation Requirements)</a:t>
            </a:r>
          </a:p>
          <a:p>
            <a:r>
              <a:rPr lang="en-US" altLang="en-US" sz="2000" dirty="0" smtClean="0"/>
              <a:t>PBL (Proficiency-based Learning)</a:t>
            </a:r>
          </a:p>
          <a:p>
            <a:r>
              <a:rPr lang="en-US" altLang="en-US" sz="2000" dirty="0" smtClean="0"/>
              <a:t>PLP (Personalized Learning Plan)</a:t>
            </a:r>
          </a:p>
          <a:p>
            <a:r>
              <a:rPr lang="en-US" altLang="en-US" sz="2000" dirty="0" smtClean="0"/>
              <a:t>SBAC (Smarter Balanced Assessment Consortium) </a:t>
            </a:r>
          </a:p>
          <a:p>
            <a:r>
              <a:rPr lang="en-US" altLang="en-US" sz="2000" dirty="0" smtClean="0"/>
              <a:t>SD/SU (Supervisory District, Supervisory </a:t>
            </a:r>
            <a:r>
              <a:rPr lang="en-US" altLang="en-US" sz="2000" dirty="0"/>
              <a:t>U</a:t>
            </a:r>
            <a:r>
              <a:rPr lang="en-US" altLang="en-US" sz="2000" dirty="0" smtClean="0"/>
              <a:t>nion)</a:t>
            </a:r>
          </a:p>
          <a:p>
            <a:r>
              <a:rPr lang="en-US" altLang="en-US" sz="2000" dirty="0" smtClean="0"/>
              <a:t>SHAPE (Society of Health and Physical Educators Standards)</a:t>
            </a:r>
          </a:p>
          <a:p>
            <a:r>
              <a:rPr lang="en-US" altLang="en-US" sz="2000" dirty="0" smtClean="0"/>
              <a:t>UDL (Universal Design for Learning)</a:t>
            </a:r>
            <a:endParaRPr lang="en-US" altLang="en-US" sz="2000" dirty="0"/>
          </a:p>
        </p:txBody>
      </p:sp>
      <p:pic>
        <p:nvPicPr>
          <p:cNvPr id="3" name="tmp21E9">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34.7845"/>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2237548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143000"/>
          </a:xfrm>
          <a:solidFill>
            <a:srgbClr val="FFFF66">
              <a:alpha val="34902"/>
            </a:srgbClr>
          </a:solidFill>
        </p:spPr>
        <p:txBody>
          <a:bodyPr>
            <a:noAutofit/>
          </a:bodyPr>
          <a:lstStyle/>
          <a:p>
            <a:r>
              <a:rPr lang="en-US" altLang="en-US" sz="3600" dirty="0" smtClean="0"/>
              <a:t>Resource Bibliography</a:t>
            </a:r>
          </a:p>
        </p:txBody>
      </p:sp>
      <p:sp>
        <p:nvSpPr>
          <p:cNvPr id="13315" name="Text Placeholder 2"/>
          <p:cNvSpPr>
            <a:spLocks noGrp="1"/>
          </p:cNvSpPr>
          <p:nvPr>
            <p:ph type="body" sz="quarter" idx="10"/>
          </p:nvPr>
        </p:nvSpPr>
        <p:spPr>
          <a:xfrm>
            <a:off x="488302" y="1371600"/>
            <a:ext cx="4343400" cy="4648914"/>
          </a:xfrm>
        </p:spPr>
        <p:txBody>
          <a:bodyPr/>
          <a:lstStyle/>
          <a:p>
            <a:r>
              <a:rPr lang="en-US" sz="2350" dirty="0" smtClean="0">
                <a:hlinkClick r:id="rId6"/>
              </a:rPr>
              <a:t>Act 77</a:t>
            </a:r>
            <a:endParaRPr lang="en-US" sz="2350" dirty="0" smtClean="0"/>
          </a:p>
          <a:p>
            <a:r>
              <a:rPr lang="en-US" sz="2350" dirty="0" smtClean="0">
                <a:hlinkClick r:id="rId7"/>
              </a:rPr>
              <a:t>Education Quality Standards (EQS)</a:t>
            </a:r>
            <a:endParaRPr lang="en-US" sz="2350" dirty="0" smtClean="0"/>
          </a:p>
          <a:p>
            <a:r>
              <a:rPr lang="en-US" sz="2350" dirty="0" smtClean="0">
                <a:hlinkClick r:id="rId6"/>
              </a:rPr>
              <a:t>Flexible Pathways</a:t>
            </a:r>
            <a:endParaRPr lang="en-US" sz="2350" dirty="0" smtClean="0"/>
          </a:p>
          <a:p>
            <a:r>
              <a:rPr lang="en-US" sz="2350" dirty="0" smtClean="0">
                <a:hlinkClick r:id="rId8"/>
              </a:rPr>
              <a:t>Key Characteristics of a Proficiency-based System</a:t>
            </a:r>
            <a:endParaRPr lang="en-US" sz="2350" dirty="0" smtClean="0"/>
          </a:p>
          <a:p>
            <a:r>
              <a:rPr lang="en-US" sz="2350" dirty="0" smtClean="0">
                <a:hlinkClick r:id="rId9"/>
              </a:rPr>
              <a:t>Local Comprehensive Assessment Systems</a:t>
            </a:r>
            <a:endParaRPr lang="en-US" sz="2350" dirty="0" smtClean="0"/>
          </a:p>
          <a:p>
            <a:pPr marL="285750" indent="-285750"/>
            <a:r>
              <a:rPr lang="en-US" sz="2350" dirty="0">
                <a:hlinkClick r:id="rId10"/>
              </a:rPr>
              <a:t>Multi-tiered Systems of Support (MTSS</a:t>
            </a:r>
            <a:r>
              <a:rPr lang="en-US" sz="2350" dirty="0" smtClean="0">
                <a:hlinkClick r:id="rId10"/>
              </a:rPr>
              <a:t>)</a:t>
            </a:r>
            <a:endParaRPr lang="en-US" sz="2350" dirty="0" smtClean="0"/>
          </a:p>
          <a:p>
            <a:r>
              <a:rPr lang="en-US" sz="2350" dirty="0">
                <a:hlinkClick r:id="rId11"/>
              </a:rPr>
              <a:t>Personalization Glossary</a:t>
            </a:r>
            <a:endParaRPr lang="en-US" sz="2350" dirty="0"/>
          </a:p>
          <a:p>
            <a:r>
              <a:rPr lang="en-US" sz="2350" dirty="0">
                <a:hlinkClick r:id="rId12"/>
              </a:rPr>
              <a:t>Personalized Learning</a:t>
            </a:r>
            <a:endParaRPr lang="en-US" sz="2350" dirty="0">
              <a:hlinkClick r:id="rId13"/>
            </a:endParaRPr>
          </a:p>
          <a:p>
            <a:pPr marL="0" indent="0">
              <a:buNone/>
            </a:pPr>
            <a:endParaRPr lang="en-US" sz="2350" dirty="0" smtClean="0"/>
          </a:p>
          <a:p>
            <a:pPr marL="0" indent="0">
              <a:buNone/>
            </a:pPr>
            <a:endParaRPr lang="en-US" altLang="en-US" sz="2350" dirty="0"/>
          </a:p>
        </p:txBody>
      </p:sp>
      <p:sp>
        <p:nvSpPr>
          <p:cNvPr id="3" name="Rectangle 2"/>
          <p:cNvSpPr/>
          <p:nvPr/>
        </p:nvSpPr>
        <p:spPr>
          <a:xfrm>
            <a:off x="4831702" y="1371600"/>
            <a:ext cx="4114800" cy="4431983"/>
          </a:xfrm>
          <a:prstGeom prst="rect">
            <a:avLst/>
          </a:prstGeom>
        </p:spPr>
        <p:txBody>
          <a:bodyPr wrap="square">
            <a:spAutoFit/>
          </a:bodyPr>
          <a:lstStyle/>
          <a:p>
            <a:pPr marL="285750" indent="-285750">
              <a:buFont typeface="Arial" panose="020B0604020202020204" pitchFamily="34" charset="0"/>
              <a:buChar char="•"/>
            </a:pPr>
            <a:r>
              <a:rPr lang="en-US" sz="2350" dirty="0" smtClean="0">
                <a:hlinkClick r:id="rId13"/>
              </a:rPr>
              <a:t>Personalized </a:t>
            </a:r>
            <a:r>
              <a:rPr lang="en-US" sz="2350" dirty="0">
                <a:hlinkClick r:id="rId13"/>
              </a:rPr>
              <a:t>Learning </a:t>
            </a:r>
            <a:r>
              <a:rPr lang="en-US" sz="2350" dirty="0" smtClean="0">
                <a:hlinkClick r:id="rId13"/>
              </a:rPr>
              <a:t>Plan</a:t>
            </a:r>
            <a:endParaRPr lang="en-US" sz="2350" dirty="0"/>
          </a:p>
          <a:p>
            <a:pPr marL="285750" indent="-285750">
              <a:buFont typeface="Arial" panose="020B0604020202020204" pitchFamily="34" charset="0"/>
              <a:buChar char="•"/>
            </a:pPr>
            <a:r>
              <a:rPr lang="en-US" sz="2350" dirty="0">
                <a:hlinkClick r:id="rId14"/>
              </a:rPr>
              <a:t>Proficiency-based Graduation Requirements</a:t>
            </a:r>
            <a:endParaRPr lang="en-US" sz="2350" dirty="0"/>
          </a:p>
          <a:p>
            <a:pPr marL="285750" indent="-285750">
              <a:buFont typeface="Arial" panose="020B0604020202020204" pitchFamily="34" charset="0"/>
              <a:buChar char="•"/>
            </a:pPr>
            <a:r>
              <a:rPr lang="en-US" sz="2350" dirty="0">
                <a:hlinkClick r:id="rId15"/>
              </a:rPr>
              <a:t>Proficiency-based </a:t>
            </a:r>
            <a:r>
              <a:rPr lang="en-US" sz="2350" dirty="0" smtClean="0">
                <a:hlinkClick r:id="rId15"/>
              </a:rPr>
              <a:t>Learning</a:t>
            </a:r>
            <a:endParaRPr lang="en-US" sz="2350" dirty="0" smtClean="0"/>
          </a:p>
          <a:p>
            <a:pPr marL="285750" indent="-285750">
              <a:buFont typeface="Arial" panose="020B0604020202020204" pitchFamily="34" charset="0"/>
              <a:buChar char="•"/>
            </a:pPr>
            <a:r>
              <a:rPr lang="en-US" sz="2350" dirty="0" smtClean="0">
                <a:hlinkClick r:id="rId16"/>
              </a:rPr>
              <a:t>Proficiency-based Learning Glossary</a:t>
            </a:r>
            <a:endParaRPr lang="en-US" sz="2350" dirty="0"/>
          </a:p>
          <a:p>
            <a:pPr marL="285750" indent="-285750">
              <a:buFont typeface="Arial" panose="020B0604020202020204" pitchFamily="34" charset="0"/>
              <a:buChar char="•"/>
            </a:pPr>
            <a:r>
              <a:rPr lang="en-US" sz="2350" dirty="0" smtClean="0">
                <a:hlinkClick r:id="rId17"/>
              </a:rPr>
              <a:t>Smarter </a:t>
            </a:r>
            <a:r>
              <a:rPr lang="en-US" sz="2350" dirty="0">
                <a:hlinkClick r:id="rId17"/>
              </a:rPr>
              <a:t>Balanced State Assessments </a:t>
            </a:r>
            <a:endParaRPr lang="en-US" sz="2350" dirty="0"/>
          </a:p>
          <a:p>
            <a:pPr marL="285750" indent="-285750">
              <a:buFont typeface="Arial" panose="020B0604020202020204" pitchFamily="34" charset="0"/>
              <a:buChar char="•"/>
            </a:pPr>
            <a:r>
              <a:rPr lang="en-US" sz="2350" dirty="0" smtClean="0">
                <a:hlinkClick r:id="rId18"/>
              </a:rPr>
              <a:t>Vermont Special </a:t>
            </a:r>
            <a:r>
              <a:rPr lang="en-US" sz="2350" dirty="0">
                <a:hlinkClick r:id="rId18"/>
              </a:rPr>
              <a:t>Education</a:t>
            </a:r>
            <a:endParaRPr lang="en-US" sz="2350" dirty="0"/>
          </a:p>
          <a:p>
            <a:pPr marL="285750" indent="-285750">
              <a:buFont typeface="Arial" panose="020B0604020202020204" pitchFamily="34" charset="0"/>
              <a:buChar char="•"/>
            </a:pPr>
            <a:r>
              <a:rPr lang="en-US" sz="2350" dirty="0">
                <a:hlinkClick r:id="rId19"/>
              </a:rPr>
              <a:t>Universal Design for Learning</a:t>
            </a:r>
            <a:endParaRPr lang="en-US" sz="2350" dirty="0"/>
          </a:p>
          <a:p>
            <a:pPr marL="285750" indent="-285750">
              <a:buFont typeface="Arial" panose="020B0604020202020204" pitchFamily="34" charset="0"/>
              <a:buChar char="•"/>
            </a:pPr>
            <a:r>
              <a:rPr lang="en-US" altLang="en-US" sz="2350" dirty="0">
                <a:hlinkClick r:id="rId20"/>
              </a:rPr>
              <a:t>Vermont’s ESSA Plan</a:t>
            </a:r>
            <a:endParaRPr lang="en-US" altLang="en-US" sz="2350" dirty="0"/>
          </a:p>
        </p:txBody>
      </p:sp>
      <p:pic>
        <p:nvPicPr>
          <p:cNvPr id="5" name="tmp2DAB">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98.9591"/>
                </p14:media>
              </p:ext>
              <p:ext uri="{42D2F446-02D8-4167-A562-619A0277C38B}">
                <p15:isNarration xmlns:p15="http://schemas.microsoft.com/office/powerpoint/2012/main" val="1"/>
              </p:ext>
            </p:extLst>
          </p:nvPr>
        </p:nvPicPr>
        <p:blipFill>
          <a:blip r:embed="rId21"/>
          <a:stretch>
            <a:fillRect/>
          </a:stretch>
        </p:blipFill>
        <p:spPr>
          <a:xfrm>
            <a:off x="8813800" y="101600"/>
            <a:ext cx="228600" cy="228600"/>
          </a:xfrm>
          <a:prstGeom prst="rect">
            <a:avLst/>
          </a:prstGeom>
        </p:spPr>
      </p:pic>
    </p:spTree>
    <p:extLst>
      <p:ext uri="{BB962C8B-B14F-4D97-AF65-F5344CB8AC3E}">
        <p14:creationId xmlns:p14="http://schemas.microsoft.com/office/powerpoint/2010/main" val="1481009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b="13333"/>
          <a:stretch/>
        </p:blipFill>
        <p:spPr>
          <a:xfrm>
            <a:off x="0" y="0"/>
            <a:ext cx="9144000" cy="5943600"/>
          </a:xfrm>
          <a:prstGeom prst="rect">
            <a:avLst/>
          </a:prstGeom>
        </p:spPr>
      </p:pic>
      <p:sp>
        <p:nvSpPr>
          <p:cNvPr id="4" name="TextBox 3"/>
          <p:cNvSpPr txBox="1"/>
          <p:nvPr/>
        </p:nvSpPr>
        <p:spPr>
          <a:xfrm>
            <a:off x="0" y="152401"/>
            <a:ext cx="9144000" cy="5041380"/>
          </a:xfrm>
          <a:prstGeom prst="rect">
            <a:avLst/>
          </a:prstGeom>
          <a:noFill/>
        </p:spPr>
        <p:txBody>
          <a:bodyPr wrap="square" rtlCol="0">
            <a:spAutoFit/>
          </a:bodyPr>
          <a:lstStyle/>
          <a:p>
            <a:pPr algn="ctr"/>
            <a:r>
              <a:rPr lang="en-US" sz="4800" dirty="0" smtClean="0">
                <a:solidFill>
                  <a:srgbClr val="F8FF89"/>
                </a:solidFill>
                <a:latin typeface="+mj-lt"/>
              </a:rPr>
              <a:t>Thank You</a:t>
            </a:r>
          </a:p>
          <a:p>
            <a:pPr algn="ctr"/>
            <a:endParaRPr lang="en-US" dirty="0"/>
          </a:p>
          <a:p>
            <a:pPr lvl="0" algn="ctr">
              <a:spcBef>
                <a:spcPct val="30000"/>
              </a:spcBef>
              <a:defRPr/>
            </a:pPr>
            <a:r>
              <a:rPr lang="en-US" dirty="0" smtClean="0">
                <a:solidFill>
                  <a:srgbClr val="F8FF89"/>
                </a:solidFill>
              </a:rPr>
              <a:t>Acknowledging support received in the creation of this document from: Pat Fitzsimmons (Proficiency-based Learning Team Lead), Sigrid Olson (</a:t>
            </a:r>
            <a:r>
              <a:rPr lang="en-US" dirty="0">
                <a:solidFill>
                  <a:srgbClr val="F8FF89"/>
                </a:solidFill>
              </a:rPr>
              <a:t>Personalized Learning </a:t>
            </a:r>
            <a:r>
              <a:rPr lang="en-US" dirty="0" smtClean="0">
                <a:solidFill>
                  <a:srgbClr val="F8FF89"/>
                </a:solidFill>
              </a:rPr>
              <a:t>Coordinator), John Spinney (</a:t>
            </a:r>
            <a:r>
              <a:rPr lang="en-US" dirty="0">
                <a:solidFill>
                  <a:srgbClr val="F8FF89"/>
                </a:solidFill>
              </a:rPr>
              <a:t>Post-Secondary Transition </a:t>
            </a:r>
            <a:r>
              <a:rPr lang="en-US" dirty="0" smtClean="0">
                <a:solidFill>
                  <a:srgbClr val="F8FF89"/>
                </a:solidFill>
              </a:rPr>
              <a:t>Coordinator), Tracy Watterson (</a:t>
            </a:r>
            <a:r>
              <a:rPr lang="en-US" dirty="0">
                <a:solidFill>
                  <a:srgbClr val="F8FF89"/>
                </a:solidFill>
              </a:rPr>
              <a:t>Multi-tiered System of Supports Program </a:t>
            </a:r>
            <a:r>
              <a:rPr lang="en-US" dirty="0" smtClean="0">
                <a:solidFill>
                  <a:srgbClr val="F8FF89"/>
                </a:solidFill>
              </a:rPr>
              <a:t>Manager), Susan Yesalonia (</a:t>
            </a:r>
            <a:r>
              <a:rPr lang="en-US" dirty="0">
                <a:solidFill>
                  <a:srgbClr val="F8FF89"/>
                </a:solidFill>
              </a:rPr>
              <a:t>Health and Physical Education </a:t>
            </a:r>
            <a:r>
              <a:rPr lang="en-US" dirty="0" smtClean="0">
                <a:solidFill>
                  <a:srgbClr val="F8FF89"/>
                </a:solidFill>
              </a:rPr>
              <a:t>Specialist), and members of the Special Education, Proficiency-based Learning, Personalized Learning and Multi-tiered Systems of Supports Vermont Agency </a:t>
            </a:r>
            <a:r>
              <a:rPr lang="en-US" dirty="0">
                <a:solidFill>
                  <a:srgbClr val="F8FF89"/>
                </a:solidFill>
              </a:rPr>
              <a:t>of Education teams </a:t>
            </a:r>
            <a:r>
              <a:rPr lang="en-US" dirty="0" smtClean="0">
                <a:solidFill>
                  <a:srgbClr val="F8FF89"/>
                </a:solidFill>
              </a:rPr>
              <a:t>. </a:t>
            </a:r>
          </a:p>
          <a:p>
            <a:pPr lvl="0" algn="ctr">
              <a:spcBef>
                <a:spcPct val="30000"/>
              </a:spcBef>
              <a:defRPr/>
            </a:pPr>
            <a:endParaRPr lang="en-US" dirty="0">
              <a:solidFill>
                <a:srgbClr val="F8FF89"/>
              </a:solidFill>
            </a:endParaRPr>
          </a:p>
          <a:p>
            <a:pPr lvl="0" algn="ctr">
              <a:spcBef>
                <a:spcPct val="30000"/>
              </a:spcBef>
              <a:defRPr/>
            </a:pPr>
            <a:endParaRPr lang="en-US" dirty="0" smtClean="0">
              <a:solidFill>
                <a:srgbClr val="F8FF89"/>
              </a:solidFill>
            </a:endParaRPr>
          </a:p>
          <a:p>
            <a:pPr lvl="0" algn="ctr">
              <a:spcBef>
                <a:spcPct val="30000"/>
              </a:spcBef>
              <a:defRPr/>
            </a:pPr>
            <a:r>
              <a:rPr lang="en-US" dirty="0" smtClean="0">
                <a:solidFill>
                  <a:srgbClr val="F8FF89"/>
                </a:solidFill>
              </a:rPr>
              <a:t>A special thank you to </a:t>
            </a:r>
            <a:r>
              <a:rPr lang="en-US" dirty="0">
                <a:solidFill>
                  <a:srgbClr val="F8FF89"/>
                </a:solidFill>
              </a:rPr>
              <a:t>Franklin Northeast and Washington Central Supervisory </a:t>
            </a:r>
            <a:r>
              <a:rPr lang="en-US" dirty="0" smtClean="0">
                <a:solidFill>
                  <a:srgbClr val="F8FF89"/>
                </a:solidFill>
              </a:rPr>
              <a:t>Unions for the use of their resources. </a:t>
            </a:r>
            <a:endParaRPr lang="en-US" dirty="0">
              <a:solidFill>
                <a:srgbClr val="F8FF89"/>
              </a:solidFill>
            </a:endParaRPr>
          </a:p>
          <a:p>
            <a:endParaRPr lang="en-US" dirty="0"/>
          </a:p>
          <a:p>
            <a:pPr algn="ctr"/>
            <a:r>
              <a:rPr lang="en-US" dirty="0" smtClean="0">
                <a:solidFill>
                  <a:srgbClr val="F8FF89"/>
                </a:solidFill>
              </a:rPr>
              <a:t>. </a:t>
            </a:r>
            <a:endParaRPr lang="en-US" dirty="0">
              <a:solidFill>
                <a:srgbClr val="F8FF89"/>
              </a:solidFill>
            </a:endParaRPr>
          </a:p>
        </p:txBody>
      </p:sp>
      <p:sp>
        <p:nvSpPr>
          <p:cNvPr id="5" name="TextBox 4"/>
          <p:cNvSpPr txBox="1"/>
          <p:nvPr/>
        </p:nvSpPr>
        <p:spPr>
          <a:xfrm>
            <a:off x="0" y="5410200"/>
            <a:ext cx="9144000" cy="346249"/>
          </a:xfrm>
          <a:prstGeom prst="rect">
            <a:avLst/>
          </a:prstGeom>
          <a:noFill/>
        </p:spPr>
        <p:txBody>
          <a:bodyPr wrap="square" rtlCol="0">
            <a:spAutoFit/>
          </a:bodyPr>
          <a:lstStyle/>
          <a:p>
            <a:pPr algn="ctr"/>
            <a:r>
              <a:rPr lang="en-US" sz="1650" dirty="0" smtClean="0">
                <a:solidFill>
                  <a:srgbClr val="F8FF89"/>
                </a:solidFill>
              </a:rPr>
              <a:t>Sarah Birgé (English Language Arts Specialist) and Martha Deiss (Global Citizenship Specialist)</a:t>
            </a:r>
            <a:endParaRPr lang="en-US" sz="1650" dirty="0">
              <a:solidFill>
                <a:srgbClr val="F8FF89"/>
              </a:solidFill>
            </a:endParaRPr>
          </a:p>
        </p:txBody>
      </p:sp>
      <p:pic>
        <p:nvPicPr>
          <p:cNvPr id="9" name="tmp355D">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22.5034"/>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875817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99FFCC"/>
          </a:solidFill>
        </p:spPr>
        <p:txBody>
          <a:bodyPr/>
          <a:lstStyle/>
          <a:p>
            <a:r>
              <a:rPr lang="en-US" dirty="0" smtClean="0"/>
              <a:t>What is Proficiency-based Learning?</a:t>
            </a:r>
            <a:endParaRPr lang="en-US" dirty="0"/>
          </a:p>
        </p:txBody>
      </p:sp>
      <p:sp>
        <p:nvSpPr>
          <p:cNvPr id="3" name="Text Placeholder 2"/>
          <p:cNvSpPr>
            <a:spLocks noGrp="1"/>
          </p:cNvSpPr>
          <p:nvPr>
            <p:ph type="body" sz="quarter" idx="10"/>
          </p:nvPr>
        </p:nvSpPr>
        <p:spPr>
          <a:xfrm>
            <a:off x="609600" y="1524000"/>
            <a:ext cx="8153400" cy="4343400"/>
          </a:xfrm>
        </p:spPr>
        <p:txBody>
          <a:bodyPr/>
          <a:lstStyle/>
          <a:p>
            <a:pPr marL="0" indent="0">
              <a:buNone/>
            </a:pPr>
            <a:r>
              <a:rPr lang="en-US" sz="3600" dirty="0" smtClean="0">
                <a:hlinkClick r:id="rId6"/>
              </a:rPr>
              <a:t>Proficiency-based </a:t>
            </a:r>
            <a:r>
              <a:rPr lang="en-US" sz="3600" dirty="0">
                <a:hlinkClick r:id="rId6"/>
              </a:rPr>
              <a:t>learning (PBL) </a:t>
            </a:r>
            <a:r>
              <a:rPr lang="en-US" sz="3600" dirty="0"/>
              <a:t>is any system of academic instruction, assessment, and reporting that is based on learners demonstrating proficiency in knowledge, skills, and abilities they are expected to learn before progressing to the next level or challenge. </a:t>
            </a:r>
          </a:p>
          <a:p>
            <a:pPr marL="0" indent="0">
              <a:buNone/>
            </a:pPr>
            <a:endParaRPr lang="en-US" dirty="0"/>
          </a:p>
        </p:txBody>
      </p:sp>
      <p:pic>
        <p:nvPicPr>
          <p:cNvPr id="5" name="tmpE701">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65.66889999999999"/>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700856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4332" t="17920" r="3469" b="1111"/>
          <a:stretch/>
        </p:blipFill>
        <p:spPr>
          <a:xfrm>
            <a:off x="0" y="685800"/>
            <a:ext cx="9144000" cy="6148388"/>
          </a:xfrm>
          <a:prstGeom prst="rect">
            <a:avLst/>
          </a:prstGeom>
        </p:spPr>
      </p:pic>
      <p:sp>
        <p:nvSpPr>
          <p:cNvPr id="5" name="Title 1"/>
          <p:cNvSpPr>
            <a:spLocks noGrp="1"/>
          </p:cNvSpPr>
          <p:nvPr>
            <p:ph type="title"/>
          </p:nvPr>
        </p:nvSpPr>
        <p:spPr>
          <a:xfrm>
            <a:off x="0" y="0"/>
            <a:ext cx="9144000" cy="914400"/>
          </a:xfrm>
          <a:solidFill>
            <a:srgbClr val="99FFCC"/>
          </a:solidFill>
        </p:spPr>
        <p:txBody>
          <a:bodyPr>
            <a:noAutofit/>
          </a:bodyPr>
          <a:lstStyle/>
          <a:p>
            <a:r>
              <a:rPr lang="en-US" sz="3200" dirty="0" smtClean="0"/>
              <a:t>A Snapshot of K-12 Proficiency-based Learning </a:t>
            </a:r>
            <a:endParaRPr lang="en-US" sz="3200" dirty="0"/>
          </a:p>
        </p:txBody>
      </p:sp>
      <p:pic>
        <p:nvPicPr>
          <p:cNvPr id="7" name="tmpE622">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39.7959"/>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1432293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9FFCC"/>
          </a:solidFill>
        </p:spPr>
        <p:txBody>
          <a:bodyPr/>
          <a:lstStyle/>
          <a:p>
            <a:r>
              <a:rPr lang="en-US" dirty="0" smtClean="0"/>
              <a:t>What is Personalized Learning?</a:t>
            </a:r>
            <a:endParaRPr lang="en-US" dirty="0"/>
          </a:p>
        </p:txBody>
      </p:sp>
      <p:sp>
        <p:nvSpPr>
          <p:cNvPr id="3" name="Text Placeholder 2"/>
          <p:cNvSpPr>
            <a:spLocks noGrp="1"/>
          </p:cNvSpPr>
          <p:nvPr>
            <p:ph type="body" sz="quarter" idx="10"/>
          </p:nvPr>
        </p:nvSpPr>
        <p:spPr>
          <a:xfrm>
            <a:off x="556953" y="1435331"/>
            <a:ext cx="8153400" cy="4343400"/>
          </a:xfrm>
        </p:spPr>
        <p:txBody>
          <a:bodyPr/>
          <a:lstStyle/>
          <a:p>
            <a:pPr marL="0" indent="0">
              <a:buNone/>
            </a:pPr>
            <a:r>
              <a:rPr lang="en-US" sz="3000" dirty="0" smtClean="0">
                <a:hlinkClick r:id="rId6"/>
              </a:rPr>
              <a:t>Personalization</a:t>
            </a:r>
            <a:r>
              <a:rPr lang="en-US" sz="3000" dirty="0" smtClean="0"/>
              <a:t> is a “learning </a:t>
            </a:r>
            <a:r>
              <a:rPr lang="en-US" sz="3000" dirty="0"/>
              <a:t>process in which schools help students assess their own talents and aspirations, plan a pathway toward their own purposes, work cooperatively with others in challenging tasks, maintain a record of explorations, and demonstrate their learning against clear standards in a wide variety of media, all with the close support of adult mentors and guides</a:t>
            </a:r>
            <a:r>
              <a:rPr lang="en-US" sz="3000" dirty="0" smtClean="0"/>
              <a:t>.” </a:t>
            </a:r>
            <a:r>
              <a:rPr lang="en-US" sz="3000" dirty="0"/>
              <a:t>– </a:t>
            </a:r>
            <a:r>
              <a:rPr lang="en-US" i="1" dirty="0"/>
              <a:t>National Association of Secondary School Principals</a:t>
            </a:r>
          </a:p>
        </p:txBody>
      </p:sp>
      <p:pic>
        <p:nvPicPr>
          <p:cNvPr id="4" name="tmpA291">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60.1678"/>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3716652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5300" y="2057400"/>
            <a:ext cx="8420100" cy="4177005"/>
          </a:xfrm>
        </p:spPr>
        <p:txBody>
          <a:bodyPr/>
          <a:lstStyle/>
          <a:p>
            <a:r>
              <a:rPr lang="en-US" sz="3600" dirty="0" smtClean="0"/>
              <a:t>Personalized learning plans, expanded learning</a:t>
            </a:r>
            <a:r>
              <a:rPr lang="en-US" sz="3600" dirty="0"/>
              <a:t>, and </a:t>
            </a:r>
            <a:r>
              <a:rPr lang="en-US" sz="3600" dirty="0" smtClean="0"/>
              <a:t>flexible pathways are all part of a personalized system. </a:t>
            </a:r>
          </a:p>
          <a:p>
            <a:r>
              <a:rPr lang="en-US" sz="3600" dirty="0" smtClean="0"/>
              <a:t>Learn more about these different components on the next slides. </a:t>
            </a:r>
            <a:endParaRPr lang="en-US" sz="3600" dirty="0"/>
          </a:p>
        </p:txBody>
      </p:sp>
      <p:sp>
        <p:nvSpPr>
          <p:cNvPr id="4" name="Title 1"/>
          <p:cNvSpPr>
            <a:spLocks noGrp="1"/>
          </p:cNvSpPr>
          <p:nvPr>
            <p:ph type="title"/>
          </p:nvPr>
        </p:nvSpPr>
        <p:spPr>
          <a:xfrm>
            <a:off x="0" y="0"/>
            <a:ext cx="9144000" cy="1828800"/>
          </a:xfrm>
          <a:solidFill>
            <a:srgbClr val="99FFCC"/>
          </a:solidFill>
        </p:spPr>
        <p:txBody>
          <a:bodyPr>
            <a:normAutofit/>
          </a:bodyPr>
          <a:lstStyle/>
          <a:p>
            <a:r>
              <a:rPr lang="en-US" dirty="0" smtClean="0"/>
              <a:t>Personalized Learning Plans, Expanded Learning, and Flexible Pathways</a:t>
            </a:r>
            <a:endParaRPr lang="en-US" dirty="0"/>
          </a:p>
        </p:txBody>
      </p:sp>
      <p:pic>
        <p:nvPicPr>
          <p:cNvPr id="2" name="tmpCF43">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42.6439"/>
                </p14:media>
              </p:ext>
              <p:ext uri="{42D2F446-02D8-4167-A562-619A0277C38B}">
                <p15:isNarration xmlns:p15="http://schemas.microsoft.com/office/powerpoint/2012/main" val="1"/>
              </p:ext>
            </p:extLst>
          </p:nvPr>
        </p:nvPicPr>
        <p:blipFill>
          <a:blip r:embed="rId6"/>
          <a:stretch>
            <a:fillRect/>
          </a:stretch>
        </p:blipFill>
        <p:spPr>
          <a:xfrm>
            <a:off x="8813800" y="101600"/>
            <a:ext cx="228600" cy="228600"/>
          </a:xfrm>
          <a:prstGeom prst="rect">
            <a:avLst/>
          </a:prstGeom>
        </p:spPr>
      </p:pic>
    </p:spTree>
    <p:extLst>
      <p:ext uri="{BB962C8B-B14F-4D97-AF65-F5344CB8AC3E}">
        <p14:creationId xmlns:p14="http://schemas.microsoft.com/office/powerpoint/2010/main" val="467166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5300" y="1309394"/>
            <a:ext cx="8153400" cy="4786605"/>
          </a:xfrm>
        </p:spPr>
        <p:txBody>
          <a:bodyPr/>
          <a:lstStyle/>
          <a:p>
            <a:r>
              <a:rPr lang="en-US" dirty="0">
                <a:hlinkClick r:id="rId6"/>
              </a:rPr>
              <a:t>Personalized Learning Plans (PLPs) </a:t>
            </a:r>
            <a:r>
              <a:rPr lang="en-US" dirty="0"/>
              <a:t>are plans that reflect a student’s goals, </a:t>
            </a:r>
            <a:r>
              <a:rPr lang="en-US" dirty="0" smtClean="0"/>
              <a:t>abilities, </a:t>
            </a:r>
            <a:r>
              <a:rPr lang="en-US" dirty="0"/>
              <a:t>aspirations and interests. </a:t>
            </a:r>
          </a:p>
          <a:p>
            <a:r>
              <a:rPr lang="en-US" dirty="0"/>
              <a:t>They are created by the student, parent/guardians, and teachers, and outline learning opportunities to </a:t>
            </a:r>
            <a:r>
              <a:rPr lang="en-US"/>
              <a:t>support </a:t>
            </a:r>
            <a:r>
              <a:rPr lang="en-US" smtClean="0"/>
              <a:t>the </a:t>
            </a:r>
            <a:r>
              <a:rPr lang="en-US" dirty="0"/>
              <a:t>student’s </a:t>
            </a:r>
            <a:r>
              <a:rPr lang="en-US" dirty="0" smtClean="0"/>
              <a:t>path.</a:t>
            </a:r>
            <a:endParaRPr lang="en-US" dirty="0"/>
          </a:p>
          <a:p>
            <a:r>
              <a:rPr lang="en-US" dirty="0"/>
              <a:t>PLPs are required </a:t>
            </a:r>
            <a:r>
              <a:rPr lang="en-US" dirty="0" smtClean="0"/>
              <a:t>by EQS, starting </a:t>
            </a:r>
            <a:r>
              <a:rPr lang="en-US" dirty="0"/>
              <a:t>in the seventh grade. </a:t>
            </a:r>
          </a:p>
        </p:txBody>
      </p:sp>
      <p:sp>
        <p:nvSpPr>
          <p:cNvPr id="4" name="Title 1"/>
          <p:cNvSpPr>
            <a:spLocks noGrp="1"/>
          </p:cNvSpPr>
          <p:nvPr>
            <p:ph type="title"/>
          </p:nvPr>
        </p:nvSpPr>
        <p:spPr>
          <a:xfrm>
            <a:off x="0" y="0"/>
            <a:ext cx="9144000" cy="1273233"/>
          </a:xfrm>
          <a:solidFill>
            <a:srgbClr val="99FFCC"/>
          </a:solidFill>
        </p:spPr>
        <p:txBody>
          <a:bodyPr/>
          <a:lstStyle/>
          <a:p>
            <a:r>
              <a:rPr lang="en-US" dirty="0" smtClean="0"/>
              <a:t>What are Personalized Learning Plans?</a:t>
            </a:r>
            <a:endParaRPr lang="en-US" dirty="0"/>
          </a:p>
        </p:txBody>
      </p:sp>
      <p:pic>
        <p:nvPicPr>
          <p:cNvPr id="2" name="tmp1A41">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64.263"/>
                </p14:media>
              </p:ext>
              <p:ext uri="{42D2F446-02D8-4167-A562-619A0277C38B}">
                <p15:isNarration xmlns:p15="http://schemas.microsoft.com/office/powerpoint/2012/main" val="1"/>
              </p:ext>
            </p:extLst>
          </p:nvPr>
        </p:nvPicPr>
        <p:blipFill>
          <a:blip r:embed="rId7"/>
          <a:stretch>
            <a:fillRect/>
          </a:stretch>
        </p:blipFill>
        <p:spPr>
          <a:xfrm>
            <a:off x="8813800" y="101600"/>
            <a:ext cx="228600" cy="228600"/>
          </a:xfrm>
          <a:prstGeom prst="rect">
            <a:avLst/>
          </a:prstGeom>
        </p:spPr>
      </p:pic>
    </p:spTree>
    <p:extLst>
      <p:ext uri="{BB962C8B-B14F-4D97-AF65-F5344CB8AC3E}">
        <p14:creationId xmlns:p14="http://schemas.microsoft.com/office/powerpoint/2010/main" val="1159337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BB2A38E6-C09D-4AEA-A11F-CD86093D76D2}"/>
  <p:tag name="ATHENA.CUSTOMXMLCONTENT" val="&lt;?xml version=&quot;1.0&quot;?&gt;&lt;athena xmlns=&quot;http://schemas.microsoft.com/edu/athena&quot; version=&quot;0.1.3517.0&quot;&gt;&lt;timings duration=&quot;11051&quot;/&gt;&lt;/athena&gt;"/>
</p:tagLst>
</file>

<file path=ppt/tags/tag10.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3750|recordLength=13814|start=0|end=13750|audioFormat={00001610-0000-0010-8000-00AA00389B71}|audioRate=44100|muted=false|volume=0.8|fadeIn=0|fadeOut=0|videoFormat={34363248-0000-0010-8000-00AA00389B71}|videoRate=15|videoWidth=256|videoHeight=256"/>
</p:tagLst>
</file>

<file path=ppt/tags/tag11.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1651|recordLength=11708|start=0|end=11651|audioFormat={00001610-0000-0010-8000-00AA00389B71}|audioRate=44100|muted=false|volume=0.8|fadeIn=0|fadeOut=0|videoFormat={34363248-0000-0010-8000-00AA00389B71}|videoRate=15|videoWidth=256|videoHeight=256"/>
</p:tagLst>
</file>

<file path=ppt/tags/tag1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0597|recordLength=10679|start=0|end=10597|audioFormat={00001610-0000-0010-8000-00AA00389B71}|audioRate=44100|muted=false|volume=0.8|fadeIn=0|fadeOut=0|videoFormat={34363248-0000-0010-8000-00AA00389B71}|videoRate=15|videoWidth=256|videoHeight=256"/>
</p:tagLst>
</file>

<file path=ppt/tags/tag13.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7055|recordLength=7125|start=0|end=7055|audioFormat={00001610-0000-0010-8000-00AA00389B71}|audioRate=44100|muted=false|volume=0.8|fadeIn=0|fadeOut=0|videoFormat={34363248-0000-0010-8000-00AA00389B71}|videoRate=15|videoWidth=256|videoHeight=256"/>
</p:tagLst>
</file>

<file path=ppt/tags/tag14.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1034|recordLength=11106|start=0|end=11034|audioFormat={00001610-0000-0010-8000-00AA00389B71}|audioRate=44100|muted=false|volume=0.8|fadeIn=0|fadeOut=0|videoFormat={34363248-0000-0010-8000-00AA00389B71}|videoRate=15|videoWidth=256|videoHeight=256"/>
</p:tagLst>
</file>

<file path=ppt/tags/tag15.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9144|recordLength=9196|start=0|end=9144|audioFormat={00001610-0000-0010-8000-00AA00389B71}|audioRate=44100|muted=false|volume=0.8|fadeIn=0|fadeOut=0|videoFormat={34363248-0000-0010-8000-00AA00389B71}|videoRate=15|videoWidth=256|videoHeight=256"/>
</p:tagLst>
</file>

<file path=ppt/tags/tag16.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8790|recordLength=8844|start=0|end=8790|audioFormat={00001610-0000-0010-8000-00AA00389B71}|audioRate=44100|muted=false|volume=0.8|fadeIn=0|fadeOut=0|videoFormat={34363248-0000-0010-8000-00AA00389B71}|videoRate=15|videoWidth=256|videoHeight=256"/>
</p:tagLst>
</file>

<file path=ppt/tags/tag17.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9284|recordLength=9314|start=0|end=9284|audioFormat={00001610-0000-0010-8000-00AA00389B71}|audioRate=44100|muted=false|volume=0.8|fadeIn=0|fadeOut=0|videoFormat={34363248-0000-0010-8000-00AA00389B71}|videoRate=15|videoWidth=256|videoHeight=256"/>
</p:tagLst>
</file>

<file path=ppt/tags/tag18.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5978|recordLength=6032|start=0|end=5978|audioFormat={00001610-0000-0010-8000-00AA00389B71}|audioRate=44100|muted=false|volume=0.8|fadeIn=0|fadeOut=0|videoFormat={34363248-0000-0010-8000-00AA00389B71}|videoRate=15|videoWidth=256|videoHeight=256"/>
</p:tagLst>
</file>

<file path=ppt/tags/tag19.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3982|recordLength=3996|start=0|end=3982|audioFormat={00001610-0000-0010-8000-00AA00389B71}|audioRate=44100|muted=false|volume=0.8|fadeIn=0|fadeOut=0|videoFormat={34363248-0000-0010-8000-00AA00389B71}|videoRate=15|videoWidth=256|videoHeight=256"/>
</p:tagLst>
</file>

<file path=ppt/tags/tag2.xml><?xml version="1.0" encoding="utf-8"?>
<p:tagLst xmlns:a="http://schemas.openxmlformats.org/drawingml/2006/main" xmlns:r="http://schemas.openxmlformats.org/officeDocument/2006/relationships" xmlns:p="http://schemas.openxmlformats.org/presentationml/2006/main">
  <p:tag name="ATHENA.CUSTOMXMLID" val="{AB5522BE-AD3F-4B7F-A360-A6012E28ACAF}"/>
  <p:tag name="ATHENA.CUSTOMXMLCONTENT" val="&lt;?xml version=&quot;1.0&quot;?&gt;&lt;athena xmlns=&quot;http://schemas.microsoft.com/edu/athena&quot; version=&quot;0.1.3517.0&quot;&gt;&lt;media streamable=&quot;true&quot; recordStart=&quot;0&quot; recordEnd=&quot;11051&quot; recordLength=&quot;11073&quot; audioOnly=&quot;true&quot;/&gt;&lt;/athena&gt;"/>
</p:tagLst>
</file>

<file path=ppt/tags/tag20.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7924|recordLength=7965|start=0|end=7924|audioFormat={00001610-0000-0010-8000-00AA00389B71}|audioRate=44100|muted=false|volume=0.8|fadeIn=0|fadeOut=0|videoFormat={34363248-0000-0010-8000-00AA00389B71}|videoRate=15|videoWidth=256|videoHeight=256"/>
</p:tagLst>
</file>

<file path=ppt/tags/tag21.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1861|recordLength=11926|start=0|end=11861|audioFormat={00001610-0000-0010-8000-00AA00389B71}|audioRate=44100|muted=false|volume=0.8|fadeIn=0|fadeOut=0|videoFormat={34363248-0000-0010-8000-00AA00389B71}|videoRate=15|videoWidth=256|videoHeight=256"/>
</p:tagLst>
</file>

<file path=ppt/tags/tag2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6625|recordLength=6666|start=0|end=6625|audioFormat={00001610-0000-0010-8000-00AA00389B71}|audioRate=44100|muted=false|volume=0.8|fadeIn=0|fadeOut=0|videoFormat={34363248-0000-0010-8000-00AA00389B71}|videoRate=15|videoWidth=256|videoHeight=256"/>
</p:tagLst>
</file>

<file path=ppt/tags/tag23.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0559|recordLength=10617|start=0|end=10559|audioFormat={00001610-0000-0010-8000-00AA00389B71}|audioRate=44100|muted=false|volume=0.8|fadeIn=0|fadeOut=0|videoFormat={34363248-0000-0010-8000-00AA00389B71}|videoRate=15|videoWidth=256|videoHeight=256"/>
</p:tagLst>
</file>

<file path=ppt/tags/tag24.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5247|recordLength=5295|start=0|end=5247|audioFormat={00001610-0000-0010-8000-00AA00389B71}|audioRate=44100|muted=false|volume=0.8|fadeIn=0|fadeOut=0|videoFormat={34363248-0000-0010-8000-00AA00389B71}|videoRate=15|videoWidth=256|videoHeight=256"/>
</p:tagLst>
</file>

<file path=ppt/tags/tag25.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6119|recordLength=6175|start=0|end=6119|audioFormat={00001610-0000-0010-8000-00AA00389B71}|audioRate=44100|muted=false|volume=0.8|fadeIn=0|fadeOut=0|videoFormat={34363248-0000-0010-8000-00AA00389B71}|videoRate=15|videoWidth=256|videoHeight=256"/>
</p:tagLst>
</file>

<file path=ppt/tags/tag26.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0456|recordLength=10496|start=0|end=10456|audioFormat={00001610-0000-0010-8000-00AA00389B71}|audioRate=44100|muted=false|volume=0.8|fadeIn=0|fadeOut=0|videoFormat={34363248-0000-0010-8000-00AA00389B71}|videoRate=15|videoWidth=256|videoHeight=256"/>
</p:tagLst>
</file>

<file path=ppt/tags/tag27.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7747|recordLength=7816|start=0|end=7747|audioFormat={00001610-0000-0010-8000-00AA00389B71}|audioRate=44100|muted=false|volume=0.8|fadeIn=0|fadeOut=0|videoFormat={34363248-0000-0010-8000-00AA00389B71}|videoRate=15|videoWidth=256|videoHeight=256"/>
</p:tagLst>
</file>

<file path=ppt/tags/tag28.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6832|recordLength=6855|start=0|end=6832|audioFormat={00001610-0000-0010-8000-00AA00389B71}|audioRate=44100|muted=false|volume=0.8|fadeIn=0|fadeOut=0|videoFormat={34363248-0000-0010-8000-00AA00389B71}|videoRate=15|videoWidth=256|videoHeight=256"/>
</p:tagLst>
</file>

<file path=ppt/tags/tag29.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5069|recordLength=5126|start=0|end=5069|audioFormat={00001610-0000-0010-8000-00AA00389B71}|audioRate=44100|muted=false|volume=0.8|fadeIn=0|fadeOut=0|videoFormat={34363248-0000-0010-8000-00AA00389B71}|videoRate=15|videoWidth=256|videoHeight=256"/>
</p:tagLst>
</file>

<file path=ppt/tags/tag3.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9982|recordLength=10055|start=0|end=9982|audioFormat={00001610-0000-0010-8000-00AA00389B71}|audioRate=44100|muted=false|volume=0.8|fadeIn=0|fadeOut=0|videoFormat={34363248-0000-0010-8000-00AA00389B71}|videoRate=15|videoWidth=256|videoHeight=256"/>
</p:tagLst>
</file>

<file path=ppt/tags/tag30.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4169|recordLength=4227|start=0|end=4169|audioFormat={00001610-0000-0010-8000-00AA00389B71}|audioRate=44100|muted=false|volume=0.8|fadeIn=0|fadeOut=0|videoFormat={34363248-0000-0010-8000-00AA00389B71}|videoRate=15|videoWidth=256|videoHeight=256"/>
</p:tagLst>
</file>

<file path=ppt/tags/tag31.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4332|recordLength=4417|start=0|end=4332|audioFormat={00001610-0000-0010-8000-00AA00389B71}|audioRate=44100|muted=false|volume=0.8|fadeIn=0|fadeOut=0|videoFormat={34363248-0000-0010-8000-00AA00389B71}|videoRate=15|videoWidth=256|videoHeight=256"/>
</p:tagLst>
</file>

<file path=ppt/tags/tag3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5660|recordLength=5684|start=0|end=5660|audioFormat={00001610-0000-0010-8000-00AA00389B71}|audioRate=44100|muted=false|volume=0.8|fadeIn=0|fadeOut=0|videoFormat={34363248-0000-0010-8000-00AA00389B71}|videoRate=15|videoWidth=256|videoHeight=256"/>
</p:tagLst>
</file>

<file path=ppt/tags/tag33.xml><?xml version="1.0" encoding="utf-8"?>
<p:tagLst xmlns:a="http://schemas.openxmlformats.org/drawingml/2006/main" xmlns:r="http://schemas.openxmlformats.org/officeDocument/2006/relationships" xmlns:p="http://schemas.openxmlformats.org/presentationml/2006/main">
  <p:tag name="ATHENA.CUSTOMXMLID" val="{EA7DC2D5-A951-40BE-BD37-3F3C47B9A09B}"/>
  <p:tag name="ATHENA.CUSTOMXMLCONTENT" val="&lt;?xml version=&quot;1.0&quot;?&gt;&lt;athena xmlns=&quot;http://schemas.microsoft.com/edu/athena&quot; version=&quot;0.1.3517.0&quot;&gt;&lt;timings duration=&quot;16070&quot;/&gt;&lt;/athena&gt;"/>
</p:tagLst>
</file>

<file path=ppt/tags/tag34.xml><?xml version="1.0" encoding="utf-8"?>
<p:tagLst xmlns:a="http://schemas.openxmlformats.org/drawingml/2006/main" xmlns:r="http://schemas.openxmlformats.org/officeDocument/2006/relationships" xmlns:p="http://schemas.openxmlformats.org/presentationml/2006/main">
  <p:tag name="ATHENA.CUSTOMXMLID" val="{42F7FB59-F90D-4B85-A157-7DEFDC3987A0}"/>
  <p:tag name="ATHENA.CUSTOMXMLCONTENT" val="&lt;?xml version=&quot;1.0&quot;?&gt;&lt;athena xmlns=&quot;http://schemas.microsoft.com/edu/athena&quot; version=&quot;0.1.3517.0&quot;&gt;&lt;media streamable=&quot;true&quot; recordStart=&quot;0&quot; recordEnd=&quot;16070&quot; recordLength=&quot;16113&quot; audioOnly=&quot;true&quot;/&gt;&lt;/athena&gt;"/>
</p:tagLst>
</file>

<file path=ppt/tags/tag35.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8444|recordLength=8497|start=0|end=8444|audioFormat={00001610-0000-0010-8000-00AA00389B71}|audioRate=44100|muted=false|volume=0.8|fadeIn=0|fadeOut=0|videoFormat={34363248-0000-0010-8000-00AA00389B71}|videoRate=15|videoWidth=256|videoHeight=256"/>
</p:tagLst>
</file>

<file path=ppt/tags/tag36.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2586|recordLength=12635|start=0|end=12586|audioFormat={00001610-0000-0010-8000-00AA00389B71}|audioRate=44100|muted=false|volume=0.8|fadeIn=0|fadeOut=0|videoFormat={34363248-0000-0010-8000-00AA00389B71}|videoRate=15|videoWidth=256|videoHeight=256"/>
</p:tagLst>
</file>

<file path=ppt/tags/tag37.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8448|recordLength=8545|start=0|end=8448|audioFormat={00001610-0000-0010-8000-00AA00389B71}|audioRate=44100|muted=false|volume=0.8|fadeIn=0|fadeOut=0|videoFormat={34363248-0000-0010-8000-00AA00389B71}|videoRate=15|videoWidth=256|videoHeight=256"/>
</p:tagLst>
</file>

<file path=ppt/tags/tag38.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5701|recordLength=5776|start=0|end=5701|audioFormat={00001610-0000-0010-8000-00AA00389B71}|audioRate=44100|muted=false|volume=0.8|fadeIn=0|fadeOut=0|videoFormat={34363248-0000-0010-8000-00AA00389B71}|videoRate=15|videoWidth=256|videoHeight=256"/>
</p:tagLst>
</file>

<file path=ppt/tags/tag39.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9702|recordLength=9735|start=0|end=9702|audioFormat={00001610-0000-0010-8000-00AA00389B71}|audioRate=44100|muted=false|volume=0.8|fadeIn=0|fadeOut=0|videoFormat={34363248-0000-0010-8000-00AA00389B71}|videoRate=15|videoWidth=256|videoHeight=256"/>
</p:tagLst>
</file>

<file path=ppt/tags/tag4.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7590|recordLength=17644|start=0|end=17590|audioFormat={00001610-0000-0010-8000-00AA00389B71}|audioRate=44100|muted=false|volume=0.8|fadeIn=0|fadeOut=0|videoFormat={34363248-0000-0010-8000-00AA00389B71}|videoRate=15|videoWidth=256|videoHeight=256"/>
</p:tagLst>
</file>

<file path=ppt/tags/tag40.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5806|recordLength=5845|start=0|end=5806|audioFormat={00001610-0000-0010-8000-00AA00389B71}|audioRate=44100|muted=false|volume=0.8|fadeIn=0|fadeOut=0|videoFormat={34363248-0000-0010-8000-00AA00389B71}|videoRate=15|videoWidth=256|videoHeight=256"/>
</p:tagLst>
</file>

<file path=ppt/tags/tag41.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1151|recordLength=11186|start=0|end=11151|audioFormat={00001610-0000-0010-8000-00AA00389B71}|audioRate=44100|muted=false|volume=0.8|fadeIn=0|fadeOut=0|videoFormat={34363248-0000-0010-8000-00AA00389B71}|videoRate=15|videoWidth=256|videoHeight=256"/>
</p:tagLst>
</file>

<file path=ppt/tags/tag4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6030|recordLength=6034|start=0|end=6030|audioFormat={00001610-0000-0010-8000-00AA00389B71}|audioRate=44100|muted=false|volume=0.8|fadeIn=0|fadeOut=0|videoFormat={34363248-0000-0010-8000-00AA00389B71}|videoRate=15|videoWidth=256|videoHeight=256"/>
</p:tagLst>
</file>

<file path=ppt/tags/tag43.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7181|recordLength=7235|start=0|end=7181|audioFormat={00001610-0000-0010-8000-00AA00389B71}|audioRate=44100|muted=false|volume=0.8|fadeIn=0|fadeOut=0|videoFormat={34363248-0000-0010-8000-00AA00389B71}|videoRate=15|videoWidth=256|videoHeight=256"/>
</p:tagLst>
</file>

<file path=ppt/tags/tag44.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8511|recordLength=8546|start=0|end=8511|audioFormat={00001610-0000-0010-8000-00AA00389B71}|audioRate=44100|muted=false|volume=0.8|fadeIn=0|fadeOut=0|videoFormat={34363248-0000-0010-8000-00AA00389B71}|videoRate=15|videoWidth=256|videoHeight=256"/>
</p:tagLst>
</file>

<file path=ppt/tags/tag45.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8967|recordLength=9016|start=0|end=8967|audioFormat={00001610-0000-0010-8000-00AA00389B71}|audioRate=44100|muted=false|volume=0.8|fadeIn=0|fadeOut=0|videoFormat={34363248-0000-0010-8000-00AA00389B71}|videoRate=15|videoWidth=256|videoHeight=256"/>
</p:tagLst>
</file>

<file path=ppt/tags/tag46.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7731|recordLength=7754|start=0|end=7731|audioFormat={00001610-0000-0010-8000-00AA00389B71}|audioRate=44100|muted=false|volume=0.8|fadeIn=0|fadeOut=0|videoFormat={34363248-0000-0010-8000-00AA00389B71}|videoRate=15|videoWidth=256|videoHeight=256"/>
</p:tagLst>
</file>

<file path=ppt/tags/tag47.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7919|recordLength=7947|start=0|end=7919|audioFormat={00001610-0000-0010-8000-00AA00389B71}|audioRate=44100|muted=false|volume=0.8|fadeIn=0|fadeOut=0|videoFormat={34363248-0000-0010-8000-00AA00389B71}|videoRate=15|videoWidth=256|videoHeight=256"/>
</p:tagLst>
</file>

<file path=ppt/tags/tag48.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7560|recordLength=7594|start=0|end=7560|audioFormat={00001610-0000-0010-8000-00AA00389B71}|audioRate=44100|muted=false|volume=0.8|fadeIn=0|fadeOut=0|videoFormat={34363248-0000-0010-8000-00AA00389B71}|videoRate=15|videoWidth=256|videoHeight=256"/>
</p:tagLst>
</file>

<file path=ppt/tags/tag49.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2849|recordLength=2947|start=0|end=2849|audioFormat={00001610-0000-0010-8000-00AA00389B71}|audioRate=44100|muted=false|volume=0.8|fadeIn=0|fadeOut=0|videoFormat={34363248-0000-0010-8000-00AA00389B71}|videoRate=15|videoWidth=256|videoHeight=256"/>
</p:tagLst>
</file>

<file path=ppt/tags/tag5.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5369|recordLength=15415|start=0|end=15369|audioFormat={00001610-0000-0010-8000-00AA00389B71}|audioRate=44100|muted=false|volume=0.8|fadeIn=0|fadeOut=0|videoFormat={34363248-0000-0010-8000-00AA00389B71}|videoRate=15|videoWidth=256|videoHeight=256"/>
</p:tagLst>
</file>

<file path=ppt/tags/tag50.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26716|recordLength=26738|start=0|end=26716|audioFormat={00001610-0000-0010-8000-00AA00389B71}|audioRate=44100|muted=false|volume=0.8|fadeIn=0|fadeOut=0|videoFormat={34363248-0000-0010-8000-00AA00389B71}|videoRate=15|videoWidth=256|videoHeight=256"/>
</p:tagLst>
</file>

<file path=ppt/tags/tag6.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9850|recordLength=9915|start=0|end=9850|audioFormat={00001610-0000-0010-8000-00AA00389B71}|audioRate=44100|muted=false|volume=0.8|fadeIn=0|fadeOut=0|videoFormat={34363248-0000-0010-8000-00AA00389B71}|videoRate=15|videoWidth=256|videoHeight=256"/>
</p:tagLst>
</file>

<file path=ppt/tags/tag7.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3200|recordLength=13239|start=0|end=13200|audioFormat={00001610-0000-0010-8000-00AA00389B71}|audioRate=44100|muted=false|volume=0.8|fadeIn=0|fadeOut=0|videoFormat={34363248-0000-0010-8000-00AA00389B71}|videoRate=15|videoWidth=256|videoHeight=256"/>
</p:tagLst>
</file>

<file path=ppt/tags/tag8.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7486|recordLength=7546|start=0|end=7486|audioFormat={00001610-0000-0010-8000-00AA00389B71}|audioRate=44100|muted=false|volume=0.8|fadeIn=0|fadeOut=0|videoFormat={34363248-0000-0010-8000-00AA00389B71}|videoRate=15|videoWidth=256|videoHeight=256"/>
</p:tagLst>
</file>

<file path=ppt/tags/tag9.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4184|recordLength=4226|start=0|end=4184|audioFormat={00001610-0000-0010-8000-00AA00389B71}|audioRate=44100|muted=false|volume=0.8|fadeIn=0|fadeOut=0|videoFormat={34363248-0000-0010-8000-00AA00389B71}|videoRate=15|videoWidth=256|videoHeight=256"/>
</p:tagLst>
</file>

<file path=ppt/theme/theme1.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u-power-point-presentation-template" id="{53F17B5F-6214-49E8-8948-C0D0FAC97935}" vid="{886D336D-D31D-4E6E-ACC3-BC83E1787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3517.0">
  <timings duration="16070"/>
</athena>
</file>

<file path=customXml/item2.xml><?xml version="1.0" encoding="utf-8"?>
<athena xmlns="http://schemas.microsoft.com/edu/athena" version="0.1.3517.0">
  <media streamable="true" recordStart="0" recordEnd="16070" recordLength="16113" audioOnly="true"/>
</athena>
</file>

<file path=customXml/item3.xml><?xml version="1.0" encoding="utf-8"?>
<athena xmlns="http://schemas.microsoft.com/edu/athena" version="0.1.3517.0">
  <media streamable="true" recordStart="0" recordEnd="11051" recordLength="11073" audioOnly="true"/>
</athena>
</file>

<file path=customXml/item4.xml><?xml version="1.0" encoding="utf-8"?>
<athena xmlns="http://schemas.microsoft.com/edu/athena" version="0.1.3517.0">
  <timings duration="11051"/>
</athena>
</file>

<file path=customXml/itemProps1.xml><?xml version="1.0" encoding="utf-8"?>
<ds:datastoreItem xmlns:ds="http://schemas.openxmlformats.org/officeDocument/2006/customXml" ds:itemID="{EA7DC2D5-A951-40BE-BD37-3F3C47B9A09B}">
  <ds:schemaRefs>
    <ds:schemaRef ds:uri="http://schemas.microsoft.com/edu/athena"/>
  </ds:schemaRefs>
</ds:datastoreItem>
</file>

<file path=customXml/itemProps2.xml><?xml version="1.0" encoding="utf-8"?>
<ds:datastoreItem xmlns:ds="http://schemas.openxmlformats.org/officeDocument/2006/customXml" ds:itemID="{42F7FB59-F90D-4B85-A157-7DEFDC3987A0}">
  <ds:schemaRefs>
    <ds:schemaRef ds:uri="http://schemas.microsoft.com/edu/athena"/>
  </ds:schemaRefs>
</ds:datastoreItem>
</file>

<file path=customXml/itemProps3.xml><?xml version="1.0" encoding="utf-8"?>
<ds:datastoreItem xmlns:ds="http://schemas.openxmlformats.org/officeDocument/2006/customXml" ds:itemID="{AB5522BE-AD3F-4B7F-A360-A6012E28ACAF}">
  <ds:schemaRefs>
    <ds:schemaRef ds:uri="http://schemas.microsoft.com/edu/athena"/>
  </ds:schemaRefs>
</ds:datastoreItem>
</file>

<file path=customXml/itemProps4.xml><?xml version="1.0" encoding="utf-8"?>
<ds:datastoreItem xmlns:ds="http://schemas.openxmlformats.org/officeDocument/2006/customXml" ds:itemID="{BB2A38E6-C09D-4AEA-A11F-CD86093D76D2}">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edu-power-point-presentation-template</Template>
  <TotalTime>4369</TotalTime>
  <Words>3682</Words>
  <Application>Microsoft Office PowerPoint</Application>
  <PresentationFormat>On-screen Show (4:3)</PresentationFormat>
  <Paragraphs>333</Paragraphs>
  <Slides>48</Slides>
  <Notes>48</Notes>
  <HiddenSlides>0</HiddenSlides>
  <MMClips>48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Franklin Gothic Book</vt:lpstr>
      <vt:lpstr>Palatino Linotype</vt:lpstr>
      <vt:lpstr>Custom Design</vt:lpstr>
      <vt:lpstr>PowerPoint Presentation</vt:lpstr>
      <vt:lpstr>Table of Contents</vt:lpstr>
      <vt:lpstr>How and Why to Use this Resource</vt:lpstr>
      <vt:lpstr>Vermont Agency of Education: Education Quality Standards and Act 77</vt:lpstr>
      <vt:lpstr>What is Proficiency-based Learning?</vt:lpstr>
      <vt:lpstr>A Snapshot of K-12 Proficiency-based Learning </vt:lpstr>
      <vt:lpstr>What is Personalized Learning?</vt:lpstr>
      <vt:lpstr>Personalized Learning Plans, Expanded Learning, and Flexible Pathways</vt:lpstr>
      <vt:lpstr>What are Personalized Learning Plans?</vt:lpstr>
      <vt:lpstr>What is Expanded Learning? </vt:lpstr>
      <vt:lpstr>What are Flexible Pathways?</vt:lpstr>
      <vt:lpstr>Flexible Pathways</vt:lpstr>
      <vt:lpstr>How do Personalization and Proficiency-based Learning Fit Together?</vt:lpstr>
      <vt:lpstr>Equity Focus: Every Student Succeeds Act</vt:lpstr>
      <vt:lpstr>Equity Focus: Multi-Tiered System of Supports</vt:lpstr>
      <vt:lpstr>PowerPoint Presentation</vt:lpstr>
      <vt:lpstr>Standards and Proficiencies:  What Are They?</vt:lpstr>
      <vt:lpstr>Standards and Proficiencies: Vermont Content Standards</vt:lpstr>
      <vt:lpstr>Standards and Proficiencies: Local Lens</vt:lpstr>
      <vt:lpstr>Standards and Proficiencies: Transferable Skills</vt:lpstr>
      <vt:lpstr>Standards and Proficiencies:  Transferable Skills</vt:lpstr>
      <vt:lpstr>Standards and Proficiencies: Proficiency-based Graduation Requirements</vt:lpstr>
      <vt:lpstr>Standards and Proficiencies: Proficiency-based Graduation Requirements</vt:lpstr>
      <vt:lpstr>Standards and Proficiencies:  Putting the Pieces Together</vt:lpstr>
      <vt:lpstr>Standards and Proficiencies:  Sample PBGRs</vt:lpstr>
      <vt:lpstr>Curriculum and Instruction:  Vermont’s Pedagogical Culture</vt:lpstr>
      <vt:lpstr>Curriculum and Instruction: Vermont’s Pedagogical Culture</vt:lpstr>
      <vt:lpstr>Curriculum and Instruction:  Vermont’s Pedagogical Culture</vt:lpstr>
      <vt:lpstr>Curriculum and Instruction:  The Students’ Role</vt:lpstr>
      <vt:lpstr> student agency</vt:lpstr>
      <vt:lpstr> student agency</vt:lpstr>
      <vt:lpstr> Assessment </vt:lpstr>
      <vt:lpstr>Assessment</vt:lpstr>
      <vt:lpstr>Assessment: State Summative Assessments</vt:lpstr>
      <vt:lpstr>Assessment: Local Comprehensive Assessments</vt:lpstr>
      <vt:lpstr>Reporting</vt:lpstr>
      <vt:lpstr>Reporting</vt:lpstr>
      <vt:lpstr>Reporting</vt:lpstr>
      <vt:lpstr>Reporting</vt:lpstr>
      <vt:lpstr>Reporting</vt:lpstr>
      <vt:lpstr>Structure, Organization, and Scheduling</vt:lpstr>
      <vt:lpstr>Structure, Organization, and Scheduling</vt:lpstr>
      <vt:lpstr>Structure, Organization, and Scheduling</vt:lpstr>
      <vt:lpstr>Structure, Organization, and Scheduling</vt:lpstr>
      <vt:lpstr>Frequently Asked Questions </vt:lpstr>
      <vt:lpstr>Acronym Glossary</vt:lpstr>
      <vt:lpstr>Resource Bibliography</vt:lpstr>
      <vt:lpstr>PowerPoint Presentation</vt:lpstr>
    </vt:vector>
  </TitlesOfParts>
  <Company>Vermont Agency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Proficiency-Based Learning 101: A Vermont Primer</dc:title>
  <dc:creator>Birge, Sarah</dc:creator>
  <cp:lastModifiedBy>Deiss, Martha</cp:lastModifiedBy>
  <cp:revision>147</cp:revision>
  <cp:lastPrinted>2016-12-08T15:00:39Z</cp:lastPrinted>
  <dcterms:created xsi:type="dcterms:W3CDTF">2018-02-23T16:05:24Z</dcterms:created>
  <dcterms:modified xsi:type="dcterms:W3CDTF">2018-08-03T13:29:36Z</dcterms:modified>
</cp:coreProperties>
</file>