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70"/>
  </p:notesMasterIdLst>
  <p:handoutMasterIdLst>
    <p:handoutMasterId r:id="rId71"/>
  </p:handoutMasterIdLst>
  <p:sldIdLst>
    <p:sldId id="256" r:id="rId2"/>
    <p:sldId id="277" r:id="rId3"/>
    <p:sldId id="343" r:id="rId4"/>
    <p:sldId id="341" r:id="rId5"/>
    <p:sldId id="342" r:id="rId6"/>
    <p:sldId id="346" r:id="rId7"/>
    <p:sldId id="351" r:id="rId8"/>
    <p:sldId id="352" r:id="rId9"/>
    <p:sldId id="353" r:id="rId10"/>
    <p:sldId id="347" r:id="rId11"/>
    <p:sldId id="355" r:id="rId12"/>
    <p:sldId id="356" r:id="rId13"/>
    <p:sldId id="357" r:id="rId14"/>
    <p:sldId id="358" r:id="rId15"/>
    <p:sldId id="359" r:id="rId16"/>
    <p:sldId id="360" r:id="rId17"/>
    <p:sldId id="361" r:id="rId18"/>
    <p:sldId id="362" r:id="rId19"/>
    <p:sldId id="363" r:id="rId20"/>
    <p:sldId id="365" r:id="rId21"/>
    <p:sldId id="366" r:id="rId22"/>
    <p:sldId id="367" r:id="rId23"/>
    <p:sldId id="368" r:id="rId24"/>
    <p:sldId id="370" r:id="rId25"/>
    <p:sldId id="369" r:id="rId26"/>
    <p:sldId id="371" r:id="rId27"/>
    <p:sldId id="372" r:id="rId28"/>
    <p:sldId id="373" r:id="rId29"/>
    <p:sldId id="374" r:id="rId30"/>
    <p:sldId id="375" r:id="rId31"/>
    <p:sldId id="376" r:id="rId32"/>
    <p:sldId id="354" r:id="rId33"/>
    <p:sldId id="379" r:id="rId34"/>
    <p:sldId id="380" r:id="rId35"/>
    <p:sldId id="378" r:id="rId36"/>
    <p:sldId id="285" r:id="rId37"/>
    <p:sldId id="381" r:id="rId38"/>
    <p:sldId id="382" r:id="rId39"/>
    <p:sldId id="350" r:id="rId40"/>
    <p:sldId id="383" r:id="rId41"/>
    <p:sldId id="384" r:id="rId42"/>
    <p:sldId id="286" r:id="rId43"/>
    <p:sldId id="287" r:id="rId44"/>
    <p:sldId id="388" r:id="rId45"/>
    <p:sldId id="387" r:id="rId46"/>
    <p:sldId id="386" r:id="rId47"/>
    <p:sldId id="389" r:id="rId48"/>
    <p:sldId id="390" r:id="rId49"/>
    <p:sldId id="391" r:id="rId50"/>
    <p:sldId id="385" r:id="rId51"/>
    <p:sldId id="402" r:id="rId52"/>
    <p:sldId id="348" r:id="rId53"/>
    <p:sldId id="393" r:id="rId54"/>
    <p:sldId id="394" r:id="rId55"/>
    <p:sldId id="395" r:id="rId56"/>
    <p:sldId id="397" r:id="rId57"/>
    <p:sldId id="396" r:id="rId58"/>
    <p:sldId id="398" r:id="rId59"/>
    <p:sldId id="399" r:id="rId60"/>
    <p:sldId id="400" r:id="rId61"/>
    <p:sldId id="294" r:id="rId62"/>
    <p:sldId id="401" r:id="rId63"/>
    <p:sldId id="403" r:id="rId64"/>
    <p:sldId id="344" r:id="rId65"/>
    <p:sldId id="345" r:id="rId66"/>
    <p:sldId id="405" r:id="rId67"/>
    <p:sldId id="406" r:id="rId68"/>
    <p:sldId id="40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9918" autoAdjust="0"/>
  </p:normalViewPr>
  <p:slideViewPr>
    <p:cSldViewPr snapToGrid="0" snapToObjects="1">
      <p:cViewPr varScale="1">
        <p:scale>
          <a:sx n="73" d="100"/>
          <a:sy n="73" d="100"/>
        </p:scale>
        <p:origin x="-8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77" Type="http://schemas.microsoft.com/office/2015/10/relationships/revisionInfo" Target="revisionInfo.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E0E30-C7DE-4485-8F0B-D90131D1CD6D}" type="datetimeFigureOut">
              <a:rPr lang="en-US" smtClean="0"/>
              <a:t>8/9/18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08123-95F4-4D62-9E02-C33A223C3525}" type="slidenum">
              <a:rPr lang="en-US" smtClean="0"/>
              <a:t>‹#›</a:t>
            </a:fld>
            <a:endParaRPr lang="en-US"/>
          </a:p>
        </p:txBody>
      </p:sp>
    </p:spTree>
    <p:extLst>
      <p:ext uri="{BB962C8B-B14F-4D97-AF65-F5344CB8AC3E}">
        <p14:creationId xmlns:p14="http://schemas.microsoft.com/office/powerpoint/2010/main" val="279021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(credit: modification of work by the National Archives and Records Administration)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View the image. What is this message trying to convey? </a:t>
            </a:r>
          </a:p>
          <a:p>
            <a:endParaRPr lang="en-US" dirty="0" smtClean="0"/>
          </a:p>
          <a:p>
            <a:r>
              <a:rPr lang="en-US" sz="1200" dirty="0" smtClean="0"/>
              <a:t>It was created during World War II, and</a:t>
            </a:r>
            <a:r>
              <a:rPr lang="en-US" sz="1200" baseline="0" dirty="0" smtClean="0"/>
              <a:t> </a:t>
            </a:r>
            <a:r>
              <a:rPr lang="en-US" sz="1200" dirty="0" smtClean="0"/>
              <a:t>depicts voting as an important part of</a:t>
            </a:r>
          </a:p>
          <a:p>
            <a:r>
              <a:rPr lang="en-US" sz="1200" dirty="0" smtClean="0"/>
              <a:t>the fight to keep the United States free.</a:t>
            </a:r>
          </a:p>
          <a:p>
            <a:r>
              <a:rPr lang="en-US" sz="1200" dirty="0" smtClean="0"/>
              <a:t>“Belong to all people equally” was certainly not true at the time. The use of terms servant and master is especially</a:t>
            </a:r>
            <a:r>
              <a:rPr lang="en-US" sz="1200" baseline="0" dirty="0" smtClean="0"/>
              <a:t> tone deaf, considering. </a:t>
            </a:r>
            <a:endParaRPr lang="en-US" dirty="0"/>
          </a:p>
        </p:txBody>
      </p:sp>
      <p:sp>
        <p:nvSpPr>
          <p:cNvPr id="4" name="Slide Number Placeholder 3"/>
          <p:cNvSpPr>
            <a:spLocks noGrp="1"/>
          </p:cNvSpPr>
          <p:nvPr>
            <p:ph type="sldNum" sz="quarter" idx="10"/>
          </p:nvPr>
        </p:nvSpPr>
        <p:spPr/>
        <p:txBody>
          <a:bodyPr/>
          <a:lstStyle/>
          <a:p>
            <a:fld id="{7D008123-95F4-4D62-9E02-C33A223C3525}" type="slidenum">
              <a:rPr lang="en-US" smtClean="0"/>
              <a:t>2</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11</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12</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13</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14</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15</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16</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17</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18</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19</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20</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(credit: modification of work by the National Archives and Records Administration)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View the image. What is this message trying to convey? </a:t>
            </a:r>
          </a:p>
          <a:p>
            <a:endParaRPr lang="en-US" dirty="0" smtClean="0"/>
          </a:p>
          <a:p>
            <a:r>
              <a:rPr lang="en-US" sz="1200" dirty="0" smtClean="0"/>
              <a:t>It was created during World War II, and</a:t>
            </a:r>
            <a:r>
              <a:rPr lang="en-US" sz="1200" baseline="0" dirty="0" smtClean="0"/>
              <a:t> </a:t>
            </a:r>
            <a:r>
              <a:rPr lang="en-US" sz="1200" dirty="0" smtClean="0"/>
              <a:t>depicts voting as an important part of</a:t>
            </a:r>
          </a:p>
          <a:p>
            <a:r>
              <a:rPr lang="en-US" sz="1200" dirty="0" smtClean="0"/>
              <a:t>the fight to keep the United States free.</a:t>
            </a:r>
          </a:p>
          <a:p>
            <a:r>
              <a:rPr lang="en-US" sz="1200" dirty="0" smtClean="0"/>
              <a:t>“Belong to all people equally” was certainly not true at the time. The use of terms servant and master is especially</a:t>
            </a:r>
            <a:r>
              <a:rPr lang="en-US" sz="1200" baseline="0" dirty="0" smtClean="0"/>
              <a:t> tone deaf, considering. </a:t>
            </a:r>
            <a:endParaRPr lang="en-US" dirty="0"/>
          </a:p>
        </p:txBody>
      </p:sp>
      <p:sp>
        <p:nvSpPr>
          <p:cNvPr id="4" name="Slide Number Placeholder 3"/>
          <p:cNvSpPr>
            <a:spLocks noGrp="1"/>
          </p:cNvSpPr>
          <p:nvPr>
            <p:ph type="sldNum" sz="quarter" idx="10"/>
          </p:nvPr>
        </p:nvSpPr>
        <p:spPr/>
        <p:txBody>
          <a:bodyPr/>
          <a:lstStyle/>
          <a:p>
            <a:fld id="{7D008123-95F4-4D62-9E02-C33A223C3525}" type="slidenum">
              <a:rPr lang="en-US" smtClean="0"/>
              <a:t>3</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21</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22</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23</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24</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25</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chart depicts different kinds of goods</a:t>
            </a: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26</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Fishing provides income, as well as food, for many Americans. However, without government restrictions on the kinds and number of fish that can be caught, the fish population would decline and certain species could become instinct. This would ultimately lead to the loss of jobs and income as well as a valuable source of nourishment. (credit: Michael L. Baird)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27</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(credit: Michael L. Baird)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28</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29</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30</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(credit: modification of work by the National Archives and Records Administration)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We rely on citizen participation.</a:t>
            </a:r>
          </a:p>
          <a:p>
            <a:r>
              <a:rPr lang="en-US" sz="1200" dirty="0" smtClean="0"/>
              <a:t>Many Americans have fought and died for the right to vote, from the revolution through the Civil War and the civil rights era</a:t>
            </a:r>
          </a:p>
        </p:txBody>
      </p:sp>
      <p:sp>
        <p:nvSpPr>
          <p:cNvPr id="4" name="Slide Number Placeholder 3"/>
          <p:cNvSpPr>
            <a:spLocks noGrp="1"/>
          </p:cNvSpPr>
          <p:nvPr>
            <p:ph type="sldNum" sz="quarter" idx="10"/>
          </p:nvPr>
        </p:nvSpPr>
        <p:spPr/>
        <p:txBody>
          <a:bodyPr/>
          <a:lstStyle/>
          <a:p>
            <a:fld id="{7D008123-95F4-4D62-9E02-C33A223C3525}" type="slidenum">
              <a:rPr lang="en-US" smtClean="0"/>
              <a:t>4</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31</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32</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33</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Residents of Boxborough, Massachusetts, gather in a local hotel to discuss issues affecting their town.</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New England town meetings provide an opportunity for people to experience direct democracy. This tradition has lasted for hundreds of years</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(credit: modification of work by Liz West)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34</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35</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37</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38</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39</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40</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41</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(credit: modification of work by the National Archives and Records Administration)</a:t>
            </a:r>
          </a:p>
        </p:txBody>
      </p:sp>
      <p:sp>
        <p:nvSpPr>
          <p:cNvPr id="4" name="Slide Number Placeholder 3"/>
          <p:cNvSpPr>
            <a:spLocks noGrp="1"/>
          </p:cNvSpPr>
          <p:nvPr>
            <p:ph type="sldNum" sz="quarter" idx="10"/>
          </p:nvPr>
        </p:nvSpPr>
        <p:spPr/>
        <p:txBody>
          <a:bodyPr/>
          <a:lstStyle/>
          <a:p>
            <a:fld id="{7D008123-95F4-4D62-9E02-C33A223C3525}" type="slidenum">
              <a:rPr lang="en-US" smtClean="0"/>
              <a:t>5</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08123-95F4-4D62-9E02-C33A223C3525}" type="slidenum">
              <a:rPr lang="en-US" smtClean="0"/>
              <a:t>43</a:t>
            </a:fld>
            <a:endParaRPr lang="en-US"/>
          </a:p>
        </p:txBody>
      </p:sp>
    </p:spTree>
    <p:extLst>
      <p:ext uri="{BB962C8B-B14F-4D97-AF65-F5344CB8AC3E}">
        <p14:creationId xmlns:p14="http://schemas.microsoft.com/office/powerpoint/2010/main" val="3281176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44</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45</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46</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47</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48</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49</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50</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51</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52</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we eat, where we go to school, what kind of education we receive, how our tax money is spent, and what we do in our free time are all affected by government. </a:t>
            </a:r>
          </a:p>
          <a:p>
            <a:r>
              <a:rPr lang="en-US" sz="1200" kern="1200" dirty="0" smtClean="0">
                <a:solidFill>
                  <a:schemeClr val="tx1"/>
                </a:solidFill>
                <a:effectLst/>
                <a:latin typeface="+mn-lt"/>
                <a:ea typeface="+mn-ea"/>
                <a:cs typeface="+mn-cs"/>
              </a:rPr>
              <a:t>Americans are often unaware of the pervasiveness of government in their everyday lives, and</a:t>
            </a:r>
          </a:p>
          <a:p>
            <a:r>
              <a:rPr lang="en-US" sz="1200" kern="1200" dirty="0" smtClean="0">
                <a:solidFill>
                  <a:schemeClr val="tx1"/>
                </a:solidFill>
                <a:effectLst/>
                <a:latin typeface="+mn-lt"/>
                <a:ea typeface="+mn-ea"/>
                <a:cs typeface="+mn-cs"/>
              </a:rPr>
              <a:t>many are unsure precisely what it does.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fire department ambulance rushes to the rescue in Chicago. (photo credit: Tony Webster)</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6</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53</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54</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55</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Volunteers fed people at New York’s </a:t>
            </a:r>
            <a:r>
              <a:rPr lang="en-US" sz="1200" dirty="0" err="1" smtClean="0"/>
              <a:t>Zuccotti</a:t>
            </a:r>
            <a:r>
              <a:rPr lang="en-US" sz="1200" dirty="0" smtClean="0"/>
              <a:t> Park during the Occupy Wall Street protest in September 2011. (credit: David </a:t>
            </a:r>
            <a:r>
              <a:rPr lang="en-US" sz="1200" dirty="0" err="1" smtClean="0"/>
              <a:t>Shankbone</a:t>
            </a:r>
            <a:r>
              <a:rPr lang="en-US"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56</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After the Southern California wildfires in 2003, sailors from the USS </a:t>
            </a:r>
            <a:r>
              <a:rPr lang="en-US" sz="1200" i="1" dirty="0" smtClean="0"/>
              <a:t>Ronald Reagan </a:t>
            </a:r>
            <a:r>
              <a:rPr lang="en-US" sz="1200" dirty="0" smtClean="0"/>
              <a:t>helped volunteers rebuild houses in San Pasqual as part of Habitat for Humanity. Habitat for Humanity builds homes for low-income people. (credit: Johansen Laurel,    U. S. Navy)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57</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58</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59</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60</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62</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63</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7</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2ADB16-E76A-E940-A269-32F3DDD2518E}" type="slidenum">
              <a:rPr lang="en-US" sz="1200"/>
              <a:pPr/>
              <a:t>64</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2ADB16-E76A-E940-A269-32F3DDD2518E}" type="slidenum">
              <a:rPr lang="en-US" sz="1200"/>
              <a:pPr/>
              <a:t>65</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2ADB16-E76A-E940-A269-32F3DDD2518E}" type="slidenum">
              <a:rPr lang="en-US" sz="1200"/>
              <a:pPr/>
              <a:t>66</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2ADB16-E76A-E940-A269-32F3DDD2518E}" type="slidenum">
              <a:rPr lang="en-US" sz="1200"/>
              <a:pPr/>
              <a:t>67</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2ADB16-E76A-E940-A269-32F3DDD2518E}" type="slidenum">
              <a:rPr lang="en-US" sz="1200"/>
              <a:pPr/>
              <a:t>68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8</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9</a:t>
            </a:fld>
            <a:endParaRPr lang="en-US"/>
          </a:p>
        </p:txBody>
      </p:sp>
    </p:spTree>
    <p:extLst>
      <p:ext uri="{BB962C8B-B14F-4D97-AF65-F5344CB8AC3E}">
        <p14:creationId xmlns:p14="http://schemas.microsoft.com/office/powerpoint/2010/main" val="295189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D008123-95F4-4D62-9E02-C33A223C3525}" type="slidenum">
              <a:rPr lang="en-US" smtClean="0"/>
              <a:t>10</a:t>
            </a:fld>
            <a:endParaRPr lang="en-US"/>
          </a:p>
        </p:txBody>
      </p:sp>
    </p:spTree>
    <p:extLst>
      <p:ext uri="{BB962C8B-B14F-4D97-AF65-F5344CB8AC3E}">
        <p14:creationId xmlns:p14="http://schemas.microsoft.com/office/powerpoint/2010/main" val="295189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A97A00BA-C0A6-4AD3-AD44-6C5D623421E3}" type="datetime4">
              <a:rPr lang="en-US" smtClean="0"/>
              <a:t>August 9, 2018</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FD9C73-F99F-4446-A69B-CE4D56841B1C}" type="datetime4">
              <a:rPr lang="en-US" smtClean="0"/>
              <a:t>August 9, 2018</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21F0BE1-4290-45DB-8419-2A3B306BA197}" type="datetime4">
              <a:rPr lang="en-US" smtClean="0"/>
              <a:t>August 9, 2018</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E4D816-3110-40F3-A9A3-22EE8474C29D}" type="datetime4">
              <a:rPr lang="en-US" smtClean="0"/>
              <a:t>August 9, 2018</a:t>
            </a:fld>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0AE4176-ADF4-074B-BD0D-25318EF24DAF}" type="slidenum">
              <a:rPr lang="en-US"/>
              <a:pPr>
                <a:defRPr/>
              </a:pPr>
              <a:t>‹#›</a:t>
            </a:fld>
            <a:endParaRPr lang="en-US"/>
          </a:p>
        </p:txBody>
      </p:sp>
    </p:spTree>
    <p:extLst>
      <p:ext uri="{BB962C8B-B14F-4D97-AF65-F5344CB8AC3E}">
        <p14:creationId xmlns:p14="http://schemas.microsoft.com/office/powerpoint/2010/main" val="4180340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BD94B2A-E608-432A-84C2-05898FED3E27}" type="datetime4">
              <a:rPr lang="en-US" smtClean="0"/>
              <a:t>August 9,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1" r:id="rId5"/>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pic>
        <p:nvPicPr>
          <p:cNvPr id="4" name="BkLogo"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07735"/>
            <a:ext cx="9144000" cy="673239"/>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 AMERICAN GOVERNMENT AND CIVIC </a:t>
            </a:r>
            <a:r>
              <a:rPr lang="en-US" sz="2000" b="1" cap="none" dirty="0" smtClean="0">
                <a:solidFill>
                  <a:srgbClr val="212F62"/>
                </a:solidFill>
                <a:latin typeface="+mn-lt"/>
              </a:rPr>
              <a:t>ENGAGEMENT</a:t>
            </a:r>
            <a:endParaRPr lang="en-US" sz="2000" b="1" cap="none" dirty="0">
              <a:solidFill>
                <a:srgbClr val="212F62"/>
              </a:solidFill>
              <a:latin typeface="+mn-lt"/>
            </a:endParaRPr>
          </a:p>
        </p:txBody>
      </p:sp>
      <p:sp>
        <p:nvSpPr>
          <p:cNvPr id="2" name="BkTitle">
            <a:extLst>
              <a:ext uri="{FF2B5EF4-FFF2-40B4-BE49-F238E27FC236}">
                <a16:creationId xmlns="" xmlns:a16="http://schemas.microsoft.com/office/drawing/2014/main" id="{211CF0F2-B1D5-4B1D-A86B-C1B1E8CDC57F}"/>
              </a:ext>
            </a:extLst>
          </p:cNvPr>
          <p:cNvSpPr>
            <a:spLocks noGrp="1"/>
          </p:cNvSpPr>
          <p:nvPr>
            <p:ph type="title" idx="4294967295"/>
          </p:nvPr>
        </p:nvSpPr>
        <p:spPr>
          <a:xfrm>
            <a:off x="0" y="795813"/>
            <a:ext cx="9144000" cy="636959"/>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fontScale="90000"/>
          </a:bodyPr>
          <a:lstStyle/>
          <a:p>
            <a:pPr marL="457200" indent="-457200" algn="ctr">
              <a:spcBef>
                <a:spcPts val="0"/>
              </a:spcBef>
              <a:spcAft>
                <a:spcPts val="0"/>
              </a:spcAft>
              <a:defRPr/>
            </a:pPr>
            <a:r>
              <a:rPr lang="en-US" sz="3200" b="1" dirty="0" smtClean="0">
                <a:latin typeface="+mn-lt"/>
              </a:rPr>
              <a:t>Government versus Economic systems </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Sometimes </a:t>
            </a:r>
            <a:r>
              <a:rPr lang="en-US" sz="2800" dirty="0"/>
              <a:t>governmental systems are confused with economic </a:t>
            </a:r>
            <a:r>
              <a:rPr lang="en-US" sz="2800" dirty="0" smtClean="0"/>
              <a:t>systems because some are more closely related to each other or developed together.</a:t>
            </a:r>
          </a:p>
          <a:p>
            <a:pPr marL="457200" indent="-457200">
              <a:buFont typeface="Arial"/>
              <a:buChar char="•"/>
            </a:pPr>
            <a:r>
              <a:rPr lang="en-US" sz="2400" dirty="0" smtClean="0"/>
              <a:t>For </a:t>
            </a:r>
            <a:r>
              <a:rPr lang="en-US" sz="2400" dirty="0"/>
              <a:t>example, </a:t>
            </a:r>
            <a:r>
              <a:rPr lang="en-US" sz="2400" dirty="0" smtClean="0"/>
              <a:t>capitalism (an economic system) developed </a:t>
            </a:r>
            <a:r>
              <a:rPr lang="en-US" sz="2400" dirty="0"/>
              <a:t>at roughly the same time as ideas about democratic republics, self-government, and natural </a:t>
            </a:r>
            <a:r>
              <a:rPr lang="en-US" sz="2400" dirty="0" smtClean="0"/>
              <a:t>rights</a:t>
            </a:r>
            <a:endParaRPr lang="en-US" sz="1800" dirty="0"/>
          </a:p>
        </p:txBody>
      </p:sp>
    </p:spTree>
    <p:extLst>
      <p:ext uri="{BB962C8B-B14F-4D97-AF65-F5344CB8AC3E}">
        <p14:creationId xmlns:p14="http://schemas.microsoft.com/office/powerpoint/2010/main" val="43750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Political Philosophy</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b="1" dirty="0" smtClean="0"/>
              <a:t>Liberty</a:t>
            </a:r>
            <a:r>
              <a:rPr lang="en-US" sz="2800" dirty="0" smtClean="0"/>
              <a:t> became </a:t>
            </a:r>
            <a:r>
              <a:rPr lang="en-US" sz="2800" dirty="0"/>
              <a:t>an important </a:t>
            </a:r>
            <a:r>
              <a:rPr lang="en-US" sz="2800" dirty="0" smtClean="0"/>
              <a:t>concept at that time. </a:t>
            </a:r>
          </a:p>
          <a:p>
            <a:pPr marL="457200" indent="-457200">
              <a:buFont typeface="Arial"/>
              <a:buChar char="•"/>
            </a:pPr>
            <a:endParaRPr lang="en-US" sz="2800" dirty="0" smtClean="0"/>
          </a:p>
          <a:p>
            <a:pPr marL="457200" indent="-457200">
              <a:buFont typeface="Arial"/>
              <a:buChar char="•"/>
            </a:pPr>
            <a:r>
              <a:rPr lang="en-US" sz="2800" dirty="0" smtClean="0"/>
              <a:t>John </a:t>
            </a:r>
            <a:r>
              <a:rPr lang="en-US" sz="2800" dirty="0"/>
              <a:t>Locke, an English political philosopher of the seventeenth century, </a:t>
            </a:r>
            <a:r>
              <a:rPr lang="en-US" sz="2800" dirty="0" smtClean="0"/>
              <a:t>thought </a:t>
            </a:r>
            <a:r>
              <a:rPr lang="en-US" sz="2800" dirty="0"/>
              <a:t>people have natural rights to life, liberty, and property</a:t>
            </a:r>
            <a:r>
              <a:rPr lang="en-US" sz="2800" dirty="0" smtClean="0"/>
              <a:t>.</a:t>
            </a:r>
          </a:p>
          <a:p>
            <a:pPr marL="457200" indent="-457200">
              <a:buFont typeface="Arial"/>
              <a:buChar char="•"/>
            </a:pPr>
            <a:endParaRPr lang="en-US" sz="2800" dirty="0" smtClean="0"/>
          </a:p>
          <a:p>
            <a:pPr marL="457200" indent="-457200">
              <a:buFont typeface="Arial"/>
              <a:buChar char="•"/>
            </a:pPr>
            <a:r>
              <a:rPr lang="en-US" sz="2800" dirty="0" smtClean="0"/>
              <a:t>Does this phrase sound familiar?</a:t>
            </a:r>
            <a:endParaRPr lang="en-US" sz="2800" dirty="0"/>
          </a:p>
          <a:p>
            <a:endParaRPr lang="en-US" sz="1800" dirty="0"/>
          </a:p>
        </p:txBody>
      </p:sp>
    </p:spTree>
    <p:extLst>
      <p:ext uri="{BB962C8B-B14F-4D97-AF65-F5344CB8AC3E}">
        <p14:creationId xmlns:p14="http://schemas.microsoft.com/office/powerpoint/2010/main" val="249797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Political Philosophy</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The idea was that </a:t>
            </a:r>
            <a:r>
              <a:rPr lang="en-US" sz="2800" u="sng" dirty="0" smtClean="0"/>
              <a:t>people </a:t>
            </a:r>
            <a:r>
              <a:rPr lang="en-US" sz="2800" u="sng" dirty="0"/>
              <a:t>should be free to consent to being governed</a:t>
            </a:r>
            <a:r>
              <a:rPr lang="en-US" sz="2800" dirty="0"/>
              <a:t>. </a:t>
            </a:r>
            <a:endParaRPr lang="en-US" sz="2800" dirty="0"/>
          </a:p>
          <a:p>
            <a:pPr marL="457200" indent="-457200">
              <a:buFont typeface="Arial"/>
              <a:buChar char="•"/>
            </a:pPr>
            <a:r>
              <a:rPr lang="en-US" sz="2800" dirty="0" smtClean="0"/>
              <a:t>That people </a:t>
            </a:r>
            <a:r>
              <a:rPr lang="en-US" sz="2800" dirty="0"/>
              <a:t>should </a:t>
            </a:r>
            <a:r>
              <a:rPr lang="en-US" sz="2800" u="sng" dirty="0"/>
              <a:t>govern themselves through elected representatives and not a </a:t>
            </a:r>
            <a:r>
              <a:rPr lang="en-US" sz="2800" u="sng" dirty="0" smtClean="0"/>
              <a:t>king</a:t>
            </a:r>
            <a:endParaRPr lang="en-US" sz="2800" dirty="0" smtClean="0"/>
          </a:p>
          <a:p>
            <a:pPr marL="457200" indent="-457200">
              <a:buFont typeface="Arial"/>
              <a:buChar char="•"/>
            </a:pPr>
            <a:r>
              <a:rPr lang="en-US" sz="2800" u="sng" dirty="0"/>
              <a:t>O</a:t>
            </a:r>
            <a:r>
              <a:rPr lang="en-US" sz="2800" u="sng" dirty="0" smtClean="0"/>
              <a:t>nly </a:t>
            </a:r>
            <a:r>
              <a:rPr lang="en-US" sz="2800" u="sng" dirty="0"/>
              <a:t>those representatives chosen by the people </a:t>
            </a:r>
            <a:r>
              <a:rPr lang="en-US" sz="2800" dirty="0" smtClean="0"/>
              <a:t>had the right to make laws to govern them.</a:t>
            </a:r>
            <a:endParaRPr lang="en-US" sz="2800" dirty="0"/>
          </a:p>
          <a:p>
            <a:pPr algn="ctr"/>
            <a:endParaRPr lang="en-US" dirty="0" smtClean="0"/>
          </a:p>
          <a:p>
            <a:pPr algn="ctr"/>
            <a:r>
              <a:rPr lang="en-US" dirty="0" smtClean="0"/>
              <a:t>Imagine how radical this was at a time when most people believed Kings and Queens were chosen by God to rule them!</a:t>
            </a:r>
          </a:p>
          <a:p>
            <a:pPr algn="ctr"/>
            <a:endParaRPr lang="en-US" dirty="0"/>
          </a:p>
        </p:txBody>
      </p:sp>
    </p:spTree>
    <p:extLst>
      <p:ext uri="{BB962C8B-B14F-4D97-AF65-F5344CB8AC3E}">
        <p14:creationId xmlns:p14="http://schemas.microsoft.com/office/powerpoint/2010/main" val="309633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Political Philosophy</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Adam Smith thought people </a:t>
            </a:r>
            <a:r>
              <a:rPr lang="en-US" sz="2800" dirty="0"/>
              <a:t>should be free to acquire property in any way that they wished. </a:t>
            </a:r>
            <a:endParaRPr lang="en-US" sz="2800" dirty="0" smtClean="0"/>
          </a:p>
          <a:p>
            <a:pPr marL="457200" indent="-457200">
              <a:buFont typeface="Arial"/>
              <a:buChar char="•"/>
            </a:pPr>
            <a:r>
              <a:rPr lang="en-US" sz="2800" dirty="0" smtClean="0"/>
              <a:t>Instead </a:t>
            </a:r>
            <a:r>
              <a:rPr lang="en-US" sz="2800" dirty="0"/>
              <a:t>of being controlled by government, business, and industry, Smith argued, people should be allowed to operate as they wish and keep the proceeds of their work. </a:t>
            </a:r>
            <a:endParaRPr lang="en-US" sz="2800" dirty="0" smtClean="0"/>
          </a:p>
          <a:p>
            <a:pPr marL="457200" indent="-457200">
              <a:buFont typeface="Arial"/>
              <a:buChar char="•"/>
            </a:pPr>
            <a:r>
              <a:rPr lang="en-US" sz="2800" dirty="0" smtClean="0"/>
              <a:t>Competition </a:t>
            </a:r>
            <a:r>
              <a:rPr lang="en-US" sz="2800" dirty="0"/>
              <a:t>would ensure that prices remained low and faulty goods disappeared from the </a:t>
            </a:r>
            <a:r>
              <a:rPr lang="en-US" sz="2800" dirty="0" smtClean="0"/>
              <a:t>market</a:t>
            </a:r>
            <a:endParaRPr lang="en-US" sz="1800" dirty="0"/>
          </a:p>
        </p:txBody>
      </p:sp>
    </p:spTree>
    <p:extLst>
      <p:ext uri="{BB962C8B-B14F-4D97-AF65-F5344CB8AC3E}">
        <p14:creationId xmlns:p14="http://schemas.microsoft.com/office/powerpoint/2010/main" val="76735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Political Philosophy</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He imagined a system where</a:t>
            </a:r>
          </a:p>
          <a:p>
            <a:pPr marL="1188720" lvl="1">
              <a:buFont typeface="Arial"/>
              <a:buChar char="•"/>
            </a:pPr>
            <a:r>
              <a:rPr lang="en-US" sz="2800" dirty="0" smtClean="0"/>
              <a:t> business would </a:t>
            </a:r>
            <a:r>
              <a:rPr lang="en-US" sz="2800" dirty="0"/>
              <a:t>reap profits</a:t>
            </a:r>
            <a:r>
              <a:rPr lang="en-US" sz="2800" dirty="0" smtClean="0"/>
              <a:t>,</a:t>
            </a:r>
          </a:p>
          <a:p>
            <a:pPr marL="1188720" lvl="1">
              <a:buFont typeface="Arial"/>
              <a:buChar char="•"/>
            </a:pPr>
            <a:r>
              <a:rPr lang="en-US" sz="2800" dirty="0" smtClean="0"/>
              <a:t> </a:t>
            </a:r>
            <a:r>
              <a:rPr lang="en-US" sz="2800" dirty="0"/>
              <a:t>consumers would have their needs satisfied, and </a:t>
            </a:r>
            <a:endParaRPr lang="en-US" sz="2800" dirty="0" smtClean="0"/>
          </a:p>
          <a:p>
            <a:pPr marL="1188720" lvl="1">
              <a:buFont typeface="Arial"/>
              <a:buChar char="•"/>
            </a:pPr>
            <a:r>
              <a:rPr lang="en-US" sz="2800" dirty="0" smtClean="0"/>
              <a:t>society </a:t>
            </a:r>
            <a:r>
              <a:rPr lang="en-US" sz="2800" dirty="0"/>
              <a:t>as a whole would </a:t>
            </a:r>
            <a:r>
              <a:rPr lang="en-US" sz="2800" dirty="0" smtClean="0"/>
              <a:t>prosper. </a:t>
            </a:r>
          </a:p>
          <a:p>
            <a:pPr marL="1371600" lvl="2" indent="0">
              <a:buNone/>
            </a:pPr>
            <a:endParaRPr lang="en-US" sz="2600" dirty="0" smtClean="0"/>
          </a:p>
          <a:p>
            <a:endParaRPr lang="en-US" sz="2600" dirty="0" smtClean="0"/>
          </a:p>
          <a:p>
            <a:pPr algn="ctr"/>
            <a:r>
              <a:rPr lang="en-US" sz="2600" dirty="0" smtClean="0"/>
              <a:t>This is the basis of </a:t>
            </a:r>
            <a:r>
              <a:rPr lang="en-US" sz="2600" b="1" dirty="0" smtClean="0"/>
              <a:t>industrial capitalism </a:t>
            </a:r>
            <a:r>
              <a:rPr lang="en-US" sz="2800" dirty="0"/>
              <a:t> </a:t>
            </a:r>
          </a:p>
          <a:p>
            <a:endParaRPr lang="en-US" sz="1800" dirty="0"/>
          </a:p>
        </p:txBody>
      </p:sp>
    </p:spTree>
    <p:extLst>
      <p:ext uri="{BB962C8B-B14F-4D97-AF65-F5344CB8AC3E}">
        <p14:creationId xmlns:p14="http://schemas.microsoft.com/office/powerpoint/2010/main" val="371214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Political Philosophy</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Representative </a:t>
            </a:r>
            <a:r>
              <a:rPr lang="en-US" sz="2800" dirty="0"/>
              <a:t>government and capitalism developed together in the United States, and many Americans tend to equate </a:t>
            </a:r>
            <a:r>
              <a:rPr lang="en-US" sz="2800" b="1" dirty="0"/>
              <a:t>democracy</a:t>
            </a:r>
            <a:r>
              <a:rPr lang="en-US" sz="2800" dirty="0"/>
              <a:t>, </a:t>
            </a:r>
            <a:r>
              <a:rPr lang="en-US" sz="2800" u="sng" dirty="0"/>
              <a:t>a political system in which people govern themselves</a:t>
            </a:r>
            <a:r>
              <a:rPr lang="en-US" sz="2800" dirty="0"/>
              <a:t>, </a:t>
            </a:r>
            <a:r>
              <a:rPr lang="en-US" sz="2800" dirty="0" smtClean="0"/>
              <a:t>with the economic system of </a:t>
            </a:r>
            <a:r>
              <a:rPr lang="en-US" sz="2800" b="1" dirty="0"/>
              <a:t>capitalism</a:t>
            </a:r>
            <a:r>
              <a:rPr lang="en-US" sz="2800" dirty="0"/>
              <a:t>. </a:t>
            </a:r>
            <a:endParaRPr lang="en-US" sz="2800" dirty="0" smtClean="0"/>
          </a:p>
          <a:p>
            <a:pPr marL="457200" indent="-457200">
              <a:buFont typeface="Arial"/>
              <a:buChar char="•"/>
            </a:pPr>
            <a:r>
              <a:rPr lang="en-US" sz="2800" dirty="0"/>
              <a:t>O</a:t>
            </a:r>
            <a:r>
              <a:rPr lang="en-US" sz="2800" dirty="0" smtClean="0"/>
              <a:t>ne </a:t>
            </a:r>
            <a:r>
              <a:rPr lang="en-US" sz="2800" dirty="0"/>
              <a:t>might argue that a capitalist economic system might be bad for democracy in some respects. </a:t>
            </a:r>
            <a:endParaRPr lang="en-US" sz="2800" dirty="0" smtClean="0"/>
          </a:p>
          <a:p>
            <a:r>
              <a:rPr lang="en-US" sz="2800" dirty="0"/>
              <a:t> </a:t>
            </a:r>
          </a:p>
          <a:p>
            <a:endParaRPr lang="en-US" sz="1800" dirty="0"/>
          </a:p>
        </p:txBody>
      </p:sp>
    </p:spTree>
    <p:extLst>
      <p:ext uri="{BB962C8B-B14F-4D97-AF65-F5344CB8AC3E}">
        <p14:creationId xmlns:p14="http://schemas.microsoft.com/office/powerpoint/2010/main" val="429266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Political Philosophy</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Smith </a:t>
            </a:r>
            <a:r>
              <a:rPr lang="en-US" sz="2800" dirty="0"/>
              <a:t>theorized that capitalism would lead to prosperity for </a:t>
            </a:r>
            <a:r>
              <a:rPr lang="en-US" sz="2800" dirty="0" smtClean="0"/>
              <a:t>all</a:t>
            </a:r>
          </a:p>
          <a:p>
            <a:pPr marL="457200" indent="-457200">
              <a:buFont typeface="Arial"/>
              <a:buChar char="•"/>
            </a:pPr>
            <a:r>
              <a:rPr lang="en-US" sz="2800" dirty="0" smtClean="0"/>
              <a:t>Do you believe this has been realized in our society? </a:t>
            </a:r>
          </a:p>
          <a:p>
            <a:pPr marL="457200" indent="-457200">
              <a:buFont typeface="Arial"/>
              <a:buChar char="•"/>
            </a:pPr>
            <a:r>
              <a:rPr lang="en-US" sz="2400" dirty="0" smtClean="0"/>
              <a:t>Great </a:t>
            </a:r>
            <a:r>
              <a:rPr lang="en-US" sz="2400" dirty="0"/>
              <a:t>gaps in </a:t>
            </a:r>
            <a:r>
              <a:rPr lang="en-US" sz="2400" dirty="0" smtClean="0"/>
              <a:t>wealth exist </a:t>
            </a:r>
            <a:r>
              <a:rPr lang="en-US" sz="2400" dirty="0"/>
              <a:t>between the owners of major businesses, industries, and financial institutions and those who work for </a:t>
            </a:r>
            <a:r>
              <a:rPr lang="en-US" sz="2400" dirty="0" smtClean="0"/>
              <a:t>them</a:t>
            </a:r>
          </a:p>
          <a:p>
            <a:pPr marL="457200" indent="-457200">
              <a:buFont typeface="Arial"/>
              <a:buChar char="•"/>
            </a:pPr>
            <a:r>
              <a:rPr lang="en-US" sz="2400" dirty="0" smtClean="0"/>
              <a:t>Great </a:t>
            </a:r>
            <a:r>
              <a:rPr lang="en-US" sz="2400" dirty="0"/>
              <a:t>wealth may give </a:t>
            </a:r>
            <a:r>
              <a:rPr lang="en-US" sz="2400" dirty="0" smtClean="0"/>
              <a:t>a </a:t>
            </a:r>
            <a:r>
              <a:rPr lang="en-US" sz="2400" dirty="0"/>
              <a:t>small minority </a:t>
            </a:r>
            <a:r>
              <a:rPr lang="en-US" sz="2400" dirty="0" smtClean="0"/>
              <a:t>more influence </a:t>
            </a:r>
            <a:r>
              <a:rPr lang="en-US" sz="2400" dirty="0"/>
              <a:t>over the </a:t>
            </a:r>
            <a:r>
              <a:rPr lang="en-US" sz="2400" dirty="0" smtClean="0"/>
              <a:t>government</a:t>
            </a:r>
          </a:p>
          <a:p>
            <a:r>
              <a:rPr lang="en-US" sz="2400" dirty="0"/>
              <a:t> </a:t>
            </a:r>
          </a:p>
          <a:p>
            <a:endParaRPr lang="en-US" sz="1800" dirty="0"/>
          </a:p>
        </p:txBody>
      </p:sp>
    </p:spTree>
    <p:extLst>
      <p:ext uri="{BB962C8B-B14F-4D97-AF65-F5344CB8AC3E}">
        <p14:creationId xmlns:p14="http://schemas.microsoft.com/office/powerpoint/2010/main" val="187114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Political Philosophy</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b="1" dirty="0"/>
              <a:t>Socialism</a:t>
            </a:r>
            <a:r>
              <a:rPr lang="en-US" sz="2800" dirty="0"/>
              <a:t> is an alternative economic system. In socialist societies, </a:t>
            </a:r>
            <a:r>
              <a:rPr lang="en-US" sz="2800" dirty="0" smtClean="0"/>
              <a:t>factories</a:t>
            </a:r>
            <a:r>
              <a:rPr lang="en-US" sz="2800" dirty="0"/>
              <a:t>, large farms, and banks, are owned by the </a:t>
            </a:r>
            <a:r>
              <a:rPr lang="en-US" sz="2800" dirty="0" smtClean="0"/>
              <a:t>government</a:t>
            </a:r>
          </a:p>
          <a:p>
            <a:pPr marL="457200" indent="-457200">
              <a:buFont typeface="Arial"/>
              <a:buChar char="•"/>
            </a:pPr>
            <a:endParaRPr lang="en-US" sz="2800" dirty="0" smtClean="0"/>
          </a:p>
          <a:p>
            <a:pPr marL="457200" indent="-457200">
              <a:buFont typeface="Arial"/>
              <a:buChar char="•"/>
            </a:pPr>
            <a:r>
              <a:rPr lang="en-US" sz="2800" dirty="0" smtClean="0"/>
              <a:t>The </a:t>
            </a:r>
            <a:r>
              <a:rPr lang="en-US" sz="2800" dirty="0"/>
              <a:t>government accumulates wealth and then redistributes it to </a:t>
            </a:r>
            <a:r>
              <a:rPr lang="en-US" sz="2800" dirty="0" smtClean="0"/>
              <a:t>citizens in </a:t>
            </a:r>
            <a:r>
              <a:rPr lang="en-US" sz="2800" dirty="0"/>
              <a:t>the form of social programs </a:t>
            </a:r>
            <a:r>
              <a:rPr lang="en-US" sz="2800" dirty="0" smtClean="0"/>
              <a:t>providing free </a:t>
            </a:r>
            <a:r>
              <a:rPr lang="en-US" sz="2800" dirty="0"/>
              <a:t>or inexpensive health care, education, and childcare. </a:t>
            </a:r>
            <a:endParaRPr lang="en-US" sz="1800" dirty="0"/>
          </a:p>
        </p:txBody>
      </p:sp>
    </p:spTree>
    <p:extLst>
      <p:ext uri="{BB962C8B-B14F-4D97-AF65-F5344CB8AC3E}">
        <p14:creationId xmlns:p14="http://schemas.microsoft.com/office/powerpoint/2010/main" val="211748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Political Philosophy</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In </a:t>
            </a:r>
            <a:r>
              <a:rPr lang="en-US" sz="2800" dirty="0"/>
              <a:t>socialist countries, the government </a:t>
            </a:r>
            <a:r>
              <a:rPr lang="en-US" sz="2800" dirty="0" smtClean="0"/>
              <a:t>usually </a:t>
            </a:r>
            <a:r>
              <a:rPr lang="en-US" sz="2800" dirty="0"/>
              <a:t>owns </a:t>
            </a:r>
            <a:r>
              <a:rPr lang="en-US" sz="2800" dirty="0" smtClean="0"/>
              <a:t>utilities, transportation systems, and </a:t>
            </a:r>
            <a:r>
              <a:rPr lang="en-US" sz="2800" dirty="0"/>
              <a:t>telecommunications systems. </a:t>
            </a:r>
            <a:endParaRPr lang="en-US" sz="2800" dirty="0" smtClean="0"/>
          </a:p>
          <a:p>
            <a:pPr marL="457200" indent="-457200">
              <a:buFont typeface="Arial"/>
              <a:buChar char="•"/>
            </a:pPr>
            <a:endParaRPr lang="en-US" sz="2800" dirty="0" smtClean="0"/>
          </a:p>
          <a:p>
            <a:pPr marL="457200" indent="-457200">
              <a:buFont typeface="Arial"/>
              <a:buChar char="•"/>
            </a:pPr>
            <a:r>
              <a:rPr lang="en-US" sz="2800" dirty="0" smtClean="0"/>
              <a:t>In </a:t>
            </a:r>
            <a:r>
              <a:rPr lang="en-US" sz="2800" dirty="0"/>
              <a:t>many socialist countries the government is an </a:t>
            </a:r>
            <a:r>
              <a:rPr lang="en-US" sz="2800" b="1" dirty="0"/>
              <a:t>oligarchy</a:t>
            </a:r>
            <a:r>
              <a:rPr lang="en-US" sz="2800" dirty="0"/>
              <a:t>: only members of a certain political party or ruling elite can participate in </a:t>
            </a:r>
            <a:r>
              <a:rPr lang="en-US" sz="2800" dirty="0" smtClean="0"/>
              <a:t>government.</a:t>
            </a:r>
          </a:p>
        </p:txBody>
      </p:sp>
    </p:spTree>
    <p:extLst>
      <p:ext uri="{BB962C8B-B14F-4D97-AF65-F5344CB8AC3E}">
        <p14:creationId xmlns:p14="http://schemas.microsoft.com/office/powerpoint/2010/main" val="195083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Political Philosophy</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a:t>S</a:t>
            </a:r>
            <a:r>
              <a:rPr lang="en-US" sz="2800" dirty="0" smtClean="0"/>
              <a:t>ocialist </a:t>
            </a:r>
            <a:r>
              <a:rPr lang="en-US" sz="2800" dirty="0"/>
              <a:t>countries can </a:t>
            </a:r>
            <a:r>
              <a:rPr lang="en-US" sz="2800" dirty="0" smtClean="0"/>
              <a:t>also have </a:t>
            </a:r>
            <a:r>
              <a:rPr lang="en-US" sz="2800" dirty="0"/>
              <a:t>democratic forms of government </a:t>
            </a:r>
            <a:endParaRPr lang="en-US" sz="2800" dirty="0" smtClean="0"/>
          </a:p>
          <a:p>
            <a:pPr marL="457200" indent="-457200">
              <a:buFont typeface="Arial"/>
              <a:buChar char="•"/>
            </a:pPr>
            <a:r>
              <a:rPr lang="en-US" sz="2800" dirty="0" smtClean="0"/>
              <a:t>Examples: Norway, Sweden, Denmark, the Netherlands, </a:t>
            </a:r>
          </a:p>
          <a:p>
            <a:pPr marL="457200" indent="-457200">
              <a:buFont typeface="Arial"/>
              <a:buChar char="•"/>
            </a:pPr>
            <a:r>
              <a:rPr lang="en-US" sz="2800" dirty="0" smtClean="0"/>
              <a:t>Many Americans </a:t>
            </a:r>
            <a:r>
              <a:rPr lang="en-US" sz="2800" dirty="0"/>
              <a:t>associate socialism with tyranny and a loss of individual liberties, </a:t>
            </a:r>
            <a:endParaRPr lang="en-US" sz="2800" dirty="0" smtClean="0"/>
          </a:p>
          <a:p>
            <a:pPr marL="457200" indent="-457200">
              <a:buFont typeface="Arial"/>
              <a:buChar char="•"/>
            </a:pPr>
            <a:r>
              <a:rPr lang="en-US" sz="2800" dirty="0" smtClean="0"/>
              <a:t>This is not always the case</a:t>
            </a:r>
            <a:r>
              <a:rPr lang="en-US" sz="2400" dirty="0"/>
              <a:t> </a:t>
            </a:r>
          </a:p>
          <a:p>
            <a:endParaRPr lang="en-US" sz="1800" dirty="0"/>
          </a:p>
        </p:txBody>
      </p:sp>
    </p:spTree>
    <p:extLst>
      <p:ext uri="{BB962C8B-B14F-4D97-AF65-F5344CB8AC3E}">
        <p14:creationId xmlns:p14="http://schemas.microsoft.com/office/powerpoint/2010/main" val="22876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n image of a poster that reads “This is America where you vote as you please, where the privileges of democracy belong to all people equally, where your government is your servant, not your master. This is your America…Keep it Free!”"/>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8298" b="-8298"/>
          <a:stretch>
            <a:fillRect/>
          </a:stretch>
        </p:blipFill>
        <p:spPr>
          <a:xfrm>
            <a:off x="738476" y="1560396"/>
            <a:ext cx="7781636" cy="3377970"/>
          </a:xfrm>
        </p:spPr>
      </p:pic>
      <p:pic>
        <p:nvPicPr>
          <p:cNvPr id="9" name="OSXLogo" descr="OpenStax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1"/>
            <a:ext cx="8062912" cy="659535"/>
          </a:xfrm>
        </p:spPr>
        <p:txBody>
          <a:bodyPr>
            <a:normAutofit/>
          </a:bodyPr>
          <a:lstStyle/>
          <a:p>
            <a:r>
              <a:rPr lang="en-US" sz="3200" b="1" dirty="0" smtClean="0">
                <a:latin typeface="+mn-lt"/>
              </a:rPr>
              <a:t>THIS IS AMERICA</a:t>
            </a:r>
            <a:r>
              <a:rPr lang="mr-IN" sz="3200" b="1" dirty="0" smtClean="0">
                <a:latin typeface="+mn-lt"/>
              </a:rPr>
              <a:t>…</a:t>
            </a:r>
            <a:r>
              <a:rPr lang="en-US" sz="3200" b="1" dirty="0" smtClean="0">
                <a:latin typeface="+mn-lt"/>
              </a:rPr>
              <a:t> </a:t>
            </a:r>
            <a:r>
              <a:rPr lang="en-US" sz="3200" b="1" dirty="0" err="1" smtClean="0">
                <a:latin typeface="+mn-lt"/>
              </a:rPr>
              <a:t>KEEp</a:t>
            </a:r>
            <a:r>
              <a:rPr lang="en-US" sz="3200" b="1" dirty="0" smtClean="0">
                <a:latin typeface="+mn-lt"/>
              </a:rPr>
              <a:t> it FREE!</a:t>
            </a:r>
            <a:endParaRPr lang="en-US" sz="3200" b="1" dirty="0">
              <a:latin typeface="+mn-lt"/>
            </a:endParaRPr>
          </a:p>
        </p:txBody>
      </p:sp>
      <p:sp>
        <p:nvSpPr>
          <p:cNvPr id="8" name="Text"/>
          <p:cNvSpPr>
            <a:spLocks noGrp="1"/>
          </p:cNvSpPr>
          <p:nvPr>
            <p:ph type="body" sz="quarter" idx="14"/>
          </p:nvPr>
        </p:nvSpPr>
        <p:spPr>
          <a:xfrm>
            <a:off x="457200" y="4938366"/>
            <a:ext cx="8364976" cy="1554509"/>
          </a:xfrm>
        </p:spPr>
        <p:txBody>
          <a:bodyPr>
            <a:normAutofit/>
          </a:bodyPr>
          <a:lstStyle/>
          <a:p>
            <a:r>
              <a:rPr lang="en-US" sz="2400" dirty="0" smtClean="0"/>
              <a:t>View t</a:t>
            </a:r>
            <a:r>
              <a:rPr lang="en-US" sz="2400" dirty="0" smtClean="0"/>
              <a:t>his image, </a:t>
            </a:r>
            <a:r>
              <a:rPr lang="en-US" sz="2400" dirty="0" smtClean="0"/>
              <a:t>created during WW2. </a:t>
            </a:r>
            <a:endParaRPr lang="en-US" sz="2400" dirty="0" smtClean="0"/>
          </a:p>
          <a:p>
            <a:r>
              <a:rPr lang="en-US" sz="2400" dirty="0" smtClean="0"/>
              <a:t>What </a:t>
            </a:r>
            <a:r>
              <a:rPr lang="en-US" sz="2400" dirty="0" smtClean="0"/>
              <a:t>idea is it promoting? Who is and isn’t included in this messaging? </a:t>
            </a:r>
            <a:endParaRPr lang="en-US" sz="2400" dirty="0"/>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Our democratic </a:t>
            </a:r>
            <a:r>
              <a:rPr lang="en-US" sz="2800" dirty="0"/>
              <a:t>government works closely </a:t>
            </a:r>
            <a:r>
              <a:rPr lang="en-US" sz="2800" dirty="0" smtClean="0"/>
              <a:t>with </a:t>
            </a:r>
            <a:r>
              <a:rPr lang="en-US" sz="2800" dirty="0"/>
              <a:t>its capitalist economic system. </a:t>
            </a:r>
            <a:endParaRPr lang="en-US" sz="2800" dirty="0" smtClean="0"/>
          </a:p>
          <a:p>
            <a:pPr marL="457200" indent="-457200">
              <a:buFont typeface="Arial"/>
              <a:buChar char="•"/>
            </a:pPr>
            <a:r>
              <a:rPr lang="en-US" sz="2800" dirty="0" smtClean="0"/>
              <a:t>This </a:t>
            </a:r>
            <a:r>
              <a:rPr lang="en-US" sz="2800" dirty="0"/>
              <a:t>interconnectedness </a:t>
            </a:r>
            <a:r>
              <a:rPr lang="en-US" sz="2800" dirty="0" smtClean="0"/>
              <a:t>affects how goods </a:t>
            </a:r>
            <a:r>
              <a:rPr lang="en-US" sz="2800" dirty="0"/>
              <a:t>and services are </a:t>
            </a:r>
            <a:r>
              <a:rPr lang="en-US" sz="2800" dirty="0" smtClean="0"/>
              <a:t>distributed.</a:t>
            </a:r>
          </a:p>
          <a:p>
            <a:pPr marL="457200" indent="-457200">
              <a:buFont typeface="Arial"/>
              <a:buChar char="•"/>
            </a:pPr>
            <a:r>
              <a:rPr lang="en-US" sz="2800" b="1" dirty="0" smtClean="0"/>
              <a:t>Private </a:t>
            </a:r>
            <a:r>
              <a:rPr lang="en-US" sz="2800" b="1" dirty="0"/>
              <a:t>goods</a:t>
            </a:r>
            <a:r>
              <a:rPr lang="en-US" sz="2800" dirty="0" smtClean="0"/>
              <a:t> are goods </a:t>
            </a:r>
            <a:r>
              <a:rPr lang="en-US" sz="2800" dirty="0"/>
              <a:t>and services </a:t>
            </a:r>
            <a:r>
              <a:rPr lang="en-US" sz="2800" dirty="0" smtClean="0"/>
              <a:t>provided by for profit </a:t>
            </a:r>
            <a:r>
              <a:rPr lang="en-US" sz="2800" dirty="0"/>
              <a:t>private </a:t>
            </a:r>
            <a:r>
              <a:rPr lang="en-US" sz="2800" dirty="0" smtClean="0"/>
              <a:t>businesses (food</a:t>
            </a:r>
            <a:r>
              <a:rPr lang="en-US" sz="2800" dirty="0"/>
              <a:t>, clothing, and </a:t>
            </a:r>
            <a:r>
              <a:rPr lang="en-US" sz="2800" dirty="0" smtClean="0"/>
              <a:t>housing) </a:t>
            </a:r>
          </a:p>
          <a:p>
            <a:pPr marL="457200" indent="-457200">
              <a:buFont typeface="Arial"/>
              <a:buChar char="•"/>
            </a:pPr>
            <a:r>
              <a:rPr lang="en-US" sz="2400" dirty="0"/>
              <a:t>T</a:t>
            </a:r>
            <a:r>
              <a:rPr lang="en-US" sz="2400" dirty="0" smtClean="0"/>
              <a:t>hose </a:t>
            </a:r>
            <a:r>
              <a:rPr lang="en-US" sz="2400" dirty="0"/>
              <a:t>who live in poverty cannot always afford to </a:t>
            </a:r>
            <a:r>
              <a:rPr lang="en-US" sz="2400" dirty="0" smtClean="0"/>
              <a:t>buy these goods, or what they can afford is of inferior quality. </a:t>
            </a:r>
            <a:endParaRPr lang="en-US" sz="2400" dirty="0"/>
          </a:p>
        </p:txBody>
      </p:sp>
    </p:spTree>
    <p:extLst>
      <p:ext uri="{BB962C8B-B14F-4D97-AF65-F5344CB8AC3E}">
        <p14:creationId xmlns:p14="http://schemas.microsoft.com/office/powerpoint/2010/main" val="276203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The market </a:t>
            </a:r>
            <a:r>
              <a:rPr lang="en-US" sz="2800" dirty="0"/>
              <a:t>cannot provide everything (in enough quantity or at low enough costs) in order to meet everyone’s needs. </a:t>
            </a:r>
            <a:endParaRPr lang="en-US" sz="2800" dirty="0" smtClean="0"/>
          </a:p>
          <a:p>
            <a:pPr marL="457200" indent="-457200">
              <a:buFont typeface="Arial"/>
              <a:buChar char="•"/>
            </a:pPr>
            <a:r>
              <a:rPr lang="en-US" sz="2800" dirty="0"/>
              <a:t>S</a:t>
            </a:r>
            <a:r>
              <a:rPr lang="en-US" sz="2800" dirty="0" smtClean="0"/>
              <a:t>ome </a:t>
            </a:r>
            <a:r>
              <a:rPr lang="en-US" sz="2800" dirty="0"/>
              <a:t>goods are </a:t>
            </a:r>
            <a:r>
              <a:rPr lang="en-US" sz="2800" dirty="0" smtClean="0"/>
              <a:t>therefore provided </a:t>
            </a:r>
            <a:r>
              <a:rPr lang="en-US" sz="2800" dirty="0"/>
              <a:t>by the government. </a:t>
            </a:r>
            <a:endParaRPr lang="en-US" sz="2800" dirty="0" smtClean="0"/>
          </a:p>
          <a:p>
            <a:pPr marL="457200" indent="-457200">
              <a:buFont typeface="Arial"/>
              <a:buChar char="•"/>
            </a:pPr>
            <a:r>
              <a:rPr lang="en-US" sz="2800" b="1" dirty="0" smtClean="0"/>
              <a:t>Public goods </a:t>
            </a:r>
            <a:r>
              <a:rPr lang="en-US" sz="2800" dirty="0" smtClean="0"/>
              <a:t>are goods </a:t>
            </a:r>
            <a:r>
              <a:rPr lang="en-US" sz="2800" dirty="0"/>
              <a:t>or services that are available to all without </a:t>
            </a:r>
            <a:r>
              <a:rPr lang="en-US" sz="2800" dirty="0" smtClean="0"/>
              <a:t>charge.</a:t>
            </a:r>
          </a:p>
          <a:p>
            <a:pPr marL="457200" indent="-457200">
              <a:buFont typeface="Arial"/>
              <a:buChar char="•"/>
            </a:pPr>
            <a:r>
              <a:rPr lang="en-US" sz="2800" dirty="0" smtClean="0"/>
              <a:t>Examples: national </a:t>
            </a:r>
            <a:r>
              <a:rPr lang="en-US" sz="2800" dirty="0"/>
              <a:t>security and education. </a:t>
            </a:r>
          </a:p>
        </p:txBody>
      </p:sp>
    </p:spTree>
    <p:extLst>
      <p:ext uri="{BB962C8B-B14F-4D97-AF65-F5344CB8AC3E}">
        <p14:creationId xmlns:p14="http://schemas.microsoft.com/office/powerpoint/2010/main" val="60547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Public schools </a:t>
            </a:r>
            <a:r>
              <a:rPr lang="en-US" sz="2800" dirty="0"/>
              <a:t>provide education for all children in the United </a:t>
            </a:r>
            <a:r>
              <a:rPr lang="en-US" sz="2800" dirty="0" smtClean="0"/>
              <a:t>States, regardless of religion, race or ethnicity, </a:t>
            </a:r>
            <a:r>
              <a:rPr lang="en-US" sz="2800" dirty="0"/>
              <a:t>socioeconomic </a:t>
            </a:r>
            <a:r>
              <a:rPr lang="en-US" sz="2800" dirty="0" smtClean="0"/>
              <a:t>class, or level </a:t>
            </a:r>
            <a:r>
              <a:rPr lang="en-US" sz="2800" dirty="0"/>
              <a:t>of academic ability </a:t>
            </a:r>
            <a:endParaRPr lang="en-US" sz="2800" dirty="0" smtClean="0"/>
          </a:p>
          <a:p>
            <a:pPr marL="457200" indent="-457200">
              <a:buFont typeface="Arial"/>
              <a:buChar char="•"/>
            </a:pPr>
            <a:r>
              <a:rPr lang="en-US" sz="2800" dirty="0" smtClean="0"/>
              <a:t>Private schools </a:t>
            </a:r>
            <a:r>
              <a:rPr lang="en-US" sz="2800" dirty="0"/>
              <a:t>provide </a:t>
            </a:r>
            <a:r>
              <a:rPr lang="en-US" sz="2800" dirty="0" smtClean="0"/>
              <a:t>an alternative </a:t>
            </a:r>
            <a:r>
              <a:rPr lang="en-US" sz="2800" dirty="0"/>
              <a:t>education </a:t>
            </a:r>
            <a:r>
              <a:rPr lang="en-US" sz="2400" dirty="0" smtClean="0"/>
              <a:t>(some with annual tuition equivalent </a:t>
            </a:r>
            <a:r>
              <a:rPr lang="en-US" sz="2400" dirty="0"/>
              <a:t>to </a:t>
            </a:r>
            <a:r>
              <a:rPr lang="en-US" sz="2400" dirty="0" smtClean="0"/>
              <a:t>that of a </a:t>
            </a:r>
            <a:r>
              <a:rPr lang="en-US" sz="2400" dirty="0"/>
              <a:t>private </a:t>
            </a:r>
            <a:r>
              <a:rPr lang="en-US" sz="2400" dirty="0" smtClean="0"/>
              <a:t>college)</a:t>
            </a:r>
          </a:p>
          <a:p>
            <a:pPr marL="457200" indent="-457200">
              <a:buFont typeface="Arial"/>
              <a:buChar char="•"/>
            </a:pPr>
            <a:r>
              <a:rPr lang="en-US" sz="2800" dirty="0" smtClean="0"/>
              <a:t>If </a:t>
            </a:r>
            <a:r>
              <a:rPr lang="en-US" sz="2800" dirty="0"/>
              <a:t>private schools were the only </a:t>
            </a:r>
            <a:r>
              <a:rPr lang="en-US" sz="2800" dirty="0" smtClean="0"/>
              <a:t>option, who would be left out? </a:t>
            </a:r>
            <a:endParaRPr lang="en-US" sz="2800" dirty="0"/>
          </a:p>
        </p:txBody>
      </p:sp>
    </p:spTree>
    <p:extLst>
      <p:ext uri="{BB962C8B-B14F-4D97-AF65-F5344CB8AC3E}">
        <p14:creationId xmlns:p14="http://schemas.microsoft.com/office/powerpoint/2010/main" val="4157661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b="1" dirty="0" smtClean="0"/>
              <a:t>Toll </a:t>
            </a:r>
            <a:r>
              <a:rPr lang="en-US" sz="2800" b="1" dirty="0"/>
              <a:t>goods </a:t>
            </a:r>
            <a:r>
              <a:rPr lang="en-US" sz="2800" dirty="0" smtClean="0"/>
              <a:t>(like private schools) are available but only to those who can </a:t>
            </a:r>
            <a:r>
              <a:rPr lang="en-US" sz="2800" dirty="0"/>
              <a:t>pay the price. </a:t>
            </a:r>
            <a:endParaRPr lang="en-US" sz="2800" dirty="0" smtClean="0"/>
          </a:p>
          <a:p>
            <a:pPr marL="457200" indent="-457200">
              <a:buFont typeface="Arial"/>
              <a:buChar char="•"/>
            </a:pPr>
            <a:r>
              <a:rPr lang="en-US" sz="2800" dirty="0" smtClean="0"/>
              <a:t>They are </a:t>
            </a:r>
            <a:r>
              <a:rPr lang="en-US" sz="2800" dirty="0"/>
              <a:t>a middle ground between public and private goods. </a:t>
            </a:r>
            <a:endParaRPr lang="en-US" sz="2800" dirty="0"/>
          </a:p>
          <a:p>
            <a:pPr marL="457200" indent="-457200">
              <a:buFont typeface="Arial"/>
              <a:buChar char="•"/>
            </a:pPr>
            <a:endParaRPr lang="en-US" sz="2800" dirty="0" smtClean="0"/>
          </a:p>
          <a:p>
            <a:pPr marL="457200" indent="-457200">
              <a:buFont typeface="Arial"/>
              <a:buChar char="•"/>
            </a:pPr>
            <a:r>
              <a:rPr lang="en-US" sz="2800" dirty="0" smtClean="0"/>
              <a:t>Many people believe everyone </a:t>
            </a:r>
            <a:r>
              <a:rPr lang="en-US" sz="2800" dirty="0"/>
              <a:t>in the nation benefits from the educated voters and workers produced by the public school system. </a:t>
            </a:r>
            <a:endParaRPr lang="en-US" sz="2800" dirty="0"/>
          </a:p>
        </p:txBody>
      </p:sp>
    </p:spTree>
    <p:extLst>
      <p:ext uri="{BB962C8B-B14F-4D97-AF65-F5344CB8AC3E}">
        <p14:creationId xmlns:p14="http://schemas.microsoft.com/office/powerpoint/2010/main" val="4106465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474391"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a:t>What other public goods does government </a:t>
            </a:r>
            <a:r>
              <a:rPr lang="en-US" sz="2800" dirty="0" smtClean="0"/>
              <a:t>provide? </a:t>
            </a:r>
          </a:p>
          <a:p>
            <a:pPr marL="1188720" lvl="1">
              <a:buFont typeface="Arial"/>
              <a:buChar char="•"/>
            </a:pPr>
            <a:r>
              <a:rPr lang="en-US" sz="2400" dirty="0"/>
              <a:t>S</a:t>
            </a:r>
            <a:r>
              <a:rPr lang="en-US" sz="2400" dirty="0" smtClean="0"/>
              <a:t>tability </a:t>
            </a:r>
            <a:r>
              <a:rPr lang="en-US" sz="2400" dirty="0"/>
              <a:t>and </a:t>
            </a:r>
            <a:r>
              <a:rPr lang="en-US" sz="2400" dirty="0" smtClean="0"/>
              <a:t>security (military, police </a:t>
            </a:r>
            <a:r>
              <a:rPr lang="en-US" sz="2400" dirty="0"/>
              <a:t>and fire </a:t>
            </a:r>
            <a:r>
              <a:rPr lang="en-US" sz="2400" dirty="0" smtClean="0"/>
              <a:t>departments)</a:t>
            </a:r>
          </a:p>
          <a:p>
            <a:pPr marL="1188720" lvl="1">
              <a:buFont typeface="Arial"/>
              <a:buChar char="•"/>
            </a:pPr>
            <a:r>
              <a:rPr lang="en-US" sz="2400" dirty="0" smtClean="0"/>
              <a:t>Public education</a:t>
            </a:r>
            <a:endParaRPr lang="en-US" sz="2400" dirty="0"/>
          </a:p>
          <a:p>
            <a:pPr marL="1188720" lvl="1">
              <a:buFont typeface="Arial"/>
              <a:buChar char="•"/>
            </a:pPr>
            <a:r>
              <a:rPr lang="en-US" sz="2400" dirty="0"/>
              <a:t>P</a:t>
            </a:r>
            <a:r>
              <a:rPr lang="en-US" sz="2400" dirty="0" smtClean="0"/>
              <a:t>ublic transportation</a:t>
            </a:r>
            <a:endParaRPr lang="en-US" sz="2400" dirty="0"/>
          </a:p>
          <a:p>
            <a:pPr marL="1188720" lvl="1">
              <a:buFont typeface="Arial"/>
              <a:buChar char="•"/>
            </a:pPr>
            <a:r>
              <a:rPr lang="en-US" sz="2400" dirty="0" smtClean="0"/>
              <a:t>Food</a:t>
            </a:r>
            <a:r>
              <a:rPr lang="en-US" sz="2400" dirty="0"/>
              <a:t>, housing, and health care for the </a:t>
            </a:r>
            <a:r>
              <a:rPr lang="en-US" sz="2400" dirty="0" smtClean="0"/>
              <a:t>poor</a:t>
            </a:r>
          </a:p>
          <a:p>
            <a:pPr lvl="1" indent="0">
              <a:buNone/>
            </a:pPr>
            <a:endParaRPr lang="en-US" sz="2400" dirty="0"/>
          </a:p>
          <a:p>
            <a:pPr lvl="1" indent="0">
              <a:buNone/>
            </a:pPr>
            <a:r>
              <a:rPr lang="en-US" sz="2800" dirty="0" smtClean="0"/>
              <a:t>Do all Americans experience these services (paid for by the tax base) in the same way?</a:t>
            </a:r>
            <a:endParaRPr lang="en-US" sz="2800" dirty="0"/>
          </a:p>
        </p:txBody>
      </p:sp>
    </p:spTree>
    <p:extLst>
      <p:ext uri="{BB962C8B-B14F-4D97-AF65-F5344CB8AC3E}">
        <p14:creationId xmlns:p14="http://schemas.microsoft.com/office/powerpoint/2010/main" val="42978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a:t>Government also </a:t>
            </a:r>
            <a:r>
              <a:rPr lang="en-US" sz="2800" dirty="0" smtClean="0"/>
              <a:t>protects </a:t>
            </a:r>
            <a:r>
              <a:rPr lang="en-US" sz="2800" b="1" dirty="0"/>
              <a:t>common goods </a:t>
            </a:r>
            <a:r>
              <a:rPr lang="en-US" sz="2800" dirty="0"/>
              <a:t>: goods </a:t>
            </a:r>
            <a:r>
              <a:rPr lang="en-US" sz="2800" dirty="0" smtClean="0"/>
              <a:t>used free </a:t>
            </a:r>
            <a:r>
              <a:rPr lang="en-US" sz="2800" dirty="0"/>
              <a:t>of charge </a:t>
            </a:r>
            <a:r>
              <a:rPr lang="en-US" sz="2800" dirty="0" smtClean="0"/>
              <a:t>of </a:t>
            </a:r>
            <a:r>
              <a:rPr lang="en-US" sz="2800" dirty="0"/>
              <a:t>limited </a:t>
            </a:r>
            <a:r>
              <a:rPr lang="en-US" sz="2800" dirty="0" smtClean="0"/>
              <a:t>supply</a:t>
            </a:r>
            <a:r>
              <a:rPr lang="en-US" sz="2800" dirty="0"/>
              <a:t> </a:t>
            </a:r>
            <a:r>
              <a:rPr lang="en-US" sz="2800" dirty="0" smtClean="0"/>
              <a:t>(fish </a:t>
            </a:r>
            <a:r>
              <a:rPr lang="en-US" sz="2800" dirty="0"/>
              <a:t>in the sea or clean drinking </a:t>
            </a:r>
            <a:r>
              <a:rPr lang="en-US" sz="2800" dirty="0" smtClean="0"/>
              <a:t>water) </a:t>
            </a:r>
          </a:p>
          <a:p>
            <a:pPr marL="457200" indent="-457200">
              <a:buFont typeface="Arial"/>
              <a:buChar char="•"/>
            </a:pPr>
            <a:endParaRPr lang="en-US" sz="2800" dirty="0" smtClean="0"/>
          </a:p>
          <a:p>
            <a:pPr marL="457200" indent="-457200">
              <a:buFont typeface="Arial"/>
              <a:buChar char="•"/>
            </a:pPr>
            <a:r>
              <a:rPr lang="en-US" sz="2800" dirty="0" smtClean="0"/>
              <a:t>Because </a:t>
            </a:r>
            <a:r>
              <a:rPr lang="en-US" sz="2800" dirty="0"/>
              <a:t>everyone can use these goods, they must be protected so a few people do not take everything that is available and leave others with nothing. </a:t>
            </a:r>
          </a:p>
        </p:txBody>
      </p:sp>
    </p:spTree>
    <p:extLst>
      <p:ext uri="{BB962C8B-B14F-4D97-AF65-F5344CB8AC3E}">
        <p14:creationId xmlns:p14="http://schemas.microsoft.com/office/powerpoint/2010/main" val="89509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0" y="237745"/>
            <a:ext cx="6483092" cy="6255130"/>
          </a:xfrm>
          <a:prstGeom prst="rect">
            <a:avLst/>
          </a:prstGeom>
          <a:noFill/>
          <a:ln>
            <a:noFill/>
          </a:ln>
        </p:spPr>
      </p:pic>
      <p:sp>
        <p:nvSpPr>
          <p:cNvPr id="7" name="Rectangle 6"/>
          <p:cNvSpPr/>
          <p:nvPr/>
        </p:nvSpPr>
        <p:spPr>
          <a:xfrm>
            <a:off x="6536176" y="1964079"/>
            <a:ext cx="2286000" cy="3416320"/>
          </a:xfrm>
          <a:prstGeom prst="rect">
            <a:avLst/>
          </a:prstGeom>
        </p:spPr>
        <p:txBody>
          <a:bodyPr wrap="square">
            <a:spAutoFit/>
          </a:bodyPr>
          <a:lstStyle/>
          <a:p>
            <a:r>
              <a:rPr lang="en-US" dirty="0"/>
              <a:t>G</a:t>
            </a:r>
            <a:r>
              <a:rPr lang="en-US" dirty="0" smtClean="0"/>
              <a:t>oods differentiate by WHO has access:</a:t>
            </a:r>
          </a:p>
          <a:p>
            <a:r>
              <a:rPr lang="en-US" dirty="0" smtClean="0"/>
              <a:t>Excludable vs. non</a:t>
            </a:r>
            <a:r>
              <a:rPr lang="en-US" dirty="0"/>
              <a:t>-</a:t>
            </a:r>
            <a:r>
              <a:rPr lang="en-US" dirty="0" smtClean="0"/>
              <a:t>excludable</a:t>
            </a:r>
          </a:p>
          <a:p>
            <a:endParaRPr lang="en-US" dirty="0" smtClean="0"/>
          </a:p>
          <a:p>
            <a:r>
              <a:rPr lang="en-US" dirty="0" smtClean="0"/>
              <a:t> </a:t>
            </a:r>
            <a:r>
              <a:rPr lang="en-US" dirty="0"/>
              <a:t>and </a:t>
            </a:r>
            <a:r>
              <a:rPr lang="en-US" dirty="0" smtClean="0"/>
              <a:t>HOW MANY people </a:t>
            </a:r>
            <a:r>
              <a:rPr lang="en-US" dirty="0"/>
              <a:t>can access the good at the same </a:t>
            </a:r>
            <a:r>
              <a:rPr lang="en-US" dirty="0" smtClean="0"/>
              <a:t>time</a:t>
            </a:r>
          </a:p>
          <a:p>
            <a:r>
              <a:rPr lang="en-US" dirty="0" err="1" smtClean="0"/>
              <a:t>Rivalrous</a:t>
            </a:r>
            <a:r>
              <a:rPr lang="en-US" dirty="0" smtClean="0"/>
              <a:t> vs. non</a:t>
            </a:r>
            <a:r>
              <a:rPr lang="en-US" dirty="0"/>
              <a:t>-</a:t>
            </a:r>
            <a:r>
              <a:rPr lang="en-US" dirty="0" err="1" smtClean="0"/>
              <a:t>rivalrous</a:t>
            </a:r>
            <a:r>
              <a:rPr lang="en-US" dirty="0" smtClean="0"/>
              <a:t> </a:t>
            </a:r>
            <a:endParaRPr lang="en-US" dirty="0"/>
          </a:p>
        </p:txBody>
      </p:sp>
    </p:spTree>
    <p:extLst>
      <p:ext uri="{BB962C8B-B14F-4D97-AF65-F5344CB8AC3E}">
        <p14:creationId xmlns:p14="http://schemas.microsoft.com/office/powerpoint/2010/main" val="116758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igure" descr="An image of a commercial fishing boat with several nets and a tall mast. The boat is floating on the surface of a large body of water."/>
          <p:cNvPicPr>
            <a:picLocks noGrp="1" noChangeAspect="1"/>
          </p:cNvPicPr>
          <p:nvPr>
            <p:ph type="pic" sz="quarter" idx="13"/>
          </p:nvPr>
        </p:nvPicPr>
        <p:blipFill rotWithShape="1">
          <a:blip r:embed="rId3">
            <a:lum bright="70000" contrast="-70000"/>
            <a:extLst>
              <a:ext uri="{28A0092B-C50C-407E-A947-70E740481C1C}">
                <a14:useLocalDpi xmlns:a14="http://schemas.microsoft.com/office/drawing/2010/main" val="0"/>
              </a:ext>
            </a:extLst>
          </a:blip>
          <a:srcRect r="255"/>
          <a:stretch/>
        </p:blipFill>
        <p:spPr>
          <a:xfrm>
            <a:off x="785322" y="1538672"/>
            <a:ext cx="7453514" cy="4981706"/>
          </a:xfrm>
        </p:spPr>
      </p:pic>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6" name="Text"/>
          <p:cNvSpPr txBox="1">
            <a:spLocks/>
          </p:cNvSpPr>
          <p:nvPr/>
        </p:nvSpPr>
        <p:spPr>
          <a:xfrm>
            <a:off x="457200" y="1389545"/>
            <a:ext cx="8364976" cy="510332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a:t>Fish are one of the many common goods </a:t>
            </a:r>
            <a:r>
              <a:rPr lang="en-US" sz="2800" dirty="0" smtClean="0"/>
              <a:t>the </a:t>
            </a:r>
            <a:r>
              <a:rPr lang="en-US" sz="2800" dirty="0"/>
              <a:t>government </a:t>
            </a:r>
            <a:r>
              <a:rPr lang="en-US" sz="2800" dirty="0" smtClean="0"/>
              <a:t>regulates to </a:t>
            </a:r>
            <a:r>
              <a:rPr lang="en-US" sz="2800" dirty="0"/>
              <a:t>ensure that certain species are not fished into </a:t>
            </a:r>
            <a:r>
              <a:rPr lang="en-US" sz="2800" dirty="0" smtClean="0"/>
              <a:t>extinction</a:t>
            </a:r>
          </a:p>
          <a:p>
            <a:pPr marL="457200" indent="-457200">
              <a:buFont typeface="Arial"/>
              <a:buChar char="•"/>
            </a:pPr>
            <a:r>
              <a:rPr lang="en-US" sz="2800" dirty="0" smtClean="0"/>
              <a:t>Environmentalists </a:t>
            </a:r>
            <a:r>
              <a:rPr lang="en-US" sz="2800" dirty="0"/>
              <a:t>want to set strict fishing limits on a variety of species. </a:t>
            </a:r>
            <a:endParaRPr lang="en-US" sz="2800" dirty="0" smtClean="0"/>
          </a:p>
          <a:p>
            <a:pPr marL="457200" indent="-457200">
              <a:buFont typeface="Arial"/>
              <a:buChar char="•"/>
            </a:pPr>
            <a:r>
              <a:rPr lang="en-US" sz="2800" dirty="0" smtClean="0"/>
              <a:t>Commercial </a:t>
            </a:r>
            <a:r>
              <a:rPr lang="en-US" sz="2800" dirty="0"/>
              <a:t>fishers resist these limits, claiming they are unnecessary and, if enforced, would drive them out of business </a:t>
            </a:r>
            <a:endParaRPr lang="en-US" sz="2800" dirty="0"/>
          </a:p>
        </p:txBody>
      </p:sp>
    </p:spTree>
    <p:extLst>
      <p:ext uri="{BB962C8B-B14F-4D97-AF65-F5344CB8AC3E}">
        <p14:creationId xmlns:p14="http://schemas.microsoft.com/office/powerpoint/2010/main" val="2450591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igure" descr="An image of a commercial fishing boat with several nets and a tall mast. The boat is floating on the surface of a large body of water."/>
          <p:cNvPicPr>
            <a:picLocks noGrp="1" noChangeAspect="1"/>
          </p:cNvPicPr>
          <p:nvPr>
            <p:ph type="pic" sz="quarter" idx="13"/>
          </p:nvPr>
        </p:nvPicPr>
        <p:blipFill rotWithShape="1">
          <a:blip r:embed="rId3">
            <a:lum bright="70000" contrast="-70000"/>
            <a:extLst>
              <a:ext uri="{28A0092B-C50C-407E-A947-70E740481C1C}">
                <a14:useLocalDpi xmlns:a14="http://schemas.microsoft.com/office/drawing/2010/main" val="0"/>
              </a:ext>
            </a:extLst>
          </a:blip>
          <a:srcRect r="255"/>
          <a:stretch/>
        </p:blipFill>
        <p:spPr>
          <a:xfrm>
            <a:off x="785322" y="1538672"/>
            <a:ext cx="7453514" cy="4981706"/>
          </a:xfrm>
        </p:spPr>
      </p:pic>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Fishing </a:t>
            </a:r>
            <a:r>
              <a:rPr lang="en-US" sz="2800" dirty="0"/>
              <a:t>limits are set by a combination of scientists, politicians, local resource managers, and groups representing the interests of </a:t>
            </a:r>
            <a:r>
              <a:rPr lang="en-US" sz="2800" dirty="0" smtClean="0"/>
              <a:t>fishers.</a:t>
            </a:r>
          </a:p>
          <a:p>
            <a:pPr marL="457200" indent="-457200">
              <a:buFont typeface="Arial"/>
              <a:buChar char="•"/>
            </a:pPr>
            <a:r>
              <a:rPr lang="en-US" sz="2800" dirty="0" smtClean="0"/>
              <a:t>Should </a:t>
            </a:r>
            <a:r>
              <a:rPr lang="en-US" sz="2800" dirty="0"/>
              <a:t>the government regulate fishing? </a:t>
            </a:r>
            <a:endParaRPr lang="en-US" sz="2800" dirty="0" smtClean="0"/>
          </a:p>
          <a:p>
            <a:pPr marL="457200" indent="-457200">
              <a:buFont typeface="Arial"/>
              <a:buChar char="•"/>
            </a:pPr>
            <a:r>
              <a:rPr lang="en-US" sz="2800" dirty="0" smtClean="0"/>
              <a:t>Is </a:t>
            </a:r>
            <a:r>
              <a:rPr lang="en-US" sz="2800" dirty="0"/>
              <a:t>it right to interfere with people’s ability to earn money today in order to protect the access of future generations to the nation’s common goods?</a:t>
            </a:r>
          </a:p>
        </p:txBody>
      </p:sp>
    </p:spTree>
    <p:extLst>
      <p:ext uri="{BB962C8B-B14F-4D97-AF65-F5344CB8AC3E}">
        <p14:creationId xmlns:p14="http://schemas.microsoft.com/office/powerpoint/2010/main" val="212426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a:t>G</a:t>
            </a:r>
            <a:r>
              <a:rPr lang="en-US" sz="2800" dirty="0" smtClean="0"/>
              <a:t>overnment </a:t>
            </a:r>
            <a:r>
              <a:rPr lang="en-US" sz="2800" dirty="0"/>
              <a:t>also creates a structure by which goods and services can be made available to the people. </a:t>
            </a:r>
            <a:endParaRPr lang="en-US" sz="2800" dirty="0" smtClean="0"/>
          </a:p>
          <a:p>
            <a:pPr marL="457200" indent="-457200">
              <a:buFont typeface="Arial"/>
              <a:buChar char="•"/>
            </a:pPr>
            <a:r>
              <a:rPr lang="en-US" sz="2800" dirty="0" smtClean="0"/>
              <a:t>We elect </a:t>
            </a:r>
            <a:r>
              <a:rPr lang="en-US" sz="2800" dirty="0"/>
              <a:t>representatives to city councils, state legislatures, and Congress. </a:t>
            </a:r>
            <a:endParaRPr lang="en-US" sz="2800" dirty="0" smtClean="0"/>
          </a:p>
          <a:p>
            <a:pPr marL="457200" indent="-457200">
              <a:buFont typeface="Arial"/>
              <a:buChar char="•"/>
            </a:pPr>
            <a:r>
              <a:rPr lang="en-US" sz="2800" dirty="0" smtClean="0"/>
              <a:t>These </a:t>
            </a:r>
            <a:r>
              <a:rPr lang="en-US" sz="2800" dirty="0"/>
              <a:t>bodies make laws to govern their respective jurisdictions</a:t>
            </a:r>
            <a:r>
              <a:rPr lang="en-US" sz="2800" dirty="0" smtClean="0"/>
              <a:t>.</a:t>
            </a:r>
          </a:p>
          <a:p>
            <a:pPr marL="457200" indent="-457200">
              <a:buFont typeface="Arial"/>
              <a:buChar char="•"/>
            </a:pPr>
            <a:r>
              <a:rPr lang="en-US" sz="2800" dirty="0" smtClean="0"/>
              <a:t> </a:t>
            </a:r>
            <a:r>
              <a:rPr lang="en-US" sz="2800" dirty="0"/>
              <a:t>They also pass measures to raise </a:t>
            </a:r>
            <a:r>
              <a:rPr lang="en-US" sz="2800" dirty="0" smtClean="0"/>
              <a:t>money</a:t>
            </a:r>
            <a:r>
              <a:rPr lang="en-US" sz="2800" dirty="0"/>
              <a:t> </a:t>
            </a:r>
            <a:r>
              <a:rPr lang="en-US" sz="2800" dirty="0" smtClean="0"/>
              <a:t>(via taxes) and draft budgets to spend the money.</a:t>
            </a:r>
            <a:endParaRPr lang="en-US" sz="2800" dirty="0"/>
          </a:p>
          <a:p>
            <a:r>
              <a:rPr lang="en-US" sz="2800" dirty="0"/>
              <a:t> </a:t>
            </a:r>
          </a:p>
          <a:p>
            <a:r>
              <a:rPr lang="en-US" sz="2800" dirty="0"/>
              <a:t> </a:t>
            </a:r>
          </a:p>
        </p:txBody>
      </p:sp>
    </p:spTree>
    <p:extLst>
      <p:ext uri="{BB962C8B-B14F-4D97-AF65-F5344CB8AC3E}">
        <p14:creationId xmlns:p14="http://schemas.microsoft.com/office/powerpoint/2010/main" val="351524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n image of a poster that reads “This is America where you vote as you please, where the privileges of democracy belong to all people equally, where your government is your servant, not your master. This is your America…Keep it Free!”"/>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8298" b="-8298"/>
          <a:stretch>
            <a:fillRect/>
          </a:stretch>
        </p:blipFill>
        <p:spPr>
          <a:xfrm>
            <a:off x="1305092" y="1560396"/>
            <a:ext cx="6607986" cy="2868494"/>
          </a:xfrm>
        </p:spPr>
      </p:pic>
      <p:pic>
        <p:nvPicPr>
          <p:cNvPr id="9" name="OSXLogo" descr="OpenStax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1"/>
            <a:ext cx="8062912" cy="659535"/>
          </a:xfrm>
        </p:spPr>
        <p:txBody>
          <a:bodyPr>
            <a:normAutofit/>
          </a:bodyPr>
          <a:lstStyle/>
          <a:p>
            <a:r>
              <a:rPr lang="en-US" sz="3200" b="1" dirty="0">
                <a:latin typeface="+mn-lt"/>
              </a:rPr>
              <a:t>THIS IS AMERICA</a:t>
            </a:r>
            <a:r>
              <a:rPr lang="mr-IN" sz="3200" b="1" dirty="0">
                <a:latin typeface="+mn-lt"/>
              </a:rPr>
              <a:t>…</a:t>
            </a:r>
            <a:r>
              <a:rPr lang="en-US" sz="3200" b="1" dirty="0">
                <a:latin typeface="+mn-lt"/>
              </a:rPr>
              <a:t> </a:t>
            </a:r>
            <a:r>
              <a:rPr lang="en-US" sz="3200" b="1" dirty="0" err="1">
                <a:latin typeface="+mn-lt"/>
              </a:rPr>
              <a:t>KEEp</a:t>
            </a:r>
            <a:r>
              <a:rPr lang="en-US" sz="3200" b="1" dirty="0">
                <a:latin typeface="+mn-lt"/>
              </a:rPr>
              <a:t> it FREE!</a:t>
            </a:r>
            <a:endParaRPr lang="en-US" sz="3200" dirty="0">
              <a:latin typeface="+mn-lt"/>
            </a:endParaRPr>
          </a:p>
        </p:txBody>
      </p:sp>
      <p:sp>
        <p:nvSpPr>
          <p:cNvPr id="8" name="Text"/>
          <p:cNvSpPr>
            <a:spLocks noGrp="1"/>
          </p:cNvSpPr>
          <p:nvPr>
            <p:ph type="body" sz="quarter" idx="14"/>
          </p:nvPr>
        </p:nvSpPr>
        <p:spPr>
          <a:xfrm>
            <a:off x="457200" y="4428890"/>
            <a:ext cx="8364976" cy="2063985"/>
          </a:xfrm>
        </p:spPr>
        <p:txBody>
          <a:bodyPr>
            <a:normAutofit fontScale="92500"/>
          </a:bodyPr>
          <a:lstStyle/>
          <a:p>
            <a:pPr marL="342900" indent="-342900">
              <a:buFont typeface="Arial"/>
              <a:buChar char="•"/>
            </a:pPr>
            <a:r>
              <a:rPr lang="en-US" sz="2400" dirty="0"/>
              <a:t>It </a:t>
            </a:r>
            <a:r>
              <a:rPr lang="en-US" sz="2400" dirty="0" smtClean="0"/>
              <a:t>depicts </a:t>
            </a:r>
            <a:r>
              <a:rPr lang="en-US" sz="2400" dirty="0"/>
              <a:t>voting as an important part </a:t>
            </a:r>
            <a:r>
              <a:rPr lang="en-US" sz="2400" dirty="0" smtClean="0"/>
              <a:t>of the </a:t>
            </a:r>
            <a:r>
              <a:rPr lang="en-US" sz="2400" dirty="0"/>
              <a:t>fight to keep the United States free.</a:t>
            </a:r>
          </a:p>
          <a:p>
            <a:pPr marL="342900" indent="-342900">
              <a:buFont typeface="Arial"/>
              <a:buChar char="•"/>
            </a:pPr>
            <a:r>
              <a:rPr lang="en-US" sz="2400" dirty="0"/>
              <a:t>“Belong to all people equally” was certainly not true at the time. </a:t>
            </a:r>
            <a:endParaRPr lang="en-US" sz="2400" dirty="0" smtClean="0"/>
          </a:p>
          <a:p>
            <a:pPr marL="342900" indent="-342900">
              <a:buFont typeface="Arial"/>
              <a:buChar char="•"/>
            </a:pPr>
            <a:r>
              <a:rPr lang="en-US" sz="2400" dirty="0" smtClean="0"/>
              <a:t>The </a:t>
            </a:r>
            <a:r>
              <a:rPr lang="en-US" sz="2400" dirty="0"/>
              <a:t>use of terms </a:t>
            </a:r>
            <a:r>
              <a:rPr lang="en-US" sz="2400" i="1" dirty="0"/>
              <a:t>servant</a:t>
            </a:r>
            <a:r>
              <a:rPr lang="en-US" sz="2400" dirty="0"/>
              <a:t> and </a:t>
            </a:r>
            <a:r>
              <a:rPr lang="en-US" sz="2400" i="1" dirty="0"/>
              <a:t>master</a:t>
            </a:r>
            <a:r>
              <a:rPr lang="en-US" sz="2400" dirty="0"/>
              <a:t> is especially tone deaf, </a:t>
            </a:r>
            <a:r>
              <a:rPr lang="en-US" sz="2400" dirty="0" smtClean="0"/>
              <a:t>considering this is pre-civil rights era. </a:t>
            </a:r>
            <a:endParaRPr lang="en-US" sz="2400" dirty="0"/>
          </a:p>
        </p:txBody>
      </p:sp>
    </p:spTree>
    <p:extLst>
      <p:ext uri="{BB962C8B-B14F-4D97-AF65-F5344CB8AC3E}">
        <p14:creationId xmlns:p14="http://schemas.microsoft.com/office/powerpoint/2010/main" val="3995256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a:t>Politics involves choosing </a:t>
            </a:r>
            <a:r>
              <a:rPr lang="en-US" sz="2800" dirty="0" smtClean="0"/>
              <a:t>the </a:t>
            </a:r>
            <a:r>
              <a:rPr lang="en-US" sz="2800" dirty="0"/>
              <a:t>values government will </a:t>
            </a:r>
            <a:r>
              <a:rPr lang="en-US" sz="2800" dirty="0" smtClean="0"/>
              <a:t>support, whether</a:t>
            </a:r>
          </a:p>
          <a:p>
            <a:pPr marL="1188720" lvl="1">
              <a:buFont typeface="Arial"/>
              <a:buChar char="•"/>
            </a:pPr>
            <a:r>
              <a:rPr lang="en-US" sz="2800" b="1" dirty="0" smtClean="0"/>
              <a:t>Individualism</a:t>
            </a:r>
            <a:r>
              <a:rPr lang="en-US" sz="2800" dirty="0" smtClean="0"/>
              <a:t> = loosen </a:t>
            </a:r>
            <a:r>
              <a:rPr lang="en-US" sz="2800" dirty="0"/>
              <a:t>regulations on business and industry or to cut </a:t>
            </a:r>
            <a:r>
              <a:rPr lang="en-US" sz="2800" dirty="0" smtClean="0"/>
              <a:t>taxes or  </a:t>
            </a:r>
          </a:p>
          <a:p>
            <a:pPr marL="1188720" lvl="1">
              <a:buFont typeface="Arial"/>
              <a:buChar char="•"/>
            </a:pPr>
            <a:r>
              <a:rPr lang="en-US" sz="2800" b="1" dirty="0" smtClean="0"/>
              <a:t>Egalitarianism</a:t>
            </a:r>
            <a:r>
              <a:rPr lang="en-US" sz="2800" dirty="0" smtClean="0"/>
              <a:t> = equal </a:t>
            </a:r>
            <a:r>
              <a:rPr lang="en-US" sz="2800" dirty="0"/>
              <a:t>treatment for all and the destruction of socioeconomic </a:t>
            </a:r>
            <a:r>
              <a:rPr lang="en-US" sz="2800" dirty="0" smtClean="0"/>
              <a:t>inequalities</a:t>
            </a:r>
          </a:p>
          <a:p>
            <a:pPr marL="457200" indent="-457200">
              <a:buFont typeface="Arial"/>
              <a:buChar char="•"/>
            </a:pPr>
            <a:r>
              <a:rPr lang="en-US" sz="2800" dirty="0" smtClean="0"/>
              <a:t>The </a:t>
            </a:r>
            <a:r>
              <a:rPr lang="en-US" sz="2800" dirty="0"/>
              <a:t>political process and the input of citizens help determine the answer.</a:t>
            </a:r>
            <a:r>
              <a:rPr lang="en-US" sz="2800" dirty="0"/>
              <a:t> </a:t>
            </a:r>
            <a:r>
              <a:rPr lang="en-US" sz="2800" dirty="0"/>
              <a:t> </a:t>
            </a:r>
          </a:p>
          <a:p>
            <a:r>
              <a:rPr lang="en-US" sz="2800" dirty="0"/>
              <a:t> </a:t>
            </a:r>
          </a:p>
        </p:txBody>
      </p:sp>
    </p:spTree>
    <p:extLst>
      <p:ext uri="{BB962C8B-B14F-4D97-AF65-F5344CB8AC3E}">
        <p14:creationId xmlns:p14="http://schemas.microsoft.com/office/powerpoint/2010/main" val="1409191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12406"/>
            <a:ext cx="7553569" cy="877140"/>
          </a:xfrm>
        </p:spPr>
        <p:txBody>
          <a:bodyPr>
            <a:normAutofit/>
          </a:bodyPr>
          <a:lstStyle/>
          <a:p>
            <a:pPr marL="457200" indent="-457200" algn="ctr">
              <a:spcBef>
                <a:spcPts val="0"/>
              </a:spcBef>
              <a:spcAft>
                <a:spcPts val="0"/>
              </a:spcAft>
              <a:defRPr/>
            </a:pPr>
            <a:r>
              <a:rPr lang="en-US" sz="3200" b="1" dirty="0" smtClean="0">
                <a:latin typeface="+mn-lt"/>
              </a:rPr>
              <a:t>Our system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b="1" dirty="0"/>
              <a:t>Civic engagement</a:t>
            </a:r>
            <a:r>
              <a:rPr lang="en-US" sz="2800" dirty="0"/>
              <a:t>, or the participation that connects citizens to government, is a vital ingredient of </a:t>
            </a:r>
            <a:r>
              <a:rPr lang="en-US" sz="2800" dirty="0" smtClean="0"/>
              <a:t>politics</a:t>
            </a:r>
            <a:r>
              <a:rPr lang="mr-IN" sz="2800" dirty="0" smtClean="0"/>
              <a:t>…</a:t>
            </a:r>
            <a:r>
              <a:rPr lang="en-US" sz="2800" dirty="0" smtClean="0"/>
              <a:t>And it’s where YOU come in. </a:t>
            </a:r>
            <a:endParaRPr lang="en-US" sz="2800" dirty="0"/>
          </a:p>
          <a:p>
            <a:pPr marL="457200" indent="-457200">
              <a:buFont typeface="Arial"/>
              <a:buChar char="•"/>
            </a:pPr>
            <a:endParaRPr lang="en-US" sz="2800" dirty="0" smtClean="0"/>
          </a:p>
          <a:p>
            <a:pPr marL="457200" indent="-457200">
              <a:buFont typeface="Arial"/>
              <a:buChar char="•"/>
            </a:pPr>
            <a:r>
              <a:rPr lang="en-US" sz="2800" dirty="0" smtClean="0"/>
              <a:t>Citizens influence the policies pursued</a:t>
            </a:r>
            <a:r>
              <a:rPr lang="en-US" sz="2800" dirty="0"/>
              <a:t>, </a:t>
            </a:r>
            <a:r>
              <a:rPr lang="en-US" sz="2800" dirty="0" smtClean="0"/>
              <a:t>the values supported, the </a:t>
            </a:r>
            <a:r>
              <a:rPr lang="en-US" sz="2800" dirty="0"/>
              <a:t>initiatives </a:t>
            </a:r>
            <a:r>
              <a:rPr lang="en-US" sz="2800" dirty="0" smtClean="0"/>
              <a:t>funded, </a:t>
            </a:r>
            <a:r>
              <a:rPr lang="en-US" sz="2800" dirty="0"/>
              <a:t>and </a:t>
            </a:r>
            <a:r>
              <a:rPr lang="en-US" sz="2800" dirty="0" smtClean="0"/>
              <a:t>determines who </a:t>
            </a:r>
            <a:r>
              <a:rPr lang="en-US" sz="2800" dirty="0"/>
              <a:t>gets to make the final decisions</a:t>
            </a:r>
            <a:r>
              <a:rPr lang="en-US" sz="2800" dirty="0" smtClean="0"/>
              <a:t>.</a:t>
            </a:r>
          </a:p>
        </p:txBody>
      </p:sp>
    </p:spTree>
    <p:extLst>
      <p:ext uri="{BB962C8B-B14F-4D97-AF65-F5344CB8AC3E}">
        <p14:creationId xmlns:p14="http://schemas.microsoft.com/office/powerpoint/2010/main" val="114662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different forms of government exist? </a:t>
            </a: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3200" dirty="0"/>
              <a:t>A </a:t>
            </a:r>
            <a:r>
              <a:rPr lang="en-US" sz="3200" b="1" dirty="0"/>
              <a:t>democracy</a:t>
            </a:r>
            <a:r>
              <a:rPr lang="en-US" sz="3200" dirty="0"/>
              <a:t> is a government in which political power </a:t>
            </a:r>
            <a:r>
              <a:rPr lang="en-US" sz="3200" dirty="0" smtClean="0"/>
              <a:t>rests </a:t>
            </a:r>
            <a:r>
              <a:rPr lang="en-US" sz="3200" dirty="0"/>
              <a:t>in the hands of the people. </a:t>
            </a:r>
            <a:endParaRPr lang="en-US" sz="3200" dirty="0" smtClean="0"/>
          </a:p>
          <a:p>
            <a:pPr marL="457200" indent="-457200">
              <a:buFont typeface="Arial"/>
              <a:buChar char="•"/>
            </a:pPr>
            <a:endParaRPr lang="en-US" sz="3200" dirty="0" smtClean="0"/>
          </a:p>
          <a:p>
            <a:pPr marL="457200" indent="-457200">
              <a:buFont typeface="Arial"/>
              <a:buChar char="•"/>
            </a:pPr>
            <a:r>
              <a:rPr lang="en-US" sz="3200" dirty="0" smtClean="0"/>
              <a:t>In </a:t>
            </a:r>
            <a:r>
              <a:rPr lang="en-US" sz="3200" dirty="0"/>
              <a:t>a </a:t>
            </a:r>
            <a:r>
              <a:rPr lang="en-US" sz="3200" b="1" dirty="0"/>
              <a:t>representative democracy </a:t>
            </a:r>
            <a:r>
              <a:rPr lang="en-US" sz="3200" dirty="0" smtClean="0"/>
              <a:t>the </a:t>
            </a:r>
            <a:r>
              <a:rPr lang="en-US" sz="3200" dirty="0"/>
              <a:t>citizens do not govern </a:t>
            </a:r>
            <a:r>
              <a:rPr lang="en-US" sz="3200" dirty="0" smtClean="0"/>
              <a:t>directly but elect </a:t>
            </a:r>
            <a:r>
              <a:rPr lang="en-US" sz="3200" dirty="0"/>
              <a:t>representatives to make decisions and pass laws on behalf of all the people. </a:t>
            </a:r>
            <a:endParaRPr lang="en-US" sz="3200" dirty="0" smtClean="0"/>
          </a:p>
          <a:p>
            <a:pPr marL="457200" indent="-457200">
              <a:spcBef>
                <a:spcPts val="0"/>
              </a:spcBef>
              <a:spcAft>
                <a:spcPts val="0"/>
              </a:spcAft>
              <a:buClrTx/>
              <a:buFont typeface="Arial"/>
              <a:buChar char="•"/>
              <a:defRPr/>
            </a:pPr>
            <a:endParaRPr lang="en-US" sz="2800" dirty="0" smtClean="0"/>
          </a:p>
          <a:p>
            <a:endParaRPr lang="en-US" sz="1800" dirty="0"/>
          </a:p>
        </p:txBody>
      </p:sp>
    </p:spTree>
    <p:extLst>
      <p:ext uri="{BB962C8B-B14F-4D97-AF65-F5344CB8AC3E}">
        <p14:creationId xmlns:p14="http://schemas.microsoft.com/office/powerpoint/2010/main" val="2604808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different forms of government exist? </a:t>
            </a: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400" dirty="0" smtClean="0"/>
              <a:t>Most </a:t>
            </a:r>
            <a:r>
              <a:rPr lang="en-US" sz="2400" dirty="0"/>
              <a:t>representative governments favor </a:t>
            </a:r>
            <a:r>
              <a:rPr lang="en-US" sz="2400" b="1" dirty="0"/>
              <a:t>majority rule</a:t>
            </a:r>
            <a:r>
              <a:rPr lang="en-US" sz="2400" dirty="0"/>
              <a:t>: the opinions of the majority of the people have more influence with government than those of the minority. </a:t>
            </a:r>
            <a:endParaRPr lang="en-US" sz="2400" dirty="0" smtClean="0"/>
          </a:p>
          <a:p>
            <a:pPr marL="1188720" lvl="1">
              <a:buFont typeface="Arial"/>
              <a:buChar char="•"/>
            </a:pPr>
            <a:r>
              <a:rPr lang="en-US" sz="2400" dirty="0" smtClean="0"/>
              <a:t>If </a:t>
            </a:r>
            <a:r>
              <a:rPr lang="en-US" sz="2400" dirty="0"/>
              <a:t>the number of elected representatives who favor a proposed law is greater than those who oppose it, the law will be enacted</a:t>
            </a:r>
            <a:r>
              <a:rPr lang="en-US" sz="2400" dirty="0" smtClean="0"/>
              <a:t>.</a:t>
            </a:r>
          </a:p>
          <a:p>
            <a:pPr marL="457200" indent="-457200">
              <a:buFont typeface="Arial"/>
              <a:buChar char="•"/>
            </a:pPr>
            <a:r>
              <a:rPr lang="en-US" sz="2400" dirty="0" smtClean="0"/>
              <a:t>But in the </a:t>
            </a:r>
            <a:r>
              <a:rPr lang="en-US" sz="2400" dirty="0"/>
              <a:t>United States,</a:t>
            </a:r>
            <a:r>
              <a:rPr lang="en-US" sz="2400" b="1" dirty="0"/>
              <a:t> minority rights are protected</a:t>
            </a:r>
            <a:r>
              <a:rPr lang="en-US" sz="2400" dirty="0"/>
              <a:t>: people cannot be deprived of certain rights even if an overwhelming number of people think that they should be.</a:t>
            </a:r>
          </a:p>
          <a:p>
            <a:pPr marL="457200" indent="-457200">
              <a:buFont typeface="Arial"/>
              <a:buChar char="•"/>
            </a:pPr>
            <a:endParaRPr lang="en-US" sz="3200" dirty="0"/>
          </a:p>
          <a:p>
            <a:r>
              <a:rPr lang="en-US" sz="3200" dirty="0"/>
              <a:t> </a:t>
            </a:r>
          </a:p>
          <a:p>
            <a:pPr marL="457200" indent="-457200">
              <a:spcBef>
                <a:spcPts val="0"/>
              </a:spcBef>
              <a:spcAft>
                <a:spcPts val="0"/>
              </a:spcAft>
              <a:buClrTx/>
              <a:buFont typeface="Arial"/>
              <a:buChar char="•"/>
              <a:defRPr/>
            </a:pPr>
            <a:endParaRPr lang="en-US" sz="2800" dirty="0" smtClean="0"/>
          </a:p>
          <a:p>
            <a:endParaRPr lang="en-US" sz="1800" dirty="0"/>
          </a:p>
        </p:txBody>
      </p:sp>
    </p:spTree>
    <p:extLst>
      <p:ext uri="{BB962C8B-B14F-4D97-AF65-F5344CB8AC3E}">
        <p14:creationId xmlns:p14="http://schemas.microsoft.com/office/powerpoint/2010/main" val="4006746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different forms of government exist? </a:t>
            </a: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1"/>
            <a:ext cx="8474391" cy="259842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endParaRPr lang="en-US" sz="2400" dirty="0" smtClean="0"/>
          </a:p>
          <a:p>
            <a:pPr marL="342900" indent="-342900">
              <a:buFont typeface="Arial"/>
              <a:buChar char="•"/>
            </a:pPr>
            <a:r>
              <a:rPr lang="en-US" sz="2400" dirty="0" smtClean="0"/>
              <a:t>In </a:t>
            </a:r>
            <a:r>
              <a:rPr lang="en-US" sz="2400" dirty="0"/>
              <a:t>a </a:t>
            </a:r>
            <a:r>
              <a:rPr lang="en-US" sz="2400" b="1" dirty="0"/>
              <a:t>direct democracy</a:t>
            </a:r>
            <a:r>
              <a:rPr lang="en-US" sz="2400" dirty="0"/>
              <a:t>, </a:t>
            </a:r>
            <a:r>
              <a:rPr lang="en-US" sz="2400" dirty="0" smtClean="0"/>
              <a:t>people </a:t>
            </a:r>
            <a:r>
              <a:rPr lang="en-US" sz="2400" dirty="0"/>
              <a:t>participate directly in making government decisions. </a:t>
            </a:r>
            <a:endParaRPr lang="en-US" sz="2400" dirty="0"/>
          </a:p>
          <a:p>
            <a:pPr marL="1074420" lvl="1" indent="-342900">
              <a:buFont typeface="Arial"/>
              <a:buChar char="•"/>
            </a:pPr>
            <a:r>
              <a:rPr lang="en-US" dirty="0"/>
              <a:t>A</a:t>
            </a:r>
            <a:r>
              <a:rPr lang="en-US" dirty="0" smtClean="0"/>
              <a:t>ncient Greece (for all </a:t>
            </a:r>
            <a:r>
              <a:rPr lang="en-US" dirty="0"/>
              <a:t>male </a:t>
            </a:r>
            <a:r>
              <a:rPr lang="en-US" dirty="0" smtClean="0"/>
              <a:t>citizens)</a:t>
            </a:r>
            <a:endParaRPr lang="en-US" dirty="0"/>
          </a:p>
          <a:p>
            <a:pPr marL="1074420" lvl="1" indent="-342900">
              <a:buFont typeface="Arial"/>
              <a:buChar char="•"/>
            </a:pPr>
            <a:r>
              <a:rPr lang="en-US" dirty="0" smtClean="0"/>
              <a:t>Voting on a ballot for a referendum </a:t>
            </a:r>
            <a:r>
              <a:rPr lang="en-US" dirty="0"/>
              <a:t>or proposed </a:t>
            </a:r>
            <a:r>
              <a:rPr lang="en-US" dirty="0" smtClean="0"/>
              <a:t>law</a:t>
            </a:r>
          </a:p>
          <a:p>
            <a:pPr marL="1074420" lvl="1" indent="-342900">
              <a:buFont typeface="Arial"/>
              <a:buChar char="•"/>
            </a:pPr>
            <a:r>
              <a:rPr lang="en-US" dirty="0" smtClean="0"/>
              <a:t>New </a:t>
            </a:r>
            <a:r>
              <a:rPr lang="en-US" dirty="0"/>
              <a:t>England town </a:t>
            </a:r>
            <a:r>
              <a:rPr lang="en-US" dirty="0" smtClean="0"/>
              <a:t>meetings</a:t>
            </a:r>
            <a:endParaRPr lang="en-US" dirty="0"/>
          </a:p>
          <a:p>
            <a:pPr marL="457200" indent="-457200">
              <a:buFont typeface="Arial"/>
              <a:buChar char="•"/>
            </a:pPr>
            <a:endParaRPr lang="en-US" dirty="0"/>
          </a:p>
          <a:p>
            <a:r>
              <a:rPr lang="en-US" dirty="0"/>
              <a:t> </a:t>
            </a:r>
          </a:p>
          <a:p>
            <a:pPr marL="457200" indent="-457200">
              <a:spcBef>
                <a:spcPts val="0"/>
              </a:spcBef>
              <a:spcAft>
                <a:spcPts val="0"/>
              </a:spcAft>
              <a:buClrTx/>
              <a:buFont typeface="Arial"/>
              <a:buChar char="•"/>
              <a:defRPr/>
            </a:pPr>
            <a:endParaRPr lang="en-US" sz="2800" dirty="0" smtClean="0"/>
          </a:p>
          <a:p>
            <a:endParaRPr lang="en-US" sz="1800" dirty="0"/>
          </a:p>
        </p:txBody>
      </p:sp>
      <p:pic>
        <p:nvPicPr>
          <p:cNvPr id="7" name="Figure" descr="An image of a large group of people sitting in chairs inside of a large room."/>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099" t="38253" r="-1099"/>
          <a:stretch/>
        </p:blipFill>
        <p:spPr>
          <a:xfrm>
            <a:off x="457200" y="4528829"/>
            <a:ext cx="8062913" cy="2161183"/>
          </a:xfrm>
        </p:spPr>
      </p:pic>
    </p:spTree>
    <p:extLst>
      <p:ext uri="{BB962C8B-B14F-4D97-AF65-F5344CB8AC3E}">
        <p14:creationId xmlns:p14="http://schemas.microsoft.com/office/powerpoint/2010/main" val="3643661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different forms of government exist? </a:t>
            </a: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ts val="0"/>
              </a:spcBef>
              <a:spcAft>
                <a:spcPts val="0"/>
              </a:spcAft>
              <a:buClrTx/>
              <a:defRPr/>
            </a:pPr>
            <a:endParaRPr lang="en-US" sz="3200" dirty="0" smtClean="0"/>
          </a:p>
          <a:p>
            <a:pPr marL="457200" indent="-457200">
              <a:spcBef>
                <a:spcPts val="0"/>
              </a:spcBef>
              <a:spcAft>
                <a:spcPts val="0"/>
              </a:spcAft>
              <a:buClrTx/>
              <a:buFont typeface="Arial"/>
              <a:buChar char="•"/>
              <a:defRPr/>
            </a:pPr>
            <a:r>
              <a:rPr lang="en-US" sz="2800" dirty="0" smtClean="0"/>
              <a:t>We are a </a:t>
            </a:r>
            <a:r>
              <a:rPr lang="en-US" sz="2800" b="1" dirty="0" smtClean="0"/>
              <a:t>republic</a:t>
            </a:r>
            <a:r>
              <a:rPr lang="en-US" sz="2800" dirty="0" smtClean="0"/>
              <a:t> (aka a representative democracy)</a:t>
            </a:r>
          </a:p>
          <a:p>
            <a:pPr marL="457200" indent="-457200">
              <a:spcBef>
                <a:spcPts val="0"/>
              </a:spcBef>
              <a:spcAft>
                <a:spcPts val="0"/>
              </a:spcAft>
              <a:buClrTx/>
              <a:buFont typeface="Arial"/>
              <a:buChar char="•"/>
              <a:defRPr/>
            </a:pPr>
            <a:endParaRPr lang="en-US" sz="2800" dirty="0" smtClean="0"/>
          </a:p>
          <a:p>
            <a:pPr marL="457200" indent="-457200">
              <a:spcBef>
                <a:spcPts val="0"/>
              </a:spcBef>
              <a:spcAft>
                <a:spcPts val="0"/>
              </a:spcAft>
              <a:buClrTx/>
              <a:buFont typeface="Arial"/>
              <a:buChar char="•"/>
              <a:defRPr/>
            </a:pPr>
            <a:r>
              <a:rPr lang="en-US" sz="2800" dirty="0" smtClean="0"/>
              <a:t>Most </a:t>
            </a:r>
            <a:r>
              <a:rPr lang="en-US" sz="2800" dirty="0"/>
              <a:t>countries now have some form of </a:t>
            </a:r>
            <a:r>
              <a:rPr lang="en-US" sz="2800" b="1" dirty="0"/>
              <a:t>representative government </a:t>
            </a:r>
            <a:endParaRPr lang="en-US" sz="2800" dirty="0"/>
          </a:p>
          <a:p>
            <a:pPr marL="457200" indent="-457200">
              <a:spcBef>
                <a:spcPts val="0"/>
              </a:spcBef>
              <a:spcAft>
                <a:spcPts val="0"/>
              </a:spcAft>
              <a:buClrTx/>
              <a:buFont typeface="Arial"/>
              <a:buChar char="•"/>
              <a:defRPr/>
            </a:pPr>
            <a:endParaRPr lang="en-US" sz="2800" dirty="0" smtClean="0"/>
          </a:p>
        </p:txBody>
      </p:sp>
    </p:spTree>
    <p:extLst>
      <p:ext uri="{BB962C8B-B14F-4D97-AF65-F5344CB8AC3E}">
        <p14:creationId xmlns:p14="http://schemas.microsoft.com/office/powerpoint/2010/main" val="2780639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053965E6-44C3-40BA-9F77-D8DB8AA7FB0C}"/>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a:xfrm>
            <a:off x="457200" y="4843981"/>
            <a:ext cx="8062912" cy="1648893"/>
          </a:xfrm>
        </p:spPr>
        <p:txBody>
          <a:bodyPr>
            <a:normAutofit/>
          </a:bodyPr>
          <a:lstStyle/>
          <a:p>
            <a:r>
              <a:rPr lang="en-US" sz="1600" dirty="0" smtClean="0"/>
              <a:t>BLUE countries  </a:t>
            </a:r>
            <a:r>
              <a:rPr lang="en-US" sz="1600" dirty="0"/>
              <a:t>have some form of representative democracy, although the people may not have as much political power as they do in the United States. </a:t>
            </a:r>
            <a:endParaRPr lang="en-US" sz="1600" dirty="0" smtClean="0"/>
          </a:p>
          <a:p>
            <a:r>
              <a:rPr lang="en-US" sz="1600" dirty="0" smtClean="0"/>
              <a:t>RED c</a:t>
            </a:r>
            <a:r>
              <a:rPr lang="en-US" sz="1600" dirty="0" smtClean="0"/>
              <a:t>ountries like </a:t>
            </a:r>
            <a:r>
              <a:rPr lang="en-US" sz="1600" dirty="0"/>
              <a:t>China, Vietnam, and Cuba, have an oligarchic form of government. </a:t>
            </a:r>
            <a:endParaRPr lang="en-US" sz="1600" dirty="0" smtClean="0"/>
          </a:p>
          <a:p>
            <a:r>
              <a:rPr lang="en-US" sz="1600" dirty="0" smtClean="0"/>
              <a:t>YELLOW countries are </a:t>
            </a:r>
            <a:r>
              <a:rPr lang="en-US" sz="1600" dirty="0"/>
              <a:t>monarchies where the people play little part in governing.</a:t>
            </a:r>
          </a:p>
        </p:txBody>
      </p:sp>
      <p:pic>
        <p:nvPicPr>
          <p:cNvPr id="2" name="Figure" descr="A map of the world labeled to indicate the forms of government in each country. A legend to the left reads “Representative democracy”, “Oligarchy”, and “Monarchy”. A small number of countries are labeled “Oligarchy”, and a very small number are labeled “Monarchy”. The large majority of countries are labeled “Representative democrac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33" r="-623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a:t>
            </a:r>
          </a:p>
        </p:txBody>
      </p:sp>
    </p:spTree>
    <p:extLst>
      <p:ext uri="{BB962C8B-B14F-4D97-AF65-F5344CB8AC3E}">
        <p14:creationId xmlns:p14="http://schemas.microsoft.com/office/powerpoint/2010/main" val="369105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different forms of government exist? </a:t>
            </a: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Bef>
                <a:spcPts val="0"/>
              </a:spcBef>
              <a:spcAft>
                <a:spcPts val="0"/>
              </a:spcAft>
              <a:buClrTx/>
              <a:buFont typeface="Arial"/>
              <a:buChar char="•"/>
              <a:defRPr/>
            </a:pPr>
            <a:r>
              <a:rPr lang="en-US" sz="2800" dirty="0" smtClean="0"/>
              <a:t>In </a:t>
            </a:r>
            <a:r>
              <a:rPr lang="en-US" sz="2800" dirty="0"/>
              <a:t>a </a:t>
            </a:r>
            <a:r>
              <a:rPr lang="en-US" sz="2800" b="1" dirty="0"/>
              <a:t>monarchy</a:t>
            </a:r>
            <a:r>
              <a:rPr lang="en-US" sz="2800" dirty="0"/>
              <a:t>, one ruler, usually </a:t>
            </a:r>
            <a:r>
              <a:rPr lang="en-US" sz="2800" dirty="0" smtClean="0"/>
              <a:t>hereditary, </a:t>
            </a:r>
            <a:r>
              <a:rPr lang="en-US" sz="2800" dirty="0"/>
              <a:t>holds political power</a:t>
            </a:r>
            <a:r>
              <a:rPr lang="en-US" sz="2800" dirty="0" smtClean="0"/>
              <a:t>.</a:t>
            </a:r>
          </a:p>
          <a:p>
            <a:pPr marL="1188720" lvl="1">
              <a:spcBef>
                <a:spcPts val="0"/>
              </a:spcBef>
              <a:buClrTx/>
              <a:buFont typeface="Arial"/>
              <a:buChar char="•"/>
              <a:defRPr/>
            </a:pPr>
            <a:r>
              <a:rPr lang="en-US" sz="2800" dirty="0"/>
              <a:t>T</a:t>
            </a:r>
            <a:r>
              <a:rPr lang="en-US" sz="2800" dirty="0" smtClean="0"/>
              <a:t>he </a:t>
            </a:r>
            <a:r>
              <a:rPr lang="en-US" sz="2800" dirty="0"/>
              <a:t>power of some monarchs is </a:t>
            </a:r>
            <a:r>
              <a:rPr lang="en-US" sz="2800" b="1" dirty="0"/>
              <a:t>limited</a:t>
            </a:r>
            <a:r>
              <a:rPr lang="en-US" sz="2800" dirty="0"/>
              <a:t> by law, </a:t>
            </a:r>
            <a:r>
              <a:rPr lang="en-US" sz="2800" dirty="0" smtClean="0"/>
              <a:t>with a monarch ruling </a:t>
            </a:r>
            <a:r>
              <a:rPr lang="en-US" sz="2800" dirty="0"/>
              <a:t>along with an elected </a:t>
            </a:r>
            <a:r>
              <a:rPr lang="en-US" sz="2800" dirty="0" smtClean="0"/>
              <a:t>legislature</a:t>
            </a:r>
          </a:p>
          <a:p>
            <a:pPr marL="1188720" lvl="1">
              <a:spcBef>
                <a:spcPts val="0"/>
              </a:spcBef>
              <a:buClrTx/>
              <a:buFont typeface="Arial"/>
              <a:buChar char="•"/>
              <a:defRPr/>
            </a:pPr>
            <a:endParaRPr lang="en-US" sz="2800" dirty="0" smtClean="0"/>
          </a:p>
          <a:p>
            <a:pPr marL="1188720" lvl="1">
              <a:spcBef>
                <a:spcPts val="0"/>
              </a:spcBef>
              <a:buClrTx/>
              <a:buFont typeface="Arial"/>
              <a:buChar char="•"/>
              <a:defRPr/>
            </a:pPr>
            <a:r>
              <a:rPr lang="en-US" sz="2800" dirty="0" smtClean="0"/>
              <a:t>Saudi </a:t>
            </a:r>
            <a:r>
              <a:rPr lang="en-US" sz="2800" dirty="0"/>
              <a:t>Arabia, Qatar, and the United Arab Emirates, have </a:t>
            </a:r>
            <a:r>
              <a:rPr lang="en-US" sz="2800" b="1" dirty="0"/>
              <a:t>absolute monarchs </a:t>
            </a:r>
            <a:r>
              <a:rPr lang="en-US" sz="2800" dirty="0"/>
              <a:t>whose power is </a:t>
            </a:r>
            <a:r>
              <a:rPr lang="en-US" sz="2800" dirty="0" smtClean="0"/>
              <a:t>unrestricted</a:t>
            </a:r>
          </a:p>
        </p:txBody>
      </p:sp>
    </p:spTree>
    <p:extLst>
      <p:ext uri="{BB962C8B-B14F-4D97-AF65-F5344CB8AC3E}">
        <p14:creationId xmlns:p14="http://schemas.microsoft.com/office/powerpoint/2010/main" val="1978986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different forms of government exist? </a:t>
            </a: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9304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Bef>
                <a:spcPts val="0"/>
              </a:spcBef>
              <a:spcAft>
                <a:spcPts val="0"/>
              </a:spcAft>
              <a:buClrTx/>
              <a:buFont typeface="Arial"/>
              <a:buChar char="•"/>
              <a:defRPr/>
            </a:pPr>
            <a:r>
              <a:rPr lang="en-US" sz="2800" dirty="0" smtClean="0"/>
              <a:t>An </a:t>
            </a:r>
            <a:r>
              <a:rPr lang="en-US" sz="2800" b="1" dirty="0" smtClean="0"/>
              <a:t>oligarchy</a:t>
            </a:r>
            <a:r>
              <a:rPr lang="en-US" sz="2800" dirty="0" smtClean="0"/>
              <a:t> is when </a:t>
            </a:r>
            <a:r>
              <a:rPr lang="en-US" sz="2800" dirty="0"/>
              <a:t>a handful of elite members of society, often those who belong to a particular political party, hold all political power. </a:t>
            </a:r>
            <a:endParaRPr lang="en-US" sz="2800" dirty="0" smtClean="0"/>
          </a:p>
          <a:p>
            <a:pPr marL="1188720" lvl="1">
              <a:spcBef>
                <a:spcPts val="0"/>
              </a:spcBef>
              <a:buClrTx/>
              <a:buFont typeface="Arial"/>
              <a:buChar char="•"/>
              <a:defRPr/>
            </a:pPr>
            <a:r>
              <a:rPr lang="en-US" sz="2400" dirty="0" smtClean="0"/>
              <a:t>Cuba and China </a:t>
            </a:r>
          </a:p>
          <a:p>
            <a:pPr marL="457200" indent="-457200">
              <a:spcBef>
                <a:spcPts val="0"/>
              </a:spcBef>
              <a:spcAft>
                <a:spcPts val="0"/>
              </a:spcAft>
              <a:buClrTx/>
              <a:buFont typeface="Arial"/>
              <a:buChar char="•"/>
              <a:defRPr/>
            </a:pPr>
            <a:r>
              <a:rPr lang="en-US" sz="2800" b="1" dirty="0" smtClean="0"/>
              <a:t>Totalitarianism</a:t>
            </a:r>
            <a:r>
              <a:rPr lang="en-US" sz="2800" dirty="0" smtClean="0"/>
              <a:t> is when the government is more important than the citizens and it controls all aspects of citizens’ lives. </a:t>
            </a:r>
          </a:p>
          <a:p>
            <a:pPr marL="1188720" lvl="1">
              <a:spcBef>
                <a:spcPts val="0"/>
              </a:spcBef>
              <a:buClrTx/>
              <a:buFont typeface="Arial"/>
              <a:buChar char="•"/>
              <a:defRPr/>
            </a:pPr>
            <a:r>
              <a:rPr lang="en-US" sz="2400" dirty="0" smtClean="0"/>
              <a:t>Citizens</a:t>
            </a:r>
            <a:r>
              <a:rPr lang="en-US" sz="2400" dirty="0"/>
              <a:t>’ rights are </a:t>
            </a:r>
            <a:r>
              <a:rPr lang="en-US" sz="2400" dirty="0" smtClean="0"/>
              <a:t>limited. The government </a:t>
            </a:r>
            <a:r>
              <a:rPr lang="en-US" sz="2400" dirty="0"/>
              <a:t>does not allow political criticism or </a:t>
            </a:r>
            <a:r>
              <a:rPr lang="en-US" sz="2400" dirty="0" smtClean="0"/>
              <a:t>opposition</a:t>
            </a:r>
          </a:p>
          <a:p>
            <a:pPr marL="1188720" lvl="1">
              <a:spcBef>
                <a:spcPts val="0"/>
              </a:spcBef>
              <a:buClrTx/>
              <a:buFont typeface="Arial"/>
              <a:buChar char="•"/>
              <a:defRPr/>
            </a:pPr>
            <a:r>
              <a:rPr lang="en-US" sz="2400" dirty="0" smtClean="0"/>
              <a:t>North Korea</a:t>
            </a:r>
          </a:p>
          <a:p>
            <a:pPr marL="457200" indent="-457200">
              <a:spcBef>
                <a:spcPts val="0"/>
              </a:spcBef>
              <a:spcAft>
                <a:spcPts val="0"/>
              </a:spcAft>
              <a:buClrTx/>
              <a:buFont typeface="Arial"/>
              <a:buChar char="•"/>
              <a:defRPr/>
            </a:pPr>
            <a:endParaRPr lang="en-US" sz="2800" dirty="0" smtClean="0"/>
          </a:p>
          <a:p>
            <a:pPr marL="457200" indent="-457200">
              <a:spcBef>
                <a:spcPts val="0"/>
              </a:spcBef>
              <a:spcAft>
                <a:spcPts val="0"/>
              </a:spcAft>
              <a:buClrTx/>
              <a:buFont typeface="Arial"/>
              <a:buChar char="•"/>
              <a:defRPr/>
            </a:pPr>
            <a:endParaRPr lang="en-US" sz="2800" dirty="0" smtClean="0"/>
          </a:p>
          <a:p>
            <a:endParaRPr lang="en-US" sz="1800" dirty="0"/>
          </a:p>
        </p:txBody>
      </p:sp>
    </p:spTree>
    <p:extLst>
      <p:ext uri="{BB962C8B-B14F-4D97-AF65-F5344CB8AC3E}">
        <p14:creationId xmlns:p14="http://schemas.microsoft.com/office/powerpoint/2010/main" val="27651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Our System </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We allow citizens </a:t>
            </a:r>
            <a:r>
              <a:rPr lang="en-US" sz="2800" dirty="0"/>
              <a:t>to participate in government in many ways. </a:t>
            </a:r>
            <a:endParaRPr lang="en-US" sz="2800" dirty="0" smtClean="0"/>
          </a:p>
          <a:p>
            <a:pPr marL="457200" indent="-457200">
              <a:buFont typeface="Arial"/>
              <a:buChar char="•"/>
            </a:pPr>
            <a:r>
              <a:rPr lang="en-US" sz="2800" dirty="0" smtClean="0"/>
              <a:t>We also have many </a:t>
            </a:r>
            <a:r>
              <a:rPr lang="en-US" sz="2800" dirty="0"/>
              <a:t>different levels and branches of government </a:t>
            </a:r>
            <a:r>
              <a:rPr lang="en-US" sz="2800" dirty="0" smtClean="0"/>
              <a:t>to approach</a:t>
            </a:r>
          </a:p>
          <a:p>
            <a:pPr marL="457200" indent="-457200">
              <a:buFont typeface="Arial"/>
              <a:buChar char="•"/>
            </a:pPr>
            <a:r>
              <a:rPr lang="en-US" sz="2800" dirty="0" smtClean="0"/>
              <a:t>Many </a:t>
            </a:r>
            <a:r>
              <a:rPr lang="en-US" sz="2800" dirty="0"/>
              <a:t>people take this as evidence that </a:t>
            </a:r>
            <a:r>
              <a:rPr lang="en-US" sz="2800" dirty="0" smtClean="0"/>
              <a:t>a U.S citizen can influence </a:t>
            </a:r>
            <a:r>
              <a:rPr lang="en-US" sz="2800" dirty="0"/>
              <a:t>government actions. </a:t>
            </a:r>
            <a:endParaRPr lang="en-US" sz="2800" dirty="0" smtClean="0"/>
          </a:p>
          <a:p>
            <a:pPr marL="457200" indent="-457200">
              <a:buFont typeface="Arial"/>
              <a:buChar char="•"/>
            </a:pPr>
            <a:r>
              <a:rPr lang="en-US" sz="2800" dirty="0" smtClean="0"/>
              <a:t>Some </a:t>
            </a:r>
            <a:r>
              <a:rPr lang="en-US" sz="2800" dirty="0"/>
              <a:t>political theorists, however, </a:t>
            </a:r>
            <a:r>
              <a:rPr lang="en-US" sz="2800" dirty="0" smtClean="0"/>
              <a:t>argue that </a:t>
            </a:r>
            <a:r>
              <a:rPr lang="en-US" sz="2800" dirty="0"/>
              <a:t>only a handful of economic and political elites have any influence over government.</a:t>
            </a:r>
          </a:p>
          <a:p>
            <a:endParaRPr lang="en-US" sz="1800" dirty="0"/>
          </a:p>
        </p:txBody>
      </p:sp>
    </p:spTree>
    <p:extLst>
      <p:ext uri="{BB962C8B-B14F-4D97-AF65-F5344CB8AC3E}">
        <p14:creationId xmlns:p14="http://schemas.microsoft.com/office/powerpoint/2010/main" val="29377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n image of a poster that reads “This is America where you vote as you please, where the privileges of democracy belong to all people equally, where your government is your servant, not your master. This is your America…Keep it Free!”"/>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8298" b="-8298"/>
          <a:stretch>
            <a:fillRect/>
          </a:stretch>
        </p:blipFill>
        <p:spPr>
          <a:xfrm>
            <a:off x="1889157" y="1560397"/>
            <a:ext cx="4538997" cy="1970356"/>
          </a:xfrm>
        </p:spPr>
      </p:pic>
      <p:pic>
        <p:nvPicPr>
          <p:cNvPr id="9" name="OSXLogo" descr="OpenStax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621208"/>
            <a:ext cx="8062912" cy="659535"/>
          </a:xfrm>
        </p:spPr>
        <p:txBody>
          <a:bodyPr>
            <a:normAutofit/>
          </a:bodyPr>
          <a:lstStyle/>
          <a:p>
            <a:r>
              <a:rPr lang="en-US" sz="3200" b="1" dirty="0" smtClean="0">
                <a:latin typeface="+mn-lt"/>
              </a:rPr>
              <a:t>THIS IS AMERICA</a:t>
            </a:r>
            <a:r>
              <a:rPr lang="mr-IN" sz="3200" b="1" dirty="0" smtClean="0">
                <a:latin typeface="+mn-lt"/>
              </a:rPr>
              <a:t>…</a:t>
            </a:r>
            <a:r>
              <a:rPr lang="en-US" sz="3200" b="1" dirty="0" smtClean="0">
                <a:latin typeface="+mn-lt"/>
              </a:rPr>
              <a:t> </a:t>
            </a:r>
            <a:r>
              <a:rPr lang="en-US" sz="3200" b="1" dirty="0" err="1" smtClean="0">
                <a:latin typeface="+mn-lt"/>
              </a:rPr>
              <a:t>KEEp</a:t>
            </a:r>
            <a:r>
              <a:rPr lang="en-US" sz="3200" b="1" dirty="0" smtClean="0">
                <a:latin typeface="+mn-lt"/>
              </a:rPr>
              <a:t> it FREE!</a:t>
            </a:r>
            <a:endParaRPr lang="en-US" sz="3200" b="1" dirty="0">
              <a:latin typeface="+mn-lt"/>
            </a:endParaRPr>
          </a:p>
        </p:txBody>
      </p:sp>
      <p:sp>
        <p:nvSpPr>
          <p:cNvPr id="8" name="Text"/>
          <p:cNvSpPr>
            <a:spLocks noGrp="1"/>
          </p:cNvSpPr>
          <p:nvPr>
            <p:ph type="body" sz="quarter" idx="14"/>
          </p:nvPr>
        </p:nvSpPr>
        <p:spPr>
          <a:xfrm>
            <a:off x="195385" y="4103078"/>
            <a:ext cx="8324727" cy="2389798"/>
          </a:xfrm>
        </p:spPr>
        <p:txBody>
          <a:bodyPr>
            <a:noAutofit/>
          </a:bodyPr>
          <a:lstStyle/>
          <a:p>
            <a:pPr marL="285750" indent="-285750">
              <a:buFont typeface="Arial"/>
              <a:buChar char="•"/>
            </a:pPr>
            <a:r>
              <a:rPr lang="en-US" sz="2400" dirty="0" smtClean="0"/>
              <a:t>A functioning democracy relies on </a:t>
            </a:r>
            <a:r>
              <a:rPr lang="en-US" sz="2400" dirty="0"/>
              <a:t>citizen participation</a:t>
            </a:r>
          </a:p>
          <a:p>
            <a:pPr marL="285750" indent="-285750">
              <a:buFont typeface="Arial"/>
              <a:buChar char="•"/>
            </a:pPr>
            <a:r>
              <a:rPr lang="en-US" sz="2400" dirty="0"/>
              <a:t>Engagement ensures </a:t>
            </a:r>
            <a:r>
              <a:rPr lang="en-US" sz="2400" dirty="0" smtClean="0"/>
              <a:t>that “We The People” influence our government</a:t>
            </a:r>
            <a:r>
              <a:rPr lang="en-US" sz="2400" dirty="0"/>
              <a:t>. </a:t>
            </a:r>
            <a:endParaRPr lang="en-US" sz="2400" dirty="0" smtClean="0"/>
          </a:p>
          <a:p>
            <a:pPr marL="285750" indent="-285750">
              <a:buFont typeface="Arial"/>
              <a:buChar char="•"/>
            </a:pPr>
            <a:r>
              <a:rPr lang="en-US" sz="2400" dirty="0" smtClean="0"/>
              <a:t>But w</a:t>
            </a:r>
            <a:r>
              <a:rPr lang="en-US" sz="2400" dirty="0" smtClean="0"/>
              <a:t>ho </a:t>
            </a:r>
            <a:r>
              <a:rPr lang="en-US" sz="2400" dirty="0" smtClean="0"/>
              <a:t>is allowed to participate has changed drastically since the founding. </a:t>
            </a:r>
            <a:endParaRPr lang="en-US" sz="2400" dirty="0"/>
          </a:p>
        </p:txBody>
      </p:sp>
    </p:spTree>
    <p:extLst>
      <p:ext uri="{BB962C8B-B14F-4D97-AF65-F5344CB8AC3E}">
        <p14:creationId xmlns:p14="http://schemas.microsoft.com/office/powerpoint/2010/main" val="1012299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PLURALISM vs. Elitism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b="1" dirty="0" smtClean="0"/>
              <a:t>The elite </a:t>
            </a:r>
            <a:r>
              <a:rPr lang="en-US" sz="2800" b="1" dirty="0"/>
              <a:t>theory of </a:t>
            </a:r>
            <a:r>
              <a:rPr lang="en-US" sz="2800" b="1" dirty="0" smtClean="0"/>
              <a:t>government </a:t>
            </a:r>
            <a:r>
              <a:rPr lang="en-US" sz="2800" dirty="0" smtClean="0"/>
              <a:t>purports that a </a:t>
            </a:r>
            <a:r>
              <a:rPr lang="en-US" sz="2800" dirty="0"/>
              <a:t>set of elite citizens is really in charge of government in the United States and that others have no influence</a:t>
            </a:r>
            <a:r>
              <a:rPr lang="en-US" sz="2800" dirty="0" smtClean="0"/>
              <a:t> </a:t>
            </a:r>
          </a:p>
          <a:p>
            <a:pPr marL="457200" indent="-457200">
              <a:buFont typeface="Arial"/>
              <a:buChar char="•"/>
            </a:pPr>
            <a:r>
              <a:rPr lang="en-US" sz="2800" b="1" dirty="0" smtClean="0"/>
              <a:t>The pluralist </a:t>
            </a:r>
            <a:r>
              <a:rPr lang="en-US" sz="2800" b="1" dirty="0"/>
              <a:t>theory </a:t>
            </a:r>
            <a:r>
              <a:rPr lang="en-US" sz="2800" b="1" dirty="0" smtClean="0"/>
              <a:t>of government</a:t>
            </a:r>
            <a:r>
              <a:rPr lang="en-US" sz="2800" b="1" dirty="0"/>
              <a:t> </a:t>
            </a:r>
            <a:r>
              <a:rPr lang="en-US" sz="2800" dirty="0" smtClean="0"/>
              <a:t>says </a:t>
            </a:r>
            <a:r>
              <a:rPr lang="en-US" sz="2800" dirty="0"/>
              <a:t>that political power rests with competing interest groups who share influence in government. </a:t>
            </a:r>
          </a:p>
        </p:txBody>
      </p:sp>
    </p:spTree>
    <p:extLst>
      <p:ext uri="{BB962C8B-B14F-4D97-AF65-F5344CB8AC3E}">
        <p14:creationId xmlns:p14="http://schemas.microsoft.com/office/powerpoint/2010/main" val="215277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Elitism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The wealthy </a:t>
            </a:r>
            <a:r>
              <a:rPr lang="en-US" sz="2800" dirty="0"/>
              <a:t>use their power to control the </a:t>
            </a:r>
            <a:r>
              <a:rPr lang="en-US" sz="2800" dirty="0" smtClean="0"/>
              <a:t>economy to keep those </a:t>
            </a:r>
            <a:r>
              <a:rPr lang="en-US" sz="2800" dirty="0"/>
              <a:t>below </a:t>
            </a:r>
            <a:r>
              <a:rPr lang="en-US" sz="2800" dirty="0" smtClean="0"/>
              <a:t>them from advancing </a:t>
            </a:r>
          </a:p>
          <a:p>
            <a:pPr marL="457200" indent="-457200">
              <a:buFont typeface="Arial"/>
              <a:buChar char="•"/>
            </a:pPr>
            <a:r>
              <a:rPr lang="en-US" sz="2800" dirty="0" smtClean="0"/>
              <a:t>Their </a:t>
            </a:r>
            <a:r>
              <a:rPr lang="en-US" sz="2800" dirty="0"/>
              <a:t>wealth allows </a:t>
            </a:r>
            <a:r>
              <a:rPr lang="en-US" sz="2800" dirty="0" smtClean="0"/>
              <a:t>them to </a:t>
            </a:r>
            <a:r>
              <a:rPr lang="en-US" sz="2800" dirty="0"/>
              <a:t>secure </a:t>
            </a:r>
            <a:r>
              <a:rPr lang="en-US" sz="2800" dirty="0" smtClean="0"/>
              <a:t>important positions in </a:t>
            </a:r>
            <a:r>
              <a:rPr lang="en-US" sz="2800" dirty="0"/>
              <a:t>politics. </a:t>
            </a:r>
            <a:endParaRPr lang="en-US" sz="2800" dirty="0" smtClean="0"/>
          </a:p>
          <a:p>
            <a:pPr marL="457200" indent="-457200">
              <a:buFont typeface="Arial"/>
              <a:buChar char="•"/>
            </a:pPr>
            <a:r>
              <a:rPr lang="en-US" sz="2800" dirty="0" smtClean="0"/>
              <a:t>They </a:t>
            </a:r>
            <a:r>
              <a:rPr lang="en-US" sz="2800" dirty="0"/>
              <a:t>then use this power to make decisions and allocate resources in ways that benefit them</a:t>
            </a:r>
            <a:r>
              <a:rPr lang="en-US" sz="2800" dirty="0" smtClean="0"/>
              <a:t>.</a:t>
            </a:r>
          </a:p>
          <a:p>
            <a:pPr marL="457200" indent="-457200">
              <a:buFont typeface="Arial"/>
              <a:buChar char="•"/>
            </a:pPr>
            <a:r>
              <a:rPr lang="en-US" sz="2800" dirty="0" smtClean="0"/>
              <a:t>They believe the elites are “better fit to govern” than “We the People”. </a:t>
            </a:r>
            <a:endParaRPr lang="en-US" sz="2800" dirty="0"/>
          </a:p>
        </p:txBody>
      </p:sp>
    </p:spTree>
    <p:extLst>
      <p:ext uri="{BB962C8B-B14F-4D97-AF65-F5344CB8AC3E}">
        <p14:creationId xmlns:p14="http://schemas.microsoft.com/office/powerpoint/2010/main" val="523015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88544D26-81CB-4582-A348-7557F653AAC6}"/>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four most recent U.S. presidents have all graduated from an Ivy League university.</a:t>
            </a:r>
          </a:p>
        </p:txBody>
      </p:sp>
      <p:pic>
        <p:nvPicPr>
          <p:cNvPr id="12" name="Figure" descr="A chart showing an inset of the east coast of the United States with the locations of the seven Ivy League universities labeled: “Cornell”, “Dartmouth”, “Harvard”, “Brown”, “Yale”, “Columbia”, “Princeton”, and “Penn”. The photographs of presidents who graduated from Ivy League universities are shown to the right. George W. Bush and Barak Obama are shown for Harvard. George H. W. Bush, Bill Clinton, and George W. Bush are shown for Yale. Barak Obama is shown for Columbia. Donald Trump is shown for Penn.">
            <a:extLst>
              <a:ext uri="{FF2B5EF4-FFF2-40B4-BE49-F238E27FC236}">
                <a16:creationId xmlns="" xmlns:a16="http://schemas.microsoft.com/office/drawing/2014/main" id="{93D60E80-F544-4116-8A30-C6A49329B0C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798943" y="1071418"/>
            <a:ext cx="7372575" cy="3779414"/>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a:t>
            </a:r>
          </a:p>
        </p:txBody>
      </p:sp>
    </p:spTree>
    <p:extLst>
      <p:ext uri="{BB962C8B-B14F-4D97-AF65-F5344CB8AC3E}">
        <p14:creationId xmlns:p14="http://schemas.microsoft.com/office/powerpoint/2010/main" val="637985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03371C1D-1A6D-4189-AB12-F7137BE9D278}"/>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a:xfrm>
            <a:off x="457200" y="4412753"/>
            <a:ext cx="8062912" cy="2205019"/>
          </a:xfrm>
        </p:spPr>
        <p:txBody>
          <a:bodyPr>
            <a:noAutofit/>
          </a:bodyPr>
          <a:lstStyle/>
          <a:p>
            <a:pPr marL="342900" indent="-342900">
              <a:buFont typeface="Arial"/>
              <a:buChar char="•"/>
            </a:pPr>
            <a:r>
              <a:rPr lang="en-US" dirty="0"/>
              <a:t>This picture depicts the fairly uniform nature of Congress. Most are men</a:t>
            </a:r>
            <a:r>
              <a:rPr lang="en-US" dirty="0" smtClean="0"/>
              <a:t>, nearly </a:t>
            </a:r>
            <a:r>
              <a:rPr lang="en-US" dirty="0"/>
              <a:t>all are </a:t>
            </a:r>
            <a:r>
              <a:rPr lang="en-US" dirty="0" smtClean="0"/>
              <a:t>white, and they tend </a:t>
            </a:r>
            <a:r>
              <a:rPr lang="en-US" dirty="0"/>
              <a:t>to resemble one another in terms of income and level of education</a:t>
            </a:r>
            <a:r>
              <a:rPr lang="en-US" dirty="0" smtClean="0"/>
              <a:t>.</a:t>
            </a:r>
            <a:endParaRPr lang="en-US" dirty="0"/>
          </a:p>
          <a:p>
            <a:pPr marL="342900" indent="-342900">
              <a:buFont typeface="Arial"/>
              <a:buChar char="•"/>
            </a:pPr>
            <a:r>
              <a:rPr lang="en-US" dirty="0" smtClean="0"/>
              <a:t>Currently, more </a:t>
            </a:r>
            <a:r>
              <a:rPr lang="en-US" dirty="0"/>
              <a:t>than half of the members of Congress are millionaires</a:t>
            </a:r>
            <a:endParaRPr lang="en-US" dirty="0"/>
          </a:p>
        </p:txBody>
      </p:sp>
      <p:pic>
        <p:nvPicPr>
          <p:cNvPr id="2" name="Figure" descr="An aerial image of a large group of people standing in a room."/>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2233" r="-32233"/>
          <a:stretch>
            <a:fillRect/>
          </a:stretch>
        </p:blipFill>
        <p:spPr>
          <a:xfrm>
            <a:off x="668242" y="1122386"/>
            <a:ext cx="7579830" cy="3290367"/>
          </a:xfrm>
        </p:spPr>
      </p:pic>
      <p:pic>
        <p:nvPicPr>
          <p:cNvPr id="9" name="OSXLogo" descr="OpenStax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1.8</a:t>
            </a:r>
          </a:p>
        </p:txBody>
      </p:sp>
    </p:spTree>
    <p:extLst>
      <p:ext uri="{BB962C8B-B14F-4D97-AF65-F5344CB8AC3E}">
        <p14:creationId xmlns:p14="http://schemas.microsoft.com/office/powerpoint/2010/main" val="858536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PLURALISM vs. Elitism</a:t>
            </a:r>
            <a:endParaRPr lang="en-US" sz="3200" b="1" dirty="0">
              <a:latin typeface="+mn-lt"/>
            </a:endParaRPr>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200" dirty="0" smtClean="0"/>
              <a:t>93% of members of the House </a:t>
            </a:r>
            <a:r>
              <a:rPr lang="en-US" sz="2200" dirty="0"/>
              <a:t>have a bachelor’s </a:t>
            </a:r>
            <a:r>
              <a:rPr lang="en-US" sz="2200" dirty="0" smtClean="0"/>
              <a:t>degree</a:t>
            </a:r>
          </a:p>
          <a:p>
            <a:pPr marL="457200" indent="-457200">
              <a:buFont typeface="Arial"/>
              <a:buChar char="•"/>
            </a:pPr>
            <a:r>
              <a:rPr lang="en-US" sz="2200" dirty="0" smtClean="0"/>
              <a:t>99 % of </a:t>
            </a:r>
            <a:r>
              <a:rPr lang="en-US" sz="2200" dirty="0"/>
              <a:t>members of the </a:t>
            </a:r>
            <a:r>
              <a:rPr lang="en-US" sz="2200" dirty="0" smtClean="0"/>
              <a:t>Senate</a:t>
            </a:r>
            <a:r>
              <a:rPr lang="en-US" sz="2200" dirty="0"/>
              <a:t> </a:t>
            </a:r>
            <a:r>
              <a:rPr lang="en-US" sz="2200" dirty="0" smtClean="0"/>
              <a:t>do</a:t>
            </a:r>
          </a:p>
          <a:p>
            <a:pPr marL="457200" indent="-457200">
              <a:buFont typeface="Arial"/>
              <a:buChar char="•"/>
            </a:pPr>
            <a:r>
              <a:rPr lang="en-US" sz="2200" dirty="0" smtClean="0"/>
              <a:t>Fewer than 40% </a:t>
            </a:r>
            <a:r>
              <a:rPr lang="en-US" sz="2200" dirty="0"/>
              <a:t>of U.S. adults have even an associate’s degree</a:t>
            </a:r>
            <a:r>
              <a:rPr lang="en-US" sz="2200" dirty="0" smtClean="0"/>
              <a:t>.</a:t>
            </a:r>
          </a:p>
          <a:p>
            <a:pPr marL="457200" indent="-457200">
              <a:buFont typeface="Arial"/>
              <a:buChar char="•"/>
            </a:pPr>
            <a:r>
              <a:rPr lang="en-US" sz="2200" dirty="0" smtClean="0"/>
              <a:t>The </a:t>
            </a:r>
            <a:r>
              <a:rPr lang="en-US" sz="2200" dirty="0"/>
              <a:t>majority of the men and women </a:t>
            </a:r>
            <a:r>
              <a:rPr lang="en-US" sz="2200" dirty="0" smtClean="0"/>
              <a:t>in Congress engaged </a:t>
            </a:r>
            <a:r>
              <a:rPr lang="en-US" sz="2200" dirty="0"/>
              <a:t>in either state or local politics, were business people, or practiced law before </a:t>
            </a:r>
            <a:r>
              <a:rPr lang="en-US" sz="2200" dirty="0" smtClean="0"/>
              <a:t>being elected </a:t>
            </a:r>
            <a:r>
              <a:rPr lang="en-US" sz="2200" dirty="0"/>
              <a:t>to Congress</a:t>
            </a:r>
            <a:r>
              <a:rPr lang="en-US" sz="2200" dirty="0" smtClean="0"/>
              <a:t>. </a:t>
            </a:r>
          </a:p>
          <a:p>
            <a:pPr marL="457200" indent="-457200">
              <a:buFont typeface="Arial"/>
              <a:buChar char="•"/>
            </a:pPr>
            <a:r>
              <a:rPr lang="en-US" sz="2200" dirty="0" smtClean="0"/>
              <a:t>Approximately 80% </a:t>
            </a:r>
            <a:r>
              <a:rPr lang="en-US" sz="2200" dirty="0"/>
              <a:t>of both the Senate and the House of Representatives </a:t>
            </a:r>
            <a:r>
              <a:rPr lang="en-US" sz="2200" dirty="0" smtClean="0"/>
              <a:t>are male</a:t>
            </a:r>
          </a:p>
          <a:p>
            <a:pPr marL="457200" indent="-457200">
              <a:buFont typeface="Arial"/>
              <a:buChar char="•"/>
            </a:pPr>
            <a:r>
              <a:rPr lang="en-US" sz="2200" dirty="0"/>
              <a:t>F</a:t>
            </a:r>
            <a:r>
              <a:rPr lang="en-US" sz="2200" dirty="0" smtClean="0"/>
              <a:t>ewer </a:t>
            </a:r>
            <a:r>
              <a:rPr lang="en-US" sz="2200" dirty="0"/>
              <a:t>than </a:t>
            </a:r>
            <a:r>
              <a:rPr lang="en-US" sz="2200" dirty="0" smtClean="0"/>
              <a:t>20% of </a:t>
            </a:r>
            <a:r>
              <a:rPr lang="en-US" sz="2200" dirty="0"/>
              <a:t>members of Congress are people of color </a:t>
            </a:r>
          </a:p>
        </p:txBody>
      </p:sp>
    </p:spTree>
    <p:extLst>
      <p:ext uri="{BB962C8B-B14F-4D97-AF65-F5344CB8AC3E}">
        <p14:creationId xmlns:p14="http://schemas.microsoft.com/office/powerpoint/2010/main" val="2573976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PLURALISM vs. Elitism</a:t>
            </a:r>
            <a:endParaRPr lang="en-US" sz="3200" b="1" dirty="0">
              <a:latin typeface="+mn-lt"/>
            </a:endParaRPr>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400" dirty="0" smtClean="0"/>
              <a:t>The nation’s laws </a:t>
            </a:r>
            <a:r>
              <a:rPr lang="en-US" sz="2400" dirty="0"/>
              <a:t>are made primarily by well-educated white male professionals and businessmen</a:t>
            </a:r>
            <a:r>
              <a:rPr lang="en-US" sz="2400" dirty="0" smtClean="0"/>
              <a:t>.</a:t>
            </a:r>
          </a:p>
          <a:p>
            <a:pPr marL="457200" indent="-457200">
              <a:buFont typeface="Arial"/>
              <a:buChar char="•"/>
            </a:pPr>
            <a:endParaRPr lang="en-US" sz="2400" dirty="0" smtClean="0"/>
          </a:p>
          <a:p>
            <a:pPr marL="457200" indent="-457200">
              <a:buFont typeface="Arial"/>
              <a:buChar char="•"/>
            </a:pPr>
            <a:r>
              <a:rPr lang="en-US" sz="2400" dirty="0" smtClean="0"/>
              <a:t>Does this matter? </a:t>
            </a:r>
            <a:endParaRPr lang="en-US" sz="2400" dirty="0"/>
          </a:p>
        </p:txBody>
      </p:sp>
      <p:pic>
        <p:nvPicPr>
          <p:cNvPr id="10" name="Figure" descr="An aerial image of a large group of people standing in a room."/>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32233" r="-32233"/>
          <a:stretch>
            <a:fillRect/>
          </a:stretch>
        </p:blipFill>
        <p:spPr>
          <a:xfrm>
            <a:off x="2196954" y="2992804"/>
            <a:ext cx="8062913" cy="3500071"/>
          </a:xfrm>
        </p:spPr>
      </p:pic>
    </p:spTree>
    <p:extLst>
      <p:ext uri="{BB962C8B-B14F-4D97-AF65-F5344CB8AC3E}">
        <p14:creationId xmlns:p14="http://schemas.microsoft.com/office/powerpoint/2010/main" val="2381980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PLURALISM vs. Elitism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You can argue that race</a:t>
            </a:r>
            <a:r>
              <a:rPr lang="en-US" sz="2800" dirty="0"/>
              <a:t>, sex, profession, education, and socioeconomic </a:t>
            </a:r>
            <a:r>
              <a:rPr lang="en-US" sz="2800" dirty="0" smtClean="0"/>
              <a:t>class have </a:t>
            </a:r>
            <a:r>
              <a:rPr lang="en-US" sz="2800" dirty="0"/>
              <a:t>an important effect on people’s political </a:t>
            </a:r>
            <a:r>
              <a:rPr lang="en-US" sz="2800" dirty="0" smtClean="0"/>
              <a:t>interests.</a:t>
            </a:r>
          </a:p>
          <a:p>
            <a:pPr marL="1188720" lvl="1">
              <a:buFont typeface="Arial"/>
              <a:buChar char="•"/>
            </a:pPr>
            <a:r>
              <a:rPr lang="en-US" sz="2400" dirty="0"/>
              <a:t>G</a:t>
            </a:r>
            <a:r>
              <a:rPr lang="en-US" sz="2400" dirty="0" smtClean="0"/>
              <a:t>iving </a:t>
            </a:r>
            <a:r>
              <a:rPr lang="en-US" sz="2400" dirty="0"/>
              <a:t>more money to </a:t>
            </a:r>
            <a:r>
              <a:rPr lang="en-US" sz="2400" dirty="0" smtClean="0"/>
              <a:t>public education </a:t>
            </a:r>
            <a:r>
              <a:rPr lang="en-US" sz="2400" dirty="0"/>
              <a:t>does not benefit the wealthy as much as it does the poor, because the wealthy are more </a:t>
            </a:r>
            <a:r>
              <a:rPr lang="en-US" sz="2400" dirty="0" smtClean="0"/>
              <a:t>likely to </a:t>
            </a:r>
            <a:r>
              <a:rPr lang="en-US" sz="2400" dirty="0"/>
              <a:t>send their children to private </a:t>
            </a:r>
            <a:r>
              <a:rPr lang="en-US" sz="2400" dirty="0" smtClean="0"/>
              <a:t>schools or may have public schools that are like private schools</a:t>
            </a:r>
          </a:p>
          <a:p>
            <a:pPr marL="1188720" lvl="1">
              <a:buFont typeface="Arial"/>
              <a:buChar char="•"/>
            </a:pPr>
            <a:r>
              <a:rPr lang="en-US" sz="2400" dirty="0" smtClean="0"/>
              <a:t> </a:t>
            </a:r>
            <a:r>
              <a:rPr lang="en-US" sz="2400" dirty="0"/>
              <a:t>B</a:t>
            </a:r>
            <a:r>
              <a:rPr lang="en-US" sz="2400" dirty="0" smtClean="0"/>
              <a:t>etter </a:t>
            </a:r>
            <a:r>
              <a:rPr lang="en-US" sz="2400" dirty="0"/>
              <a:t>funded public schools have the potential </a:t>
            </a:r>
            <a:r>
              <a:rPr lang="en-US" sz="2400" dirty="0" smtClean="0"/>
              <a:t>to </a:t>
            </a:r>
            <a:r>
              <a:rPr lang="en-US" sz="2400" dirty="0"/>
              <a:t>improve the upward mobility of </a:t>
            </a:r>
            <a:r>
              <a:rPr lang="en-US" sz="2400" dirty="0" smtClean="0"/>
              <a:t>other </a:t>
            </a:r>
            <a:r>
              <a:rPr lang="en-US" sz="2400" dirty="0"/>
              <a:t>socioeconomic </a:t>
            </a:r>
            <a:r>
              <a:rPr lang="en-US" sz="2400" dirty="0" smtClean="0"/>
              <a:t>classes</a:t>
            </a:r>
            <a:endParaRPr lang="en-US" sz="2400" dirty="0"/>
          </a:p>
        </p:txBody>
      </p:sp>
    </p:spTree>
    <p:extLst>
      <p:ext uri="{BB962C8B-B14F-4D97-AF65-F5344CB8AC3E}">
        <p14:creationId xmlns:p14="http://schemas.microsoft.com/office/powerpoint/2010/main" val="3880463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PLURALISM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b="1" dirty="0" smtClean="0"/>
              <a:t>Pluralist </a:t>
            </a:r>
            <a:r>
              <a:rPr lang="en-US" sz="2800" b="1" dirty="0"/>
              <a:t>theory </a:t>
            </a:r>
            <a:r>
              <a:rPr lang="en-US" sz="2800" dirty="0"/>
              <a:t>rejects this approach, arguing that although there are elite members of society they </a:t>
            </a:r>
            <a:r>
              <a:rPr lang="en-US" sz="2800" dirty="0" smtClean="0"/>
              <a:t>do not </a:t>
            </a:r>
            <a:r>
              <a:rPr lang="en-US" sz="2800" dirty="0"/>
              <a:t>control government. </a:t>
            </a:r>
            <a:endParaRPr lang="en-US" sz="2800" dirty="0" smtClean="0"/>
          </a:p>
          <a:p>
            <a:pPr marL="457200" indent="-457200">
              <a:buFont typeface="Arial"/>
              <a:buChar char="•"/>
            </a:pPr>
            <a:r>
              <a:rPr lang="en-US" sz="2800" dirty="0"/>
              <a:t>P</a:t>
            </a:r>
            <a:r>
              <a:rPr lang="en-US" sz="2800" dirty="0" smtClean="0"/>
              <a:t>luralists argue that </a:t>
            </a:r>
            <a:r>
              <a:rPr lang="en-US" sz="2800" dirty="0"/>
              <a:t>political power is distributed throughout society. </a:t>
            </a:r>
            <a:endParaRPr lang="en-US" sz="2800" dirty="0" smtClean="0"/>
          </a:p>
          <a:p>
            <a:pPr marL="457200" indent="-457200">
              <a:buFont typeface="Arial"/>
              <a:buChar char="•"/>
            </a:pPr>
            <a:r>
              <a:rPr lang="en-US" sz="2800" dirty="0" smtClean="0"/>
              <a:t>They believe people </a:t>
            </a:r>
            <a:r>
              <a:rPr lang="en-US" sz="2800" dirty="0"/>
              <a:t>with shared interests will form groups </a:t>
            </a:r>
            <a:r>
              <a:rPr lang="en-US" sz="2800" dirty="0" smtClean="0"/>
              <a:t>to </a:t>
            </a:r>
            <a:r>
              <a:rPr lang="en-US" sz="2800" dirty="0"/>
              <a:t>make </a:t>
            </a:r>
            <a:r>
              <a:rPr lang="en-US" sz="2800" dirty="0" smtClean="0"/>
              <a:t>their desires </a:t>
            </a:r>
            <a:r>
              <a:rPr lang="en-US" sz="2800" dirty="0"/>
              <a:t>known to </a:t>
            </a:r>
            <a:r>
              <a:rPr lang="en-US" sz="2800" dirty="0" smtClean="0"/>
              <a:t>politicians (environmental </a:t>
            </a:r>
            <a:r>
              <a:rPr lang="en-US" sz="2800" dirty="0"/>
              <a:t>advocates, unions</a:t>
            </a:r>
            <a:r>
              <a:rPr lang="en-US" sz="2800" dirty="0" smtClean="0"/>
              <a:t>, businesses organizations). </a:t>
            </a:r>
            <a:endParaRPr lang="en-US" sz="2800" dirty="0"/>
          </a:p>
        </p:txBody>
      </p:sp>
    </p:spTree>
    <p:extLst>
      <p:ext uri="{BB962C8B-B14F-4D97-AF65-F5344CB8AC3E}">
        <p14:creationId xmlns:p14="http://schemas.microsoft.com/office/powerpoint/2010/main" val="1130947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PLURALISM</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A variety </a:t>
            </a:r>
            <a:r>
              <a:rPr lang="en-US" sz="2800" dirty="0"/>
              <a:t>of organized groups hold power, with some </a:t>
            </a:r>
            <a:r>
              <a:rPr lang="en-US" sz="2800" dirty="0" smtClean="0"/>
              <a:t>groups having </a:t>
            </a:r>
            <a:r>
              <a:rPr lang="en-US" sz="2800" dirty="0"/>
              <a:t>more influence on certain issues than others. </a:t>
            </a:r>
            <a:endParaRPr lang="en-US" sz="2800" dirty="0" smtClean="0"/>
          </a:p>
          <a:p>
            <a:pPr marL="1188720" lvl="1">
              <a:buFont typeface="Arial"/>
              <a:buChar char="•"/>
            </a:pPr>
            <a:r>
              <a:rPr lang="en-US" sz="2800" dirty="0" smtClean="0"/>
              <a:t>Thousands </a:t>
            </a:r>
            <a:r>
              <a:rPr lang="en-US" sz="2800" dirty="0"/>
              <a:t>of interest groups exist in the </a:t>
            </a:r>
            <a:r>
              <a:rPr lang="en-US" sz="2800" dirty="0" smtClean="0"/>
              <a:t>United States.</a:t>
            </a:r>
          </a:p>
          <a:p>
            <a:pPr marL="1188720" lvl="1">
              <a:buFont typeface="Arial"/>
              <a:buChar char="•"/>
            </a:pPr>
            <a:r>
              <a:rPr lang="en-US" sz="2800" dirty="0" smtClean="0"/>
              <a:t>Approximately </a:t>
            </a:r>
            <a:r>
              <a:rPr lang="en-US" sz="2800" dirty="0"/>
              <a:t>70–90 percent of Americans report belonging to at least one </a:t>
            </a:r>
            <a:r>
              <a:rPr lang="en-US" sz="2800" dirty="0" smtClean="0"/>
              <a:t>group</a:t>
            </a:r>
          </a:p>
          <a:p>
            <a:pPr marL="1188720" lvl="1">
              <a:buFont typeface="Arial"/>
              <a:buChar char="•"/>
            </a:pPr>
            <a:r>
              <a:rPr lang="en-US" sz="2800" dirty="0" smtClean="0"/>
              <a:t>These groups compete for influence</a:t>
            </a:r>
          </a:p>
        </p:txBody>
      </p:sp>
    </p:spTree>
    <p:extLst>
      <p:ext uri="{BB962C8B-B14F-4D97-AF65-F5344CB8AC3E}">
        <p14:creationId xmlns:p14="http://schemas.microsoft.com/office/powerpoint/2010/main" val="2355434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PLURALISM</a:t>
            </a:r>
            <a:endParaRPr lang="en-US" sz="3200" b="1" dirty="0">
              <a:latin typeface="+mn-lt"/>
            </a:endParaRPr>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800" dirty="0" smtClean="0"/>
              <a:t>Robert Dahl</a:t>
            </a:r>
            <a:r>
              <a:rPr lang="en-US" sz="2800" dirty="0"/>
              <a:t> </a:t>
            </a:r>
            <a:r>
              <a:rPr lang="en-US" sz="2800" dirty="0" smtClean="0"/>
              <a:t>argued </a:t>
            </a:r>
            <a:r>
              <a:rPr lang="en-US" sz="2800" dirty="0"/>
              <a:t>that politicians seeking an “electoral payoff” are attentive to the concerns of </a:t>
            </a:r>
            <a:r>
              <a:rPr lang="en-US" sz="2800" dirty="0" smtClean="0"/>
              <a:t>politically active </a:t>
            </a:r>
            <a:r>
              <a:rPr lang="en-US" sz="2800" dirty="0"/>
              <a:t>citizens and, through them, become acquainted with the needs of ordinary people. </a:t>
            </a:r>
            <a:endParaRPr lang="en-US" sz="2800" dirty="0" smtClean="0"/>
          </a:p>
          <a:p>
            <a:pPr marL="457200" indent="-457200">
              <a:buFont typeface="Arial"/>
              <a:buChar char="•"/>
            </a:pPr>
            <a:endParaRPr lang="en-US" sz="2800" dirty="0" smtClean="0"/>
          </a:p>
          <a:p>
            <a:pPr marL="457200" indent="-457200">
              <a:buFont typeface="Arial"/>
              <a:buChar char="•"/>
            </a:pPr>
            <a:r>
              <a:rPr lang="en-US" sz="2800" dirty="0" smtClean="0"/>
              <a:t>They </a:t>
            </a:r>
            <a:r>
              <a:rPr lang="en-US" sz="2800" dirty="0"/>
              <a:t>will </a:t>
            </a:r>
            <a:r>
              <a:rPr lang="en-US" sz="2800" dirty="0" smtClean="0"/>
              <a:t>attempt to </a:t>
            </a:r>
            <a:r>
              <a:rPr lang="en-US" sz="2800" dirty="0"/>
              <a:t>give people what they want in exchange for their votes</a:t>
            </a:r>
            <a:r>
              <a:rPr lang="en-US" sz="2800" dirty="0" smtClean="0"/>
              <a:t>.</a:t>
            </a:r>
            <a:endParaRPr lang="en-US" sz="2800" dirty="0"/>
          </a:p>
        </p:txBody>
      </p:sp>
    </p:spTree>
    <p:extLst>
      <p:ext uri="{BB962C8B-B14F-4D97-AF65-F5344CB8AC3E}">
        <p14:creationId xmlns:p14="http://schemas.microsoft.com/office/powerpoint/2010/main" val="32537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571093"/>
            <a:ext cx="8062912" cy="659535"/>
          </a:xfrm>
        </p:spPr>
        <p:txBody>
          <a:bodyPr>
            <a:normAutofit/>
          </a:bodyPr>
          <a:lstStyle/>
          <a:p>
            <a:r>
              <a:rPr lang="en-US" sz="3200" b="1" dirty="0" smtClean="0">
                <a:latin typeface="+mn-lt"/>
              </a:rPr>
              <a:t>What this chapter Covers</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r>
              <a:rPr lang="en-US" sz="2800" dirty="0"/>
              <a:t>W</a:t>
            </a:r>
            <a:r>
              <a:rPr lang="en-US" sz="2800" dirty="0" smtClean="0"/>
              <a:t>hat </a:t>
            </a:r>
            <a:r>
              <a:rPr lang="en-US" sz="2800" dirty="0"/>
              <a:t>does government do to serve the people? </a:t>
            </a:r>
            <a:endParaRPr lang="en-US" sz="2800" dirty="0" smtClean="0"/>
          </a:p>
          <a:p>
            <a:pPr marL="457200" indent="-457200">
              <a:spcBef>
                <a:spcPts val="0"/>
              </a:spcBef>
              <a:spcAft>
                <a:spcPts val="0"/>
              </a:spcAft>
              <a:buClrTx/>
              <a:buFont typeface="Arial"/>
              <a:buChar char="•"/>
              <a:defRPr/>
            </a:pPr>
            <a:endParaRPr lang="en-US" sz="2800" dirty="0" smtClean="0"/>
          </a:p>
          <a:p>
            <a:pPr marL="457200" indent="-457200">
              <a:spcBef>
                <a:spcPts val="0"/>
              </a:spcBef>
              <a:spcAft>
                <a:spcPts val="0"/>
              </a:spcAft>
              <a:buClrTx/>
              <a:buFont typeface="Arial"/>
              <a:buChar char="•"/>
              <a:defRPr/>
            </a:pPr>
            <a:r>
              <a:rPr lang="en-US" sz="2800" dirty="0" smtClean="0"/>
              <a:t>What </a:t>
            </a:r>
            <a:r>
              <a:rPr lang="en-US" sz="2800" dirty="0"/>
              <a:t>different forms of government exist? </a:t>
            </a:r>
            <a:endParaRPr lang="en-US" sz="2800" dirty="0" smtClean="0"/>
          </a:p>
          <a:p>
            <a:pPr marL="457200" indent="-457200">
              <a:spcBef>
                <a:spcPts val="0"/>
              </a:spcBef>
              <a:spcAft>
                <a:spcPts val="0"/>
              </a:spcAft>
              <a:buClrTx/>
              <a:buFont typeface="Arial"/>
              <a:buChar char="•"/>
              <a:defRPr/>
            </a:pPr>
            <a:endParaRPr lang="en-US" sz="2800" dirty="0" smtClean="0"/>
          </a:p>
          <a:p>
            <a:pPr marL="457200" indent="-457200">
              <a:spcBef>
                <a:spcPts val="0"/>
              </a:spcBef>
              <a:spcAft>
                <a:spcPts val="0"/>
              </a:spcAft>
              <a:buClrTx/>
              <a:buFont typeface="Arial"/>
              <a:buChar char="•"/>
              <a:defRPr/>
            </a:pPr>
            <a:r>
              <a:rPr lang="en-US" sz="2800" dirty="0" smtClean="0"/>
              <a:t>How </a:t>
            </a:r>
            <a:r>
              <a:rPr lang="en-US" sz="2800" dirty="0"/>
              <a:t>do they differ? </a:t>
            </a:r>
            <a:endParaRPr lang="en-US" sz="2800" dirty="0" smtClean="0"/>
          </a:p>
          <a:p>
            <a:pPr marL="457200" indent="-457200">
              <a:spcBef>
                <a:spcPts val="0"/>
              </a:spcBef>
              <a:spcAft>
                <a:spcPts val="0"/>
              </a:spcAft>
              <a:buClrTx/>
              <a:buFont typeface="Arial"/>
              <a:buChar char="•"/>
              <a:defRPr/>
            </a:pPr>
            <a:endParaRPr lang="en-US" sz="2800" dirty="0" smtClean="0"/>
          </a:p>
          <a:p>
            <a:pPr marL="457200" indent="-457200">
              <a:spcBef>
                <a:spcPts val="0"/>
              </a:spcBef>
              <a:spcAft>
                <a:spcPts val="0"/>
              </a:spcAft>
              <a:buClrTx/>
              <a:buFont typeface="Arial"/>
              <a:buChar char="•"/>
              <a:defRPr/>
            </a:pPr>
            <a:r>
              <a:rPr lang="en-US" sz="2800" dirty="0" smtClean="0"/>
              <a:t>How </a:t>
            </a:r>
            <a:r>
              <a:rPr lang="en-US" sz="2800" dirty="0"/>
              <a:t>can citizens </a:t>
            </a:r>
            <a:r>
              <a:rPr lang="en-US" sz="2800" dirty="0" smtClean="0"/>
              <a:t>best engage </a:t>
            </a:r>
            <a:r>
              <a:rPr lang="en-US" sz="2800" dirty="0"/>
              <a:t>with and participate in the crucial process of governing the nation? </a:t>
            </a:r>
          </a:p>
          <a:p>
            <a:endParaRPr lang="en-US" sz="1800" dirty="0"/>
          </a:p>
        </p:txBody>
      </p:sp>
    </p:spTree>
    <p:extLst>
      <p:ext uri="{BB962C8B-B14F-4D97-AF65-F5344CB8AC3E}">
        <p14:creationId xmlns:p14="http://schemas.microsoft.com/office/powerpoint/2010/main" val="611009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The Tradeoffs Perspective</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marL="342900" indent="-342900">
              <a:spcBef>
                <a:spcPts val="0"/>
              </a:spcBef>
              <a:spcAft>
                <a:spcPts val="0"/>
              </a:spcAft>
              <a:buClrTx/>
              <a:buFont typeface="Arial"/>
              <a:buChar char="•"/>
              <a:defRPr/>
            </a:pPr>
            <a:r>
              <a:rPr lang="en-US" sz="2800" dirty="0" smtClean="0"/>
              <a:t>What if the </a:t>
            </a:r>
            <a:r>
              <a:rPr lang="en-US" sz="2800" dirty="0"/>
              <a:t>interests of both the elite and the people </a:t>
            </a:r>
            <a:r>
              <a:rPr lang="en-US" sz="2800" dirty="0" smtClean="0"/>
              <a:t>influence</a:t>
            </a:r>
            <a:r>
              <a:rPr lang="en-US" sz="2800" dirty="0"/>
              <a:t> </a:t>
            </a:r>
            <a:r>
              <a:rPr lang="en-US" sz="2800" dirty="0" smtClean="0"/>
              <a:t>government </a:t>
            </a:r>
            <a:r>
              <a:rPr lang="en-US" sz="2800" dirty="0"/>
              <a:t>action, and compromises </a:t>
            </a:r>
            <a:r>
              <a:rPr lang="en-US" sz="2800" dirty="0" smtClean="0"/>
              <a:t>attempt </a:t>
            </a:r>
            <a:r>
              <a:rPr lang="en-US" sz="2800" dirty="0"/>
              <a:t>to please them </a:t>
            </a:r>
            <a:r>
              <a:rPr lang="en-US" sz="2800" dirty="0" smtClean="0"/>
              <a:t>both?</a:t>
            </a:r>
          </a:p>
          <a:p>
            <a:pPr marL="342900" indent="-342900">
              <a:spcBef>
                <a:spcPts val="0"/>
              </a:spcBef>
              <a:spcAft>
                <a:spcPts val="0"/>
              </a:spcAft>
              <a:buClrTx/>
              <a:buFont typeface="Arial"/>
              <a:buChar char="•"/>
              <a:defRPr/>
            </a:pPr>
            <a:endParaRPr lang="en-US" dirty="0"/>
          </a:p>
          <a:p>
            <a:pPr marL="1074420" lvl="1" indent="-342900">
              <a:buFont typeface="Arial"/>
              <a:buChar char="•"/>
            </a:pPr>
            <a:r>
              <a:rPr lang="en-US" dirty="0" smtClean="0"/>
              <a:t>Tradeoffs can happen between </a:t>
            </a:r>
            <a:r>
              <a:rPr lang="en-US" dirty="0"/>
              <a:t>those who favor </a:t>
            </a:r>
            <a:r>
              <a:rPr lang="en-US" dirty="0" smtClean="0"/>
              <a:t>the supremacy </a:t>
            </a:r>
            <a:r>
              <a:rPr lang="en-US" dirty="0"/>
              <a:t>of the central government and those who believe that state governments should be </a:t>
            </a:r>
            <a:r>
              <a:rPr lang="en-US" dirty="0" smtClean="0"/>
              <a:t>more powerful</a:t>
            </a:r>
            <a:r>
              <a:rPr lang="en-US" dirty="0"/>
              <a:t>. </a:t>
            </a:r>
            <a:endParaRPr lang="en-US" dirty="0"/>
          </a:p>
          <a:p>
            <a:pPr marL="1074420" lvl="1" indent="-342900">
              <a:buFont typeface="Arial"/>
              <a:buChar char="•"/>
            </a:pPr>
            <a:r>
              <a:rPr lang="en-US" dirty="0"/>
              <a:t>T</a:t>
            </a:r>
            <a:r>
              <a:rPr lang="en-US" dirty="0" smtClean="0"/>
              <a:t>radeoffs may be about freedom </a:t>
            </a:r>
            <a:r>
              <a:rPr lang="en-US" dirty="0"/>
              <a:t>of speech. </a:t>
            </a:r>
            <a:endParaRPr lang="en-US" dirty="0" smtClean="0"/>
          </a:p>
          <a:p>
            <a:pPr marL="1074420" lvl="1" indent="-342900">
              <a:buFont typeface="Arial"/>
              <a:buChar char="•"/>
            </a:pPr>
            <a:r>
              <a:rPr lang="en-US" dirty="0" smtClean="0"/>
              <a:t>Tradeoffs </a:t>
            </a:r>
            <a:r>
              <a:rPr lang="en-US" dirty="0"/>
              <a:t>occur as a result of conflict between groups representing the competing interests of citizens</a:t>
            </a:r>
            <a:r>
              <a:rPr lang="en-US" dirty="0" smtClean="0"/>
              <a:t>.</a:t>
            </a:r>
          </a:p>
          <a:p>
            <a:pPr marL="1074420" lvl="1" indent="-342900">
              <a:buFont typeface="Arial"/>
              <a:buChar char="•"/>
            </a:pPr>
            <a:r>
              <a:rPr lang="en-US" dirty="0" smtClean="0"/>
              <a:t>Tradeoffs may occur when a representative balances voting with their party or voting with their constituents</a:t>
            </a:r>
            <a:endParaRPr lang="en-US" dirty="0"/>
          </a:p>
          <a:p>
            <a:pPr marL="342900" indent="-342900">
              <a:buFont typeface="Arial"/>
              <a:buChar char="•"/>
            </a:pPr>
            <a:endParaRPr lang="en-US" sz="1800" dirty="0" smtClean="0"/>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800" dirty="0"/>
              <a:t> </a:t>
            </a:r>
          </a:p>
        </p:txBody>
      </p:sp>
    </p:spTree>
    <p:extLst>
      <p:ext uri="{BB962C8B-B14F-4D97-AF65-F5344CB8AC3E}">
        <p14:creationId xmlns:p14="http://schemas.microsoft.com/office/powerpoint/2010/main" val="795803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259373"/>
            <a:ext cx="7553569" cy="877140"/>
          </a:xfrm>
        </p:spPr>
        <p:txBody>
          <a:bodyPr>
            <a:normAutofit/>
          </a:bodyPr>
          <a:lstStyle/>
          <a:p>
            <a:pPr marL="457200" indent="-457200" algn="ctr">
              <a:spcBef>
                <a:spcPts val="0"/>
              </a:spcBef>
              <a:spcAft>
                <a:spcPts val="0"/>
              </a:spcAft>
              <a:defRPr/>
            </a:pPr>
            <a:r>
              <a:rPr lang="en-US" sz="3200" b="1" dirty="0" smtClean="0">
                <a:latin typeface="+mn-lt"/>
              </a:rPr>
              <a:t>What do you see in Politics?</a:t>
            </a:r>
            <a:endParaRPr lang="en-US" sz="3200" b="1" dirty="0">
              <a:latin typeface="+mn-lt"/>
            </a:endParaRPr>
          </a:p>
        </p:txBody>
      </p:sp>
      <p:sp>
        <p:nvSpPr>
          <p:cNvPr id="8" name="Text"/>
          <p:cNvSpPr>
            <a:spLocks noGrp="1"/>
          </p:cNvSpPr>
          <p:nvPr>
            <p:ph type="body" sz="quarter" idx="14"/>
          </p:nvPr>
        </p:nvSpPr>
        <p:spPr>
          <a:xfrm>
            <a:off x="195385" y="1778000"/>
            <a:ext cx="8324727" cy="4714875"/>
          </a:xfrm>
        </p:spPr>
        <p:txBody>
          <a:bodyPr>
            <a:noAutofit/>
          </a:bodyPr>
          <a:lstStyle/>
          <a:p>
            <a:pPr marL="342900" indent="-342900">
              <a:spcBef>
                <a:spcPts val="0"/>
              </a:spcBef>
              <a:spcAft>
                <a:spcPts val="0"/>
              </a:spcAft>
              <a:buClrTx/>
              <a:buFont typeface="Arial"/>
              <a:buChar char="•"/>
              <a:defRPr/>
            </a:pPr>
            <a:r>
              <a:rPr lang="en-US" sz="2800" dirty="0" smtClean="0"/>
              <a:t>Elitism?</a:t>
            </a:r>
          </a:p>
          <a:p>
            <a:pPr marL="342900" indent="-342900">
              <a:spcBef>
                <a:spcPts val="0"/>
              </a:spcBef>
              <a:spcAft>
                <a:spcPts val="0"/>
              </a:spcAft>
              <a:buClrTx/>
              <a:buFont typeface="Arial"/>
              <a:buChar char="•"/>
              <a:defRPr/>
            </a:pPr>
            <a:endParaRPr lang="en-US" sz="2800" dirty="0" smtClean="0"/>
          </a:p>
          <a:p>
            <a:pPr marL="342900" indent="-342900">
              <a:spcBef>
                <a:spcPts val="0"/>
              </a:spcBef>
              <a:spcAft>
                <a:spcPts val="0"/>
              </a:spcAft>
              <a:buClrTx/>
              <a:buFont typeface="Arial"/>
              <a:buChar char="•"/>
              <a:defRPr/>
            </a:pPr>
            <a:r>
              <a:rPr lang="en-US" sz="2800" dirty="0" smtClean="0"/>
              <a:t>Pluralism?</a:t>
            </a:r>
          </a:p>
          <a:p>
            <a:pPr marL="342900" indent="-342900">
              <a:spcBef>
                <a:spcPts val="0"/>
              </a:spcBef>
              <a:spcAft>
                <a:spcPts val="0"/>
              </a:spcAft>
              <a:buClrTx/>
              <a:buFont typeface="Arial"/>
              <a:buChar char="•"/>
              <a:defRPr/>
            </a:pPr>
            <a:endParaRPr lang="en-US" sz="2800" dirty="0" smtClean="0"/>
          </a:p>
          <a:p>
            <a:pPr marL="342900" indent="-342900">
              <a:spcBef>
                <a:spcPts val="0"/>
              </a:spcBef>
              <a:spcAft>
                <a:spcPts val="0"/>
              </a:spcAft>
              <a:buClrTx/>
              <a:buFont typeface="Arial"/>
              <a:buChar char="•"/>
              <a:defRPr/>
            </a:pPr>
            <a:r>
              <a:rPr lang="en-US" sz="2800" dirty="0" smtClean="0"/>
              <a:t>Tradeoffs?</a:t>
            </a:r>
          </a:p>
          <a:p>
            <a:pPr marL="342900" indent="-342900">
              <a:spcBef>
                <a:spcPts val="0"/>
              </a:spcBef>
              <a:spcAft>
                <a:spcPts val="0"/>
              </a:spcAft>
              <a:buClrTx/>
              <a:buFont typeface="Arial"/>
              <a:buChar char="•"/>
              <a:defRPr/>
            </a:pPr>
            <a:endParaRPr lang="en-US" sz="2800" dirty="0"/>
          </a:p>
          <a:p>
            <a:pPr marL="342900" indent="-342900">
              <a:spcBef>
                <a:spcPts val="0"/>
              </a:spcBef>
              <a:spcAft>
                <a:spcPts val="0"/>
              </a:spcAft>
              <a:buClrTx/>
              <a:buFont typeface="Arial"/>
              <a:buChar char="•"/>
              <a:defRPr/>
            </a:pPr>
            <a:r>
              <a:rPr lang="en-US" sz="2800" dirty="0" smtClean="0"/>
              <a:t>Can you give an example of why you feel this way? </a:t>
            </a:r>
            <a:endParaRPr lang="en-US" sz="2800" dirty="0"/>
          </a:p>
          <a:p>
            <a:pPr marL="342900" indent="-342900">
              <a:buFont typeface="Arial"/>
              <a:buChar char="•"/>
            </a:pPr>
            <a:endParaRPr lang="en-US" sz="1800" dirty="0" smtClean="0"/>
          </a:p>
        </p:txBody>
      </p:sp>
      <p:sp>
        <p:nvSpPr>
          <p:cNvPr id="6" name="Text"/>
          <p:cNvSpPr txBox="1">
            <a:spLocks/>
          </p:cNvSpPr>
          <p:nvPr/>
        </p:nvSpPr>
        <p:spPr>
          <a:xfrm>
            <a:off x="3477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800" dirty="0"/>
              <a:t> </a:t>
            </a:r>
          </a:p>
        </p:txBody>
      </p:sp>
    </p:spTree>
    <p:extLst>
      <p:ext uri="{BB962C8B-B14F-4D97-AF65-F5344CB8AC3E}">
        <p14:creationId xmlns:p14="http://schemas.microsoft.com/office/powerpoint/2010/main" val="411286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fontScale="90000"/>
          </a:bodyPr>
          <a:lstStyle/>
          <a:p>
            <a:pPr marL="457200" indent="-457200" algn="ctr">
              <a:spcBef>
                <a:spcPts val="0"/>
              </a:spcBef>
              <a:spcAft>
                <a:spcPts val="0"/>
              </a:spcAft>
              <a:defRPr/>
            </a:pPr>
            <a:r>
              <a:rPr lang="en-US" sz="3200" b="1" dirty="0">
                <a:latin typeface="+mn-lt"/>
              </a:rPr>
              <a:t>How can citizens </a:t>
            </a:r>
            <a:r>
              <a:rPr lang="en-US" sz="3200" b="1" dirty="0" smtClean="0">
                <a:latin typeface="+mn-lt"/>
              </a:rPr>
              <a:t>engage  </a:t>
            </a:r>
            <a:r>
              <a:rPr lang="en-US" sz="3200" b="1" dirty="0">
                <a:latin typeface="+mn-lt"/>
              </a:rPr>
              <a:t>and </a:t>
            </a:r>
            <a:r>
              <a:rPr lang="en-US" sz="3200" b="1" dirty="0" smtClean="0">
                <a:latin typeface="+mn-lt"/>
              </a:rPr>
              <a:t>participate? </a:t>
            </a:r>
            <a:endParaRPr lang="en-US" sz="3200" b="1" dirty="0">
              <a:latin typeface="+mn-lt"/>
            </a:endParaRPr>
          </a:p>
        </p:txBody>
      </p:sp>
      <p:sp>
        <p:nvSpPr>
          <p:cNvPr id="8" name="Text"/>
          <p:cNvSpPr>
            <a:spLocks noGrp="1"/>
          </p:cNvSpPr>
          <p:nvPr>
            <p:ph type="body" sz="quarter" idx="14"/>
          </p:nvPr>
        </p:nvSpPr>
        <p:spPr>
          <a:xfrm>
            <a:off x="781538" y="3165231"/>
            <a:ext cx="7738574" cy="3327644"/>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1953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r>
              <a:rPr lang="en-US" sz="2400" dirty="0" smtClean="0"/>
              <a:t>People can achieve many </a:t>
            </a:r>
            <a:r>
              <a:rPr lang="en-US" sz="2400" dirty="0"/>
              <a:t>goals and improve their lives through </a:t>
            </a:r>
            <a:r>
              <a:rPr lang="en-US" sz="2400" b="1" dirty="0"/>
              <a:t>civic engagement</a:t>
            </a:r>
            <a:r>
              <a:rPr lang="en-US" sz="2400" dirty="0"/>
              <a:t>. </a:t>
            </a:r>
            <a:endParaRPr lang="en-US" sz="2400" dirty="0" smtClean="0"/>
          </a:p>
          <a:p>
            <a:pPr marL="285750" indent="-285750">
              <a:buFont typeface="Arial"/>
              <a:buChar char="•"/>
            </a:pPr>
            <a:endParaRPr lang="en-US" sz="2400" dirty="0" smtClean="0"/>
          </a:p>
          <a:p>
            <a:pPr marL="285750" indent="-285750">
              <a:buFont typeface="Arial"/>
              <a:buChar char="•"/>
            </a:pPr>
            <a:r>
              <a:rPr lang="en-US" sz="2400" dirty="0" smtClean="0"/>
              <a:t>According </a:t>
            </a:r>
            <a:r>
              <a:rPr lang="en-US" sz="2400" dirty="0"/>
              <a:t>to the pluralist theory</a:t>
            </a:r>
            <a:r>
              <a:rPr lang="en-US" sz="2400" dirty="0" smtClean="0"/>
              <a:t>, government </a:t>
            </a:r>
            <a:r>
              <a:rPr lang="en-US" sz="2400" dirty="0"/>
              <a:t>cannot function without active participation by at least some citizens. </a:t>
            </a:r>
            <a:endParaRPr lang="en-US" sz="2400" dirty="0" smtClean="0"/>
          </a:p>
          <a:p>
            <a:pPr marL="285750" indent="-285750">
              <a:buFont typeface="Arial"/>
              <a:buChar char="•"/>
            </a:pPr>
            <a:endParaRPr lang="en-US" sz="2400" dirty="0" smtClean="0"/>
          </a:p>
          <a:p>
            <a:pPr marL="285750" indent="-285750">
              <a:buFont typeface="Arial"/>
              <a:buChar char="•"/>
            </a:pPr>
            <a:r>
              <a:rPr lang="en-US" sz="2400" dirty="0" smtClean="0"/>
              <a:t>Even </a:t>
            </a:r>
            <a:r>
              <a:rPr lang="en-US" sz="2400" dirty="0"/>
              <a:t>if we believe </a:t>
            </a:r>
            <a:r>
              <a:rPr lang="en-US" sz="2400" dirty="0" smtClean="0"/>
              <a:t>the elite </a:t>
            </a:r>
            <a:r>
              <a:rPr lang="en-US" sz="2400" dirty="0"/>
              <a:t>make political decisions, participation in government through the act of voting can change who </a:t>
            </a:r>
            <a:r>
              <a:rPr lang="en-US" sz="2400" dirty="0" smtClean="0"/>
              <a:t>the members </a:t>
            </a:r>
            <a:r>
              <a:rPr lang="en-US" sz="2400" dirty="0"/>
              <a:t>of the elite are</a:t>
            </a:r>
            <a:r>
              <a:rPr lang="en-US" sz="2400" dirty="0" smtClean="0"/>
              <a:t>.</a:t>
            </a:r>
            <a:endParaRPr lang="en-US" sz="2400" dirty="0"/>
          </a:p>
        </p:txBody>
      </p:sp>
    </p:spTree>
    <p:extLst>
      <p:ext uri="{BB962C8B-B14F-4D97-AF65-F5344CB8AC3E}">
        <p14:creationId xmlns:p14="http://schemas.microsoft.com/office/powerpoint/2010/main" val="843371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smtClean="0">
                <a:latin typeface="+mn-lt"/>
              </a:rPr>
              <a:t>WHY participate? </a:t>
            </a:r>
            <a:endParaRPr lang="en-US" sz="3200" b="1" dirty="0">
              <a:latin typeface="+mn-lt"/>
            </a:endParaRPr>
          </a:p>
        </p:txBody>
      </p:sp>
      <p:sp>
        <p:nvSpPr>
          <p:cNvPr id="8" name="Text"/>
          <p:cNvSpPr>
            <a:spLocks noGrp="1"/>
          </p:cNvSpPr>
          <p:nvPr>
            <p:ph type="body" sz="quarter" idx="14"/>
          </p:nvPr>
        </p:nvSpPr>
        <p:spPr>
          <a:xfrm>
            <a:off x="781538" y="3165231"/>
            <a:ext cx="7738574" cy="3327644"/>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1953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r>
              <a:rPr lang="en-US" sz="2800" b="1" dirty="0" smtClean="0"/>
              <a:t>Civic </a:t>
            </a:r>
            <a:r>
              <a:rPr lang="en-US" sz="2800" b="1" dirty="0"/>
              <a:t>engagement </a:t>
            </a:r>
            <a:r>
              <a:rPr lang="en-US" sz="2800" dirty="0"/>
              <a:t>can increase the power of ordinary people to influence government actions. </a:t>
            </a:r>
            <a:endParaRPr lang="en-US" sz="2800" dirty="0"/>
          </a:p>
          <a:p>
            <a:pPr marL="285750" indent="-285750">
              <a:buFont typeface="Arial"/>
              <a:buChar char="•"/>
            </a:pPr>
            <a:endParaRPr lang="en-US" sz="2800" dirty="0" smtClean="0"/>
          </a:p>
          <a:p>
            <a:pPr marL="285750" indent="-285750">
              <a:buFont typeface="Arial"/>
              <a:buChar char="•"/>
            </a:pPr>
            <a:endParaRPr lang="en-US" sz="2800" dirty="0" smtClean="0"/>
          </a:p>
          <a:p>
            <a:pPr marL="285750" indent="-285750">
              <a:buFont typeface="Arial"/>
              <a:buChar char="•"/>
            </a:pPr>
            <a:r>
              <a:rPr lang="en-US" sz="2800" dirty="0" smtClean="0"/>
              <a:t>U.S</a:t>
            </a:r>
            <a:r>
              <a:rPr lang="en-US" sz="2800" dirty="0"/>
              <a:t>. history is filled with examples of people </a:t>
            </a:r>
            <a:r>
              <a:rPr lang="en-US" sz="2800" dirty="0" smtClean="0"/>
              <a:t>actively challenging </a:t>
            </a:r>
            <a:r>
              <a:rPr lang="en-US" sz="2800" dirty="0"/>
              <a:t>the power of elites, gaining rights for themselves, and protecting their interests. </a:t>
            </a:r>
            <a:endParaRPr lang="en-US" sz="2800" dirty="0" smtClean="0"/>
          </a:p>
        </p:txBody>
      </p:sp>
    </p:spTree>
    <p:extLst>
      <p:ext uri="{BB962C8B-B14F-4D97-AF65-F5344CB8AC3E}">
        <p14:creationId xmlns:p14="http://schemas.microsoft.com/office/powerpoint/2010/main" val="3434299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smtClean="0">
                <a:latin typeface="+mn-lt"/>
              </a:rPr>
              <a:t>WHY participate? </a:t>
            </a:r>
            <a:endParaRPr lang="en-US" sz="3200" b="1" dirty="0">
              <a:latin typeface="+mn-lt"/>
            </a:endParaRPr>
          </a:p>
        </p:txBody>
      </p:sp>
      <p:sp>
        <p:nvSpPr>
          <p:cNvPr id="8" name="Text"/>
          <p:cNvSpPr>
            <a:spLocks noGrp="1"/>
          </p:cNvSpPr>
          <p:nvPr>
            <p:ph type="body" sz="quarter" idx="14"/>
          </p:nvPr>
        </p:nvSpPr>
        <p:spPr>
          <a:xfrm>
            <a:off x="781538" y="3165231"/>
            <a:ext cx="7738574" cy="3327644"/>
          </a:xfrm>
        </p:spPr>
        <p:txBody>
          <a:bodyPr>
            <a:noAutofit/>
          </a:bodyPr>
          <a:lstStyle/>
          <a:p>
            <a:pPr>
              <a:spcBef>
                <a:spcPts val="0"/>
              </a:spcBef>
              <a:spcAft>
                <a:spcPts val="0"/>
              </a:spcAft>
              <a:buClrTx/>
              <a:defRPr/>
            </a:pPr>
            <a:endParaRPr lang="en-US" sz="3200" dirty="0"/>
          </a:p>
          <a:p>
            <a:pPr marL="457200" indent="-457200">
              <a:spcBef>
                <a:spcPts val="0"/>
              </a:spcBef>
              <a:spcAft>
                <a:spcPts val="0"/>
              </a:spcAft>
              <a:buClrTx/>
              <a:buFont typeface="Arial"/>
              <a:buChar char="•"/>
              <a:defRPr/>
            </a:pPr>
            <a:endParaRPr lang="en-US" sz="2800" dirty="0" smtClean="0"/>
          </a:p>
          <a:p>
            <a:endParaRPr lang="en-US" sz="1800" dirty="0"/>
          </a:p>
        </p:txBody>
      </p:sp>
      <p:sp>
        <p:nvSpPr>
          <p:cNvPr id="6" name="Text"/>
          <p:cNvSpPr txBox="1">
            <a:spLocks/>
          </p:cNvSpPr>
          <p:nvPr/>
        </p:nvSpPr>
        <p:spPr>
          <a:xfrm>
            <a:off x="195385" y="1778000"/>
            <a:ext cx="8324727" cy="471487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r>
              <a:rPr lang="en-US" sz="2400" dirty="0" smtClean="0"/>
              <a:t>Abolition of slavery</a:t>
            </a:r>
          </a:p>
          <a:p>
            <a:pPr marL="285750" indent="-285750">
              <a:buFont typeface="Arial"/>
              <a:buChar char="•"/>
            </a:pPr>
            <a:r>
              <a:rPr lang="en-US" sz="2400" dirty="0" smtClean="0"/>
              <a:t>The extension of voting rights over time (to all men, to women, to 18 year olds)</a:t>
            </a:r>
          </a:p>
          <a:p>
            <a:pPr marL="285750" indent="-285750">
              <a:buFont typeface="Arial"/>
              <a:buChar char="•"/>
            </a:pPr>
            <a:r>
              <a:rPr lang="en-US" sz="2400" dirty="0" smtClean="0"/>
              <a:t>The civil rights movement</a:t>
            </a:r>
          </a:p>
          <a:p>
            <a:pPr marL="285750" indent="-285750">
              <a:buFont typeface="Arial"/>
              <a:buChar char="•"/>
            </a:pPr>
            <a:r>
              <a:rPr lang="en-US" sz="2400" dirty="0" smtClean="0"/>
              <a:t>Women’s rights</a:t>
            </a:r>
          </a:p>
          <a:p>
            <a:pPr marL="285750" indent="-285750">
              <a:buFont typeface="Arial"/>
              <a:buChar char="•"/>
            </a:pPr>
            <a:r>
              <a:rPr lang="en-US" sz="2400" dirty="0" smtClean="0"/>
              <a:t>LGBTQ rights</a:t>
            </a:r>
          </a:p>
          <a:p>
            <a:pPr algn="ctr"/>
            <a:r>
              <a:rPr lang="en-US" dirty="0" smtClean="0"/>
              <a:t>These gains were achieved by marching </a:t>
            </a:r>
            <a:r>
              <a:rPr lang="en-US" dirty="0"/>
              <a:t>in protest, </a:t>
            </a:r>
            <a:r>
              <a:rPr lang="en-US" dirty="0" smtClean="0"/>
              <a:t>participating in </a:t>
            </a:r>
            <a:r>
              <a:rPr lang="en-US" dirty="0"/>
              <a:t>boycotts, </a:t>
            </a:r>
            <a:r>
              <a:rPr lang="en-US" dirty="0" smtClean="0"/>
              <a:t>delivering </a:t>
            </a:r>
            <a:r>
              <a:rPr lang="en-US" dirty="0"/>
              <a:t>speeches, </a:t>
            </a:r>
            <a:r>
              <a:rPr lang="en-US" dirty="0" smtClean="0"/>
              <a:t>writing </a:t>
            </a:r>
            <a:r>
              <a:rPr lang="en-US" dirty="0"/>
              <a:t>letters to politicians, and sometimes </a:t>
            </a:r>
            <a:r>
              <a:rPr lang="en-US" dirty="0" smtClean="0"/>
              <a:t>risking </a:t>
            </a:r>
            <a:r>
              <a:rPr lang="en-US" dirty="0"/>
              <a:t>arrest in order to </a:t>
            </a:r>
            <a:r>
              <a:rPr lang="en-US" dirty="0" smtClean="0"/>
              <a:t>be heard</a:t>
            </a:r>
          </a:p>
          <a:p>
            <a:endParaRPr lang="en-US" sz="1800" dirty="0"/>
          </a:p>
        </p:txBody>
      </p:sp>
    </p:spTree>
    <p:extLst>
      <p:ext uri="{BB962C8B-B14F-4D97-AF65-F5344CB8AC3E}">
        <p14:creationId xmlns:p14="http://schemas.microsoft.com/office/powerpoint/2010/main" val="711660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smtClean="0">
                <a:latin typeface="+mn-lt"/>
              </a:rPr>
              <a:t>WHY participate? </a:t>
            </a:r>
            <a:endParaRPr lang="en-US" sz="3200" b="1" dirty="0">
              <a:latin typeface="+mn-lt"/>
            </a:endParaRPr>
          </a:p>
        </p:txBody>
      </p:sp>
      <p:sp>
        <p:nvSpPr>
          <p:cNvPr id="6" name="Text"/>
          <p:cNvSpPr txBox="1">
            <a:spLocks/>
          </p:cNvSpPr>
          <p:nvPr/>
        </p:nvSpPr>
        <p:spPr>
          <a:xfrm>
            <a:off x="195385" y="2590289"/>
            <a:ext cx="8324727" cy="390258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4000" dirty="0"/>
              <a:t>Representative democracy cannot work effectively without the participation of informed citizens,</a:t>
            </a:r>
          </a:p>
          <a:p>
            <a:endParaRPr lang="en-US" sz="1800" dirty="0"/>
          </a:p>
        </p:txBody>
      </p:sp>
    </p:spTree>
    <p:extLst>
      <p:ext uri="{BB962C8B-B14F-4D97-AF65-F5344CB8AC3E}">
        <p14:creationId xmlns:p14="http://schemas.microsoft.com/office/powerpoint/2010/main" val="536900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smtClean="0">
                <a:latin typeface="+mn-lt"/>
              </a:rPr>
              <a:t>HOW CAN I PARTICIPATE? </a:t>
            </a:r>
            <a:endParaRPr lang="en-US" sz="3200" b="1" dirty="0">
              <a:latin typeface="+mn-lt"/>
            </a:endParaRPr>
          </a:p>
        </p:txBody>
      </p:sp>
      <p:sp>
        <p:nvSpPr>
          <p:cNvPr id="6" name="Text"/>
          <p:cNvSpPr txBox="1">
            <a:spLocks/>
          </p:cNvSpPr>
          <p:nvPr/>
        </p:nvSpPr>
        <p:spPr>
          <a:xfrm>
            <a:off x="195385" y="1854981"/>
            <a:ext cx="8324727" cy="46378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r>
              <a:rPr lang="en-US" sz="2400" dirty="0" smtClean="0"/>
              <a:t>Staying informed </a:t>
            </a:r>
          </a:p>
          <a:p>
            <a:pPr marL="285750" indent="-285750">
              <a:buFont typeface="Arial"/>
              <a:buChar char="•"/>
            </a:pPr>
            <a:r>
              <a:rPr lang="en-US" sz="2400" dirty="0" smtClean="0"/>
              <a:t>Writing </a:t>
            </a:r>
            <a:r>
              <a:rPr lang="en-US" sz="2400" dirty="0"/>
              <a:t>or </a:t>
            </a:r>
            <a:r>
              <a:rPr lang="en-US" sz="2400" dirty="0" smtClean="0"/>
              <a:t>emailing </a:t>
            </a:r>
            <a:r>
              <a:rPr lang="en-US" sz="2400" dirty="0"/>
              <a:t>political </a:t>
            </a:r>
            <a:r>
              <a:rPr lang="en-US" sz="2400" dirty="0" smtClean="0"/>
              <a:t>representatives</a:t>
            </a:r>
          </a:p>
          <a:p>
            <a:pPr marL="285750" indent="-285750">
              <a:buFont typeface="Arial"/>
              <a:buChar char="•"/>
            </a:pPr>
            <a:r>
              <a:rPr lang="en-US" sz="2400" dirty="0" smtClean="0"/>
              <a:t>Filing </a:t>
            </a:r>
            <a:r>
              <a:rPr lang="en-US" sz="2400" dirty="0"/>
              <a:t>a </a:t>
            </a:r>
            <a:r>
              <a:rPr lang="en-US" sz="2400" dirty="0" smtClean="0"/>
              <a:t>complaint with your </a:t>
            </a:r>
            <a:r>
              <a:rPr lang="en-US" sz="2400" dirty="0"/>
              <a:t>city </a:t>
            </a:r>
            <a:r>
              <a:rPr lang="en-US" sz="2400" dirty="0" smtClean="0"/>
              <a:t>council</a:t>
            </a:r>
            <a:endParaRPr lang="en-US" sz="2400" dirty="0"/>
          </a:p>
          <a:p>
            <a:pPr marL="285750" indent="-285750">
              <a:buFont typeface="Arial"/>
              <a:buChar char="•"/>
            </a:pPr>
            <a:r>
              <a:rPr lang="en-US" sz="2400" dirty="0" smtClean="0"/>
              <a:t>Responding </a:t>
            </a:r>
            <a:r>
              <a:rPr lang="en-US" sz="2400" dirty="0"/>
              <a:t>to public opinion </a:t>
            </a:r>
            <a:r>
              <a:rPr lang="en-US" sz="2400" dirty="0" smtClean="0"/>
              <a:t>polls</a:t>
            </a:r>
          </a:p>
          <a:p>
            <a:pPr marL="285750" indent="-285750">
              <a:buFont typeface="Arial"/>
              <a:buChar char="•"/>
            </a:pPr>
            <a:r>
              <a:rPr lang="en-US" sz="2400" dirty="0"/>
              <a:t>C</a:t>
            </a:r>
            <a:r>
              <a:rPr lang="en-US" sz="2400" dirty="0" smtClean="0"/>
              <a:t>ontributing </a:t>
            </a:r>
            <a:r>
              <a:rPr lang="en-US" sz="2400" dirty="0"/>
              <a:t>to </a:t>
            </a:r>
            <a:r>
              <a:rPr lang="en-US" sz="2400" dirty="0" smtClean="0"/>
              <a:t>a political blog</a:t>
            </a:r>
          </a:p>
          <a:p>
            <a:pPr marL="285750" indent="-285750">
              <a:buFont typeface="Arial"/>
              <a:buChar char="•"/>
            </a:pPr>
            <a:r>
              <a:rPr lang="en-US" sz="2400" dirty="0" smtClean="0"/>
              <a:t>VOTING</a:t>
            </a:r>
          </a:p>
          <a:p>
            <a:pPr marL="285750" indent="-285750">
              <a:buFont typeface="Arial"/>
              <a:buChar char="•"/>
            </a:pPr>
            <a:r>
              <a:rPr lang="en-US" sz="2400" dirty="0"/>
              <a:t>A</a:t>
            </a:r>
            <a:r>
              <a:rPr lang="en-US" sz="2400" dirty="0" smtClean="0"/>
              <a:t>ttending </a:t>
            </a:r>
            <a:r>
              <a:rPr lang="en-US" sz="2400" dirty="0"/>
              <a:t>political </a:t>
            </a:r>
            <a:r>
              <a:rPr lang="en-US" sz="2400" dirty="0" smtClean="0"/>
              <a:t>rallies</a:t>
            </a:r>
          </a:p>
          <a:p>
            <a:pPr marL="285750" indent="-285750">
              <a:buFont typeface="Arial"/>
              <a:buChar char="•"/>
            </a:pPr>
            <a:r>
              <a:rPr lang="en-US" sz="2400" dirty="0"/>
              <a:t>D</a:t>
            </a:r>
            <a:r>
              <a:rPr lang="en-US" sz="2400" dirty="0" smtClean="0"/>
              <a:t>onating </a:t>
            </a:r>
            <a:r>
              <a:rPr lang="en-US" sz="2400" dirty="0"/>
              <a:t>money to </a:t>
            </a:r>
            <a:r>
              <a:rPr lang="en-US" sz="2400" dirty="0" smtClean="0"/>
              <a:t>campaigns</a:t>
            </a:r>
          </a:p>
          <a:p>
            <a:pPr marL="285750" indent="-285750">
              <a:buFont typeface="Arial"/>
              <a:buChar char="•"/>
            </a:pPr>
            <a:r>
              <a:rPr lang="en-US" sz="2400" dirty="0" smtClean="0"/>
              <a:t>Civil disobedience</a:t>
            </a:r>
            <a:endParaRPr lang="en-US" sz="2400" dirty="0"/>
          </a:p>
          <a:p>
            <a:r>
              <a:rPr lang="en-US" sz="1800" dirty="0"/>
              <a:t> </a:t>
            </a:r>
          </a:p>
        </p:txBody>
      </p:sp>
      <p:pic>
        <p:nvPicPr>
          <p:cNvPr id="7" name="Figure" descr="An image of three people behind a table. On the table are serval large open containers of food. A crowd of people is in the background."/>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38197" r="-38197"/>
          <a:stretch>
            <a:fillRect/>
          </a:stretch>
        </p:blipFill>
        <p:spPr>
          <a:xfrm>
            <a:off x="3979861" y="3531196"/>
            <a:ext cx="6545331" cy="2841296"/>
          </a:xfrm>
        </p:spPr>
      </p:pic>
    </p:spTree>
    <p:extLst>
      <p:ext uri="{BB962C8B-B14F-4D97-AF65-F5344CB8AC3E}">
        <p14:creationId xmlns:p14="http://schemas.microsoft.com/office/powerpoint/2010/main" val="2492251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smtClean="0">
                <a:latin typeface="+mn-lt"/>
              </a:rPr>
              <a:t>HOW CAN I PARTICIPATE? </a:t>
            </a:r>
            <a:endParaRPr lang="en-US" sz="3200" b="1" dirty="0">
              <a:latin typeface="+mn-lt"/>
            </a:endParaRPr>
          </a:p>
        </p:txBody>
      </p:sp>
      <p:sp>
        <p:nvSpPr>
          <p:cNvPr id="6" name="Text"/>
          <p:cNvSpPr txBox="1">
            <a:spLocks/>
          </p:cNvSpPr>
          <p:nvPr/>
        </p:nvSpPr>
        <p:spPr>
          <a:xfrm>
            <a:off x="195385" y="1854981"/>
            <a:ext cx="8324727" cy="46378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r>
              <a:rPr lang="en-US" sz="2400" dirty="0" smtClean="0"/>
              <a:t>Hosting </a:t>
            </a:r>
            <a:r>
              <a:rPr lang="en-US" sz="2400" dirty="0"/>
              <a:t>a book club or discussion group </a:t>
            </a:r>
            <a:r>
              <a:rPr lang="en-US" sz="2400" dirty="0" smtClean="0"/>
              <a:t>about politics </a:t>
            </a:r>
            <a:endParaRPr lang="en-US" sz="2400" dirty="0"/>
          </a:p>
          <a:p>
            <a:pPr marL="285750" indent="-285750">
              <a:buFont typeface="Arial"/>
              <a:buChar char="•"/>
            </a:pPr>
            <a:r>
              <a:rPr lang="en-US" sz="2400" dirty="0" smtClean="0"/>
              <a:t>Working </a:t>
            </a:r>
            <a:r>
              <a:rPr lang="en-US" sz="2400" dirty="0"/>
              <a:t>for </a:t>
            </a:r>
            <a:r>
              <a:rPr lang="en-US" sz="2400" dirty="0" smtClean="0"/>
              <a:t>political campaigns</a:t>
            </a:r>
          </a:p>
          <a:p>
            <a:pPr marL="285750" indent="-285750">
              <a:buFont typeface="Arial"/>
              <a:buChar char="•"/>
            </a:pPr>
            <a:r>
              <a:rPr lang="en-US" sz="2400" dirty="0" smtClean="0"/>
              <a:t>Engaging </a:t>
            </a:r>
            <a:r>
              <a:rPr lang="en-US" sz="2400" dirty="0"/>
              <a:t>in </a:t>
            </a:r>
            <a:r>
              <a:rPr lang="en-US" sz="2400" dirty="0" smtClean="0"/>
              <a:t>political fundraising efforts</a:t>
            </a:r>
          </a:p>
          <a:p>
            <a:pPr marL="285750" indent="-285750">
              <a:buFont typeface="Arial"/>
              <a:buChar char="•"/>
            </a:pPr>
            <a:r>
              <a:rPr lang="en-US" sz="2400" dirty="0"/>
              <a:t>H</a:t>
            </a:r>
            <a:r>
              <a:rPr lang="en-US" sz="2400" dirty="0" smtClean="0"/>
              <a:t>elping people </a:t>
            </a:r>
            <a:r>
              <a:rPr lang="en-US" sz="2400" dirty="0"/>
              <a:t>register to </a:t>
            </a:r>
            <a:r>
              <a:rPr lang="en-US" sz="2400" dirty="0" smtClean="0"/>
              <a:t>vote</a:t>
            </a:r>
            <a:endParaRPr lang="en-US" sz="2400" dirty="0"/>
          </a:p>
          <a:p>
            <a:pPr marL="285750" indent="-285750">
              <a:buFont typeface="Arial"/>
              <a:buChar char="•"/>
            </a:pPr>
            <a:r>
              <a:rPr lang="en-US" sz="2400" dirty="0"/>
              <a:t>D</a:t>
            </a:r>
            <a:r>
              <a:rPr lang="en-US" sz="2400" dirty="0" smtClean="0"/>
              <a:t>riving </a:t>
            </a:r>
            <a:r>
              <a:rPr lang="en-US" sz="2400" dirty="0"/>
              <a:t>voters to the polls on Election Day </a:t>
            </a:r>
            <a:endParaRPr lang="en-US" sz="2400" dirty="0" smtClean="0"/>
          </a:p>
          <a:p>
            <a:pPr marL="285750" indent="-285750">
              <a:buFont typeface="Arial"/>
              <a:buChar char="•"/>
            </a:pPr>
            <a:r>
              <a:rPr lang="en-US" sz="2400" dirty="0" smtClean="0"/>
              <a:t>Joining </a:t>
            </a:r>
            <a:r>
              <a:rPr lang="en-US" sz="2400" dirty="0"/>
              <a:t>interest groups  </a:t>
            </a:r>
            <a:endParaRPr lang="en-US" sz="2400" dirty="0" smtClean="0"/>
          </a:p>
          <a:p>
            <a:pPr marL="285750" indent="-285750">
              <a:buFont typeface="Arial"/>
              <a:buChar char="•"/>
            </a:pPr>
            <a:r>
              <a:rPr lang="en-US" sz="2400" dirty="0"/>
              <a:t>Signing </a:t>
            </a:r>
            <a:r>
              <a:rPr lang="en-US" sz="2400" dirty="0" smtClean="0"/>
              <a:t>petitions</a:t>
            </a:r>
          </a:p>
          <a:p>
            <a:pPr marL="285750" indent="-285750">
              <a:buFont typeface="Arial"/>
              <a:buChar char="•"/>
            </a:pPr>
            <a:r>
              <a:rPr lang="en-US" sz="2400" dirty="0" smtClean="0"/>
              <a:t>Volunteering in your community</a:t>
            </a:r>
          </a:p>
          <a:p>
            <a:pPr marL="285750" indent="-285750">
              <a:buFont typeface="Arial"/>
              <a:buChar char="•"/>
            </a:pPr>
            <a:r>
              <a:rPr lang="en-US" sz="2400" dirty="0" smtClean="0"/>
              <a:t>Boycotts or “</a:t>
            </a:r>
            <a:r>
              <a:rPr lang="en-US" sz="2400" dirty="0" err="1" smtClean="0"/>
              <a:t>buycotts</a:t>
            </a:r>
            <a:r>
              <a:rPr lang="en-US" sz="2400" dirty="0" smtClean="0"/>
              <a:t>”</a:t>
            </a:r>
            <a:endParaRPr lang="en-US" sz="2400" dirty="0"/>
          </a:p>
          <a:p>
            <a:pPr marL="285750" indent="-285750">
              <a:buFont typeface="Arial"/>
              <a:buChar char="•"/>
            </a:pPr>
            <a:endParaRPr lang="en-US" sz="1800" dirty="0"/>
          </a:p>
        </p:txBody>
      </p:sp>
      <p:pic>
        <p:nvPicPr>
          <p:cNvPr id="7" name="Figure" descr="An image of several people working together to build the wooden framework of a buildin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5472" r="-25472"/>
          <a:stretch>
            <a:fillRect/>
          </a:stretch>
        </p:blipFill>
        <p:spPr>
          <a:xfrm>
            <a:off x="5295711" y="4762790"/>
            <a:ext cx="3526465" cy="1530821"/>
          </a:xfrm>
        </p:spPr>
      </p:pic>
    </p:spTree>
    <p:extLst>
      <p:ext uri="{BB962C8B-B14F-4D97-AF65-F5344CB8AC3E}">
        <p14:creationId xmlns:p14="http://schemas.microsoft.com/office/powerpoint/2010/main" val="2982109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smtClean="0">
                <a:latin typeface="+mn-lt"/>
              </a:rPr>
              <a:t>Youth Participation</a:t>
            </a:r>
            <a:endParaRPr lang="en-US" sz="3200" b="1" dirty="0">
              <a:latin typeface="+mn-lt"/>
            </a:endParaRPr>
          </a:p>
        </p:txBody>
      </p:sp>
      <p:sp>
        <p:nvSpPr>
          <p:cNvPr id="6" name="Text"/>
          <p:cNvSpPr txBox="1">
            <a:spLocks/>
          </p:cNvSpPr>
          <p:nvPr/>
        </p:nvSpPr>
        <p:spPr>
          <a:xfrm>
            <a:off x="195385" y="1854981"/>
            <a:ext cx="8324727" cy="46378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r>
              <a:rPr lang="en-US" sz="2400" dirty="0" smtClean="0"/>
              <a:t>A 2008 survey revealed</a:t>
            </a:r>
            <a:r>
              <a:rPr lang="en-US" sz="2400" dirty="0"/>
              <a:t> </a:t>
            </a:r>
            <a:r>
              <a:rPr lang="en-US" sz="2400" dirty="0" smtClean="0"/>
              <a:t>that </a:t>
            </a:r>
            <a:r>
              <a:rPr lang="en-US" sz="2400" dirty="0"/>
              <a:t>approximately two-thirds of American </a:t>
            </a:r>
            <a:r>
              <a:rPr lang="en-US" sz="2400" dirty="0" smtClean="0"/>
              <a:t>adults </a:t>
            </a:r>
            <a:r>
              <a:rPr lang="en-US" sz="2400" dirty="0"/>
              <a:t>participated in some type of political action </a:t>
            </a:r>
            <a:r>
              <a:rPr lang="en-US" sz="2400" dirty="0" smtClean="0"/>
              <a:t>in the </a:t>
            </a:r>
            <a:r>
              <a:rPr lang="en-US" sz="2400" dirty="0"/>
              <a:t>past year. </a:t>
            </a:r>
            <a:endParaRPr lang="en-US" sz="2400" dirty="0"/>
          </a:p>
          <a:p>
            <a:pPr marL="285750" indent="-285750">
              <a:buFont typeface="Arial"/>
              <a:buChar char="•"/>
            </a:pPr>
            <a:r>
              <a:rPr lang="en-US" sz="2400" dirty="0" smtClean="0"/>
              <a:t>Americans </a:t>
            </a:r>
            <a:r>
              <a:rPr lang="en-US" sz="2400" dirty="0"/>
              <a:t>aged 18–29 </a:t>
            </a:r>
            <a:r>
              <a:rPr lang="en-US" sz="2400" dirty="0" smtClean="0"/>
              <a:t>are </a:t>
            </a:r>
            <a:r>
              <a:rPr lang="en-US" sz="2400" dirty="0"/>
              <a:t>less likely to </a:t>
            </a:r>
            <a:r>
              <a:rPr lang="en-US" sz="2400" dirty="0" smtClean="0"/>
              <a:t>do so</a:t>
            </a:r>
          </a:p>
          <a:p>
            <a:pPr marL="285750" indent="-285750">
              <a:buFont typeface="Arial"/>
              <a:buChar char="•"/>
            </a:pPr>
            <a:r>
              <a:rPr lang="en-US" sz="2400" dirty="0" smtClean="0"/>
              <a:t>A </a:t>
            </a:r>
            <a:r>
              <a:rPr lang="en-US" sz="2400" dirty="0"/>
              <a:t>2015 poll of more than </a:t>
            </a:r>
            <a:r>
              <a:rPr lang="en-US" sz="2400" dirty="0" smtClean="0"/>
              <a:t>3,000 young </a:t>
            </a:r>
            <a:r>
              <a:rPr lang="en-US" sz="2400" dirty="0"/>
              <a:t>adults by Harvard University’s </a:t>
            </a:r>
            <a:r>
              <a:rPr lang="en-US" sz="2400" dirty="0" smtClean="0"/>
              <a:t>Institute of </a:t>
            </a:r>
            <a:r>
              <a:rPr lang="en-US" sz="2400" dirty="0"/>
              <a:t>Politics revealed that only </a:t>
            </a:r>
            <a:r>
              <a:rPr lang="en-US" sz="2400" dirty="0" smtClean="0"/>
              <a:t>22% claimed </a:t>
            </a:r>
            <a:r>
              <a:rPr lang="en-US" sz="2400" dirty="0"/>
              <a:t>to be politically </a:t>
            </a:r>
            <a:r>
              <a:rPr lang="en-US" sz="2400" dirty="0" smtClean="0"/>
              <a:t>engaged</a:t>
            </a:r>
          </a:p>
          <a:p>
            <a:pPr marL="285750" indent="-285750">
              <a:buFont typeface="Arial"/>
              <a:buChar char="•"/>
            </a:pPr>
            <a:r>
              <a:rPr lang="en-US" sz="2400" dirty="0" smtClean="0"/>
              <a:t>Though one</a:t>
            </a:r>
            <a:r>
              <a:rPr lang="en-US" sz="2400" dirty="0"/>
              <a:t>-third reported that they had voluntarily </a:t>
            </a:r>
            <a:r>
              <a:rPr lang="en-US" sz="2400" dirty="0" smtClean="0"/>
              <a:t>engaged in </a:t>
            </a:r>
            <a:r>
              <a:rPr lang="en-US" sz="2400" dirty="0"/>
              <a:t>some form of community service in the past </a:t>
            </a:r>
            <a:r>
              <a:rPr lang="en-US" sz="2400" dirty="0" smtClean="0"/>
              <a:t>year</a:t>
            </a:r>
            <a:r>
              <a:rPr lang="en-US" sz="2400" dirty="0"/>
              <a:t> </a:t>
            </a:r>
            <a:r>
              <a:rPr lang="en-US" sz="2400" dirty="0" smtClean="0"/>
              <a:t>(yay!)</a:t>
            </a:r>
          </a:p>
          <a:p>
            <a:r>
              <a:rPr lang="en-US" sz="1800" dirty="0" smtClean="0"/>
              <a:t> </a:t>
            </a:r>
            <a:endParaRPr lang="en-US" sz="1800" dirty="0"/>
          </a:p>
        </p:txBody>
      </p:sp>
    </p:spTree>
    <p:extLst>
      <p:ext uri="{BB962C8B-B14F-4D97-AF65-F5344CB8AC3E}">
        <p14:creationId xmlns:p14="http://schemas.microsoft.com/office/powerpoint/2010/main" val="1863936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smtClean="0">
                <a:latin typeface="+mn-lt"/>
              </a:rPr>
              <a:t>Participation and partisanship</a:t>
            </a:r>
            <a:endParaRPr lang="en-US" sz="3200" b="1" dirty="0">
              <a:latin typeface="+mn-lt"/>
            </a:endParaRPr>
          </a:p>
        </p:txBody>
      </p:sp>
      <p:sp>
        <p:nvSpPr>
          <p:cNvPr id="6" name="Text"/>
          <p:cNvSpPr txBox="1">
            <a:spLocks/>
          </p:cNvSpPr>
          <p:nvPr/>
        </p:nvSpPr>
        <p:spPr>
          <a:xfrm>
            <a:off x="195385" y="1854981"/>
            <a:ext cx="8324727" cy="46378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r>
              <a:rPr lang="en-US" sz="2400" b="1" dirty="0" smtClean="0"/>
              <a:t>Committed partisanship</a:t>
            </a:r>
            <a:r>
              <a:rPr lang="en-US" sz="2400" dirty="0" smtClean="0"/>
              <a:t>, the </a:t>
            </a:r>
            <a:r>
              <a:rPr lang="en-US" sz="2400" dirty="0"/>
              <a:t>tendency to identify with and to support (often blindly) a </a:t>
            </a:r>
            <a:r>
              <a:rPr lang="en-US" sz="2400" dirty="0" smtClean="0"/>
              <a:t>particular political </a:t>
            </a:r>
            <a:r>
              <a:rPr lang="en-US" sz="2400" dirty="0"/>
              <a:t>party, alienates some Americans </a:t>
            </a:r>
            <a:endParaRPr lang="en-US" dirty="0" smtClean="0"/>
          </a:p>
          <a:p>
            <a:pPr marL="1017270" lvl="1" indent="-285750">
              <a:buFont typeface="Arial"/>
              <a:buChar char="•"/>
            </a:pPr>
            <a:r>
              <a:rPr lang="en-US" dirty="0"/>
              <a:t>D</a:t>
            </a:r>
            <a:r>
              <a:rPr lang="en-US" dirty="0" smtClean="0"/>
              <a:t>istrust </a:t>
            </a:r>
            <a:r>
              <a:rPr lang="en-US" dirty="0"/>
              <a:t>of the </a:t>
            </a:r>
            <a:r>
              <a:rPr lang="en-US" dirty="0" smtClean="0"/>
              <a:t>opposing party </a:t>
            </a:r>
            <a:r>
              <a:rPr lang="en-US" dirty="0"/>
              <a:t>and not an ideological commitment to their own </a:t>
            </a:r>
            <a:r>
              <a:rPr lang="en-US" dirty="0" smtClean="0"/>
              <a:t>party </a:t>
            </a:r>
            <a:r>
              <a:rPr lang="en-US" dirty="0"/>
              <a:t>is at the heart of most partisanship </a:t>
            </a:r>
            <a:r>
              <a:rPr lang="en-US" dirty="0" smtClean="0"/>
              <a:t>among voters</a:t>
            </a:r>
          </a:p>
          <a:p>
            <a:pPr marL="1017270" lvl="1" indent="-285750">
              <a:buFont typeface="Arial"/>
              <a:buChar char="•"/>
            </a:pPr>
            <a:endParaRPr lang="en-US" dirty="0"/>
          </a:p>
          <a:p>
            <a:pPr marL="1017270" lvl="1" indent="-285750">
              <a:buFont typeface="Arial"/>
              <a:buChar char="•"/>
            </a:pPr>
            <a:r>
              <a:rPr lang="en-US" dirty="0" smtClean="0"/>
              <a:t>Young </a:t>
            </a:r>
            <a:r>
              <a:rPr lang="en-US" dirty="0"/>
              <a:t>Americans are particularly likely to be put off by partisan politics. </a:t>
            </a:r>
            <a:endParaRPr lang="en-US" dirty="0" smtClean="0"/>
          </a:p>
          <a:p>
            <a:pPr marL="1017270" lvl="1" indent="-285750">
              <a:buFont typeface="Arial"/>
              <a:buChar char="•"/>
            </a:pPr>
            <a:endParaRPr lang="en-US" dirty="0"/>
          </a:p>
          <a:p>
            <a:pPr marL="1017270" lvl="1" indent="-285750">
              <a:buFont typeface="Arial"/>
              <a:buChar char="•"/>
            </a:pPr>
            <a:r>
              <a:rPr lang="en-US" dirty="0" smtClean="0"/>
              <a:t>More </a:t>
            </a:r>
            <a:r>
              <a:rPr lang="en-US" dirty="0"/>
              <a:t>Americans under the </a:t>
            </a:r>
            <a:r>
              <a:rPr lang="en-US" dirty="0" smtClean="0"/>
              <a:t>age of </a:t>
            </a:r>
            <a:r>
              <a:rPr lang="en-US" dirty="0"/>
              <a:t>thirty now identify themselves as Independents instead of Democrats or </a:t>
            </a:r>
            <a:r>
              <a:rPr lang="en-US" dirty="0" smtClean="0"/>
              <a:t>Republicans</a:t>
            </a:r>
            <a:endParaRPr lang="en-US" dirty="0"/>
          </a:p>
        </p:txBody>
      </p:sp>
    </p:spTree>
    <p:extLst>
      <p:ext uri="{BB962C8B-B14F-4D97-AF65-F5344CB8AC3E}">
        <p14:creationId xmlns:p14="http://schemas.microsoft.com/office/powerpoint/2010/main" val="193221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does government do to serve the people? </a:t>
            </a:r>
          </a:p>
        </p:txBody>
      </p:sp>
      <p:sp>
        <p:nvSpPr>
          <p:cNvPr id="8" name="Text"/>
          <p:cNvSpPr>
            <a:spLocks noGrp="1"/>
          </p:cNvSpPr>
          <p:nvPr>
            <p:ph type="body" sz="quarter" idx="14"/>
          </p:nvPr>
        </p:nvSpPr>
        <p:spPr>
          <a:xfrm>
            <a:off x="195385" y="1778001"/>
            <a:ext cx="8324727" cy="4552462"/>
          </a:xfrm>
        </p:spPr>
        <p:txBody>
          <a:bodyPr>
            <a:noAutofit/>
          </a:bodyPr>
          <a:lstStyle/>
          <a:p>
            <a:pPr>
              <a:spcBef>
                <a:spcPts val="0"/>
              </a:spcBef>
              <a:spcAft>
                <a:spcPts val="0"/>
              </a:spcAft>
              <a:buClrTx/>
              <a:defRPr/>
            </a:pPr>
            <a:endParaRPr lang="en-US" sz="3200" dirty="0"/>
          </a:p>
          <a:p>
            <a:endParaRPr lang="en-US" sz="1800" dirty="0"/>
          </a:p>
        </p:txBody>
      </p:sp>
      <p:pic>
        <p:nvPicPr>
          <p:cNvPr id="6" name="Figure" descr="An image of a truck with flashing lights driving through an intersection. The side of the truck reads “Chicago Fire Department Emergency Medical Services”."/>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3936" r="-23936"/>
          <a:stretch>
            <a:fillRect/>
          </a:stretch>
        </p:blipFill>
        <p:spPr>
          <a:xfrm>
            <a:off x="6284990" y="4945910"/>
            <a:ext cx="3189515" cy="1384553"/>
          </a:xfrm>
        </p:spPr>
      </p:pic>
      <p:sp>
        <p:nvSpPr>
          <p:cNvPr id="7" name="Text"/>
          <p:cNvSpPr txBox="1">
            <a:spLocks/>
          </p:cNvSpPr>
          <p:nvPr/>
        </p:nvSpPr>
        <p:spPr>
          <a:xfrm>
            <a:off x="-1" y="2012462"/>
            <a:ext cx="7561385" cy="4480413"/>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Bef>
                <a:spcPts val="0"/>
              </a:spcBef>
              <a:spcAft>
                <a:spcPts val="0"/>
              </a:spcAft>
              <a:buClrTx/>
              <a:buFont typeface="Arial"/>
              <a:buChar char="•"/>
              <a:defRPr/>
            </a:pPr>
            <a:r>
              <a:rPr lang="en-US" sz="2800" dirty="0" smtClean="0"/>
              <a:t>Government affects all aspects of our lives</a:t>
            </a:r>
          </a:p>
          <a:p>
            <a:pPr marL="1188720" lvl="1">
              <a:spcBef>
                <a:spcPts val="0"/>
              </a:spcBef>
              <a:buClrTx/>
              <a:buFont typeface="Arial"/>
              <a:buChar char="•"/>
              <a:defRPr/>
            </a:pPr>
            <a:r>
              <a:rPr lang="en-US" sz="2800" dirty="0" smtClean="0"/>
              <a:t>Approving food labeling</a:t>
            </a:r>
          </a:p>
          <a:p>
            <a:pPr marL="1188720" lvl="1">
              <a:spcBef>
                <a:spcPts val="0"/>
              </a:spcBef>
              <a:buClrTx/>
              <a:buFont typeface="Arial"/>
              <a:buChar char="•"/>
              <a:defRPr/>
            </a:pPr>
            <a:r>
              <a:rPr lang="en-US" sz="2800" dirty="0" smtClean="0"/>
              <a:t>Maintaining roads </a:t>
            </a:r>
          </a:p>
          <a:p>
            <a:pPr marL="1188720" lvl="1">
              <a:spcBef>
                <a:spcPts val="0"/>
              </a:spcBef>
              <a:buClrTx/>
              <a:buFont typeface="Arial"/>
              <a:buChar char="•"/>
              <a:defRPr/>
            </a:pPr>
            <a:r>
              <a:rPr lang="en-US" sz="2800" dirty="0" smtClean="0"/>
              <a:t>Providing educational grants and loans</a:t>
            </a:r>
          </a:p>
          <a:p>
            <a:pPr marL="1188720" lvl="1">
              <a:spcBef>
                <a:spcPts val="0"/>
              </a:spcBef>
              <a:buClrTx/>
              <a:buFont typeface="Arial"/>
              <a:buChar char="•"/>
              <a:defRPr/>
            </a:pPr>
            <a:r>
              <a:rPr lang="en-US" sz="2800" dirty="0" smtClean="0"/>
              <a:t>Emergency </a:t>
            </a:r>
            <a:r>
              <a:rPr lang="en-US" sz="2800" dirty="0"/>
              <a:t>medical services, fire departments, and police departments </a:t>
            </a:r>
            <a:r>
              <a:rPr lang="en-US" sz="2800" dirty="0" smtClean="0"/>
              <a:t>all provide </a:t>
            </a:r>
            <a:r>
              <a:rPr lang="en-US" sz="2800" dirty="0"/>
              <a:t>their services without </a:t>
            </a:r>
            <a:r>
              <a:rPr lang="en-US" sz="2800" dirty="0" smtClean="0"/>
              <a:t>charge</a:t>
            </a:r>
          </a:p>
          <a:p>
            <a:pPr marL="1188720" lvl="1">
              <a:spcBef>
                <a:spcPts val="0"/>
              </a:spcBef>
              <a:buClrTx/>
              <a:buFont typeface="Arial"/>
              <a:buChar char="•"/>
              <a:defRPr/>
            </a:pPr>
            <a:r>
              <a:rPr lang="en-US" sz="2800" dirty="0" smtClean="0"/>
              <a:t>The list is long and pervasive</a:t>
            </a:r>
            <a:endParaRPr lang="en-US" sz="1800" dirty="0"/>
          </a:p>
        </p:txBody>
      </p:sp>
    </p:spTree>
    <p:extLst>
      <p:ext uri="{BB962C8B-B14F-4D97-AF65-F5344CB8AC3E}">
        <p14:creationId xmlns:p14="http://schemas.microsoft.com/office/powerpoint/2010/main" val="4263355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a:latin typeface="+mn-lt"/>
              </a:rPr>
              <a:t>Youth Participation</a:t>
            </a:r>
          </a:p>
        </p:txBody>
      </p:sp>
      <p:sp>
        <p:nvSpPr>
          <p:cNvPr id="6" name="Text"/>
          <p:cNvSpPr txBox="1">
            <a:spLocks/>
          </p:cNvSpPr>
          <p:nvPr/>
        </p:nvSpPr>
        <p:spPr>
          <a:xfrm>
            <a:off x="195385" y="1854981"/>
            <a:ext cx="8324727" cy="46378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r>
              <a:rPr lang="en-US" sz="2400" dirty="0"/>
              <a:t>Y</a:t>
            </a:r>
            <a:r>
              <a:rPr lang="en-US" sz="2400" dirty="0" smtClean="0"/>
              <a:t>oung </a:t>
            </a:r>
            <a:r>
              <a:rPr lang="en-US" sz="2400" dirty="0"/>
              <a:t>Americans are increasingly concerned </a:t>
            </a:r>
            <a:r>
              <a:rPr lang="en-US" sz="2400" dirty="0" smtClean="0"/>
              <a:t>about specific </a:t>
            </a:r>
            <a:r>
              <a:rPr lang="en-US" sz="2400" dirty="0"/>
              <a:t>issues, such as same-sex </a:t>
            </a:r>
            <a:r>
              <a:rPr lang="en-US" sz="2400" dirty="0" smtClean="0"/>
              <a:t>marriage, than committed to a given party</a:t>
            </a:r>
          </a:p>
          <a:p>
            <a:pPr marL="285750" indent="-285750">
              <a:buFont typeface="Arial"/>
              <a:buChar char="•"/>
            </a:pPr>
            <a:r>
              <a:rPr lang="en-US" sz="2400" dirty="0"/>
              <a:t>Y</a:t>
            </a:r>
            <a:r>
              <a:rPr lang="en-US" sz="2400" dirty="0" smtClean="0"/>
              <a:t>ounger </a:t>
            </a:r>
            <a:r>
              <a:rPr lang="en-US" sz="2400" dirty="0"/>
              <a:t>Americans </a:t>
            </a:r>
            <a:r>
              <a:rPr lang="en-US" sz="2400" dirty="0" smtClean="0"/>
              <a:t>also do </a:t>
            </a:r>
            <a:r>
              <a:rPr lang="en-US" sz="2400" dirty="0"/>
              <a:t>not </a:t>
            </a:r>
            <a:r>
              <a:rPr lang="en-US" sz="2400" dirty="0" smtClean="0"/>
              <a:t>feel that </a:t>
            </a:r>
            <a:r>
              <a:rPr lang="en-US" sz="2400" dirty="0"/>
              <a:t>candidates generally tackle issues relevant to their lives. </a:t>
            </a:r>
            <a:r>
              <a:rPr lang="en-US" sz="2400" dirty="0" smtClean="0"/>
              <a:t>And no wonder, when older people vote more, it means politicians cater to their needs (Social Security not student loans)</a:t>
            </a:r>
            <a:endParaRPr lang="en-US" sz="2400" dirty="0"/>
          </a:p>
          <a:p>
            <a:pPr marL="285750" indent="-285750">
              <a:buFont typeface="Arial"/>
              <a:buChar char="•"/>
            </a:pPr>
            <a:r>
              <a:rPr lang="en-US" sz="2400" dirty="0" smtClean="0"/>
              <a:t>Youth are especially put </a:t>
            </a:r>
            <a:r>
              <a:rPr lang="en-US" sz="2400" dirty="0"/>
              <a:t>off by the </a:t>
            </a:r>
            <a:r>
              <a:rPr lang="en-US" sz="2400" b="1" dirty="0"/>
              <a:t>ideology</a:t>
            </a:r>
            <a:r>
              <a:rPr lang="en-US" sz="2400" dirty="0"/>
              <a:t> —established beliefs and ideals that help shape political policy—of one of the major </a:t>
            </a:r>
            <a:r>
              <a:rPr lang="en-US" sz="2400" dirty="0" smtClean="0"/>
              <a:t>parties.</a:t>
            </a:r>
          </a:p>
        </p:txBody>
      </p:sp>
    </p:spTree>
    <p:extLst>
      <p:ext uri="{BB962C8B-B14F-4D97-AF65-F5344CB8AC3E}">
        <p14:creationId xmlns:p14="http://schemas.microsoft.com/office/powerpoint/2010/main" val="3862324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177B937-06C5-445D-BF9C-8C9E5439DB4B}"/>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Young Americans are likely to identify as an Independent rather than a Democrat or a Republican. However, younger voters are more likely to lean in a liberal direction on issues and therefore favor the Democratic Party at the ballot box.</a:t>
            </a:r>
          </a:p>
        </p:txBody>
      </p:sp>
      <p:pic>
        <p:nvPicPr>
          <p:cNvPr id="2" name="Figure" descr="A chart showing the political affiliations of young Americans. Under the question “When it comes to voting, with which party do you affiliate?” 36% responded “Democrat” with 19% as “Strong Democrat” and 17% as “not a strong Democrat”. 40% responded “Independent”, with 10% as “Leans Democrat”, 25% as “does not lean either way”, and 7% as “leans Republican”. 21% responded “Republican” with 12% as “not a strong Republican”, and 9% as “Strong Republican”. Under the question “When it comes to most politics, do you think of yourself as a…?” 29% responded “liberal”, 25% responded “moderate-leaning liberal”, 10% responded “moderate”, 9% responded “moderate-leaning conservative”, and 24% responded “conservative”. Under the question “Which party do you prefer win the 2016 campaign for president?” 56% said “Democrat” and 36% said “Republican”. At the bottom of the chart a source is listed: “Harvard University Institute of Politics. “Survey of Young Americans’ Attitudes toward Politics and Public Service. 28th Edition: October 30-November 9, 2015.” 20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531" r="-4153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1.15</a:t>
            </a:r>
          </a:p>
        </p:txBody>
      </p:sp>
    </p:spTree>
    <p:extLst>
      <p:ext uri="{BB962C8B-B14F-4D97-AF65-F5344CB8AC3E}">
        <p14:creationId xmlns:p14="http://schemas.microsoft.com/office/powerpoint/2010/main" val="3908093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a:latin typeface="+mn-lt"/>
              </a:rPr>
              <a:t>Youth Participation</a:t>
            </a:r>
          </a:p>
        </p:txBody>
      </p:sp>
      <p:sp>
        <p:nvSpPr>
          <p:cNvPr id="6" name="Text"/>
          <p:cNvSpPr txBox="1">
            <a:spLocks/>
          </p:cNvSpPr>
          <p:nvPr/>
        </p:nvSpPr>
        <p:spPr>
          <a:xfrm>
            <a:off x="195385" y="1854981"/>
            <a:ext cx="8324727" cy="46378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endParaRPr lang="en-US" sz="2400" dirty="0" smtClean="0"/>
          </a:p>
          <a:p>
            <a:pPr marL="285750" indent="-285750">
              <a:buFont typeface="Arial"/>
              <a:buChar char="•"/>
            </a:pPr>
            <a:r>
              <a:rPr lang="en-US" sz="2400" dirty="0" smtClean="0"/>
              <a:t>The </a:t>
            </a:r>
            <a:r>
              <a:rPr lang="en-US" sz="2400" dirty="0"/>
              <a:t>likelihood that people will become active in politics also depends not only on age but on such factors as wealth and education. </a:t>
            </a:r>
            <a:endParaRPr lang="en-US" sz="2400" dirty="0"/>
          </a:p>
          <a:p>
            <a:pPr marL="1017270" lvl="1" indent="-285750">
              <a:buFont typeface="Arial"/>
              <a:buChar char="•"/>
            </a:pPr>
            <a:r>
              <a:rPr lang="en-US" dirty="0" smtClean="0"/>
              <a:t>In </a:t>
            </a:r>
            <a:r>
              <a:rPr lang="en-US" dirty="0"/>
              <a:t>a 2006 poll, the percentage of people who reported that they were regular voters grew as levels of income and education </a:t>
            </a:r>
            <a:r>
              <a:rPr lang="en-US" dirty="0" smtClean="0"/>
              <a:t>increased.</a:t>
            </a:r>
          </a:p>
          <a:p>
            <a:r>
              <a:rPr lang="en-US" sz="1800" dirty="0"/>
              <a:t> </a:t>
            </a:r>
          </a:p>
          <a:p>
            <a:endParaRPr lang="en-US" sz="1800" dirty="0"/>
          </a:p>
        </p:txBody>
      </p:sp>
    </p:spTree>
    <p:extLst>
      <p:ext uri="{BB962C8B-B14F-4D97-AF65-F5344CB8AC3E}">
        <p14:creationId xmlns:p14="http://schemas.microsoft.com/office/powerpoint/2010/main" val="3176242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175924" y="471014"/>
            <a:ext cx="8062912" cy="999602"/>
          </a:xfrm>
        </p:spPr>
        <p:txBody>
          <a:bodyPr>
            <a:normAutofit/>
          </a:bodyPr>
          <a:lstStyle/>
          <a:p>
            <a:pPr marL="457200" indent="-457200" algn="ctr">
              <a:spcBef>
                <a:spcPts val="0"/>
              </a:spcBef>
              <a:spcAft>
                <a:spcPts val="0"/>
              </a:spcAft>
              <a:defRPr/>
            </a:pPr>
            <a:r>
              <a:rPr lang="en-US" sz="3200" b="1" dirty="0">
                <a:latin typeface="+mn-lt"/>
              </a:rPr>
              <a:t>Youth Participation</a:t>
            </a:r>
          </a:p>
        </p:txBody>
      </p:sp>
      <p:sp>
        <p:nvSpPr>
          <p:cNvPr id="6" name="Text"/>
          <p:cNvSpPr txBox="1">
            <a:spLocks/>
          </p:cNvSpPr>
          <p:nvPr/>
        </p:nvSpPr>
        <p:spPr>
          <a:xfrm>
            <a:off x="195385" y="1854981"/>
            <a:ext cx="8324727" cy="46378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a:buChar char="•"/>
            </a:pPr>
            <a:r>
              <a:rPr lang="en-US" sz="2400" dirty="0" smtClean="0"/>
              <a:t>Political </a:t>
            </a:r>
            <a:r>
              <a:rPr lang="en-US" sz="2400" dirty="0"/>
              <a:t>involvement also depends on how strongly people feel about current political issues. </a:t>
            </a:r>
            <a:endParaRPr lang="en-US" sz="2400" dirty="0" smtClean="0"/>
          </a:p>
          <a:p>
            <a:pPr marL="1017270" lvl="1" indent="-285750">
              <a:buFont typeface="Arial"/>
              <a:buChar char="•"/>
            </a:pPr>
            <a:endParaRPr lang="en-US" dirty="0" smtClean="0"/>
          </a:p>
          <a:p>
            <a:pPr marL="1017270" lvl="1" indent="-285750">
              <a:buFont typeface="Arial"/>
              <a:buChar char="•"/>
            </a:pPr>
            <a:r>
              <a:rPr lang="en-US" dirty="0" smtClean="0"/>
              <a:t>The public </a:t>
            </a:r>
            <a:r>
              <a:rPr lang="en-US" dirty="0"/>
              <a:t>opinion </a:t>
            </a:r>
            <a:r>
              <a:rPr lang="en-US" dirty="0" smtClean="0"/>
              <a:t>polls </a:t>
            </a:r>
            <a:r>
              <a:rPr lang="en-US" dirty="0"/>
              <a:t>politicians </a:t>
            </a:r>
            <a:r>
              <a:rPr lang="en-US" dirty="0" smtClean="0"/>
              <a:t>use to decide policy may only </a:t>
            </a:r>
            <a:r>
              <a:rPr lang="en-US" dirty="0"/>
              <a:t>capture </a:t>
            </a:r>
            <a:r>
              <a:rPr lang="en-US" dirty="0" smtClean="0"/>
              <a:t>people’s </a:t>
            </a:r>
            <a:r>
              <a:rPr lang="en-US" b="1" dirty="0"/>
              <a:t>latent preferences </a:t>
            </a:r>
            <a:r>
              <a:rPr lang="en-US" dirty="0" smtClean="0"/>
              <a:t>(those not </a:t>
            </a:r>
            <a:r>
              <a:rPr lang="en-US" dirty="0"/>
              <a:t>deeply </a:t>
            </a:r>
            <a:r>
              <a:rPr lang="en-US" dirty="0" smtClean="0"/>
              <a:t>held). </a:t>
            </a:r>
          </a:p>
          <a:p>
            <a:pPr marL="1017270" lvl="1" indent="-285750">
              <a:buFont typeface="Arial"/>
              <a:buChar char="•"/>
            </a:pPr>
            <a:endParaRPr lang="en-US" b="1" dirty="0" smtClean="0"/>
          </a:p>
          <a:p>
            <a:pPr marL="1017270" lvl="1" indent="-285750">
              <a:buFont typeface="Arial"/>
              <a:buChar char="•"/>
            </a:pPr>
            <a:r>
              <a:rPr lang="en-US" b="1" dirty="0" smtClean="0"/>
              <a:t>Intense </a:t>
            </a:r>
            <a:r>
              <a:rPr lang="en-US" b="1" dirty="0"/>
              <a:t>preferences </a:t>
            </a:r>
            <a:r>
              <a:rPr lang="en-US" dirty="0"/>
              <a:t>are based on strong feelings regarding an issue that someone adheres to over time. People with intense preferences tend to become more engaged in </a:t>
            </a:r>
            <a:r>
              <a:rPr lang="en-US" dirty="0" smtClean="0"/>
              <a:t>politics</a:t>
            </a:r>
            <a:r>
              <a:rPr lang="en-US" dirty="0"/>
              <a:t> </a:t>
            </a:r>
          </a:p>
          <a:p>
            <a:r>
              <a:rPr lang="en-US" sz="1800" dirty="0"/>
              <a:t> </a:t>
            </a:r>
          </a:p>
          <a:p>
            <a:endParaRPr lang="en-US" sz="1800" dirty="0"/>
          </a:p>
        </p:txBody>
      </p:sp>
    </p:spTree>
    <p:extLst>
      <p:ext uri="{BB962C8B-B14F-4D97-AF65-F5344CB8AC3E}">
        <p14:creationId xmlns:p14="http://schemas.microsoft.com/office/powerpoint/2010/main" val="588237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152718"/>
            <a:ext cx="7690338" cy="667897"/>
          </a:xfrm>
        </p:spPr>
        <p:txBody>
          <a:bodyPr>
            <a:normAutofit/>
          </a:bodyPr>
          <a:lstStyle/>
          <a:p>
            <a:r>
              <a:rPr lang="en-US" sz="3600" b="1" dirty="0" smtClean="0">
                <a:latin typeface="Arial" charset="0"/>
                <a:ea typeface="ＭＳ Ｐゴシック" charset="0"/>
              </a:rPr>
              <a:t>ADDITIONAL resources</a:t>
            </a:r>
            <a:endParaRPr lang="en-US" sz="3600" b="1" dirty="0">
              <a:latin typeface="Arial" charset="0"/>
              <a:ea typeface="ＭＳ Ｐゴシック" charset="0"/>
            </a:endParaRPr>
          </a:p>
        </p:txBody>
      </p:sp>
      <p:sp>
        <p:nvSpPr>
          <p:cNvPr id="125954" name="Content Placeholder 2"/>
          <p:cNvSpPr>
            <a:spLocks noGrp="1"/>
          </p:cNvSpPr>
          <p:nvPr>
            <p:ph idx="1"/>
          </p:nvPr>
        </p:nvSpPr>
        <p:spPr>
          <a:xfrm>
            <a:off x="228600" y="1447800"/>
            <a:ext cx="8915400" cy="4472354"/>
          </a:xfrm>
        </p:spPr>
        <p:txBody>
          <a:bodyPr/>
          <a:lstStyle/>
          <a:p>
            <a:pPr marL="457200" indent="-457200">
              <a:buFont typeface="Arial"/>
              <a:buChar char="•"/>
            </a:pPr>
            <a:r>
              <a:rPr lang="en-US" sz="2800" dirty="0" smtClean="0">
                <a:latin typeface="Arial" charset="0"/>
                <a:ea typeface="ＭＳ Ｐゴシック" charset="0"/>
              </a:rPr>
              <a:t>Crash Course: </a:t>
            </a:r>
            <a:r>
              <a:rPr lang="en-US" sz="2800" dirty="0" smtClean="0">
                <a:latin typeface="Arial" charset="0"/>
                <a:ea typeface="ＭＳ Ｐゴシック" charset="0"/>
                <a:hlinkClick r:id="" action="ppaction://noaction"/>
              </a:rPr>
              <a:t>Introduction: US Government and Politics</a:t>
            </a:r>
            <a:endParaRPr lang="en-US" sz="2800" dirty="0" smtClean="0">
              <a:latin typeface="Arial" charset="0"/>
              <a:ea typeface="ＭＳ Ｐゴシック" charset="0"/>
            </a:endParaRPr>
          </a:p>
          <a:p>
            <a:pPr marL="457200" indent="-457200">
              <a:buFont typeface="Arial"/>
              <a:buChar char="•"/>
            </a:pPr>
            <a:endParaRPr lang="en-US" sz="2800" dirty="0">
              <a:latin typeface="Arial" charset="0"/>
              <a:ea typeface="ＭＳ Ｐゴシック" charset="0"/>
            </a:endParaRPr>
          </a:p>
          <a:p>
            <a:endParaRPr lang="en-US" sz="2800" dirty="0">
              <a:latin typeface="Arial" charset="0"/>
              <a:ea typeface="ＭＳ Ｐゴシック" charset="0"/>
            </a:endParaRPr>
          </a:p>
          <a:p>
            <a:endParaRPr lang="en-US" dirty="0">
              <a:latin typeface="Arial" charset="0"/>
              <a:ea typeface="ＭＳ Ｐゴシック" charset="0"/>
            </a:endParaRPr>
          </a:p>
        </p:txBody>
      </p:sp>
    </p:spTree>
    <p:extLst>
      <p:ext uri="{BB962C8B-B14F-4D97-AF65-F5344CB8AC3E}">
        <p14:creationId xmlns:p14="http://schemas.microsoft.com/office/powerpoint/2010/main" val="2136427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152718"/>
            <a:ext cx="7690338" cy="667897"/>
          </a:xfrm>
        </p:spPr>
        <p:txBody>
          <a:bodyPr>
            <a:normAutofit/>
          </a:bodyPr>
          <a:lstStyle/>
          <a:p>
            <a:r>
              <a:rPr lang="en-US" sz="3600" b="1" dirty="0" smtClean="0">
                <a:latin typeface="Arial" charset="0"/>
                <a:ea typeface="ＭＳ Ｐゴシック" charset="0"/>
              </a:rPr>
              <a:t>Key Terms</a:t>
            </a:r>
            <a:endParaRPr lang="en-US" sz="3600" b="1" dirty="0">
              <a:latin typeface="Arial" charset="0"/>
              <a:ea typeface="ＭＳ Ｐゴシック" charset="0"/>
            </a:endParaRPr>
          </a:p>
        </p:txBody>
      </p:sp>
      <p:sp>
        <p:nvSpPr>
          <p:cNvPr id="125954" name="Content Placeholder 2"/>
          <p:cNvSpPr>
            <a:spLocks noGrp="1"/>
          </p:cNvSpPr>
          <p:nvPr>
            <p:ph idx="1"/>
          </p:nvPr>
        </p:nvSpPr>
        <p:spPr>
          <a:xfrm>
            <a:off x="228600" y="1447800"/>
            <a:ext cx="8915400" cy="4472354"/>
          </a:xfrm>
        </p:spPr>
        <p:txBody>
          <a:bodyPr numCol="2">
            <a:normAutofit fontScale="25000" lnSpcReduction="20000"/>
          </a:bodyPr>
          <a:lstStyle/>
          <a:p>
            <a:r>
              <a:rPr lang="en-US" sz="8000" dirty="0"/>
              <a:t>common goods</a:t>
            </a:r>
          </a:p>
          <a:p>
            <a:r>
              <a:rPr lang="en-US" sz="8000" dirty="0"/>
              <a:t>democracy</a:t>
            </a:r>
          </a:p>
          <a:p>
            <a:r>
              <a:rPr lang="en-US" sz="8000" dirty="0"/>
              <a:t>direct democracy</a:t>
            </a:r>
          </a:p>
          <a:p>
            <a:r>
              <a:rPr lang="en-US" sz="8000" dirty="0"/>
              <a:t>elite theory</a:t>
            </a:r>
          </a:p>
          <a:p>
            <a:r>
              <a:rPr lang="en-US" sz="8000" dirty="0"/>
              <a:t>government</a:t>
            </a:r>
          </a:p>
          <a:p>
            <a:r>
              <a:rPr lang="en-US" sz="8000" dirty="0"/>
              <a:t>ideology</a:t>
            </a:r>
          </a:p>
          <a:p>
            <a:r>
              <a:rPr lang="en-US" sz="8000" dirty="0"/>
              <a:t>intense preferences</a:t>
            </a:r>
          </a:p>
          <a:p>
            <a:r>
              <a:rPr lang="en-US" sz="8000" dirty="0"/>
              <a:t>latent preferences</a:t>
            </a:r>
          </a:p>
          <a:p>
            <a:r>
              <a:rPr lang="en-US" sz="8000" dirty="0"/>
              <a:t>majority rule</a:t>
            </a:r>
          </a:p>
          <a:p>
            <a:r>
              <a:rPr lang="en-US" sz="8000" dirty="0"/>
              <a:t>minority rights</a:t>
            </a:r>
          </a:p>
          <a:p>
            <a:r>
              <a:rPr lang="en-US" sz="8000" dirty="0"/>
              <a:t>monarchy</a:t>
            </a:r>
          </a:p>
          <a:p>
            <a:r>
              <a:rPr lang="en-US" sz="8000" dirty="0"/>
              <a:t>oligarchy</a:t>
            </a:r>
          </a:p>
          <a:p>
            <a:r>
              <a:rPr lang="en-US" sz="8000" dirty="0"/>
              <a:t>partisanship</a:t>
            </a:r>
          </a:p>
          <a:p>
            <a:r>
              <a:rPr lang="en-US" sz="8000" dirty="0"/>
              <a:t>pluralist theory</a:t>
            </a:r>
          </a:p>
          <a:p>
            <a:r>
              <a:rPr lang="en-US" sz="8000" dirty="0"/>
              <a:t>political power</a:t>
            </a:r>
          </a:p>
          <a:p>
            <a:r>
              <a:rPr lang="en-US" sz="8000" dirty="0"/>
              <a:t>politics</a:t>
            </a:r>
          </a:p>
          <a:p>
            <a:r>
              <a:rPr lang="en-US" sz="8000" dirty="0"/>
              <a:t>private goods</a:t>
            </a:r>
          </a:p>
          <a:p>
            <a:r>
              <a:rPr lang="en-US" sz="8000" dirty="0"/>
              <a:t>public goods</a:t>
            </a:r>
          </a:p>
          <a:p>
            <a:r>
              <a:rPr lang="en-US" sz="8000" dirty="0"/>
              <a:t>representative democracy</a:t>
            </a:r>
          </a:p>
          <a:p>
            <a:r>
              <a:rPr lang="en-US" sz="8000" dirty="0"/>
              <a:t>social capital</a:t>
            </a:r>
          </a:p>
          <a:p>
            <a:r>
              <a:rPr lang="en-US" sz="8000" dirty="0"/>
              <a:t>toll good</a:t>
            </a:r>
          </a:p>
          <a:p>
            <a:r>
              <a:rPr lang="en-US" sz="8000" dirty="0"/>
              <a:t>totalitarianism</a:t>
            </a:r>
          </a:p>
          <a:p>
            <a:pPr marL="457200" indent="-457200">
              <a:buFont typeface="Arial"/>
              <a:buChar char="•"/>
            </a:pPr>
            <a:endParaRPr lang="en-US" sz="2800" dirty="0">
              <a:latin typeface="Arial" charset="0"/>
              <a:ea typeface="ＭＳ Ｐゴシック" charset="0"/>
            </a:endParaRPr>
          </a:p>
          <a:p>
            <a:endParaRPr lang="en-US" sz="2800" dirty="0">
              <a:latin typeface="Arial" charset="0"/>
              <a:ea typeface="ＭＳ Ｐゴシック" charset="0"/>
            </a:endParaRPr>
          </a:p>
          <a:p>
            <a:endParaRPr lang="en-US" dirty="0">
              <a:latin typeface="Arial" charset="0"/>
              <a:ea typeface="ＭＳ Ｐゴシック" charset="0"/>
            </a:endParaRPr>
          </a:p>
        </p:txBody>
      </p:sp>
    </p:spTree>
    <p:extLst>
      <p:ext uri="{BB962C8B-B14F-4D97-AF65-F5344CB8AC3E}">
        <p14:creationId xmlns:p14="http://schemas.microsoft.com/office/powerpoint/2010/main" val="27771717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152718"/>
            <a:ext cx="7690338" cy="667897"/>
          </a:xfrm>
        </p:spPr>
        <p:txBody>
          <a:bodyPr>
            <a:normAutofit/>
          </a:bodyPr>
          <a:lstStyle/>
          <a:p>
            <a:r>
              <a:rPr lang="en-US" sz="3600" b="1" dirty="0" smtClean="0">
                <a:latin typeface="Arial" charset="0"/>
                <a:ea typeface="ＭＳ Ｐゴシック" charset="0"/>
              </a:rPr>
              <a:t>Review Questions</a:t>
            </a:r>
            <a:endParaRPr lang="en-US" sz="3600" b="1" dirty="0">
              <a:latin typeface="Arial" charset="0"/>
              <a:ea typeface="ＭＳ Ｐゴシック" charset="0"/>
            </a:endParaRPr>
          </a:p>
        </p:txBody>
      </p:sp>
      <p:sp>
        <p:nvSpPr>
          <p:cNvPr id="125954" name="Content Placeholder 2"/>
          <p:cNvSpPr>
            <a:spLocks noGrp="1"/>
          </p:cNvSpPr>
          <p:nvPr>
            <p:ph idx="1"/>
          </p:nvPr>
        </p:nvSpPr>
        <p:spPr>
          <a:xfrm>
            <a:off x="228600" y="1447800"/>
            <a:ext cx="8915400" cy="4797024"/>
          </a:xfrm>
        </p:spPr>
        <p:txBody>
          <a:bodyPr numCol="1">
            <a:noAutofit/>
          </a:bodyPr>
          <a:lstStyle/>
          <a:p>
            <a:pPr marL="342900" indent="-342900">
              <a:buAutoNum type="arabicPeriod"/>
            </a:pPr>
            <a:r>
              <a:rPr lang="en-US" sz="1600" dirty="0" smtClean="0"/>
              <a:t>What </a:t>
            </a:r>
            <a:r>
              <a:rPr lang="en-US" sz="1600" dirty="0"/>
              <a:t>goods are available to all without direct payment?</a:t>
            </a:r>
          </a:p>
          <a:p>
            <a:pPr marL="342900" indent="-342900">
              <a:buAutoNum type="arabicPeriod"/>
            </a:pPr>
            <a:r>
              <a:rPr lang="en-US" sz="1600" dirty="0" smtClean="0"/>
              <a:t>In </a:t>
            </a:r>
            <a:r>
              <a:rPr lang="en-US" sz="1600" dirty="0"/>
              <a:t>which form of government does a small group of elite people hold political power</a:t>
            </a:r>
            <a:r>
              <a:rPr lang="en-US" sz="1600" dirty="0" smtClean="0"/>
              <a:t>?</a:t>
            </a:r>
          </a:p>
          <a:p>
            <a:pPr marL="342900" indent="-342900">
              <a:buAutoNum type="arabicPeriod"/>
            </a:pPr>
            <a:r>
              <a:rPr lang="en-US" sz="1600" dirty="0" smtClean="0"/>
              <a:t>What </a:t>
            </a:r>
            <a:r>
              <a:rPr lang="en-US" sz="1600" dirty="0"/>
              <a:t>is the difference between a representative democracy and a direct democracy</a:t>
            </a:r>
            <a:r>
              <a:rPr lang="en-US" sz="1600" dirty="0" smtClean="0"/>
              <a:t>?</a:t>
            </a:r>
          </a:p>
          <a:p>
            <a:pPr marL="342900" indent="-342900">
              <a:buAutoNum type="arabicPeriod"/>
            </a:pPr>
            <a:r>
              <a:rPr lang="en-US" sz="1600" dirty="0" smtClean="0"/>
              <a:t>What </a:t>
            </a:r>
            <a:r>
              <a:rPr lang="en-US" sz="1600" dirty="0"/>
              <a:t>does government do for people</a:t>
            </a:r>
            <a:r>
              <a:rPr lang="en-US" sz="1600" dirty="0" smtClean="0"/>
              <a:t>?</a:t>
            </a:r>
          </a:p>
          <a:p>
            <a:pPr marL="342900" indent="-342900">
              <a:buAutoNum type="arabicPeriod"/>
            </a:pPr>
            <a:r>
              <a:rPr lang="en-US" sz="1600" dirty="0" smtClean="0"/>
              <a:t>The </a:t>
            </a:r>
            <a:r>
              <a:rPr lang="en-US" sz="1600" dirty="0"/>
              <a:t>elite theory of government maintains that ________</a:t>
            </a:r>
            <a:r>
              <a:rPr lang="en-US" sz="1600" dirty="0" smtClean="0"/>
              <a:t>.</a:t>
            </a:r>
          </a:p>
          <a:p>
            <a:pPr marL="342900" indent="-342900">
              <a:buAutoNum type="arabicPeriod"/>
            </a:pPr>
            <a:r>
              <a:rPr lang="en-US" sz="1600" dirty="0" smtClean="0"/>
              <a:t>According </a:t>
            </a:r>
            <a:r>
              <a:rPr lang="en-US" sz="1600" dirty="0"/>
              <a:t>to the pluralist theory of government, ________</a:t>
            </a:r>
            <a:r>
              <a:rPr lang="en-US" sz="1600" dirty="0" smtClean="0"/>
              <a:t>.</a:t>
            </a:r>
          </a:p>
          <a:p>
            <a:pPr marL="342900" indent="-342900">
              <a:buAutoNum type="arabicPeriod"/>
            </a:pPr>
            <a:r>
              <a:rPr lang="en-US" sz="1600" dirty="0" smtClean="0"/>
              <a:t>Which </a:t>
            </a:r>
            <a:r>
              <a:rPr lang="en-US" sz="1600" dirty="0"/>
              <a:t>of the following is a good example of </a:t>
            </a:r>
            <a:r>
              <a:rPr lang="en-US" sz="1600" dirty="0" smtClean="0"/>
              <a:t>a tradeoff?</a:t>
            </a:r>
          </a:p>
          <a:p>
            <a:pPr marL="342900" indent="-342900">
              <a:buAutoNum type="arabicPeriod"/>
            </a:pPr>
            <a:r>
              <a:rPr lang="en-US" sz="1600" dirty="0" smtClean="0"/>
              <a:t>Supporting </a:t>
            </a:r>
            <a:r>
              <a:rPr lang="en-US" sz="1600" dirty="0"/>
              <a:t>the actions of the Democratic Party simply because one identifies oneself as a member of that party is an example of ________</a:t>
            </a:r>
            <a:r>
              <a:rPr lang="en-US" sz="1600" dirty="0" smtClean="0"/>
              <a:t>.</a:t>
            </a:r>
          </a:p>
          <a:p>
            <a:pPr marL="342900" indent="-342900">
              <a:buAutoNum type="arabicPeriod"/>
            </a:pPr>
            <a:r>
              <a:rPr lang="en-US" sz="1600" dirty="0" smtClean="0"/>
              <a:t>When </a:t>
            </a:r>
            <a:r>
              <a:rPr lang="en-US" sz="1600" dirty="0"/>
              <a:t>a person is asked a question about a political issue that he or she has little interest in and has not thought much about, that person’s answer will likely reflect ________</a:t>
            </a:r>
            <a:r>
              <a:rPr lang="en-US" sz="1600" dirty="0" smtClean="0"/>
              <a:t>.</a:t>
            </a:r>
          </a:p>
          <a:p>
            <a:pPr marL="342900" indent="-342900">
              <a:buAutoNum type="arabicPeriod"/>
            </a:pPr>
            <a:r>
              <a:rPr lang="en-US" sz="1600" dirty="0" smtClean="0"/>
              <a:t>What </a:t>
            </a:r>
            <a:r>
              <a:rPr lang="en-US" sz="1600" dirty="0"/>
              <a:t>kinds of people are most likely to become active in politics or community service</a:t>
            </a:r>
            <a:r>
              <a:rPr lang="en-US" sz="1600" dirty="0" smtClean="0"/>
              <a:t>?</a:t>
            </a:r>
          </a:p>
          <a:p>
            <a:pPr marL="342900" indent="-342900">
              <a:buAutoNum type="arabicPeriod"/>
            </a:pPr>
            <a:r>
              <a:rPr lang="en-US" sz="1600" dirty="0" smtClean="0"/>
              <a:t>What </a:t>
            </a:r>
            <a:r>
              <a:rPr lang="en-US" sz="1600" dirty="0"/>
              <a:t>political activities can people engage in other than running for office</a:t>
            </a:r>
            <a:r>
              <a:rPr lang="en-US" sz="1600" dirty="0" smtClean="0"/>
              <a:t>?</a:t>
            </a:r>
            <a:endParaRPr lang="en-US" sz="1600" dirty="0"/>
          </a:p>
          <a:p>
            <a:endParaRPr lang="en-US" sz="1600" dirty="0"/>
          </a:p>
        </p:txBody>
      </p:sp>
    </p:spTree>
    <p:extLst>
      <p:ext uri="{BB962C8B-B14F-4D97-AF65-F5344CB8AC3E}">
        <p14:creationId xmlns:p14="http://schemas.microsoft.com/office/powerpoint/2010/main" val="24821908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152718"/>
            <a:ext cx="7690338" cy="667897"/>
          </a:xfrm>
        </p:spPr>
        <p:txBody>
          <a:bodyPr>
            <a:normAutofit/>
          </a:bodyPr>
          <a:lstStyle/>
          <a:p>
            <a:r>
              <a:rPr lang="en-US" sz="3600" b="1" dirty="0" smtClean="0">
                <a:latin typeface="Arial" charset="0"/>
                <a:ea typeface="ＭＳ Ｐゴシック" charset="0"/>
              </a:rPr>
              <a:t>Critical Thinking Questions</a:t>
            </a:r>
            <a:endParaRPr lang="en-US" sz="3600" b="1" dirty="0">
              <a:latin typeface="Arial" charset="0"/>
              <a:ea typeface="ＭＳ Ｐゴシック" charset="0"/>
            </a:endParaRPr>
          </a:p>
        </p:txBody>
      </p:sp>
      <p:sp>
        <p:nvSpPr>
          <p:cNvPr id="125954" name="Content Placeholder 2"/>
          <p:cNvSpPr>
            <a:spLocks noGrp="1"/>
          </p:cNvSpPr>
          <p:nvPr>
            <p:ph idx="1"/>
          </p:nvPr>
        </p:nvSpPr>
        <p:spPr>
          <a:xfrm>
            <a:off x="228600" y="1447800"/>
            <a:ext cx="8915400" cy="4472354"/>
          </a:xfrm>
        </p:spPr>
        <p:txBody>
          <a:bodyPr numCol="1">
            <a:normAutofit fontScale="25000" lnSpcReduction="20000"/>
          </a:bodyPr>
          <a:lstStyle/>
          <a:p>
            <a:r>
              <a:rPr lang="en-US" sz="8000" dirty="0" smtClean="0"/>
              <a:t>12</a:t>
            </a:r>
            <a:r>
              <a:rPr lang="en-US" sz="8000" dirty="0"/>
              <a:t>. Is citizen engagement necessary for a democracy to function? Explain</a:t>
            </a:r>
            <a:r>
              <a:rPr lang="en-US" sz="8000" dirty="0" smtClean="0"/>
              <a:t>.</a:t>
            </a:r>
          </a:p>
          <a:p>
            <a:endParaRPr lang="en-US" sz="8000" dirty="0"/>
          </a:p>
          <a:p>
            <a:r>
              <a:rPr lang="en-US" sz="8000" dirty="0"/>
              <a:t>13. Which is the more important reason for being engaged: to gain power or improve the quality of life</a:t>
            </a:r>
            <a:r>
              <a:rPr lang="en-US" sz="8000" dirty="0" smtClean="0"/>
              <a:t>? Why?</a:t>
            </a:r>
          </a:p>
          <a:p>
            <a:endParaRPr lang="en-US" sz="8000" dirty="0"/>
          </a:p>
          <a:p>
            <a:r>
              <a:rPr lang="en-US" sz="8000" dirty="0"/>
              <a:t>14. Are all Americans equally able to become engaged in government? What factors make it more </a:t>
            </a:r>
            <a:r>
              <a:rPr lang="en-US" sz="8000" dirty="0" smtClean="0"/>
              <a:t>possible for </a:t>
            </a:r>
            <a:r>
              <a:rPr lang="en-US" sz="8000" dirty="0"/>
              <a:t>some people to become engaged than others? What could be done to change this</a:t>
            </a:r>
            <a:r>
              <a:rPr lang="en-US" sz="8000" dirty="0" smtClean="0"/>
              <a:t>?</a:t>
            </a:r>
          </a:p>
          <a:p>
            <a:endParaRPr lang="en-US" sz="8000" dirty="0" smtClean="0"/>
          </a:p>
          <a:p>
            <a:r>
              <a:rPr lang="en-US" sz="8000" dirty="0" smtClean="0"/>
              <a:t>15</a:t>
            </a:r>
            <a:r>
              <a:rPr lang="en-US" sz="8000" dirty="0"/>
              <a:t>. Which pathways of engagement in U.S. government do you plan to follow? Why do you prefer </a:t>
            </a:r>
            <a:r>
              <a:rPr lang="en-US" sz="8000" dirty="0" smtClean="0"/>
              <a:t>these approaches?</a:t>
            </a:r>
          </a:p>
          <a:p>
            <a:endParaRPr lang="en-US" sz="8000" dirty="0" smtClean="0"/>
          </a:p>
          <a:p>
            <a:r>
              <a:rPr lang="en-US" sz="8000" dirty="0" smtClean="0"/>
              <a:t>16</a:t>
            </a:r>
            <a:r>
              <a:rPr lang="en-US" sz="8000" dirty="0"/>
              <a:t>. Are there any redeeming qualities to elitism and any downsides to pluralism? Are there </a:t>
            </a:r>
            <a:r>
              <a:rPr lang="en-US" sz="8000" dirty="0" smtClean="0"/>
              <a:t>benefits to </a:t>
            </a:r>
            <a:r>
              <a:rPr lang="en-US" sz="8000" dirty="0"/>
              <a:t>having elites rule? Are there problems with allowing interest groups to exercise influence </a:t>
            </a:r>
            <a:r>
              <a:rPr lang="en-US" sz="8000" dirty="0" smtClean="0"/>
              <a:t>over government</a:t>
            </a:r>
            <a:r>
              <a:rPr lang="en-US" sz="8000" dirty="0"/>
              <a:t>? Explain.</a:t>
            </a:r>
          </a:p>
          <a:p>
            <a:pPr marL="457200" indent="-457200">
              <a:buFont typeface="Arial"/>
              <a:buChar char="•"/>
            </a:pPr>
            <a:endParaRPr lang="en-US" sz="8000" dirty="0">
              <a:latin typeface="Arial" charset="0"/>
              <a:ea typeface="ＭＳ Ｐゴシック" charset="0"/>
            </a:endParaRPr>
          </a:p>
          <a:p>
            <a:endParaRPr lang="en-US" sz="8000" dirty="0">
              <a:latin typeface="Arial" charset="0"/>
              <a:ea typeface="ＭＳ Ｐゴシック" charset="0"/>
            </a:endParaRPr>
          </a:p>
          <a:p>
            <a:endParaRPr lang="en-US" sz="8000" dirty="0">
              <a:latin typeface="Arial" charset="0"/>
              <a:ea typeface="ＭＳ Ｐゴシック" charset="0"/>
            </a:endParaRPr>
          </a:p>
          <a:p>
            <a:pPr marL="457200" indent="-457200">
              <a:buFont typeface="Arial"/>
              <a:buChar char="•"/>
            </a:pPr>
            <a:endParaRPr lang="en-US" sz="2800" dirty="0">
              <a:latin typeface="Arial" charset="0"/>
              <a:ea typeface="ＭＳ Ｐゴシック" charset="0"/>
            </a:endParaRPr>
          </a:p>
          <a:p>
            <a:endParaRPr lang="en-US" sz="2800" dirty="0">
              <a:latin typeface="Arial" charset="0"/>
              <a:ea typeface="ＭＳ Ｐゴシック" charset="0"/>
            </a:endParaRPr>
          </a:p>
          <a:p>
            <a:endParaRPr lang="en-US" dirty="0">
              <a:latin typeface="Arial" charset="0"/>
              <a:ea typeface="ＭＳ Ｐゴシック" charset="0"/>
            </a:endParaRPr>
          </a:p>
        </p:txBody>
      </p:sp>
    </p:spTree>
    <p:extLst>
      <p:ext uri="{BB962C8B-B14F-4D97-AF65-F5344CB8AC3E}">
        <p14:creationId xmlns:p14="http://schemas.microsoft.com/office/powerpoint/2010/main" val="4004834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152718"/>
            <a:ext cx="7690338" cy="667897"/>
          </a:xfrm>
        </p:spPr>
        <p:txBody>
          <a:bodyPr>
            <a:normAutofit/>
          </a:bodyPr>
          <a:lstStyle/>
          <a:p>
            <a:r>
              <a:rPr lang="en-US" sz="3600" b="1" dirty="0" smtClean="0">
                <a:latin typeface="Arial" charset="0"/>
                <a:ea typeface="ＭＳ Ｐゴシック" charset="0"/>
              </a:rPr>
              <a:t>How DO I STUDY?</a:t>
            </a:r>
            <a:endParaRPr lang="en-US" sz="3600" b="1" dirty="0">
              <a:latin typeface="Arial" charset="0"/>
              <a:ea typeface="ＭＳ Ｐゴシック" charset="0"/>
            </a:endParaRPr>
          </a:p>
        </p:txBody>
      </p:sp>
      <p:sp>
        <p:nvSpPr>
          <p:cNvPr id="125954" name="Content Placeholder 2"/>
          <p:cNvSpPr>
            <a:spLocks noGrp="1"/>
          </p:cNvSpPr>
          <p:nvPr>
            <p:ph idx="1"/>
          </p:nvPr>
        </p:nvSpPr>
        <p:spPr>
          <a:xfrm>
            <a:off x="228600" y="1447800"/>
            <a:ext cx="8915400" cy="4472354"/>
          </a:xfrm>
        </p:spPr>
        <p:txBody>
          <a:bodyPr/>
          <a:lstStyle/>
          <a:p>
            <a:pPr marL="457200" indent="-457200">
              <a:buFont typeface="Arial"/>
              <a:buChar char="•"/>
            </a:pPr>
            <a:r>
              <a:rPr lang="en-US" sz="2800" dirty="0" smtClean="0">
                <a:latin typeface="Arial" charset="0"/>
                <a:ea typeface="ＭＳ Ｐゴシック" charset="0"/>
              </a:rPr>
              <a:t>Read the chapter</a:t>
            </a:r>
          </a:p>
          <a:p>
            <a:pPr marL="457200" indent="-457200">
              <a:buFont typeface="Arial"/>
              <a:buChar char="•"/>
            </a:pPr>
            <a:r>
              <a:rPr lang="en-US" sz="2800" dirty="0" smtClean="0">
                <a:latin typeface="Arial" charset="0"/>
                <a:ea typeface="ＭＳ Ｐゴシック" charset="0"/>
              </a:rPr>
              <a:t>Attend class</a:t>
            </a:r>
          </a:p>
          <a:p>
            <a:pPr marL="457200" indent="-457200">
              <a:buFont typeface="Arial"/>
              <a:buChar char="•"/>
            </a:pPr>
            <a:r>
              <a:rPr lang="en-US" sz="2800" dirty="0" smtClean="0">
                <a:latin typeface="Arial" charset="0"/>
                <a:ea typeface="ＭＳ Ｐゴシック" charset="0"/>
              </a:rPr>
              <a:t>Review the </a:t>
            </a:r>
            <a:r>
              <a:rPr lang="en-US" sz="2800" dirty="0" err="1" smtClean="0">
                <a:latin typeface="Arial" charset="0"/>
                <a:ea typeface="ＭＳ Ｐゴシック" charset="0"/>
              </a:rPr>
              <a:t>powerpoints</a:t>
            </a:r>
            <a:endParaRPr lang="en-US" sz="2800" dirty="0" smtClean="0">
              <a:latin typeface="Arial" charset="0"/>
              <a:ea typeface="ＭＳ Ｐゴシック" charset="0"/>
            </a:endParaRPr>
          </a:p>
          <a:p>
            <a:pPr marL="457200" indent="-457200">
              <a:buFont typeface="Arial"/>
              <a:buChar char="•"/>
            </a:pPr>
            <a:r>
              <a:rPr lang="en-US" sz="2800" dirty="0" smtClean="0">
                <a:latin typeface="Arial" charset="0"/>
                <a:ea typeface="ＭＳ Ｐゴシック" charset="0"/>
              </a:rPr>
              <a:t>Take notes (recopying notes by hand is one effective way to learn material)</a:t>
            </a:r>
          </a:p>
          <a:p>
            <a:pPr marL="457200" indent="-457200">
              <a:buFont typeface="Arial"/>
              <a:buChar char="•"/>
            </a:pPr>
            <a:r>
              <a:rPr lang="en-US" sz="2800" dirty="0" smtClean="0">
                <a:latin typeface="Arial" charset="0"/>
                <a:ea typeface="ＭＳ Ｐゴシック" charset="0"/>
              </a:rPr>
              <a:t>Quiz yourself using the questions at the end of the chapter</a:t>
            </a:r>
            <a:endParaRPr lang="en-US" sz="2800" dirty="0" smtClean="0">
              <a:latin typeface="Arial" charset="0"/>
              <a:ea typeface="ＭＳ Ｐゴシック" charset="0"/>
            </a:endParaRPr>
          </a:p>
          <a:p>
            <a:pPr marL="457200" indent="-457200">
              <a:buFont typeface="Arial"/>
              <a:buChar char="•"/>
            </a:pPr>
            <a:endParaRPr lang="en-US" sz="2800" dirty="0">
              <a:latin typeface="Arial" charset="0"/>
              <a:ea typeface="ＭＳ Ｐゴシック" charset="0"/>
            </a:endParaRPr>
          </a:p>
          <a:p>
            <a:endParaRPr lang="en-US" sz="2800" dirty="0">
              <a:latin typeface="Arial" charset="0"/>
              <a:ea typeface="ＭＳ Ｐゴシック" charset="0"/>
            </a:endParaRPr>
          </a:p>
          <a:p>
            <a:endParaRPr lang="en-US" dirty="0">
              <a:latin typeface="Arial" charset="0"/>
              <a:ea typeface="ＭＳ Ｐゴシック" charset="0"/>
            </a:endParaRPr>
          </a:p>
        </p:txBody>
      </p:sp>
    </p:spTree>
    <p:extLst>
      <p:ext uri="{BB962C8B-B14F-4D97-AF65-F5344CB8AC3E}">
        <p14:creationId xmlns:p14="http://schemas.microsoft.com/office/powerpoint/2010/main" val="126413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does government do to serve the people? </a:t>
            </a:r>
          </a:p>
        </p:txBody>
      </p:sp>
      <p:sp>
        <p:nvSpPr>
          <p:cNvPr id="7" name="Text"/>
          <p:cNvSpPr txBox="1">
            <a:spLocks/>
          </p:cNvSpPr>
          <p:nvPr/>
        </p:nvSpPr>
        <p:spPr>
          <a:xfrm>
            <a:off x="457200" y="2110154"/>
            <a:ext cx="7781636" cy="414825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Bef>
                <a:spcPts val="0"/>
              </a:spcBef>
              <a:spcAft>
                <a:spcPts val="0"/>
              </a:spcAft>
              <a:buClrTx/>
              <a:buFont typeface="Arial"/>
              <a:buChar char="•"/>
              <a:defRPr/>
            </a:pPr>
            <a:r>
              <a:rPr lang="en-US" sz="2400" dirty="0" smtClean="0"/>
              <a:t>What is government?</a:t>
            </a:r>
          </a:p>
          <a:p>
            <a:pPr marL="457200" indent="-457200">
              <a:spcBef>
                <a:spcPts val="0"/>
              </a:spcBef>
              <a:spcAft>
                <a:spcPts val="0"/>
              </a:spcAft>
              <a:buClrTx/>
              <a:buFont typeface="Arial"/>
              <a:buChar char="•"/>
              <a:defRPr/>
            </a:pPr>
            <a:endParaRPr lang="en-US" sz="2400" b="1" dirty="0" smtClean="0"/>
          </a:p>
          <a:p>
            <a:pPr marL="457200" indent="-457200">
              <a:spcBef>
                <a:spcPts val="0"/>
              </a:spcBef>
              <a:spcAft>
                <a:spcPts val="0"/>
              </a:spcAft>
              <a:buClrTx/>
              <a:buFont typeface="Arial"/>
              <a:buChar char="•"/>
              <a:defRPr/>
            </a:pPr>
            <a:r>
              <a:rPr lang="en-US" sz="2400" b="1" dirty="0" smtClean="0"/>
              <a:t>Government </a:t>
            </a:r>
            <a:r>
              <a:rPr lang="en-US" sz="2400" dirty="0" smtClean="0"/>
              <a:t>is the </a:t>
            </a:r>
            <a:r>
              <a:rPr lang="en-US" sz="2400" dirty="0"/>
              <a:t>means by which a society organizes itself and allocates authority in order to accomplish collective goals and provide benefits that the society as a whole needs.</a:t>
            </a:r>
            <a:r>
              <a:rPr lang="en-US" sz="2400" dirty="0"/>
              <a:t> </a:t>
            </a:r>
            <a:endParaRPr lang="en-US" sz="2400" dirty="0" smtClean="0"/>
          </a:p>
          <a:p>
            <a:pPr marL="457200" indent="-457200">
              <a:spcBef>
                <a:spcPts val="0"/>
              </a:spcBef>
              <a:spcAft>
                <a:spcPts val="0"/>
              </a:spcAft>
              <a:buClrTx/>
              <a:buFont typeface="Arial"/>
              <a:buChar char="•"/>
              <a:defRPr/>
            </a:pPr>
            <a:endParaRPr lang="en-US" sz="2400" dirty="0" smtClean="0"/>
          </a:p>
          <a:p>
            <a:pPr marL="457200" indent="-457200">
              <a:spcBef>
                <a:spcPts val="0"/>
              </a:spcBef>
              <a:spcAft>
                <a:spcPts val="0"/>
              </a:spcAft>
              <a:buClrTx/>
              <a:buFont typeface="Arial"/>
              <a:buChar char="•"/>
              <a:defRPr/>
            </a:pPr>
            <a:r>
              <a:rPr lang="en-US" sz="2400" dirty="0" smtClean="0"/>
              <a:t>Governmental goals include </a:t>
            </a:r>
          </a:p>
          <a:p>
            <a:pPr marL="1188720" lvl="1">
              <a:spcBef>
                <a:spcPts val="0"/>
              </a:spcBef>
              <a:buClrTx/>
              <a:buFont typeface="Arial"/>
              <a:buChar char="•"/>
              <a:defRPr/>
            </a:pPr>
            <a:r>
              <a:rPr lang="en-US" dirty="0" smtClean="0"/>
              <a:t>economic </a:t>
            </a:r>
            <a:r>
              <a:rPr lang="en-US" dirty="0"/>
              <a:t>prosperity for the nation</a:t>
            </a:r>
            <a:r>
              <a:rPr lang="en-US" dirty="0" smtClean="0"/>
              <a:t>,</a:t>
            </a:r>
          </a:p>
          <a:p>
            <a:pPr marL="1188720" lvl="1">
              <a:spcBef>
                <a:spcPts val="0"/>
              </a:spcBef>
              <a:buClrTx/>
              <a:buFont typeface="Arial"/>
              <a:buChar char="•"/>
              <a:defRPr/>
            </a:pPr>
            <a:r>
              <a:rPr lang="en-US" dirty="0" smtClean="0"/>
              <a:t>secure </a:t>
            </a:r>
            <a:r>
              <a:rPr lang="en-US" dirty="0"/>
              <a:t>national borders, and </a:t>
            </a:r>
            <a:endParaRPr lang="en-US" dirty="0" smtClean="0"/>
          </a:p>
          <a:p>
            <a:pPr marL="1188720" lvl="1">
              <a:spcBef>
                <a:spcPts val="0"/>
              </a:spcBef>
              <a:buClrTx/>
              <a:buFont typeface="Arial"/>
              <a:buChar char="•"/>
              <a:defRPr/>
            </a:pPr>
            <a:r>
              <a:rPr lang="en-US" dirty="0" smtClean="0"/>
              <a:t>the </a:t>
            </a:r>
            <a:r>
              <a:rPr lang="en-US" dirty="0"/>
              <a:t>safety and well-being of </a:t>
            </a:r>
            <a:r>
              <a:rPr lang="en-US" dirty="0" smtClean="0"/>
              <a:t>citizens</a:t>
            </a:r>
            <a:endParaRPr lang="en-US" sz="4000" dirty="0"/>
          </a:p>
        </p:txBody>
      </p:sp>
    </p:spTree>
    <p:extLst>
      <p:ext uri="{BB962C8B-B14F-4D97-AF65-F5344CB8AC3E}">
        <p14:creationId xmlns:p14="http://schemas.microsoft.com/office/powerpoint/2010/main" val="70333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does government do to serve the people? </a:t>
            </a:r>
          </a:p>
        </p:txBody>
      </p:sp>
      <p:sp>
        <p:nvSpPr>
          <p:cNvPr id="7" name="Text"/>
          <p:cNvSpPr txBox="1">
            <a:spLocks/>
          </p:cNvSpPr>
          <p:nvPr/>
        </p:nvSpPr>
        <p:spPr>
          <a:xfrm>
            <a:off x="457200" y="2110154"/>
            <a:ext cx="7781636" cy="414825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Bef>
                <a:spcPts val="0"/>
              </a:spcBef>
              <a:spcAft>
                <a:spcPts val="0"/>
              </a:spcAft>
              <a:buClrTx/>
              <a:buFont typeface="Arial"/>
              <a:buChar char="•"/>
              <a:defRPr/>
            </a:pPr>
            <a:endParaRPr lang="en-US" sz="2400" dirty="0" smtClean="0"/>
          </a:p>
          <a:p>
            <a:pPr marL="457200" indent="-457200">
              <a:spcBef>
                <a:spcPts val="0"/>
              </a:spcBef>
              <a:spcAft>
                <a:spcPts val="0"/>
              </a:spcAft>
              <a:buClrTx/>
              <a:buFont typeface="Arial"/>
              <a:buChar char="•"/>
              <a:defRPr/>
            </a:pPr>
            <a:r>
              <a:rPr lang="en-US" sz="2400" dirty="0" smtClean="0"/>
              <a:t>The benefits of government differ around the world, but often include </a:t>
            </a:r>
          </a:p>
          <a:p>
            <a:pPr marL="1188720" lvl="1">
              <a:spcBef>
                <a:spcPts val="0"/>
              </a:spcBef>
              <a:buClrTx/>
              <a:buFont typeface="Arial"/>
              <a:buChar char="•"/>
              <a:defRPr/>
            </a:pPr>
            <a:r>
              <a:rPr lang="en-US" sz="2400" dirty="0" smtClean="0"/>
              <a:t>education</a:t>
            </a:r>
            <a:r>
              <a:rPr lang="en-US" sz="2400" dirty="0"/>
              <a:t>, </a:t>
            </a:r>
            <a:endParaRPr lang="en-US" sz="2400" dirty="0" smtClean="0"/>
          </a:p>
          <a:p>
            <a:pPr marL="1188720" lvl="1">
              <a:spcBef>
                <a:spcPts val="0"/>
              </a:spcBef>
              <a:buClrTx/>
              <a:buFont typeface="Arial"/>
              <a:buChar char="•"/>
              <a:defRPr/>
            </a:pPr>
            <a:r>
              <a:rPr lang="en-US" sz="2400" dirty="0" smtClean="0"/>
              <a:t>health </a:t>
            </a:r>
            <a:r>
              <a:rPr lang="en-US" sz="2400" dirty="0"/>
              <a:t>care, and </a:t>
            </a:r>
            <a:endParaRPr lang="en-US" sz="2400" dirty="0" smtClean="0"/>
          </a:p>
          <a:p>
            <a:pPr marL="1188720" lvl="1">
              <a:spcBef>
                <a:spcPts val="0"/>
              </a:spcBef>
              <a:buClrTx/>
              <a:buFont typeface="Arial"/>
              <a:buChar char="•"/>
              <a:defRPr/>
            </a:pPr>
            <a:r>
              <a:rPr lang="en-US" sz="2400" dirty="0"/>
              <a:t>a</a:t>
            </a:r>
            <a:r>
              <a:rPr lang="en-US" sz="2400" dirty="0" smtClean="0"/>
              <a:t>n infrastructure </a:t>
            </a:r>
            <a:r>
              <a:rPr lang="en-US" sz="2400" dirty="0"/>
              <a:t>for transportation</a:t>
            </a:r>
            <a:r>
              <a:rPr lang="en-US" sz="2400" dirty="0"/>
              <a:t> </a:t>
            </a:r>
          </a:p>
        </p:txBody>
      </p:sp>
    </p:spTree>
    <p:extLst>
      <p:ext uri="{BB962C8B-B14F-4D97-AF65-F5344CB8AC3E}">
        <p14:creationId xmlns:p14="http://schemas.microsoft.com/office/powerpoint/2010/main" val="64663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FigureNum"/>
          <p:cNvSpPr>
            <a:spLocks noGrp="1"/>
          </p:cNvSpPr>
          <p:nvPr>
            <p:ph type="title"/>
          </p:nvPr>
        </p:nvSpPr>
        <p:spPr>
          <a:xfrm>
            <a:off x="457200" y="900860"/>
            <a:ext cx="7553569" cy="877140"/>
          </a:xfrm>
        </p:spPr>
        <p:txBody>
          <a:bodyPr>
            <a:normAutofit fontScale="90000"/>
          </a:bodyPr>
          <a:lstStyle/>
          <a:p>
            <a:pPr marL="457200" indent="-457200" algn="ctr">
              <a:spcBef>
                <a:spcPts val="0"/>
              </a:spcBef>
              <a:spcAft>
                <a:spcPts val="0"/>
              </a:spcAft>
              <a:defRPr/>
            </a:pPr>
            <a:r>
              <a:rPr lang="en-US" sz="3200" b="1" dirty="0">
                <a:latin typeface="+mn-lt"/>
              </a:rPr>
              <a:t>What does government do to serve the people? </a:t>
            </a:r>
          </a:p>
        </p:txBody>
      </p:sp>
      <p:sp>
        <p:nvSpPr>
          <p:cNvPr id="7" name="Text"/>
          <p:cNvSpPr txBox="1">
            <a:spLocks/>
          </p:cNvSpPr>
          <p:nvPr/>
        </p:nvSpPr>
        <p:spPr>
          <a:xfrm>
            <a:off x="457200" y="2110154"/>
            <a:ext cx="7781636" cy="414825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Bef>
                <a:spcPts val="0"/>
              </a:spcBef>
              <a:spcAft>
                <a:spcPts val="0"/>
              </a:spcAft>
              <a:buClrTx/>
              <a:buFont typeface="Arial"/>
              <a:buChar char="•"/>
              <a:defRPr/>
            </a:pPr>
            <a:r>
              <a:rPr lang="en-US" sz="2400" dirty="0" smtClean="0"/>
              <a:t>What is politics?</a:t>
            </a:r>
          </a:p>
          <a:p>
            <a:pPr>
              <a:spcBef>
                <a:spcPts val="0"/>
              </a:spcBef>
              <a:spcAft>
                <a:spcPts val="0"/>
              </a:spcAft>
              <a:buClrTx/>
              <a:defRPr/>
            </a:pPr>
            <a:endParaRPr lang="en-US" sz="2400" dirty="0" smtClean="0"/>
          </a:p>
          <a:p>
            <a:pPr marL="457200" indent="-457200">
              <a:spcBef>
                <a:spcPts val="0"/>
              </a:spcBef>
              <a:spcAft>
                <a:spcPts val="0"/>
              </a:spcAft>
              <a:buClrTx/>
              <a:buFont typeface="Arial"/>
              <a:buChar char="•"/>
              <a:defRPr/>
            </a:pPr>
            <a:r>
              <a:rPr lang="en-US" sz="2400" b="1" dirty="0" smtClean="0"/>
              <a:t>politics </a:t>
            </a:r>
            <a:r>
              <a:rPr lang="en-US" sz="2400" dirty="0" smtClean="0"/>
              <a:t>is the </a:t>
            </a:r>
            <a:r>
              <a:rPr lang="en-US" sz="2400" dirty="0"/>
              <a:t>process of gaining and exercising </a:t>
            </a:r>
            <a:r>
              <a:rPr lang="en-US" sz="2400" dirty="0" smtClean="0"/>
              <a:t>control within </a:t>
            </a:r>
            <a:r>
              <a:rPr lang="en-US" sz="2400" dirty="0"/>
              <a:t>a government for the purpose of setting and achieving particular goals, especially those related </a:t>
            </a:r>
            <a:r>
              <a:rPr lang="en-US" sz="2400" dirty="0" smtClean="0"/>
              <a:t>to the </a:t>
            </a:r>
            <a:r>
              <a:rPr lang="en-US" sz="2400" dirty="0"/>
              <a:t>division of resources within a </a:t>
            </a:r>
            <a:r>
              <a:rPr lang="en-US" sz="2400" dirty="0" smtClean="0"/>
              <a:t>nation</a:t>
            </a:r>
            <a:endParaRPr lang="en-US" sz="2400" dirty="0"/>
          </a:p>
          <a:p>
            <a:pPr marL="457200" indent="-457200">
              <a:spcBef>
                <a:spcPts val="0"/>
              </a:spcBef>
              <a:spcAft>
                <a:spcPts val="0"/>
              </a:spcAft>
              <a:buClrTx/>
              <a:buFont typeface="Arial"/>
              <a:buChar char="•"/>
              <a:defRPr/>
            </a:pPr>
            <a:endParaRPr lang="en-US" sz="2400" dirty="0" smtClean="0"/>
          </a:p>
          <a:p>
            <a:pPr marL="457200" indent="-457200">
              <a:spcBef>
                <a:spcPts val="0"/>
              </a:spcBef>
              <a:spcAft>
                <a:spcPts val="0"/>
              </a:spcAft>
              <a:buClrTx/>
              <a:buFont typeface="Arial"/>
              <a:buChar char="•"/>
              <a:defRPr/>
            </a:pPr>
            <a:r>
              <a:rPr lang="en-US" sz="2400" dirty="0" smtClean="0"/>
              <a:t>Or as Harold </a:t>
            </a:r>
            <a:r>
              <a:rPr lang="en-US" sz="2400" dirty="0" err="1" smtClean="0"/>
              <a:t>Lasswell</a:t>
            </a:r>
            <a:r>
              <a:rPr lang="en-US" sz="2400" dirty="0" smtClean="0"/>
              <a:t> said, </a:t>
            </a:r>
            <a:r>
              <a:rPr lang="en-US" sz="2400" b="1" dirty="0" smtClean="0"/>
              <a:t>politics </a:t>
            </a:r>
            <a:r>
              <a:rPr lang="en-US" sz="2400" dirty="0" smtClean="0"/>
              <a:t>is who gets what, when, and how</a:t>
            </a:r>
          </a:p>
        </p:txBody>
      </p:sp>
    </p:spTree>
    <p:extLst>
      <p:ext uri="{BB962C8B-B14F-4D97-AF65-F5344CB8AC3E}">
        <p14:creationId xmlns:p14="http://schemas.microsoft.com/office/powerpoint/2010/main" val="2525621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2574</TotalTime>
  <Words>7988</Words>
  <Application>Microsoft Macintosh PowerPoint</Application>
  <PresentationFormat>On-screen Show (4:3)</PresentationFormat>
  <Paragraphs>590</Paragraphs>
  <Slides>68</Slides>
  <Notes>64</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Essential</vt:lpstr>
      <vt:lpstr>AMERICAN GOVERNMENT</vt:lpstr>
      <vt:lpstr>THIS IS AMERICA… KEEp it FREE!</vt:lpstr>
      <vt:lpstr>THIS IS AMERICA… KEEp it FREE!</vt:lpstr>
      <vt:lpstr>THIS IS AMERICA… KEEp it FREE!</vt:lpstr>
      <vt:lpstr>What this chapter Covers</vt:lpstr>
      <vt:lpstr>What does government do to serve the people? </vt:lpstr>
      <vt:lpstr>What does government do to serve the people? </vt:lpstr>
      <vt:lpstr>What does government do to serve the people? </vt:lpstr>
      <vt:lpstr>What does government do to serve the people? </vt:lpstr>
      <vt:lpstr>Government versus Economic systems </vt:lpstr>
      <vt:lpstr>Political Philosophy</vt:lpstr>
      <vt:lpstr>Political Philosophy</vt:lpstr>
      <vt:lpstr>Political Philosophy</vt:lpstr>
      <vt:lpstr>Political Philosophy</vt:lpstr>
      <vt:lpstr>Political Philosophy</vt:lpstr>
      <vt:lpstr>Political Philosophy</vt:lpstr>
      <vt:lpstr>Political Philosophy</vt:lpstr>
      <vt:lpstr>Political Philosophy</vt:lpstr>
      <vt:lpstr>Political Philosophy</vt:lpstr>
      <vt:lpstr>Our system</vt:lpstr>
      <vt:lpstr>Our system</vt:lpstr>
      <vt:lpstr>Our system</vt:lpstr>
      <vt:lpstr>Our system</vt:lpstr>
      <vt:lpstr>Our system</vt:lpstr>
      <vt:lpstr>Our system</vt:lpstr>
      <vt:lpstr>PowerPoint Presentation</vt:lpstr>
      <vt:lpstr>Our system</vt:lpstr>
      <vt:lpstr>Our system</vt:lpstr>
      <vt:lpstr>Our system</vt:lpstr>
      <vt:lpstr>Our system</vt:lpstr>
      <vt:lpstr>Our system</vt:lpstr>
      <vt:lpstr>What different forms of government exist? </vt:lpstr>
      <vt:lpstr>What different forms of government exist? </vt:lpstr>
      <vt:lpstr>What different forms of government exist? </vt:lpstr>
      <vt:lpstr>What different forms of government exist? </vt:lpstr>
      <vt:lpstr>Figure 1.6</vt:lpstr>
      <vt:lpstr>What different forms of government exist? </vt:lpstr>
      <vt:lpstr>What different forms of government exist? </vt:lpstr>
      <vt:lpstr>Our System </vt:lpstr>
      <vt:lpstr>PLURALISM vs. Elitism</vt:lpstr>
      <vt:lpstr>Elitism</vt:lpstr>
      <vt:lpstr>Figure 1.7</vt:lpstr>
      <vt:lpstr>Figure 1.8</vt:lpstr>
      <vt:lpstr>PLURALISM vs. Elitism</vt:lpstr>
      <vt:lpstr>PLURALISM vs. Elitism</vt:lpstr>
      <vt:lpstr>PLURALISM vs. Elitism</vt:lpstr>
      <vt:lpstr>PLURALISM</vt:lpstr>
      <vt:lpstr>PLURALISM</vt:lpstr>
      <vt:lpstr>PLURALISM</vt:lpstr>
      <vt:lpstr>The Tradeoffs Perspective</vt:lpstr>
      <vt:lpstr>What do you see in Politics?</vt:lpstr>
      <vt:lpstr>How can citizens engage  and participate? </vt:lpstr>
      <vt:lpstr>WHY participate? </vt:lpstr>
      <vt:lpstr>WHY participate? </vt:lpstr>
      <vt:lpstr>WHY participate? </vt:lpstr>
      <vt:lpstr>HOW CAN I PARTICIPATE? </vt:lpstr>
      <vt:lpstr>HOW CAN I PARTICIPATE? </vt:lpstr>
      <vt:lpstr>Youth Participation</vt:lpstr>
      <vt:lpstr>Participation and partisanship</vt:lpstr>
      <vt:lpstr>Youth Participation</vt:lpstr>
      <vt:lpstr>Figure 1.15</vt:lpstr>
      <vt:lpstr>Youth Participation</vt:lpstr>
      <vt:lpstr>Youth Participation</vt:lpstr>
      <vt:lpstr>ADDITIONAL resources</vt:lpstr>
      <vt:lpstr>Key Terms</vt:lpstr>
      <vt:lpstr>Review Questions</vt:lpstr>
      <vt:lpstr>Critical Thinking Questions</vt:lpstr>
      <vt:lpstr>How DO I STUDY?</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Katharine Owens</cp:lastModifiedBy>
  <cp:revision>96</cp:revision>
  <cp:lastPrinted>2016-07-29T04:34:28Z</cp:lastPrinted>
  <dcterms:created xsi:type="dcterms:W3CDTF">2012-06-04T02:13:36Z</dcterms:created>
  <dcterms:modified xsi:type="dcterms:W3CDTF">2018-08-09T19:50:05Z</dcterms:modified>
</cp:coreProperties>
</file>