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5"/>
  </p:notesMasterIdLst>
  <p:handoutMasterIdLst>
    <p:handoutMasterId r:id="rId36"/>
  </p:handoutMasterIdLst>
  <p:sldIdLst>
    <p:sldId id="275" r:id="rId2"/>
    <p:sldId id="256" r:id="rId3"/>
    <p:sldId id="329" r:id="rId4"/>
    <p:sldId id="330" r:id="rId5"/>
    <p:sldId id="321" r:id="rId6"/>
    <p:sldId id="322" r:id="rId7"/>
    <p:sldId id="320" r:id="rId8"/>
    <p:sldId id="278" r:id="rId9"/>
    <p:sldId id="331" r:id="rId10"/>
    <p:sldId id="302" r:id="rId11"/>
    <p:sldId id="313" r:id="rId12"/>
    <p:sldId id="314" r:id="rId13"/>
    <p:sldId id="323" r:id="rId14"/>
    <p:sldId id="315" r:id="rId15"/>
    <p:sldId id="316" r:id="rId16"/>
    <p:sldId id="317" r:id="rId17"/>
    <p:sldId id="318" r:id="rId18"/>
    <p:sldId id="319" r:id="rId19"/>
    <p:sldId id="312" r:id="rId20"/>
    <p:sldId id="285" r:id="rId21"/>
    <p:sldId id="293" r:id="rId22"/>
    <p:sldId id="324" r:id="rId23"/>
    <p:sldId id="325" r:id="rId24"/>
    <p:sldId id="326" r:id="rId25"/>
    <p:sldId id="327" r:id="rId26"/>
    <p:sldId id="309" r:id="rId27"/>
    <p:sldId id="294" r:id="rId28"/>
    <p:sldId id="296" r:id="rId29"/>
    <p:sldId id="298" r:id="rId30"/>
    <p:sldId id="299" r:id="rId31"/>
    <p:sldId id="310" r:id="rId32"/>
    <p:sldId id="303" r:id="rId33"/>
    <p:sldId id="328"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0"/>
    <p:restoredTop sz="86410" autoAdjust="0"/>
  </p:normalViewPr>
  <p:slideViewPr>
    <p:cSldViewPr>
      <p:cViewPr varScale="1">
        <p:scale>
          <a:sx n="72" d="100"/>
          <a:sy n="72" d="100"/>
        </p:scale>
        <p:origin x="-86" y="-3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5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38F2C4D-1031-43BC-9E9E-A2E606DEAA2A}" type="datetimeFigureOut">
              <a:rPr lang="en-US" smtClean="0"/>
              <a:t>12/27/2017</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D3837FA-BD30-40C5-95FE-4FC694CE04FE}" type="slidenum">
              <a:rPr lang="en-US" smtClean="0"/>
              <a:t>‹#›</a:t>
            </a:fld>
            <a:endParaRPr lang="en-US" dirty="0"/>
          </a:p>
        </p:txBody>
      </p:sp>
    </p:spTree>
    <p:extLst>
      <p:ext uri="{BB962C8B-B14F-4D97-AF65-F5344CB8AC3E}">
        <p14:creationId xmlns:p14="http://schemas.microsoft.com/office/powerpoint/2010/main" val="1404559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200"/>
            </a:lvl1pPr>
          </a:lstStyle>
          <a:p>
            <a:fld id="{57E86B95-D604-4ADE-A05D-25178E100B06}" type="datetimeFigureOut">
              <a:rPr lang="en-US" smtClean="0"/>
              <a:t>12/27/2017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72" tIns="46586" rIns="93172"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72" tIns="46586" rIns="93172" bIns="46586" rtlCol="0" anchor="b"/>
          <a:lstStyle>
            <a:lvl1pPr algn="r">
              <a:defRPr sz="1200"/>
            </a:lvl1pPr>
          </a:lstStyle>
          <a:p>
            <a:fld id="{F1A6BB06-A46A-49D2-915E-60669DF2ED28}" type="slidenum">
              <a:rPr lang="en-US" smtClean="0"/>
              <a:t>‹#›</a:t>
            </a:fld>
            <a:endParaRPr lang="en-US" dirty="0"/>
          </a:p>
        </p:txBody>
      </p:sp>
    </p:spTree>
    <p:extLst>
      <p:ext uri="{BB962C8B-B14F-4D97-AF65-F5344CB8AC3E}">
        <p14:creationId xmlns:p14="http://schemas.microsoft.com/office/powerpoint/2010/main" val="1039022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a:t>
            </a:r>
            <a:r>
              <a:rPr lang="en-US" baseline="0" dirty="0"/>
              <a:t> 2 second animated, branded Core 3.0 eLearning intro (can have simple sound effect) </a:t>
            </a:r>
            <a:endParaRPr lang="en-US" dirty="0"/>
          </a:p>
        </p:txBody>
      </p:sp>
      <p:sp>
        <p:nvSpPr>
          <p:cNvPr id="4" name="Slide Number Placeholder 3"/>
          <p:cNvSpPr>
            <a:spLocks noGrp="1"/>
          </p:cNvSpPr>
          <p:nvPr>
            <p:ph type="sldNum" sz="quarter" idx="10"/>
          </p:nvPr>
        </p:nvSpPr>
        <p:spPr/>
        <p:txBody>
          <a:bodyPr/>
          <a:lstStyle/>
          <a:p>
            <a:fld id="{6F6457F5-D67F-42E4-8D6D-51EEC0FC940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66062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a:t>
            </a:fld>
            <a:endParaRPr lang="en-US" dirty="0"/>
          </a:p>
        </p:txBody>
      </p:sp>
    </p:spTree>
    <p:extLst>
      <p:ext uri="{BB962C8B-B14F-4D97-AF65-F5344CB8AC3E}">
        <p14:creationId xmlns:p14="http://schemas.microsoft.com/office/powerpoint/2010/main" val="4288320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4</a:t>
            </a:fld>
            <a:endParaRPr lang="en-US" dirty="0"/>
          </a:p>
        </p:txBody>
      </p:sp>
    </p:spTree>
    <p:extLst>
      <p:ext uri="{BB962C8B-B14F-4D97-AF65-F5344CB8AC3E}">
        <p14:creationId xmlns:p14="http://schemas.microsoft.com/office/powerpoint/2010/main" val="387002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10</a:t>
            </a:fld>
            <a:endParaRPr lang="en-US" dirty="0"/>
          </a:p>
        </p:txBody>
      </p:sp>
    </p:spTree>
    <p:extLst>
      <p:ext uri="{BB962C8B-B14F-4D97-AF65-F5344CB8AC3E}">
        <p14:creationId xmlns:p14="http://schemas.microsoft.com/office/powerpoint/2010/main" val="1004155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12</a:t>
            </a:fld>
            <a:endParaRPr lang="en-US" dirty="0"/>
          </a:p>
        </p:txBody>
      </p:sp>
    </p:spTree>
    <p:extLst>
      <p:ext uri="{BB962C8B-B14F-4D97-AF65-F5344CB8AC3E}">
        <p14:creationId xmlns:p14="http://schemas.microsoft.com/office/powerpoint/2010/main" val="3564127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B125CA-9C89-40BE-A19A-217DD6595773}" type="datetime1">
              <a:rPr lang="en-US" smtClean="0"/>
              <a:t>12/27/2017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4237085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3E2736-99D7-402F-87BB-393AA7B0BBD7}" type="datetime1">
              <a:rPr lang="en-US" smtClean="0"/>
              <a:t>12/27/2017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1208845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B90DA-294C-4CC6-B318-CAE4828E23C1}" type="datetime1">
              <a:rPr lang="en-US" smtClean="0"/>
              <a:t>12/27/2017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28348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DE154F-F668-4816-9238-0DF88CD46AE5}" type="datetime1">
              <a:rPr lang="en-US" smtClean="0"/>
              <a:t>12/27/2017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286949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2256E5-966A-49A5-B9B7-543385DE41CA}" type="datetime1">
              <a:rPr lang="en-US" smtClean="0"/>
              <a:t>12/27/2017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151945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383734-C040-45B3-9E04-9C0294A20BF8}" type="datetime1">
              <a:rPr lang="en-US" smtClean="0"/>
              <a:t>12/27/2017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372655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EC632B-0328-4CDA-B01C-887AA6B0AF44}" type="datetime1">
              <a:rPr lang="en-US" smtClean="0"/>
              <a:t>12/27/2017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306177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525783-BC20-4B46-8DB8-63713DD5F0D9}" type="datetime1">
              <a:rPr lang="en-US" smtClean="0"/>
              <a:t>12/27/2017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142815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59EB9-D291-49BB-B205-E992B232EBE7}" type="datetime1">
              <a:rPr lang="en-US" smtClean="0"/>
              <a:t>12/27/2017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45583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623D68-67A3-4D7D-830C-C80A3AFDBAB7}" type="datetime1">
              <a:rPr lang="en-US" smtClean="0"/>
              <a:t>12/27/2017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146427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5FD054-5B96-40B5-AD38-06DE660BF02C}" type="datetime1">
              <a:rPr lang="en-US" smtClean="0"/>
              <a:t>12/27/2017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314455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81D47-099E-4C2B-8124-B7477035174C}" type="datetime1">
              <a:rPr lang="en-US" smtClean="0"/>
              <a:t>12/27/2017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357DE-2CFF-4E4A-B892-1FAFF8444DB6}" type="slidenum">
              <a:rPr lang="en-US" smtClean="0"/>
              <a:t>‹#›</a:t>
            </a:fld>
            <a:endParaRPr lang="en-US" dirty="0"/>
          </a:p>
        </p:txBody>
      </p:sp>
    </p:spTree>
    <p:extLst>
      <p:ext uri="{BB962C8B-B14F-4D97-AF65-F5344CB8AC3E}">
        <p14:creationId xmlns:p14="http://schemas.microsoft.com/office/powerpoint/2010/main" val="563284824"/>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vu_BAayToJ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98UIV-gsE2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lock Arc 18"/>
          <p:cNvSpPr/>
          <p:nvPr/>
        </p:nvSpPr>
        <p:spPr>
          <a:xfrm>
            <a:off x="2663913" y="1408606"/>
            <a:ext cx="5645338" cy="5645338"/>
          </a:xfrm>
          <a:prstGeom prst="blockArc">
            <a:avLst>
              <a:gd name="adj1" fmla="val 10193080"/>
              <a:gd name="adj2" fmla="val 15037681"/>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Block Arc 19"/>
          <p:cNvSpPr/>
          <p:nvPr/>
        </p:nvSpPr>
        <p:spPr>
          <a:xfrm>
            <a:off x="1749338" y="-195948"/>
            <a:ext cx="5645338" cy="5645338"/>
          </a:xfrm>
          <a:prstGeom prst="blockArc">
            <a:avLst>
              <a:gd name="adj1" fmla="val 2955016"/>
              <a:gd name="adj2" fmla="val 7845011"/>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Block Arc 20"/>
          <p:cNvSpPr/>
          <p:nvPr/>
        </p:nvSpPr>
        <p:spPr>
          <a:xfrm>
            <a:off x="834748" y="1408611"/>
            <a:ext cx="5645338" cy="5645338"/>
          </a:xfrm>
          <a:prstGeom prst="blockArc">
            <a:avLst>
              <a:gd name="adj1" fmla="val 17362297"/>
              <a:gd name="adj2" fmla="val 606930"/>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2" name="Group 21"/>
          <p:cNvGrpSpPr/>
          <p:nvPr/>
        </p:nvGrpSpPr>
        <p:grpSpPr>
          <a:xfrm>
            <a:off x="3265902" y="2363229"/>
            <a:ext cx="2594595" cy="2594595"/>
            <a:chOff x="3236602" y="2369656"/>
            <a:chExt cx="2594595" cy="2594595"/>
          </a:xfrm>
        </p:grpSpPr>
        <p:sp>
          <p:nvSpPr>
            <p:cNvPr id="32" name="Oval 31"/>
            <p:cNvSpPr/>
            <p:nvPr/>
          </p:nvSpPr>
          <p:spPr>
            <a:xfrm>
              <a:off x="3236602" y="2369656"/>
              <a:ext cx="2594595" cy="2594595"/>
            </a:xfrm>
            <a:prstGeom prst="ellipse">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Oval 7"/>
            <p:cNvSpPr/>
            <p:nvPr/>
          </p:nvSpPr>
          <p:spPr>
            <a:xfrm>
              <a:off x="3660063" y="2749627"/>
              <a:ext cx="1834655" cy="1834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1600200" fontAlgn="auto">
                <a:lnSpc>
                  <a:spcPct val="90000"/>
                </a:lnSpc>
                <a:spcAft>
                  <a:spcPct val="35000"/>
                </a:spcAft>
              </a:pPr>
              <a:r>
                <a:rPr lang="en-US" sz="3600" dirty="0">
                  <a:solidFill>
                    <a:prstClr val="white"/>
                  </a:solidFill>
                </a:rPr>
                <a:t>Common Core 3.0</a:t>
              </a:r>
            </a:p>
          </p:txBody>
        </p:sp>
      </p:grpSp>
      <p:grpSp>
        <p:nvGrpSpPr>
          <p:cNvPr id="23" name="Group 22"/>
          <p:cNvGrpSpPr/>
          <p:nvPr/>
        </p:nvGrpSpPr>
        <p:grpSpPr>
          <a:xfrm>
            <a:off x="3663883" y="721985"/>
            <a:ext cx="1816216" cy="1816216"/>
            <a:chOff x="3634583" y="728412"/>
            <a:chExt cx="1816216" cy="1816216"/>
          </a:xfrm>
        </p:grpSpPr>
        <p:sp>
          <p:nvSpPr>
            <p:cNvPr id="30" name="Oval 29"/>
            <p:cNvSpPr/>
            <p:nvPr/>
          </p:nvSpPr>
          <p:spPr>
            <a:xfrm>
              <a:off x="3634583" y="728412"/>
              <a:ext cx="1816216" cy="1816216"/>
            </a:xfrm>
            <a:prstGeom prst="ellips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Oval 9"/>
            <p:cNvSpPr/>
            <p:nvPr/>
          </p:nvSpPr>
          <p:spPr>
            <a:xfrm>
              <a:off x="3900562" y="994391"/>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Online Learning</a:t>
              </a:r>
            </a:p>
          </p:txBody>
        </p:sp>
      </p:grpSp>
      <p:grpSp>
        <p:nvGrpSpPr>
          <p:cNvPr id="24" name="Group 23"/>
          <p:cNvGrpSpPr/>
          <p:nvPr/>
        </p:nvGrpSpPr>
        <p:grpSpPr>
          <a:xfrm>
            <a:off x="5463734" y="3807443"/>
            <a:ext cx="1816216" cy="1816216"/>
            <a:chOff x="5434434" y="3813870"/>
            <a:chExt cx="1816216" cy="1816216"/>
          </a:xfrm>
        </p:grpSpPr>
        <p:sp>
          <p:nvSpPr>
            <p:cNvPr id="28" name="Oval 27"/>
            <p:cNvSpPr/>
            <p:nvPr/>
          </p:nvSpPr>
          <p:spPr>
            <a:xfrm>
              <a:off x="5434434" y="3813870"/>
              <a:ext cx="1816216" cy="181621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11"/>
            <p:cNvSpPr/>
            <p:nvPr/>
          </p:nvSpPr>
          <p:spPr>
            <a:xfrm>
              <a:off x="5700413" y="4079849"/>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Classroom Skill Building</a:t>
              </a:r>
            </a:p>
          </p:txBody>
        </p:sp>
      </p:gr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5449390"/>
            <a:ext cx="1346032" cy="698413"/>
          </a:xfrm>
          <a:prstGeom prst="rect">
            <a:avLst/>
          </a:prstGeom>
        </p:spPr>
      </p:pic>
      <p:grpSp>
        <p:nvGrpSpPr>
          <p:cNvPr id="25" name="Group 24"/>
          <p:cNvGrpSpPr/>
          <p:nvPr/>
        </p:nvGrpSpPr>
        <p:grpSpPr>
          <a:xfrm>
            <a:off x="1864048" y="3807429"/>
            <a:ext cx="1816216" cy="1816216"/>
            <a:chOff x="1834748" y="3813856"/>
            <a:chExt cx="1816216" cy="1816216"/>
          </a:xfrm>
        </p:grpSpPr>
        <p:sp>
          <p:nvSpPr>
            <p:cNvPr id="26" name="Oval 25"/>
            <p:cNvSpPr/>
            <p:nvPr/>
          </p:nvSpPr>
          <p:spPr>
            <a:xfrm>
              <a:off x="1834748" y="3813856"/>
              <a:ext cx="1816216" cy="1816216"/>
            </a:xfrm>
            <a:prstGeom prst="ellipse">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Oval 13"/>
            <p:cNvSpPr/>
            <p:nvPr/>
          </p:nvSpPr>
          <p:spPr>
            <a:xfrm>
              <a:off x="2100727" y="4079835"/>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Field Activities</a:t>
              </a:r>
            </a:p>
          </p:txBody>
        </p:sp>
      </p:grpSp>
      <p:sp>
        <p:nvSpPr>
          <p:cNvPr id="2" name="Slide Number Placeholder 1"/>
          <p:cNvSpPr>
            <a:spLocks noGrp="1"/>
          </p:cNvSpPr>
          <p:nvPr>
            <p:ph type="sldNum" sz="quarter" idx="12"/>
          </p:nvPr>
        </p:nvSpPr>
        <p:spPr/>
        <p:txBody>
          <a:bodyPr/>
          <a:lstStyle/>
          <a:p>
            <a:fld id="{22E357DE-2CFF-4E4A-B892-1FAFF8444DB6}" type="slidenum">
              <a:rPr lang="en-US" smtClean="0"/>
              <a:t>1</a:t>
            </a:fld>
            <a:endParaRPr lang="en-US" dirty="0"/>
          </a:p>
        </p:txBody>
      </p:sp>
    </p:spTree>
    <p:extLst>
      <p:ext uri="{BB962C8B-B14F-4D97-AF65-F5344CB8AC3E}">
        <p14:creationId xmlns:p14="http://schemas.microsoft.com/office/powerpoint/2010/main" val="308825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Transition </a:t>
            </a:r>
            <a:r>
              <a:rPr lang="en-US" dirty="0"/>
              <a:t>Points</a:t>
            </a:r>
          </a:p>
        </p:txBody>
      </p:sp>
      <p:sp>
        <p:nvSpPr>
          <p:cNvPr id="4" name="Content Placeholder 3"/>
          <p:cNvSpPr>
            <a:spLocks noGrp="1"/>
          </p:cNvSpPr>
          <p:nvPr>
            <p:ph sz="half" idx="1"/>
          </p:nvPr>
        </p:nvSpPr>
        <p:spPr/>
        <p:txBody>
          <a:bodyPr>
            <a:normAutofit lnSpcReduction="10000"/>
          </a:bodyPr>
          <a:lstStyle/>
          <a:p>
            <a:pPr marL="0" indent="0">
              <a:buNone/>
            </a:pPr>
            <a:r>
              <a:rPr lang="en-US" dirty="0"/>
              <a:t>Case Transitions:</a:t>
            </a:r>
          </a:p>
          <a:p>
            <a:r>
              <a:rPr lang="en-US" dirty="0"/>
              <a:t>Hotline-Community </a:t>
            </a:r>
          </a:p>
          <a:p>
            <a:r>
              <a:rPr lang="en-US" dirty="0"/>
              <a:t>Hotline-ER</a:t>
            </a:r>
          </a:p>
          <a:p>
            <a:r>
              <a:rPr lang="en-US" dirty="0"/>
              <a:t>ER-Referral Closure</a:t>
            </a:r>
          </a:p>
          <a:p>
            <a:r>
              <a:rPr lang="en-US" dirty="0"/>
              <a:t>ER-Family Maintenance</a:t>
            </a:r>
          </a:p>
          <a:p>
            <a:r>
              <a:rPr lang="en-US" dirty="0"/>
              <a:t>ER-Court Case</a:t>
            </a:r>
          </a:p>
          <a:p>
            <a:r>
              <a:rPr lang="en-US" dirty="0"/>
              <a:t>Court Case to FM/FR</a:t>
            </a:r>
          </a:p>
          <a:p>
            <a:r>
              <a:rPr lang="en-US" dirty="0"/>
              <a:t>FM-Case Closure</a:t>
            </a:r>
          </a:p>
          <a:p>
            <a:r>
              <a:rPr lang="en-US" dirty="0"/>
              <a:t>FR-Permanency</a:t>
            </a:r>
          </a:p>
          <a:p>
            <a:pPr marL="0" indent="0">
              <a:buNone/>
            </a:pPr>
            <a:endParaRPr lang="en-US" dirty="0"/>
          </a:p>
        </p:txBody>
      </p:sp>
      <p:sp>
        <p:nvSpPr>
          <p:cNvPr id="5" name="Content Placeholder 4"/>
          <p:cNvSpPr>
            <a:spLocks noGrp="1"/>
          </p:cNvSpPr>
          <p:nvPr>
            <p:ph sz="half" idx="2"/>
          </p:nvPr>
        </p:nvSpPr>
        <p:spPr/>
        <p:txBody>
          <a:bodyPr>
            <a:normAutofit lnSpcReduction="10000"/>
          </a:bodyPr>
          <a:lstStyle/>
          <a:p>
            <a:pPr marL="0" indent="0">
              <a:buNone/>
            </a:pPr>
            <a:r>
              <a:rPr lang="en-US" dirty="0"/>
              <a:t>Personal Transitions:</a:t>
            </a:r>
          </a:p>
          <a:p>
            <a:r>
              <a:rPr lang="en-US" dirty="0"/>
              <a:t>Placement Changes</a:t>
            </a:r>
          </a:p>
          <a:p>
            <a:r>
              <a:rPr lang="en-US" dirty="0"/>
              <a:t>Social Worker Changes</a:t>
            </a:r>
          </a:p>
          <a:p>
            <a:r>
              <a:rPr lang="en-US" dirty="0" smtClean="0"/>
              <a:t>Team Changes</a:t>
            </a:r>
            <a:endParaRPr lang="en-US" dirty="0" smtClean="0"/>
          </a:p>
          <a:p>
            <a:r>
              <a:rPr lang="en-US" dirty="0" smtClean="0"/>
              <a:t>Therapist </a:t>
            </a:r>
            <a:r>
              <a:rPr lang="en-US" dirty="0"/>
              <a:t>Changes</a:t>
            </a:r>
          </a:p>
          <a:p>
            <a:r>
              <a:rPr lang="en-US" dirty="0"/>
              <a:t>School Changes</a:t>
            </a:r>
          </a:p>
          <a:p>
            <a:r>
              <a:rPr lang="en-US" dirty="0"/>
              <a:t>Community </a:t>
            </a:r>
            <a:r>
              <a:rPr lang="en-US" dirty="0" smtClean="0"/>
              <a:t>Changes</a:t>
            </a:r>
            <a:endParaRPr lang="en-US" dirty="0"/>
          </a:p>
          <a:p>
            <a:endParaRPr lang="en-US" dirty="0"/>
          </a:p>
        </p:txBody>
      </p:sp>
      <p:sp>
        <p:nvSpPr>
          <p:cNvPr id="3" name="Slide Number Placeholder 2"/>
          <p:cNvSpPr>
            <a:spLocks noGrp="1"/>
          </p:cNvSpPr>
          <p:nvPr>
            <p:ph type="sldNum" sz="quarter" idx="12"/>
          </p:nvPr>
        </p:nvSpPr>
        <p:spPr/>
        <p:txBody>
          <a:bodyPr/>
          <a:lstStyle/>
          <a:p>
            <a:fld id="{22E357DE-2CFF-4E4A-B892-1FAFF8444DB6}" type="slidenum">
              <a:rPr lang="en-US" smtClean="0"/>
              <a:t>10</a:t>
            </a:fld>
            <a:endParaRPr lang="en-US" dirty="0"/>
          </a:p>
        </p:txBody>
      </p:sp>
    </p:spTree>
    <p:extLst>
      <p:ext uri="{BB962C8B-B14F-4D97-AF65-F5344CB8AC3E}">
        <p14:creationId xmlns:p14="http://schemas.microsoft.com/office/powerpoint/2010/main" val="393610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Trauma-informed Practice</a:t>
            </a:r>
          </a:p>
        </p:txBody>
      </p:sp>
      <p:sp>
        <p:nvSpPr>
          <p:cNvPr id="3" name="Content Placeholder 2"/>
          <p:cNvSpPr>
            <a:spLocks noGrp="1"/>
          </p:cNvSpPr>
          <p:nvPr>
            <p:ph idx="1"/>
          </p:nvPr>
        </p:nvSpPr>
        <p:spPr/>
        <p:txBody>
          <a:bodyPr/>
          <a:lstStyle/>
          <a:p>
            <a:r>
              <a:rPr lang="en-US" dirty="0"/>
              <a:t>Complex trauma arises from on-going events</a:t>
            </a:r>
          </a:p>
          <a:p>
            <a:r>
              <a:rPr lang="en-US" dirty="0"/>
              <a:t>Personally impacting the individual</a:t>
            </a:r>
          </a:p>
          <a:p>
            <a:r>
              <a:rPr lang="en-US" dirty="0"/>
              <a:t>Can also include harmful social environments, such  as hunger, homelessness, racism, sexism, and violent neighborhoods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11</a:t>
            </a:fld>
            <a:endParaRPr lang="en-US" dirty="0"/>
          </a:p>
        </p:txBody>
      </p:sp>
    </p:spTree>
    <p:extLst>
      <p:ext uri="{BB962C8B-B14F-4D97-AF65-F5344CB8AC3E}">
        <p14:creationId xmlns:p14="http://schemas.microsoft.com/office/powerpoint/2010/main" val="492262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1" y="838200"/>
            <a:ext cx="7162800" cy="5334000"/>
          </a:xfrm>
          <a:prstGeom prst="rect">
            <a:avLst/>
          </a:prstGeom>
        </p:spPr>
      </p:pic>
      <p:sp>
        <p:nvSpPr>
          <p:cNvPr id="2" name="Slide Number Placeholder 1"/>
          <p:cNvSpPr>
            <a:spLocks noGrp="1"/>
          </p:cNvSpPr>
          <p:nvPr>
            <p:ph type="sldNum" sz="quarter" idx="12"/>
          </p:nvPr>
        </p:nvSpPr>
        <p:spPr/>
        <p:txBody>
          <a:bodyPr/>
          <a:lstStyle/>
          <a:p>
            <a:fld id="{22E357DE-2CFF-4E4A-B892-1FAFF8444DB6}" type="slidenum">
              <a:rPr lang="en-US" smtClean="0"/>
              <a:t>12</a:t>
            </a:fld>
            <a:endParaRPr lang="en-US" dirty="0"/>
          </a:p>
        </p:txBody>
      </p:sp>
    </p:spTree>
    <p:extLst>
      <p:ext uri="{BB962C8B-B14F-4D97-AF65-F5344CB8AC3E}">
        <p14:creationId xmlns:p14="http://schemas.microsoft.com/office/powerpoint/2010/main" val="3198034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Suitcase</a:t>
            </a:r>
          </a:p>
        </p:txBody>
      </p:sp>
      <p:pic>
        <p:nvPicPr>
          <p:cNvPr id="4" name="Content Placeholder 3" descr="Travel | The Green Study"/>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56076" y="1600200"/>
            <a:ext cx="5231847" cy="4525963"/>
          </a:xfrm>
        </p:spPr>
      </p:pic>
      <p:sp>
        <p:nvSpPr>
          <p:cNvPr id="3" name="Slide Number Placeholder 2"/>
          <p:cNvSpPr>
            <a:spLocks noGrp="1"/>
          </p:cNvSpPr>
          <p:nvPr>
            <p:ph type="sldNum" sz="quarter" idx="12"/>
          </p:nvPr>
        </p:nvSpPr>
        <p:spPr/>
        <p:txBody>
          <a:bodyPr/>
          <a:lstStyle/>
          <a:p>
            <a:fld id="{22E357DE-2CFF-4E4A-B892-1FAFF8444DB6}" type="slidenum">
              <a:rPr lang="en-US" smtClean="0"/>
              <a:t>13</a:t>
            </a:fld>
            <a:endParaRPr lang="en-US" dirty="0"/>
          </a:p>
        </p:txBody>
      </p:sp>
    </p:spTree>
    <p:extLst>
      <p:ext uri="{BB962C8B-B14F-4D97-AF65-F5344CB8AC3E}">
        <p14:creationId xmlns:p14="http://schemas.microsoft.com/office/powerpoint/2010/main" val="3387097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Exposure Continues</a:t>
            </a:r>
          </a:p>
        </p:txBody>
      </p:sp>
      <p:sp>
        <p:nvSpPr>
          <p:cNvPr id="3" name="Content Placeholder 2"/>
          <p:cNvSpPr>
            <a:spLocks noGrp="1"/>
          </p:cNvSpPr>
          <p:nvPr>
            <p:ph idx="1"/>
          </p:nvPr>
        </p:nvSpPr>
        <p:spPr/>
        <p:txBody>
          <a:bodyPr/>
          <a:lstStyle/>
          <a:p>
            <a:r>
              <a:rPr lang="en-US" dirty="0"/>
              <a:t>Removal</a:t>
            </a:r>
          </a:p>
          <a:p>
            <a:r>
              <a:rPr lang="en-US" dirty="0"/>
              <a:t>Placement changes</a:t>
            </a:r>
          </a:p>
          <a:p>
            <a:r>
              <a:rPr lang="en-US" dirty="0"/>
              <a:t>School changes</a:t>
            </a:r>
          </a:p>
          <a:p>
            <a:r>
              <a:rPr lang="en-US" dirty="0"/>
              <a:t>Social worker changes</a:t>
            </a:r>
          </a:p>
          <a:p>
            <a:r>
              <a:rPr lang="en-US" dirty="0"/>
              <a:t>Points of transitioning </a:t>
            </a:r>
          </a:p>
        </p:txBody>
      </p:sp>
      <p:sp>
        <p:nvSpPr>
          <p:cNvPr id="4" name="Slide Number Placeholder 3"/>
          <p:cNvSpPr>
            <a:spLocks noGrp="1"/>
          </p:cNvSpPr>
          <p:nvPr>
            <p:ph type="sldNum" sz="quarter" idx="12"/>
          </p:nvPr>
        </p:nvSpPr>
        <p:spPr/>
        <p:txBody>
          <a:bodyPr/>
          <a:lstStyle/>
          <a:p>
            <a:fld id="{22E357DE-2CFF-4E4A-B892-1FAFF8444DB6}" type="slidenum">
              <a:rPr lang="en-US" smtClean="0"/>
              <a:t>14</a:t>
            </a:fld>
            <a:endParaRPr lang="en-US" dirty="0"/>
          </a:p>
        </p:txBody>
      </p:sp>
    </p:spTree>
    <p:extLst>
      <p:ext uri="{BB962C8B-B14F-4D97-AF65-F5344CB8AC3E}">
        <p14:creationId xmlns:p14="http://schemas.microsoft.com/office/powerpoint/2010/main" val="835735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Terminating/Transitioning Cases</a:t>
            </a:r>
            <a:br>
              <a:rPr lang="en-US" dirty="0"/>
            </a:br>
            <a:r>
              <a:rPr lang="en-US" dirty="0"/>
              <a:t>10 Tips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1. Understand the process</a:t>
            </a:r>
          </a:p>
          <a:p>
            <a:pPr marL="0" indent="0">
              <a:buNone/>
            </a:pPr>
            <a:r>
              <a:rPr lang="en-US" dirty="0"/>
              <a:t>2. Bring it up early</a:t>
            </a:r>
          </a:p>
          <a:p>
            <a:pPr marL="0" indent="0">
              <a:buNone/>
            </a:pPr>
            <a:r>
              <a:rPr lang="en-US" dirty="0"/>
              <a:t>3. Pick the final date</a:t>
            </a:r>
          </a:p>
          <a:p>
            <a:pPr marL="0" indent="0">
              <a:buNone/>
            </a:pPr>
            <a:r>
              <a:rPr lang="en-US" dirty="0"/>
              <a:t>4. Let it out</a:t>
            </a:r>
          </a:p>
          <a:p>
            <a:pPr marL="0" indent="0">
              <a:buNone/>
            </a:pPr>
            <a:r>
              <a:rPr lang="en-US" dirty="0"/>
              <a:t>5. Anger and anxiety are normal</a:t>
            </a:r>
          </a:p>
          <a:p>
            <a:pPr marL="0" indent="0">
              <a:buNone/>
            </a:pPr>
            <a:r>
              <a:rPr lang="en-US" dirty="0"/>
              <a:t>6. Allow for questions</a:t>
            </a:r>
          </a:p>
          <a:p>
            <a:pPr marL="0" indent="0">
              <a:buNone/>
            </a:pPr>
            <a:r>
              <a:rPr lang="en-US" dirty="0"/>
              <a:t>7. Knowing if the family, youth NMD is ready</a:t>
            </a:r>
          </a:p>
          <a:p>
            <a:pPr marL="0" indent="0">
              <a:buNone/>
            </a:pPr>
            <a:r>
              <a:rPr lang="en-US" dirty="0"/>
              <a:t>8. It’s done face to face</a:t>
            </a:r>
          </a:p>
          <a:p>
            <a:pPr marL="0" indent="0">
              <a:buNone/>
            </a:pPr>
            <a:r>
              <a:rPr lang="en-US" dirty="0"/>
              <a:t>9. Final sessions</a:t>
            </a:r>
          </a:p>
          <a:p>
            <a:pPr marL="0" indent="0">
              <a:buNone/>
            </a:pPr>
            <a:r>
              <a:rPr lang="en-US" dirty="0"/>
              <a:t>10. Termination is not the end </a:t>
            </a:r>
          </a:p>
          <a:p>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15</a:t>
            </a:fld>
            <a:endParaRPr lang="en-US" dirty="0"/>
          </a:p>
        </p:txBody>
      </p:sp>
    </p:spTree>
    <p:extLst>
      <p:ext uri="{BB962C8B-B14F-4D97-AF65-F5344CB8AC3E}">
        <p14:creationId xmlns:p14="http://schemas.microsoft.com/office/powerpoint/2010/main" val="2436412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a:t>
            </a:r>
            <a:r>
              <a:rPr lang="en-US" dirty="0" err="1" smtClean="0"/>
              <a:t>2B</a:t>
            </a:r>
            <a:endParaRPr lang="en-US" dirty="0"/>
          </a:p>
        </p:txBody>
      </p:sp>
      <p:sp>
        <p:nvSpPr>
          <p:cNvPr id="3" name="Content Placeholder 2"/>
          <p:cNvSpPr>
            <a:spLocks noGrp="1"/>
          </p:cNvSpPr>
          <p:nvPr>
            <p:ph idx="1"/>
          </p:nvPr>
        </p:nvSpPr>
        <p:spPr/>
        <p:txBody>
          <a:bodyPr/>
          <a:lstStyle/>
          <a:p>
            <a:r>
              <a:rPr lang="en-US" dirty="0"/>
              <a:t>Pick one transition point: social worker, therapist, school, or team change. </a:t>
            </a:r>
          </a:p>
          <a:p>
            <a:r>
              <a:rPr lang="en-US" dirty="0"/>
              <a:t>Develop one </a:t>
            </a:r>
            <a:r>
              <a:rPr lang="en-US" dirty="0" smtClean="0"/>
              <a:t>activity </a:t>
            </a:r>
            <a:r>
              <a:rPr lang="en-US" dirty="0"/>
              <a:t>you can do with a child, youth, or young adult to help them transition. </a:t>
            </a:r>
          </a:p>
          <a:p>
            <a:r>
              <a:rPr lang="en-US" dirty="0"/>
              <a:t>Chart the activity on chart paper.</a:t>
            </a:r>
          </a:p>
          <a:p>
            <a:r>
              <a:rPr lang="en-US" dirty="0"/>
              <a:t>Be prepared to share with the group. </a:t>
            </a:r>
          </a:p>
          <a:p>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16</a:t>
            </a:fld>
            <a:endParaRPr lang="en-US" dirty="0"/>
          </a:p>
        </p:txBody>
      </p:sp>
    </p:spTree>
    <p:extLst>
      <p:ext uri="{BB962C8B-B14F-4D97-AF65-F5344CB8AC3E}">
        <p14:creationId xmlns:p14="http://schemas.microsoft.com/office/powerpoint/2010/main" val="4003059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Emotional Response</a:t>
            </a:r>
            <a:br>
              <a:rPr lang="en-US" dirty="0"/>
            </a:br>
            <a:r>
              <a:rPr lang="en-US" dirty="0"/>
              <a:t>Transitions</a:t>
            </a:r>
          </a:p>
        </p:txBody>
      </p:sp>
      <p:sp>
        <p:nvSpPr>
          <p:cNvPr id="3" name="Content Placeholder 2"/>
          <p:cNvSpPr>
            <a:spLocks noGrp="1"/>
          </p:cNvSpPr>
          <p:nvPr>
            <p:ph idx="1"/>
          </p:nvPr>
        </p:nvSpPr>
        <p:spPr/>
        <p:txBody>
          <a:bodyPr/>
          <a:lstStyle/>
          <a:p>
            <a:r>
              <a:rPr lang="en-US" dirty="0"/>
              <a:t>Read the vignette assigned to your table;</a:t>
            </a:r>
          </a:p>
          <a:p>
            <a:r>
              <a:rPr lang="en-US" dirty="0"/>
              <a:t>Develop a list of emotions that could arise for each vignette;</a:t>
            </a:r>
          </a:p>
          <a:p>
            <a:r>
              <a:rPr lang="en-US" dirty="0"/>
              <a:t>Be prepared to share with the larger group.</a:t>
            </a:r>
          </a:p>
        </p:txBody>
      </p:sp>
      <p:sp>
        <p:nvSpPr>
          <p:cNvPr id="4" name="Slide Number Placeholder 3"/>
          <p:cNvSpPr>
            <a:spLocks noGrp="1"/>
          </p:cNvSpPr>
          <p:nvPr>
            <p:ph type="sldNum" sz="quarter" idx="12"/>
          </p:nvPr>
        </p:nvSpPr>
        <p:spPr/>
        <p:txBody>
          <a:bodyPr/>
          <a:lstStyle/>
          <a:p>
            <a:fld id="{22E357DE-2CFF-4E4A-B892-1FAFF8444DB6}" type="slidenum">
              <a:rPr lang="en-US" smtClean="0"/>
              <a:t>17</a:t>
            </a:fld>
            <a:endParaRPr lang="en-US" dirty="0"/>
          </a:p>
        </p:txBody>
      </p:sp>
    </p:spTree>
    <p:extLst>
      <p:ext uri="{BB962C8B-B14F-4D97-AF65-F5344CB8AC3E}">
        <p14:creationId xmlns:p14="http://schemas.microsoft.com/office/powerpoint/2010/main" val="1472955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Self-Care	</a:t>
            </a:r>
          </a:p>
        </p:txBody>
      </p:sp>
      <p:sp>
        <p:nvSpPr>
          <p:cNvPr id="3" name="Content Placeholder 2"/>
          <p:cNvSpPr>
            <a:spLocks noGrp="1"/>
          </p:cNvSpPr>
          <p:nvPr>
            <p:ph idx="1"/>
          </p:nvPr>
        </p:nvSpPr>
        <p:spPr/>
        <p:txBody>
          <a:bodyPr>
            <a:normAutofit fontScale="92500" lnSpcReduction="20000"/>
          </a:bodyPr>
          <a:lstStyle/>
          <a:p>
            <a:r>
              <a:rPr lang="en-US" dirty="0"/>
              <a:t>Develop a support group of co-workers</a:t>
            </a:r>
          </a:p>
          <a:p>
            <a:r>
              <a:rPr lang="en-US" dirty="0"/>
              <a:t>Talk to your supervisor</a:t>
            </a:r>
          </a:p>
          <a:p>
            <a:r>
              <a:rPr lang="en-US" dirty="0"/>
              <a:t>Take a break</a:t>
            </a:r>
          </a:p>
          <a:p>
            <a:r>
              <a:rPr lang="en-US" dirty="0"/>
              <a:t>Leave work at work</a:t>
            </a:r>
          </a:p>
          <a:p>
            <a:r>
              <a:rPr lang="en-US" dirty="0"/>
              <a:t>Laugh often</a:t>
            </a:r>
          </a:p>
          <a:p>
            <a:r>
              <a:rPr lang="en-US" dirty="0"/>
              <a:t>Exercise</a:t>
            </a:r>
          </a:p>
          <a:p>
            <a:r>
              <a:rPr lang="en-US" dirty="0"/>
              <a:t>Eat healthy</a:t>
            </a:r>
          </a:p>
          <a:p>
            <a:r>
              <a:rPr lang="en-US" dirty="0"/>
              <a:t>Spend time with family/friends</a:t>
            </a:r>
          </a:p>
          <a:p>
            <a:r>
              <a:rPr lang="en-US" dirty="0"/>
              <a:t>Employee Assistance Programs (EAP)</a:t>
            </a:r>
          </a:p>
        </p:txBody>
      </p:sp>
      <p:sp>
        <p:nvSpPr>
          <p:cNvPr id="4" name="Slide Number Placeholder 3"/>
          <p:cNvSpPr>
            <a:spLocks noGrp="1"/>
          </p:cNvSpPr>
          <p:nvPr>
            <p:ph type="sldNum" sz="quarter" idx="12"/>
          </p:nvPr>
        </p:nvSpPr>
        <p:spPr/>
        <p:txBody>
          <a:bodyPr/>
          <a:lstStyle/>
          <a:p>
            <a:fld id="{22E357DE-2CFF-4E4A-B892-1FAFF8444DB6}" type="slidenum">
              <a:rPr lang="en-US" smtClean="0"/>
              <a:t>18</a:t>
            </a:fld>
            <a:endParaRPr lang="en-US" dirty="0"/>
          </a:p>
        </p:txBody>
      </p:sp>
    </p:spTree>
    <p:extLst>
      <p:ext uri="{BB962C8B-B14F-4D97-AF65-F5344CB8AC3E}">
        <p14:creationId xmlns:p14="http://schemas.microsoft.com/office/powerpoint/2010/main" val="2152979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 Stand </a:t>
            </a:r>
          </a:p>
        </p:txBody>
      </p:sp>
      <p:pic>
        <p:nvPicPr>
          <p:cNvPr id="4" name="Content Placeholder 3" descr="j0090359"/>
          <p:cNvPicPr>
            <a:picLocks noGrp="1" noChangeAspect="1" noChangeArrowheads="1"/>
          </p:cNvPicPr>
          <p:nvPr>
            <p:ph idx="1"/>
          </p:nvPr>
        </p:nvPicPr>
        <p:blipFill>
          <a:blip r:embed="rId2" cstate="print"/>
          <a:srcRect/>
          <a:stretch>
            <a:fillRect/>
          </a:stretch>
        </p:blipFill>
        <p:spPr bwMode="auto">
          <a:xfrm>
            <a:off x="1219200" y="1905000"/>
            <a:ext cx="6248399" cy="4190999"/>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22E357DE-2CFF-4E4A-B892-1FAFF8444DB6}" type="slidenum">
              <a:rPr lang="en-US" smtClean="0"/>
              <a:t>19</a:t>
            </a:fld>
            <a:endParaRPr lang="en-US" dirty="0"/>
          </a:p>
        </p:txBody>
      </p:sp>
      <p:sp>
        <p:nvSpPr>
          <p:cNvPr id="5" name="WordArt 4"/>
          <p:cNvSpPr>
            <a:spLocks noChangeArrowheads="1" noChangeShapeType="1" noTextEdit="1"/>
          </p:cNvSpPr>
          <p:nvPr/>
        </p:nvSpPr>
        <p:spPr bwMode="auto">
          <a:xfrm>
            <a:off x="3047999" y="3314699"/>
            <a:ext cx="2590800" cy="1371600"/>
          </a:xfrm>
          <a:prstGeom prst="rect">
            <a:avLst/>
          </a:prstGeom>
        </p:spPr>
        <p:txBody>
          <a:bodyPr wrap="none" fromWordArt="1">
            <a:prstTxWarp prst="textPlain">
              <a:avLst>
                <a:gd name="adj" fmla="val 50000"/>
              </a:avLst>
            </a:prstTxWarp>
          </a:bodyPr>
          <a:lstStyle/>
          <a:p>
            <a:pPr algn="ctr" rtl="0"/>
            <a:r>
              <a:rPr lang="en-US" sz="3600" kern="10" spc="0" dirty="0">
                <a:ln w="9525">
                  <a:solidFill>
                    <a:srgbClr val="000000"/>
                  </a:solidFill>
                  <a:round/>
                  <a:headEnd/>
                  <a:tailEnd/>
                </a:ln>
                <a:solidFill>
                  <a:srgbClr val="FF6600"/>
                </a:solidFill>
                <a:effectLst/>
                <a:latin typeface="Arial Black"/>
              </a:rPr>
              <a:t>TAKE A</a:t>
            </a:r>
          </a:p>
          <a:p>
            <a:pPr algn="ctr" rtl="0"/>
            <a:r>
              <a:rPr lang="en-US" sz="3600" kern="10" spc="0" dirty="0">
                <a:ln w="9525">
                  <a:solidFill>
                    <a:srgbClr val="000000"/>
                  </a:solidFill>
                  <a:round/>
                  <a:headEnd/>
                  <a:tailEnd/>
                </a:ln>
                <a:solidFill>
                  <a:srgbClr val="FF6600"/>
                </a:solidFill>
                <a:effectLst/>
                <a:latin typeface="Arial Black"/>
              </a:rPr>
              <a:t>STAND</a:t>
            </a:r>
          </a:p>
        </p:txBody>
      </p:sp>
    </p:spTree>
    <p:extLst>
      <p:ext uri="{BB962C8B-B14F-4D97-AF65-F5344CB8AC3E}">
        <p14:creationId xmlns:p14="http://schemas.microsoft.com/office/powerpoint/2010/main" val="1815324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43000"/>
            <a:ext cx="8915400" cy="3276600"/>
          </a:xfrm>
        </p:spPr>
        <p:txBody>
          <a:bodyPr>
            <a:normAutofit/>
          </a:bodyPr>
          <a:lstStyle/>
          <a:p>
            <a:pPr algn="l"/>
            <a:r>
              <a:rPr lang="en-US" sz="4000" b="1" dirty="0"/>
              <a:t>Transition Practice</a:t>
            </a:r>
            <a:r>
              <a:rPr lang="en-US" b="1" dirty="0"/>
              <a:t/>
            </a:r>
            <a:br>
              <a:rPr lang="en-US" b="1" dirty="0"/>
            </a:br>
            <a:r>
              <a:rPr lang="en-US" b="1" dirty="0"/>
              <a:t/>
            </a:r>
            <a:br>
              <a:rPr lang="en-US" b="1" dirty="0"/>
            </a:br>
            <a:r>
              <a:rPr lang="en-US" sz="3100" b="1" dirty="0"/>
              <a:t>Version </a:t>
            </a:r>
            <a:r>
              <a:rPr lang="en-US" sz="3100" b="1" dirty="0" smtClean="0"/>
              <a:t>3.3 </a:t>
            </a:r>
            <a:r>
              <a:rPr lang="en-US" sz="3100" b="1" dirty="0"/>
              <a:t>| 2017</a:t>
            </a:r>
            <a:endParaRPr lang="en-US" sz="3100" dirty="0"/>
          </a:p>
        </p:txBody>
      </p:sp>
      <p:sp>
        <p:nvSpPr>
          <p:cNvPr id="3" name="Slide Number Placeholder 2"/>
          <p:cNvSpPr>
            <a:spLocks noGrp="1"/>
          </p:cNvSpPr>
          <p:nvPr>
            <p:ph type="sldNum" sz="quarter" idx="12"/>
          </p:nvPr>
        </p:nvSpPr>
        <p:spPr/>
        <p:txBody>
          <a:bodyPr/>
          <a:lstStyle/>
          <a:p>
            <a:fld id="{22E357DE-2CFF-4E4A-B892-1FAFF8444DB6}" type="slidenum">
              <a:rPr lang="en-US" smtClean="0"/>
              <a:t>2</a:t>
            </a:fld>
            <a:endParaRPr lang="en-US" dirty="0"/>
          </a:p>
        </p:txBody>
      </p:sp>
    </p:spTree>
    <p:extLst>
      <p:ext uri="{BB962C8B-B14F-4D97-AF65-F5344CB8AC3E}">
        <p14:creationId xmlns:p14="http://schemas.microsoft.com/office/powerpoint/2010/main" val="492920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Review Key Concepts</a:t>
            </a:r>
            <a:br>
              <a:rPr lang="en-US" dirty="0"/>
            </a:br>
            <a:r>
              <a:rPr lang="en-US" dirty="0"/>
              <a:t>Case Closure</a:t>
            </a:r>
          </a:p>
        </p:txBody>
      </p:sp>
      <p:sp>
        <p:nvSpPr>
          <p:cNvPr id="3" name="Content Placeholder 2"/>
          <p:cNvSpPr>
            <a:spLocks noGrp="1"/>
          </p:cNvSpPr>
          <p:nvPr>
            <p:ph idx="1"/>
          </p:nvPr>
        </p:nvSpPr>
        <p:spPr/>
        <p:txBody>
          <a:bodyPr/>
          <a:lstStyle/>
          <a:p>
            <a:r>
              <a:rPr lang="en-US" dirty="0"/>
              <a:t>ASFA &amp; CFSR Goals </a:t>
            </a:r>
          </a:p>
          <a:p>
            <a:pPr lvl="1"/>
            <a:r>
              <a:rPr lang="en-US" dirty="0"/>
              <a:t>Safe and Timely Reunification</a:t>
            </a:r>
          </a:p>
          <a:p>
            <a:pPr lvl="1"/>
            <a:r>
              <a:rPr lang="en-US" dirty="0"/>
              <a:t>Prevent Re-entry into care</a:t>
            </a:r>
          </a:p>
          <a:p>
            <a:pPr marL="457200" lvl="1" indent="0">
              <a:buNone/>
            </a:pPr>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20</a:t>
            </a:fld>
            <a:endParaRPr lang="en-US" dirty="0"/>
          </a:p>
        </p:txBody>
      </p:sp>
    </p:spTree>
    <p:extLst>
      <p:ext uri="{BB962C8B-B14F-4D97-AF65-F5344CB8AC3E}">
        <p14:creationId xmlns:p14="http://schemas.microsoft.com/office/powerpoint/2010/main" val="1517502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Strategies for Successful Case Closure </a:t>
            </a:r>
          </a:p>
        </p:txBody>
      </p:sp>
      <p:sp>
        <p:nvSpPr>
          <p:cNvPr id="3" name="Content Placeholder 2"/>
          <p:cNvSpPr>
            <a:spLocks noGrp="1"/>
          </p:cNvSpPr>
          <p:nvPr>
            <p:ph idx="1"/>
          </p:nvPr>
        </p:nvSpPr>
        <p:spPr/>
        <p:txBody>
          <a:bodyPr>
            <a:normAutofit fontScale="92500" lnSpcReduction="10000"/>
          </a:bodyPr>
          <a:lstStyle/>
          <a:p>
            <a:r>
              <a:rPr lang="en-US" dirty="0"/>
              <a:t>Use of SDM tools: Safety Assessment, Risk Reassessment –with possibility of after care planning</a:t>
            </a:r>
          </a:p>
          <a:p>
            <a:r>
              <a:rPr lang="en-US" dirty="0"/>
              <a:t>Develop Circles of Support, Safety Networks, and Child and Family Teams</a:t>
            </a:r>
          </a:p>
          <a:p>
            <a:r>
              <a:rPr lang="en-US" dirty="0"/>
              <a:t>Plan for Aftercare Services</a:t>
            </a:r>
          </a:p>
          <a:p>
            <a:r>
              <a:rPr lang="en-US" dirty="0"/>
              <a:t>Provide post-reunification services to address children, youth, NMD needs</a:t>
            </a:r>
          </a:p>
          <a:p>
            <a:r>
              <a:rPr lang="en-US" dirty="0"/>
              <a:t>Social Worker and Child Visits</a:t>
            </a:r>
          </a:p>
        </p:txBody>
      </p:sp>
      <p:sp>
        <p:nvSpPr>
          <p:cNvPr id="4" name="Slide Number Placeholder 3"/>
          <p:cNvSpPr>
            <a:spLocks noGrp="1"/>
          </p:cNvSpPr>
          <p:nvPr>
            <p:ph type="sldNum" sz="quarter" idx="12"/>
          </p:nvPr>
        </p:nvSpPr>
        <p:spPr/>
        <p:txBody>
          <a:bodyPr/>
          <a:lstStyle/>
          <a:p>
            <a:fld id="{22E357DE-2CFF-4E4A-B892-1FAFF8444DB6}" type="slidenum">
              <a:rPr lang="en-US" smtClean="0"/>
              <a:t>21</a:t>
            </a:fld>
            <a:endParaRPr lang="en-US" dirty="0"/>
          </a:p>
        </p:txBody>
      </p:sp>
    </p:spTree>
    <p:extLst>
      <p:ext uri="{BB962C8B-B14F-4D97-AF65-F5344CB8AC3E}">
        <p14:creationId xmlns:p14="http://schemas.microsoft.com/office/powerpoint/2010/main" val="3373204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Teaming </a:t>
            </a:r>
          </a:p>
        </p:txBody>
      </p:sp>
      <p:sp>
        <p:nvSpPr>
          <p:cNvPr id="3" name="Content Placeholder 2"/>
          <p:cNvSpPr>
            <a:spLocks noGrp="1"/>
          </p:cNvSpPr>
          <p:nvPr>
            <p:ph idx="1"/>
          </p:nvPr>
        </p:nvSpPr>
        <p:spPr/>
        <p:txBody>
          <a:bodyPr/>
          <a:lstStyle/>
          <a:p>
            <a:r>
              <a:rPr lang="en-US" dirty="0"/>
              <a:t>Collaborate throughout the life of a case.</a:t>
            </a:r>
          </a:p>
          <a:p>
            <a:r>
              <a:rPr lang="en-US" dirty="0"/>
              <a:t>Unified service planning, evaluating results, and planning for case closure.</a:t>
            </a:r>
          </a:p>
          <a:p>
            <a:r>
              <a:rPr lang="en-US" dirty="0"/>
              <a:t>The right mix is key to define strengths and needs.</a:t>
            </a:r>
          </a:p>
          <a:p>
            <a:r>
              <a:rPr lang="en-US" dirty="0"/>
              <a:t>Help child and family transition to life after child welfare services.</a:t>
            </a:r>
          </a:p>
          <a:p>
            <a:r>
              <a:rPr lang="en-US" dirty="0"/>
              <a:t>Flexible and supportive. </a:t>
            </a:r>
          </a:p>
        </p:txBody>
      </p:sp>
      <p:sp>
        <p:nvSpPr>
          <p:cNvPr id="5" name="Slide Number Placeholder 4"/>
          <p:cNvSpPr>
            <a:spLocks noGrp="1"/>
          </p:cNvSpPr>
          <p:nvPr>
            <p:ph type="sldNum" sz="quarter" idx="12"/>
          </p:nvPr>
        </p:nvSpPr>
        <p:spPr/>
        <p:txBody>
          <a:bodyPr/>
          <a:lstStyle/>
          <a:p>
            <a:fld id="{22E357DE-2CFF-4E4A-B892-1FAFF8444DB6}" type="slidenum">
              <a:rPr lang="en-US" smtClean="0"/>
              <a:t>22</a:t>
            </a:fld>
            <a:endParaRPr lang="en-US" dirty="0"/>
          </a:p>
        </p:txBody>
      </p:sp>
      <p:pic>
        <p:nvPicPr>
          <p:cNvPr id="4" name="Content Placeholder 7" descr="Image from: http://www.phoenix.k12.or.us/Page.asp?NavID=295#.VODqbPm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4838234"/>
            <a:ext cx="2971800" cy="1848315"/>
          </a:xfrm>
          <a:prstGeom prst="rect">
            <a:avLst/>
          </a:prstGeom>
        </p:spPr>
      </p:pic>
    </p:spTree>
    <p:extLst>
      <p:ext uri="{BB962C8B-B14F-4D97-AF65-F5344CB8AC3E}">
        <p14:creationId xmlns:p14="http://schemas.microsoft.com/office/powerpoint/2010/main" val="3677548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Aftercare Planning</a:t>
            </a:r>
          </a:p>
        </p:txBody>
      </p:sp>
      <p:sp>
        <p:nvSpPr>
          <p:cNvPr id="3" name="Content Placeholder 2"/>
          <p:cNvSpPr>
            <a:spLocks noGrp="1"/>
          </p:cNvSpPr>
          <p:nvPr>
            <p:ph sz="half" idx="1"/>
          </p:nvPr>
        </p:nvSpPr>
        <p:spPr/>
        <p:txBody>
          <a:bodyPr/>
          <a:lstStyle/>
          <a:p>
            <a:r>
              <a:rPr lang="en-US" dirty="0"/>
              <a:t>Empower youth, young adults or parents, to co-facilitate the meeting.</a:t>
            </a:r>
          </a:p>
          <a:p>
            <a:r>
              <a:rPr lang="en-US" dirty="0"/>
              <a:t>Keep the reason the family entered the child welfare system in mind. </a:t>
            </a:r>
          </a:p>
        </p:txBody>
      </p:sp>
      <p:pic>
        <p:nvPicPr>
          <p:cNvPr id="12" name="Content Placeholder 11" descr="10-01 encourage-and-empower.gif"/>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7383" y="2133600"/>
            <a:ext cx="4038600" cy="1784497"/>
          </a:xfrm>
        </p:spPr>
      </p:pic>
      <p:sp>
        <p:nvSpPr>
          <p:cNvPr id="4" name="Slide Number Placeholder 3"/>
          <p:cNvSpPr>
            <a:spLocks noGrp="1"/>
          </p:cNvSpPr>
          <p:nvPr>
            <p:ph type="sldNum" sz="quarter" idx="12"/>
          </p:nvPr>
        </p:nvSpPr>
        <p:spPr/>
        <p:txBody>
          <a:bodyPr/>
          <a:lstStyle/>
          <a:p>
            <a:fld id="{22E357DE-2CFF-4E4A-B892-1FAFF8444DB6}" type="slidenum">
              <a:rPr lang="en-US" smtClean="0"/>
              <a:t>23</a:t>
            </a:fld>
            <a:endParaRPr lang="en-US" dirty="0"/>
          </a:p>
        </p:txBody>
      </p:sp>
    </p:spTree>
    <p:extLst>
      <p:ext uri="{BB962C8B-B14F-4D97-AF65-F5344CB8AC3E}">
        <p14:creationId xmlns:p14="http://schemas.microsoft.com/office/powerpoint/2010/main" val="472872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Developing Aftercare Plans</a:t>
            </a:r>
          </a:p>
        </p:txBody>
      </p:sp>
      <p:sp>
        <p:nvSpPr>
          <p:cNvPr id="6" name="Content Placeholder 5"/>
          <p:cNvSpPr>
            <a:spLocks noGrp="1"/>
          </p:cNvSpPr>
          <p:nvPr>
            <p:ph idx="1"/>
          </p:nvPr>
        </p:nvSpPr>
        <p:spPr/>
        <p:txBody>
          <a:bodyPr/>
          <a:lstStyle/>
          <a:p>
            <a:r>
              <a:rPr lang="en-US" dirty="0"/>
              <a:t>Soft Services</a:t>
            </a:r>
          </a:p>
          <a:p>
            <a:r>
              <a:rPr lang="en-US" dirty="0"/>
              <a:t>Complicating Factors</a:t>
            </a:r>
          </a:p>
          <a:p>
            <a:r>
              <a:rPr lang="en-US" dirty="0"/>
              <a:t>Concrete Services</a:t>
            </a:r>
          </a:p>
          <a:p>
            <a:r>
              <a:rPr lang="en-US" dirty="0"/>
              <a:t>Child/Youth Needs</a:t>
            </a:r>
          </a:p>
          <a:p>
            <a:r>
              <a:rPr lang="en-US" dirty="0"/>
              <a:t>Adoption/Legal Guardianship</a:t>
            </a:r>
          </a:p>
        </p:txBody>
      </p:sp>
      <p:sp>
        <p:nvSpPr>
          <p:cNvPr id="2" name="Slide Number Placeholder 1"/>
          <p:cNvSpPr>
            <a:spLocks noGrp="1"/>
          </p:cNvSpPr>
          <p:nvPr>
            <p:ph type="sldNum" sz="quarter" idx="12"/>
          </p:nvPr>
        </p:nvSpPr>
        <p:spPr/>
        <p:txBody>
          <a:bodyPr/>
          <a:lstStyle/>
          <a:p>
            <a:fld id="{22E357DE-2CFF-4E4A-B892-1FAFF8444DB6}" type="slidenum">
              <a:rPr lang="en-US" smtClean="0"/>
              <a:t>24</a:t>
            </a:fld>
            <a:endParaRPr lang="en-US" dirty="0"/>
          </a:p>
        </p:txBody>
      </p:sp>
    </p:spTree>
    <p:extLst>
      <p:ext uri="{BB962C8B-B14F-4D97-AF65-F5344CB8AC3E}">
        <p14:creationId xmlns:p14="http://schemas.microsoft.com/office/powerpoint/2010/main" val="2800531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Practice	</a:t>
            </a:r>
          </a:p>
        </p:txBody>
      </p:sp>
      <p:sp>
        <p:nvSpPr>
          <p:cNvPr id="3" name="Content Placeholder 2"/>
          <p:cNvSpPr>
            <a:spLocks noGrp="1"/>
          </p:cNvSpPr>
          <p:nvPr>
            <p:ph idx="1"/>
          </p:nvPr>
        </p:nvSpPr>
        <p:spPr/>
        <p:txBody>
          <a:bodyPr>
            <a:normAutofit fontScale="85000" lnSpcReduction="10000"/>
          </a:bodyPr>
          <a:lstStyle/>
          <a:p>
            <a:r>
              <a:rPr lang="en-US" dirty="0"/>
              <a:t>Read the </a:t>
            </a:r>
            <a:r>
              <a:rPr lang="en-US" dirty="0" smtClean="0"/>
              <a:t>Jefferson</a:t>
            </a:r>
            <a:r>
              <a:rPr lang="en-US" dirty="0"/>
              <a:t> </a:t>
            </a:r>
            <a:r>
              <a:rPr lang="en-US" dirty="0" smtClean="0"/>
              <a:t>Baxter vignette in the Trainee Guide</a:t>
            </a:r>
            <a:r>
              <a:rPr lang="en-US" dirty="0"/>
              <a:t> </a:t>
            </a:r>
            <a:r>
              <a:rPr lang="en-US" dirty="0" smtClean="0"/>
              <a:t>in “SDM In-home Reassessment and Safety Assessment Completion.”</a:t>
            </a:r>
            <a:endParaRPr lang="en-US" dirty="0"/>
          </a:p>
          <a:p>
            <a:r>
              <a:rPr lang="en-US" dirty="0" smtClean="0"/>
              <a:t>Read instructions “Conversation/Role Play” in the Trainee </a:t>
            </a:r>
            <a:r>
              <a:rPr lang="en-US" dirty="0"/>
              <a:t>Guide.</a:t>
            </a:r>
          </a:p>
          <a:p>
            <a:r>
              <a:rPr lang="en-US" dirty="0" smtClean="0"/>
              <a:t>Refer to the SDM </a:t>
            </a:r>
            <a:r>
              <a:rPr lang="en-US" dirty="0"/>
              <a:t>Family Risk Reassessment for In-Home </a:t>
            </a:r>
            <a:r>
              <a:rPr lang="en-US" dirty="0" smtClean="0"/>
              <a:t>cases. </a:t>
            </a:r>
            <a:endParaRPr lang="en-US" dirty="0"/>
          </a:p>
          <a:p>
            <a:r>
              <a:rPr lang="en-US" dirty="0"/>
              <a:t>Form </a:t>
            </a:r>
            <a:r>
              <a:rPr lang="en-US" dirty="0" smtClean="0"/>
              <a:t>Triads; there will be 3 rounds of role plays.</a:t>
            </a:r>
            <a:endParaRPr lang="en-US" dirty="0"/>
          </a:p>
          <a:p>
            <a:r>
              <a:rPr lang="en-US" dirty="0"/>
              <a:t>Engage the father to </a:t>
            </a:r>
            <a:r>
              <a:rPr lang="en-US" dirty="0" smtClean="0"/>
              <a:t>score </a:t>
            </a:r>
            <a:r>
              <a:rPr lang="en-US" dirty="0"/>
              <a:t>item </a:t>
            </a:r>
            <a:r>
              <a:rPr lang="en-US" dirty="0" smtClean="0"/>
              <a:t>R10</a:t>
            </a:r>
            <a:r>
              <a:rPr lang="en-US" dirty="0"/>
              <a:t> </a:t>
            </a:r>
            <a:r>
              <a:rPr lang="en-US" dirty="0" smtClean="0"/>
              <a:t>of </a:t>
            </a:r>
            <a:r>
              <a:rPr lang="en-US" dirty="0"/>
              <a:t>the SDM tool. </a:t>
            </a:r>
            <a:endParaRPr lang="en-US" dirty="0" smtClean="0"/>
          </a:p>
          <a:p>
            <a:r>
              <a:rPr lang="en-US" dirty="0" smtClean="0"/>
              <a:t>Observers provide strengths-based feedback.</a:t>
            </a:r>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25</a:t>
            </a:fld>
            <a:endParaRPr lang="en-US" dirty="0"/>
          </a:p>
        </p:txBody>
      </p:sp>
    </p:spTree>
    <p:extLst>
      <p:ext uri="{BB962C8B-B14F-4D97-AF65-F5344CB8AC3E}">
        <p14:creationId xmlns:p14="http://schemas.microsoft.com/office/powerpoint/2010/main" val="36124478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Staffing Risk Reassessment </a:t>
            </a:r>
          </a:p>
        </p:txBody>
      </p:sp>
      <p:sp>
        <p:nvSpPr>
          <p:cNvPr id="3" name="Content Placeholder 2"/>
          <p:cNvSpPr>
            <a:spLocks noGrp="1"/>
          </p:cNvSpPr>
          <p:nvPr>
            <p:ph idx="1"/>
          </p:nvPr>
        </p:nvSpPr>
        <p:spPr/>
        <p:txBody>
          <a:bodyPr/>
          <a:lstStyle/>
          <a:p>
            <a:r>
              <a:rPr lang="en-US" dirty="0"/>
              <a:t>Individually read the vignette.</a:t>
            </a:r>
          </a:p>
          <a:p>
            <a:r>
              <a:rPr lang="en-US" dirty="0"/>
              <a:t>Individually list biases, assumptions, conclusions, and feelings that can impact decisions.</a:t>
            </a:r>
          </a:p>
          <a:p>
            <a:r>
              <a:rPr lang="en-US" dirty="0"/>
              <a:t>Report </a:t>
            </a:r>
            <a:r>
              <a:rPr lang="en-US" dirty="0" smtClean="0"/>
              <a:t>out</a:t>
            </a:r>
            <a:r>
              <a:rPr lang="en-US" dirty="0"/>
              <a:t>.</a:t>
            </a:r>
          </a:p>
        </p:txBody>
      </p:sp>
      <p:sp>
        <p:nvSpPr>
          <p:cNvPr id="4" name="Slide Number Placeholder 3"/>
          <p:cNvSpPr>
            <a:spLocks noGrp="1"/>
          </p:cNvSpPr>
          <p:nvPr>
            <p:ph type="sldNum" sz="quarter" idx="12"/>
          </p:nvPr>
        </p:nvSpPr>
        <p:spPr/>
        <p:txBody>
          <a:bodyPr/>
          <a:lstStyle/>
          <a:p>
            <a:fld id="{22E357DE-2CFF-4E4A-B892-1FAFF8444DB6}" type="slidenum">
              <a:rPr lang="en-US" smtClean="0"/>
              <a:t>26</a:t>
            </a:fld>
            <a:endParaRPr lang="en-US" dirty="0"/>
          </a:p>
        </p:txBody>
      </p:sp>
    </p:spTree>
    <p:extLst>
      <p:ext uri="{BB962C8B-B14F-4D97-AF65-F5344CB8AC3E}">
        <p14:creationId xmlns:p14="http://schemas.microsoft.com/office/powerpoint/2010/main" val="16498716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Jefferson Baxter Aftercare Plan</a:t>
            </a:r>
          </a:p>
        </p:txBody>
      </p:sp>
      <p:sp>
        <p:nvSpPr>
          <p:cNvPr id="3" name="Content Placeholder 2"/>
          <p:cNvSpPr>
            <a:spLocks noGrp="1"/>
          </p:cNvSpPr>
          <p:nvPr>
            <p:ph idx="1"/>
          </p:nvPr>
        </p:nvSpPr>
        <p:spPr>
          <a:xfrm>
            <a:off x="457200" y="1600200"/>
            <a:ext cx="8229600" cy="5029200"/>
          </a:xfrm>
        </p:spPr>
        <p:txBody>
          <a:bodyPr/>
          <a:lstStyle/>
          <a:p>
            <a:r>
              <a:rPr lang="en-US" dirty="0"/>
              <a:t>Form groups of 6 trainees</a:t>
            </a:r>
          </a:p>
          <a:p>
            <a:r>
              <a:rPr lang="en-US" dirty="0"/>
              <a:t>Each group will select a role</a:t>
            </a:r>
          </a:p>
          <a:p>
            <a:r>
              <a:rPr lang="en-US" dirty="0"/>
              <a:t>Read the vignette of the role selected</a:t>
            </a:r>
          </a:p>
          <a:p>
            <a:r>
              <a:rPr lang="en-US" dirty="0"/>
              <a:t>Complete the aftercare plan</a:t>
            </a:r>
          </a:p>
          <a:p>
            <a:r>
              <a:rPr lang="en-US" dirty="0"/>
              <a:t>Don’t forget the strengths and needs discovered when engaging the father around R10</a:t>
            </a:r>
          </a:p>
          <a:p>
            <a:r>
              <a:rPr lang="en-US" dirty="0"/>
              <a:t>Report out on the aftercare plan developed</a:t>
            </a:r>
          </a:p>
          <a:p>
            <a:pPr marL="0" indent="0">
              <a:buNone/>
            </a:pPr>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27</a:t>
            </a:fld>
            <a:endParaRPr lang="en-US" dirty="0"/>
          </a:p>
        </p:txBody>
      </p:sp>
    </p:spTree>
    <p:extLst>
      <p:ext uri="{BB962C8B-B14F-4D97-AF65-F5344CB8AC3E}">
        <p14:creationId xmlns:p14="http://schemas.microsoft.com/office/powerpoint/2010/main" val="3022444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After 18</a:t>
            </a:r>
            <a:br>
              <a:rPr lang="en-US" dirty="0"/>
            </a:br>
            <a:r>
              <a:rPr lang="en-US" dirty="0"/>
              <a:t>Review</a:t>
            </a:r>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pPr marL="0" indent="0">
              <a:spcAft>
                <a:spcPts val="600"/>
              </a:spcAft>
              <a:buNone/>
            </a:pPr>
            <a:r>
              <a:rPr lang="en-US" dirty="0"/>
              <a:t>California Fostering Connections to Success Act, 2010, also known as AB 12 Criteria:</a:t>
            </a:r>
          </a:p>
          <a:p>
            <a:r>
              <a:rPr lang="en-US" dirty="0"/>
              <a:t>Enrolled in high school or equivalent,</a:t>
            </a:r>
          </a:p>
          <a:p>
            <a:r>
              <a:rPr lang="en-US" dirty="0"/>
              <a:t>Enrolled in college, community college, or vocational education program, </a:t>
            </a:r>
          </a:p>
          <a:p>
            <a:r>
              <a:rPr lang="en-US" dirty="0"/>
              <a:t>Employed 80 hours a month,</a:t>
            </a:r>
          </a:p>
          <a:p>
            <a:r>
              <a:rPr lang="en-US" dirty="0"/>
              <a:t>Participating in a program designed to remove barriers of employment</a:t>
            </a:r>
          </a:p>
          <a:p>
            <a:r>
              <a:rPr lang="en-US" dirty="0"/>
              <a:t>Being unable to do any of the above because of </a:t>
            </a:r>
            <a:r>
              <a:rPr lang="en-US" dirty="0" smtClean="0"/>
              <a:t>medical </a:t>
            </a:r>
            <a:r>
              <a:rPr lang="en-US" dirty="0"/>
              <a:t>conditions.</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28</a:t>
            </a:fld>
            <a:endParaRPr lang="en-US" dirty="0"/>
          </a:p>
        </p:txBody>
      </p:sp>
    </p:spTree>
    <p:extLst>
      <p:ext uri="{BB962C8B-B14F-4D97-AF65-F5344CB8AC3E}">
        <p14:creationId xmlns:p14="http://schemas.microsoft.com/office/powerpoint/2010/main" val="3407159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 12 Goals	</a:t>
            </a:r>
          </a:p>
        </p:txBody>
      </p:sp>
      <p:sp>
        <p:nvSpPr>
          <p:cNvPr id="3" name="Content Placeholder 2"/>
          <p:cNvSpPr>
            <a:spLocks noGrp="1"/>
          </p:cNvSpPr>
          <p:nvPr>
            <p:ph idx="1"/>
          </p:nvPr>
        </p:nvSpPr>
        <p:spPr/>
        <p:txBody>
          <a:bodyPr/>
          <a:lstStyle/>
          <a:p>
            <a:r>
              <a:rPr lang="en-US" dirty="0"/>
              <a:t>Shift to autonomy</a:t>
            </a:r>
          </a:p>
          <a:p>
            <a:r>
              <a:rPr lang="en-US" dirty="0"/>
              <a:t>Engage in mutual agreements</a:t>
            </a:r>
          </a:p>
          <a:p>
            <a:r>
              <a:rPr lang="en-US" dirty="0"/>
              <a:t>Permanent connections</a:t>
            </a:r>
          </a:p>
          <a:p>
            <a:r>
              <a:rPr lang="en-US" dirty="0"/>
              <a:t>Develop independent living plans</a:t>
            </a:r>
          </a:p>
        </p:txBody>
      </p:sp>
      <p:sp>
        <p:nvSpPr>
          <p:cNvPr id="4" name="Slide Number Placeholder 3"/>
          <p:cNvSpPr>
            <a:spLocks noGrp="1"/>
          </p:cNvSpPr>
          <p:nvPr>
            <p:ph type="sldNum" sz="quarter" idx="12"/>
          </p:nvPr>
        </p:nvSpPr>
        <p:spPr/>
        <p:txBody>
          <a:bodyPr/>
          <a:lstStyle/>
          <a:p>
            <a:fld id="{22E357DE-2CFF-4E4A-B892-1FAFF8444DB6}" type="slidenum">
              <a:rPr lang="en-US" smtClean="0"/>
              <a:t>29</a:t>
            </a:fld>
            <a:endParaRPr lang="en-US" dirty="0"/>
          </a:p>
        </p:txBody>
      </p:sp>
    </p:spTree>
    <p:extLst>
      <p:ext uri="{BB962C8B-B14F-4D97-AF65-F5344CB8AC3E}">
        <p14:creationId xmlns:p14="http://schemas.microsoft.com/office/powerpoint/2010/main" val="687918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Day</a:t>
            </a:r>
          </a:p>
        </p:txBody>
      </p:sp>
      <p:sp>
        <p:nvSpPr>
          <p:cNvPr id="3" name="Content Placeholder 2"/>
          <p:cNvSpPr>
            <a:spLocks noGrp="1"/>
          </p:cNvSpPr>
          <p:nvPr>
            <p:ph idx="1"/>
          </p:nvPr>
        </p:nvSpPr>
        <p:spPr/>
        <p:txBody>
          <a:bodyPr/>
          <a:lstStyle/>
          <a:p>
            <a:pPr lvl="0"/>
            <a:r>
              <a:rPr lang="en-US" b="1" dirty="0"/>
              <a:t>Welcome </a:t>
            </a:r>
          </a:p>
          <a:p>
            <a:pPr lvl="0"/>
            <a:r>
              <a:rPr lang="en-US" b="1" dirty="0"/>
              <a:t>Review of the Agenda</a:t>
            </a:r>
          </a:p>
          <a:p>
            <a:pPr lvl="0"/>
            <a:r>
              <a:rPr lang="en-US" b="1" dirty="0"/>
              <a:t>Learning Objectives</a:t>
            </a:r>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3</a:t>
            </a:fld>
            <a:endParaRPr lang="en-US" dirty="0"/>
          </a:p>
        </p:txBody>
      </p:sp>
    </p:spTree>
    <p:extLst>
      <p:ext uri="{BB962C8B-B14F-4D97-AF65-F5344CB8AC3E}">
        <p14:creationId xmlns:p14="http://schemas.microsoft.com/office/powerpoint/2010/main" val="1308572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90-Day Transition Plan</a:t>
            </a:r>
            <a:br>
              <a:rPr lang="en-US" dirty="0"/>
            </a:br>
            <a:r>
              <a:rPr lang="en-US" dirty="0"/>
              <a:t>minimum items covered</a:t>
            </a:r>
          </a:p>
        </p:txBody>
      </p:sp>
      <p:sp>
        <p:nvSpPr>
          <p:cNvPr id="3" name="Content Placeholder 2"/>
          <p:cNvSpPr>
            <a:spLocks noGrp="1"/>
          </p:cNvSpPr>
          <p:nvPr>
            <p:ph idx="1"/>
          </p:nvPr>
        </p:nvSpPr>
        <p:spPr/>
        <p:txBody>
          <a:bodyPr/>
          <a:lstStyle/>
          <a:p>
            <a:r>
              <a:rPr lang="en-US" dirty="0"/>
              <a:t>Housing</a:t>
            </a:r>
          </a:p>
          <a:p>
            <a:r>
              <a:rPr lang="en-US" dirty="0"/>
              <a:t>Education</a:t>
            </a:r>
          </a:p>
          <a:p>
            <a:r>
              <a:rPr lang="en-US" dirty="0"/>
              <a:t>Health Insurance</a:t>
            </a:r>
          </a:p>
          <a:p>
            <a:r>
              <a:rPr lang="en-US" dirty="0"/>
              <a:t>Mentor/Continued Support Services</a:t>
            </a:r>
          </a:p>
          <a:p>
            <a:r>
              <a:rPr lang="en-US" dirty="0"/>
              <a:t>Workforce Support/Employment Services</a:t>
            </a:r>
          </a:p>
          <a:p>
            <a:r>
              <a:rPr lang="en-US" dirty="0"/>
              <a:t>Inform the youth about the power of attorney for health care</a:t>
            </a:r>
          </a:p>
        </p:txBody>
      </p:sp>
      <p:sp>
        <p:nvSpPr>
          <p:cNvPr id="4" name="Slide Number Placeholder 3"/>
          <p:cNvSpPr>
            <a:spLocks noGrp="1"/>
          </p:cNvSpPr>
          <p:nvPr>
            <p:ph type="sldNum" sz="quarter" idx="12"/>
          </p:nvPr>
        </p:nvSpPr>
        <p:spPr/>
        <p:txBody>
          <a:bodyPr/>
          <a:lstStyle/>
          <a:p>
            <a:fld id="{22E357DE-2CFF-4E4A-B892-1FAFF8444DB6}" type="slidenum">
              <a:rPr lang="en-US" smtClean="0"/>
              <a:t>30</a:t>
            </a:fld>
            <a:endParaRPr lang="en-US" dirty="0"/>
          </a:p>
        </p:txBody>
      </p:sp>
    </p:spTree>
    <p:extLst>
      <p:ext uri="{BB962C8B-B14F-4D97-AF65-F5344CB8AC3E}">
        <p14:creationId xmlns:p14="http://schemas.microsoft.com/office/powerpoint/2010/main" val="1856341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After 18, 90-Day Transition/Aftercare Plan</a:t>
            </a:r>
          </a:p>
        </p:txBody>
      </p:sp>
      <p:sp>
        <p:nvSpPr>
          <p:cNvPr id="3" name="Content Placeholder 2"/>
          <p:cNvSpPr>
            <a:spLocks noGrp="1"/>
          </p:cNvSpPr>
          <p:nvPr>
            <p:ph idx="1"/>
          </p:nvPr>
        </p:nvSpPr>
        <p:spPr/>
        <p:txBody>
          <a:bodyPr/>
          <a:lstStyle/>
          <a:p>
            <a:r>
              <a:rPr lang="en-US" dirty="0"/>
              <a:t>Form groups of 4 trainees</a:t>
            </a:r>
          </a:p>
          <a:p>
            <a:r>
              <a:rPr lang="en-US" dirty="0"/>
              <a:t>Each trainee will select a role</a:t>
            </a:r>
          </a:p>
          <a:p>
            <a:r>
              <a:rPr lang="en-US" dirty="0"/>
              <a:t>Read the vignette of the  role selected</a:t>
            </a:r>
          </a:p>
          <a:p>
            <a:r>
              <a:rPr lang="en-US" dirty="0"/>
              <a:t>Complete the aftercare plan</a:t>
            </a:r>
          </a:p>
          <a:p>
            <a:r>
              <a:rPr lang="en-US" dirty="0"/>
              <a:t>Report out on the aftercare plan developed</a:t>
            </a:r>
          </a:p>
          <a:p>
            <a:pPr marL="0" indent="0">
              <a:buNone/>
            </a:pPr>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31</a:t>
            </a:fld>
            <a:endParaRPr lang="en-US" dirty="0"/>
          </a:p>
        </p:txBody>
      </p:sp>
    </p:spTree>
    <p:extLst>
      <p:ext uri="{BB962C8B-B14F-4D97-AF65-F5344CB8AC3E}">
        <p14:creationId xmlns:p14="http://schemas.microsoft.com/office/powerpoint/2010/main" val="27564954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Voices for Youth: Supporting Adolescents in Foster Care</a:t>
            </a:r>
          </a:p>
        </p:txBody>
      </p:sp>
      <p:sp>
        <p:nvSpPr>
          <p:cNvPr id="3" name="Content Placeholder 2"/>
          <p:cNvSpPr>
            <a:spLocks noGrp="1"/>
          </p:cNvSpPr>
          <p:nvPr>
            <p:ph idx="1"/>
          </p:nvPr>
        </p:nvSpPr>
        <p:spPr/>
        <p:txBody>
          <a:bodyPr/>
          <a:lstStyle/>
          <a:p>
            <a:r>
              <a:rPr lang="en-US" dirty="0">
                <a:hlinkClick r:id="rId2"/>
              </a:rPr>
              <a:t>https://www.youtube.com/watch?v=vu_BAayToJA</a:t>
            </a:r>
            <a:endParaRPr lang="en-US" dirty="0"/>
          </a:p>
          <a:p>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32</a:t>
            </a:fld>
            <a:endParaRPr lang="en-US" dirty="0"/>
          </a:p>
        </p:txBody>
      </p:sp>
    </p:spTree>
    <p:extLst>
      <p:ext uri="{BB962C8B-B14F-4D97-AF65-F5344CB8AC3E}">
        <p14:creationId xmlns:p14="http://schemas.microsoft.com/office/powerpoint/2010/main" val="735436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Closure</a:t>
            </a:r>
          </a:p>
        </p:txBody>
      </p:sp>
      <p:sp>
        <p:nvSpPr>
          <p:cNvPr id="3" name="Content Placeholder 2"/>
          <p:cNvSpPr>
            <a:spLocks noGrp="1"/>
          </p:cNvSpPr>
          <p:nvPr>
            <p:ph sz="half" idx="1"/>
          </p:nvPr>
        </p:nvSpPr>
        <p:spPr/>
        <p:txBody>
          <a:bodyPr/>
          <a:lstStyle/>
          <a:p>
            <a:r>
              <a:rPr lang="en-US" dirty="0"/>
              <a:t>Questions</a:t>
            </a:r>
          </a:p>
          <a:p>
            <a:r>
              <a:rPr lang="en-US" dirty="0"/>
              <a:t>Participant Satisfaction Survey</a:t>
            </a:r>
          </a:p>
        </p:txBody>
      </p:sp>
      <p:pic>
        <p:nvPicPr>
          <p:cNvPr id="5" name="Content Placeholder 4" descr="Encuesta: ¿Cual es tu serie animada favorita?"/>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14999" y="1417638"/>
            <a:ext cx="2731077" cy="3755231"/>
          </a:xfrm>
        </p:spPr>
      </p:pic>
      <p:sp>
        <p:nvSpPr>
          <p:cNvPr id="4" name="Slide Number Placeholder 3"/>
          <p:cNvSpPr>
            <a:spLocks noGrp="1"/>
          </p:cNvSpPr>
          <p:nvPr>
            <p:ph type="sldNum" sz="quarter" idx="12"/>
          </p:nvPr>
        </p:nvSpPr>
        <p:spPr/>
        <p:txBody>
          <a:bodyPr/>
          <a:lstStyle/>
          <a:p>
            <a:fld id="{22E357DE-2CFF-4E4A-B892-1FAFF8444DB6}" type="slidenum">
              <a:rPr lang="en-US" smtClean="0"/>
              <a:t>33</a:t>
            </a:fld>
            <a:endParaRPr lang="en-US" dirty="0"/>
          </a:p>
        </p:txBody>
      </p:sp>
    </p:spTree>
    <p:extLst>
      <p:ext uri="{BB962C8B-B14F-4D97-AF65-F5344CB8AC3E}">
        <p14:creationId xmlns:p14="http://schemas.microsoft.com/office/powerpoint/2010/main" val="2400913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393950"/>
          </a:xfrm>
        </p:spPr>
        <p:txBody>
          <a:bodyPr anchor="ctr">
            <a:normAutofit/>
          </a:bodyPr>
          <a:lstStyle/>
          <a:p>
            <a:pPr algn="ctr"/>
            <a:r>
              <a:rPr lang="en-US" sz="4400" dirty="0"/>
              <a:t>Group Agreements</a:t>
            </a:r>
          </a:p>
        </p:txBody>
      </p:sp>
      <p:sp>
        <p:nvSpPr>
          <p:cNvPr id="3" name="Content Placeholder 2"/>
          <p:cNvSpPr>
            <a:spLocks noGrp="1"/>
          </p:cNvSpPr>
          <p:nvPr>
            <p:ph idx="1"/>
          </p:nvPr>
        </p:nvSpPr>
        <p:spPr>
          <a:xfrm>
            <a:off x="3886200" y="533400"/>
            <a:ext cx="4800600" cy="5592763"/>
          </a:xfrm>
        </p:spPr>
        <p:txBody>
          <a:bodyPr>
            <a:normAutofit lnSpcReduction="10000"/>
          </a:bodyPr>
          <a:lstStyle/>
          <a:p>
            <a:endParaRPr lang="en-US" dirty="0"/>
          </a:p>
          <a:p>
            <a:r>
              <a:rPr lang="en-US" dirty="0"/>
              <a:t>Be collaborative</a:t>
            </a:r>
          </a:p>
          <a:p>
            <a:r>
              <a:rPr lang="en-US" dirty="0"/>
              <a:t>Ask lots of questions – let us know what you think</a:t>
            </a:r>
          </a:p>
          <a:p>
            <a:r>
              <a:rPr lang="en-US" dirty="0"/>
              <a:t>Be open to trying new things</a:t>
            </a:r>
          </a:p>
          <a:p>
            <a:r>
              <a:rPr lang="en-US" dirty="0"/>
              <a:t>Be willing to make mistakes</a:t>
            </a:r>
          </a:p>
          <a:p>
            <a:r>
              <a:rPr lang="en-US" dirty="0"/>
              <a:t>Maintain confidentiality</a:t>
            </a:r>
          </a:p>
          <a:p>
            <a:r>
              <a:rPr lang="en-US" dirty="0"/>
              <a:t>Be responsible for your own learning</a:t>
            </a:r>
          </a:p>
          <a:p>
            <a:endParaRPr lang="en-US" dirty="0"/>
          </a:p>
        </p:txBody>
      </p:sp>
      <p:pic>
        <p:nvPicPr>
          <p:cNvPr id="5" name="Picture 2" descr="C:\Users\Owner\AppData\Local\Microsoft\Windows\Temporary Internet Files\Content.IE5\87PSJEBN\clip-art0020[1].jpg"/>
          <p:cNvPicPr>
            <a:picLocks noGrp="1" noChangeAspect="1" noChangeArrowheads="1"/>
          </p:cNvPicPr>
          <p:nvPr>
            <p:ph idx="1"/>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763" y="2895600"/>
            <a:ext cx="2964094" cy="2921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613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dger Stadiu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3901089"/>
            <a:ext cx="3954566" cy="2266457"/>
          </a:xfrm>
        </p:spPr>
      </p:pic>
      <p:sp>
        <p:nvSpPr>
          <p:cNvPr id="3" name="Slide Number Placeholder 2"/>
          <p:cNvSpPr>
            <a:spLocks noGrp="1"/>
          </p:cNvSpPr>
          <p:nvPr>
            <p:ph type="sldNum" sz="quarter" idx="12"/>
          </p:nvPr>
        </p:nvSpPr>
        <p:spPr/>
        <p:txBody>
          <a:bodyPr/>
          <a:lstStyle/>
          <a:p>
            <a:fld id="{22E357DE-2CFF-4E4A-B892-1FAFF8444DB6}" type="slidenum">
              <a:rPr lang="en-US" smtClean="0"/>
              <a:t>5</a:t>
            </a:fld>
            <a:endParaRPr lang="en-US" dirty="0"/>
          </a:p>
        </p:txBody>
      </p:sp>
      <p:pic>
        <p:nvPicPr>
          <p:cNvPr id="5" name="Picture 4"/>
          <p:cNvPicPr>
            <a:picLocks noChangeAspect="1"/>
          </p:cNvPicPr>
          <p:nvPr/>
        </p:nvPicPr>
        <p:blipFill>
          <a:blip r:embed="rId3"/>
          <a:stretch>
            <a:fillRect/>
          </a:stretch>
        </p:blipFill>
        <p:spPr>
          <a:xfrm>
            <a:off x="4274375" y="450403"/>
            <a:ext cx="4412425" cy="2749997"/>
          </a:xfrm>
          <a:prstGeom prst="rect">
            <a:avLst/>
          </a:prstGeom>
        </p:spPr>
      </p:pic>
      <p:pic>
        <p:nvPicPr>
          <p:cNvPr id="6" name="Picture 5"/>
          <p:cNvPicPr>
            <a:picLocks noChangeAspect="1"/>
          </p:cNvPicPr>
          <p:nvPr/>
        </p:nvPicPr>
        <p:blipFill>
          <a:blip r:embed="rId4"/>
          <a:stretch>
            <a:fillRect/>
          </a:stretch>
        </p:blipFill>
        <p:spPr>
          <a:xfrm>
            <a:off x="4363706" y="3373438"/>
            <a:ext cx="3713494" cy="2282252"/>
          </a:xfrm>
          <a:prstGeom prst="rect">
            <a:avLst/>
          </a:prstGeom>
        </p:spPr>
      </p:pic>
      <p:pic>
        <p:nvPicPr>
          <p:cNvPr id="7" name="Picture 6"/>
          <p:cNvPicPr>
            <a:picLocks noChangeAspect="1"/>
          </p:cNvPicPr>
          <p:nvPr/>
        </p:nvPicPr>
        <p:blipFill>
          <a:blip r:embed="rId5"/>
          <a:stretch>
            <a:fillRect/>
          </a:stretch>
        </p:blipFill>
        <p:spPr>
          <a:xfrm>
            <a:off x="795082" y="1524000"/>
            <a:ext cx="3298746" cy="2139727"/>
          </a:xfrm>
          <a:prstGeom prst="rect">
            <a:avLst/>
          </a:prstGeom>
        </p:spPr>
      </p:pic>
    </p:spTree>
    <p:extLst>
      <p:ext uri="{BB962C8B-B14F-4D97-AF65-F5344CB8AC3E}">
        <p14:creationId xmlns:p14="http://schemas.microsoft.com/office/powerpoint/2010/main" val="2530518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California Core Practice Model, </a:t>
            </a:r>
            <a:br>
              <a:rPr lang="en-US" dirty="0"/>
            </a:br>
            <a:r>
              <a:rPr lang="en-US" dirty="0"/>
              <a:t>Transition Practice Behaviors</a:t>
            </a:r>
          </a:p>
        </p:txBody>
      </p:sp>
      <p:sp>
        <p:nvSpPr>
          <p:cNvPr id="3" name="Content Placeholder 2"/>
          <p:cNvSpPr>
            <a:spLocks noGrp="1"/>
          </p:cNvSpPr>
          <p:nvPr>
            <p:ph idx="1"/>
          </p:nvPr>
        </p:nvSpPr>
        <p:spPr/>
        <p:txBody>
          <a:bodyPr>
            <a:normAutofit fontScale="85000" lnSpcReduction="20000"/>
          </a:bodyPr>
          <a:lstStyle/>
          <a:p>
            <a:pPr marL="0" indent="0">
              <a:buNone/>
            </a:pPr>
            <a:r>
              <a:rPr lang="en-US" b="1" i="1" dirty="0"/>
              <a:t>Work with the family to prepare for change in advance and provide tools for managing placement changes, social worker changes, and other significant transitions. </a:t>
            </a:r>
            <a:endParaRPr lang="en-US" dirty="0"/>
          </a:p>
          <a:p>
            <a:pPr marL="0" indent="0">
              <a:buNone/>
            </a:pPr>
            <a:r>
              <a:rPr lang="en-US" dirty="0"/>
              <a:t> </a:t>
            </a:r>
          </a:p>
          <a:p>
            <a:pPr lvl="0">
              <a:buFont typeface="Wingdings" panose="05000000000000000000" pitchFamily="2" charset="2"/>
              <a:buChar char="ü"/>
            </a:pPr>
            <a:r>
              <a:rPr lang="en-US" dirty="0"/>
              <a:t>Reduce the role of the child welfare and professional services over time and facilitate an increased role for the family’s network and natural supports to help the family build an on-going support system. </a:t>
            </a:r>
          </a:p>
          <a:p>
            <a:pPr lvl="0">
              <a:buFont typeface="Wingdings" panose="05000000000000000000" pitchFamily="2" charset="2"/>
              <a:buChar char="ü"/>
            </a:pPr>
            <a:r>
              <a:rPr lang="en-US" dirty="0"/>
              <a:t>Coordinate with the family’s formal and informal advocates to help the family find solutions and provide on-going support after the child welfare agency is no longer involved. </a:t>
            </a:r>
          </a:p>
          <a:p>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6</a:t>
            </a:fld>
            <a:endParaRPr lang="en-US" dirty="0"/>
          </a:p>
        </p:txBody>
      </p:sp>
    </p:spTree>
    <p:extLst>
      <p:ext uri="{BB962C8B-B14F-4D97-AF65-F5344CB8AC3E}">
        <p14:creationId xmlns:p14="http://schemas.microsoft.com/office/powerpoint/2010/main" val="2440604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Place to Place</a:t>
            </a:r>
          </a:p>
        </p:txBody>
      </p:sp>
      <p:sp>
        <p:nvSpPr>
          <p:cNvPr id="3" name="Content Placeholder 2"/>
          <p:cNvSpPr>
            <a:spLocks noGrp="1"/>
          </p:cNvSpPr>
          <p:nvPr>
            <p:ph idx="1"/>
          </p:nvPr>
        </p:nvSpPr>
        <p:spPr/>
        <p:txBody>
          <a:bodyPr/>
          <a:lstStyle/>
          <a:p>
            <a:r>
              <a:rPr lang="en-US" dirty="0">
                <a:hlinkClick r:id="rId2"/>
              </a:rPr>
              <a:t>https://www.youtube.com/watch?v=98UIV-gsE2I</a:t>
            </a:r>
            <a:endParaRPr lang="en-US" dirty="0"/>
          </a:p>
          <a:p>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7</a:t>
            </a:fld>
            <a:endParaRPr lang="en-US" dirty="0"/>
          </a:p>
        </p:txBody>
      </p:sp>
    </p:spTree>
    <p:extLst>
      <p:ext uri="{BB962C8B-B14F-4D97-AF65-F5344CB8AC3E}">
        <p14:creationId xmlns:p14="http://schemas.microsoft.com/office/powerpoint/2010/main" val="3786742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Video </a:t>
            </a:r>
            <a:br>
              <a:rPr lang="en-US" dirty="0"/>
            </a:br>
            <a:r>
              <a:rPr lang="en-US" dirty="0"/>
              <a:t>From Place to Place</a:t>
            </a:r>
          </a:p>
        </p:txBody>
      </p:sp>
      <p:sp>
        <p:nvSpPr>
          <p:cNvPr id="3" name="Content Placeholder 2"/>
          <p:cNvSpPr>
            <a:spLocks noGrp="1"/>
          </p:cNvSpPr>
          <p:nvPr>
            <p:ph idx="1"/>
          </p:nvPr>
        </p:nvSpPr>
        <p:spPr/>
        <p:txBody>
          <a:bodyPr/>
          <a:lstStyle/>
          <a:p>
            <a:r>
              <a:rPr lang="en-US" dirty="0"/>
              <a:t>Plus/Delta</a:t>
            </a:r>
          </a:p>
          <a:p>
            <a:r>
              <a:rPr lang="en-US" dirty="0"/>
              <a:t>What in your position can you do to impact better outcomes for youth?</a:t>
            </a:r>
          </a:p>
          <a:p>
            <a:pPr marL="685800" indent="-228600">
              <a:buFont typeface="Wingdings" panose="05000000000000000000" pitchFamily="2" charset="2"/>
              <a:buChar char="ü"/>
            </a:pPr>
            <a:r>
              <a:rPr lang="en-US" dirty="0"/>
              <a:t>	Core Practice Model, Standards of Practice</a:t>
            </a:r>
          </a:p>
          <a:p>
            <a:r>
              <a:rPr lang="en-US" dirty="0"/>
              <a:t>Self-Care</a:t>
            </a:r>
          </a:p>
          <a:p>
            <a:pPr marL="0" indent="0">
              <a:buNone/>
            </a:pPr>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8</a:t>
            </a:fld>
            <a:endParaRPr lang="en-US" dirty="0"/>
          </a:p>
        </p:txBody>
      </p:sp>
    </p:spTree>
    <p:extLst>
      <p:ext uri="{BB962C8B-B14F-4D97-AF65-F5344CB8AC3E}">
        <p14:creationId xmlns:p14="http://schemas.microsoft.com/office/powerpoint/2010/main" val="2190284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85800"/>
          </a:xfrm>
        </p:spPr>
        <p:txBody>
          <a:bodyPr>
            <a:normAutofit fontScale="90000"/>
          </a:bodyPr>
          <a:lstStyle/>
          <a:p>
            <a:r>
              <a:rPr lang="en-US" dirty="0" smtClean="0"/>
              <a:t>Table Group Activity</a:t>
            </a:r>
            <a:br>
              <a:rPr lang="en-US" dirty="0" smtClean="0"/>
            </a:br>
            <a:r>
              <a:rPr lang="en-US" dirty="0" smtClean="0"/>
              <a:t>Instructions</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dirty="0" smtClean="0"/>
              <a:t>As a table group, list the types of potential case transitions and other transitions related to child welfare services that may affect the lives of children and youth in out-of-</a:t>
            </a:r>
            <a:r>
              <a:rPr lang="en-US" dirty="0"/>
              <a:t>h</a:t>
            </a:r>
            <a:r>
              <a:rPr lang="en-US" dirty="0" smtClean="0"/>
              <a:t>ome care and/or their families.</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9</a:t>
            </a:fld>
            <a:endParaRPr lang="en-US" dirty="0"/>
          </a:p>
        </p:txBody>
      </p:sp>
    </p:spTree>
    <p:extLst>
      <p:ext uri="{BB962C8B-B14F-4D97-AF65-F5344CB8AC3E}">
        <p14:creationId xmlns:p14="http://schemas.microsoft.com/office/powerpoint/2010/main" val="2267626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2921</TotalTime>
  <Words>940</Words>
  <Application>Microsoft Office PowerPoint</Application>
  <PresentationFormat>On-screen Show (4:3)</PresentationFormat>
  <Paragraphs>204</Paragraphs>
  <Slides>33</Slides>
  <Notes>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Transition Practice  Version 3.3 | 2017</vt:lpstr>
      <vt:lpstr>Overview of the Day</vt:lpstr>
      <vt:lpstr>Group Agreements</vt:lpstr>
      <vt:lpstr>PowerPoint Presentation</vt:lpstr>
      <vt:lpstr>California Core Practice Model,  Transition Practice Behaviors</vt:lpstr>
      <vt:lpstr>From Place to Place</vt:lpstr>
      <vt:lpstr>Video  From Place to Place</vt:lpstr>
      <vt:lpstr>Table Group Activity Instructions </vt:lpstr>
      <vt:lpstr>Transition Points</vt:lpstr>
      <vt:lpstr>Trauma-informed Practice</vt:lpstr>
      <vt:lpstr>PowerPoint Presentation</vt:lpstr>
      <vt:lpstr>Trauma Suitcase</vt:lpstr>
      <vt:lpstr>Trauma Exposure Continues</vt:lpstr>
      <vt:lpstr>Terminating/Transitioning Cases 10 Tips</vt:lpstr>
      <vt:lpstr>Activity 2B</vt:lpstr>
      <vt:lpstr>Emotional Response Transitions</vt:lpstr>
      <vt:lpstr>Self-Care </vt:lpstr>
      <vt:lpstr>Take a Stand </vt:lpstr>
      <vt:lpstr>Review Key Concepts Case Closure</vt:lpstr>
      <vt:lpstr>Strategies for Successful Case Closure </vt:lpstr>
      <vt:lpstr>Teaming </vt:lpstr>
      <vt:lpstr>Aftercare Planning</vt:lpstr>
      <vt:lpstr>Developing Aftercare Plans</vt:lpstr>
      <vt:lpstr>Skill Practice </vt:lpstr>
      <vt:lpstr>Staffing Risk Reassessment </vt:lpstr>
      <vt:lpstr>Jefferson Baxter Aftercare Plan</vt:lpstr>
      <vt:lpstr>After 18 Review</vt:lpstr>
      <vt:lpstr>AB 12 Goals </vt:lpstr>
      <vt:lpstr>90-Day Transition Plan minimum items covered</vt:lpstr>
      <vt:lpstr>After 18, 90-Day Transition/Aftercare Plan</vt:lpstr>
      <vt:lpstr>Voices for Youth: Supporting Adolescents in Foster Care</vt:lpstr>
      <vt:lpstr>Closure</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S. Connelly</dc:creator>
  <cp:lastModifiedBy>Phyllis Jeroslow</cp:lastModifiedBy>
  <cp:revision>189</cp:revision>
  <cp:lastPrinted>2017-12-23T05:54:14Z</cp:lastPrinted>
  <dcterms:created xsi:type="dcterms:W3CDTF">2013-07-19T18:41:24Z</dcterms:created>
  <dcterms:modified xsi:type="dcterms:W3CDTF">2017-12-27T21:49:03Z</dcterms:modified>
</cp:coreProperties>
</file>