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Lst>
  <p:notesMasterIdLst>
    <p:notesMasterId r:id="rId37"/>
  </p:notesMasterIdLst>
  <p:sldIdLst>
    <p:sldId id="620" r:id="rId4"/>
    <p:sldId id="256" r:id="rId5"/>
    <p:sldId id="257" r:id="rId6"/>
    <p:sldId id="623" r:id="rId7"/>
    <p:sldId id="612" r:id="rId8"/>
    <p:sldId id="624" r:id="rId9"/>
    <p:sldId id="619" r:id="rId10"/>
    <p:sldId id="613" r:id="rId11"/>
    <p:sldId id="608" r:id="rId12"/>
    <p:sldId id="445" r:id="rId13"/>
    <p:sldId id="446" r:id="rId14"/>
    <p:sldId id="452" r:id="rId15"/>
    <p:sldId id="454" r:id="rId16"/>
    <p:sldId id="604" r:id="rId17"/>
    <p:sldId id="450" r:id="rId18"/>
    <p:sldId id="447" r:id="rId19"/>
    <p:sldId id="463" r:id="rId20"/>
    <p:sldId id="466" r:id="rId21"/>
    <p:sldId id="556" r:id="rId22"/>
    <p:sldId id="616" r:id="rId23"/>
    <p:sldId id="627" r:id="rId24"/>
    <p:sldId id="603" r:id="rId25"/>
    <p:sldId id="555" r:id="rId26"/>
    <p:sldId id="481" r:id="rId27"/>
    <p:sldId id="482" r:id="rId28"/>
    <p:sldId id="622" r:id="rId29"/>
    <p:sldId id="485" r:id="rId30"/>
    <p:sldId id="487" r:id="rId31"/>
    <p:sldId id="492" r:id="rId32"/>
    <p:sldId id="625" r:id="rId33"/>
    <p:sldId id="493" r:id="rId34"/>
    <p:sldId id="621" r:id="rId35"/>
    <p:sldId id="31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75DFC-14D1-4E43-BDF5-4B176F1A8431}" type="datetimeFigureOut">
              <a:rPr lang="en-US" smtClean="0"/>
              <a:t>4/6/2018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7A620-D338-452F-A254-F4FF3383BA91}" type="slidenum">
              <a:rPr lang="en-US" smtClean="0"/>
              <a:t>‹#›</a:t>
            </a:fld>
            <a:endParaRPr lang="en-US"/>
          </a:p>
        </p:txBody>
      </p:sp>
    </p:spTree>
    <p:extLst>
      <p:ext uri="{BB962C8B-B14F-4D97-AF65-F5344CB8AC3E}">
        <p14:creationId xmlns:p14="http://schemas.microsoft.com/office/powerpoint/2010/main" val="192678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331FEE25-4C41-5941-A87D-88BE0CD24960}" type="slidenum">
              <a:rPr lang="en-US" sz="1200">
                <a:latin typeface="Times New Roman" charset="0"/>
              </a:rPr>
              <a:pPr algn="r" eaLnBrk="0" hangingPunct="0"/>
              <a:t>5</a:t>
            </a:fld>
            <a:endParaRPr lang="en-US" sz="1200" dirty="0">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often fail to realize that aerobic metabolism is a process generally similar to the burning of wood or the burning of gasoline in an automobile engine. Noting these general similarities can help students comprehend the overall reaction and heat generation associated with these processes.</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Energy coupling at the cellular level may be new to many students, but it is a familiar concept when related to the use of money in our society. Students might be discouraged if the only benefit of work was the ability to make purchases from the employer. (We all might soon tire of a fast-food job that only paid its employees in food!) Money permits the coupling of a generation of value (a paycheck, analogous to an energy-releasing reaction) to an energy-consuming reaction (money, which allows us to make purchases in distant locations). This idea of earning and spending is a common concept we all know well.</a:t>
            </a:r>
          </a:p>
          <a:p>
            <a:r>
              <a:rPr lang="en-US" sz="1200" kern="1200" dirty="0">
                <a:solidFill>
                  <a:schemeClr val="tx1"/>
                </a:solidFill>
                <a:latin typeface="Times New Roman" charset="0"/>
                <a:ea typeface="ＭＳ Ｐゴシック" charset="-128"/>
                <a:cs typeface="ＭＳ Ｐゴシック" charset="-128"/>
              </a:rPr>
              <a:t> </a:t>
            </a: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During cellular respiration, our cells convert about 34% of our food energy to useful work (Module 6.3). The other 66% of the energy is released as heat. We use this heat to maintain a relatively steady body temperature near 37</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C (98–99</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F). This is about the same amount of heat generated by a 75-watt incandescent </a:t>
            </a:r>
            <a:r>
              <a:rPr lang="en-US" sz="1200" kern="1200" dirty="0" err="1">
                <a:solidFill>
                  <a:schemeClr val="tx1"/>
                </a:solidFill>
                <a:latin typeface="Times New Roman" charset="0"/>
                <a:ea typeface="ＭＳ Ｐゴシック" charset="-128"/>
                <a:cs typeface="ＭＳ Ｐゴシック" charset="-128"/>
              </a:rPr>
              <a:t>lightbulb</a:t>
            </a:r>
            <a:r>
              <a:rPr lang="en-US" sz="1200" kern="1200" dirty="0">
                <a:solidFill>
                  <a:schemeClr val="tx1"/>
                </a:solidFill>
                <a:latin typeface="Times New Roman" charset="0"/>
                <a:ea typeface="ＭＳ Ｐゴシック" charset="-128"/>
                <a:cs typeface="ＭＳ Ｐゴシック" charset="-128"/>
              </a:rPr>
              <a:t>. If you choose to include a discussion of heat generation from aerobic metabolism, consider the following.</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Share this calculation with your students. Depending upon a person’s size and level of activity, a human might burn 2,000 dietary calories (kilocalories) a day. This is enough energy to raise the temperature of 20 liters of liquid water from 0 to 100</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C. This is something to think about the next time you heat water on the stove! (Note: Consider bringing a 2-liter bottle as a visual aid, or ten 2-liter bottles to make the point above. It takes 100 calories to raise 1 liter of water 100</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C; it takes much more energy to melt ice or evaporate water as steam.)</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Ask your students why they feel warm when it is 30</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C (86</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F) outside, if their core body temperature is about 37</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C (98.6</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F). Shouldn’t they feel cold? Have students discuss ideas with others seated near them.</a:t>
            </a:r>
            <a:r>
              <a:rPr lang="en-US" sz="1200" kern="1200" baseline="0" dirty="0">
                <a:solidFill>
                  <a:schemeClr val="tx1"/>
                </a:solidFill>
                <a:latin typeface="Times New Roman" charset="0"/>
                <a:ea typeface="ＭＳ Ｐゴシック" charset="-128"/>
                <a:cs typeface="ＭＳ Ｐゴシック" charset="-128"/>
              </a:rPr>
              <a:t> </a:t>
            </a:r>
            <a:r>
              <a:rPr lang="en-US" sz="1200" kern="1200" dirty="0">
                <a:solidFill>
                  <a:schemeClr val="tx1"/>
                </a:solidFill>
                <a:latin typeface="Times New Roman" charset="0"/>
                <a:ea typeface="ＭＳ Ｐゴシック" charset="-128"/>
                <a:cs typeface="ＭＳ Ｐゴシック" charset="-128"/>
              </a:rPr>
              <a:t>(The answer is, our bodies are always producing heat. At these higher temperatures, we are producing more heat than we need to maintain a body temperature around 37</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C. Thus, we sweat and behave in ways that help us get rid of the extra heat from cellular respiration.)</a:t>
            </a:r>
          </a:p>
        </p:txBody>
      </p:sp>
    </p:spTree>
    <p:extLst>
      <p:ext uri="{BB962C8B-B14F-4D97-AF65-F5344CB8AC3E}">
        <p14:creationId xmlns:p14="http://schemas.microsoft.com/office/powerpoint/2010/main" val="2912536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2BB75AC1-AD33-B04D-8B54-18C12B9B5EA0}" type="slidenum">
              <a:rPr lang="en-US" sz="1200">
                <a:latin typeface="Times New Roman" charset="0"/>
              </a:rPr>
              <a:pPr algn="r" eaLnBrk="0" hangingPunct="0"/>
              <a:t>16</a:t>
            </a:fld>
            <a:endParaRPr lang="en-US" sz="1200" dirty="0">
              <a:latin typeface="Times New Roman" charset="0"/>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a:t>
            </a:r>
            <a:br>
              <a:rPr lang="en-US" sz="1200" kern="1200" dirty="0">
                <a:solidFill>
                  <a:schemeClr val="tx1"/>
                </a:solidFill>
                <a:latin typeface="Times New Roman" charset="0"/>
                <a:ea typeface="ＭＳ Ｐゴシック" charset="-128"/>
                <a:cs typeface="ＭＳ Ｐゴシック" charset="-128"/>
              </a:rPr>
            </a:br>
            <a:r>
              <a:rPr lang="en-US" sz="1200" kern="1200" dirty="0">
                <a:solidFill>
                  <a:schemeClr val="tx1"/>
                </a:solidFill>
                <a:latin typeface="Times New Roman" charset="0"/>
                <a:ea typeface="ＭＳ Ｐゴシック" charset="-128"/>
                <a:cs typeface="ＭＳ Ｐゴシック" charset="-128"/>
              </a:rPr>
              <a:t>cellular respiration.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Activity </a:t>
            </a:r>
            <a:r>
              <a:rPr lang="en-US" sz="1200" i="1" kern="1200" dirty="0">
                <a:solidFill>
                  <a:schemeClr val="tx1"/>
                </a:solidFill>
                <a:latin typeface="Times New Roman" charset="0"/>
                <a:ea typeface="ＭＳ Ｐゴシック" charset="-128"/>
                <a:cs typeface="ＭＳ Ｐゴシック" charset="-128"/>
              </a:rPr>
              <a:t>Cell Respiration: Pair and Share</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102601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9BCCE8DF-80A4-FE4B-ADA7-D94E1E7C8D8F}" type="slidenum">
              <a:rPr lang="en-US" sz="1200">
                <a:latin typeface="Times New Roman" charset="0"/>
              </a:rPr>
              <a:pPr algn="r" eaLnBrk="0" hangingPunct="0"/>
              <a:t>17</a:t>
            </a:fld>
            <a:endParaRPr lang="en-US" sz="1200" dirty="0">
              <a:latin typeface="Times New Roman" charset="0"/>
            </a:endParaRPr>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Activity </a:t>
            </a:r>
            <a:r>
              <a:rPr lang="en-US" sz="1200" i="1" kern="1200" dirty="0">
                <a:solidFill>
                  <a:schemeClr val="tx1"/>
                </a:solidFill>
                <a:latin typeface="Times New Roman" charset="0"/>
                <a:ea typeface="ＭＳ Ｐゴシック" charset="-128"/>
                <a:cs typeface="ＭＳ Ｐゴシック" charset="-128"/>
              </a:rPr>
              <a:t>Cell Respiration: Pair and Share </a:t>
            </a:r>
            <a:r>
              <a:rPr lang="en-US" sz="1200" kern="1200" dirty="0">
                <a:solidFill>
                  <a:schemeClr val="tx1"/>
                </a:solidFill>
                <a:latin typeface="Times New Roman" charset="0"/>
                <a:ea typeface="ＭＳ Ｐゴシック" charset="-128"/>
                <a:cs typeface="ＭＳ Ｐゴシック" charset="-128"/>
              </a:rPr>
              <a:t>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932891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B951B403-4543-404E-B031-E590BE6F66AB}" type="slidenum">
              <a:rPr lang="en-US" sz="1200">
                <a:latin typeface="Times New Roman" charset="0"/>
              </a:rPr>
              <a:pPr algn="r" eaLnBrk="0" hangingPunct="0"/>
              <a:t>18</a:t>
            </a:fld>
            <a:endParaRPr lang="en-US" sz="1200" dirty="0">
              <a:latin typeface="Times New Roman" charset="0"/>
            </a:endParaRPr>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Activity </a:t>
            </a:r>
            <a:r>
              <a:rPr lang="en-US" sz="1200" i="1" kern="1200" dirty="0">
                <a:solidFill>
                  <a:schemeClr val="tx1"/>
                </a:solidFill>
                <a:latin typeface="Times New Roman" charset="0"/>
                <a:ea typeface="ＭＳ Ｐゴシック" charset="-128"/>
                <a:cs typeface="ＭＳ Ｐゴシック" charset="-128"/>
              </a:rPr>
              <a:t>Cell Respiration: Pair and Share</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1308955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B951B403-4543-404E-B031-E590BE6F66AB}" type="slidenum">
              <a:rPr lang="en-US" sz="1200">
                <a:latin typeface="Times New Roman" charset="0"/>
              </a:rPr>
              <a:pPr algn="r" eaLnBrk="0" hangingPunct="0"/>
              <a:t>19</a:t>
            </a:fld>
            <a:endParaRPr lang="en-US" sz="1200" dirty="0">
              <a:latin typeface="Times New Roman" charset="0"/>
            </a:endParaRPr>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Activity </a:t>
            </a:r>
            <a:r>
              <a:rPr lang="en-US" sz="1200" i="1" kern="1200" dirty="0">
                <a:solidFill>
                  <a:schemeClr val="tx1"/>
                </a:solidFill>
                <a:latin typeface="Times New Roman" charset="0"/>
                <a:ea typeface="ＭＳ Ｐゴシック" charset="-128"/>
                <a:cs typeface="ＭＳ Ｐゴシック" charset="-128"/>
              </a:rPr>
              <a:t>Cell Respiration: Pair and Share</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248400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F61E995-8021-7D41-AB90-83DE5E81BB0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no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advantage of the gradual degradation of glucose may not be obvious to some students. Many analogies exist that reveal the advantages of a gradual process. Fuel in an automobile is burned slowly to best utilize the energy released from the fuel. A few fireplace logs release gradual heat to keep a room’s temperature steady. In both situations, excessive use of fuel becomes wasteful, reducing the efficiencies of the systems.</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use of the word “falling” when discussing the movement of electrons in a redox reaction can be confusing. Consider explaining the use of the term falling, in reference to potential energy of a falling object.</a:t>
            </a:r>
          </a:p>
          <a:p>
            <a:r>
              <a:rPr lang="en-US" b="1" dirty="0"/>
              <a:t>Active Lecture Tips</a:t>
            </a:r>
            <a:endParaRPr lang="en-US" dirty="0"/>
          </a:p>
          <a:p>
            <a:r>
              <a:rPr lang="en-US" dirty="0">
                <a:sym typeface="Symbol"/>
              </a:rPr>
              <a:t></a:t>
            </a:r>
            <a:r>
              <a:rPr lang="en-US" dirty="0"/>
              <a:t> Ask your students why they feel warm when it is 30</a:t>
            </a:r>
            <a:r>
              <a:rPr lang="en-US" dirty="0">
                <a:sym typeface="Symbol" panose="05050102010706020507" pitchFamily="18" charset="2"/>
              </a:rPr>
              <a:t></a:t>
            </a:r>
            <a:r>
              <a:rPr lang="en-US" dirty="0"/>
              <a:t>C (86</a:t>
            </a:r>
            <a:r>
              <a:rPr lang="en-US" dirty="0">
                <a:sym typeface="Symbol" panose="05050102010706020507" pitchFamily="18" charset="2"/>
              </a:rPr>
              <a:t></a:t>
            </a:r>
            <a:r>
              <a:rPr lang="en-US" dirty="0"/>
              <a:t>F) outside, if their core body temperature is about 37</a:t>
            </a:r>
            <a:r>
              <a:rPr lang="en-US" dirty="0">
                <a:sym typeface="Symbol" panose="05050102010706020507" pitchFamily="18" charset="2"/>
              </a:rPr>
              <a:t></a:t>
            </a:r>
            <a:r>
              <a:rPr lang="en-US" dirty="0"/>
              <a:t>C (98.6</a:t>
            </a:r>
            <a:r>
              <a:rPr lang="en-US" dirty="0">
                <a:sym typeface="Symbol" panose="05050102010706020507" pitchFamily="18" charset="2"/>
              </a:rPr>
              <a:t></a:t>
            </a:r>
            <a:r>
              <a:rPr lang="en-US" dirty="0"/>
              <a:t>F). Shouldn’t they feel cold? Have students discuss ideas with others seated near them. (The answer is, our bodies are always producing heat. At these higher temperatures, we are producing more heat than we need to maintain a body temperature around 37</a:t>
            </a:r>
            <a:r>
              <a:rPr lang="en-US" dirty="0">
                <a:sym typeface="Symbol" panose="05050102010706020507" pitchFamily="18" charset="2"/>
              </a:rPr>
              <a:t></a:t>
            </a:r>
            <a:r>
              <a:rPr lang="en-US" dirty="0"/>
              <a:t>C. Thus, we sweat and behave in ways that help us get rid of the extra heat from cellular respiration.)</a:t>
            </a:r>
          </a:p>
          <a:p>
            <a:r>
              <a:rPr lang="en-US" dirty="0">
                <a:sym typeface="Symbol"/>
              </a:rPr>
              <a:t></a:t>
            </a:r>
            <a:r>
              <a:rPr lang="en-US" dirty="0"/>
              <a:t> See the Activity </a:t>
            </a:r>
            <a:r>
              <a:rPr lang="en-US" i="1" dirty="0"/>
              <a:t>Demonstration of Electron Transport and ATP Production in Aerobic Respiration Using Students and Balloons</a:t>
            </a:r>
            <a:r>
              <a:rPr lang="en-US" dirty="0"/>
              <a:t> on the Instructor Exchange. Visit the Instructor Exchange in the </a:t>
            </a:r>
            <a:r>
              <a:rPr lang="en-US" dirty="0" err="1"/>
              <a:t>MasteringBiology</a:t>
            </a:r>
            <a:r>
              <a:rPr lang="en-US" dirty="0"/>
              <a:t> instructor resource area for a description of this activity.</a:t>
            </a:r>
          </a:p>
        </p:txBody>
      </p:sp>
    </p:spTree>
    <p:extLst>
      <p:ext uri="{BB962C8B-B14F-4D97-AF65-F5344CB8AC3E}">
        <p14:creationId xmlns:p14="http://schemas.microsoft.com/office/powerpoint/2010/main" val="1302596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F61E995-8021-7D41-AB90-83DE5E81BB0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no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advantage of the gradual degradation of glucose may not be obvious to some students. Many analogies exist that reveal the advantages of a gradual process. Fuel in an automobile is burned slowly to best utilize the energy released from the fuel. A few fireplace logs release gradual heat to keep a room’s temperature steady. In both situations, excessive use of fuel becomes wasteful, reducing the efficiencies of the systems.</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use of the word “falling” when discussing the movement of electrons in a redox reaction can be confusing. Consider explaining the use of the term falling, in reference to potential energy of a falling object.</a:t>
            </a:r>
          </a:p>
          <a:p>
            <a:r>
              <a:rPr lang="en-US" b="1" dirty="0"/>
              <a:t>Active Lecture Tips</a:t>
            </a:r>
            <a:endParaRPr lang="en-US" dirty="0"/>
          </a:p>
          <a:p>
            <a:r>
              <a:rPr lang="en-US" dirty="0">
                <a:sym typeface="Symbol"/>
              </a:rPr>
              <a:t></a:t>
            </a:r>
            <a:r>
              <a:rPr lang="en-US" dirty="0"/>
              <a:t> Ask your students why they feel warm when it is 30</a:t>
            </a:r>
            <a:r>
              <a:rPr lang="en-US" dirty="0">
                <a:sym typeface="Symbol" panose="05050102010706020507" pitchFamily="18" charset="2"/>
              </a:rPr>
              <a:t></a:t>
            </a:r>
            <a:r>
              <a:rPr lang="en-US" dirty="0"/>
              <a:t>C (86</a:t>
            </a:r>
            <a:r>
              <a:rPr lang="en-US" dirty="0">
                <a:sym typeface="Symbol" panose="05050102010706020507" pitchFamily="18" charset="2"/>
              </a:rPr>
              <a:t></a:t>
            </a:r>
            <a:r>
              <a:rPr lang="en-US" dirty="0"/>
              <a:t>F) outside, if their core body temperature is about 37</a:t>
            </a:r>
            <a:r>
              <a:rPr lang="en-US" dirty="0">
                <a:sym typeface="Symbol" panose="05050102010706020507" pitchFamily="18" charset="2"/>
              </a:rPr>
              <a:t></a:t>
            </a:r>
            <a:r>
              <a:rPr lang="en-US" dirty="0"/>
              <a:t>C (98.6</a:t>
            </a:r>
            <a:r>
              <a:rPr lang="en-US" dirty="0">
                <a:sym typeface="Symbol" panose="05050102010706020507" pitchFamily="18" charset="2"/>
              </a:rPr>
              <a:t></a:t>
            </a:r>
            <a:r>
              <a:rPr lang="en-US" dirty="0"/>
              <a:t>F). Shouldn’t they feel cold? Have students discuss ideas with others seated near them. (The answer is, our bodies are always producing heat. At these higher temperatures, we are producing more heat than we need to maintain a body temperature around 37</a:t>
            </a:r>
            <a:r>
              <a:rPr lang="en-US" dirty="0">
                <a:sym typeface="Symbol" panose="05050102010706020507" pitchFamily="18" charset="2"/>
              </a:rPr>
              <a:t></a:t>
            </a:r>
            <a:r>
              <a:rPr lang="en-US" dirty="0"/>
              <a:t>C. Thus, we sweat and behave in ways that help us get rid of the extra heat from cellular respiration.)</a:t>
            </a:r>
          </a:p>
          <a:p>
            <a:r>
              <a:rPr lang="en-US" dirty="0">
                <a:sym typeface="Symbol"/>
              </a:rPr>
              <a:t></a:t>
            </a:r>
            <a:r>
              <a:rPr lang="en-US" dirty="0"/>
              <a:t> See the Activity </a:t>
            </a:r>
            <a:r>
              <a:rPr lang="en-US" i="1" dirty="0"/>
              <a:t>Demonstration of Electron Transport and ATP Production in Aerobic Respiration Using Students and Balloons</a:t>
            </a:r>
            <a:r>
              <a:rPr lang="en-US" dirty="0"/>
              <a:t> on the Instructor Exchange. Visit the Instructor Exchange in the </a:t>
            </a:r>
            <a:r>
              <a:rPr lang="en-US" dirty="0" err="1"/>
              <a:t>MasteringBiology</a:t>
            </a:r>
            <a:r>
              <a:rPr lang="en-US" dirty="0"/>
              <a:t> instructor resource area for a description of this activity.</a:t>
            </a:r>
          </a:p>
        </p:txBody>
      </p:sp>
    </p:spTree>
    <p:extLst>
      <p:ext uri="{BB962C8B-B14F-4D97-AF65-F5344CB8AC3E}">
        <p14:creationId xmlns:p14="http://schemas.microsoft.com/office/powerpoint/2010/main" val="3054906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B2BCED68-5854-CA4C-B915-E4B32030CF58}" type="slidenum">
              <a:rPr lang="en-US" sz="1200">
                <a:latin typeface="Times New Roman" charset="0"/>
              </a:rPr>
              <a:pPr algn="r" eaLnBrk="0" hangingPunct="0"/>
              <a:t>23</a:t>
            </a:fld>
            <a:endParaRPr lang="en-US" sz="1200" dirty="0">
              <a:latin typeface="Times New Roman" charset="0"/>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a:t>
            </a:r>
            <a:br>
              <a:rPr lang="en-US" sz="1200" kern="1200" dirty="0">
                <a:solidFill>
                  <a:schemeClr val="tx1"/>
                </a:solidFill>
                <a:latin typeface="Times New Roman" charset="0"/>
                <a:ea typeface="ＭＳ Ｐゴシック" charset="-128"/>
                <a:cs typeface="ＭＳ Ｐゴシック" charset="-128"/>
              </a:rPr>
            </a:br>
            <a:r>
              <a:rPr lang="en-US" sz="1200" kern="1200" dirty="0">
                <a:solidFill>
                  <a:schemeClr val="tx1"/>
                </a:solidFill>
                <a:latin typeface="Times New Roman" charset="0"/>
                <a:ea typeface="ＭＳ Ｐゴシック" charset="-128"/>
                <a:cs typeface="ＭＳ Ｐゴシック" charset="-128"/>
              </a:rPr>
              <a:t>cellular respiration.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Activity </a:t>
            </a:r>
            <a:r>
              <a:rPr lang="en-US" sz="1200" i="1" kern="1200" dirty="0">
                <a:solidFill>
                  <a:schemeClr val="tx1"/>
                </a:solidFill>
                <a:latin typeface="Times New Roman" charset="0"/>
                <a:ea typeface="ＭＳ Ｐゴシック" charset="-128"/>
                <a:cs typeface="ＭＳ Ｐゴシック" charset="-128"/>
              </a:rPr>
              <a:t>Cell Respiration: Pair and Share</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1167342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3EE89D34-C8F3-9949-87EA-45628CC85B49}" type="slidenum">
              <a:rPr lang="en-US" sz="1200">
                <a:latin typeface="Times New Roman" charset="0"/>
              </a:rPr>
              <a:pPr algn="r" eaLnBrk="0" hangingPunct="0"/>
              <a:t>24</a:t>
            </a:fld>
            <a:endParaRPr lang="en-US" sz="1200" dirty="0">
              <a:latin typeface="Times New Roman" charset="0"/>
            </a:endParaRPr>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may expect that fermentation will produce alcohol and maybe even carbon dioxide. Take the time to clarify the different possible products of fermentation and correct this general misconception.</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text notes that some microbes are useful in the dairy industry because they produce lactic acid. However, the impact of acids on milk may not be obvious to many students. Consider a simple demonstration mixing about equal portions of milk (skim or 2%) with some acid (vinegar will work). Notice the accumulation of strands of milk curd (protein) on the side of the container and stirring device.</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Dry wines are produced when the yeast cells use up all or most of the sugar available. Sweet wines result when the alcohol accumulates enough to inhibit fermentation before the sugar is depleted.</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Exposing fermenting yeast to oxygen will slow or stop the process, because the yeast will switch back to aerobic respiration. When fermentation is rapid, the carbon dioxide produced drives away the oxygen immediately above the wine. However, as fermentation slows down, the wine must be sealed to prevent oxygen exposure and permit the fermentation process to finish.</a:t>
            </a:r>
          </a:p>
        </p:txBody>
      </p:sp>
    </p:spTree>
    <p:extLst>
      <p:ext uri="{BB962C8B-B14F-4D97-AF65-F5344CB8AC3E}">
        <p14:creationId xmlns:p14="http://schemas.microsoft.com/office/powerpoint/2010/main" val="2957818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92D7BE87-DE56-704E-AD2C-6F87CFE55200}" type="slidenum">
              <a:rPr lang="en-US" sz="1200">
                <a:latin typeface="Times New Roman" charset="0"/>
              </a:rPr>
              <a:pPr algn="r" eaLnBrk="0" hangingPunct="0"/>
              <a:t>25</a:t>
            </a:fld>
            <a:endParaRPr lang="en-US" sz="1200" dirty="0">
              <a:latin typeface="Times New Roman" charset="0"/>
            </a:endParaRPr>
          </a:p>
        </p:txBody>
      </p:sp>
      <p:sp>
        <p:nvSpPr>
          <p:cNvPr id="176131" name="Rectangle 2"/>
          <p:cNvSpPr>
            <a:spLocks noGrp="1" noRot="1" noChangeAspect="1" noChangeArrowheads="1" noTextEdit="1"/>
          </p:cNvSpPr>
          <p:nvPr>
            <p:ph type="sldImg"/>
          </p:nvPr>
        </p:nvSpPr>
        <p:spPr>
          <a:solidFill>
            <a:srgbClr val="FFFFFF"/>
          </a:solidFill>
          <a:ln/>
        </p:spPr>
      </p:sp>
      <p:sp>
        <p:nvSpPr>
          <p:cNvPr id="17613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may expect that fermentation will produce alcohol and maybe even carbon dioxide. Take the time to clarify the different possible products of fermentation and correct this general misconception.</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text notes that some microbes are useful in the dairy industry because they produce lactic acid. However, the impact of acids on milk may not be obvious to many students. Consider a simple demonstration mixing about equal portions of milk (skim or 2%) with some acid (vinegar will work). Notice the accumulation of strands of milk curd (protein) on the side of the container and stirring device.</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Dry wines are produced when the yeast cells use up all or most of the sugar available. Sweet wines result when the alcohol accumulates enough to inhibit fermentation before the sugar is depleted.</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Exposing fermenting yeast to oxygen will slow or stop the process, because the yeast will switch back to aerobic respiration. When fermentation is rapid, the carbon dioxide produced drives away the oxygen immediately above the wine. However, as fermentation slows down, the wine must be sealed to prevent oxygen exposure and permit the fermentation process to finish.</a:t>
            </a:r>
          </a:p>
        </p:txBody>
      </p:sp>
    </p:spTree>
    <p:extLst>
      <p:ext uri="{BB962C8B-B14F-4D97-AF65-F5344CB8AC3E}">
        <p14:creationId xmlns:p14="http://schemas.microsoft.com/office/powerpoint/2010/main" val="406608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C42E953C-C57D-BB44-88EE-20F2F70E55BC}" type="slidenum">
              <a:rPr lang="en-US" sz="1200">
                <a:latin typeface="Times New Roman" charset="0"/>
              </a:rPr>
              <a:pPr algn="r" eaLnBrk="0" hangingPunct="0"/>
              <a:t>27</a:t>
            </a:fld>
            <a:endParaRPr lang="en-US" sz="1200" dirty="0">
              <a:latin typeface="Times New Roman" charset="0"/>
            </a:endParaRPr>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may expect that fermentation will produce alcohol and maybe even carbon dioxide. Take the time to clarify the different possible products of fermentation and correct this general misconception.</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text notes that some microbes are useful in the dairy industry because they produce lactic acid. However, the impact of acids on milk may not be obvious to many students. Consider a simple demonstration mixing about equal portions of milk (skim or 2%) with some acid (vinegar will work). Notice the accumulation of strands of milk curd (protein) on the side of the container and stirring device.</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Dry wines are produced when the yeast cells use up all or most of the sugar available. Sweet wines result when the alcohol accumulates enough to inhibit fermentation before the sugar is depleted.</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Exposing fermenting yeast to oxygen will slow or stop the process, because the yeast will switch back to aerobic respiration. When fermentation is rapid, the carbon dioxide produced drives away the oxygen immediately above the wine. However, as fermentation slows down, the wine must be sealed to prevent oxygen exposure and permit the fermentation process to finish.</a:t>
            </a:r>
          </a:p>
        </p:txBody>
      </p:sp>
    </p:spTree>
    <p:extLst>
      <p:ext uri="{BB962C8B-B14F-4D97-AF65-F5344CB8AC3E}">
        <p14:creationId xmlns:p14="http://schemas.microsoft.com/office/powerpoint/2010/main" val="201125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148A38A-B184-0341-BDEB-CE893D63E018}"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r>
              <a:rPr lang="en-US" dirty="0">
                <a:latin typeface="Times New Roman"/>
                <a:cs typeface="Times New Roman"/>
              </a:rPr>
              <a:t>Figure 6.5b A pair of redox reactions occurring simultaneously</a:t>
            </a:r>
          </a:p>
        </p:txBody>
      </p:sp>
    </p:spTree>
    <p:extLst>
      <p:ext uri="{BB962C8B-B14F-4D97-AF65-F5344CB8AC3E}">
        <p14:creationId xmlns:p14="http://schemas.microsoft.com/office/powerpoint/2010/main" val="137174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6ADF8CC9-2D3D-EB4A-8B3A-5FE3D44BEDC1}" type="slidenum">
              <a:rPr lang="en-US" sz="1200">
                <a:latin typeface="Times New Roman" charset="0"/>
              </a:rPr>
              <a:pPr algn="r" eaLnBrk="0" hangingPunct="0"/>
              <a:t>28</a:t>
            </a:fld>
            <a:endParaRPr lang="en-US" sz="1200" dirty="0">
              <a:latin typeface="Times New Roman" charset="0"/>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may expect that fermentation will produce alcohol and maybe even carbon dioxide. Take the time to clarify the different possible products of fermentation and correct this general misconception.</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text notes that some microbes are useful in the dairy industry because they produce lactic acid. However, the impact of acids on milk may not be obvious to many students. Consider a simple demonstration mixing about equal portions of milk (skim or 2%) with some acid (vinegar will work). Notice the accumulation of strands of milk curd (protein) on the side of the container and stirring device.</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Dry wines are produced when the yeast cells use up all or most of the sugar available. Sweet wines result when the alcohol accumulates enough to inhibit fermentation before the sugar is depleted.</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Exposing fermenting yeast to oxygen will slow or stop the process, because the yeast will switch back to aerobic respiration. When fermentation is rapid, the carbon dioxide produced drives away the oxygen immediately above the wine. However, as fermentation slows down, the wine must be sealed to prevent oxygen exposure and permit the fermentation process to finish.</a:t>
            </a:r>
          </a:p>
        </p:txBody>
      </p:sp>
    </p:spTree>
    <p:extLst>
      <p:ext uri="{BB962C8B-B14F-4D97-AF65-F5344CB8AC3E}">
        <p14:creationId xmlns:p14="http://schemas.microsoft.com/office/powerpoint/2010/main" val="620918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FB86D370-50BF-B341-8E86-BCD94B477B4D}" type="slidenum">
              <a:rPr lang="en-US" sz="1200">
                <a:latin typeface="Times New Roman" charset="0"/>
              </a:rPr>
              <a:pPr algn="r" eaLnBrk="0" hangingPunct="0"/>
              <a:t>29</a:t>
            </a:fld>
            <a:endParaRPr lang="en-US" sz="1200" dirty="0">
              <a:latin typeface="Times New Roman" charset="0"/>
            </a:endParaRPr>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Figure 6.15 is an important visual synthesis of the diverse fuels that can enter into cellular respiration and the various stages of this process. Figures such as this can serve as a visual anchor to integrate the many aspects of this chapter.</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final modules in this chapter may raise questions about obesity and proper diet. The Centers for Disease Control and Prevention website, www.cdc.gov/nccdphp/dnpao/index.html, discusses many aspects of nutrition, obesity, and general physical fitness and is a useful reference for teachers and students.</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Challenge your students to explain why most extra energy in the human body is stored as fat and not sugars or proteins. Have students visit with others seated nearby to discuss. The general answer is this. The same mass of fat stores nearly twice as many calories (about 9 kcal per gram) as an equivalent mass of protein or carbohydrates (about 4.5–5 kcal per gram). Fat is therefore an efficient way to store energy in animals and many plants. To store an equivalent amount of energy in the form of carbohydrates or proteins would require about twice the mass, adding a significant burden to the organism’s structure. (For example, if you were 20 </a:t>
            </a:r>
            <a:r>
              <a:rPr lang="en-US" sz="1200" kern="1200" dirty="0" err="1">
                <a:solidFill>
                  <a:schemeClr val="tx1"/>
                </a:solidFill>
                <a:latin typeface="Times New Roman" charset="0"/>
                <a:ea typeface="ＭＳ Ｐゴシック" charset="-128"/>
                <a:cs typeface="ＭＳ Ｐゴシック" charset="-128"/>
              </a:rPr>
              <a:t>lb</a:t>
            </a:r>
            <a:r>
              <a:rPr lang="en-US" sz="1200" kern="1200" dirty="0">
                <a:solidFill>
                  <a:schemeClr val="tx1"/>
                </a:solidFill>
                <a:latin typeface="Times New Roman" charset="0"/>
                <a:ea typeface="ＭＳ Ｐゴシック" charset="-128"/>
                <a:cs typeface="ＭＳ Ｐゴシック" charset="-128"/>
              </a:rPr>
              <a:t> overweight, you would be nearly 40 </a:t>
            </a:r>
            <a:r>
              <a:rPr lang="en-US" sz="1200" kern="1200" dirty="0" err="1">
                <a:solidFill>
                  <a:schemeClr val="tx1"/>
                </a:solidFill>
                <a:latin typeface="Times New Roman" charset="0"/>
                <a:ea typeface="ＭＳ Ｐゴシック" charset="-128"/>
                <a:cs typeface="ＭＳ Ｐゴシック" charset="-128"/>
              </a:rPr>
              <a:t>lb</a:t>
            </a:r>
            <a:r>
              <a:rPr lang="en-US" sz="1200" kern="1200" dirty="0">
                <a:solidFill>
                  <a:schemeClr val="tx1"/>
                </a:solidFill>
                <a:latin typeface="Times New Roman" charset="0"/>
                <a:ea typeface="ＭＳ Ｐゴシック" charset="-128"/>
                <a:cs typeface="ＭＳ Ｐゴシック" charset="-128"/>
              </a:rPr>
              <a:t> overweight if the same energy were stored as carbohydrates or proteins instead of fat.)</a:t>
            </a:r>
          </a:p>
          <a:p>
            <a:pPr eaLnBrk="1" hangingPunct="1"/>
            <a:endParaRPr lang="en-US" dirty="0"/>
          </a:p>
        </p:txBody>
      </p:sp>
    </p:spTree>
    <p:extLst>
      <p:ext uri="{BB962C8B-B14F-4D97-AF65-F5344CB8AC3E}">
        <p14:creationId xmlns:p14="http://schemas.microsoft.com/office/powerpoint/2010/main" val="3914594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3AF9D499-CD68-8843-96C1-29FC2B65FA81}" type="slidenum">
              <a:rPr lang="en-US" sz="1200">
                <a:latin typeface="Times New Roman" charset="0"/>
              </a:rPr>
              <a:pPr algn="r" eaLnBrk="0" hangingPunct="0"/>
              <a:t>31</a:t>
            </a:fld>
            <a:endParaRPr lang="en-US" sz="1200" dirty="0">
              <a:latin typeface="Times New Roman" charset="0"/>
            </a:endParaRPr>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Figure 6.15 is an important visual synthesis of the diverse fuels that can enter into cellular respiration and the various stages of this process. Figures such as this can serve as a visual anchor to integrate the many aspects of this chapter.</a:t>
            </a:r>
          </a:p>
          <a:p>
            <a:r>
              <a:rPr lang="en-US" dirty="0">
                <a:sym typeface="Symbol"/>
              </a:rPr>
              <a:t></a:t>
            </a:r>
            <a:r>
              <a:rPr lang="en-US" dirty="0"/>
              <a:t> The final modules in this chapter may raise questions about obesity and proper diet. The Centers for Disease Control and Prevention website, www.cdc.gov/nccdphp/dnpao/index.html, discusses many aspects of nutrition, obesity, and general physical fitness and is a useful reference for teachers and students.</a:t>
            </a:r>
          </a:p>
          <a:p>
            <a:r>
              <a:rPr lang="en-US" b="1" dirty="0"/>
              <a:t>Active Lecture Tips</a:t>
            </a:r>
            <a:endParaRPr lang="en-US" dirty="0"/>
          </a:p>
          <a:p>
            <a:r>
              <a:rPr lang="en-US" dirty="0">
                <a:sym typeface="Symbol"/>
              </a:rPr>
              <a:t></a:t>
            </a:r>
            <a:r>
              <a:rPr lang="en-US" dirty="0"/>
              <a:t> Challenge your students to explain why most extra energy in the human body is stored as fat and not sugars or proteins. Have students visit with others seated nearby to discuss. The general answer is this. The same mass of fat stores nearly twice as many calories (about 9 kcal per gram) as an equivalent mass of protein or carbohydrates (about 4.5–5 kcal per gram). Fat is therefore an efficient way to store energy in animals and many plants. To store an equivalent amount of energy in the form of carbohydrates or proteins would require about twice the mass, adding a significant burden to the organism’s structure. (For example, if you were 20 </a:t>
            </a:r>
            <a:r>
              <a:rPr lang="en-US" dirty="0" err="1"/>
              <a:t>lb</a:t>
            </a:r>
            <a:r>
              <a:rPr lang="en-US" dirty="0"/>
              <a:t> overweight, you would be nearly 40 </a:t>
            </a:r>
            <a:r>
              <a:rPr lang="en-US" dirty="0" err="1"/>
              <a:t>lb</a:t>
            </a:r>
            <a:r>
              <a:rPr lang="en-US" dirty="0"/>
              <a:t> overweight if the same energy were stored as carbohydrates or proteins instead of fat.)</a:t>
            </a:r>
          </a:p>
        </p:txBody>
      </p:sp>
    </p:spTree>
    <p:extLst>
      <p:ext uri="{BB962C8B-B14F-4D97-AF65-F5344CB8AC3E}">
        <p14:creationId xmlns:p14="http://schemas.microsoft.com/office/powerpoint/2010/main" val="424757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331FEE25-4C41-5941-A87D-88BE0CD24960}" type="slidenum">
              <a:rPr lang="en-US" sz="1200">
                <a:latin typeface="Times New Roman" charset="0"/>
              </a:rPr>
              <a:pPr algn="r" eaLnBrk="0" hangingPunct="0"/>
              <a:t>8</a:t>
            </a:fld>
            <a:endParaRPr lang="en-US" sz="1200" dirty="0">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often fail to realize that aerobic metabolism is a process generally similar to the burning of wood or the burning of gasoline in an automobile engine. Noting these general similarities can help students comprehend the overall reaction and heat generation associated with these processes.</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Energy coupling at the cellular level may be new to many students, but it is a familiar concept when related to the use of money in our society. Students might be discouraged if the only benefit of work was the ability to make purchases from the employer. (We all might soon tire of a fast-food job that only paid its employees in food!) Money permits the coupling of a generation of value (a paycheck, analogous to an energy-releasing reaction) to an energy-consuming reaction (money, which allows us to make purchases in distant locations). This idea of earning and spending is a common concept we all know well.</a:t>
            </a:r>
          </a:p>
          <a:p>
            <a:r>
              <a:rPr lang="en-US" sz="1200" kern="1200" dirty="0">
                <a:solidFill>
                  <a:schemeClr val="tx1"/>
                </a:solidFill>
                <a:latin typeface="Times New Roman" charset="0"/>
                <a:ea typeface="ＭＳ Ｐゴシック" charset="-128"/>
                <a:cs typeface="ＭＳ Ｐゴシック" charset="-128"/>
              </a:rPr>
              <a:t> </a:t>
            </a: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During cellular respiration, our cells convert about 34% of our food energy to useful work (Module 6.3). The other 66% of the energy is released as heat. We use this heat to maintain a relatively steady body temperature near 37</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C (98–99</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F). This is about the same amount of heat generated by a 75-watt incandescent </a:t>
            </a:r>
            <a:r>
              <a:rPr lang="en-US" sz="1200" kern="1200" dirty="0" err="1">
                <a:solidFill>
                  <a:schemeClr val="tx1"/>
                </a:solidFill>
                <a:latin typeface="Times New Roman" charset="0"/>
                <a:ea typeface="ＭＳ Ｐゴシック" charset="-128"/>
                <a:cs typeface="ＭＳ Ｐゴシック" charset="-128"/>
              </a:rPr>
              <a:t>lightbulb</a:t>
            </a:r>
            <a:r>
              <a:rPr lang="en-US" sz="1200" kern="1200" dirty="0">
                <a:solidFill>
                  <a:schemeClr val="tx1"/>
                </a:solidFill>
                <a:latin typeface="Times New Roman" charset="0"/>
                <a:ea typeface="ＭＳ Ｐゴシック" charset="-128"/>
                <a:cs typeface="ＭＳ Ｐゴシック" charset="-128"/>
              </a:rPr>
              <a:t>. If you choose to include a discussion of heat generation from aerobic metabolism, consider the following.</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Share this calculation with your students. Depending upon a person’s size and level of activity, a human might burn 2,000 dietary calories (kilocalories) a day. This is enough energy to raise the temperature of 20 liters of liquid water from 0 to 100</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C. This is something to think about the next time you heat water on the stove! (Note: Consider bringing a 2-liter bottle as a visual aid, or ten 2-liter bottles to make the point above. It takes 100 calories to raise 1 liter of water 100</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C; it takes much more energy to melt ice or evaporate water as steam.)</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Ask your students why they feel warm when it is 30</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C (86</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F) outside, if their core body temperature is about 37</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C (98.6</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F). Shouldn’t they feel cold? Have students discuss ideas with others seated near them.</a:t>
            </a:r>
            <a:r>
              <a:rPr lang="en-US" sz="1200" kern="1200" baseline="0" dirty="0">
                <a:solidFill>
                  <a:schemeClr val="tx1"/>
                </a:solidFill>
                <a:latin typeface="Times New Roman" charset="0"/>
                <a:ea typeface="ＭＳ Ｐゴシック" charset="-128"/>
                <a:cs typeface="ＭＳ Ｐゴシック" charset="-128"/>
              </a:rPr>
              <a:t> </a:t>
            </a:r>
            <a:r>
              <a:rPr lang="en-US" sz="1200" kern="1200" dirty="0">
                <a:solidFill>
                  <a:schemeClr val="tx1"/>
                </a:solidFill>
                <a:latin typeface="Times New Roman" charset="0"/>
                <a:ea typeface="ＭＳ Ｐゴシック" charset="-128"/>
                <a:cs typeface="ＭＳ Ｐゴシック" charset="-128"/>
              </a:rPr>
              <a:t>(The answer is, our bodies are always producing heat. At these higher temperatures, we are producing more heat than we need to maintain a body temperature around 37</a:t>
            </a:r>
            <a:r>
              <a:rPr lang="en-US" dirty="0">
                <a:sym typeface="Symbol" panose="05050102010706020507" pitchFamily="18" charset="2"/>
              </a:rPr>
              <a:t></a:t>
            </a:r>
            <a:r>
              <a:rPr lang="en-US" sz="1200" kern="1200" dirty="0">
                <a:solidFill>
                  <a:schemeClr val="tx1"/>
                </a:solidFill>
                <a:latin typeface="Times New Roman" charset="0"/>
                <a:ea typeface="ＭＳ Ｐゴシック" charset="-128"/>
                <a:cs typeface="ＭＳ Ｐゴシック" charset="-128"/>
              </a:rPr>
              <a:t>C. Thus, we sweat and behave in ways that help us get rid of the extra heat from cellular respiration.)</a:t>
            </a:r>
          </a:p>
        </p:txBody>
      </p:sp>
    </p:spTree>
    <p:extLst>
      <p:ext uri="{BB962C8B-B14F-4D97-AF65-F5344CB8AC3E}">
        <p14:creationId xmlns:p14="http://schemas.microsoft.com/office/powerpoint/2010/main" val="428096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04889-A56B-DF43-AE0C-03BCD8B9C262}"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advantage of the gradual degradation of glucose may not be obvious to some students. Many analogies exist that reveal the advantages of a gradual process. Fuel in an automobile is burned slowly to best utilize the energy released from the fuel. A few fireplace logs release gradual heat to keep a room’s temperature steady. In both situations, excessive use of fuel becomes wasteful, reducing the efficiencies of the systems.</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use of the word “falling” when discussing the movement of electrons in a redox reaction can be confusing. Consider explaining the use of the term falling, in reference to potential energy of a falling object.</a:t>
            </a:r>
          </a:p>
          <a:p>
            <a:r>
              <a:rPr lang="en-US" b="1" dirty="0"/>
              <a:t>Active Lecture Tips</a:t>
            </a:r>
            <a:endParaRPr lang="en-US" dirty="0"/>
          </a:p>
          <a:p>
            <a:r>
              <a:rPr lang="en-US" dirty="0">
                <a:sym typeface="Symbol"/>
              </a:rPr>
              <a:t></a:t>
            </a:r>
            <a:r>
              <a:rPr lang="en-US" dirty="0"/>
              <a:t> Ask your students why they feel warm when it is 30</a:t>
            </a:r>
            <a:r>
              <a:rPr lang="en-US" dirty="0">
                <a:sym typeface="Symbol" panose="05050102010706020507" pitchFamily="18" charset="2"/>
              </a:rPr>
              <a:t></a:t>
            </a:r>
            <a:r>
              <a:rPr lang="en-US" dirty="0"/>
              <a:t>C (86</a:t>
            </a:r>
            <a:r>
              <a:rPr lang="en-US" dirty="0">
                <a:sym typeface="Symbol" panose="05050102010706020507" pitchFamily="18" charset="2"/>
              </a:rPr>
              <a:t></a:t>
            </a:r>
            <a:r>
              <a:rPr lang="en-US" dirty="0"/>
              <a:t>F) outside, if their core body temperature is about 37</a:t>
            </a:r>
            <a:r>
              <a:rPr lang="en-US" dirty="0">
                <a:sym typeface="Symbol" panose="05050102010706020507" pitchFamily="18" charset="2"/>
              </a:rPr>
              <a:t></a:t>
            </a:r>
            <a:r>
              <a:rPr lang="en-US" dirty="0"/>
              <a:t>C (98.6</a:t>
            </a:r>
            <a:r>
              <a:rPr lang="en-US" dirty="0">
                <a:sym typeface="Symbol" panose="05050102010706020507" pitchFamily="18" charset="2"/>
              </a:rPr>
              <a:t></a:t>
            </a:r>
            <a:r>
              <a:rPr lang="en-US" dirty="0"/>
              <a:t>F). Shouldn’t they feel cold? Have students discuss ideas with others seated near them. (The answer is, our bodies are always producing heat. At these higher temperatures, we are producing more heat than we need to maintain a body temperature around 37</a:t>
            </a:r>
            <a:r>
              <a:rPr lang="en-US" dirty="0">
                <a:sym typeface="Symbol" panose="05050102010706020507" pitchFamily="18" charset="2"/>
              </a:rPr>
              <a:t></a:t>
            </a:r>
            <a:r>
              <a:rPr lang="en-US" dirty="0"/>
              <a:t>C. Thus, we sweat and behave in ways that help us get rid of the extra heat from cellular respiration.)</a:t>
            </a:r>
          </a:p>
          <a:p>
            <a:r>
              <a:rPr lang="en-US" dirty="0">
                <a:sym typeface="Symbol"/>
              </a:rPr>
              <a:t></a:t>
            </a:r>
            <a:r>
              <a:rPr lang="en-US" dirty="0"/>
              <a:t> See the Activity </a:t>
            </a:r>
            <a:r>
              <a:rPr lang="en-US" i="1" dirty="0"/>
              <a:t>Demonstration of Electron Transport and ATP Production in Aerobic Respiration Using Students and Balloons</a:t>
            </a:r>
            <a:r>
              <a:rPr lang="en-US" dirty="0"/>
              <a:t> on the Instructor Exchange. Visit the Instructor Exchange in the </a:t>
            </a:r>
            <a:r>
              <a:rPr lang="en-US" dirty="0" err="1"/>
              <a:t>MasteringBiology</a:t>
            </a:r>
            <a:r>
              <a:rPr lang="en-US" dirty="0"/>
              <a:t> instructor resource area for a description of this activity.</a:t>
            </a:r>
          </a:p>
        </p:txBody>
      </p:sp>
    </p:spTree>
    <p:extLst>
      <p:ext uri="{BB962C8B-B14F-4D97-AF65-F5344CB8AC3E}">
        <p14:creationId xmlns:p14="http://schemas.microsoft.com/office/powerpoint/2010/main" val="349167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46F77BF2-CC22-1649-9BC1-F50854ACBF40}" type="slidenum">
              <a:rPr lang="en-US" sz="1200">
                <a:latin typeface="Times New Roman" charset="0"/>
              </a:rPr>
              <a:pPr algn="r" eaLnBrk="0" hangingPunct="0"/>
              <a:t>10</a:t>
            </a:fld>
            <a:endParaRPr lang="en-US" sz="1200" dirty="0">
              <a:latin typeface="Times New Roman" charset="0"/>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a:t>
            </a:r>
            <a:br>
              <a:rPr lang="en-US" sz="1200" kern="1200" dirty="0">
                <a:solidFill>
                  <a:schemeClr val="tx1"/>
                </a:solidFill>
                <a:latin typeface="Times New Roman" charset="0"/>
                <a:ea typeface="ＭＳ Ｐゴシック" charset="-128"/>
                <a:cs typeface="ＭＳ Ｐゴシック" charset="-128"/>
              </a:rPr>
            </a:br>
            <a:r>
              <a:rPr lang="en-US" sz="1200" kern="1200" dirty="0">
                <a:solidFill>
                  <a:schemeClr val="tx1"/>
                </a:solidFill>
                <a:latin typeface="Times New Roman" charset="0"/>
                <a:ea typeface="ＭＳ Ｐゴシック" charset="-128"/>
                <a:cs typeface="ＭＳ Ｐゴシック" charset="-128"/>
              </a:rPr>
              <a:t>cellular respiration.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Activity </a:t>
            </a:r>
            <a:r>
              <a:rPr lang="en-US" sz="1200" i="1" kern="1200" dirty="0">
                <a:solidFill>
                  <a:schemeClr val="tx1"/>
                </a:solidFill>
                <a:latin typeface="Times New Roman" charset="0"/>
                <a:ea typeface="ＭＳ Ｐゴシック" charset="-128"/>
                <a:cs typeface="ＭＳ Ｐゴシック" charset="-128"/>
              </a:rPr>
              <a:t>Cell Respiration: Pair and Share</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273634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992826E1-F9FC-F745-84AA-CE716E532DF4}" type="slidenum">
              <a:rPr lang="en-US" sz="1200">
                <a:latin typeface="Times New Roman" charset="0"/>
              </a:rPr>
              <a:pPr algn="r" eaLnBrk="0" hangingPunct="0"/>
              <a:t>11</a:t>
            </a:fld>
            <a:endParaRPr lang="en-US" sz="1200" dirty="0">
              <a:latin typeface="Times New Roman" charset="0"/>
            </a:endParaRPr>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a:t>
            </a:r>
            <a:br>
              <a:rPr lang="en-US" sz="1200" kern="1200" dirty="0">
                <a:solidFill>
                  <a:schemeClr val="tx1"/>
                </a:solidFill>
                <a:latin typeface="Times New Roman" charset="0"/>
                <a:ea typeface="ＭＳ Ｐゴシック" charset="-128"/>
                <a:cs typeface="ＭＳ Ｐゴシック" charset="-128"/>
              </a:rPr>
            </a:br>
            <a:r>
              <a:rPr lang="en-US" sz="1200" kern="1200" dirty="0">
                <a:solidFill>
                  <a:schemeClr val="tx1"/>
                </a:solidFill>
                <a:latin typeface="Times New Roman" charset="0"/>
                <a:ea typeface="ＭＳ Ｐゴシック" charset="-128"/>
                <a:cs typeface="ＭＳ Ｐゴシック" charset="-128"/>
              </a:rPr>
              <a:t>cellular respiration.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Activity </a:t>
            </a:r>
            <a:r>
              <a:rPr lang="en-US" sz="1200" i="1" kern="1200" dirty="0">
                <a:solidFill>
                  <a:schemeClr val="tx1"/>
                </a:solidFill>
                <a:latin typeface="Times New Roman" charset="0"/>
                <a:ea typeface="ＭＳ Ｐゴシック" charset="-128"/>
                <a:cs typeface="ＭＳ Ｐゴシック" charset="-128"/>
              </a:rPr>
              <a:t>Cell Respiration: Pair and Share</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304471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632456C8-5889-8348-AA87-DC58F800A847}" type="slidenum">
              <a:rPr lang="en-US" sz="1200">
                <a:latin typeface="Times New Roman" charset="0"/>
              </a:rPr>
              <a:pPr algn="r" eaLnBrk="0" hangingPunct="0"/>
              <a:t>12</a:t>
            </a:fld>
            <a:endParaRPr lang="en-US" sz="1200" dirty="0">
              <a:latin typeface="Times New Roman"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Activity </a:t>
            </a:r>
            <a:r>
              <a:rPr lang="en-US" sz="1200" i="1" kern="1200" dirty="0">
                <a:solidFill>
                  <a:schemeClr val="tx1"/>
                </a:solidFill>
                <a:latin typeface="Times New Roman" charset="0"/>
                <a:ea typeface="ＭＳ Ｐゴシック" charset="-128"/>
                <a:cs typeface="ＭＳ Ｐゴシック" charset="-128"/>
              </a:rPr>
              <a:t>Cell Respiration: Pair and Share</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4190153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B857CDE5-FA3D-1847-98DB-4FE07219A399}" type="slidenum">
              <a:rPr lang="en-US" sz="1200">
                <a:latin typeface="Times New Roman" charset="0"/>
              </a:rPr>
              <a:pPr algn="r" eaLnBrk="0" hangingPunct="0"/>
              <a:t>13</a:t>
            </a:fld>
            <a:endParaRPr lang="en-US" sz="1200" dirty="0">
              <a:latin typeface="Times New Roman" charset="0"/>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Activity </a:t>
            </a:r>
            <a:r>
              <a:rPr lang="en-US" sz="1200" i="1" kern="1200" dirty="0">
                <a:solidFill>
                  <a:schemeClr val="tx1"/>
                </a:solidFill>
                <a:latin typeface="Times New Roman" charset="0"/>
                <a:ea typeface="ＭＳ Ｐゴシック" charset="-128"/>
                <a:cs typeface="ＭＳ Ｐゴシック" charset="-128"/>
              </a:rPr>
              <a:t>Cell Respiration: Pair and Share</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271489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87189735-5D69-754F-8559-727AB929F469}" type="slidenum">
              <a:rPr lang="en-US" sz="1200">
                <a:latin typeface="Times New Roman" charset="0"/>
              </a:rPr>
              <a:pPr algn="r" eaLnBrk="0" hangingPunct="0"/>
              <a:t>15</a:t>
            </a:fld>
            <a:endParaRPr lang="en-US" sz="1200" dirty="0">
              <a:latin typeface="Times New Roman" charset="0"/>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a:solidFill>
                  <a:schemeClr val="tx1"/>
                </a:solidFill>
                <a:latin typeface="Times New Roman" charset="0"/>
                <a:ea typeface="ＭＳ Ｐゴシック" charset="-128"/>
                <a:cs typeface="ＭＳ Ｐゴシック" charset="-128"/>
              </a:rPr>
              <a:t>Teaching Tips</a:t>
            </a:r>
            <a:endParaRPr lang="en-US" sz="1200" kern="1200" dirty="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Activity </a:t>
            </a:r>
            <a:r>
              <a:rPr lang="en-US" sz="1200" i="1" kern="1200" dirty="0">
                <a:solidFill>
                  <a:schemeClr val="tx1"/>
                </a:solidFill>
                <a:latin typeface="Times New Roman" charset="0"/>
                <a:ea typeface="ＭＳ Ｐゴシック" charset="-128"/>
                <a:cs typeface="ＭＳ Ｐゴシック" charset="-128"/>
              </a:rPr>
              <a:t>Cell Respiration: Pair and Share</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4245905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31BAA7-9ACF-4AF3-A778-2ED457FEF50F}"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8A27B-B27A-43CB-9341-719D34875BBA}" type="slidenum">
              <a:rPr lang="en-US" smtClean="0"/>
              <a:t>‹#›</a:t>
            </a:fld>
            <a:endParaRPr lang="en-US"/>
          </a:p>
        </p:txBody>
      </p:sp>
    </p:spTree>
    <p:extLst>
      <p:ext uri="{BB962C8B-B14F-4D97-AF65-F5344CB8AC3E}">
        <p14:creationId xmlns:p14="http://schemas.microsoft.com/office/powerpoint/2010/main" val="261431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31BAA7-9ACF-4AF3-A778-2ED457FEF50F}"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8A27B-B27A-43CB-9341-719D34875BBA}" type="slidenum">
              <a:rPr lang="en-US" smtClean="0"/>
              <a:t>‹#›</a:t>
            </a:fld>
            <a:endParaRPr lang="en-US"/>
          </a:p>
        </p:txBody>
      </p:sp>
    </p:spTree>
    <p:extLst>
      <p:ext uri="{BB962C8B-B14F-4D97-AF65-F5344CB8AC3E}">
        <p14:creationId xmlns:p14="http://schemas.microsoft.com/office/powerpoint/2010/main" val="132020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31BAA7-9ACF-4AF3-A778-2ED457FEF50F}"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8A27B-B27A-43CB-9341-719D34875BBA}" type="slidenum">
              <a:rPr lang="en-US" smtClean="0"/>
              <a:t>‹#›</a:t>
            </a:fld>
            <a:endParaRPr lang="en-US"/>
          </a:p>
        </p:txBody>
      </p:sp>
    </p:spTree>
    <p:extLst>
      <p:ext uri="{BB962C8B-B14F-4D97-AF65-F5344CB8AC3E}">
        <p14:creationId xmlns:p14="http://schemas.microsoft.com/office/powerpoint/2010/main" val="1237443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April 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5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923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April 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extLst>
      <p:ext uri="{BB962C8B-B14F-4D97-AF65-F5344CB8AC3E}">
        <p14:creationId xmlns:p14="http://schemas.microsoft.com/office/powerpoint/2010/main" val="3108863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April 6,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2402173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6A4446-D760-436A-BCE0-D3A75D6B34AE}"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CA445-4588-4CFE-A484-E8ACA1A1C29E}" type="slidenum">
              <a:rPr lang="en-US" smtClean="0"/>
              <a:t>‹#›</a:t>
            </a:fld>
            <a:endParaRPr lang="en-US"/>
          </a:p>
        </p:txBody>
      </p:sp>
    </p:spTree>
    <p:extLst>
      <p:ext uri="{BB962C8B-B14F-4D97-AF65-F5344CB8AC3E}">
        <p14:creationId xmlns:p14="http://schemas.microsoft.com/office/powerpoint/2010/main" val="1856384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6A4446-D760-436A-BCE0-D3A75D6B34AE}"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CA445-4588-4CFE-A484-E8ACA1A1C29E}" type="slidenum">
              <a:rPr lang="en-US" smtClean="0"/>
              <a:t>‹#›</a:t>
            </a:fld>
            <a:endParaRPr lang="en-US"/>
          </a:p>
        </p:txBody>
      </p:sp>
    </p:spTree>
    <p:extLst>
      <p:ext uri="{BB962C8B-B14F-4D97-AF65-F5344CB8AC3E}">
        <p14:creationId xmlns:p14="http://schemas.microsoft.com/office/powerpoint/2010/main" val="103449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A4446-D760-436A-BCE0-D3A75D6B34AE}"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CA445-4588-4CFE-A484-E8ACA1A1C29E}" type="slidenum">
              <a:rPr lang="en-US" smtClean="0"/>
              <a:t>‹#›</a:t>
            </a:fld>
            <a:endParaRPr lang="en-US"/>
          </a:p>
        </p:txBody>
      </p:sp>
    </p:spTree>
    <p:extLst>
      <p:ext uri="{BB962C8B-B14F-4D97-AF65-F5344CB8AC3E}">
        <p14:creationId xmlns:p14="http://schemas.microsoft.com/office/powerpoint/2010/main" val="2460843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6A4446-D760-436A-BCE0-D3A75D6B34AE}"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CA445-4588-4CFE-A484-E8ACA1A1C29E}" type="slidenum">
              <a:rPr lang="en-US" smtClean="0"/>
              <a:t>‹#›</a:t>
            </a:fld>
            <a:endParaRPr lang="en-US"/>
          </a:p>
        </p:txBody>
      </p:sp>
    </p:spTree>
    <p:extLst>
      <p:ext uri="{BB962C8B-B14F-4D97-AF65-F5344CB8AC3E}">
        <p14:creationId xmlns:p14="http://schemas.microsoft.com/office/powerpoint/2010/main" val="2746238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31BAA7-9ACF-4AF3-A778-2ED457FEF50F}"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8A27B-B27A-43CB-9341-719D34875BBA}" type="slidenum">
              <a:rPr lang="en-US" smtClean="0"/>
              <a:t>‹#›</a:t>
            </a:fld>
            <a:endParaRPr lang="en-US"/>
          </a:p>
        </p:txBody>
      </p:sp>
    </p:spTree>
    <p:extLst>
      <p:ext uri="{BB962C8B-B14F-4D97-AF65-F5344CB8AC3E}">
        <p14:creationId xmlns:p14="http://schemas.microsoft.com/office/powerpoint/2010/main" val="3103585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6A4446-D760-436A-BCE0-D3A75D6B34AE}"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CA445-4588-4CFE-A484-E8ACA1A1C29E}" type="slidenum">
              <a:rPr lang="en-US" smtClean="0"/>
              <a:t>‹#›</a:t>
            </a:fld>
            <a:endParaRPr lang="en-US"/>
          </a:p>
        </p:txBody>
      </p:sp>
    </p:spTree>
    <p:extLst>
      <p:ext uri="{BB962C8B-B14F-4D97-AF65-F5344CB8AC3E}">
        <p14:creationId xmlns:p14="http://schemas.microsoft.com/office/powerpoint/2010/main" val="2786131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6A4446-D760-436A-BCE0-D3A75D6B34AE}"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CA445-4588-4CFE-A484-E8ACA1A1C29E}" type="slidenum">
              <a:rPr lang="en-US" smtClean="0"/>
              <a:t>‹#›</a:t>
            </a:fld>
            <a:endParaRPr lang="en-US"/>
          </a:p>
        </p:txBody>
      </p:sp>
    </p:spTree>
    <p:extLst>
      <p:ext uri="{BB962C8B-B14F-4D97-AF65-F5344CB8AC3E}">
        <p14:creationId xmlns:p14="http://schemas.microsoft.com/office/powerpoint/2010/main" val="2034052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A4446-D760-436A-BCE0-D3A75D6B34AE}"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CA445-4588-4CFE-A484-E8ACA1A1C29E}" type="slidenum">
              <a:rPr lang="en-US" smtClean="0"/>
              <a:t>‹#›</a:t>
            </a:fld>
            <a:endParaRPr lang="en-US"/>
          </a:p>
        </p:txBody>
      </p:sp>
    </p:spTree>
    <p:extLst>
      <p:ext uri="{BB962C8B-B14F-4D97-AF65-F5344CB8AC3E}">
        <p14:creationId xmlns:p14="http://schemas.microsoft.com/office/powerpoint/2010/main" val="820411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6A4446-D760-436A-BCE0-D3A75D6B34AE}"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CA445-4588-4CFE-A484-E8ACA1A1C29E}" type="slidenum">
              <a:rPr lang="en-US" smtClean="0"/>
              <a:t>‹#›</a:t>
            </a:fld>
            <a:endParaRPr lang="en-US"/>
          </a:p>
        </p:txBody>
      </p:sp>
    </p:spTree>
    <p:extLst>
      <p:ext uri="{BB962C8B-B14F-4D97-AF65-F5344CB8AC3E}">
        <p14:creationId xmlns:p14="http://schemas.microsoft.com/office/powerpoint/2010/main" val="472361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6A4446-D760-436A-BCE0-D3A75D6B34AE}"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CA445-4588-4CFE-A484-E8ACA1A1C29E}" type="slidenum">
              <a:rPr lang="en-US" smtClean="0"/>
              <a:t>‹#›</a:t>
            </a:fld>
            <a:endParaRPr lang="en-US"/>
          </a:p>
        </p:txBody>
      </p:sp>
    </p:spTree>
    <p:extLst>
      <p:ext uri="{BB962C8B-B14F-4D97-AF65-F5344CB8AC3E}">
        <p14:creationId xmlns:p14="http://schemas.microsoft.com/office/powerpoint/2010/main" val="6848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6A4446-D760-436A-BCE0-D3A75D6B34AE}"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CA445-4588-4CFE-A484-E8ACA1A1C29E}" type="slidenum">
              <a:rPr lang="en-US" smtClean="0"/>
              <a:t>‹#›</a:t>
            </a:fld>
            <a:endParaRPr lang="en-US"/>
          </a:p>
        </p:txBody>
      </p:sp>
    </p:spTree>
    <p:extLst>
      <p:ext uri="{BB962C8B-B14F-4D97-AF65-F5344CB8AC3E}">
        <p14:creationId xmlns:p14="http://schemas.microsoft.com/office/powerpoint/2010/main" val="1012308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6A4446-D760-436A-BCE0-D3A75D6B34AE}"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CA445-4588-4CFE-A484-E8ACA1A1C29E}" type="slidenum">
              <a:rPr lang="en-US" smtClean="0"/>
              <a:t>‹#›</a:t>
            </a:fld>
            <a:endParaRPr lang="en-US"/>
          </a:p>
        </p:txBody>
      </p:sp>
    </p:spTree>
    <p:extLst>
      <p:ext uri="{BB962C8B-B14F-4D97-AF65-F5344CB8AC3E}">
        <p14:creationId xmlns:p14="http://schemas.microsoft.com/office/powerpoint/2010/main" val="375336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31BAA7-9ACF-4AF3-A778-2ED457FEF50F}"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8A27B-B27A-43CB-9341-719D34875BBA}" type="slidenum">
              <a:rPr lang="en-US" smtClean="0"/>
              <a:t>‹#›</a:t>
            </a:fld>
            <a:endParaRPr lang="en-US"/>
          </a:p>
        </p:txBody>
      </p:sp>
    </p:spTree>
    <p:extLst>
      <p:ext uri="{BB962C8B-B14F-4D97-AF65-F5344CB8AC3E}">
        <p14:creationId xmlns:p14="http://schemas.microsoft.com/office/powerpoint/2010/main" val="49826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31BAA7-9ACF-4AF3-A778-2ED457FEF50F}"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8A27B-B27A-43CB-9341-719D34875BBA}" type="slidenum">
              <a:rPr lang="en-US" smtClean="0"/>
              <a:t>‹#›</a:t>
            </a:fld>
            <a:endParaRPr lang="en-US"/>
          </a:p>
        </p:txBody>
      </p:sp>
    </p:spTree>
    <p:extLst>
      <p:ext uri="{BB962C8B-B14F-4D97-AF65-F5344CB8AC3E}">
        <p14:creationId xmlns:p14="http://schemas.microsoft.com/office/powerpoint/2010/main" val="343661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31BAA7-9ACF-4AF3-A778-2ED457FEF50F}"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8A27B-B27A-43CB-9341-719D34875BBA}" type="slidenum">
              <a:rPr lang="en-US" smtClean="0"/>
              <a:t>‹#›</a:t>
            </a:fld>
            <a:endParaRPr lang="en-US"/>
          </a:p>
        </p:txBody>
      </p:sp>
    </p:spTree>
    <p:extLst>
      <p:ext uri="{BB962C8B-B14F-4D97-AF65-F5344CB8AC3E}">
        <p14:creationId xmlns:p14="http://schemas.microsoft.com/office/powerpoint/2010/main" val="82019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31BAA7-9ACF-4AF3-A778-2ED457FEF50F}"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8A27B-B27A-43CB-9341-719D34875BBA}" type="slidenum">
              <a:rPr lang="en-US" smtClean="0"/>
              <a:t>‹#›</a:t>
            </a:fld>
            <a:endParaRPr lang="en-US"/>
          </a:p>
        </p:txBody>
      </p:sp>
    </p:spTree>
    <p:extLst>
      <p:ext uri="{BB962C8B-B14F-4D97-AF65-F5344CB8AC3E}">
        <p14:creationId xmlns:p14="http://schemas.microsoft.com/office/powerpoint/2010/main" val="171097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1BAA7-9ACF-4AF3-A778-2ED457FEF50F}"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8A27B-B27A-43CB-9341-719D34875BBA}" type="slidenum">
              <a:rPr lang="en-US" smtClean="0"/>
              <a:t>‹#›</a:t>
            </a:fld>
            <a:endParaRPr lang="en-US"/>
          </a:p>
        </p:txBody>
      </p:sp>
    </p:spTree>
    <p:extLst>
      <p:ext uri="{BB962C8B-B14F-4D97-AF65-F5344CB8AC3E}">
        <p14:creationId xmlns:p14="http://schemas.microsoft.com/office/powerpoint/2010/main" val="307773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31BAA7-9ACF-4AF3-A778-2ED457FEF50F}"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8A27B-B27A-43CB-9341-719D34875BBA}" type="slidenum">
              <a:rPr lang="en-US" smtClean="0"/>
              <a:t>‹#›</a:t>
            </a:fld>
            <a:endParaRPr lang="en-US"/>
          </a:p>
        </p:txBody>
      </p:sp>
    </p:spTree>
    <p:extLst>
      <p:ext uri="{BB962C8B-B14F-4D97-AF65-F5344CB8AC3E}">
        <p14:creationId xmlns:p14="http://schemas.microsoft.com/office/powerpoint/2010/main" val="116392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31BAA7-9ACF-4AF3-A778-2ED457FEF50F}"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8A27B-B27A-43CB-9341-719D34875BBA}" type="slidenum">
              <a:rPr lang="en-US" smtClean="0"/>
              <a:t>‹#›</a:t>
            </a:fld>
            <a:endParaRPr lang="en-US"/>
          </a:p>
        </p:txBody>
      </p:sp>
    </p:spTree>
    <p:extLst>
      <p:ext uri="{BB962C8B-B14F-4D97-AF65-F5344CB8AC3E}">
        <p14:creationId xmlns:p14="http://schemas.microsoft.com/office/powerpoint/2010/main" val="346490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1BAA7-9ACF-4AF3-A778-2ED457FEF50F}" type="datetimeFigureOut">
              <a:rPr lang="en-US" smtClean="0"/>
              <a:t>4/6/2018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8A27B-B27A-43CB-9341-719D34875BBA}" type="slidenum">
              <a:rPr lang="en-US" smtClean="0"/>
              <a:t>‹#›</a:t>
            </a:fld>
            <a:endParaRPr lang="en-US"/>
          </a:p>
        </p:txBody>
      </p:sp>
    </p:spTree>
    <p:extLst>
      <p:ext uri="{BB962C8B-B14F-4D97-AF65-F5344CB8AC3E}">
        <p14:creationId xmlns:p14="http://schemas.microsoft.com/office/powerpoint/2010/main" val="3817323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April 6,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4644630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A4446-D760-436A-BCE0-D3A75D6B34AE}" type="datetimeFigureOut">
              <a:rPr lang="en-US" smtClean="0"/>
              <a:t>4/6/2018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CA445-4588-4CFE-A484-E8ACA1A1C29E}" type="slidenum">
              <a:rPr lang="en-US" smtClean="0"/>
              <a:t>‹#›</a:t>
            </a:fld>
            <a:endParaRPr lang="en-US"/>
          </a:p>
        </p:txBody>
      </p:sp>
    </p:spTree>
    <p:extLst>
      <p:ext uri="{BB962C8B-B14F-4D97-AF65-F5344CB8AC3E}">
        <p14:creationId xmlns:p14="http://schemas.microsoft.com/office/powerpoint/2010/main" val="25224537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vcell.ndsu.nodak.edu/animations/glycolysis_overview/movie-flash.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vcell.ndsu.nodak.edu/animations/etc/movie-flash.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vcell.ndsu.nodak.edu/animations/energyconsumption/movie-flash.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vcell.ndsu.nodak.edu/animations/citricacid_overview/movie-flash.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60" normalizeH="0" baseline="0" noProof="0" dirty="0">
                <a:ln>
                  <a:noFill/>
                </a:ln>
                <a:solidFill>
                  <a:srgbClr val="6CB255"/>
                </a:solidFill>
                <a:effectLst/>
                <a:uLnTx/>
                <a:uFillTx/>
                <a:latin typeface="Arial Black"/>
                <a:ea typeface="+mj-ea"/>
                <a:cs typeface="+mj-cs"/>
              </a:rPr>
              <a:t>BIOLOGY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60" normalizeH="0" baseline="0" noProof="0" dirty="0">
              <a:ln>
                <a:noFill/>
              </a:ln>
              <a:solidFill>
                <a:srgbClr val="9BBB59">
                  <a:lumMod val="20000"/>
                  <a:lumOff val="80000"/>
                </a:srgbClr>
              </a:solidFill>
              <a:effectLst/>
              <a:uLnTx/>
              <a:uFillTx/>
              <a:latin typeface="Arial"/>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60" normalizeH="0" baseline="0" noProof="0" dirty="0">
                <a:ln>
                  <a:noFill/>
                </a:ln>
                <a:solidFill>
                  <a:srgbClr val="212F62"/>
                </a:solidFill>
                <a:effectLst/>
                <a:uLnTx/>
                <a:uFillTx/>
                <a:latin typeface="Arial"/>
                <a:ea typeface="+mj-ea"/>
                <a:cs typeface="+mj-cs"/>
              </a:rPr>
              <a:t>Chapter 7 CELLULAR RESPIRATION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60" normalizeH="0" baseline="0" noProof="0" dirty="0">
                <a:ln>
                  <a:noFill/>
                </a:ln>
                <a:solidFill>
                  <a:prstClr val="black"/>
                </a:solidFill>
                <a:effectLst/>
                <a:uLnTx/>
                <a:uFillTx/>
                <a:latin typeface="Arial"/>
                <a:ea typeface="+mj-ea"/>
                <a:cs typeface="+mj-cs"/>
              </a:rPr>
              <a:t>PowerPoint Image Slideshow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40563" y="152815"/>
            <a:ext cx="8475133" cy="4758267"/>
          </a:xfrm>
        </p:spPr>
        <p:txBody>
          <a:bodyPr/>
          <a:lstStyle/>
          <a:p>
            <a:r>
              <a:rPr lang="en-US" dirty="0"/>
              <a:t>sequence of 3 stages</a:t>
            </a:r>
          </a:p>
          <a:p>
            <a:pPr lvl="1"/>
            <a:r>
              <a:rPr lang="en-US" dirty="0"/>
              <a:t>Stage 1: Glycolysis</a:t>
            </a:r>
          </a:p>
          <a:p>
            <a:pPr lvl="1"/>
            <a:r>
              <a:rPr lang="en-US" dirty="0"/>
              <a:t>Stage 2: Pyruvate oxidation &amp; citric acid cycle</a:t>
            </a:r>
          </a:p>
          <a:p>
            <a:pPr lvl="1"/>
            <a:r>
              <a:rPr lang="en-US" dirty="0"/>
              <a:t>Stage 3: Oxidative phosphorylation</a:t>
            </a:r>
          </a:p>
        </p:txBody>
      </p:sp>
      <p:pic>
        <p:nvPicPr>
          <p:cNvPr id="3" name="Picture 2">
            <a:extLst>
              <a:ext uri="{FF2B5EF4-FFF2-40B4-BE49-F238E27FC236}">
                <a16:creationId xmlns:a16="http://schemas.microsoft.com/office/drawing/2014/main" id="{3B8A5A04-4092-4EF5-AD99-F6CFE8B23E3E}"/>
              </a:ext>
            </a:extLst>
          </p:cNvPr>
          <p:cNvPicPr>
            <a:picLocks noChangeAspect="1"/>
          </p:cNvPicPr>
          <p:nvPr/>
        </p:nvPicPr>
        <p:blipFill>
          <a:blip r:embed="rId3"/>
          <a:stretch>
            <a:fillRect/>
          </a:stretch>
        </p:blipFill>
        <p:spPr>
          <a:xfrm>
            <a:off x="597700" y="2153653"/>
            <a:ext cx="7948599" cy="3448598"/>
          </a:xfrm>
          <a:prstGeom prst="rect">
            <a:avLst/>
          </a:prstGeom>
        </p:spPr>
      </p:pic>
      <p:sp>
        <p:nvSpPr>
          <p:cNvPr id="4" name="Rectangle 3">
            <a:extLst>
              <a:ext uri="{FF2B5EF4-FFF2-40B4-BE49-F238E27FC236}">
                <a16:creationId xmlns:a16="http://schemas.microsoft.com/office/drawing/2014/main" id="{7A5EADB6-F920-400B-BCE1-B3DE6089E790}"/>
              </a:ext>
            </a:extLst>
          </p:cNvPr>
          <p:cNvSpPr/>
          <p:nvPr/>
        </p:nvSpPr>
        <p:spPr>
          <a:xfrm>
            <a:off x="96252" y="5602251"/>
            <a:ext cx="8626643" cy="923330"/>
          </a:xfrm>
          <a:prstGeom prst="rect">
            <a:avLst/>
          </a:prstGeom>
        </p:spPr>
        <p:txBody>
          <a:bodyPr wrap="square">
            <a:spAutoFit/>
          </a:bodyPr>
          <a:lstStyle/>
          <a:p>
            <a:r>
              <a:rPr lang="en-US" dirty="0"/>
              <a:t>Figure 7.5 In eukaryotes, oxidative phosphorylation takes place in mitochondria. In prokaryotes, this process takes place in the plasma membrane. (Credit: modification of work by Mariana Ruiz Villareal)</a:t>
            </a:r>
          </a:p>
        </p:txBody>
      </p:sp>
    </p:spTree>
    <p:extLst>
      <p:ext uri="{BB962C8B-B14F-4D97-AF65-F5344CB8AC3E}">
        <p14:creationId xmlns:p14="http://schemas.microsoft.com/office/powerpoint/2010/main" val="119905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34432" y="229279"/>
            <a:ext cx="8475133" cy="4758267"/>
          </a:xfrm>
        </p:spPr>
        <p:txBody>
          <a:bodyPr/>
          <a:lstStyle/>
          <a:p>
            <a:r>
              <a:rPr lang="en-US" dirty="0"/>
              <a:t>Stage 1: </a:t>
            </a:r>
            <a:r>
              <a:rPr lang="en-US" b="1" dirty="0"/>
              <a:t>Glycolysis</a:t>
            </a:r>
          </a:p>
          <a:p>
            <a:pPr lvl="1"/>
            <a:r>
              <a:rPr lang="en-US" dirty="0"/>
              <a:t>Occurs in cytosol</a:t>
            </a:r>
          </a:p>
          <a:p>
            <a:pPr lvl="1"/>
            <a:r>
              <a:rPr lang="en-US" dirty="0"/>
              <a:t>Splits glucose (6 carbons) into two molecules of pyruvate (3 carbons).</a:t>
            </a:r>
          </a:p>
        </p:txBody>
      </p:sp>
      <p:pic>
        <p:nvPicPr>
          <p:cNvPr id="3" name="Picture 2">
            <a:extLst>
              <a:ext uri="{FF2B5EF4-FFF2-40B4-BE49-F238E27FC236}">
                <a16:creationId xmlns:a16="http://schemas.microsoft.com/office/drawing/2014/main" id="{9553C4B3-953A-4CB6-973A-1A3852E0B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009" y="1463769"/>
            <a:ext cx="5650534" cy="4506884"/>
          </a:xfrm>
          <a:prstGeom prst="rect">
            <a:avLst/>
          </a:prstGeom>
        </p:spPr>
      </p:pic>
      <p:sp>
        <p:nvSpPr>
          <p:cNvPr id="4" name="TextBox 3">
            <a:extLst>
              <a:ext uri="{FF2B5EF4-FFF2-40B4-BE49-F238E27FC236}">
                <a16:creationId xmlns:a16="http://schemas.microsoft.com/office/drawing/2014/main" id="{C1CC7DE8-9387-4041-9E9D-E1A12E27531C}"/>
              </a:ext>
            </a:extLst>
          </p:cNvPr>
          <p:cNvSpPr txBox="1"/>
          <p:nvPr/>
        </p:nvSpPr>
        <p:spPr>
          <a:xfrm>
            <a:off x="487420" y="5916163"/>
            <a:ext cx="7635711" cy="646331"/>
          </a:xfrm>
          <a:prstGeom prst="rect">
            <a:avLst/>
          </a:prstGeom>
          <a:noFill/>
        </p:spPr>
        <p:txBody>
          <a:bodyPr wrap="square" rtlCol="0">
            <a:spAutoFit/>
          </a:bodyPr>
          <a:lstStyle/>
          <a:p>
            <a:r>
              <a:rPr lang="en-US" dirty="0"/>
              <a:t>3D model of pyruvate produced by glycolysis. (Credit: Pyruvate 3D by </a:t>
            </a:r>
            <a:r>
              <a:rPr lang="en-US" dirty="0" err="1"/>
              <a:t>Benjah</a:t>
            </a:r>
            <a:r>
              <a:rPr lang="en-US" dirty="0"/>
              <a:t> BMM, Public Domain)</a:t>
            </a:r>
          </a:p>
        </p:txBody>
      </p:sp>
    </p:spTree>
    <p:extLst>
      <p:ext uri="{BB962C8B-B14F-4D97-AF65-F5344CB8AC3E}">
        <p14:creationId xmlns:p14="http://schemas.microsoft.com/office/powerpoint/2010/main" val="98237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224367" y="213340"/>
            <a:ext cx="8475133" cy="1531240"/>
          </a:xfrm>
        </p:spPr>
        <p:txBody>
          <a:bodyPr/>
          <a:lstStyle/>
          <a:p>
            <a:r>
              <a:rPr lang="en-US" dirty="0"/>
              <a:t>ATP is formed by </a:t>
            </a:r>
            <a:r>
              <a:rPr lang="en-US" b="1" dirty="0"/>
              <a:t>substrate-level</a:t>
            </a:r>
            <a:r>
              <a:rPr lang="en-US" dirty="0"/>
              <a:t> </a:t>
            </a:r>
            <a:r>
              <a:rPr lang="en-US" b="1" dirty="0"/>
              <a:t>phosphorylation</a:t>
            </a:r>
            <a:r>
              <a:rPr lang="en-US" dirty="0"/>
              <a:t> </a:t>
            </a:r>
          </a:p>
          <a:p>
            <a:pPr lvl="1"/>
            <a:r>
              <a:rPr lang="en-US" dirty="0"/>
              <a:t>enzyme transfers a phosphate group from a substrate molecule to ADP</a:t>
            </a:r>
          </a:p>
        </p:txBody>
      </p:sp>
      <p:sp>
        <p:nvSpPr>
          <p:cNvPr id="4" name="Rectangle 3">
            <a:extLst>
              <a:ext uri="{FF2B5EF4-FFF2-40B4-BE49-F238E27FC236}">
                <a16:creationId xmlns:a16="http://schemas.microsoft.com/office/drawing/2014/main" id="{2910FD7F-104D-4E4A-989A-6299487C7F93}"/>
              </a:ext>
            </a:extLst>
          </p:cNvPr>
          <p:cNvSpPr/>
          <p:nvPr/>
        </p:nvSpPr>
        <p:spPr>
          <a:xfrm>
            <a:off x="668867" y="5620434"/>
            <a:ext cx="8475133" cy="369332"/>
          </a:xfrm>
          <a:prstGeom prst="rect">
            <a:avLst/>
          </a:prstGeom>
        </p:spPr>
        <p:txBody>
          <a:bodyPr wrap="square">
            <a:spAutoFit/>
          </a:bodyPr>
          <a:lstStyle/>
          <a:p>
            <a:endParaRPr lang="en-US" dirty="0"/>
          </a:p>
        </p:txBody>
      </p:sp>
      <p:pic>
        <p:nvPicPr>
          <p:cNvPr id="8" name="Picture 7">
            <a:extLst>
              <a:ext uri="{FF2B5EF4-FFF2-40B4-BE49-F238E27FC236}">
                <a16:creationId xmlns:a16="http://schemas.microsoft.com/office/drawing/2014/main" id="{BF36E01A-9A12-47FB-8DAC-370F6911CCAC}"/>
              </a:ext>
            </a:extLst>
          </p:cNvPr>
          <p:cNvPicPr>
            <a:picLocks noChangeAspect="1"/>
          </p:cNvPicPr>
          <p:nvPr/>
        </p:nvPicPr>
        <p:blipFill>
          <a:blip r:embed="rId3"/>
          <a:stretch>
            <a:fillRect/>
          </a:stretch>
        </p:blipFill>
        <p:spPr>
          <a:xfrm>
            <a:off x="539146" y="1679296"/>
            <a:ext cx="8065707" cy="3499407"/>
          </a:xfrm>
          <a:prstGeom prst="rect">
            <a:avLst/>
          </a:prstGeom>
        </p:spPr>
      </p:pic>
      <p:sp>
        <p:nvSpPr>
          <p:cNvPr id="9" name="Rectangle 8">
            <a:extLst>
              <a:ext uri="{FF2B5EF4-FFF2-40B4-BE49-F238E27FC236}">
                <a16:creationId xmlns:a16="http://schemas.microsoft.com/office/drawing/2014/main" id="{C616AF46-3E17-4AC2-8DCD-AC505EAC1E7F}"/>
              </a:ext>
            </a:extLst>
          </p:cNvPr>
          <p:cNvSpPr/>
          <p:nvPr/>
        </p:nvSpPr>
        <p:spPr>
          <a:xfrm>
            <a:off x="733925" y="4717038"/>
            <a:ext cx="7870927" cy="646331"/>
          </a:xfrm>
          <a:prstGeom prst="rect">
            <a:avLst/>
          </a:prstGeom>
        </p:spPr>
        <p:txBody>
          <a:bodyPr wrap="square">
            <a:spAutoFit/>
          </a:bodyPr>
          <a:lstStyle/>
          <a:p>
            <a:r>
              <a:rPr lang="en-US" dirty="0"/>
              <a:t>Figure 7.4 In phosphorylation reactions, the gamma (third) phosphate of ATP is attached to a protein.</a:t>
            </a:r>
          </a:p>
        </p:txBody>
      </p:sp>
    </p:spTree>
    <p:extLst>
      <p:ext uri="{BB962C8B-B14F-4D97-AF65-F5344CB8AC3E}">
        <p14:creationId xmlns:p14="http://schemas.microsoft.com/office/powerpoint/2010/main" val="99676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224367" y="196971"/>
            <a:ext cx="8475133" cy="5908654"/>
          </a:xfrm>
        </p:spPr>
        <p:txBody>
          <a:bodyPr/>
          <a:lstStyle/>
          <a:p>
            <a:r>
              <a:rPr lang="en-US" dirty="0"/>
              <a:t>2 main phases </a:t>
            </a:r>
          </a:p>
          <a:p>
            <a:pPr lvl="1"/>
            <a:r>
              <a:rPr lang="en-US" b="1" dirty="0"/>
              <a:t>steps 1–4</a:t>
            </a:r>
          </a:p>
          <a:p>
            <a:pPr lvl="2"/>
            <a:r>
              <a:rPr lang="en-US" b="1" dirty="0"/>
              <a:t>energy investment phase</a:t>
            </a:r>
          </a:p>
          <a:p>
            <a:pPr lvl="2"/>
            <a:r>
              <a:rPr lang="en-US" dirty="0"/>
              <a:t>two ATP molecules are used to energize a glucose molecule</a:t>
            </a:r>
          </a:p>
          <a:p>
            <a:pPr lvl="3"/>
            <a:r>
              <a:rPr lang="en-US" dirty="0"/>
              <a:t>split into two small sugars.</a:t>
            </a:r>
          </a:p>
        </p:txBody>
      </p:sp>
      <p:sp>
        <p:nvSpPr>
          <p:cNvPr id="5" name="Rectangle 4">
            <a:extLst>
              <a:ext uri="{FF2B5EF4-FFF2-40B4-BE49-F238E27FC236}">
                <a16:creationId xmlns:a16="http://schemas.microsoft.com/office/drawing/2014/main" id="{AE42D662-84D6-42A6-940F-1A2DAEE5E458}"/>
              </a:ext>
            </a:extLst>
          </p:cNvPr>
          <p:cNvSpPr/>
          <p:nvPr/>
        </p:nvSpPr>
        <p:spPr>
          <a:xfrm>
            <a:off x="444500" y="5363946"/>
            <a:ext cx="8475133" cy="646331"/>
          </a:xfrm>
          <a:prstGeom prst="rect">
            <a:avLst/>
          </a:prstGeom>
        </p:spPr>
        <p:txBody>
          <a:bodyPr wrap="square">
            <a:spAutoFit/>
          </a:bodyPr>
          <a:lstStyle/>
          <a:p>
            <a:r>
              <a:rPr lang="en-US" dirty="0"/>
              <a:t>Figure 7.6 The first half of glycolysis uses two ATP molecules in the phosphorylation of glucose, which is then split into two three-carbon molecules</a:t>
            </a:r>
          </a:p>
        </p:txBody>
      </p:sp>
      <p:pic>
        <p:nvPicPr>
          <p:cNvPr id="3" name="Picture 2">
            <a:extLst>
              <a:ext uri="{FF2B5EF4-FFF2-40B4-BE49-F238E27FC236}">
                <a16:creationId xmlns:a16="http://schemas.microsoft.com/office/drawing/2014/main" id="{D715A7BC-DCB1-4948-8E40-91258F8A4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24" y="2189929"/>
            <a:ext cx="8889193" cy="2532899"/>
          </a:xfrm>
          <a:prstGeom prst="rect">
            <a:avLst/>
          </a:prstGeom>
        </p:spPr>
      </p:pic>
    </p:spTree>
    <p:extLst>
      <p:ext uri="{BB962C8B-B14F-4D97-AF65-F5344CB8AC3E}">
        <p14:creationId xmlns:p14="http://schemas.microsoft.com/office/powerpoint/2010/main" val="344289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678B23-E85A-49EE-88A7-FFFFECE9C5E2}"/>
              </a:ext>
            </a:extLst>
          </p:cNvPr>
          <p:cNvPicPr>
            <a:picLocks noChangeAspect="1"/>
          </p:cNvPicPr>
          <p:nvPr/>
        </p:nvPicPr>
        <p:blipFill>
          <a:blip r:embed="rId2"/>
          <a:stretch>
            <a:fillRect/>
          </a:stretch>
        </p:blipFill>
        <p:spPr>
          <a:xfrm>
            <a:off x="539146" y="2492757"/>
            <a:ext cx="8065707" cy="3499407"/>
          </a:xfrm>
          <a:prstGeom prst="rect">
            <a:avLst/>
          </a:prstGeom>
        </p:spPr>
      </p:pic>
      <p:sp>
        <p:nvSpPr>
          <p:cNvPr id="3" name="Content Placeholder 2"/>
          <p:cNvSpPr>
            <a:spLocks noGrp="1"/>
          </p:cNvSpPr>
          <p:nvPr>
            <p:ph idx="1"/>
          </p:nvPr>
        </p:nvSpPr>
        <p:spPr>
          <a:xfrm>
            <a:off x="275167" y="161752"/>
            <a:ext cx="8475133" cy="4758267"/>
          </a:xfrm>
        </p:spPr>
        <p:txBody>
          <a:bodyPr/>
          <a:lstStyle/>
          <a:p>
            <a:r>
              <a:rPr lang="en-US" b="1" dirty="0"/>
              <a:t>steps 5–9</a:t>
            </a:r>
          </a:p>
          <a:p>
            <a:pPr lvl="1"/>
            <a:r>
              <a:rPr lang="en-US" b="1" dirty="0"/>
              <a:t>energy payoff phase</a:t>
            </a:r>
          </a:p>
          <a:p>
            <a:pPr lvl="1"/>
            <a:r>
              <a:rPr lang="en-US" dirty="0"/>
              <a:t>two NADH molecules are produced for each initial glucose molecule</a:t>
            </a:r>
          </a:p>
          <a:p>
            <a:pPr lvl="1"/>
            <a:r>
              <a:rPr lang="en-US" dirty="0"/>
              <a:t>four ATP molecules are generated.</a:t>
            </a:r>
          </a:p>
          <a:p>
            <a:pPr lvl="2"/>
            <a:r>
              <a:rPr lang="en-US" dirty="0"/>
              <a:t>net gain of two ATP molecules for each glucose molecule that enters glycolysis. </a:t>
            </a:r>
          </a:p>
          <a:p>
            <a:endParaRPr lang="en-US" dirty="0"/>
          </a:p>
        </p:txBody>
      </p:sp>
      <p:sp>
        <p:nvSpPr>
          <p:cNvPr id="5" name="Rectangle 4">
            <a:extLst>
              <a:ext uri="{FF2B5EF4-FFF2-40B4-BE49-F238E27FC236}">
                <a16:creationId xmlns:a16="http://schemas.microsoft.com/office/drawing/2014/main" id="{F8F388F7-E5FA-4D53-970F-2102E2C9392B}"/>
              </a:ext>
            </a:extLst>
          </p:cNvPr>
          <p:cNvSpPr/>
          <p:nvPr/>
        </p:nvSpPr>
        <p:spPr>
          <a:xfrm>
            <a:off x="210664" y="6084314"/>
            <a:ext cx="8604138" cy="646331"/>
          </a:xfrm>
          <a:prstGeom prst="rect">
            <a:avLst/>
          </a:prstGeom>
        </p:spPr>
        <p:txBody>
          <a:bodyPr wrap="square">
            <a:spAutoFit/>
          </a:bodyPr>
          <a:lstStyle/>
          <a:p>
            <a:r>
              <a:rPr lang="en-US" dirty="0"/>
              <a:t>Figure 7.7 The second half of glycolysis involves phosphorylation without ATP investment (step 6) and produces two NADH and four ATP molecules per glucose.</a:t>
            </a:r>
          </a:p>
        </p:txBody>
      </p:sp>
    </p:spTree>
    <p:extLst>
      <p:ext uri="{BB962C8B-B14F-4D97-AF65-F5344CB8AC3E}">
        <p14:creationId xmlns:p14="http://schemas.microsoft.com/office/powerpoint/2010/main" val="322875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45028" y="141403"/>
            <a:ext cx="8616167" cy="5785438"/>
          </a:xfrm>
        </p:spPr>
        <p:txBody>
          <a:bodyPr/>
          <a:lstStyle/>
          <a:p>
            <a:r>
              <a:rPr lang="en-US" dirty="0"/>
              <a:t> glycolysis in summary:</a:t>
            </a:r>
          </a:p>
          <a:p>
            <a:pPr lvl="1"/>
            <a:r>
              <a:rPr lang="en-US" dirty="0"/>
              <a:t>Produces 2 molecules of pyruvate </a:t>
            </a:r>
          </a:p>
          <a:p>
            <a:pPr lvl="1"/>
            <a:r>
              <a:rPr lang="en-US" dirty="0"/>
              <a:t>2 NAD</a:t>
            </a:r>
            <a:r>
              <a:rPr lang="en-US" baseline="30000" dirty="0"/>
              <a:t>+</a:t>
            </a:r>
            <a:r>
              <a:rPr lang="en-US" dirty="0"/>
              <a:t> are reduced to 2 NADH</a:t>
            </a:r>
          </a:p>
          <a:p>
            <a:pPr lvl="1"/>
            <a:r>
              <a:rPr lang="en-US" dirty="0"/>
              <a:t>net gain of 2ATP.</a:t>
            </a:r>
          </a:p>
          <a:p>
            <a:pPr lvl="1"/>
            <a:endParaRPr lang="en-US" dirty="0"/>
          </a:p>
          <a:p>
            <a:pPr lvl="1"/>
            <a:r>
              <a:rPr lang="en-US" dirty="0"/>
              <a:t>Video Animation: </a:t>
            </a:r>
            <a:r>
              <a:rPr lang="en-US" dirty="0">
                <a:hlinkClick r:id="rId3"/>
              </a:rPr>
              <a:t>http://vcell.ndsu.nodak.edu/animations/glycolysis_overview/movie-flash.htm</a:t>
            </a:r>
            <a:endParaRPr lang="en-US" dirty="0"/>
          </a:p>
        </p:txBody>
      </p:sp>
    </p:spTree>
    <p:extLst>
      <p:ext uri="{BB962C8B-B14F-4D97-AF65-F5344CB8AC3E}">
        <p14:creationId xmlns:p14="http://schemas.microsoft.com/office/powerpoint/2010/main" val="1120507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10940" y="105582"/>
            <a:ext cx="8475133" cy="4758267"/>
          </a:xfrm>
        </p:spPr>
        <p:txBody>
          <a:bodyPr/>
          <a:lstStyle/>
          <a:p>
            <a:r>
              <a:rPr lang="en-US" dirty="0"/>
              <a:t>Stage 2: Pyruvate oxidation &amp; </a:t>
            </a:r>
            <a:r>
              <a:rPr lang="en-US" b="1" dirty="0"/>
              <a:t>Citric</a:t>
            </a:r>
            <a:r>
              <a:rPr lang="en-US" dirty="0"/>
              <a:t> </a:t>
            </a:r>
            <a:r>
              <a:rPr lang="en-US" b="1" dirty="0"/>
              <a:t>Acid</a:t>
            </a:r>
            <a:r>
              <a:rPr lang="en-US" dirty="0"/>
              <a:t> </a:t>
            </a:r>
            <a:r>
              <a:rPr lang="en-US" b="1" dirty="0"/>
              <a:t>Cycle</a:t>
            </a:r>
          </a:p>
          <a:p>
            <a:pPr lvl="1"/>
            <a:r>
              <a:rPr lang="en-US" dirty="0"/>
              <a:t>mitochondria</a:t>
            </a:r>
          </a:p>
          <a:p>
            <a:pPr lvl="2"/>
            <a:r>
              <a:rPr lang="en-US" dirty="0"/>
              <a:t>oxidizes pyruvate to a two-carbon compound</a:t>
            </a:r>
          </a:p>
          <a:p>
            <a:pPr lvl="2"/>
            <a:r>
              <a:rPr lang="en-US" dirty="0"/>
              <a:t>Supplies electrons.</a:t>
            </a:r>
          </a:p>
        </p:txBody>
      </p:sp>
      <p:pic>
        <p:nvPicPr>
          <p:cNvPr id="2" name="Picture 1">
            <a:extLst>
              <a:ext uri="{FF2B5EF4-FFF2-40B4-BE49-F238E27FC236}">
                <a16:creationId xmlns:a16="http://schemas.microsoft.com/office/drawing/2014/main" id="{BE43BA6B-AE78-40BE-AA2F-02DA258BE48C}"/>
              </a:ext>
            </a:extLst>
          </p:cNvPr>
          <p:cNvPicPr>
            <a:picLocks noChangeAspect="1"/>
          </p:cNvPicPr>
          <p:nvPr/>
        </p:nvPicPr>
        <p:blipFill>
          <a:blip r:embed="rId3"/>
          <a:stretch>
            <a:fillRect/>
          </a:stretch>
        </p:blipFill>
        <p:spPr>
          <a:xfrm>
            <a:off x="-92771" y="1835702"/>
            <a:ext cx="9329541" cy="4047737"/>
          </a:xfrm>
          <a:prstGeom prst="rect">
            <a:avLst/>
          </a:prstGeom>
        </p:spPr>
      </p:pic>
      <p:sp>
        <p:nvSpPr>
          <p:cNvPr id="3" name="Rectangle 2">
            <a:extLst>
              <a:ext uri="{FF2B5EF4-FFF2-40B4-BE49-F238E27FC236}">
                <a16:creationId xmlns:a16="http://schemas.microsoft.com/office/drawing/2014/main" id="{4E9F14ED-BE4F-4F99-8949-215588913647}"/>
              </a:ext>
            </a:extLst>
          </p:cNvPr>
          <p:cNvSpPr/>
          <p:nvPr/>
        </p:nvSpPr>
        <p:spPr>
          <a:xfrm>
            <a:off x="310940" y="5955631"/>
            <a:ext cx="8700713" cy="923330"/>
          </a:xfrm>
          <a:prstGeom prst="rect">
            <a:avLst/>
          </a:prstGeom>
        </p:spPr>
        <p:txBody>
          <a:bodyPr wrap="square">
            <a:spAutoFit/>
          </a:bodyPr>
          <a:lstStyle/>
          <a:p>
            <a:r>
              <a:rPr lang="en-US" dirty="0"/>
              <a:t>Figure 7.8 Upon entering the mitochondrial matrix, a multienzyme complex converts pyruvate into acetyl CoA. In the process, carbon dioxide is released, and one molecule of NADH is formed.</a:t>
            </a:r>
          </a:p>
        </p:txBody>
      </p:sp>
    </p:spTree>
    <p:extLst>
      <p:ext uri="{BB962C8B-B14F-4D97-AF65-F5344CB8AC3E}">
        <p14:creationId xmlns:p14="http://schemas.microsoft.com/office/powerpoint/2010/main" val="341477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340563" y="47931"/>
            <a:ext cx="8475133" cy="4278842"/>
          </a:xfrm>
        </p:spPr>
        <p:txBody>
          <a:bodyPr/>
          <a:lstStyle/>
          <a:p>
            <a:r>
              <a:rPr lang="en-US" sz="2400" b="1" dirty="0"/>
              <a:t>citric acid cycle (</a:t>
            </a:r>
            <a:r>
              <a:rPr lang="en-US" sz="2400" b="1" dirty="0" err="1"/>
              <a:t>krebs</a:t>
            </a:r>
            <a:r>
              <a:rPr lang="en-US" sz="2400" b="1" dirty="0"/>
              <a:t> cycle)</a:t>
            </a:r>
          </a:p>
          <a:p>
            <a:pPr lvl="1"/>
            <a:r>
              <a:rPr lang="en-US" sz="2000" dirty="0"/>
              <a:t>completes oxidation of organic molecules</a:t>
            </a:r>
          </a:p>
          <a:p>
            <a:pPr lvl="1"/>
            <a:r>
              <a:rPr lang="en-US" sz="2000" dirty="0"/>
              <a:t>generates NADH and FADH</a:t>
            </a:r>
            <a:r>
              <a:rPr lang="en-US" sz="2000" baseline="-25000" dirty="0"/>
              <a:t>2</a:t>
            </a:r>
            <a:r>
              <a:rPr lang="en-US" sz="2000" dirty="0"/>
              <a:t> molecules.</a:t>
            </a:r>
          </a:p>
          <a:p>
            <a:pPr lvl="1"/>
            <a:endParaRPr lang="en-US" dirty="0"/>
          </a:p>
        </p:txBody>
      </p:sp>
      <p:pic>
        <p:nvPicPr>
          <p:cNvPr id="3" name="Picture 2">
            <a:extLst>
              <a:ext uri="{FF2B5EF4-FFF2-40B4-BE49-F238E27FC236}">
                <a16:creationId xmlns:a16="http://schemas.microsoft.com/office/drawing/2014/main" id="{384EE466-E4BB-466E-96AA-D624781F7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31" y="1169425"/>
            <a:ext cx="7044239" cy="5603732"/>
          </a:xfrm>
          <a:prstGeom prst="rect">
            <a:avLst/>
          </a:prstGeom>
        </p:spPr>
      </p:pic>
      <p:sp>
        <p:nvSpPr>
          <p:cNvPr id="4" name="TextBox 3">
            <a:extLst>
              <a:ext uri="{FF2B5EF4-FFF2-40B4-BE49-F238E27FC236}">
                <a16:creationId xmlns:a16="http://schemas.microsoft.com/office/drawing/2014/main" id="{E1F3D7F9-7DC8-4B2F-9451-54825AEECC78}"/>
              </a:ext>
            </a:extLst>
          </p:cNvPr>
          <p:cNvSpPr txBox="1"/>
          <p:nvPr/>
        </p:nvSpPr>
        <p:spPr>
          <a:xfrm>
            <a:off x="5560182" y="6550223"/>
            <a:ext cx="4243696" cy="276999"/>
          </a:xfrm>
          <a:prstGeom prst="rect">
            <a:avLst/>
          </a:prstGeom>
          <a:noFill/>
        </p:spPr>
        <p:txBody>
          <a:bodyPr wrap="square" rtlCol="0">
            <a:spAutoFit/>
          </a:bodyPr>
          <a:lstStyle/>
          <a:p>
            <a:r>
              <a:rPr lang="en-US" sz="1200" dirty="0"/>
              <a:t>Citric Acid Cycle by </a:t>
            </a:r>
            <a:r>
              <a:rPr lang="en-US" sz="1200" dirty="0" err="1"/>
              <a:t>Narayanese</a:t>
            </a:r>
            <a:r>
              <a:rPr lang="en-US" sz="1200" dirty="0"/>
              <a:t>, CC-BY-SA-3.0</a:t>
            </a:r>
          </a:p>
        </p:txBody>
      </p:sp>
    </p:spTree>
    <p:extLst>
      <p:ext uri="{BB962C8B-B14F-4D97-AF65-F5344CB8AC3E}">
        <p14:creationId xmlns:p14="http://schemas.microsoft.com/office/powerpoint/2010/main" val="1157259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272324" y="373655"/>
            <a:ext cx="8475133" cy="4278842"/>
          </a:xfrm>
        </p:spPr>
        <p:txBody>
          <a:bodyPr/>
          <a:lstStyle/>
          <a:p>
            <a:r>
              <a:rPr lang="en-US" dirty="0"/>
              <a:t>Remember the citric acid cycle processes </a:t>
            </a:r>
            <a:r>
              <a:rPr lang="en-US" u="sng" dirty="0"/>
              <a:t>two acetyl CoA molecules for each glucose.</a:t>
            </a:r>
          </a:p>
          <a:p>
            <a:r>
              <a:rPr lang="en-US" dirty="0"/>
              <a:t>Thus the overall yield per glucose molecule is:</a:t>
            </a:r>
          </a:p>
          <a:p>
            <a:pPr lvl="1"/>
            <a:r>
              <a:rPr lang="en-US" dirty="0"/>
              <a:t>2 ATP,</a:t>
            </a:r>
          </a:p>
          <a:p>
            <a:pPr lvl="1"/>
            <a:r>
              <a:rPr lang="en-US" dirty="0"/>
              <a:t>6 NADH</a:t>
            </a:r>
          </a:p>
          <a:p>
            <a:pPr lvl="1"/>
            <a:r>
              <a:rPr lang="en-US" dirty="0"/>
              <a:t>2 FADH</a:t>
            </a:r>
            <a:r>
              <a:rPr lang="en-US" baseline="-25000" dirty="0"/>
              <a:t>2</a:t>
            </a:r>
            <a:r>
              <a:rPr lang="en-US" dirty="0"/>
              <a:t>.</a:t>
            </a:r>
          </a:p>
        </p:txBody>
      </p:sp>
    </p:spTree>
    <p:extLst>
      <p:ext uri="{BB962C8B-B14F-4D97-AF65-F5344CB8AC3E}">
        <p14:creationId xmlns:p14="http://schemas.microsoft.com/office/powerpoint/2010/main" val="790165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326914" y="332712"/>
            <a:ext cx="8475133" cy="4278842"/>
          </a:xfrm>
        </p:spPr>
        <p:txBody>
          <a:bodyPr/>
          <a:lstStyle/>
          <a:p>
            <a:r>
              <a:rPr lang="en-US" dirty="0"/>
              <a:t>Thus, after </a:t>
            </a:r>
            <a:r>
              <a:rPr lang="en-US"/>
              <a:t>glycolysis AND </a:t>
            </a:r>
            <a:r>
              <a:rPr lang="en-US" dirty="0"/>
              <a:t>the citric acid cycle, the cell has gained</a:t>
            </a:r>
          </a:p>
          <a:p>
            <a:pPr lvl="1"/>
            <a:r>
              <a:rPr lang="en-US" dirty="0"/>
              <a:t>4 ATP,</a:t>
            </a:r>
          </a:p>
          <a:p>
            <a:pPr lvl="1"/>
            <a:r>
              <a:rPr lang="en-US" dirty="0"/>
              <a:t>10 NADH</a:t>
            </a:r>
          </a:p>
          <a:p>
            <a:pPr lvl="1"/>
            <a:r>
              <a:rPr lang="en-US" dirty="0"/>
              <a:t>2 FADH</a:t>
            </a:r>
            <a:r>
              <a:rPr lang="en-US" baseline="-25000" dirty="0"/>
              <a:t>2</a:t>
            </a:r>
            <a:r>
              <a:rPr lang="en-US" dirty="0"/>
              <a:t>.</a:t>
            </a:r>
          </a:p>
          <a:p>
            <a:r>
              <a:rPr lang="en-US" dirty="0"/>
              <a:t>NADH and FADH</a:t>
            </a:r>
            <a:r>
              <a:rPr lang="en-US" baseline="-25000" dirty="0"/>
              <a:t>2</a:t>
            </a:r>
            <a:r>
              <a:rPr lang="en-US" dirty="0"/>
              <a:t>, </a:t>
            </a:r>
          </a:p>
          <a:p>
            <a:pPr lvl="1"/>
            <a:r>
              <a:rPr lang="en-US" dirty="0"/>
              <a:t>ETC</a:t>
            </a:r>
          </a:p>
          <a:p>
            <a:endParaRPr lang="en-US" dirty="0"/>
          </a:p>
        </p:txBody>
      </p:sp>
    </p:spTree>
    <p:extLst>
      <p:ext uri="{BB962C8B-B14F-4D97-AF65-F5344CB8AC3E}">
        <p14:creationId xmlns:p14="http://schemas.microsoft.com/office/powerpoint/2010/main" val="143561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686800" cy="4800600"/>
          </a:xfrm>
        </p:spPr>
        <p:txBody>
          <a:bodyPr>
            <a:noAutofit/>
          </a:bodyPr>
          <a:lstStyle/>
          <a:p>
            <a:r>
              <a:rPr lang="en-US" sz="2800" b="1" dirty="0">
                <a:solidFill>
                  <a:schemeClr val="tx1"/>
                </a:solidFill>
              </a:rPr>
              <a:t>Hypothetical situation :</a:t>
            </a:r>
          </a:p>
          <a:p>
            <a:pPr algn="l"/>
            <a:endParaRPr lang="en-US" sz="2800" dirty="0">
              <a:solidFill>
                <a:schemeClr val="tx1"/>
              </a:solidFill>
            </a:endParaRPr>
          </a:p>
          <a:p>
            <a:pPr marL="457200" indent="-457200" algn="l">
              <a:buFont typeface="Arial" panose="020B0604020202020204" pitchFamily="34" charset="0"/>
              <a:buChar char="•"/>
            </a:pPr>
            <a:r>
              <a:rPr lang="en-US" sz="2800" dirty="0">
                <a:solidFill>
                  <a:schemeClr val="tx1"/>
                </a:solidFill>
              </a:rPr>
              <a:t>A couple failed to respond to calls from family and friends. Upon entering the dwelling both were found dead. The culprit--carbon monoxide. A multitude of problems contributed to the deaths, including a high capacity water heater located in a small space without sufficient combustion air. </a:t>
            </a:r>
          </a:p>
          <a:p>
            <a:pPr marL="457200" indent="-457200" algn="l">
              <a:buFont typeface="Arial" panose="020B0604020202020204" pitchFamily="34" charset="0"/>
              <a:buChar char="•"/>
            </a:pPr>
            <a:endParaRPr lang="en-US" sz="2800" dirty="0">
              <a:solidFill>
                <a:schemeClr val="tx1"/>
              </a:solidFill>
            </a:endParaRPr>
          </a:p>
          <a:p>
            <a:pPr marL="457200" indent="-457200" algn="l">
              <a:buFont typeface="Arial" panose="020B0604020202020204" pitchFamily="34" charset="0"/>
              <a:buChar char="•"/>
            </a:pPr>
            <a:r>
              <a:rPr lang="en-US" sz="2800" dirty="0">
                <a:solidFill>
                  <a:schemeClr val="tx1"/>
                </a:solidFill>
              </a:rPr>
              <a:t>So, what does this have to do with cellular respiration?</a:t>
            </a:r>
          </a:p>
          <a:p>
            <a:pPr algn="l"/>
            <a:endParaRPr lang="en-US" sz="2800" dirty="0">
              <a:solidFill>
                <a:schemeClr val="tx1"/>
              </a:solidFill>
            </a:endParaRPr>
          </a:p>
          <a:p>
            <a:pPr algn="l"/>
            <a:endParaRPr lang="en-US" sz="2800" dirty="0">
              <a:solidFill>
                <a:schemeClr val="tx1"/>
              </a:solidFill>
            </a:endParaRPr>
          </a:p>
        </p:txBody>
      </p:sp>
    </p:spTree>
    <p:extLst>
      <p:ext uri="{BB962C8B-B14F-4D97-AF65-F5344CB8AC3E}">
        <p14:creationId xmlns:p14="http://schemas.microsoft.com/office/powerpoint/2010/main" val="3862210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231381" y="276368"/>
            <a:ext cx="3219324" cy="4758267"/>
          </a:xfrm>
        </p:spPr>
        <p:txBody>
          <a:bodyPr>
            <a:normAutofit fontScale="92500" lnSpcReduction="10000"/>
          </a:bodyPr>
          <a:lstStyle/>
          <a:p>
            <a:r>
              <a:rPr lang="en-US" dirty="0"/>
              <a:t>Electron Transport Chain</a:t>
            </a:r>
          </a:p>
          <a:p>
            <a:pPr lvl="1"/>
            <a:r>
              <a:rPr lang="en-US" dirty="0"/>
              <a:t>Pumps protons from the matrix to intermembrane space</a:t>
            </a:r>
          </a:p>
          <a:p>
            <a:pPr lvl="1"/>
            <a:r>
              <a:rPr lang="en-US" dirty="0">
                <a:hlinkClick r:id="rId3"/>
              </a:rPr>
              <a:t>http://vcell.ndsu.nodak.edu/animations/etc/movie-flash.htm</a:t>
            </a:r>
            <a:endParaRPr lang="en-US" dirty="0"/>
          </a:p>
          <a:p>
            <a:r>
              <a:rPr lang="en-US" dirty="0"/>
              <a:t>oxygen accepts 2 electrons</a:t>
            </a:r>
          </a:p>
          <a:p>
            <a:pPr lvl="1"/>
            <a:r>
              <a:rPr lang="en-US" dirty="0"/>
              <a:t>picks up 2 H</a:t>
            </a:r>
            <a:r>
              <a:rPr lang="en-US" baseline="30000" dirty="0"/>
              <a:t>+</a:t>
            </a:r>
            <a:endParaRPr lang="en-US" dirty="0"/>
          </a:p>
          <a:p>
            <a:pPr lvl="1"/>
            <a:r>
              <a:rPr lang="en-US" dirty="0"/>
              <a:t>Becomes reduced to water. </a:t>
            </a:r>
          </a:p>
        </p:txBody>
      </p:sp>
      <p:pic>
        <p:nvPicPr>
          <p:cNvPr id="3" name="Picture 2">
            <a:extLst>
              <a:ext uri="{FF2B5EF4-FFF2-40B4-BE49-F238E27FC236}">
                <a16:creationId xmlns:a16="http://schemas.microsoft.com/office/drawing/2014/main" id="{D3BF4CD3-27CA-4AF0-BE4A-18B9F451ABF2}"/>
              </a:ext>
            </a:extLst>
          </p:cNvPr>
          <p:cNvPicPr>
            <a:picLocks noChangeAspect="1"/>
          </p:cNvPicPr>
          <p:nvPr/>
        </p:nvPicPr>
        <p:blipFill rotWithShape="1">
          <a:blip r:embed="rId4"/>
          <a:srcRect l="23127" r="23480"/>
          <a:stretch/>
        </p:blipFill>
        <p:spPr>
          <a:xfrm>
            <a:off x="3450705" y="436410"/>
            <a:ext cx="5461914" cy="4438181"/>
          </a:xfrm>
          <a:prstGeom prst="rect">
            <a:avLst/>
          </a:prstGeom>
        </p:spPr>
      </p:pic>
      <p:sp>
        <p:nvSpPr>
          <p:cNvPr id="4" name="Rectangle 3">
            <a:extLst>
              <a:ext uri="{FF2B5EF4-FFF2-40B4-BE49-F238E27FC236}">
                <a16:creationId xmlns:a16="http://schemas.microsoft.com/office/drawing/2014/main" id="{C1466366-38A9-4E56-AC64-198273668782}"/>
              </a:ext>
            </a:extLst>
          </p:cNvPr>
          <p:cNvSpPr/>
          <p:nvPr/>
        </p:nvSpPr>
        <p:spPr>
          <a:xfrm>
            <a:off x="3520536" y="5034633"/>
            <a:ext cx="5548916" cy="1200329"/>
          </a:xfrm>
          <a:prstGeom prst="rect">
            <a:avLst/>
          </a:prstGeom>
        </p:spPr>
        <p:txBody>
          <a:bodyPr wrap="square">
            <a:spAutoFit/>
          </a:bodyPr>
          <a:lstStyle/>
          <a:p>
            <a:r>
              <a:rPr lang="en-US" dirty="0"/>
              <a:t>Figure 7.10 The electron transport chain is a series of electron transporters embedded in the inner mitochondrial membrane that shuttles electrons from NADH and FADH2 to molecular oxygen. </a:t>
            </a:r>
          </a:p>
        </p:txBody>
      </p:sp>
    </p:spTree>
    <p:extLst>
      <p:ext uri="{BB962C8B-B14F-4D97-AF65-F5344CB8AC3E}">
        <p14:creationId xmlns:p14="http://schemas.microsoft.com/office/powerpoint/2010/main" val="3505659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74548" y="276368"/>
            <a:ext cx="8720660" cy="4758267"/>
          </a:xfrm>
        </p:spPr>
        <p:txBody>
          <a:bodyPr>
            <a:normAutofit/>
          </a:bodyPr>
          <a:lstStyle/>
          <a:p>
            <a:r>
              <a:rPr lang="en-US" dirty="0"/>
              <a:t>Hypothetical Case Study: CO displaces oxygen from receptors of the cytochrome oxidase system in the ETC (particularly cytochrome a3 and cytochrome P-450)  </a:t>
            </a:r>
          </a:p>
        </p:txBody>
      </p:sp>
      <p:pic>
        <p:nvPicPr>
          <p:cNvPr id="3" name="Picture 2">
            <a:extLst>
              <a:ext uri="{FF2B5EF4-FFF2-40B4-BE49-F238E27FC236}">
                <a16:creationId xmlns:a16="http://schemas.microsoft.com/office/drawing/2014/main" id="{D3BF4CD3-27CA-4AF0-BE4A-18B9F451ABF2}"/>
              </a:ext>
            </a:extLst>
          </p:cNvPr>
          <p:cNvPicPr>
            <a:picLocks noChangeAspect="1"/>
          </p:cNvPicPr>
          <p:nvPr/>
        </p:nvPicPr>
        <p:blipFill rotWithShape="1">
          <a:blip r:embed="rId3"/>
          <a:srcRect l="23127" r="23480"/>
          <a:stretch/>
        </p:blipFill>
        <p:spPr>
          <a:xfrm>
            <a:off x="1973750" y="1835581"/>
            <a:ext cx="4794695" cy="3896019"/>
          </a:xfrm>
          <a:prstGeom prst="rect">
            <a:avLst/>
          </a:prstGeom>
        </p:spPr>
      </p:pic>
      <p:sp>
        <p:nvSpPr>
          <p:cNvPr id="4" name="Rectangle 3">
            <a:extLst>
              <a:ext uri="{FF2B5EF4-FFF2-40B4-BE49-F238E27FC236}">
                <a16:creationId xmlns:a16="http://schemas.microsoft.com/office/drawing/2014/main" id="{C1466366-38A9-4E56-AC64-198273668782}"/>
              </a:ext>
            </a:extLst>
          </p:cNvPr>
          <p:cNvSpPr/>
          <p:nvPr/>
        </p:nvSpPr>
        <p:spPr>
          <a:xfrm>
            <a:off x="107975" y="5925965"/>
            <a:ext cx="8928050" cy="923330"/>
          </a:xfrm>
          <a:prstGeom prst="rect">
            <a:avLst/>
          </a:prstGeom>
        </p:spPr>
        <p:txBody>
          <a:bodyPr wrap="square">
            <a:spAutoFit/>
          </a:bodyPr>
          <a:lstStyle/>
          <a:p>
            <a:r>
              <a:rPr lang="en-US" dirty="0"/>
              <a:t>Figure 7.10 The electron transport chain is a series of electron transporters embedded in the inner mitochondrial membrane that shuttles electrons from NADH and FADH2 to molecular oxygen. </a:t>
            </a:r>
          </a:p>
        </p:txBody>
      </p:sp>
    </p:spTree>
    <p:extLst>
      <p:ext uri="{BB962C8B-B14F-4D97-AF65-F5344CB8AC3E}">
        <p14:creationId xmlns:p14="http://schemas.microsoft.com/office/powerpoint/2010/main" val="641042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324" y="453788"/>
            <a:ext cx="3998887" cy="4758267"/>
          </a:xfrm>
        </p:spPr>
        <p:txBody>
          <a:bodyPr/>
          <a:lstStyle/>
          <a:p>
            <a:pPr marL="228600" lvl="1">
              <a:spcBef>
                <a:spcPts val="1000"/>
              </a:spcBef>
            </a:pPr>
            <a:r>
              <a:rPr lang="en-US" sz="2800" b="1" dirty="0"/>
              <a:t>Stage 3: Oxidative Phosphorylation</a:t>
            </a:r>
          </a:p>
          <a:p>
            <a:pPr marL="685800" lvl="2">
              <a:spcBef>
                <a:spcPts val="1000"/>
              </a:spcBef>
            </a:pPr>
            <a:r>
              <a:rPr lang="en-US" sz="2400" dirty="0"/>
              <a:t>In </a:t>
            </a:r>
            <a:r>
              <a:rPr lang="en-US" sz="2400" b="1" dirty="0"/>
              <a:t>chemiosmosis</a:t>
            </a:r>
            <a:r>
              <a:rPr lang="en-US" sz="2400" dirty="0"/>
              <a:t>, the potential energy of this concentration gradient is used to make ATP. </a:t>
            </a:r>
          </a:p>
          <a:p>
            <a:pPr marL="685800" lvl="2">
              <a:spcBef>
                <a:spcPts val="1000"/>
              </a:spcBef>
            </a:pPr>
            <a:r>
              <a:rPr lang="en-US" sz="2400" dirty="0"/>
              <a:t>ATP Synthase</a:t>
            </a:r>
          </a:p>
          <a:p>
            <a:endParaRPr lang="en-US" dirty="0"/>
          </a:p>
        </p:txBody>
      </p:sp>
      <p:pic>
        <p:nvPicPr>
          <p:cNvPr id="5" name="Picture 4">
            <a:extLst>
              <a:ext uri="{FF2B5EF4-FFF2-40B4-BE49-F238E27FC236}">
                <a16:creationId xmlns:a16="http://schemas.microsoft.com/office/drawing/2014/main" id="{B61788E2-3E7A-4091-8862-054103889581}"/>
              </a:ext>
            </a:extLst>
          </p:cNvPr>
          <p:cNvPicPr>
            <a:picLocks noChangeAspect="1"/>
          </p:cNvPicPr>
          <p:nvPr/>
        </p:nvPicPr>
        <p:blipFill>
          <a:blip r:embed="rId2"/>
          <a:stretch>
            <a:fillRect/>
          </a:stretch>
        </p:blipFill>
        <p:spPr>
          <a:xfrm>
            <a:off x="4271211" y="126744"/>
            <a:ext cx="4679758" cy="6093582"/>
          </a:xfrm>
          <a:prstGeom prst="rect">
            <a:avLst/>
          </a:prstGeom>
        </p:spPr>
      </p:pic>
      <p:sp>
        <p:nvSpPr>
          <p:cNvPr id="6" name="Rectangle 5">
            <a:extLst>
              <a:ext uri="{FF2B5EF4-FFF2-40B4-BE49-F238E27FC236}">
                <a16:creationId xmlns:a16="http://schemas.microsoft.com/office/drawing/2014/main" id="{9FDD0344-D7DC-46EA-88C7-418C3A5261AA}"/>
              </a:ext>
            </a:extLst>
          </p:cNvPr>
          <p:cNvSpPr/>
          <p:nvPr/>
        </p:nvSpPr>
        <p:spPr>
          <a:xfrm>
            <a:off x="0" y="4473391"/>
            <a:ext cx="4271211" cy="1477328"/>
          </a:xfrm>
          <a:prstGeom prst="rect">
            <a:avLst/>
          </a:prstGeom>
        </p:spPr>
        <p:txBody>
          <a:bodyPr wrap="square">
            <a:spAutoFit/>
          </a:bodyPr>
          <a:lstStyle/>
          <a:p>
            <a:r>
              <a:rPr lang="en-US" dirty="0"/>
              <a:t>Figure 7.11 ATP synthase is a complex, molecular machine that uses a proton (H+) gradient to form ATP from ADP and inorganic phosphate (Pi). (Credit: modification of work by Klaus Hoffmeier)</a:t>
            </a:r>
          </a:p>
        </p:txBody>
      </p:sp>
    </p:spTree>
    <p:extLst>
      <p:ext uri="{BB962C8B-B14F-4D97-AF65-F5344CB8AC3E}">
        <p14:creationId xmlns:p14="http://schemas.microsoft.com/office/powerpoint/2010/main" val="2659093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95153" y="156047"/>
            <a:ext cx="8475133" cy="4758267"/>
          </a:xfrm>
        </p:spPr>
        <p:txBody>
          <a:bodyPr/>
          <a:lstStyle/>
          <a:p>
            <a:r>
              <a:rPr lang="en-US" dirty="0"/>
              <a:t>ETC pumps hydrogen ions (H</a:t>
            </a:r>
            <a:r>
              <a:rPr lang="en-US" baseline="30000" dirty="0"/>
              <a:t>+</a:t>
            </a:r>
            <a:r>
              <a:rPr lang="en-US" dirty="0"/>
              <a:t>) across the inner mitochondrial membrane, </a:t>
            </a:r>
          </a:p>
          <a:p>
            <a:r>
              <a:rPr lang="en-US" dirty="0"/>
              <a:t>produces a concentration gradient of H</a:t>
            </a:r>
            <a:r>
              <a:rPr lang="en-US" baseline="30000" dirty="0"/>
              <a:t>+</a:t>
            </a:r>
            <a:endParaRPr lang="en-US" dirty="0"/>
          </a:p>
        </p:txBody>
      </p:sp>
      <p:pic>
        <p:nvPicPr>
          <p:cNvPr id="3" name="Picture 2">
            <a:extLst>
              <a:ext uri="{FF2B5EF4-FFF2-40B4-BE49-F238E27FC236}">
                <a16:creationId xmlns:a16="http://schemas.microsoft.com/office/drawing/2014/main" id="{527AF65E-BF3E-4D9E-86F9-417597BC21EF}"/>
              </a:ext>
            </a:extLst>
          </p:cNvPr>
          <p:cNvPicPr>
            <a:picLocks noChangeAspect="1"/>
          </p:cNvPicPr>
          <p:nvPr/>
        </p:nvPicPr>
        <p:blipFill>
          <a:blip r:embed="rId3"/>
          <a:stretch>
            <a:fillRect/>
          </a:stretch>
        </p:blipFill>
        <p:spPr>
          <a:xfrm>
            <a:off x="-374117" y="1594473"/>
            <a:ext cx="9892233" cy="4291868"/>
          </a:xfrm>
          <a:prstGeom prst="rect">
            <a:avLst/>
          </a:prstGeom>
        </p:spPr>
      </p:pic>
      <p:sp>
        <p:nvSpPr>
          <p:cNvPr id="4" name="Rectangle 3">
            <a:extLst>
              <a:ext uri="{FF2B5EF4-FFF2-40B4-BE49-F238E27FC236}">
                <a16:creationId xmlns:a16="http://schemas.microsoft.com/office/drawing/2014/main" id="{63E2FDF5-117A-4769-837A-B293AB063CEF}"/>
              </a:ext>
            </a:extLst>
          </p:cNvPr>
          <p:cNvSpPr/>
          <p:nvPr/>
        </p:nvSpPr>
        <p:spPr>
          <a:xfrm>
            <a:off x="668868" y="6029574"/>
            <a:ext cx="8475132" cy="646331"/>
          </a:xfrm>
          <a:prstGeom prst="rect">
            <a:avLst/>
          </a:prstGeom>
        </p:spPr>
        <p:txBody>
          <a:bodyPr wrap="square">
            <a:spAutoFit/>
          </a:bodyPr>
          <a:lstStyle/>
          <a:p>
            <a:r>
              <a:rPr lang="en-US" dirty="0"/>
              <a:t>Figure 7.12 In oxidative phosphorylation, the pH gradient formed by the electron transport chain is used by ATP synthase to form ATP.</a:t>
            </a:r>
          </a:p>
        </p:txBody>
      </p:sp>
    </p:spTree>
    <p:extLst>
      <p:ext uri="{BB962C8B-B14F-4D97-AF65-F5344CB8AC3E}">
        <p14:creationId xmlns:p14="http://schemas.microsoft.com/office/powerpoint/2010/main" val="3666921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313267" y="153537"/>
            <a:ext cx="8475133" cy="4758267"/>
          </a:xfrm>
        </p:spPr>
        <p:txBody>
          <a:bodyPr/>
          <a:lstStyle/>
          <a:p>
            <a:r>
              <a:rPr lang="en-US" b="1" dirty="0"/>
              <a:t>Anaerobic Cellular Respiration</a:t>
            </a:r>
          </a:p>
          <a:p>
            <a:pPr lvl="1"/>
            <a:r>
              <a:rPr lang="en-US" b="1" dirty="0"/>
              <a:t>Fermentation</a:t>
            </a:r>
            <a:r>
              <a:rPr lang="en-US" dirty="0"/>
              <a:t>: </a:t>
            </a:r>
          </a:p>
          <a:p>
            <a:pPr lvl="2"/>
            <a:r>
              <a:rPr lang="en-US" sz="2400" dirty="0"/>
              <a:t>does not require oxygen</a:t>
            </a:r>
          </a:p>
          <a:p>
            <a:pPr lvl="2"/>
            <a:r>
              <a:rPr lang="en-US" sz="2400" dirty="0"/>
              <a:t>Utilizes glycolysis</a:t>
            </a:r>
          </a:p>
          <a:p>
            <a:pPr lvl="2"/>
            <a:r>
              <a:rPr lang="en-US" sz="2400" dirty="0"/>
              <a:t>produces two ATP molecules for each molecule of glucose</a:t>
            </a:r>
          </a:p>
          <a:p>
            <a:pPr lvl="2"/>
            <a:r>
              <a:rPr lang="en-US" sz="2400" dirty="0"/>
              <a:t>Provides an anaerobic pathway for recycling NADH back to NAD</a:t>
            </a:r>
            <a:r>
              <a:rPr lang="en-US" sz="2400" baseline="30000" dirty="0"/>
              <a:t>+</a:t>
            </a:r>
            <a:r>
              <a:rPr lang="en-US" sz="2400" dirty="0"/>
              <a:t>.</a:t>
            </a:r>
          </a:p>
          <a:p>
            <a:pPr lvl="1"/>
            <a:endParaRPr lang="en-US" dirty="0"/>
          </a:p>
        </p:txBody>
      </p:sp>
    </p:spTree>
    <p:extLst>
      <p:ext uri="{BB962C8B-B14F-4D97-AF65-F5344CB8AC3E}">
        <p14:creationId xmlns:p14="http://schemas.microsoft.com/office/powerpoint/2010/main" val="2137412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326916" y="180833"/>
            <a:ext cx="4461900" cy="4758267"/>
          </a:xfrm>
        </p:spPr>
        <p:txBody>
          <a:bodyPr>
            <a:normAutofit/>
          </a:bodyPr>
          <a:lstStyle/>
          <a:p>
            <a:r>
              <a:rPr lang="en-US" dirty="0"/>
              <a:t>muscle cells and certain bacteria can regenerate NAD</a:t>
            </a:r>
            <a:r>
              <a:rPr lang="en-US" baseline="30000" dirty="0"/>
              <a:t>+</a:t>
            </a:r>
            <a:r>
              <a:rPr lang="en-US" dirty="0"/>
              <a:t> from NADH through </a:t>
            </a:r>
            <a:r>
              <a:rPr lang="en-US" b="1" dirty="0"/>
              <a:t>lactic</a:t>
            </a:r>
            <a:r>
              <a:rPr lang="en-US" dirty="0"/>
              <a:t> </a:t>
            </a:r>
            <a:r>
              <a:rPr lang="en-US" b="1" dirty="0"/>
              <a:t>acid</a:t>
            </a:r>
            <a:r>
              <a:rPr lang="en-US" dirty="0"/>
              <a:t> </a:t>
            </a:r>
            <a:r>
              <a:rPr lang="en-US" b="1" dirty="0"/>
              <a:t>fermentation</a:t>
            </a:r>
            <a:endParaRPr lang="en-US" dirty="0"/>
          </a:p>
          <a:p>
            <a:pPr lvl="1"/>
            <a:r>
              <a:rPr lang="en-US" dirty="0"/>
              <a:t>pyruvate is reduced to lactate.</a:t>
            </a:r>
          </a:p>
          <a:p>
            <a:pPr lvl="1"/>
            <a:r>
              <a:rPr lang="en-US" dirty="0"/>
              <a:t>converted to pyruvate &amp; oxidized in the mitochondria of liver</a:t>
            </a:r>
          </a:p>
          <a:p>
            <a:pPr lvl="1"/>
            <a:r>
              <a:rPr lang="en-US" dirty="0"/>
              <a:t>lactic acid fermentation by bacteria is used to make cheese and yogurt.</a:t>
            </a:r>
          </a:p>
          <a:p>
            <a:pPr lvl="1"/>
            <a:endParaRPr lang="en-US" dirty="0"/>
          </a:p>
          <a:p>
            <a:endParaRPr lang="en-US" dirty="0"/>
          </a:p>
        </p:txBody>
      </p:sp>
      <p:pic>
        <p:nvPicPr>
          <p:cNvPr id="3" name="Picture 2">
            <a:extLst>
              <a:ext uri="{FF2B5EF4-FFF2-40B4-BE49-F238E27FC236}">
                <a16:creationId xmlns:a16="http://schemas.microsoft.com/office/drawing/2014/main" id="{129C8E28-A500-48A9-972C-12D59C150E50}"/>
              </a:ext>
            </a:extLst>
          </p:cNvPr>
          <p:cNvPicPr>
            <a:picLocks noChangeAspect="1"/>
          </p:cNvPicPr>
          <p:nvPr/>
        </p:nvPicPr>
        <p:blipFill>
          <a:blip r:embed="rId3"/>
          <a:stretch>
            <a:fillRect/>
          </a:stretch>
        </p:blipFill>
        <p:spPr>
          <a:xfrm>
            <a:off x="4355432" y="487458"/>
            <a:ext cx="5143807" cy="5883083"/>
          </a:xfrm>
          <a:prstGeom prst="rect">
            <a:avLst/>
          </a:prstGeom>
        </p:spPr>
      </p:pic>
      <p:sp>
        <p:nvSpPr>
          <p:cNvPr id="4" name="Rectangle 3">
            <a:extLst>
              <a:ext uri="{FF2B5EF4-FFF2-40B4-BE49-F238E27FC236}">
                <a16:creationId xmlns:a16="http://schemas.microsoft.com/office/drawing/2014/main" id="{A0B7256B-8AC8-4881-8CC3-76B04A6F4D7A}"/>
              </a:ext>
            </a:extLst>
          </p:cNvPr>
          <p:cNvSpPr/>
          <p:nvPr/>
        </p:nvSpPr>
        <p:spPr>
          <a:xfrm>
            <a:off x="326916" y="5193155"/>
            <a:ext cx="4572000" cy="923330"/>
          </a:xfrm>
          <a:prstGeom prst="rect">
            <a:avLst/>
          </a:prstGeom>
        </p:spPr>
        <p:txBody>
          <a:bodyPr>
            <a:spAutoFit/>
          </a:bodyPr>
          <a:lstStyle/>
          <a:p>
            <a:r>
              <a:rPr lang="en-US" dirty="0"/>
              <a:t>Figure 7.14 Lactic acid fermentation is common in muscle cells that have run out of oxygen.</a:t>
            </a:r>
          </a:p>
        </p:txBody>
      </p:sp>
    </p:spTree>
    <p:extLst>
      <p:ext uri="{BB962C8B-B14F-4D97-AF65-F5344CB8AC3E}">
        <p14:creationId xmlns:p14="http://schemas.microsoft.com/office/powerpoint/2010/main" val="433394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A31D05-415E-4490-972E-898C8F9CFDB6}"/>
              </a:ext>
            </a:extLst>
          </p:cNvPr>
          <p:cNvSpPr>
            <a:spLocks noGrp="1"/>
          </p:cNvSpPr>
          <p:nvPr>
            <p:ph idx="1"/>
          </p:nvPr>
        </p:nvSpPr>
        <p:spPr>
          <a:xfrm>
            <a:off x="300789" y="385011"/>
            <a:ext cx="8674769" cy="5791952"/>
          </a:xfrm>
        </p:spPr>
        <p:txBody>
          <a:bodyPr/>
          <a:lstStyle/>
          <a:p>
            <a:r>
              <a:rPr lang="en-US" dirty="0"/>
              <a:t>Alcohol fermentation</a:t>
            </a:r>
          </a:p>
          <a:p>
            <a:pPr lvl="1"/>
            <a:r>
              <a:rPr lang="en-US" dirty="0"/>
              <a:t>Produces ethanol and CO</a:t>
            </a:r>
            <a:r>
              <a:rPr lang="en-US" baseline="-25000" dirty="0"/>
              <a:t>2</a:t>
            </a:r>
          </a:p>
          <a:p>
            <a:pPr lvl="1"/>
            <a:r>
              <a:rPr lang="en-US" dirty="0"/>
              <a:t>catalyzed by pyruvate decarboxylase </a:t>
            </a:r>
          </a:p>
          <a:p>
            <a:pPr lvl="1"/>
            <a:r>
              <a:rPr lang="en-US" dirty="0"/>
              <a:t>A carboxyl group is removed from pyruvic acid, releasing carbon dioxide</a:t>
            </a:r>
          </a:p>
        </p:txBody>
      </p:sp>
      <p:pic>
        <p:nvPicPr>
          <p:cNvPr id="6" name="Picture 5">
            <a:extLst>
              <a:ext uri="{FF2B5EF4-FFF2-40B4-BE49-F238E27FC236}">
                <a16:creationId xmlns:a16="http://schemas.microsoft.com/office/drawing/2014/main" id="{B95109C4-7CF9-4A9C-A9A9-0E5CC50CB1B8}"/>
              </a:ext>
            </a:extLst>
          </p:cNvPr>
          <p:cNvPicPr>
            <a:picLocks noChangeAspect="1"/>
          </p:cNvPicPr>
          <p:nvPr/>
        </p:nvPicPr>
        <p:blipFill>
          <a:blip r:embed="rId2"/>
          <a:stretch>
            <a:fillRect/>
          </a:stretch>
        </p:blipFill>
        <p:spPr>
          <a:xfrm>
            <a:off x="519686" y="2856496"/>
            <a:ext cx="8455872" cy="2762252"/>
          </a:xfrm>
          <a:prstGeom prst="rect">
            <a:avLst/>
          </a:prstGeom>
        </p:spPr>
      </p:pic>
      <p:sp>
        <p:nvSpPr>
          <p:cNvPr id="7" name="TextBox 6">
            <a:extLst>
              <a:ext uri="{FF2B5EF4-FFF2-40B4-BE49-F238E27FC236}">
                <a16:creationId xmlns:a16="http://schemas.microsoft.com/office/drawing/2014/main" id="{5B797455-6FEF-4546-983C-2F5BF873F2CD}"/>
              </a:ext>
            </a:extLst>
          </p:cNvPr>
          <p:cNvSpPr txBox="1"/>
          <p:nvPr/>
        </p:nvSpPr>
        <p:spPr>
          <a:xfrm>
            <a:off x="2502569" y="5807631"/>
            <a:ext cx="5558589" cy="338554"/>
          </a:xfrm>
          <a:prstGeom prst="rect">
            <a:avLst/>
          </a:prstGeom>
          <a:noFill/>
        </p:spPr>
        <p:txBody>
          <a:bodyPr wrap="square" rtlCol="0">
            <a:spAutoFit/>
          </a:bodyPr>
          <a:lstStyle/>
          <a:p>
            <a:r>
              <a:rPr lang="en-US" sz="1600" dirty="0"/>
              <a:t>(Pyruvate decarb 1 by </a:t>
            </a:r>
            <a:r>
              <a:rPr lang="en-US" sz="1600" dirty="0" err="1"/>
              <a:t>Cwernert</a:t>
            </a:r>
            <a:r>
              <a:rPr lang="en-US" sz="1600" dirty="0"/>
              <a:t> CC-BY-SA-3.0) </a:t>
            </a:r>
          </a:p>
        </p:txBody>
      </p:sp>
    </p:spTree>
    <p:extLst>
      <p:ext uri="{BB962C8B-B14F-4D97-AF65-F5344CB8AC3E}">
        <p14:creationId xmlns:p14="http://schemas.microsoft.com/office/powerpoint/2010/main" val="4113875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272323" y="368515"/>
            <a:ext cx="8298471" cy="4758267"/>
          </a:xfrm>
        </p:spPr>
        <p:txBody>
          <a:bodyPr/>
          <a:lstStyle/>
          <a:p>
            <a:r>
              <a:rPr lang="en-US" dirty="0"/>
              <a:t>baking &amp; winemaking industries </a:t>
            </a:r>
          </a:p>
          <a:p>
            <a:pPr lvl="1"/>
            <a:r>
              <a:rPr lang="en-US" dirty="0"/>
              <a:t>yeast </a:t>
            </a:r>
          </a:p>
          <a:p>
            <a:pPr lvl="2"/>
            <a:r>
              <a:rPr lang="en-US" sz="2400" dirty="0"/>
              <a:t>oxidize NADH back to NAD</a:t>
            </a:r>
            <a:r>
              <a:rPr lang="en-US" sz="2400" baseline="30000" dirty="0"/>
              <a:t>+</a:t>
            </a:r>
            <a:endParaRPr lang="en-US" sz="2400" dirty="0"/>
          </a:p>
          <a:p>
            <a:pPr lvl="2"/>
            <a:r>
              <a:rPr lang="en-US" sz="2400" dirty="0"/>
              <a:t>convert pyruvate to CO</a:t>
            </a:r>
            <a:r>
              <a:rPr lang="en-US" sz="2400" baseline="-25000" dirty="0"/>
              <a:t>2</a:t>
            </a:r>
            <a:r>
              <a:rPr lang="en-US" sz="2400" dirty="0"/>
              <a:t> and ethanol.</a:t>
            </a:r>
          </a:p>
        </p:txBody>
      </p:sp>
      <p:pic>
        <p:nvPicPr>
          <p:cNvPr id="3" name="Picture 2">
            <a:extLst>
              <a:ext uri="{FF2B5EF4-FFF2-40B4-BE49-F238E27FC236}">
                <a16:creationId xmlns:a16="http://schemas.microsoft.com/office/drawing/2014/main" id="{4840E4E6-0D4C-4583-BD2A-CDA633135DE7}"/>
              </a:ext>
            </a:extLst>
          </p:cNvPr>
          <p:cNvPicPr>
            <a:picLocks noChangeAspect="1"/>
          </p:cNvPicPr>
          <p:nvPr/>
        </p:nvPicPr>
        <p:blipFill>
          <a:blip r:embed="rId3"/>
          <a:stretch>
            <a:fillRect/>
          </a:stretch>
        </p:blipFill>
        <p:spPr>
          <a:xfrm>
            <a:off x="675306" y="2244781"/>
            <a:ext cx="8065707" cy="3499407"/>
          </a:xfrm>
          <a:prstGeom prst="rect">
            <a:avLst/>
          </a:prstGeom>
        </p:spPr>
      </p:pic>
      <p:sp>
        <p:nvSpPr>
          <p:cNvPr id="4" name="Rectangle 3">
            <a:extLst>
              <a:ext uri="{FF2B5EF4-FFF2-40B4-BE49-F238E27FC236}">
                <a16:creationId xmlns:a16="http://schemas.microsoft.com/office/drawing/2014/main" id="{894BC8DC-8B1D-435A-8529-B85B9FBB0462}"/>
              </a:ext>
            </a:extLst>
          </p:cNvPr>
          <p:cNvSpPr/>
          <p:nvPr/>
        </p:nvSpPr>
        <p:spPr>
          <a:xfrm>
            <a:off x="272322" y="5917077"/>
            <a:ext cx="8871677" cy="923330"/>
          </a:xfrm>
          <a:prstGeom prst="rect">
            <a:avLst/>
          </a:prstGeom>
        </p:spPr>
        <p:txBody>
          <a:bodyPr wrap="square">
            <a:spAutoFit/>
          </a:bodyPr>
          <a:lstStyle/>
          <a:p>
            <a:r>
              <a:rPr lang="en-US" dirty="0"/>
              <a:t>Figure 7.15 Fermentation of grape juice into wine produces CO2 as a byproduct. Fermentation tanks have valves so that the pressure inside the tanks created by the carbon dioxide produced can be released.</a:t>
            </a:r>
          </a:p>
        </p:txBody>
      </p:sp>
    </p:spTree>
    <p:extLst>
      <p:ext uri="{BB962C8B-B14F-4D97-AF65-F5344CB8AC3E}">
        <p14:creationId xmlns:p14="http://schemas.microsoft.com/office/powerpoint/2010/main" val="1137819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245030" y="223320"/>
            <a:ext cx="8682154" cy="4758267"/>
          </a:xfrm>
        </p:spPr>
        <p:txBody>
          <a:bodyPr/>
          <a:lstStyle/>
          <a:p>
            <a:r>
              <a:rPr lang="en-US" dirty="0"/>
              <a:t>Obligate anaerobes</a:t>
            </a:r>
          </a:p>
          <a:p>
            <a:pPr lvl="1"/>
            <a:r>
              <a:rPr lang="en-US" sz="2000" dirty="0"/>
              <a:t>require anaerobic conditions; poisoned by oxygen</a:t>
            </a:r>
          </a:p>
          <a:p>
            <a:pPr lvl="1"/>
            <a:r>
              <a:rPr lang="en-US" sz="2000" dirty="0"/>
              <a:t>live in stagnant water and deep soils.</a:t>
            </a:r>
          </a:p>
          <a:p>
            <a:r>
              <a:rPr lang="en-US" dirty="0"/>
              <a:t>Facultative anaerobes</a:t>
            </a:r>
          </a:p>
          <a:p>
            <a:pPr lvl="1"/>
            <a:r>
              <a:rPr lang="en-US" sz="2000" dirty="0"/>
              <a:t>make ATP in aerobic or anaerobic conditions</a:t>
            </a:r>
          </a:p>
          <a:p>
            <a:pPr lvl="1"/>
            <a:r>
              <a:rPr lang="en-US" sz="2000" dirty="0"/>
              <a:t>Include some yeasts &amp; many bacteria.</a:t>
            </a:r>
          </a:p>
        </p:txBody>
      </p:sp>
      <p:pic>
        <p:nvPicPr>
          <p:cNvPr id="3" name="Picture 2">
            <a:extLst>
              <a:ext uri="{FF2B5EF4-FFF2-40B4-BE49-F238E27FC236}">
                <a16:creationId xmlns:a16="http://schemas.microsoft.com/office/drawing/2014/main" id="{DFB6F707-B86E-4645-805A-85D34CE0A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305" y="2687745"/>
            <a:ext cx="4590853" cy="2955429"/>
          </a:xfrm>
          <a:prstGeom prst="rect">
            <a:avLst/>
          </a:prstGeom>
        </p:spPr>
      </p:pic>
      <p:sp>
        <p:nvSpPr>
          <p:cNvPr id="4" name="TextBox 3">
            <a:extLst>
              <a:ext uri="{FF2B5EF4-FFF2-40B4-BE49-F238E27FC236}">
                <a16:creationId xmlns:a16="http://schemas.microsoft.com/office/drawing/2014/main" id="{F3DD4338-68C4-4343-B29D-251C457ED21A}"/>
              </a:ext>
            </a:extLst>
          </p:cNvPr>
          <p:cNvSpPr txBox="1"/>
          <p:nvPr/>
        </p:nvSpPr>
        <p:spPr>
          <a:xfrm>
            <a:off x="245030" y="5812119"/>
            <a:ext cx="8757568" cy="861774"/>
          </a:xfrm>
          <a:prstGeom prst="rect">
            <a:avLst/>
          </a:prstGeom>
          <a:noFill/>
        </p:spPr>
        <p:txBody>
          <a:bodyPr wrap="square" rtlCol="0">
            <a:spAutoFit/>
          </a:bodyPr>
          <a:lstStyle/>
          <a:p>
            <a:r>
              <a:rPr lang="en-US" i="1" dirty="0"/>
              <a:t>Saccharomyces cerevisiae </a:t>
            </a:r>
            <a:r>
              <a:rPr lang="en-US" dirty="0"/>
              <a:t>seen here under a SEM is a species of fungi that is an example of a facultative anaerobe. </a:t>
            </a:r>
            <a:r>
              <a:rPr lang="en-US" sz="1400" dirty="0"/>
              <a:t>(</a:t>
            </a:r>
            <a:r>
              <a:rPr lang="en-US" sz="1400" i="1" dirty="0"/>
              <a:t>Saccharomyces cerevisiae </a:t>
            </a:r>
            <a:r>
              <a:rPr lang="en-US" sz="1400" dirty="0"/>
              <a:t>SEM by </a:t>
            </a:r>
            <a:r>
              <a:rPr lang="en-US" sz="1400" dirty="0" err="1"/>
              <a:t>Mogana</a:t>
            </a:r>
            <a:r>
              <a:rPr lang="en-US" sz="1400" dirty="0"/>
              <a:t> Das </a:t>
            </a:r>
            <a:r>
              <a:rPr lang="en-US" sz="1400" dirty="0" err="1"/>
              <a:t>Murtey</a:t>
            </a:r>
            <a:r>
              <a:rPr lang="en-US" sz="1400" dirty="0"/>
              <a:t> and </a:t>
            </a:r>
            <a:r>
              <a:rPr lang="en-US" sz="1400" dirty="0" err="1"/>
              <a:t>Patchamuthu</a:t>
            </a:r>
            <a:r>
              <a:rPr lang="en-US" sz="1400" dirty="0"/>
              <a:t> Ramasamy, CC-BY-SA-3.0)</a:t>
            </a:r>
            <a:endParaRPr lang="en-US" dirty="0"/>
          </a:p>
        </p:txBody>
      </p:sp>
    </p:spTree>
    <p:extLst>
      <p:ext uri="{BB962C8B-B14F-4D97-AF65-F5344CB8AC3E}">
        <p14:creationId xmlns:p14="http://schemas.microsoft.com/office/powerpoint/2010/main" val="3128398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381506" y="221949"/>
            <a:ext cx="8475133" cy="4758267"/>
          </a:xfrm>
        </p:spPr>
        <p:txBody>
          <a:bodyPr/>
          <a:lstStyle/>
          <a:p>
            <a:r>
              <a:rPr lang="en-US" dirty="0"/>
              <a:t>Glucose- primary source of sugar for respiration and fermentation, ATP is also generated using:</a:t>
            </a:r>
          </a:p>
          <a:p>
            <a:pPr lvl="1"/>
            <a:r>
              <a:rPr lang="en-US" dirty="0"/>
              <a:t>Other carbohydrates</a:t>
            </a:r>
          </a:p>
          <a:p>
            <a:pPr lvl="1"/>
            <a:r>
              <a:rPr lang="en-US" dirty="0"/>
              <a:t>fats</a:t>
            </a:r>
          </a:p>
          <a:p>
            <a:pPr lvl="1"/>
            <a:r>
              <a:rPr lang="en-US" dirty="0"/>
              <a:t>proteins.</a:t>
            </a:r>
          </a:p>
        </p:txBody>
      </p:sp>
      <p:sp>
        <p:nvSpPr>
          <p:cNvPr id="4" name="Rectangle 3">
            <a:extLst>
              <a:ext uri="{FF2B5EF4-FFF2-40B4-BE49-F238E27FC236}">
                <a16:creationId xmlns:a16="http://schemas.microsoft.com/office/drawing/2014/main" id="{6CBD5026-125A-4D74-B2E2-5E7A218FE274}"/>
              </a:ext>
            </a:extLst>
          </p:cNvPr>
          <p:cNvSpPr/>
          <p:nvPr/>
        </p:nvSpPr>
        <p:spPr>
          <a:xfrm>
            <a:off x="381507" y="5561893"/>
            <a:ext cx="8475132" cy="923330"/>
          </a:xfrm>
          <a:prstGeom prst="rect">
            <a:avLst/>
          </a:prstGeom>
        </p:spPr>
        <p:txBody>
          <a:bodyPr wrap="square">
            <a:spAutoFit/>
          </a:bodyPr>
          <a:lstStyle/>
          <a:p>
            <a:r>
              <a:rPr lang="en-US" dirty="0"/>
              <a:t>Figure 7.17 Glycogen from the liver and muscles, as well as other carbohydrates, hydrolyzed into glucose-1-phosphate, together with fats and proteins, can feed into the catabolic pathways for carbohydrates.</a:t>
            </a:r>
          </a:p>
        </p:txBody>
      </p:sp>
      <p:pic>
        <p:nvPicPr>
          <p:cNvPr id="5" name="Picture 4">
            <a:extLst>
              <a:ext uri="{FF2B5EF4-FFF2-40B4-BE49-F238E27FC236}">
                <a16:creationId xmlns:a16="http://schemas.microsoft.com/office/drawing/2014/main" id="{C958DDE4-2EA8-439C-B424-27EE44D0C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24" y="2601082"/>
            <a:ext cx="8523470" cy="2630794"/>
          </a:xfrm>
          <a:prstGeom prst="rect">
            <a:avLst/>
          </a:prstGeom>
        </p:spPr>
      </p:pic>
    </p:spTree>
    <p:extLst>
      <p:ext uri="{BB962C8B-B14F-4D97-AF65-F5344CB8AC3E}">
        <p14:creationId xmlns:p14="http://schemas.microsoft.com/office/powerpoint/2010/main" val="69133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86800" cy="4800600"/>
          </a:xfrm>
        </p:spPr>
        <p:txBody>
          <a:bodyPr>
            <a:noAutofit/>
          </a:bodyPr>
          <a:lstStyle/>
          <a:p>
            <a:pPr marL="457200" indent="-457200" algn="l">
              <a:buFont typeface="Arial" panose="020B0604020202020204" pitchFamily="34" charset="0"/>
              <a:buChar char="•"/>
            </a:pPr>
            <a:r>
              <a:rPr lang="en-US" sz="2800" dirty="0">
                <a:solidFill>
                  <a:schemeClr val="tx1"/>
                </a:solidFill>
              </a:rPr>
              <a:t>CO  -colorless, tasteless, odorless gas generated when carbon based material undergoes incomplete combustion</a:t>
            </a:r>
          </a:p>
          <a:p>
            <a:pPr marL="457200" indent="-457200" algn="l">
              <a:buFont typeface="Arial" panose="020B0604020202020204" pitchFamily="34" charset="0"/>
              <a:buChar char="•"/>
            </a:pPr>
            <a:endParaRPr lang="en-US" sz="2800" dirty="0">
              <a:solidFill>
                <a:schemeClr val="tx1"/>
              </a:solidFill>
            </a:endParaRPr>
          </a:p>
          <a:p>
            <a:pPr marL="457200" indent="-457200" algn="l">
              <a:buFont typeface="Arial" panose="020B0604020202020204" pitchFamily="34" charset="0"/>
              <a:buChar char="•"/>
            </a:pPr>
            <a:r>
              <a:rPr lang="en-US" sz="2800" dirty="0">
                <a:solidFill>
                  <a:schemeClr val="tx1"/>
                </a:solidFill>
              </a:rPr>
              <a:t>CO competes for oxygen binding sites thus inhibiting transport/delivery/utilization of oxygen </a:t>
            </a:r>
          </a:p>
          <a:p>
            <a:pPr marL="457200" indent="-457200" algn="l">
              <a:buFont typeface="Arial" panose="020B0604020202020204" pitchFamily="34" charset="0"/>
              <a:buChar char="•"/>
            </a:pPr>
            <a:endParaRPr lang="en-US" sz="2800" dirty="0">
              <a:solidFill>
                <a:schemeClr val="tx1"/>
              </a:solidFill>
            </a:endParaRPr>
          </a:p>
          <a:p>
            <a:pPr marL="457200" indent="-457200" algn="l">
              <a:buFont typeface="Arial" panose="020B0604020202020204" pitchFamily="34" charset="0"/>
              <a:buChar char="•"/>
            </a:pPr>
            <a:r>
              <a:rPr lang="en-US" sz="2800" dirty="0">
                <a:solidFill>
                  <a:schemeClr val="tx1"/>
                </a:solidFill>
              </a:rPr>
              <a:t>So, what is the connection between CO and cellular respiration?</a:t>
            </a:r>
          </a:p>
          <a:p>
            <a:pPr marL="457200" indent="-457200" algn="l">
              <a:buFont typeface="Arial" panose="020B0604020202020204" pitchFamily="34" charset="0"/>
              <a:buChar char="•"/>
            </a:pPr>
            <a:endParaRPr lang="en-US" sz="2800" dirty="0">
              <a:solidFill>
                <a:schemeClr val="tx1"/>
              </a:solidFill>
            </a:endParaRPr>
          </a:p>
          <a:p>
            <a:pPr marL="457200" indent="-457200" algn="l">
              <a:buFont typeface="Arial" panose="020B0604020202020204" pitchFamily="34" charset="0"/>
              <a:buChar char="•"/>
            </a:pPr>
            <a:endParaRPr lang="en-US" sz="2800" dirty="0">
              <a:solidFill>
                <a:schemeClr val="tx1"/>
              </a:solidFill>
            </a:endParaRPr>
          </a:p>
          <a:p>
            <a:pPr marL="457200" indent="-457200" algn="l">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356562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758CAB-B513-45F2-9C7B-687C6344EBEB}"/>
              </a:ext>
            </a:extLst>
          </p:cNvPr>
          <p:cNvSpPr>
            <a:spLocks noGrp="1"/>
          </p:cNvSpPr>
          <p:nvPr>
            <p:ph idx="1"/>
          </p:nvPr>
        </p:nvSpPr>
        <p:spPr>
          <a:xfrm>
            <a:off x="292231" y="216814"/>
            <a:ext cx="8223119" cy="744718"/>
          </a:xfrm>
        </p:spPr>
        <p:txBody>
          <a:bodyPr>
            <a:normAutofit fontScale="92500" lnSpcReduction="10000"/>
          </a:bodyPr>
          <a:lstStyle/>
          <a:p>
            <a:r>
              <a:rPr lang="en-US" dirty="0"/>
              <a:t>Amino acids enter the metabolic pathway as shown below. </a:t>
            </a:r>
          </a:p>
        </p:txBody>
      </p:sp>
      <p:pic>
        <p:nvPicPr>
          <p:cNvPr id="5" name="Picture 4">
            <a:extLst>
              <a:ext uri="{FF2B5EF4-FFF2-40B4-BE49-F238E27FC236}">
                <a16:creationId xmlns:a16="http://schemas.microsoft.com/office/drawing/2014/main" id="{5330883D-AA33-4301-9BC7-20918847B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148" y="1029881"/>
            <a:ext cx="7336036" cy="4798238"/>
          </a:xfrm>
          <a:prstGeom prst="rect">
            <a:avLst/>
          </a:prstGeom>
        </p:spPr>
      </p:pic>
      <p:sp>
        <p:nvSpPr>
          <p:cNvPr id="6" name="TextBox 5">
            <a:extLst>
              <a:ext uri="{FF2B5EF4-FFF2-40B4-BE49-F238E27FC236}">
                <a16:creationId xmlns:a16="http://schemas.microsoft.com/office/drawing/2014/main" id="{EF5AF701-D80C-4C3C-82BA-CBB1C13A7CE6}"/>
              </a:ext>
            </a:extLst>
          </p:cNvPr>
          <p:cNvSpPr txBox="1"/>
          <p:nvPr/>
        </p:nvSpPr>
        <p:spPr>
          <a:xfrm>
            <a:off x="113123" y="6117993"/>
            <a:ext cx="8917756" cy="646331"/>
          </a:xfrm>
          <a:prstGeom prst="rect">
            <a:avLst/>
          </a:prstGeom>
          <a:noFill/>
        </p:spPr>
        <p:txBody>
          <a:bodyPr wrap="square" rtlCol="0">
            <a:spAutoFit/>
          </a:bodyPr>
          <a:lstStyle/>
          <a:p>
            <a:r>
              <a:rPr lang="en-US" dirty="0"/>
              <a:t>Figure 7.16 The carbon skeletons of certain amino acids (indicated in boxes) derived from proteins can feed into the citric acid cycle. (credit: modification of work by Mikael </a:t>
            </a:r>
            <a:r>
              <a:rPr lang="en-US" dirty="0" err="1"/>
              <a:t>Häggström</a:t>
            </a:r>
            <a:r>
              <a:rPr lang="en-US" dirty="0"/>
              <a:t>)</a:t>
            </a:r>
          </a:p>
        </p:txBody>
      </p:sp>
    </p:spTree>
    <p:extLst>
      <p:ext uri="{BB962C8B-B14F-4D97-AF65-F5344CB8AC3E}">
        <p14:creationId xmlns:p14="http://schemas.microsoft.com/office/powerpoint/2010/main" val="3101460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299620" y="152815"/>
            <a:ext cx="8475133" cy="4758267"/>
          </a:xfrm>
        </p:spPr>
        <p:txBody>
          <a:bodyPr/>
          <a:lstStyle/>
          <a:p>
            <a:r>
              <a:rPr lang="en-US" dirty="0"/>
              <a:t>Regulatory Mechanisms</a:t>
            </a:r>
          </a:p>
          <a:p>
            <a:pPr lvl="1"/>
            <a:r>
              <a:rPr lang="en-US" b="1" dirty="0"/>
              <a:t>GLUT (glucose transporter) proteins- </a:t>
            </a:r>
            <a:r>
              <a:rPr lang="en-US" dirty="0"/>
              <a:t>regulates glucose entry into the cell. </a:t>
            </a:r>
          </a:p>
          <a:p>
            <a:pPr marL="457200" lvl="1" indent="0">
              <a:buNone/>
            </a:pPr>
            <a:endParaRPr lang="en-US" dirty="0"/>
          </a:p>
        </p:txBody>
      </p:sp>
      <p:sp>
        <p:nvSpPr>
          <p:cNvPr id="4" name="Rectangle 3">
            <a:extLst>
              <a:ext uri="{FF2B5EF4-FFF2-40B4-BE49-F238E27FC236}">
                <a16:creationId xmlns:a16="http://schemas.microsoft.com/office/drawing/2014/main" id="{6B4E298B-3AC3-41D1-B299-A8A56B2E8F0F}"/>
              </a:ext>
            </a:extLst>
          </p:cNvPr>
          <p:cNvSpPr/>
          <p:nvPr/>
        </p:nvSpPr>
        <p:spPr>
          <a:xfrm>
            <a:off x="299619" y="5703830"/>
            <a:ext cx="8700001" cy="1200329"/>
          </a:xfrm>
          <a:prstGeom prst="rect">
            <a:avLst/>
          </a:prstGeom>
        </p:spPr>
        <p:txBody>
          <a:bodyPr wrap="square">
            <a:spAutoFit/>
          </a:bodyPr>
          <a:lstStyle/>
          <a:p>
            <a:r>
              <a:rPr lang="en-US" dirty="0"/>
              <a:t>Figure 7.18 GLUT4 is a glucose transporter that is stored in vesicles. A cascade of events that occurs upon insulin binding to a receptor in the plasma membrane causes GLUT4-containing vesicles to fuse with the plasma membrane so that glucose may be transported into the cell.</a:t>
            </a:r>
          </a:p>
        </p:txBody>
      </p:sp>
      <p:pic>
        <p:nvPicPr>
          <p:cNvPr id="5" name="Picture 4">
            <a:extLst>
              <a:ext uri="{FF2B5EF4-FFF2-40B4-BE49-F238E27FC236}">
                <a16:creationId xmlns:a16="http://schemas.microsoft.com/office/drawing/2014/main" id="{44BCDAB8-7A71-4407-AE9B-9019DA587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281" y="1417628"/>
            <a:ext cx="6191809" cy="4192430"/>
          </a:xfrm>
          <a:prstGeom prst="rect">
            <a:avLst/>
          </a:prstGeom>
        </p:spPr>
      </p:pic>
    </p:spTree>
    <p:extLst>
      <p:ext uri="{BB962C8B-B14F-4D97-AF65-F5344CB8AC3E}">
        <p14:creationId xmlns:p14="http://schemas.microsoft.com/office/powerpoint/2010/main" val="1325502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9B01D-4E64-421D-B52A-2488AF35DB7A}"/>
              </a:ext>
            </a:extLst>
          </p:cNvPr>
          <p:cNvSpPr>
            <a:spLocks noGrp="1"/>
          </p:cNvSpPr>
          <p:nvPr>
            <p:ph idx="1"/>
          </p:nvPr>
        </p:nvSpPr>
        <p:spPr>
          <a:xfrm>
            <a:off x="385011" y="175349"/>
            <a:ext cx="8650705" cy="1515979"/>
          </a:xfrm>
        </p:spPr>
        <p:txBody>
          <a:bodyPr>
            <a:normAutofit/>
          </a:bodyPr>
          <a:lstStyle/>
          <a:p>
            <a:r>
              <a:rPr lang="en-US" sz="2400" b="1" dirty="0"/>
              <a:t>alteration of the enzyme’s structure </a:t>
            </a:r>
            <a:r>
              <a:rPr lang="en-US" sz="2400" dirty="0"/>
              <a:t>either increases or decreases its affinity for its substrate, with the effect of increasing or decreasing the rate of the reaction</a:t>
            </a:r>
          </a:p>
        </p:txBody>
      </p:sp>
      <p:pic>
        <p:nvPicPr>
          <p:cNvPr id="5" name="Picture 4">
            <a:extLst>
              <a:ext uri="{FF2B5EF4-FFF2-40B4-BE49-F238E27FC236}">
                <a16:creationId xmlns:a16="http://schemas.microsoft.com/office/drawing/2014/main" id="{E4D4CE3C-800B-496D-B9BD-5D68FC94F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93" y="1236745"/>
            <a:ext cx="8164339" cy="5060360"/>
          </a:xfrm>
          <a:prstGeom prst="rect">
            <a:avLst/>
          </a:prstGeom>
        </p:spPr>
      </p:pic>
    </p:spTree>
    <p:extLst>
      <p:ext uri="{BB962C8B-B14F-4D97-AF65-F5344CB8AC3E}">
        <p14:creationId xmlns:p14="http://schemas.microsoft.com/office/powerpoint/2010/main" val="2785746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quarter" idx="14"/>
          </p:nvPr>
        </p:nvSpPr>
        <p:spPr>
          <a:xfrm>
            <a:off x="457200" y="1348033"/>
            <a:ext cx="8062912" cy="4662331"/>
          </a:xfrm>
        </p:spPr>
        <p:txBody>
          <a:bodyPr>
            <a:normAutofit/>
          </a:bodyPr>
          <a:lstStyle/>
          <a:p>
            <a:r>
              <a:rPr lang="en-US" dirty="0"/>
              <a:t>This OpenStax ancillary resource is © Rice University under a CC-BY 4.0 International license; it may be reproduced or modified but must be attributed to OpenStax, Rice University and any changes must be noted.</a:t>
            </a:r>
          </a:p>
          <a:p>
            <a:r>
              <a:rPr lang="en-US" dirty="0"/>
              <a:t>Contributors:</a:t>
            </a:r>
          </a:p>
          <a:p>
            <a:r>
              <a:rPr lang="en-US" dirty="0"/>
              <a:t>Asha Rao; Texas A&amp;M University</a:t>
            </a:r>
          </a:p>
          <a:p>
            <a:r>
              <a:rPr lang="en-US" dirty="0"/>
              <a:t>Matthew Aderholt; Abraham Baldwin Agricultural College</a:t>
            </a:r>
          </a:p>
          <a:p>
            <a:r>
              <a:rPr lang="en-US" dirty="0"/>
              <a:t>Veronica </a:t>
            </a:r>
            <a:r>
              <a:rPr lang="en-US" dirty="0" err="1"/>
              <a:t>Amaku</a:t>
            </a:r>
            <a:r>
              <a:rPr lang="en-US" dirty="0"/>
              <a:t>; Houston Community College</a:t>
            </a:r>
          </a:p>
          <a:p>
            <a:endParaRPr lang="en-US" dirty="0"/>
          </a:p>
          <a:p>
            <a:r>
              <a:rPr lang="en-US" dirty="0"/>
              <a:t>(images updated to </a:t>
            </a:r>
            <a:r>
              <a:rPr lang="en-US"/>
              <a:t>2e versions)</a:t>
            </a:r>
            <a:endParaRPr lang="en-US" dirty="0"/>
          </a:p>
        </p:txBody>
      </p:sp>
    </p:spTree>
    <p:extLst>
      <p:ext uri="{BB962C8B-B14F-4D97-AF65-F5344CB8AC3E}">
        <p14:creationId xmlns:p14="http://schemas.microsoft.com/office/powerpoint/2010/main" val="390667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FB32-0014-47C9-97DC-44BBBA34282B}"/>
              </a:ext>
            </a:extLst>
          </p:cNvPr>
          <p:cNvSpPr>
            <a:spLocks noGrp="1"/>
          </p:cNvSpPr>
          <p:nvPr>
            <p:ph type="title"/>
          </p:nvPr>
        </p:nvSpPr>
        <p:spPr>
          <a:xfrm>
            <a:off x="628650" y="122548"/>
            <a:ext cx="7886700" cy="707011"/>
          </a:xfrm>
        </p:spPr>
        <p:txBody>
          <a:bodyPr/>
          <a:lstStyle/>
          <a:p>
            <a:r>
              <a:rPr lang="en-US" dirty="0"/>
              <a:t>Connections between pathways</a:t>
            </a:r>
          </a:p>
        </p:txBody>
      </p:sp>
      <p:sp>
        <p:nvSpPr>
          <p:cNvPr id="3" name="Content Placeholder 2">
            <a:extLst>
              <a:ext uri="{FF2B5EF4-FFF2-40B4-BE49-F238E27FC236}">
                <a16:creationId xmlns:a16="http://schemas.microsoft.com/office/drawing/2014/main" id="{14138AF2-19BA-4F7F-8E92-3BF762E83FE6}"/>
              </a:ext>
            </a:extLst>
          </p:cNvPr>
          <p:cNvSpPr>
            <a:spLocks noGrp="1"/>
          </p:cNvSpPr>
          <p:nvPr>
            <p:ph idx="1"/>
          </p:nvPr>
        </p:nvSpPr>
        <p:spPr>
          <a:xfrm>
            <a:off x="628650" y="1536569"/>
            <a:ext cx="7886700" cy="5128182"/>
          </a:xfrm>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600" dirty="0"/>
              <a:t>The following animation shows how the life cycles of cellular respiration and photosynthesis are connected. </a:t>
            </a:r>
          </a:p>
          <a:p>
            <a:r>
              <a:rPr lang="en-US" sz="2600" dirty="0">
                <a:hlinkClick r:id="rId2"/>
              </a:rPr>
              <a:t>http://vcell.ndsu.nodak.edu/animations/energyconsumption/movie-flash.htm</a:t>
            </a:r>
            <a:endParaRPr lang="en-US" sz="2600" dirty="0"/>
          </a:p>
        </p:txBody>
      </p:sp>
      <p:pic>
        <p:nvPicPr>
          <p:cNvPr id="6" name="Picture 5">
            <a:extLst>
              <a:ext uri="{FF2B5EF4-FFF2-40B4-BE49-F238E27FC236}">
                <a16:creationId xmlns:a16="http://schemas.microsoft.com/office/drawing/2014/main" id="{C263DB53-73CA-4EDA-B404-CD97EB172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973" y="1018096"/>
            <a:ext cx="4149489" cy="3459637"/>
          </a:xfrm>
          <a:prstGeom prst="rect">
            <a:avLst/>
          </a:prstGeom>
        </p:spPr>
      </p:pic>
      <p:sp>
        <p:nvSpPr>
          <p:cNvPr id="8" name="TextBox 7">
            <a:extLst>
              <a:ext uri="{FF2B5EF4-FFF2-40B4-BE49-F238E27FC236}">
                <a16:creationId xmlns:a16="http://schemas.microsoft.com/office/drawing/2014/main" id="{99266BFE-F378-4445-BD8D-04CDE16136EF}"/>
              </a:ext>
            </a:extLst>
          </p:cNvPr>
          <p:cNvSpPr txBox="1"/>
          <p:nvPr/>
        </p:nvSpPr>
        <p:spPr>
          <a:xfrm>
            <a:off x="1941922" y="4538412"/>
            <a:ext cx="5967167" cy="646331"/>
          </a:xfrm>
          <a:prstGeom prst="rect">
            <a:avLst/>
          </a:prstGeom>
          <a:noFill/>
        </p:spPr>
        <p:txBody>
          <a:bodyPr wrap="square" rtlCol="0">
            <a:spAutoFit/>
          </a:bodyPr>
          <a:lstStyle/>
          <a:p>
            <a:r>
              <a:rPr lang="en-US" dirty="0"/>
              <a:t>(Credit: Figure 08 03 04 by CNX OpenStax; CC-BY-4.0)</a:t>
            </a:r>
          </a:p>
          <a:p>
            <a:endParaRPr lang="en-US" dirty="0"/>
          </a:p>
        </p:txBody>
      </p:sp>
    </p:spTree>
    <p:extLst>
      <p:ext uri="{BB962C8B-B14F-4D97-AF65-F5344CB8AC3E}">
        <p14:creationId xmlns:p14="http://schemas.microsoft.com/office/powerpoint/2010/main" val="198656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26914" y="290015"/>
            <a:ext cx="8475133" cy="4758267"/>
          </a:xfrm>
        </p:spPr>
        <p:txBody>
          <a:bodyPr/>
          <a:lstStyle/>
          <a:p>
            <a:r>
              <a:rPr lang="en-US" dirty="0"/>
              <a:t>Cellular respiration</a:t>
            </a:r>
          </a:p>
          <a:p>
            <a:pPr lvl="1"/>
            <a:r>
              <a:rPr lang="en-US" dirty="0"/>
              <a:t>exergonic reaction</a:t>
            </a:r>
          </a:p>
          <a:p>
            <a:pPr lvl="1"/>
            <a:r>
              <a:rPr lang="en-US" dirty="0"/>
              <a:t>transfers energy from the bonds in glucose </a:t>
            </a:r>
          </a:p>
          <a:p>
            <a:pPr lvl="1"/>
            <a:r>
              <a:rPr lang="en-US" dirty="0"/>
              <a:t>ATP</a:t>
            </a:r>
          </a:p>
        </p:txBody>
      </p:sp>
      <p:pic>
        <p:nvPicPr>
          <p:cNvPr id="3" name="Picture 2">
            <a:extLst>
              <a:ext uri="{FF2B5EF4-FFF2-40B4-BE49-F238E27FC236}">
                <a16:creationId xmlns:a16="http://schemas.microsoft.com/office/drawing/2014/main" id="{81C5569F-F1C3-4161-B9EB-6B383CF3FEC0}"/>
              </a:ext>
            </a:extLst>
          </p:cNvPr>
          <p:cNvPicPr>
            <a:picLocks noChangeAspect="1"/>
          </p:cNvPicPr>
          <p:nvPr/>
        </p:nvPicPr>
        <p:blipFill>
          <a:blip r:embed="rId3"/>
          <a:stretch>
            <a:fillRect/>
          </a:stretch>
        </p:blipFill>
        <p:spPr>
          <a:xfrm>
            <a:off x="531626" y="2100402"/>
            <a:ext cx="8065707" cy="3499407"/>
          </a:xfrm>
          <a:prstGeom prst="rect">
            <a:avLst/>
          </a:prstGeom>
        </p:spPr>
      </p:pic>
      <p:sp>
        <p:nvSpPr>
          <p:cNvPr id="4" name="Rectangle 3">
            <a:extLst>
              <a:ext uri="{FF2B5EF4-FFF2-40B4-BE49-F238E27FC236}">
                <a16:creationId xmlns:a16="http://schemas.microsoft.com/office/drawing/2014/main" id="{673552ED-242B-4E64-BB43-F447D19EDB8A}"/>
              </a:ext>
            </a:extLst>
          </p:cNvPr>
          <p:cNvSpPr/>
          <p:nvPr/>
        </p:nvSpPr>
        <p:spPr>
          <a:xfrm>
            <a:off x="108284" y="5770421"/>
            <a:ext cx="8927431" cy="923330"/>
          </a:xfrm>
          <a:prstGeom prst="rect">
            <a:avLst/>
          </a:prstGeom>
        </p:spPr>
        <p:txBody>
          <a:bodyPr wrap="square">
            <a:spAutoFit/>
          </a:bodyPr>
          <a:lstStyle/>
          <a:p>
            <a:r>
              <a:rPr lang="en-US" dirty="0"/>
              <a:t>Figure 7.3 ATP (adenosine triphosphate) has three phosphate groups that can be removed by hydrolysis (addition of H2O) to form ADP (adenosine diphosphate) or AMP (adenosine monophosphate)</a:t>
            </a:r>
          </a:p>
        </p:txBody>
      </p:sp>
    </p:spTree>
    <p:extLst>
      <p:ext uri="{BB962C8B-B14F-4D97-AF65-F5344CB8AC3E}">
        <p14:creationId xmlns:p14="http://schemas.microsoft.com/office/powerpoint/2010/main" val="877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41D9-FC8B-440E-9275-AAB81E254075}"/>
              </a:ext>
            </a:extLst>
          </p:cNvPr>
          <p:cNvSpPr>
            <a:spLocks noGrp="1"/>
          </p:cNvSpPr>
          <p:nvPr>
            <p:ph type="title"/>
          </p:nvPr>
        </p:nvSpPr>
        <p:spPr/>
        <p:txBody>
          <a:bodyPr/>
          <a:lstStyle/>
          <a:p>
            <a:r>
              <a:rPr lang="en-US" dirty="0"/>
              <a:t>An overview of cellular respiration</a:t>
            </a:r>
          </a:p>
        </p:txBody>
      </p:sp>
      <p:sp>
        <p:nvSpPr>
          <p:cNvPr id="3" name="Content Placeholder 2">
            <a:extLst>
              <a:ext uri="{FF2B5EF4-FFF2-40B4-BE49-F238E27FC236}">
                <a16:creationId xmlns:a16="http://schemas.microsoft.com/office/drawing/2014/main" id="{1C67231F-B3DB-4245-8AD1-0DB38ED5DD37}"/>
              </a:ext>
            </a:extLst>
          </p:cNvPr>
          <p:cNvSpPr>
            <a:spLocks noGrp="1"/>
          </p:cNvSpPr>
          <p:nvPr>
            <p:ph idx="1"/>
          </p:nvPr>
        </p:nvSpPr>
        <p:spPr/>
        <p:txBody>
          <a:bodyPr/>
          <a:lstStyle/>
          <a:p>
            <a:r>
              <a:rPr lang="en-US" dirty="0">
                <a:hlinkClick r:id="rId2"/>
              </a:rPr>
              <a:t>http://vcell.ndsu.nodak.edu/animations/citricacid_overview/movie-flash.htm</a:t>
            </a:r>
            <a:endParaRPr lang="en-US" dirty="0"/>
          </a:p>
        </p:txBody>
      </p:sp>
    </p:spTree>
    <p:extLst>
      <p:ext uri="{BB962C8B-B14F-4D97-AF65-F5344CB8AC3E}">
        <p14:creationId xmlns:p14="http://schemas.microsoft.com/office/powerpoint/2010/main" val="114076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137" y="146351"/>
            <a:ext cx="7242688" cy="1569660"/>
          </a:xfrm>
          <a:prstGeom prst="rect">
            <a:avLst/>
          </a:prstGeom>
          <a:noFill/>
        </p:spPr>
        <p:txBody>
          <a:bodyPr wrap="non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rPr>
              <a:t>coenzyme </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128"/>
              </a:rPr>
              <a:t>NAD</a:t>
            </a:r>
            <a:r>
              <a:rPr kumimoji="0" lang="en-US" sz="2400" b="0" i="0" u="none" strike="noStrike" kern="1200" cap="none" spc="0" normalizeH="0" baseline="30000" noProof="0" dirty="0">
                <a:ln>
                  <a:noFill/>
                </a:ln>
                <a:solidFill>
                  <a:srgbClr val="000000"/>
                </a:solidFill>
                <a:effectLst/>
                <a:uLnTx/>
                <a:uFillTx/>
                <a:latin typeface="Arial" charset="0"/>
                <a:ea typeface="ＭＳ Ｐゴシック" charset="-128"/>
              </a:rPr>
              <a:t>+</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rPr>
              <a:t> - important for oxidizing glucose</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rPr>
              <a:t>accepts electrons </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rPr>
              <a:t>reduced to NADH.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20" name="Rectangle 19">
            <a:extLst>
              <a:ext uri="{FF2B5EF4-FFF2-40B4-BE49-F238E27FC236}">
                <a16:creationId xmlns:a16="http://schemas.microsoft.com/office/drawing/2014/main" id="{05210B03-6670-4159-8612-7341C9C616CD}"/>
              </a:ext>
            </a:extLst>
          </p:cNvPr>
          <p:cNvSpPr/>
          <p:nvPr/>
        </p:nvSpPr>
        <p:spPr>
          <a:xfrm>
            <a:off x="84221" y="5898641"/>
            <a:ext cx="8975558" cy="646331"/>
          </a:xfrm>
          <a:prstGeom prst="rect">
            <a:avLst/>
          </a:prstGeom>
        </p:spPr>
        <p:txBody>
          <a:bodyPr wrap="square">
            <a:spAutoFit/>
          </a:bodyPr>
          <a:lstStyle/>
          <a:p>
            <a:r>
              <a:rPr lang="en-US" dirty="0"/>
              <a:t>Figure 7.2 The oxidized form of the electron carrier (NAD+) is shown on the left, and the reduced form (NADH) is shown on the right. </a:t>
            </a:r>
          </a:p>
        </p:txBody>
      </p:sp>
      <p:pic>
        <p:nvPicPr>
          <p:cNvPr id="5" name="Picture 4">
            <a:extLst>
              <a:ext uri="{FF2B5EF4-FFF2-40B4-BE49-F238E27FC236}">
                <a16:creationId xmlns:a16="http://schemas.microsoft.com/office/drawing/2014/main" id="{42B47B64-289E-4CC7-AFCC-A515E8A93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756" y="1469667"/>
            <a:ext cx="6462487" cy="4287569"/>
          </a:xfrm>
          <a:prstGeom prst="rect">
            <a:avLst/>
          </a:prstGeom>
        </p:spPr>
      </p:pic>
    </p:spTree>
    <p:extLst>
      <p:ext uri="{BB962C8B-B14F-4D97-AF65-F5344CB8AC3E}">
        <p14:creationId xmlns:p14="http://schemas.microsoft.com/office/powerpoint/2010/main" val="850213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66699" y="232751"/>
            <a:ext cx="8475133" cy="4758267"/>
          </a:xfrm>
        </p:spPr>
        <p:txBody>
          <a:bodyPr>
            <a:normAutofit/>
          </a:bodyPr>
          <a:lstStyle/>
          <a:p>
            <a:r>
              <a:rPr lang="en-US" sz="2400" dirty="0"/>
              <a:t>Cellular respiration produces up to 32 ATP molecules per glucose</a:t>
            </a:r>
          </a:p>
          <a:p>
            <a:pPr lvl="1"/>
            <a:r>
              <a:rPr lang="en-US" sz="2000" dirty="0"/>
              <a:t>uses approximately 34% of the energy originally stored in glucose</a:t>
            </a:r>
          </a:p>
          <a:p>
            <a:pPr lvl="1"/>
            <a:r>
              <a:rPr lang="en-US" sz="2000" dirty="0"/>
              <a:t>releases the other 66% as heat</a:t>
            </a:r>
          </a:p>
        </p:txBody>
      </p:sp>
      <p:pic>
        <p:nvPicPr>
          <p:cNvPr id="3" name="Picture 2">
            <a:extLst>
              <a:ext uri="{FF2B5EF4-FFF2-40B4-BE49-F238E27FC236}">
                <a16:creationId xmlns:a16="http://schemas.microsoft.com/office/drawing/2014/main" id="{F8B13719-AFAA-436B-910B-B5854207C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235" y="1396158"/>
            <a:ext cx="6650060" cy="5040813"/>
          </a:xfrm>
          <a:prstGeom prst="rect">
            <a:avLst/>
          </a:prstGeom>
        </p:spPr>
      </p:pic>
      <p:sp>
        <p:nvSpPr>
          <p:cNvPr id="4" name="TextBox 3">
            <a:extLst>
              <a:ext uri="{FF2B5EF4-FFF2-40B4-BE49-F238E27FC236}">
                <a16:creationId xmlns:a16="http://schemas.microsoft.com/office/drawing/2014/main" id="{DA4B1121-D08A-4A82-91E3-C21A75C4D246}"/>
              </a:ext>
            </a:extLst>
          </p:cNvPr>
          <p:cNvSpPr txBox="1"/>
          <p:nvPr/>
        </p:nvSpPr>
        <p:spPr>
          <a:xfrm>
            <a:off x="2630078" y="6529833"/>
            <a:ext cx="4232635" cy="307777"/>
          </a:xfrm>
          <a:prstGeom prst="rect">
            <a:avLst/>
          </a:prstGeom>
          <a:noFill/>
        </p:spPr>
        <p:txBody>
          <a:bodyPr wrap="square" rtlCol="0">
            <a:spAutoFit/>
          </a:bodyPr>
          <a:lstStyle/>
          <a:p>
            <a:r>
              <a:rPr lang="en-US" sz="1400" dirty="0"/>
              <a:t>Energy and Life by Mikael </a:t>
            </a:r>
            <a:r>
              <a:rPr lang="en-US" sz="1400" dirty="0" err="1"/>
              <a:t>Häggström</a:t>
            </a:r>
            <a:r>
              <a:rPr lang="en-US" sz="1400" dirty="0"/>
              <a:t>, Public Domain</a:t>
            </a:r>
          </a:p>
        </p:txBody>
      </p:sp>
    </p:spTree>
    <p:extLst>
      <p:ext uri="{BB962C8B-B14F-4D97-AF65-F5344CB8AC3E}">
        <p14:creationId xmlns:p14="http://schemas.microsoft.com/office/powerpoint/2010/main" val="172528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20322" y="344605"/>
            <a:ext cx="8475133" cy="2700253"/>
          </a:xfrm>
        </p:spPr>
        <p:txBody>
          <a:bodyPr>
            <a:normAutofit/>
          </a:bodyPr>
          <a:lstStyle/>
          <a:p>
            <a:r>
              <a:rPr lang="en-US" b="1" dirty="0"/>
              <a:t>redox</a:t>
            </a:r>
            <a:r>
              <a:rPr lang="en-US" dirty="0"/>
              <a:t> </a:t>
            </a:r>
            <a:r>
              <a:rPr lang="en-US" b="1" dirty="0"/>
              <a:t>reaction</a:t>
            </a:r>
            <a:endParaRPr lang="en-US" dirty="0"/>
          </a:p>
          <a:p>
            <a:pPr lvl="1"/>
            <a:r>
              <a:rPr lang="en-US" b="1" dirty="0"/>
              <a:t>oxidation</a:t>
            </a:r>
            <a:r>
              <a:rPr lang="en-US" dirty="0"/>
              <a:t>:  refers to the loss of electrons</a:t>
            </a:r>
          </a:p>
          <a:p>
            <a:pPr lvl="1"/>
            <a:r>
              <a:rPr lang="en-US" b="1" dirty="0"/>
              <a:t>reduction</a:t>
            </a:r>
            <a:r>
              <a:rPr lang="en-US" dirty="0"/>
              <a:t>: refers to the addition of electrons </a:t>
            </a:r>
          </a:p>
          <a:p>
            <a:pPr lvl="1"/>
            <a:endParaRPr lang="en-US" dirty="0"/>
          </a:p>
          <a:p>
            <a:pPr lvl="1"/>
            <a:r>
              <a:rPr lang="en-US" dirty="0"/>
              <a:t>NAD+ can accept electrons from an organic molecule according to the general equation:</a:t>
            </a:r>
          </a:p>
          <a:p>
            <a:pPr lvl="1"/>
            <a:endParaRPr lang="en-US" dirty="0"/>
          </a:p>
          <a:p>
            <a:pPr marL="457200" lvl="1" indent="0">
              <a:buNone/>
            </a:pPr>
            <a:endParaRPr lang="en-US" dirty="0"/>
          </a:p>
        </p:txBody>
      </p:sp>
      <p:sp>
        <p:nvSpPr>
          <p:cNvPr id="3" name="TextBox 2">
            <a:extLst>
              <a:ext uri="{FF2B5EF4-FFF2-40B4-BE49-F238E27FC236}">
                <a16:creationId xmlns:a16="http://schemas.microsoft.com/office/drawing/2014/main" id="{3580FFAC-AF3E-4EC5-AEF7-74AEFEE303B6}"/>
              </a:ext>
            </a:extLst>
          </p:cNvPr>
          <p:cNvSpPr txBox="1"/>
          <p:nvPr/>
        </p:nvSpPr>
        <p:spPr>
          <a:xfrm>
            <a:off x="801276" y="3429000"/>
            <a:ext cx="1159497" cy="1077218"/>
          </a:xfrm>
          <a:prstGeom prst="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RH</a:t>
            </a:r>
          </a:p>
          <a:p>
            <a:pPr algn="ctr"/>
            <a:r>
              <a:rPr lang="en-US" dirty="0"/>
              <a:t>Reducing</a:t>
            </a:r>
          </a:p>
          <a:p>
            <a:pPr algn="ctr"/>
            <a:r>
              <a:rPr lang="en-US" dirty="0"/>
              <a:t>agent</a:t>
            </a:r>
          </a:p>
        </p:txBody>
      </p:sp>
      <p:sp>
        <p:nvSpPr>
          <p:cNvPr id="4" name="Plus Sign 3">
            <a:extLst>
              <a:ext uri="{FF2B5EF4-FFF2-40B4-BE49-F238E27FC236}">
                <a16:creationId xmlns:a16="http://schemas.microsoft.com/office/drawing/2014/main" id="{5BBD3730-1624-40A6-B8E6-86050811293B}"/>
              </a:ext>
            </a:extLst>
          </p:cNvPr>
          <p:cNvSpPr/>
          <p:nvPr/>
        </p:nvSpPr>
        <p:spPr>
          <a:xfrm>
            <a:off x="2121218" y="3570153"/>
            <a:ext cx="612554" cy="64102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9D71303-1D6E-4BAD-A9F6-D41DAEB6BC15}"/>
              </a:ext>
            </a:extLst>
          </p:cNvPr>
          <p:cNvSpPr txBox="1"/>
          <p:nvPr/>
        </p:nvSpPr>
        <p:spPr>
          <a:xfrm>
            <a:off x="2894217" y="3429000"/>
            <a:ext cx="1159497" cy="1077218"/>
          </a:xfrm>
          <a:prstGeom prst="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NAD+</a:t>
            </a:r>
          </a:p>
          <a:p>
            <a:pPr algn="ctr"/>
            <a:r>
              <a:rPr lang="en-US" dirty="0"/>
              <a:t>Oxidizing</a:t>
            </a:r>
          </a:p>
          <a:p>
            <a:pPr algn="ctr"/>
            <a:r>
              <a:rPr lang="en-US" dirty="0"/>
              <a:t>agent</a:t>
            </a:r>
          </a:p>
        </p:txBody>
      </p:sp>
      <p:sp>
        <p:nvSpPr>
          <p:cNvPr id="7" name="TextBox 6">
            <a:extLst>
              <a:ext uri="{FF2B5EF4-FFF2-40B4-BE49-F238E27FC236}">
                <a16:creationId xmlns:a16="http://schemas.microsoft.com/office/drawing/2014/main" id="{6EBDF761-F09E-432C-AA08-E5049802FFFC}"/>
              </a:ext>
            </a:extLst>
          </p:cNvPr>
          <p:cNvSpPr txBox="1"/>
          <p:nvPr/>
        </p:nvSpPr>
        <p:spPr>
          <a:xfrm>
            <a:off x="5667080" y="3426394"/>
            <a:ext cx="1159497" cy="1077218"/>
          </a:xfrm>
          <a:prstGeom prst="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NADH</a:t>
            </a:r>
          </a:p>
          <a:p>
            <a:pPr algn="ctr"/>
            <a:r>
              <a:rPr lang="en-US" dirty="0"/>
              <a:t>Reduced</a:t>
            </a:r>
          </a:p>
          <a:p>
            <a:pPr algn="ctr"/>
            <a:endParaRPr lang="en-US" dirty="0"/>
          </a:p>
        </p:txBody>
      </p:sp>
      <p:sp>
        <p:nvSpPr>
          <p:cNvPr id="8" name="TextBox 7">
            <a:extLst>
              <a:ext uri="{FF2B5EF4-FFF2-40B4-BE49-F238E27FC236}">
                <a16:creationId xmlns:a16="http://schemas.microsoft.com/office/drawing/2014/main" id="{FAE64B9F-9C32-448A-9A5D-EBBFE09206F1}"/>
              </a:ext>
            </a:extLst>
          </p:cNvPr>
          <p:cNvSpPr txBox="1"/>
          <p:nvPr/>
        </p:nvSpPr>
        <p:spPr>
          <a:xfrm>
            <a:off x="7646071" y="3426394"/>
            <a:ext cx="1159497" cy="1077218"/>
          </a:xfrm>
          <a:prstGeom prst="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R</a:t>
            </a:r>
          </a:p>
          <a:p>
            <a:pPr algn="ctr"/>
            <a:r>
              <a:rPr lang="en-US" dirty="0"/>
              <a:t>Oxidized</a:t>
            </a:r>
          </a:p>
          <a:p>
            <a:pPr algn="ctr"/>
            <a:endParaRPr lang="en-US" dirty="0"/>
          </a:p>
        </p:txBody>
      </p:sp>
      <p:sp>
        <p:nvSpPr>
          <p:cNvPr id="9" name="Plus Sign 8">
            <a:extLst>
              <a:ext uri="{FF2B5EF4-FFF2-40B4-BE49-F238E27FC236}">
                <a16:creationId xmlns:a16="http://schemas.microsoft.com/office/drawing/2014/main" id="{51326C34-C277-4640-85C1-714767BD7917}"/>
              </a:ext>
            </a:extLst>
          </p:cNvPr>
          <p:cNvSpPr/>
          <p:nvPr/>
        </p:nvSpPr>
        <p:spPr>
          <a:xfrm>
            <a:off x="6939474" y="3567547"/>
            <a:ext cx="612554" cy="64102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9EF51BE7-EE2C-49C4-826E-BDB2F2B86404}"/>
              </a:ext>
            </a:extLst>
          </p:cNvPr>
          <p:cNvSpPr/>
          <p:nvPr/>
        </p:nvSpPr>
        <p:spPr>
          <a:xfrm>
            <a:off x="4287675" y="3727802"/>
            <a:ext cx="1159497" cy="320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1616B4-D54B-4C3E-9838-7FF542DE8068}"/>
              </a:ext>
            </a:extLst>
          </p:cNvPr>
          <p:cNvSpPr/>
          <p:nvPr/>
        </p:nvSpPr>
        <p:spPr>
          <a:xfrm>
            <a:off x="733580" y="4826187"/>
            <a:ext cx="8060354" cy="923330"/>
          </a:xfrm>
          <a:prstGeom prst="rect">
            <a:avLst/>
          </a:prstGeom>
        </p:spPr>
        <p:txBody>
          <a:bodyPr wrap="square">
            <a:spAutoFit/>
          </a:bodyPr>
          <a:lstStyle/>
          <a:p>
            <a:r>
              <a:rPr lang="en-US" dirty="0"/>
              <a:t>In the above equation, RH is a reducing agent, and NAD+ is reduced to NADH; NAD+ is an oxidizing agent, and RH is oxidized to R. (Credit: derived from OpenStax Biology 2e; adapted by Matthew Aderholt)</a:t>
            </a:r>
          </a:p>
        </p:txBody>
      </p:sp>
    </p:spTree>
    <p:extLst>
      <p:ext uri="{BB962C8B-B14F-4D97-AF65-F5344CB8AC3E}">
        <p14:creationId xmlns:p14="http://schemas.microsoft.com/office/powerpoint/2010/main" val="323485080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TotalTime>
  <Words>7181</Words>
  <Application>Microsoft Office PowerPoint</Application>
  <PresentationFormat>On-screen Show (4:3)</PresentationFormat>
  <Paragraphs>343</Paragraphs>
  <Slides>33</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ＭＳ Ｐゴシック</vt:lpstr>
      <vt:lpstr>Arial</vt:lpstr>
      <vt:lpstr>Arial Black</vt:lpstr>
      <vt:lpstr>Calibri</vt:lpstr>
      <vt:lpstr>Calibri Light</vt:lpstr>
      <vt:lpstr>Symbol</vt:lpstr>
      <vt:lpstr>Times</vt:lpstr>
      <vt:lpstr>Times New Roman</vt:lpstr>
      <vt:lpstr>Office Theme</vt:lpstr>
      <vt:lpstr>Essential</vt:lpstr>
      <vt:lpstr>1_Office Theme</vt:lpstr>
      <vt:lpstr>PowerPoint Presentation</vt:lpstr>
      <vt:lpstr>PowerPoint Presentation</vt:lpstr>
      <vt:lpstr>PowerPoint Presentation</vt:lpstr>
      <vt:lpstr>Connections between pathways</vt:lpstr>
      <vt:lpstr>PowerPoint Presentation</vt:lpstr>
      <vt:lpstr>An overview of cellular respiration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Aderholt</dc:creator>
  <cp:lastModifiedBy>Matthew Aderholt</cp:lastModifiedBy>
  <cp:revision>30</cp:revision>
  <dcterms:created xsi:type="dcterms:W3CDTF">2018-04-05T18:46:42Z</dcterms:created>
  <dcterms:modified xsi:type="dcterms:W3CDTF">2018-04-06T17:01:17Z</dcterms:modified>
</cp:coreProperties>
</file>