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8"/>
  </p:notesMasterIdLst>
  <p:sldIdLst>
    <p:sldId id="323" r:id="rId2"/>
    <p:sldId id="261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51" r:id="rId16"/>
    <p:sldId id="370" r:id="rId17"/>
    <p:sldId id="353" r:id="rId18"/>
    <p:sldId id="354" r:id="rId19"/>
    <p:sldId id="364" r:id="rId20"/>
    <p:sldId id="363" r:id="rId21"/>
    <p:sldId id="365" r:id="rId22"/>
    <p:sldId id="338" r:id="rId23"/>
    <p:sldId id="337" r:id="rId24"/>
    <p:sldId id="339" r:id="rId25"/>
    <p:sldId id="341" r:id="rId26"/>
    <p:sldId id="367" r:id="rId27"/>
    <p:sldId id="342" r:id="rId28"/>
    <p:sldId id="344" r:id="rId29"/>
    <p:sldId id="347" r:id="rId30"/>
    <p:sldId id="343" r:id="rId31"/>
    <p:sldId id="348" r:id="rId32"/>
    <p:sldId id="356" r:id="rId33"/>
    <p:sldId id="349" r:id="rId34"/>
    <p:sldId id="371" r:id="rId35"/>
    <p:sldId id="358" r:id="rId36"/>
    <p:sldId id="368" r:id="rId37"/>
    <p:sldId id="359" r:id="rId38"/>
    <p:sldId id="350" r:id="rId39"/>
    <p:sldId id="360" r:id="rId40"/>
    <p:sldId id="372" r:id="rId41"/>
    <p:sldId id="361" r:id="rId42"/>
    <p:sldId id="362" r:id="rId43"/>
    <p:sldId id="346" r:id="rId44"/>
    <p:sldId id="373" r:id="rId45"/>
    <p:sldId id="366" r:id="rId46"/>
    <p:sldId id="375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2B796-30BB-47E6-AD71-68074BBCF37B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53167-482C-4D0B-A7C0-8C73E1486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$15.00 subtract</a:t>
            </a:r>
            <a:r>
              <a:rPr lang="en-US" baseline="0" dirty="0" smtClean="0"/>
              <a:t> Pay Period 1 from period 2 and so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97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0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Hours</a:t>
            </a:r>
            <a:r>
              <a:rPr lang="en-US" baseline="0" dirty="0" smtClean="0"/>
              <a:t> x rate of pay - $20.00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61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Hours</a:t>
            </a:r>
            <a:r>
              <a:rPr lang="en-US" baseline="0" dirty="0" smtClean="0"/>
              <a:t> </a:t>
            </a:r>
            <a:r>
              <a:rPr lang="en-US" baseline="0" smtClean="0"/>
              <a:t>x rate of pay - $20.00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4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$15.00 subtract</a:t>
            </a:r>
            <a:r>
              <a:rPr lang="en-US" baseline="0" dirty="0" smtClean="0"/>
              <a:t> Pay Period 1 from period 2 and so on..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2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$15.00 subtract Pay Period 1 from period 2 and so on.  Divide by 2 to find 1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8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56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0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79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8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58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Divided hours into net pay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3167-482C-4D0B-A7C0-8C73E1486BE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5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52382" y="804207"/>
            <a:ext cx="8307743" cy="242146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62399" y="3225671"/>
            <a:ext cx="7197726" cy="140546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Paycheck Problem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Fill in the blank…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As the figure’s numbers change ____________ also changes.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70" y="3196380"/>
            <a:ext cx="6946000" cy="28618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Fill in the blank…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/>
              <a:t>As the figure’s numbers change ____________ also changes.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18" y="3959137"/>
            <a:ext cx="6654854" cy="27419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011" y="1475471"/>
            <a:ext cx="113945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Fill in the blank…  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As the figure’s numbers change ____________ also change(s).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Possible answers…</a:t>
            </a:r>
          </a:p>
          <a:p>
            <a:r>
              <a:rPr lang="en-US" sz="3200" dirty="0" smtClean="0"/>
              <a:t>Height </a:t>
            </a:r>
            <a:r>
              <a:rPr lang="en-US" sz="3200" dirty="0"/>
              <a:t>and width </a:t>
            </a:r>
            <a:r>
              <a:rPr lang="en-US" sz="3200" dirty="0" smtClean="0"/>
              <a:t>			                      Number </a:t>
            </a:r>
            <a:r>
              <a:rPr lang="en-US" sz="3200" dirty="0"/>
              <a:t>of rows</a:t>
            </a:r>
          </a:p>
          <a:p>
            <a:r>
              <a:rPr lang="en-US" sz="3200" dirty="0" smtClean="0"/>
              <a:t>number </a:t>
            </a:r>
            <a:r>
              <a:rPr lang="en-US" sz="3200" dirty="0"/>
              <a:t>of missing </a:t>
            </a:r>
            <a:r>
              <a:rPr lang="en-US" sz="3200" dirty="0" smtClean="0"/>
              <a:t>squares     </a:t>
            </a:r>
            <a:r>
              <a:rPr lang="en-US" sz="3200" dirty="0"/>
              <a:t> </a:t>
            </a:r>
            <a:r>
              <a:rPr lang="en-US" sz="3200" dirty="0" smtClean="0"/>
              <a:t>             Number of columns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1" y="2580714"/>
            <a:ext cx="5547458" cy="2285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</a:t>
            </a:r>
            <a:r>
              <a:rPr lang="en-US" sz="3200" dirty="0" smtClean="0"/>
              <a:t>what would figure  5 look like. 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Draw it on your paper.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1" y="4058976"/>
            <a:ext cx="6043165" cy="24898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what would figure number 5 look like.  Draw it on you paper.  </a:t>
            </a:r>
            <a:r>
              <a:rPr lang="en-US" sz="3200" dirty="0" smtClean="0"/>
              <a:t>Is this what you drew?  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334011" y="3916907"/>
            <a:ext cx="6448926" cy="2538483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782937" y="4129451"/>
            <a:ext cx="1255594" cy="6754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what would figure number 5 look like.  Draw it on you paper.  </a:t>
            </a:r>
            <a:r>
              <a:rPr lang="en-US" sz="3200" dirty="0" smtClean="0"/>
              <a:t>Describe the changes that you made.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43434" y="4401944"/>
            <a:ext cx="5887872" cy="228856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031306" y="5282636"/>
            <a:ext cx="1255594" cy="6754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what would figure number 5 look like.  Draw it on you paper.  </a:t>
            </a:r>
            <a:r>
              <a:rPr lang="en-US" sz="3200" dirty="0" smtClean="0"/>
              <a:t>Describe the changes that you made.</a:t>
            </a:r>
            <a:endParaRPr lang="en-US" sz="3200" dirty="0"/>
          </a:p>
          <a:p>
            <a:r>
              <a:rPr lang="en-US" sz="3200" dirty="0" smtClean="0"/>
              <a:t>Added a row to the bottom. Added a column on the left.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43434" y="4401944"/>
            <a:ext cx="5887872" cy="228856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031306" y="5282636"/>
            <a:ext cx="1255594" cy="6754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what would figure number 5 look like.  Draw it on you paper.  </a:t>
            </a:r>
            <a:r>
              <a:rPr lang="en-US" sz="3200" dirty="0" smtClean="0"/>
              <a:t>Do you see a pattern?  What is it?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43433" y="4135273"/>
            <a:ext cx="6189127" cy="2432874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221883" y="3941870"/>
            <a:ext cx="1255594" cy="6754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011" y="1475471"/>
            <a:ext cx="113945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what would figure number 5 look like.  Draw it on you paper.  </a:t>
            </a:r>
            <a:r>
              <a:rPr lang="en-US" sz="3200" dirty="0" smtClean="0"/>
              <a:t>Do you see a pattern?  What is it?</a:t>
            </a:r>
          </a:p>
          <a:p>
            <a:r>
              <a:rPr lang="en-US" sz="3200" dirty="0" smtClean="0"/>
              <a:t>1 column added to the left; 1 row added to the bottom.</a:t>
            </a:r>
          </a:p>
          <a:p>
            <a:r>
              <a:rPr lang="en-US" sz="3200" dirty="0" smtClean="0"/>
              <a:t>Always 3 on top row; always 1 space bottom right. Add one more missing on the top.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334010" y="4626591"/>
            <a:ext cx="5697295" cy="194155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221883" y="4279577"/>
            <a:ext cx="1255594" cy="6754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475471"/>
            <a:ext cx="113945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Observing </a:t>
            </a:r>
            <a:r>
              <a:rPr lang="en-US" sz="3200" dirty="0">
                <a:solidFill>
                  <a:schemeClr val="bg1"/>
                </a:solidFill>
              </a:rPr>
              <a:t>patterns can allow us to make </a:t>
            </a:r>
            <a:r>
              <a:rPr lang="en-US" sz="3200" dirty="0" smtClean="0">
                <a:solidFill>
                  <a:schemeClr val="bg1"/>
                </a:solidFill>
              </a:rPr>
              <a:t>decisions.  Based on these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diagrams, what would figure number 5 look like.  Draw it on you paper.  </a:t>
            </a:r>
            <a:r>
              <a:rPr lang="en-US" sz="3200" dirty="0" smtClean="0"/>
              <a:t>Do you see a pattern?  What is it?</a:t>
            </a:r>
          </a:p>
          <a:p>
            <a:r>
              <a:rPr lang="en-US" sz="3200" dirty="0" smtClean="0"/>
              <a:t>1 column added to the left; 1 row added to the bottom.</a:t>
            </a:r>
          </a:p>
          <a:p>
            <a:r>
              <a:rPr lang="en-US" sz="3200" dirty="0" smtClean="0"/>
              <a:t>Always 3 on top row; always 1 space bottom right.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43434" y="4363466"/>
            <a:ext cx="5887872" cy="21662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458" y="4363466"/>
            <a:ext cx="5451146" cy="220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103031"/>
            <a:ext cx="11091930" cy="2695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2" y="2798697"/>
            <a:ext cx="11756297" cy="1577975"/>
          </a:xfrm>
        </p:spPr>
        <p:txBody>
          <a:bodyPr>
            <a:noAutofit/>
          </a:bodyPr>
          <a:lstStyle/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400" b="1" dirty="0">
                <a:solidFill>
                  <a:schemeClr val="bg1"/>
                </a:solidFill>
              </a:rPr>
              <a:t>Grab a pencil and scrap paper.</a:t>
            </a:r>
          </a:p>
          <a:p>
            <a:pPr marL="457200" indent="-457200" algn="l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400" b="1" dirty="0">
                <a:solidFill>
                  <a:schemeClr val="bg1"/>
                </a:solidFill>
              </a:rPr>
              <a:t>You should hear me </a:t>
            </a:r>
            <a:r>
              <a:rPr lang="en-US" sz="4400" b="1" dirty="0" smtClean="0">
                <a:solidFill>
                  <a:schemeClr val="bg1"/>
                </a:solidFill>
              </a:rPr>
              <a:t>speaking</a:t>
            </a:r>
            <a:r>
              <a:rPr lang="en-US" sz="4400" b="1" dirty="0" smtClean="0">
                <a:solidFill>
                  <a:schemeClr val="bg1"/>
                </a:solidFill>
              </a:rPr>
              <a:t>.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11394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We could go further with this problem and create an equation or a method for working out what figures 6, 7,8…. would be without drawing them.  In order to save time, we will not. 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Instead, we will use observation to work a paycheck problem.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43434" y="4279577"/>
            <a:ext cx="5887872" cy="22885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278523"/>
            <a:ext cx="113945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</a:t>
            </a:r>
            <a:r>
              <a:rPr lang="en-US" sz="2400" dirty="0" smtClean="0">
                <a:solidFill>
                  <a:schemeClr val="bg1"/>
                </a:solidFill>
              </a:rPr>
              <a:t>.  </a:t>
            </a:r>
            <a:r>
              <a:rPr lang="en-US" sz="2400" dirty="0" smtClean="0"/>
              <a:t>What do you notice?  What do you  wonder?</a:t>
            </a:r>
            <a:endParaRPr lang="en-US" sz="2400" dirty="0"/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58888"/>
              </p:ext>
            </p:extLst>
          </p:nvPr>
        </p:nvGraphicFramePr>
        <p:xfrm>
          <a:off x="334011" y="2574387"/>
          <a:ext cx="6902914" cy="3993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5024"/>
                <a:gridCol w="2627308"/>
                <a:gridCol w="2050582"/>
              </a:tblGrid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Employee Name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Alison Rodriguez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Employee ID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#32157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Pay Period Ending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Hours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 Pay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11,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$280.00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4,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$370.00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27,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$460.00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20,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$310.00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13,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$340.00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43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6,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$430.00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What do </a:t>
            </a:r>
            <a:r>
              <a:rPr lang="en-US" sz="2400" dirty="0" smtClean="0"/>
              <a:t>you notice? </a:t>
            </a:r>
            <a:r>
              <a:rPr lang="en-US" sz="2400" dirty="0"/>
              <a:t>What do </a:t>
            </a:r>
            <a:r>
              <a:rPr lang="en-US" sz="2400" dirty="0" smtClean="0"/>
              <a:t>you wonder</a:t>
            </a:r>
            <a:r>
              <a:rPr lang="en-US" sz="2400" dirty="0"/>
              <a:t>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259796"/>
              </p:ext>
            </p:extLst>
          </p:nvPr>
        </p:nvGraphicFramePr>
        <p:xfrm>
          <a:off x="389089" y="2602526"/>
          <a:ext cx="5997643" cy="4041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227"/>
                <a:gridCol w="2282754"/>
                <a:gridCol w="1781662"/>
              </a:tblGrid>
              <a:tr h="567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Employee Name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Alison Rodriguez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Employee ID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#32157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Pay Period Ending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Hours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 Pay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11,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$280.00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4,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$370.00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27,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$460.00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20,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$310.00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13,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$340.00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4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6,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$430.00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34794"/>
            <a:ext cx="1139459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</a:t>
            </a:r>
            <a:r>
              <a:rPr lang="en-US" sz="2400" dirty="0" smtClean="0">
                <a:solidFill>
                  <a:schemeClr val="bg1"/>
                </a:solidFill>
              </a:rPr>
              <a:t>.  </a:t>
            </a:r>
            <a:r>
              <a:rPr lang="en-US" sz="2400" dirty="0" smtClean="0"/>
              <a:t>What do you notice?   What do you wonder?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 The pay periods are out of order.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  Most increase by 2 hours.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  Net pay increases as hours increase.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  What is net pay?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         Why does she work part time?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  What is her gross pay?</a:t>
            </a:r>
          </a:p>
          <a:p>
            <a:r>
              <a:rPr lang="en-US" sz="2400" dirty="0" smtClean="0"/>
              <a:t>													  Did she miss 2 weeks of work?</a:t>
            </a:r>
            <a:endParaRPr lang="en-US" sz="2400" dirty="0"/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33946"/>
              </p:ext>
            </p:extLst>
          </p:nvPr>
        </p:nvGraphicFramePr>
        <p:xfrm>
          <a:off x="334011" y="2672865"/>
          <a:ext cx="5940180" cy="3895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4705"/>
                <a:gridCol w="2260883"/>
                <a:gridCol w="1764592"/>
              </a:tblGrid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Employee Name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Alison Rodriguez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Employee ID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#32157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Pay Period Ending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Hours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 Pay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11,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$280.00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4,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$370.00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27,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$460.00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20,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$310.00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13,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$340.00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32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6,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$430.00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How is Alison’s net pay being calculated? </a:t>
            </a:r>
            <a:r>
              <a:rPr lang="en-US" sz="2400" dirty="0" smtClean="0"/>
              <a:t>Let’s observe and think this through.</a:t>
            </a:r>
            <a:endParaRPr lang="en-US" sz="2400" dirty="0"/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3708"/>
              </p:ext>
            </p:extLst>
          </p:nvPr>
        </p:nvGraphicFramePr>
        <p:xfrm>
          <a:off x="389089" y="2686931"/>
          <a:ext cx="5899169" cy="3956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1486"/>
                <a:gridCol w="2245274"/>
                <a:gridCol w="1752409"/>
              </a:tblGrid>
              <a:tr h="555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Employee Name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Alison Rodriguez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Employee ID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#32157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Pay Period Ending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Hours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Net Pay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11,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$280.00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4,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$370.00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27,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$460.00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20,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$310.00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13,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$340.00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  <a:tr h="425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 6, 2016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8197" marR="58197" marT="58197" marB="58197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$430.00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3279" marR="23279" marT="23279" marB="23279" anchor="b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367889" y="6643529"/>
            <a:ext cx="105805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6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1" y="2729552"/>
            <a:ext cx="7192204" cy="38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/>
              <a:t>What did you come up with?  Perhaps you figured a few more.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1" y="2729552"/>
            <a:ext cx="7192204" cy="38385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62731" y="5205272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$400.00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smtClean="0"/>
              <a:t>Let’s fill in the chart.  Notice, I organized this by number of hours.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459522"/>
              </p:ext>
            </p:extLst>
          </p:nvPr>
        </p:nvGraphicFramePr>
        <p:xfrm>
          <a:off x="134033" y="2641306"/>
          <a:ext cx="6829476" cy="3926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9075"/>
                <a:gridCol w="1204666"/>
                <a:gridCol w="1287231"/>
                <a:gridCol w="1404252"/>
                <a:gridCol w="1404252"/>
              </a:tblGrid>
              <a:tr h="58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Alison Rodriguez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8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Change in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3584" y="2641913"/>
            <a:ext cx="17290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20641" y="3319988"/>
            <a:ext cx="478301" cy="169373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/>
              <a:t>Let’s fill in the chart. (Add $400).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03020"/>
              </p:ext>
            </p:extLst>
          </p:nvPr>
        </p:nvGraphicFramePr>
        <p:xfrm>
          <a:off x="134033" y="2641306"/>
          <a:ext cx="6829476" cy="3926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9075"/>
                <a:gridCol w="1204666"/>
                <a:gridCol w="1287231"/>
                <a:gridCol w="1404252"/>
                <a:gridCol w="1404252"/>
              </a:tblGrid>
              <a:tr h="58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Alison Rodriguez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8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Change in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&gt;&gt;&gt;&gt;&gt;&gt;&gt;&gt;&gt;&gt;&gt;&gt;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3584" y="2641913"/>
            <a:ext cx="17290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/>
              <a:t>Let’s fill in the chart.  How much did her pay change each pay period?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432419"/>
              </p:ext>
            </p:extLst>
          </p:nvPr>
        </p:nvGraphicFramePr>
        <p:xfrm>
          <a:off x="134033" y="2641306"/>
          <a:ext cx="6829476" cy="3926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9075"/>
                <a:gridCol w="1204666"/>
                <a:gridCol w="1287231"/>
                <a:gridCol w="1404252"/>
                <a:gridCol w="1404252"/>
              </a:tblGrid>
              <a:tr h="58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Alison Rodriguez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8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Change in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3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3584" y="2641913"/>
            <a:ext cx="17290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103031"/>
            <a:ext cx="11091930" cy="2695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1972" y="2443449"/>
            <a:ext cx="1123711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Today, we will work on problem solving skills that you will need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to pass the HiSET test.  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3200" dirty="0" smtClean="0"/>
              <a:t>At this time, there are no right or wrong answers.  We simply want</a:t>
            </a:r>
          </a:p>
          <a:p>
            <a:r>
              <a:rPr lang="en-US" sz="3200" dirty="0" smtClean="0"/>
              <a:t>To observe… and to think about the problems.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How much </a:t>
            </a:r>
            <a:r>
              <a:rPr lang="en-US" sz="2400" dirty="0" smtClean="0"/>
              <a:t>does Alison’s pay change each pay period?  How did you figure this?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03573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Alison Rodriguez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How much </a:t>
            </a:r>
            <a:r>
              <a:rPr lang="en-US" sz="2400" dirty="0" smtClean="0"/>
              <a:t>does Alison’s pay change each </a:t>
            </a:r>
            <a:r>
              <a:rPr lang="en-US" sz="2400" dirty="0"/>
              <a:t>pay </a:t>
            </a:r>
            <a:r>
              <a:rPr lang="en-US" sz="2400" dirty="0" smtClean="0"/>
              <a:t>period?  How did you figure this?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Subtract pay period </a:t>
            </a:r>
            <a:r>
              <a:rPr lang="en-US" sz="2400" dirty="0">
                <a:solidFill>
                  <a:schemeClr val="bg1"/>
                </a:solidFill>
              </a:rPr>
              <a:t>1 from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period </a:t>
            </a:r>
            <a:r>
              <a:rPr lang="en-US" sz="2400" dirty="0">
                <a:solidFill>
                  <a:schemeClr val="bg1"/>
                </a:solidFill>
              </a:rPr>
              <a:t>2 and so on.  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33749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282662"/>
                <a:gridCol w="1828800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Alison Rodriguez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How much </a:t>
            </a:r>
            <a:r>
              <a:rPr lang="en-US" sz="2400" dirty="0" smtClean="0"/>
              <a:t>does Alison’s pay change each week?  How did you figure this?</a:t>
            </a:r>
            <a:r>
              <a:rPr lang="en-US" sz="2400" dirty="0" smtClean="0">
                <a:solidFill>
                  <a:schemeClr val="bg1"/>
                </a:solidFill>
              </a:rPr>
              <a:t>                              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r>
              <a:rPr lang="en-US" sz="3200" dirty="0" smtClean="0"/>
              <a:t>                                                                                      </a:t>
            </a:r>
            <a:r>
              <a:rPr lang="en-US" sz="2800" dirty="0" smtClean="0"/>
              <a:t>$30.00/week.</a:t>
            </a:r>
          </a:p>
          <a:p>
            <a:r>
              <a:rPr lang="en-US" sz="2800" dirty="0" smtClean="0"/>
              <a:t>                                                                                                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995676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Alison Rodriguez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How much </a:t>
            </a:r>
            <a:r>
              <a:rPr lang="en-US" sz="2400" dirty="0" smtClean="0"/>
              <a:t>is she making per hour?  How did you figure this? </a:t>
            </a:r>
          </a:p>
          <a:p>
            <a:r>
              <a:rPr lang="en-US" sz="2400" dirty="0" smtClean="0"/>
              <a:t>																	</a:t>
            </a:r>
          </a:p>
          <a:p>
            <a:r>
              <a:rPr lang="en-US" sz="2400" dirty="0" smtClean="0"/>
              <a:t>																		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20013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How much </a:t>
            </a:r>
            <a:r>
              <a:rPr lang="en-US" sz="2400" dirty="0" smtClean="0"/>
              <a:t>is she making per hour?  How did you figure this? </a:t>
            </a:r>
          </a:p>
          <a:p>
            <a:r>
              <a:rPr lang="en-US" sz="2400" dirty="0" smtClean="0"/>
              <a:t>																	</a:t>
            </a:r>
          </a:p>
          <a:p>
            <a:r>
              <a:rPr lang="en-US" sz="2400" dirty="0" smtClean="0"/>
              <a:t>																		$15.00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Pay changes $30.00 for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every 2 hours she works.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320013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/>
              <a:t>What is the  difference between what she should make and what she brings home?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       Net pay = bring home pay.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3200" dirty="0" smtClean="0"/>
              <a:t>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8724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/>
              <a:t>What is the  difference between what she should make and what she brings home?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	$20/ pay period.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																																																																																																																																																						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																																	</a:t>
            </a:r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341670"/>
              </p:ext>
            </p:extLst>
          </p:nvPr>
        </p:nvGraphicFramePr>
        <p:xfrm>
          <a:off x="480534" y="2588452"/>
          <a:ext cx="7566186" cy="395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Hours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 smtClean="0"/>
              <a:t>Why is there a difference?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                    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                                                      DEDUCTIONS!				                     Money is deducted for      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Taxes, Social Security &amp;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retirement.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       Gross pay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Net pay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08181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Hours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0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Can you come up with a method for figuring Alison’s deductions? 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10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WAIT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17474"/>
              </p:ext>
            </p:extLst>
          </p:nvPr>
        </p:nvGraphicFramePr>
        <p:xfrm>
          <a:off x="548640" y="2588452"/>
          <a:ext cx="7498080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914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Hours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Nov 27, 2016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7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Can you come up with a method for figuring Alison’s deductions? </a:t>
            </a:r>
            <a:endParaRPr lang="en-US" sz="2400" dirty="0" smtClean="0"/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  She is making $20 less per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  pay period.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08181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Hours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103031"/>
            <a:ext cx="11091930" cy="2695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924834"/>
            <a:ext cx="8066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Warm up exercise….  Look at the picture below.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</a:t>
            </a:r>
            <a:r>
              <a:rPr lang="en-US" sz="3200" dirty="0" smtClean="0"/>
              <a:t>What do you see?  What do you notice?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Type your answers in the chatting area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02" y="3818461"/>
            <a:ext cx="3246969" cy="27496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0" y="1304204"/>
            <a:ext cx="1173606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Can you come up with a method for figuring Alison’s deductions? </a:t>
            </a:r>
            <a:endParaRPr lang="en-US" sz="2400" dirty="0" smtClean="0"/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  She is making $20 less per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  pay period.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 20 hrs. X $15 per hr. = $300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08181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Hours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2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Can you come up with a method for figuring Alison’s deductions? </a:t>
            </a:r>
            <a:endParaRPr lang="en-US" sz="2400" dirty="0" smtClean="0"/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  She is making $10 less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  per week…. $20 less per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														  pay period.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  </a:t>
            </a:r>
            <a:r>
              <a:rPr lang="en-US" sz="2400" dirty="0" smtClean="0"/>
              <a:t>So… h * r -20 =</a:t>
            </a:r>
          </a:p>
          <a:p>
            <a:r>
              <a:rPr lang="en-US" sz="2400" dirty="0" smtClean="0"/>
              <a:t>																	</a:t>
            </a:r>
            <a:r>
              <a:rPr lang="en-US" sz="2400" dirty="0"/>
              <a:t> </a:t>
            </a:r>
            <a:r>
              <a:rPr lang="en-US" sz="2400" dirty="0" smtClean="0"/>
              <a:t> hr-20 = net pay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                                               Will this get an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                                               answer?</a:t>
            </a:r>
            <a:endParaRPr lang="en-US" sz="2400" dirty="0"/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34063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Hours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Change in Pay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30.00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16001" y="2773748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Hours times rate of pay should work.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Alison’s </a:t>
            </a:r>
            <a:r>
              <a:rPr lang="en-US" sz="2800" b="1" dirty="0">
                <a:solidFill>
                  <a:schemeClr val="bg1"/>
                </a:solidFill>
              </a:rPr>
              <a:t>Paystub</a:t>
            </a:r>
          </a:p>
          <a:p>
            <a:r>
              <a:rPr lang="en-US" sz="2400" dirty="0">
                <a:solidFill>
                  <a:schemeClr val="bg1"/>
                </a:solidFill>
              </a:rPr>
              <a:t>Alison works as a cashier at a big box store in New York City. She received the following report. </a:t>
            </a:r>
            <a:r>
              <a:rPr lang="en-US" sz="2400" dirty="0"/>
              <a:t>Can you come up with a method for figuring Alison’s deductions?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																  </a:t>
            </a:r>
            <a:r>
              <a:rPr lang="en-US" sz="2400" dirty="0" smtClean="0"/>
              <a:t>So… hr. -20 = net pay</a:t>
            </a:r>
          </a:p>
          <a:p>
            <a:r>
              <a:rPr lang="en-US" sz="2400" dirty="0" smtClean="0"/>
              <a:t>                                                                                                                    Will this get an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                                               answer?  Let’s try it.</a:t>
            </a:r>
          </a:p>
          <a:p>
            <a:endParaRPr lang="en-US" sz="2400" dirty="0"/>
          </a:p>
          <a:p>
            <a:r>
              <a:rPr lang="en-US" sz="2400" dirty="0" smtClean="0"/>
              <a:t>																	20* 15 -20 = 280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				22* </a:t>
            </a:r>
            <a:r>
              <a:rPr lang="en-US" sz="2400" dirty="0"/>
              <a:t>15 -20 = </a:t>
            </a:r>
            <a:r>
              <a:rPr lang="en-US" sz="2400" dirty="0" smtClean="0"/>
              <a:t>310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								24* 15 -20 = 340</a:t>
            </a:r>
            <a:endParaRPr lang="en-US" sz="2400" dirty="0"/>
          </a:p>
          <a:p>
            <a:endParaRPr lang="en-US" sz="2400" dirty="0"/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3200" dirty="0"/>
              <a:t> 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	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9140"/>
              </p:ext>
            </p:extLst>
          </p:nvPr>
        </p:nvGraphicFramePr>
        <p:xfrm>
          <a:off x="480534" y="2588452"/>
          <a:ext cx="7566186" cy="3980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4020"/>
                <a:gridCol w="1334616"/>
                <a:gridCol w="1426088"/>
                <a:gridCol w="1555731"/>
                <a:gridCol w="1555731"/>
              </a:tblGrid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Employee Name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Alison Rodriguez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Employee ID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#32157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596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Pay Period Ending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Hours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Net Pay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TR-20 =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Should have made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11,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$280.00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300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20,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$310.00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13,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$340.00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360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Dec 4,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$370.00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390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&gt;&gt;&gt;&gt;&gt;&gt;&gt;&gt;&gt;&gt;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r>
                        <a:rPr lang="en-US" sz="1300" dirty="0" smtClean="0">
                          <a:effectLst/>
                        </a:rPr>
                        <a:t>$400.00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420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6,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$430.00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450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8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Nov 27, 2016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5841" marR="45841" marT="45841" marB="45841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$460.00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8336" marR="18336" marT="18336" marB="18336" anchor="b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508" marR="49508" marT="0" marB="0"/>
                </a:tc>
                <a:tc>
                  <a:txBody>
                    <a:bodyPr/>
                    <a:lstStyle/>
                    <a:p>
                      <a:pPr marL="3143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</a:rPr>
                        <a:t>480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1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11" y="1304204"/>
            <a:ext cx="113945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Did anyone have another way to solve this problem?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</a:rPr>
              <a:t>How could “observation and wondering” help you solve math problems?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 you use observation and wondering in your daily calculations?</a:t>
            </a:r>
            <a:endParaRPr lang="en-US" sz="3200" dirty="0"/>
          </a:p>
          <a:p>
            <a:r>
              <a:rPr lang="en-US" sz="3200" dirty="0" smtClean="0"/>
              <a:t>		</a:t>
            </a:r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51" y="1366362"/>
            <a:ext cx="113945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Did anyone have another way to solve this problem?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Bar graph,  </a:t>
            </a:r>
            <a:r>
              <a:rPr lang="en-US" sz="2400" dirty="0" err="1" smtClean="0">
                <a:solidFill>
                  <a:schemeClr val="bg1"/>
                </a:solidFill>
              </a:rPr>
              <a:t>xy</a:t>
            </a:r>
            <a:r>
              <a:rPr lang="en-US" sz="2400" dirty="0" smtClean="0">
                <a:solidFill>
                  <a:schemeClr val="bg1"/>
                </a:solidFill>
              </a:rPr>
              <a:t> graph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bg1"/>
                </a:solidFill>
              </a:rPr>
              <a:t>How could “observation and wondering” help you solve math problems?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 you use observation and wondering in your daily calculations?</a:t>
            </a:r>
          </a:p>
          <a:p>
            <a:r>
              <a:rPr lang="en-US" sz="2400" dirty="0" smtClean="0"/>
              <a:t>Tall ceilings, and you wanted to paint the walls. You could measure down below and then use room specifications to figure out how much paint you need for each wall.</a:t>
            </a:r>
          </a:p>
          <a:p>
            <a:endParaRPr lang="en-US" sz="2400" dirty="0"/>
          </a:p>
          <a:p>
            <a:r>
              <a:rPr lang="en-US" sz="2400" dirty="0" smtClean="0"/>
              <a:t>Use problem solving skills when </a:t>
            </a:r>
            <a:r>
              <a:rPr lang="en-US" sz="2400" dirty="0" smtClean="0"/>
              <a:t>you are </a:t>
            </a:r>
            <a:r>
              <a:rPr lang="en-US" sz="2400" dirty="0" smtClean="0"/>
              <a:t>studying </a:t>
            </a:r>
            <a:r>
              <a:rPr lang="en-US" sz="2400" dirty="0" smtClean="0"/>
              <a:t>for your </a:t>
            </a:r>
            <a:r>
              <a:rPr lang="en-US" sz="2400" dirty="0" smtClean="0"/>
              <a:t>High School Equivalency. </a:t>
            </a:r>
          </a:p>
          <a:p>
            <a:r>
              <a:rPr lang="en-US" sz="2400" dirty="0" smtClean="0"/>
              <a:t>You will be able to solve problems more efficiently when you test.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525" y="4401944"/>
            <a:ext cx="1520076" cy="2166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142635"/>
            <a:ext cx="121606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lesson comes to us courtesy of  </a:t>
            </a:r>
            <a:r>
              <a:rPr lang="en-US" sz="3200" dirty="0" smtClean="0"/>
              <a:t>OER Commons, a Creative Commons site for Math (adapted</a:t>
            </a:r>
            <a:r>
              <a:rPr lang="en-US" sz="3200" dirty="0" smtClean="0"/>
              <a:t>).</a:t>
            </a:r>
          </a:p>
          <a:p>
            <a:endParaRPr lang="en-US" sz="3200" dirty="0"/>
          </a:p>
          <a:p>
            <a:r>
              <a:rPr lang="en-US" sz="3200" dirty="0" smtClean="0"/>
              <a:t>https</a:t>
            </a:r>
            <a:r>
              <a:rPr lang="en-US" sz="3200" dirty="0"/>
              <a:t>://www.youtube.com/watch?time_continue=3&amp;v=fKNG1bfCSpY </a:t>
            </a:r>
          </a:p>
          <a:p>
            <a:r>
              <a:rPr lang="en-US" sz="3200" dirty="0"/>
              <a:t>http://www.oercommons.org/courses/collectedny/view</a:t>
            </a:r>
          </a:p>
          <a:p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889" y="3874741"/>
            <a:ext cx="13838821" cy="52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88322" y="29184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0084" y="2919089"/>
            <a:ext cx="191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905000"/>
            <a:ext cx="8458200" cy="48768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defRPr/>
            </a:pP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98558" y="5858470"/>
            <a:ext cx="3211841" cy="923330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700" b="1" dirty="0" smtClean="0">
                <a:solidFill>
                  <a:schemeClr val="bg1"/>
                </a:solidFill>
              </a:rPr>
              <a:t>created 11.10.2017</a:t>
            </a:r>
            <a:endParaRPr lang="en-US" sz="27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700" b="1" dirty="0">
                <a:solidFill>
                  <a:schemeClr val="bg1"/>
                </a:solidFill>
              </a:rPr>
              <a:t>Sharon L. Shoemaker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58470"/>
            <a:ext cx="3505200" cy="871538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34011" y="210213"/>
            <a:ext cx="11091930" cy="182970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80" y="1915521"/>
            <a:ext cx="1751039" cy="24953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102" y="4700094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103031"/>
            <a:ext cx="11091930" cy="2695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924834"/>
            <a:ext cx="849463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Warm up exercise….Look at the picture below.  	</a:t>
            </a:r>
          </a:p>
          <a:p>
            <a:r>
              <a:rPr lang="en-US" sz="3200" dirty="0" smtClean="0"/>
              <a:t>What do you see?  What do you notice?</a:t>
            </a:r>
          </a:p>
          <a:p>
            <a:r>
              <a:rPr lang="en-US" sz="3200" dirty="0"/>
              <a:t>	</a:t>
            </a:r>
          </a:p>
          <a:p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1" y="3930067"/>
            <a:ext cx="3168844" cy="2683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103031"/>
            <a:ext cx="11091930" cy="2695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924834"/>
            <a:ext cx="826296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Warm up exercise….  I’ve added another picture.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</a:t>
            </a:r>
            <a:r>
              <a:rPr lang="en-US" sz="3200" dirty="0" smtClean="0"/>
              <a:t>What do you see?  What do you notice?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There are no right or wrong answers.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Type your answers in the chatting area.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88" y="4079088"/>
            <a:ext cx="4778990" cy="24890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72" y="103031"/>
            <a:ext cx="11091930" cy="26956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924834"/>
            <a:ext cx="1145582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Warm up exercise….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Look at the picture below.  	</a:t>
            </a:r>
            <a:r>
              <a:rPr lang="en-US" sz="3200" dirty="0" smtClean="0"/>
              <a:t>What do you see?  What do you notice?</a:t>
            </a:r>
          </a:p>
          <a:p>
            <a:r>
              <a:rPr lang="en-US" sz="3200" dirty="0"/>
              <a:t>	</a:t>
            </a:r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2" y="3986937"/>
            <a:ext cx="4778990" cy="24890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011" y="210213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011" y="1475471"/>
            <a:ext cx="78186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what do you see?  What do you notice?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Type your answers in the chatting area.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23" y="3706275"/>
            <a:ext cx="6946000" cy="28618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43" y="4467158"/>
            <a:ext cx="1749498" cy="20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19" y="172684"/>
            <a:ext cx="11091930" cy="1829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Skills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6716" y="1348800"/>
            <a:ext cx="1030788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Some of your answers might be….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2400" dirty="0"/>
          </a:p>
          <a:p>
            <a:r>
              <a:rPr lang="en-US" sz="3200" dirty="0" smtClean="0"/>
              <a:t>One picture is </a:t>
            </a:r>
            <a:r>
              <a:rPr lang="en-US" sz="3200" dirty="0"/>
              <a:t>bigger than </a:t>
            </a:r>
            <a:r>
              <a:rPr lang="en-US" sz="3200" dirty="0" smtClean="0"/>
              <a:t>another  - 10 squares,  </a:t>
            </a:r>
            <a:r>
              <a:rPr lang="en-US" sz="3200" dirty="0"/>
              <a:t>17 squares</a:t>
            </a:r>
          </a:p>
          <a:p>
            <a:r>
              <a:rPr lang="en-US" sz="3200" dirty="0" smtClean="0"/>
              <a:t>Boxes are offset.        -       The </a:t>
            </a:r>
            <a:r>
              <a:rPr lang="en-US" sz="3200" dirty="0"/>
              <a:t>number of squares is growing</a:t>
            </a:r>
          </a:p>
          <a:p>
            <a:r>
              <a:rPr lang="en-US" sz="3200" dirty="0" smtClean="0"/>
              <a:t>Squares  are added each time.     -    There </a:t>
            </a:r>
            <a:r>
              <a:rPr lang="en-US" sz="3200" dirty="0"/>
              <a:t>is no figure </a:t>
            </a:r>
            <a:r>
              <a:rPr lang="en-US" sz="3200" dirty="0" smtClean="0"/>
              <a:t>one.</a:t>
            </a:r>
            <a:endParaRPr lang="en-US" sz="3200" dirty="0"/>
          </a:p>
          <a:p>
            <a:r>
              <a:rPr lang="en-US" sz="3200" dirty="0" smtClean="0"/>
              <a:t>These are not quite rectangles.     -      Something </a:t>
            </a:r>
            <a:r>
              <a:rPr lang="en-US" sz="3200" dirty="0"/>
              <a:t>is off </a:t>
            </a:r>
            <a:r>
              <a:rPr lang="en-US" sz="3200" dirty="0" smtClean="0"/>
              <a:t>set.</a:t>
            </a:r>
            <a:endParaRPr lang="en-US" sz="3200" dirty="0"/>
          </a:p>
          <a:p>
            <a:r>
              <a:rPr lang="en-US" sz="3200" dirty="0"/>
              <a:t>There is no problem to solve – no question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19" y="2002390"/>
            <a:ext cx="4911764" cy="20237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957" y="5022376"/>
            <a:ext cx="1282884" cy="152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559</TotalTime>
  <Words>3143</Words>
  <Application>Microsoft Office PowerPoint</Application>
  <PresentationFormat>Widescreen</PresentationFormat>
  <Paragraphs>1306</Paragraphs>
  <Slides>46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Calibri Light</vt:lpstr>
      <vt:lpstr>Courier New</vt:lpstr>
      <vt:lpstr>Wingdings</vt:lpstr>
      <vt:lpstr>Celestial</vt:lpstr>
      <vt:lpstr>Problem Solving Skills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Problem Solving Skills </vt:lpstr>
      <vt:lpstr>PowerPoint Presentation</vt:lpstr>
    </vt:vector>
  </TitlesOfParts>
  <Company>Parkway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TO: Critical Thinking for Reading, Science and Social Studies</dc:title>
  <dc:creator>Sharon Shoemaker</dc:creator>
  <cp:lastModifiedBy>Sharon Shoemaker</cp:lastModifiedBy>
  <cp:revision>61</cp:revision>
  <dcterms:created xsi:type="dcterms:W3CDTF">2017-10-31T22:13:15Z</dcterms:created>
  <dcterms:modified xsi:type="dcterms:W3CDTF">2018-05-10T16:25:11Z</dcterms:modified>
</cp:coreProperties>
</file>