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drawings/drawing3.xml" ContentType="application/vnd.openxmlformats-officedocument.drawingml.chartshape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3"/>
  </p:notesMasterIdLst>
  <p:sldIdLst>
    <p:sldId id="306" r:id="rId2"/>
    <p:sldId id="301" r:id="rId3"/>
    <p:sldId id="302" r:id="rId4"/>
    <p:sldId id="304" r:id="rId5"/>
    <p:sldId id="303" r:id="rId6"/>
    <p:sldId id="257" r:id="rId7"/>
    <p:sldId id="256" r:id="rId8"/>
    <p:sldId id="259" r:id="rId9"/>
    <p:sldId id="293" r:id="rId10"/>
    <p:sldId id="258" r:id="rId11"/>
    <p:sldId id="292" r:id="rId12"/>
    <p:sldId id="260" r:id="rId13"/>
    <p:sldId id="294" r:id="rId14"/>
    <p:sldId id="296" r:id="rId15"/>
    <p:sldId id="295" r:id="rId16"/>
    <p:sldId id="261" r:id="rId17"/>
    <p:sldId id="297" r:id="rId18"/>
    <p:sldId id="263" r:id="rId19"/>
    <p:sldId id="262" r:id="rId20"/>
    <p:sldId id="298" r:id="rId21"/>
    <p:sldId id="264" r:id="rId22"/>
    <p:sldId id="265" r:id="rId23"/>
    <p:sldId id="266" r:id="rId24"/>
    <p:sldId id="300" r:id="rId25"/>
    <p:sldId id="267" r:id="rId26"/>
    <p:sldId id="308" r:id="rId27"/>
    <p:sldId id="316" r:id="rId28"/>
    <p:sldId id="307" r:id="rId29"/>
    <p:sldId id="324" r:id="rId30"/>
    <p:sldId id="326" r:id="rId31"/>
    <p:sldId id="315" r:id="rId32"/>
    <p:sldId id="309" r:id="rId33"/>
    <p:sldId id="318" r:id="rId34"/>
    <p:sldId id="319" r:id="rId35"/>
    <p:sldId id="320" r:id="rId36"/>
    <p:sldId id="314" r:id="rId37"/>
    <p:sldId id="310" r:id="rId38"/>
    <p:sldId id="311" r:id="rId39"/>
    <p:sldId id="312" r:id="rId40"/>
    <p:sldId id="313" r:id="rId41"/>
    <p:sldId id="317" r:id="rId4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19" autoAdjust="0"/>
    <p:restoredTop sz="94660"/>
  </p:normalViewPr>
  <p:slideViewPr>
    <p:cSldViewPr>
      <p:cViewPr varScale="1">
        <p:scale>
          <a:sx n="70" d="100"/>
          <a:sy n="70" d="100"/>
        </p:scale>
        <p:origin x="534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4000" b="1" dirty="0" smtClean="0">
                <a:solidFill>
                  <a:srgbClr val="00B0F0"/>
                </a:solidFill>
              </a:rPr>
              <a:t>SLICE OPERATION</a:t>
            </a:r>
            <a:endParaRPr lang="en-US" sz="4000" b="1" dirty="0">
              <a:solidFill>
                <a:srgbClr val="00B0F0"/>
              </a:solidFill>
            </a:endParaRPr>
          </a:p>
        </c:rich>
      </c:tx>
      <c:layout>
        <c:manualLayout>
          <c:xMode val="edge"/>
          <c:yMode val="edge"/>
          <c:x val="0.21343890607424101"/>
          <c:y val="0"/>
        </c:manualLayout>
      </c:layout>
      <c:overlay val="0"/>
    </c:title>
    <c:autoTitleDeleted val="0"/>
    <c:view3D>
      <c:rotX val="75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1.636904761904762E-2"/>
          <c:y val="0.17711047482701023"/>
          <c:w val="0.77843363329583803"/>
          <c:h val="0.79908000136346591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 Fact based on location</c:v>
                </c:pt>
              </c:strCache>
            </c:strRef>
          </c:tx>
          <c:dPt>
            <c:idx val="0"/>
            <c:bubble3D val="0"/>
            <c:explosion val="11"/>
          </c:dPt>
          <c:cat>
            <c:strRef>
              <c:f>Sheet1!$A$2:$A$5</c:f>
              <c:strCache>
                <c:ptCount val="4"/>
                <c:pt idx="0">
                  <c:v>GERMANY</c:v>
                </c:pt>
                <c:pt idx="1">
                  <c:v>SPAIN</c:v>
                </c:pt>
                <c:pt idx="2">
                  <c:v>USA</c:v>
                </c:pt>
                <c:pt idx="3">
                  <c:v>CANADA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</c:v>
                </c:pt>
                <c:pt idx="1">
                  <c:v>4</c:v>
                </c:pt>
                <c:pt idx="2">
                  <c:v>4</c:v>
                </c:pt>
                <c:pt idx="3">
                  <c:v>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4000" b="1" dirty="0" smtClean="0">
                <a:solidFill>
                  <a:srgbClr val="00B0F0"/>
                </a:solidFill>
              </a:rPr>
              <a:t>DICE</a:t>
            </a:r>
            <a:r>
              <a:rPr lang="en-US" sz="4000" b="1" baseline="0" dirty="0" smtClean="0">
                <a:solidFill>
                  <a:srgbClr val="00B0F0"/>
                </a:solidFill>
              </a:rPr>
              <a:t> OPERATION</a:t>
            </a:r>
            <a:endParaRPr lang="en-US" sz="4000" b="1" dirty="0">
              <a:solidFill>
                <a:srgbClr val="00B0F0"/>
              </a:solidFill>
            </a:endParaRPr>
          </a:p>
        </c:rich>
      </c:tx>
      <c:layout>
        <c:manualLayout>
          <c:xMode val="edge"/>
          <c:yMode val="edge"/>
          <c:x val="0.21343890607424107"/>
          <c:y val="0"/>
        </c:manualLayout>
      </c:layout>
      <c:overlay val="0"/>
    </c:title>
    <c:autoTitleDeleted val="0"/>
    <c:view3D>
      <c:rotX val="75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 Fact based on location</c:v>
                </c:pt>
              </c:strCache>
            </c:strRef>
          </c:tx>
          <c:explosion val="6"/>
          <c:cat>
            <c:strRef>
              <c:f>Sheet1!$A$2:$A$5</c:f>
              <c:strCache>
                <c:ptCount val="4"/>
                <c:pt idx="0">
                  <c:v>GERMANY</c:v>
                </c:pt>
                <c:pt idx="1">
                  <c:v>SPAIN</c:v>
                </c:pt>
                <c:pt idx="2">
                  <c:v>USA</c:v>
                </c:pt>
                <c:pt idx="3">
                  <c:v>CANADA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</c:v>
                </c:pt>
                <c:pt idx="1">
                  <c:v>4</c:v>
                </c:pt>
                <c:pt idx="2">
                  <c:v>4</c:v>
                </c:pt>
                <c:pt idx="3">
                  <c:v>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4000" b="1" baseline="0" dirty="0" smtClean="0">
                <a:solidFill>
                  <a:srgbClr val="00B0F0"/>
                </a:solidFill>
              </a:rPr>
              <a:t>DRILL DOWN</a:t>
            </a:r>
            <a:endParaRPr lang="en-US" sz="4000" b="1" dirty="0">
              <a:solidFill>
                <a:srgbClr val="00B0F0"/>
              </a:solidFill>
            </a:endParaRPr>
          </a:p>
        </c:rich>
      </c:tx>
      <c:layout>
        <c:manualLayout>
          <c:xMode val="edge"/>
          <c:yMode val="edge"/>
          <c:x val="1.2546048931383568E-2"/>
          <c:y val="3.9339741623206248E-2"/>
        </c:manualLayout>
      </c:layout>
      <c:overlay val="0"/>
    </c:title>
    <c:autoTitleDeleted val="0"/>
    <c:view3D>
      <c:rotX val="75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 Fact based on location</c:v>
                </c:pt>
              </c:strCache>
            </c:strRef>
          </c:tx>
          <c:explosion val="6"/>
          <c:cat>
            <c:strRef>
              <c:f>Sheet1!$A$2:$A$5</c:f>
              <c:strCache>
                <c:ptCount val="4"/>
                <c:pt idx="0">
                  <c:v>GERMANY</c:v>
                </c:pt>
                <c:pt idx="1">
                  <c:v>SPAIN</c:v>
                </c:pt>
                <c:pt idx="2">
                  <c:v>USA</c:v>
                </c:pt>
                <c:pt idx="3">
                  <c:v>CANADA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</c:v>
                </c:pt>
                <c:pt idx="1">
                  <c:v>4</c:v>
                </c:pt>
                <c:pt idx="2">
                  <c:v>4</c:v>
                </c:pt>
                <c:pt idx="3">
                  <c:v>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0.45</cdr:x>
      <cdr:y>0.33125</cdr:y>
    </cdr:from>
    <cdr:to>
      <cdr:x>0.6125</cdr:x>
      <cdr:y>0.425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743200" y="1346200"/>
          <a:ext cx="9906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2000" b="1" dirty="0" smtClean="0"/>
            <a:t>272</a:t>
          </a:r>
          <a:endParaRPr lang="en-US" sz="2000" b="1" dirty="0"/>
        </a:p>
      </cdr:txBody>
    </cdr:sp>
  </cdr:relSizeAnchor>
  <cdr:relSizeAnchor xmlns:cdr="http://schemas.openxmlformats.org/drawingml/2006/chartDrawing">
    <cdr:from>
      <cdr:x>0.4375</cdr:x>
      <cdr:y>0.65</cdr:y>
    </cdr:from>
    <cdr:to>
      <cdr:x>0.6</cdr:x>
      <cdr:y>0.74375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2667000" y="2641600"/>
          <a:ext cx="9906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2000" b="1" dirty="0" smtClean="0"/>
            <a:t>136</a:t>
          </a:r>
          <a:endParaRPr lang="en-US" sz="2000" b="1" dirty="0"/>
        </a:p>
      </cdr:txBody>
    </cdr:sp>
  </cdr:relSizeAnchor>
  <cdr:relSizeAnchor xmlns:cdr="http://schemas.openxmlformats.org/drawingml/2006/chartDrawing">
    <cdr:from>
      <cdr:x>0.225</cdr:x>
      <cdr:y>0.675</cdr:y>
    </cdr:from>
    <cdr:to>
      <cdr:x>0.3875</cdr:x>
      <cdr:y>0.76875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1371600" y="2743200"/>
          <a:ext cx="9906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en-US" sz="2000" b="1" dirty="0" smtClean="0"/>
            <a:t>408</a:t>
          </a:r>
          <a:endParaRPr lang="en-US" sz="2000" b="1" dirty="0"/>
        </a:p>
      </cdr:txBody>
    </cdr:sp>
  </cdr:relSizeAnchor>
  <cdr:relSizeAnchor xmlns:cdr="http://schemas.openxmlformats.org/drawingml/2006/chartDrawing">
    <cdr:from>
      <cdr:x>0.1875</cdr:x>
      <cdr:y>0.35625</cdr:y>
    </cdr:from>
    <cdr:to>
      <cdr:x>0.35</cdr:x>
      <cdr:y>0.45</cdr:y>
    </cdr:to>
    <cdr:sp macro="" textlink="">
      <cdr:nvSpPr>
        <cdr:cNvPr id="5" name="TextBox 1"/>
        <cdr:cNvSpPr txBox="1"/>
      </cdr:nvSpPr>
      <cdr:spPr>
        <a:xfrm xmlns:a="http://schemas.openxmlformats.org/drawingml/2006/main">
          <a:off x="1143000" y="1447800"/>
          <a:ext cx="9906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en-US" sz="2000" b="1" dirty="0" smtClean="0"/>
            <a:t>544</a:t>
          </a:r>
          <a:endParaRPr lang="en-US" sz="2000" b="1" dirty="0"/>
        </a:p>
      </cdr:txBody>
    </cdr:sp>
  </cdr:relSizeAnchor>
  <cdr:relSizeAnchor xmlns:cdr="http://schemas.openxmlformats.org/drawingml/2006/chartDrawing">
    <cdr:from>
      <cdr:x>0.21429</cdr:x>
      <cdr:y>0.11688</cdr:y>
    </cdr:from>
    <cdr:to>
      <cdr:x>0.66964</cdr:x>
      <cdr:y>0.16883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1828800" y="685801"/>
          <a:ext cx="3886200" cy="30479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600" b="1" dirty="0" smtClean="0"/>
            <a:t>Each location how many vehicles are sold?</a:t>
          </a:r>
          <a:endParaRPr lang="en-US" sz="1600" b="1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0.53057</cdr:x>
      <cdr:y>0.23103</cdr:y>
    </cdr:from>
    <cdr:to>
      <cdr:x>0.7996</cdr:x>
      <cdr:y>0.32478</cdr:y>
    </cdr:to>
    <cdr:sp macro="" textlink="">
      <cdr:nvSpPr>
        <cdr:cNvPr id="2" name="TextBox 1"/>
        <cdr:cNvSpPr txBox="1"/>
      </cdr:nvSpPr>
      <cdr:spPr>
        <a:xfrm xmlns:a="http://schemas.openxmlformats.org/drawingml/2006/main" rot="2630255">
          <a:off x="4528082" y="1355562"/>
          <a:ext cx="2296002" cy="55006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2000" b="1" dirty="0" smtClean="0"/>
            <a:t>Location 1 = 272</a:t>
          </a:r>
          <a:endParaRPr lang="en-US" sz="2000" b="1" dirty="0"/>
        </a:p>
      </cdr:txBody>
    </cdr:sp>
  </cdr:relSizeAnchor>
  <cdr:relSizeAnchor xmlns:cdr="http://schemas.openxmlformats.org/drawingml/2006/chartDrawing">
    <cdr:from>
      <cdr:x>0.4375</cdr:x>
      <cdr:y>0.65</cdr:y>
    </cdr:from>
    <cdr:to>
      <cdr:x>0.6</cdr:x>
      <cdr:y>0.74375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2667000" y="2641600"/>
          <a:ext cx="9906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2000" b="1" dirty="0" smtClean="0"/>
            <a:t>136</a:t>
          </a:r>
          <a:endParaRPr lang="en-US" sz="2000" b="1" dirty="0"/>
        </a:p>
      </cdr:txBody>
    </cdr:sp>
  </cdr:relSizeAnchor>
  <cdr:relSizeAnchor xmlns:cdr="http://schemas.openxmlformats.org/drawingml/2006/chartDrawing">
    <cdr:from>
      <cdr:x>0.225</cdr:x>
      <cdr:y>0.675</cdr:y>
    </cdr:from>
    <cdr:to>
      <cdr:x>0.3875</cdr:x>
      <cdr:y>0.76875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1371600" y="2743200"/>
          <a:ext cx="9906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en-US" sz="2000" b="1" dirty="0" smtClean="0"/>
            <a:t>408</a:t>
          </a:r>
          <a:endParaRPr lang="en-US" sz="2000" b="1" dirty="0"/>
        </a:p>
      </cdr:txBody>
    </cdr:sp>
  </cdr:relSizeAnchor>
  <cdr:relSizeAnchor xmlns:cdr="http://schemas.openxmlformats.org/drawingml/2006/chartDrawing">
    <cdr:from>
      <cdr:x>0.1875</cdr:x>
      <cdr:y>0.35625</cdr:y>
    </cdr:from>
    <cdr:to>
      <cdr:x>0.35</cdr:x>
      <cdr:y>0.45</cdr:y>
    </cdr:to>
    <cdr:sp macro="" textlink="">
      <cdr:nvSpPr>
        <cdr:cNvPr id="5" name="TextBox 1"/>
        <cdr:cNvSpPr txBox="1"/>
      </cdr:nvSpPr>
      <cdr:spPr>
        <a:xfrm xmlns:a="http://schemas.openxmlformats.org/drawingml/2006/main">
          <a:off x="1143000" y="1447800"/>
          <a:ext cx="9906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en-US" sz="2000" b="1" dirty="0" smtClean="0"/>
            <a:t>544</a:t>
          </a:r>
          <a:endParaRPr lang="en-US" sz="2000" b="1" dirty="0"/>
        </a:p>
      </cdr:txBody>
    </cdr:sp>
  </cdr:relSizeAnchor>
  <cdr:relSizeAnchor xmlns:cdr="http://schemas.openxmlformats.org/drawingml/2006/chartDrawing">
    <cdr:from>
      <cdr:x>0.42857</cdr:x>
      <cdr:y>0.28571</cdr:y>
    </cdr:from>
    <cdr:to>
      <cdr:x>0.61607</cdr:x>
      <cdr:y>0.53247</cdr:y>
    </cdr:to>
    <cdr:sp macro="" textlink="">
      <cdr:nvSpPr>
        <cdr:cNvPr id="7" name="Straight Connector 6"/>
        <cdr:cNvSpPr/>
      </cdr:nvSpPr>
      <cdr:spPr>
        <a:xfrm xmlns:a="http://schemas.openxmlformats.org/drawingml/2006/main" flipH="1">
          <a:off x="3657600" y="1676400"/>
          <a:ext cx="1600200" cy="1447800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rgbClr val="FFFF00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0.42857</cdr:x>
      <cdr:y>0.4026</cdr:y>
    </cdr:from>
    <cdr:to>
      <cdr:x>0.67857</cdr:x>
      <cdr:y>0.53247</cdr:y>
    </cdr:to>
    <cdr:sp macro="" textlink="">
      <cdr:nvSpPr>
        <cdr:cNvPr id="10" name="Straight Connector 9"/>
        <cdr:cNvSpPr/>
      </cdr:nvSpPr>
      <cdr:spPr>
        <a:xfrm xmlns:a="http://schemas.openxmlformats.org/drawingml/2006/main" flipH="1">
          <a:off x="3657600" y="2362200"/>
          <a:ext cx="2133600" cy="762000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9525" cap="flat" cmpd="sng" algn="ctr">
          <a:solidFill>
            <a:srgbClr val="FFFF00"/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0.43794</cdr:x>
      <cdr:y>0.16015</cdr:y>
    </cdr:from>
    <cdr:to>
      <cdr:x>0.48944</cdr:x>
      <cdr:y>0.47606</cdr:y>
    </cdr:to>
    <cdr:sp macro="" textlink="">
      <cdr:nvSpPr>
        <cdr:cNvPr id="11" name="TextBox 10"/>
        <cdr:cNvSpPr txBox="1"/>
      </cdr:nvSpPr>
      <cdr:spPr>
        <a:xfrm xmlns:a="http://schemas.openxmlformats.org/drawingml/2006/main" rot="17100000">
          <a:off x="3030537" y="1646736"/>
          <a:ext cx="1853557" cy="43946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2000" b="1" dirty="0" smtClean="0"/>
            <a:t>Product 1= 20</a:t>
          </a:r>
          <a:endParaRPr lang="en-US" sz="2000" b="1" dirty="0"/>
        </a:p>
      </cdr:txBody>
    </cdr:sp>
  </cdr:relSizeAnchor>
  <cdr:relSizeAnchor xmlns:cdr="http://schemas.openxmlformats.org/drawingml/2006/chartDrawing">
    <cdr:from>
      <cdr:x>0.43437</cdr:x>
      <cdr:y>0.31915</cdr:y>
    </cdr:from>
    <cdr:to>
      <cdr:x>0.65156</cdr:x>
      <cdr:y>0.39405</cdr:y>
    </cdr:to>
    <cdr:sp macro="" textlink="">
      <cdr:nvSpPr>
        <cdr:cNvPr id="13" name="TextBox 1"/>
        <cdr:cNvSpPr txBox="1"/>
      </cdr:nvSpPr>
      <cdr:spPr>
        <a:xfrm xmlns:a="http://schemas.openxmlformats.org/drawingml/2006/main" rot="18992800">
          <a:off x="3707128" y="1872583"/>
          <a:ext cx="1853557" cy="43946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en-US" sz="2000" b="1" dirty="0" smtClean="0"/>
            <a:t>Product 2= 52</a:t>
          </a:r>
          <a:endParaRPr lang="en-US" sz="2000" b="1" dirty="0"/>
        </a:p>
      </cdr:txBody>
    </cdr:sp>
  </cdr:relSizeAnchor>
  <cdr:relSizeAnchor xmlns:cdr="http://schemas.openxmlformats.org/drawingml/2006/chartDrawing">
    <cdr:from>
      <cdr:x>0.47541</cdr:x>
      <cdr:y>0.39002</cdr:y>
    </cdr:from>
    <cdr:to>
      <cdr:x>0.6926</cdr:x>
      <cdr:y>0.46492</cdr:y>
    </cdr:to>
    <cdr:sp macro="" textlink="">
      <cdr:nvSpPr>
        <cdr:cNvPr id="14" name="TextBox 1"/>
        <cdr:cNvSpPr txBox="1"/>
      </cdr:nvSpPr>
      <cdr:spPr>
        <a:xfrm xmlns:a="http://schemas.openxmlformats.org/drawingml/2006/main" rot="20384989">
          <a:off x="4057371" y="2288394"/>
          <a:ext cx="1853557" cy="43946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en-US" sz="2000" b="1" dirty="0" smtClean="0"/>
            <a:t>Product 3= 84</a:t>
          </a:r>
          <a:endParaRPr lang="en-US" sz="2000" b="1" dirty="0"/>
        </a:p>
      </cdr:txBody>
    </cdr:sp>
  </cdr:relSizeAnchor>
  <cdr:relSizeAnchor xmlns:cdr="http://schemas.openxmlformats.org/drawingml/2006/chartDrawing">
    <cdr:from>
      <cdr:x>0.49322</cdr:x>
      <cdr:y>0.44666</cdr:y>
    </cdr:from>
    <cdr:to>
      <cdr:x>0.72051</cdr:x>
      <cdr:y>0.51575</cdr:y>
    </cdr:to>
    <cdr:sp macro="" textlink="">
      <cdr:nvSpPr>
        <cdr:cNvPr id="15" name="TextBox 1"/>
        <cdr:cNvSpPr txBox="1"/>
      </cdr:nvSpPr>
      <cdr:spPr>
        <a:xfrm xmlns:a="http://schemas.openxmlformats.org/drawingml/2006/main" rot="20643728">
          <a:off x="4209376" y="2620734"/>
          <a:ext cx="1939763" cy="40538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en-US" sz="2000" b="1" dirty="0" smtClean="0"/>
            <a:t>Product 4= 116</a:t>
          </a:r>
          <a:endParaRPr lang="en-US" sz="2000" b="1" dirty="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0.65036</cdr:x>
      <cdr:y>0.18389</cdr:y>
    </cdr:from>
    <cdr:to>
      <cdr:x>0.71481</cdr:x>
      <cdr:y>0.57521</cdr:y>
    </cdr:to>
    <cdr:sp macro="" textlink="">
      <cdr:nvSpPr>
        <cdr:cNvPr id="2" name="TextBox 1"/>
        <cdr:cNvSpPr txBox="1"/>
      </cdr:nvSpPr>
      <cdr:spPr>
        <a:xfrm xmlns:a="http://schemas.openxmlformats.org/drawingml/2006/main" rot="3953138">
          <a:off x="4677456" y="1951954"/>
          <a:ext cx="2296009" cy="55006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2000" b="1" dirty="0" smtClean="0"/>
            <a:t>Location 1 = 272</a:t>
          </a:r>
          <a:endParaRPr lang="en-US" sz="2000" b="1" dirty="0"/>
        </a:p>
      </cdr:txBody>
    </cdr:sp>
  </cdr:relSizeAnchor>
  <cdr:relSizeAnchor xmlns:cdr="http://schemas.openxmlformats.org/drawingml/2006/chartDrawing">
    <cdr:from>
      <cdr:x>0.4375</cdr:x>
      <cdr:y>0.65</cdr:y>
    </cdr:from>
    <cdr:to>
      <cdr:x>0.6</cdr:x>
      <cdr:y>0.74375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2667000" y="2641600"/>
          <a:ext cx="9906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2000" b="1" dirty="0" smtClean="0"/>
            <a:t>136</a:t>
          </a:r>
          <a:endParaRPr lang="en-US" sz="2000" b="1" dirty="0"/>
        </a:p>
      </cdr:txBody>
    </cdr:sp>
  </cdr:relSizeAnchor>
  <cdr:relSizeAnchor xmlns:cdr="http://schemas.openxmlformats.org/drawingml/2006/chartDrawing">
    <cdr:from>
      <cdr:x>0.225</cdr:x>
      <cdr:y>0.675</cdr:y>
    </cdr:from>
    <cdr:to>
      <cdr:x>0.3875</cdr:x>
      <cdr:y>0.76875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1371600" y="2743200"/>
          <a:ext cx="9906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en-US" sz="2000" b="1" dirty="0" smtClean="0"/>
            <a:t>408</a:t>
          </a:r>
          <a:endParaRPr lang="en-US" sz="2000" b="1" dirty="0"/>
        </a:p>
      </cdr:txBody>
    </cdr:sp>
  </cdr:relSizeAnchor>
  <cdr:relSizeAnchor xmlns:cdr="http://schemas.openxmlformats.org/drawingml/2006/chartDrawing">
    <cdr:from>
      <cdr:x>0.1875</cdr:x>
      <cdr:y>0.35625</cdr:y>
    </cdr:from>
    <cdr:to>
      <cdr:x>0.35</cdr:x>
      <cdr:y>0.45</cdr:y>
    </cdr:to>
    <cdr:sp macro="" textlink="">
      <cdr:nvSpPr>
        <cdr:cNvPr id="5" name="TextBox 1"/>
        <cdr:cNvSpPr txBox="1"/>
      </cdr:nvSpPr>
      <cdr:spPr>
        <a:xfrm xmlns:a="http://schemas.openxmlformats.org/drawingml/2006/main">
          <a:off x="1143000" y="1447800"/>
          <a:ext cx="9906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en-US" sz="2000" b="1" dirty="0" smtClean="0"/>
            <a:t>544</a:t>
          </a:r>
          <a:endParaRPr lang="en-US" sz="2000" b="1" dirty="0"/>
        </a:p>
      </cdr:txBody>
    </cdr:sp>
  </cdr:relSizeAnchor>
  <cdr:relSizeAnchor xmlns:cdr="http://schemas.openxmlformats.org/drawingml/2006/chartDrawing">
    <cdr:from>
      <cdr:x>0.42857</cdr:x>
      <cdr:y>0.28571</cdr:y>
    </cdr:from>
    <cdr:to>
      <cdr:x>0.61607</cdr:x>
      <cdr:y>0.53247</cdr:y>
    </cdr:to>
    <cdr:sp macro="" textlink="">
      <cdr:nvSpPr>
        <cdr:cNvPr id="7" name="Straight Connector 6"/>
        <cdr:cNvSpPr/>
      </cdr:nvSpPr>
      <cdr:spPr>
        <a:xfrm xmlns:a="http://schemas.openxmlformats.org/drawingml/2006/main" flipH="1">
          <a:off x="3657600" y="1676400"/>
          <a:ext cx="1600200" cy="1447800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rgbClr val="FFFF00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0.42857</cdr:x>
      <cdr:y>0.4026</cdr:y>
    </cdr:from>
    <cdr:to>
      <cdr:x>0.67857</cdr:x>
      <cdr:y>0.53247</cdr:y>
    </cdr:to>
    <cdr:sp macro="" textlink="">
      <cdr:nvSpPr>
        <cdr:cNvPr id="10" name="Straight Connector 9"/>
        <cdr:cNvSpPr/>
      </cdr:nvSpPr>
      <cdr:spPr>
        <a:xfrm xmlns:a="http://schemas.openxmlformats.org/drawingml/2006/main" flipH="1">
          <a:off x="3657600" y="2362200"/>
          <a:ext cx="2133600" cy="762000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9525" cap="flat" cmpd="sng" algn="ctr">
          <a:solidFill>
            <a:srgbClr val="FFFF00"/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0.43794</cdr:x>
      <cdr:y>0.16015</cdr:y>
    </cdr:from>
    <cdr:to>
      <cdr:x>0.48944</cdr:x>
      <cdr:y>0.47606</cdr:y>
    </cdr:to>
    <cdr:sp macro="" textlink="">
      <cdr:nvSpPr>
        <cdr:cNvPr id="11" name="TextBox 10"/>
        <cdr:cNvSpPr txBox="1"/>
      </cdr:nvSpPr>
      <cdr:spPr>
        <a:xfrm xmlns:a="http://schemas.openxmlformats.org/drawingml/2006/main" rot="17100000">
          <a:off x="3030537" y="1646736"/>
          <a:ext cx="1853557" cy="43946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2000" b="1" dirty="0" smtClean="0"/>
            <a:t>Product 1= 20</a:t>
          </a:r>
          <a:endParaRPr lang="en-US" sz="2000" b="1" dirty="0"/>
        </a:p>
      </cdr:txBody>
    </cdr:sp>
  </cdr:relSizeAnchor>
  <cdr:relSizeAnchor xmlns:cdr="http://schemas.openxmlformats.org/drawingml/2006/chartDrawing">
    <cdr:from>
      <cdr:x>0.43437</cdr:x>
      <cdr:y>0.31915</cdr:y>
    </cdr:from>
    <cdr:to>
      <cdr:x>0.65156</cdr:x>
      <cdr:y>0.39405</cdr:y>
    </cdr:to>
    <cdr:sp macro="" textlink="">
      <cdr:nvSpPr>
        <cdr:cNvPr id="13" name="TextBox 1"/>
        <cdr:cNvSpPr txBox="1"/>
      </cdr:nvSpPr>
      <cdr:spPr>
        <a:xfrm xmlns:a="http://schemas.openxmlformats.org/drawingml/2006/main" rot="18992800">
          <a:off x="3707128" y="1872583"/>
          <a:ext cx="1853557" cy="43946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en-US" sz="2000" b="1" dirty="0" smtClean="0"/>
            <a:t>Product 2= 52</a:t>
          </a:r>
          <a:endParaRPr lang="en-US" sz="2000" b="1" dirty="0"/>
        </a:p>
      </cdr:txBody>
    </cdr:sp>
  </cdr:relSizeAnchor>
  <cdr:relSizeAnchor xmlns:cdr="http://schemas.openxmlformats.org/drawingml/2006/chartDrawing">
    <cdr:from>
      <cdr:x>0.47541</cdr:x>
      <cdr:y>0.39002</cdr:y>
    </cdr:from>
    <cdr:to>
      <cdr:x>0.6926</cdr:x>
      <cdr:y>0.46492</cdr:y>
    </cdr:to>
    <cdr:sp macro="" textlink="">
      <cdr:nvSpPr>
        <cdr:cNvPr id="14" name="TextBox 1"/>
        <cdr:cNvSpPr txBox="1"/>
      </cdr:nvSpPr>
      <cdr:spPr>
        <a:xfrm xmlns:a="http://schemas.openxmlformats.org/drawingml/2006/main" rot="20384989">
          <a:off x="4057371" y="2288394"/>
          <a:ext cx="1853557" cy="43946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en-US" sz="2000" b="1" dirty="0" smtClean="0"/>
            <a:t>Product 3= 84</a:t>
          </a:r>
          <a:endParaRPr lang="en-US" sz="2000" b="1" dirty="0"/>
        </a:p>
      </cdr:txBody>
    </cdr:sp>
  </cdr:relSizeAnchor>
  <cdr:relSizeAnchor xmlns:cdr="http://schemas.openxmlformats.org/drawingml/2006/chartDrawing">
    <cdr:from>
      <cdr:x>0.49322</cdr:x>
      <cdr:y>0.44666</cdr:y>
    </cdr:from>
    <cdr:to>
      <cdr:x>0.72051</cdr:x>
      <cdr:y>0.51575</cdr:y>
    </cdr:to>
    <cdr:sp macro="" textlink="">
      <cdr:nvSpPr>
        <cdr:cNvPr id="15" name="TextBox 1"/>
        <cdr:cNvSpPr txBox="1"/>
      </cdr:nvSpPr>
      <cdr:spPr>
        <a:xfrm xmlns:a="http://schemas.openxmlformats.org/drawingml/2006/main" rot="20643728">
          <a:off x="4209376" y="2620734"/>
          <a:ext cx="1939763" cy="40538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en-US" sz="2000" b="1" dirty="0" smtClean="0"/>
            <a:t>Product 4= 116</a:t>
          </a:r>
          <a:endParaRPr lang="en-US" sz="2000" b="1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3697FE-9753-4179-B5C9-940C597B4BC8}" type="datetimeFigureOut">
              <a:rPr lang="en-US" smtClean="0"/>
              <a:pPr/>
              <a:t>3/4/2018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F04D29-0750-45D0-AA80-70EF9D8E230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8351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F04D29-0750-45D0-AA80-70EF9D8E2307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4561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5A18B-135B-48FB-B1AB-5D342BA49C7A}" type="datetime1">
              <a:rPr lang="en-US" smtClean="0"/>
              <a:pPr/>
              <a:t>3/4/2018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Girija Narasimhan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04277-FDEF-4306-BC38-22066F9E19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B5A29-1001-45AE-86F8-3BC7838DCE17}" type="datetime1">
              <a:rPr lang="en-US" smtClean="0"/>
              <a:pPr/>
              <a:t>3/4/2018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Girija Narasimhan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04277-FDEF-4306-BC38-22066F9E19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8E303-4F41-4C39-9D79-301DD17D2AA3}" type="datetime1">
              <a:rPr lang="en-US" smtClean="0"/>
              <a:pPr/>
              <a:t>3/4/2018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Girija Narasimhan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04277-FDEF-4306-BC38-22066F9E19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C95B8-F2A3-4DE0-B1EE-0FA2DCF67351}" type="datetime1">
              <a:rPr lang="en-US" smtClean="0"/>
              <a:pPr/>
              <a:t>3/4/2018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Girija Narasimhan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04277-FDEF-4306-BC38-22066F9E19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71E1B-F11B-46AA-AEC1-1EAB565F9AFB}" type="datetime1">
              <a:rPr lang="en-US" smtClean="0"/>
              <a:pPr/>
              <a:t>3/4/2018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Girija Narasimhan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04277-FDEF-4306-BC38-22066F9E19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CAEEB-6BA6-447B-B0CD-54A3A01F33FB}" type="datetime1">
              <a:rPr lang="en-US" smtClean="0"/>
              <a:pPr/>
              <a:t>3/4/2018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Girija Narasimhan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04277-FDEF-4306-BC38-22066F9E19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B4A6C-ED7F-4D8F-BB53-7C4B6FA1564D}" type="datetime1">
              <a:rPr lang="en-US" smtClean="0"/>
              <a:pPr/>
              <a:t>3/4/2018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Girija Narasimhan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04277-FDEF-4306-BC38-22066F9E19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B5F8C-6301-445C-ADAF-9F98535817CD}" type="datetime1">
              <a:rPr lang="en-US" smtClean="0"/>
              <a:pPr/>
              <a:t>3/4/2018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Girija Narasimhan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04277-FDEF-4306-BC38-22066F9E19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CD138-EB14-4418-84C9-F5A79CFDC721}" type="datetime1">
              <a:rPr lang="en-US" smtClean="0"/>
              <a:pPr/>
              <a:t>3/4/2018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Girija Narasimhan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04277-FDEF-4306-BC38-22066F9E19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56B9D-5B69-46FE-B326-4554490F10E8}" type="datetime1">
              <a:rPr lang="en-US" smtClean="0"/>
              <a:pPr/>
              <a:t>3/4/2018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Girija Narasimhan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04277-FDEF-4306-BC38-22066F9E19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6B9D9-215A-4E46-BC3F-20B9CA671141}" type="datetime1">
              <a:rPr lang="en-US" smtClean="0"/>
              <a:pPr/>
              <a:t>3/4/2018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Girija Narasimhan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04277-FDEF-4306-BC38-22066F9E19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749EB4-A2A1-40A7-A35B-98153F2B6849}" type="datetime1">
              <a:rPr lang="en-US" smtClean="0"/>
              <a:pPr/>
              <a:t>3/4/2018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Dr. Girija Narasimhan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304277-FDEF-4306-BC38-22066F9E19F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techonthenet.com/oracle/functions/min.php" TargetMode="Externa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Dr. </a:t>
            </a:r>
            <a:r>
              <a:rPr lang="en-US" dirty="0" err="1" smtClean="0">
                <a:solidFill>
                  <a:srgbClr val="002060"/>
                </a:solidFill>
              </a:rPr>
              <a:t>Girija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Narasimhan</a:t>
            </a:r>
            <a:r>
              <a:rPr lang="en-US" dirty="0" smtClean="0">
                <a:solidFill>
                  <a:srgbClr val="002060"/>
                </a:solidFill>
              </a:rPr>
              <a:t>                                         </a:t>
            </a:r>
            <a:endParaRPr lang="en-US" dirty="0">
              <a:solidFill>
                <a:srgbClr val="00206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6999" y="238158"/>
            <a:ext cx="4124901" cy="2619741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3202932" y="4443550"/>
            <a:ext cx="313579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2800" b="1" dirty="0" smtClean="0">
                <a:solidFill>
                  <a:srgbClr val="7030A0"/>
                </a:solidFill>
              </a:rPr>
              <a:t>OER UNIT  3  - OLAP</a:t>
            </a:r>
            <a:endParaRPr lang="en-US" sz="2800" b="1" dirty="0">
              <a:solidFill>
                <a:srgbClr val="7030A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947075" y="2989834"/>
            <a:ext cx="564750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rgbClr val="7030A0"/>
                </a:solidFill>
              </a:rPr>
              <a:t>Data warehouse Design Using Oracle</a:t>
            </a:r>
            <a:endParaRPr lang="en-US" sz="2800" dirty="0">
              <a:solidFill>
                <a:srgbClr val="7030A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33400" y="3823656"/>
            <a:ext cx="9067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https://www.oercommons.org/authoring/21861-data-warehouse-design-using-oracle</a:t>
            </a:r>
          </a:p>
        </p:txBody>
      </p:sp>
    </p:spTree>
    <p:extLst>
      <p:ext uri="{BB962C8B-B14F-4D97-AF65-F5344CB8AC3E}">
        <p14:creationId xmlns:p14="http://schemas.microsoft.com/office/powerpoint/2010/main" val="2191997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1"/>
          <p:cNvSpPr>
            <a:spLocks noChangeArrowheads="1"/>
          </p:cNvSpPr>
          <p:nvPr/>
        </p:nvSpPr>
        <p:spPr bwMode="auto">
          <a:xfrm>
            <a:off x="-7961" y="-172720"/>
            <a:ext cx="9591137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The slice operation performs a selection on one 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dimension of the given cube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resulting in a sub cube. 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The slice operator retrieves a 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subset of a data cube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similar to the restriction operator of relational algebra. 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6866" name="Rectangle 2"/>
          <p:cNvSpPr>
            <a:spLocks noChangeArrowheads="1"/>
          </p:cNvSpPr>
          <p:nvPr/>
        </p:nvSpPr>
        <p:spPr bwMode="auto">
          <a:xfrm>
            <a:off x="0" y="1070664"/>
            <a:ext cx="9144000" cy="594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943100" algn="l"/>
              </a:tabLst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Query: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943100" algn="l"/>
              </a:tabLst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Write a statement to display how many vehicles sold</a:t>
            </a:r>
            <a:r>
              <a:rPr kumimoji="0" lang="en-US" sz="2000" b="0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in location Germany.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943100" algn="l"/>
              </a:tabLst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943100" algn="l"/>
              </a:tabLst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SELECT location_key, sum(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Vechicle_sold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) from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Sales_Fact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where(location_key =1) group by location_key;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943100" algn="l"/>
              </a:tabLst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943100" algn="l"/>
              </a:tabLst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LOCATION_KEY 	</a:t>
            </a:r>
            <a:r>
              <a:rPr lang="en-US" sz="2000" dirty="0" smtClean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S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UM(VECHICLE_SOLD)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943100" algn="l"/>
              </a:tabLst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----------------------------------------------------------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943100" algn="l"/>
              </a:tabLst>
            </a:pPr>
            <a:r>
              <a:rPr kumimoji="0" lang="en-US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           1			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272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943100" algn="l"/>
              </a:tabLst>
            </a:pPr>
            <a:r>
              <a:rPr kumimoji="0" lang="en-US" sz="20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OUTPUT EXPLANATION 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943100" algn="l"/>
              </a:tabLst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The 272 value is sum of ((1,1,1), (1,1,2), (1,1,3), (1,1,4),  (1,2,1), (1,2,2), (1,2,3), (1,2,4), (1,3,1), (1,3,2), (1,3,3), (1,3,4), (1,4,1), (1,4,2), (1,4,3), (1,4,4))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943100" algn="l"/>
              </a:tabLst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943100" algn="l"/>
              </a:tabLst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Total Number of Rows is 16 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943100" algn="l"/>
              </a:tabLst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943100" algn="l"/>
              </a:tabLst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Sum of Rows are from 1.1.1, 1.1.2….1.4.4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04277-FDEF-4306-BC38-22066F9E19FB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Girija Narasimhan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05000" y="2819400"/>
            <a:ext cx="5562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chemeClr val="accent6">
                    <a:lumMod val="50000"/>
                  </a:schemeClr>
                </a:solidFill>
              </a:rPr>
              <a:t>PART 2 – DICE OPERATION</a:t>
            </a:r>
            <a:endParaRPr lang="en-US" sz="36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04277-FDEF-4306-BC38-22066F9E19FB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Girija Narasimhan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04277-FDEF-4306-BC38-22066F9E19FB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Girija Narasimhan</a:t>
            </a:r>
            <a:endParaRPr lang="en-US"/>
          </a:p>
        </p:txBody>
      </p:sp>
      <p:sp>
        <p:nvSpPr>
          <p:cNvPr id="34817" name="Rectangle 1"/>
          <p:cNvSpPr>
            <a:spLocks noChangeArrowheads="1"/>
          </p:cNvSpPr>
          <p:nvPr/>
        </p:nvSpPr>
        <p:spPr bwMode="auto">
          <a:xfrm rot="10800000" flipV="1">
            <a:off x="228600" y="0"/>
            <a:ext cx="8458200" cy="3323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The dice operation defines a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sub cube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by performing a selection on two or more dimensions.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In other words, by specifying value ranges on one or more dimensions, the user can highlight meaningful blocks of aggregated data.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The dice operation is a slice on more than two dimensions of a data cube (or more than two consecutive slices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37889" name="Rectangle 1"/>
          <p:cNvSpPr>
            <a:spLocks noChangeArrowheads="1"/>
          </p:cNvSpPr>
          <p:nvPr/>
        </p:nvSpPr>
        <p:spPr bwMode="auto">
          <a:xfrm>
            <a:off x="533400" y="3505200"/>
            <a:ext cx="8229600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SQL&gt; SELECT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location_key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, sum(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Vechicle_sold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) from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Sales_Fact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where(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location_key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=1) and (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product_key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=1) group by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location_key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;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b="1" u="sng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OUTPUT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LOCATION_KEY SUM(VECHICLE_SOLD)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------------ ------------------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        1               20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Girija Narasimhan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04277-FDEF-4306-BC38-22066F9E19FB}" type="slidenum">
              <a:rPr lang="en-US" smtClean="0"/>
              <a:pPr/>
              <a:t>13</a:t>
            </a:fld>
            <a:endParaRPr lang="en-US"/>
          </a:p>
        </p:txBody>
      </p:sp>
      <p:graphicFrame>
        <p:nvGraphicFramePr>
          <p:cNvPr id="8" name="Chart 7"/>
          <p:cNvGraphicFramePr/>
          <p:nvPr/>
        </p:nvGraphicFramePr>
        <p:xfrm>
          <a:off x="228600" y="304800"/>
          <a:ext cx="8534400" cy="5867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7" name="Straight Connector 6"/>
          <p:cNvCxnSpPr/>
          <p:nvPr/>
        </p:nvCxnSpPr>
        <p:spPr>
          <a:xfrm flipH="1">
            <a:off x="3886200" y="1371600"/>
            <a:ext cx="838200" cy="2057400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05000" y="2819400"/>
            <a:ext cx="6172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chemeClr val="accent6">
                    <a:lumMod val="50000"/>
                  </a:schemeClr>
                </a:solidFill>
              </a:rPr>
              <a:t>PART 3 – DRILL DOWN </a:t>
            </a:r>
            <a:endParaRPr lang="en-US" sz="36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04277-FDEF-4306-BC38-22066F9E19FB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Girija Narasimhan</a:t>
            </a:r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Girija Narasimhan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04277-FDEF-4306-BC38-22066F9E19FB}" type="slidenum">
              <a:rPr lang="en-US" smtClean="0"/>
              <a:pPr/>
              <a:t>15</a:t>
            </a:fld>
            <a:endParaRPr lang="en-US"/>
          </a:p>
        </p:txBody>
      </p:sp>
      <p:graphicFrame>
        <p:nvGraphicFramePr>
          <p:cNvPr id="8" name="Chart 7"/>
          <p:cNvGraphicFramePr/>
          <p:nvPr/>
        </p:nvGraphicFramePr>
        <p:xfrm>
          <a:off x="228600" y="304800"/>
          <a:ext cx="8534400" cy="5867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7" name="Straight Connector 6"/>
          <p:cNvCxnSpPr/>
          <p:nvPr/>
        </p:nvCxnSpPr>
        <p:spPr>
          <a:xfrm flipH="1">
            <a:off x="3886200" y="1371600"/>
            <a:ext cx="838200" cy="2057400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ight Brace 8"/>
          <p:cNvSpPr/>
          <p:nvPr/>
        </p:nvSpPr>
        <p:spPr>
          <a:xfrm rot="17315542">
            <a:off x="4190100" y="785631"/>
            <a:ext cx="457200" cy="795399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 rot="1012536">
            <a:off x="4152000" y="589307"/>
            <a:ext cx="9695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2,4,6,8</a:t>
            </a:r>
            <a:endParaRPr lang="en-US" sz="2000" b="1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04277-FDEF-4306-BC38-22066F9E19FB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Girija Narasimhan</a:t>
            </a:r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533400" y="228600"/>
            <a:ext cx="435337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Drill-down is the reverse of rollup</a:t>
            </a:r>
            <a:endParaRPr lang="en-US" sz="2400" dirty="0"/>
          </a:p>
        </p:txBody>
      </p:sp>
      <p:sp>
        <p:nvSpPr>
          <p:cNvPr id="5" name="Rectangle 4"/>
          <p:cNvSpPr/>
          <p:nvPr/>
        </p:nvSpPr>
        <p:spPr>
          <a:xfrm>
            <a:off x="533400" y="762000"/>
            <a:ext cx="80772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Drill-down function allows users to obtain a more detailed view of a given dimension</a:t>
            </a:r>
            <a:endParaRPr lang="en-US" sz="2400" dirty="0"/>
          </a:p>
        </p:txBody>
      </p:sp>
      <p:sp>
        <p:nvSpPr>
          <p:cNvPr id="34817" name="Rectangle 1"/>
          <p:cNvSpPr>
            <a:spLocks noChangeArrowheads="1"/>
          </p:cNvSpPr>
          <p:nvPr/>
        </p:nvSpPr>
        <p:spPr bwMode="auto">
          <a:xfrm>
            <a:off x="152400" y="1749624"/>
            <a:ext cx="8534400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SQL&gt; SELECT location_key,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Vechicle_sold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from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Sales_Fact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where(location_key =1) and (product_key=1);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OUTPUT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LOCATION_KEY   		VECHICLE_SOLD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------------ -----------------------------------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       1            		 2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       1             	 4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       1             	 6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       1            		 8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OUTPUT EXPLANATION 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The values are from (1,1,1),(1,1,2),(1,1,3),(1,1,4)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0" y="2819400"/>
            <a:ext cx="6172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chemeClr val="accent6">
                    <a:lumMod val="50000"/>
                  </a:schemeClr>
                </a:solidFill>
              </a:rPr>
              <a:t>PART 4 – ROLLUP</a:t>
            </a:r>
            <a:endParaRPr lang="en-US" sz="36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04277-FDEF-4306-BC38-22066F9E19FB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Girija Narasimhan</a:t>
            </a:r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04277-FDEF-4306-BC38-22066F9E19FB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Girija Narasimhan</a:t>
            </a:r>
            <a:endParaRPr lang="en-US"/>
          </a:p>
        </p:txBody>
      </p:sp>
      <p:sp>
        <p:nvSpPr>
          <p:cNvPr id="30721" name="Rectangle 1"/>
          <p:cNvSpPr>
            <a:spLocks noChangeArrowheads="1"/>
          </p:cNvSpPr>
          <p:nvPr/>
        </p:nvSpPr>
        <p:spPr bwMode="auto">
          <a:xfrm>
            <a:off x="304800" y="128573"/>
            <a:ext cx="8534400" cy="37394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ROLLUP operation used to show result set of totals and subtotals.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It adds subtotal rows into the result sets of queries with GROUP BY clauses.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ROLLUP generates a result set showing aggregates for a hierarchy of values in the selected columns.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en-US" sz="800" dirty="0" smtClean="0">
              <a:solidFill>
                <a:srgbClr val="00000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Every ROLLUP operation returns a result set with one row where NULL appears, NULL row represents the summary of each column to the aggregate function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0" y="4114800"/>
            <a:ext cx="58674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04277-FDEF-4306-BC38-22066F9E19FB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Girija Narasimhan</a:t>
            </a:r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152400" y="152400"/>
            <a:ext cx="86106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select location_key,product_key, time_key, sum(</a:t>
            </a:r>
            <a:r>
              <a:rPr lang="en-US" sz="2400" dirty="0" err="1" smtClean="0"/>
              <a:t>vechicle_sold</a:t>
            </a:r>
            <a:r>
              <a:rPr lang="en-US" sz="2400" dirty="0" smtClean="0"/>
              <a:t>) from sales_fact where (location_key=1 and product_key=1) group by </a:t>
            </a:r>
            <a:r>
              <a:rPr lang="en-US" sz="2400" dirty="0" smtClean="0">
                <a:solidFill>
                  <a:srgbClr val="FF0000"/>
                </a:solidFill>
              </a:rPr>
              <a:t>rollup</a:t>
            </a:r>
            <a:r>
              <a:rPr lang="en-US" sz="2400" dirty="0" smtClean="0"/>
              <a:t> (location_key, product_key, time_key);</a:t>
            </a:r>
            <a:endParaRPr lang="en-US" sz="2400" dirty="0"/>
          </a:p>
        </p:txBody>
      </p:sp>
      <p:sp>
        <p:nvSpPr>
          <p:cNvPr id="32769" name="Rectangle 1"/>
          <p:cNvSpPr>
            <a:spLocks noChangeArrowheads="1"/>
          </p:cNvSpPr>
          <p:nvPr/>
        </p:nvSpPr>
        <p:spPr bwMode="auto">
          <a:xfrm>
            <a:off x="0" y="1752600"/>
            <a:ext cx="9296400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LOCATION_KEY      PRODUCT_KEY   TIME_KEY       SUM(VECHICLE_SOLD)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--------------------------------------------------------------------------------------------------------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1           		1          		1                  		2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1         		1        		2          			4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1           		1         		3               		6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1           		1        		4                  		8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1          		1                             			20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1                                         					20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                             					20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ight Brace 5"/>
          <p:cNvSpPr/>
          <p:nvPr/>
        </p:nvSpPr>
        <p:spPr>
          <a:xfrm>
            <a:off x="7620000" y="2514600"/>
            <a:ext cx="381000" cy="9906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7848600" y="2590800"/>
            <a:ext cx="129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(A,B,C)</a:t>
            </a:r>
          </a:p>
          <a:p>
            <a:r>
              <a:rPr lang="en-US" dirty="0" smtClean="0"/>
              <a:t>Drill Down</a:t>
            </a:r>
            <a:endParaRPr lang="en-US" dirty="0"/>
          </a:p>
        </p:txBody>
      </p:sp>
      <p:sp>
        <p:nvSpPr>
          <p:cNvPr id="8" name="Right Brace 7"/>
          <p:cNvSpPr/>
          <p:nvPr/>
        </p:nvSpPr>
        <p:spPr>
          <a:xfrm>
            <a:off x="7696200" y="3657600"/>
            <a:ext cx="152400" cy="2286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ight Brace 8"/>
          <p:cNvSpPr/>
          <p:nvPr/>
        </p:nvSpPr>
        <p:spPr>
          <a:xfrm>
            <a:off x="7696200" y="3962400"/>
            <a:ext cx="152400" cy="2286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7772400" y="35814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(A,B) Dice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7848600" y="3897868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(A) Slice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Girija Narasimhan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04277-FDEF-4306-BC38-22066F9E19FB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52400" y="0"/>
            <a:ext cx="32176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DIMENSIONAL MODELING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74008" y="369332"/>
            <a:ext cx="8817591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data cube allows data to be modeled and viewed in multiple dimensions. </a:t>
            </a:r>
          </a:p>
          <a:p>
            <a:pPr algn="just">
              <a:lnSpc>
                <a:spcPct val="150000"/>
              </a:lnSpc>
            </a:pP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data cubes are n-dimensional.</a:t>
            </a:r>
          </a:p>
          <a:p>
            <a:pPr algn="just">
              <a:lnSpc>
                <a:spcPct val="150000"/>
              </a:lnSpc>
            </a:pPr>
            <a:endParaRPr lang="en-US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data warehouse, an </a:t>
            </a:r>
            <a:r>
              <a:rPr lang="en-US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n-D base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cube is called a </a:t>
            </a:r>
            <a:r>
              <a:rPr lang="en-US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Base Cuboid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which holds the lowest level of summarization. The base cuboid for the given lattices is time, item, location, and supplier dimensions. </a:t>
            </a:r>
            <a:endParaRPr lang="en-US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top most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0-D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cubiod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called a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apex Cuboid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which holds the highest-level of summarization is called apex cuboid. For example total sales or dollars sold, Summarized for all four dimensions. The apex cuboid is typically denoted by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all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ct val="150000"/>
              </a:lnSpc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lattice (i.e. network) of cuboids forms a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data cube</a:t>
            </a:r>
            <a:endParaRPr lang="en-US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3452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76600" y="2971800"/>
            <a:ext cx="6172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chemeClr val="accent6">
                    <a:lumMod val="50000"/>
                  </a:schemeClr>
                </a:solidFill>
              </a:rPr>
              <a:t>PART 5 – CUBE</a:t>
            </a:r>
            <a:endParaRPr lang="en-US" sz="36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04277-FDEF-4306-BC38-22066F9E19FB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Girija Narasimhan</a:t>
            </a:r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04277-FDEF-4306-BC38-22066F9E19FB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Girija Narasimhan</a:t>
            </a:r>
            <a:endParaRPr lang="en-US"/>
          </a:p>
        </p:txBody>
      </p:sp>
      <p:pic>
        <p:nvPicPr>
          <p:cNvPr id="28673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400" y="3200400"/>
            <a:ext cx="6553200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1371600" y="1143000"/>
            <a:ext cx="67818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select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location_key,product_key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,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time_key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, sum(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vechicle_sold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) from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sales_fact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where (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location_key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=1 and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product_key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=1) group by cube (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location_key,product_key,time_key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);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04277-FDEF-4306-BC38-22066F9E19FB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Girija Narasimhan</a:t>
            </a:r>
            <a:endParaRPr lang="en-US"/>
          </a:p>
        </p:txBody>
      </p:sp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228600" y="228600"/>
            <a:ext cx="8534400" cy="27699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Like ROLLUP, the CUBE operator provides subtotals of aggregate values in the result set.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Unlike ROLLUP, When the CUBE operation is performed on variables, the result set includes many subtotal rows based on combinations of the values of the variables. 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 smtClean="0">
              <a:solidFill>
                <a:srgbClr val="00000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The CUBE operator returns a result set with added information of dimensions to the data.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27650" name="Rectangle 2"/>
          <p:cNvSpPr>
            <a:spLocks noChangeArrowheads="1"/>
          </p:cNvSpPr>
          <p:nvPr/>
        </p:nvSpPr>
        <p:spPr bwMode="auto">
          <a:xfrm rot="10800000" flipV="1">
            <a:off x="304800" y="3276600"/>
            <a:ext cx="85344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CUBE provides a cross tabulation report of all possible combinations of the dimensions and generates a result set that shows aggregates for all combinations of values in selected columns.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81000" y="4800600"/>
            <a:ext cx="78486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All CUBE operations return result sets with at least one row where NULL appears in each column except for the aggregate column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04277-FDEF-4306-BC38-22066F9E19FB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Girija Narasimhan</a:t>
            </a:r>
            <a:endParaRPr lang="en-US"/>
          </a:p>
        </p:txBody>
      </p:sp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381000" y="0"/>
            <a:ext cx="5984331" cy="289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LOCATION_KEY PRODUCT_KEY   TIME_KEY SUM(VECHICLE_SOLD)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------------ ----------- ---------- ------------------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                                                 20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                               1                  2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                               2                  4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                               3                  6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                               4                  8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                    1                            20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                    1          1                  2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                    1          2                  4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                    1          3                  6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                    1          4                  8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        1                                        20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381000" y="2895600"/>
            <a:ext cx="5984331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	</a:t>
            </a:r>
            <a:r>
              <a:rPr kumimoji="0" lang="en-US" sz="11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1                      1                  2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        1                      2                  4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        1                      3                  6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        1                      4                  8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        1           1                            20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        1           1          1                  2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        1           1          2                  4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        1           1          3                  6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        1           1          4                  8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20 rows selected.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ight Brace 5"/>
          <p:cNvSpPr/>
          <p:nvPr/>
        </p:nvSpPr>
        <p:spPr>
          <a:xfrm>
            <a:off x="6248400" y="457200"/>
            <a:ext cx="152400" cy="2286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324600" y="3810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() </a:t>
            </a:r>
            <a:endParaRPr lang="en-US" dirty="0"/>
          </a:p>
        </p:txBody>
      </p:sp>
      <p:sp>
        <p:nvSpPr>
          <p:cNvPr id="8" name="Right Brace 7"/>
          <p:cNvSpPr/>
          <p:nvPr/>
        </p:nvSpPr>
        <p:spPr>
          <a:xfrm>
            <a:off x="6172200" y="762000"/>
            <a:ext cx="152400" cy="7620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6324600" y="9906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 C )</a:t>
            </a:r>
            <a:endParaRPr lang="en-US" dirty="0"/>
          </a:p>
        </p:txBody>
      </p:sp>
      <p:sp>
        <p:nvSpPr>
          <p:cNvPr id="10" name="Right Brace 9"/>
          <p:cNvSpPr/>
          <p:nvPr/>
        </p:nvSpPr>
        <p:spPr>
          <a:xfrm>
            <a:off x="6248400" y="1600200"/>
            <a:ext cx="76200" cy="1524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6324600" y="144780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(B)</a:t>
            </a:r>
            <a:endParaRPr lang="en-US" dirty="0"/>
          </a:p>
        </p:txBody>
      </p:sp>
      <p:sp>
        <p:nvSpPr>
          <p:cNvPr id="12" name="Right Brace 11"/>
          <p:cNvSpPr/>
          <p:nvPr/>
        </p:nvSpPr>
        <p:spPr>
          <a:xfrm>
            <a:off x="6248400" y="1828800"/>
            <a:ext cx="228600" cy="7620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6400800" y="198120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(B,C)</a:t>
            </a:r>
            <a:endParaRPr lang="en-US" dirty="0"/>
          </a:p>
        </p:txBody>
      </p:sp>
      <p:sp>
        <p:nvSpPr>
          <p:cNvPr id="14" name="Right Brace 13"/>
          <p:cNvSpPr/>
          <p:nvPr/>
        </p:nvSpPr>
        <p:spPr>
          <a:xfrm>
            <a:off x="6248400" y="2667000"/>
            <a:ext cx="152400" cy="2286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6400800" y="25908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(A)</a:t>
            </a:r>
            <a:endParaRPr lang="en-US" dirty="0"/>
          </a:p>
        </p:txBody>
      </p:sp>
      <p:sp>
        <p:nvSpPr>
          <p:cNvPr id="16" name="Right Brace 15"/>
          <p:cNvSpPr/>
          <p:nvPr/>
        </p:nvSpPr>
        <p:spPr>
          <a:xfrm>
            <a:off x="6172200" y="2971800"/>
            <a:ext cx="228600" cy="7620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6324600" y="31242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(A,C)</a:t>
            </a:r>
            <a:endParaRPr lang="en-US" dirty="0"/>
          </a:p>
        </p:txBody>
      </p:sp>
      <p:sp>
        <p:nvSpPr>
          <p:cNvPr id="18" name="Right Brace 17"/>
          <p:cNvSpPr/>
          <p:nvPr/>
        </p:nvSpPr>
        <p:spPr>
          <a:xfrm>
            <a:off x="6248400" y="3810000"/>
            <a:ext cx="76200" cy="2286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6248400" y="373380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(A,B)</a:t>
            </a:r>
            <a:endParaRPr lang="en-US" dirty="0"/>
          </a:p>
        </p:txBody>
      </p:sp>
      <p:sp>
        <p:nvSpPr>
          <p:cNvPr id="20" name="Right Brace 19"/>
          <p:cNvSpPr/>
          <p:nvPr/>
        </p:nvSpPr>
        <p:spPr>
          <a:xfrm>
            <a:off x="6172200" y="4038600"/>
            <a:ext cx="304800" cy="7620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6324600" y="42672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(A,B,C)</a:t>
            </a:r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362200" y="2971800"/>
            <a:ext cx="6172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chemeClr val="accent6">
                    <a:lumMod val="50000"/>
                  </a:schemeClr>
                </a:solidFill>
              </a:rPr>
              <a:t>PART 6 – GROUPING SETS</a:t>
            </a:r>
            <a:endParaRPr lang="en-US" sz="36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04277-FDEF-4306-BC38-22066F9E19FB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Girija Narasimhan</a:t>
            </a:r>
            <a:endParaRPr 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04277-FDEF-4306-BC38-22066F9E19FB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Girija Narasimhan</a:t>
            </a:r>
            <a:endParaRPr lang="en-US"/>
          </a:p>
        </p:txBody>
      </p:sp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457200" y="304800"/>
            <a:ext cx="83058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GROUPING SETS compute groups on several different sets of grouping columns in the same query.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533400" y="1295400"/>
            <a:ext cx="8382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Whereas CUBE and ROLLUP add a predefined set of subtotals into the result set, GROUPING SETS explicitly specify which subtotals to add. 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603" name="Rectangle 3"/>
          <p:cNvSpPr>
            <a:spLocks noChangeArrowheads="1"/>
          </p:cNvSpPr>
          <p:nvPr/>
        </p:nvSpPr>
        <p:spPr bwMode="auto">
          <a:xfrm>
            <a:off x="381000" y="3657600"/>
            <a:ext cx="8494633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LOCATION_KEY PRODUCT_KEY   TIME_KEY SUM(VECHICLE_SOLD)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------------ ----------- ---------- ------------------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        1                                        20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                    1                            20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                               1                  2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                               2                  4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                               3                  6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                               4                  8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57200" y="2133600"/>
            <a:ext cx="8001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select </a:t>
            </a:r>
            <a:r>
              <a:rPr lang="en-US" dirty="0" err="1" smtClean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location_key,product_key</a:t>
            </a:r>
            <a:r>
              <a:rPr lang="en-US" dirty="0" smtClean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, </a:t>
            </a:r>
            <a:r>
              <a:rPr lang="en-US" dirty="0" err="1" smtClean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time_key</a:t>
            </a:r>
            <a:r>
              <a:rPr lang="en-US" dirty="0" smtClean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, sum(</a:t>
            </a:r>
            <a:r>
              <a:rPr lang="en-US" dirty="0" err="1" smtClean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vechicle_sold</a:t>
            </a:r>
            <a:r>
              <a:rPr lang="en-US" dirty="0" smtClean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) from </a:t>
            </a:r>
            <a:r>
              <a:rPr lang="en-US" dirty="0" err="1" smtClean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sales_fact</a:t>
            </a:r>
            <a:r>
              <a:rPr lang="en-US" dirty="0" smtClean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where (</a:t>
            </a:r>
            <a:r>
              <a:rPr lang="en-US" dirty="0" err="1" smtClean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location_key</a:t>
            </a:r>
            <a:r>
              <a:rPr lang="en-US" dirty="0" smtClean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=1 and </a:t>
            </a:r>
            <a:r>
              <a:rPr lang="en-US" dirty="0" err="1" smtClean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product_key</a:t>
            </a:r>
            <a:r>
              <a:rPr lang="en-US" dirty="0" smtClean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=1) group by grouping sets (</a:t>
            </a:r>
            <a:r>
              <a:rPr lang="en-US" dirty="0" err="1" smtClean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location_key,product_key,time_key</a:t>
            </a:r>
            <a:r>
              <a:rPr lang="en-US" dirty="0" smtClean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);</a:t>
            </a:r>
            <a:endParaRPr lang="en-US" sz="105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942230" y="2286000"/>
            <a:ext cx="6172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chemeClr val="accent6">
                    <a:lumMod val="50000"/>
                  </a:schemeClr>
                </a:solidFill>
              </a:rPr>
              <a:t>PART 7 – PIVOT</a:t>
            </a:r>
            <a:endParaRPr lang="en-US" sz="36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04277-FDEF-4306-BC38-22066F9E19FB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Girija Narasimhan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332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Girija Narasimhan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04277-FDEF-4306-BC38-22066F9E19FB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52400" y="76200"/>
            <a:ext cx="8991600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The pivot operator supports rearrangement of the dimensions in a data cube. </a:t>
            </a:r>
            <a:endParaRPr lang="en-US" dirty="0" smtClean="0"/>
          </a:p>
          <a:p>
            <a:endParaRPr lang="en-US" sz="800" dirty="0"/>
          </a:p>
          <a:p>
            <a:r>
              <a:rPr lang="en-US" dirty="0" smtClean="0"/>
              <a:t>The </a:t>
            </a:r>
            <a:r>
              <a:rPr lang="en-US" dirty="0"/>
              <a:t>pivot is a simple but effective operation that allows OLAP users to visualize cube values in more natural and intuitive ways. </a:t>
            </a:r>
            <a:endParaRPr lang="en-US" dirty="0" smtClean="0"/>
          </a:p>
          <a:p>
            <a:endParaRPr lang="en-US" sz="800" dirty="0"/>
          </a:p>
          <a:p>
            <a:r>
              <a:rPr lang="en-US" dirty="0" smtClean="0"/>
              <a:t>This </a:t>
            </a:r>
            <a:r>
              <a:rPr lang="en-US" dirty="0"/>
              <a:t>visualization operation that rotates the data axes in view in order proceeds of to provide an alternative presentation of the data. </a:t>
            </a:r>
            <a:endParaRPr lang="en-US" dirty="0" smtClean="0"/>
          </a:p>
          <a:p>
            <a:endParaRPr lang="en-US" sz="800" dirty="0"/>
          </a:p>
          <a:p>
            <a:r>
              <a:rPr lang="en-US" dirty="0" smtClean="0"/>
              <a:t> </a:t>
            </a:r>
            <a:r>
              <a:rPr lang="en-US" dirty="0"/>
              <a:t>The pivot operation is also known as rotation. </a:t>
            </a:r>
            <a:r>
              <a:rPr lang="en-US" dirty="0" smtClean="0"/>
              <a:t>  It </a:t>
            </a:r>
            <a:r>
              <a:rPr lang="en-US" dirty="0"/>
              <a:t>rotates the data axes in view in order to provide an alternative presentation of data.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81500" y="2286000"/>
            <a:ext cx="4343400" cy="4070350"/>
          </a:xfrm>
          <a:prstGeom prst="rect">
            <a:avLst/>
          </a:prstGeom>
        </p:spPr>
      </p:pic>
      <p:sp>
        <p:nvSpPr>
          <p:cNvPr id="6" name="Rectangle 1"/>
          <p:cNvSpPr>
            <a:spLocks noChangeArrowheads="1"/>
          </p:cNvSpPr>
          <p:nvPr/>
        </p:nvSpPr>
        <p:spPr bwMode="auto">
          <a:xfrm rot="10800000" flipV="1">
            <a:off x="209550" y="2843847"/>
            <a:ext cx="35433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solidFill>
                  <a:srgbClr val="000000"/>
                </a:solidFill>
              </a:rPr>
              <a:t>G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reat new feature called PIVOT for presenting any query in the 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</a:rPr>
              <a:t>crosstab format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using a new operator, appropriately named 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</a:rPr>
              <a:t>pivot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.</a:t>
            </a:r>
            <a:endParaRPr kumimoji="0" lang="en-US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284358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Girija Narasimhan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04277-FDEF-4306-BC38-22066F9E19FB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676400" y="685800"/>
            <a:ext cx="4572000" cy="452431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SELECT * FROM</a:t>
            </a:r>
          </a:p>
          <a:p>
            <a:r>
              <a:rPr lang="en-US" dirty="0" smtClean="0"/>
              <a:t>(</a:t>
            </a:r>
          </a:p>
          <a:p>
            <a:r>
              <a:rPr lang="en-US" dirty="0" smtClean="0"/>
              <a:t>SELECT column1, column2</a:t>
            </a:r>
          </a:p>
          <a:p>
            <a:endParaRPr lang="en-US" dirty="0" smtClean="0"/>
          </a:p>
          <a:p>
            <a:r>
              <a:rPr lang="en-US" dirty="0" smtClean="0"/>
              <a:t>FROM tables</a:t>
            </a:r>
          </a:p>
          <a:p>
            <a:endParaRPr lang="en-US" dirty="0" smtClean="0"/>
          </a:p>
          <a:p>
            <a:r>
              <a:rPr lang="en-US" dirty="0" smtClean="0"/>
              <a:t>WHERE conditions</a:t>
            </a:r>
          </a:p>
          <a:p>
            <a:r>
              <a:rPr lang="en-US" dirty="0" smtClean="0"/>
              <a:t>)</a:t>
            </a:r>
          </a:p>
          <a:p>
            <a:r>
              <a:rPr lang="en-US" dirty="0" smtClean="0"/>
              <a:t>PIVOT</a:t>
            </a:r>
          </a:p>
          <a:p>
            <a:r>
              <a:rPr lang="en-US" dirty="0" smtClean="0"/>
              <a:t>(aggregate_function(</a:t>
            </a:r>
            <a:r>
              <a:rPr lang="en-US" b="1" dirty="0" smtClean="0">
                <a:solidFill>
                  <a:srgbClr val="7030A0"/>
                </a:solidFill>
              </a:rPr>
              <a:t>column2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r>
              <a:rPr lang="en-US" dirty="0" smtClean="0"/>
              <a:t>FOR </a:t>
            </a:r>
            <a:r>
              <a:rPr lang="en-US" b="1" dirty="0" smtClean="0">
                <a:solidFill>
                  <a:srgbClr val="7030A0"/>
                </a:solidFill>
              </a:rPr>
              <a:t>(column2)</a:t>
            </a:r>
          </a:p>
          <a:p>
            <a:endParaRPr lang="en-US" dirty="0" smtClean="0"/>
          </a:p>
          <a:p>
            <a:r>
              <a:rPr lang="en-US" b="1" dirty="0" smtClean="0">
                <a:solidFill>
                  <a:srgbClr val="7030A0"/>
                </a:solidFill>
              </a:rPr>
              <a:t>IN</a:t>
            </a:r>
            <a:r>
              <a:rPr lang="en-US" dirty="0" smtClean="0"/>
              <a:t> ( expr1, expr2, ... expr_n) | subquery</a:t>
            </a:r>
          </a:p>
          <a:p>
            <a:r>
              <a:rPr lang="en-US" dirty="0" smtClean="0"/>
              <a:t>)</a:t>
            </a:r>
          </a:p>
          <a:p>
            <a:r>
              <a:rPr lang="en-US" dirty="0" smtClean="0"/>
              <a:t>ORDER BY expression [ ASC | DESC ];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381000" y="252879"/>
            <a:ext cx="393684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A Pivot query can be written as follows: </a:t>
            </a:r>
          </a:p>
        </p:txBody>
      </p:sp>
      <p:sp>
        <p:nvSpPr>
          <p:cNvPr id="8" name="Rectangle 7"/>
          <p:cNvSpPr/>
          <p:nvPr/>
        </p:nvSpPr>
        <p:spPr>
          <a:xfrm>
            <a:off x="76200" y="5334000"/>
            <a:ext cx="5029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B050"/>
                </a:solidFill>
              </a:rPr>
              <a:t>To specify multiple possible values for a </a:t>
            </a:r>
            <a:r>
              <a:rPr lang="en-US" dirty="0" smtClean="0">
                <a:solidFill>
                  <a:srgbClr val="00B050"/>
                </a:solidFill>
              </a:rPr>
              <a:t>pivot column values, it is also heading of the Query result</a:t>
            </a:r>
            <a:endParaRPr lang="en-US" dirty="0">
              <a:solidFill>
                <a:srgbClr val="00B050"/>
              </a:solidFill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1066800" y="4495800"/>
            <a:ext cx="609600" cy="8382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5518702" y="3307561"/>
            <a:ext cx="3276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B050"/>
                </a:solidFill>
              </a:rPr>
              <a:t>The column that contains the pivot values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4916606" y="1576854"/>
            <a:ext cx="369399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B050"/>
                </a:solidFill>
              </a:rPr>
              <a:t>The column or expression that will be used with the </a:t>
            </a:r>
            <a:r>
              <a:rPr lang="en-US" dirty="0" smtClean="0">
                <a:solidFill>
                  <a:srgbClr val="00B050"/>
                </a:solidFill>
              </a:rPr>
              <a:t>aggregate_function SUM, MAX,MIN, COUNT…</a:t>
            </a:r>
            <a:endParaRPr lang="en-US" dirty="0">
              <a:solidFill>
                <a:srgbClr val="00B050"/>
              </a:solidFill>
            </a:endParaRPr>
          </a:p>
        </p:txBody>
      </p:sp>
      <p:cxnSp>
        <p:nvCxnSpPr>
          <p:cNvPr id="16" name="Straight Arrow Connector 15"/>
          <p:cNvCxnSpPr/>
          <p:nvPr/>
        </p:nvCxnSpPr>
        <p:spPr>
          <a:xfrm flipH="1">
            <a:off x="3094413" y="3598364"/>
            <a:ext cx="2446867" cy="24269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H="1">
            <a:off x="4317846" y="2362200"/>
            <a:ext cx="635154" cy="94536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>
            <a:off x="4223302" y="554504"/>
            <a:ext cx="370149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B050"/>
                </a:solidFill>
              </a:rPr>
              <a:t>A column or expression that will </a:t>
            </a:r>
            <a:r>
              <a:rPr lang="en-US" dirty="0" smtClean="0">
                <a:solidFill>
                  <a:srgbClr val="00B050"/>
                </a:solidFill>
              </a:rPr>
              <a:t>display in </a:t>
            </a:r>
            <a:r>
              <a:rPr lang="en-US" dirty="0">
                <a:solidFill>
                  <a:srgbClr val="00B050"/>
                </a:solidFill>
              </a:rPr>
              <a:t>the pivot table.</a:t>
            </a:r>
          </a:p>
        </p:txBody>
      </p:sp>
      <p:cxnSp>
        <p:nvCxnSpPr>
          <p:cNvPr id="24" name="Straight Arrow Connector 23"/>
          <p:cNvCxnSpPr/>
          <p:nvPr/>
        </p:nvCxnSpPr>
        <p:spPr>
          <a:xfrm flipH="1">
            <a:off x="3352800" y="838200"/>
            <a:ext cx="870502" cy="5334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30158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Girija Narasimhan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04277-FDEF-4306-BC38-22066F9E19FB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99154" y="704652"/>
            <a:ext cx="7796686" cy="8007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76176" rIns="91440" bIns="168222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>
                <a:solidFill>
                  <a:srgbClr val="53535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53535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ggregate_function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It can be a function 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such as </a:t>
            </a: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SUM, COUNT, MIN, MAX, or AVG 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functions.</a:t>
            </a:r>
          </a:p>
        </p:txBody>
      </p:sp>
      <p:sp>
        <p:nvSpPr>
          <p:cNvPr id="3" name="Rectangle 2"/>
          <p:cNvSpPr/>
          <p:nvPr/>
        </p:nvSpPr>
        <p:spPr>
          <a:xfrm>
            <a:off x="228600" y="3498140"/>
            <a:ext cx="89154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rgbClr val="535353"/>
                </a:solidFill>
                <a:latin typeface="Arial" panose="020B0604020202020204" pitchFamily="34" charset="0"/>
              </a:rPr>
              <a:t>subquery</a:t>
            </a: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latin typeface="Arial" panose="020B0604020202020204" pitchFamily="34" charset="0"/>
              </a:rPr>
              <a:t>It can be used </a:t>
            </a:r>
            <a:r>
              <a:rPr lang="en-US" b="1" dirty="0">
                <a:latin typeface="Arial" panose="020B0604020202020204" pitchFamily="34" charset="0"/>
              </a:rPr>
              <a:t>instead of a list of values</a:t>
            </a:r>
            <a:r>
              <a:rPr lang="en-US" dirty="0">
                <a:latin typeface="Arial" panose="020B0604020202020204" pitchFamily="34" charset="0"/>
              </a:rPr>
              <a:t>. In this case, the results of the subquery would be used to determine the values for </a:t>
            </a:r>
            <a:r>
              <a:rPr lang="en-US" i="1" dirty="0">
                <a:latin typeface="Arial" panose="020B0604020202020204" pitchFamily="34" charset="0"/>
              </a:rPr>
              <a:t>column2</a:t>
            </a:r>
            <a:r>
              <a:rPr lang="en-US" dirty="0">
                <a:latin typeface="Arial" panose="020B0604020202020204" pitchFamily="34" charset="0"/>
              </a:rPr>
              <a:t> to pivot into </a:t>
            </a:r>
            <a:r>
              <a:rPr lang="en-US" b="1" dirty="0">
                <a:latin typeface="Arial" panose="020B0604020202020204" pitchFamily="34" charset="0"/>
              </a:rPr>
              <a:t>headings</a:t>
            </a:r>
            <a:r>
              <a:rPr lang="en-US" dirty="0">
                <a:latin typeface="Arial" panose="020B0604020202020204" pitchFamily="34" charset="0"/>
              </a:rPr>
              <a:t> in the cross-tabulation query results.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99154" y="1962987"/>
            <a:ext cx="871666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rgbClr val="535353"/>
                </a:solidFill>
                <a:latin typeface="Arial" panose="020B0604020202020204" pitchFamily="34" charset="0"/>
              </a:rPr>
              <a:t>IN ( expr1, expr2, ... expr_n )</a:t>
            </a: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latin typeface="Arial" panose="020B0604020202020204" pitchFamily="34" charset="0"/>
              </a:rPr>
              <a:t>A list of values for </a:t>
            </a:r>
            <a:r>
              <a:rPr lang="en-US" i="1" dirty="0">
                <a:latin typeface="Arial" panose="020B0604020202020204" pitchFamily="34" charset="0"/>
              </a:rPr>
              <a:t>column2</a:t>
            </a:r>
            <a:r>
              <a:rPr lang="en-US" dirty="0">
                <a:latin typeface="Arial" panose="020B0604020202020204" pitchFamily="34" charset="0"/>
              </a:rPr>
              <a:t> to pivot into </a:t>
            </a:r>
            <a:r>
              <a:rPr lang="en-US" b="1" dirty="0">
                <a:latin typeface="Arial" panose="020B0604020202020204" pitchFamily="34" charset="0"/>
              </a:rPr>
              <a:t>headings in the cross-tabulation </a:t>
            </a:r>
            <a:r>
              <a:rPr lang="en-US" dirty="0">
                <a:latin typeface="Arial" panose="020B0604020202020204" pitchFamily="34" charset="0"/>
              </a:rPr>
              <a:t>query results.</a:t>
            </a:r>
          </a:p>
        </p:txBody>
      </p:sp>
      <p:sp>
        <p:nvSpPr>
          <p:cNvPr id="7" name="Rectangle 6"/>
          <p:cNvSpPr/>
          <p:nvPr/>
        </p:nvSpPr>
        <p:spPr>
          <a:xfrm>
            <a:off x="2682458" y="123890"/>
            <a:ext cx="301018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u="sng" dirty="0">
                <a:solidFill>
                  <a:srgbClr val="53535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Parameters or Arguments</a:t>
            </a:r>
          </a:p>
        </p:txBody>
      </p:sp>
    </p:spTree>
    <p:extLst>
      <p:ext uri="{BB962C8B-B14F-4D97-AF65-F5344CB8AC3E}">
        <p14:creationId xmlns:p14="http://schemas.microsoft.com/office/powerpoint/2010/main" val="41541700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Girija Narasimhan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04277-FDEF-4306-BC38-22066F9E19FB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10886"/>
            <a:ext cx="8305800" cy="6172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6784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Girija Narasimhan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04277-FDEF-4306-BC38-22066F9E19FB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457200" y="1114778"/>
            <a:ext cx="24758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Specify Fields to Include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695700" y="198967"/>
            <a:ext cx="2533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Breaks PIVOT CLAUSE</a:t>
            </a:r>
            <a:endParaRPr lang="en-US" b="1" dirty="0"/>
          </a:p>
        </p:txBody>
      </p:sp>
      <p:sp>
        <p:nvSpPr>
          <p:cNvPr id="6" name="Rectangle 5"/>
          <p:cNvSpPr/>
          <p:nvPr/>
        </p:nvSpPr>
        <p:spPr>
          <a:xfrm>
            <a:off x="3529437" y="1114778"/>
            <a:ext cx="27699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Specify Aggregate Function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781800" y="1114778"/>
            <a:ext cx="20881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Specify Pivot Values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04800" y="1828800"/>
            <a:ext cx="2895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specify what fields to include in </a:t>
            </a:r>
            <a:r>
              <a:rPr lang="en-US" dirty="0" smtClean="0"/>
              <a:t>the </a:t>
            </a:r>
            <a:r>
              <a:rPr lang="en-US" dirty="0"/>
              <a:t>cross tabulation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2667001" y="579967"/>
            <a:ext cx="1371599" cy="53481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4368317" y="579967"/>
            <a:ext cx="584234" cy="67361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5142872" y="579967"/>
            <a:ext cx="2172328" cy="57329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266700" y="3359107"/>
            <a:ext cx="30099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7030A0"/>
                </a:solidFill>
              </a:rPr>
              <a:t>SELECT product_code, quantity FROM pivot_test</a:t>
            </a:r>
          </a:p>
        </p:txBody>
      </p:sp>
      <p:sp>
        <p:nvSpPr>
          <p:cNvPr id="19" name="Rectangle 18"/>
          <p:cNvSpPr/>
          <p:nvPr/>
        </p:nvSpPr>
        <p:spPr>
          <a:xfrm>
            <a:off x="3752536" y="1762994"/>
            <a:ext cx="24765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Aggregate </a:t>
            </a:r>
            <a:r>
              <a:rPr lang="en-US" dirty="0"/>
              <a:t>such as </a:t>
            </a:r>
            <a:r>
              <a:rPr lang="en-US" b="1" dirty="0"/>
              <a:t>SUM, COUNT,</a:t>
            </a:r>
            <a:r>
              <a:rPr lang="en-US" b="1" dirty="0">
                <a:hlinkClick r:id="rId2"/>
              </a:rPr>
              <a:t> </a:t>
            </a:r>
            <a:r>
              <a:rPr lang="en-US" b="1" dirty="0"/>
              <a:t>MIN, MAX, or AVG</a:t>
            </a:r>
            <a:r>
              <a:rPr lang="en-US" dirty="0"/>
              <a:t> functions</a:t>
            </a:r>
          </a:p>
        </p:txBody>
      </p:sp>
      <p:sp>
        <p:nvSpPr>
          <p:cNvPr id="20" name="Rectangle 19"/>
          <p:cNvSpPr/>
          <p:nvPr/>
        </p:nvSpPr>
        <p:spPr>
          <a:xfrm>
            <a:off x="3110089" y="3302726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>
                <a:solidFill>
                  <a:srgbClr val="7030A0"/>
                </a:solidFill>
              </a:rPr>
              <a:t>PIVOT </a:t>
            </a:r>
          </a:p>
          <a:p>
            <a:r>
              <a:rPr lang="en-US" b="1" dirty="0" smtClean="0">
                <a:solidFill>
                  <a:srgbClr val="7030A0"/>
                </a:solidFill>
              </a:rPr>
              <a:t>(</a:t>
            </a:r>
            <a:r>
              <a:rPr lang="en-US" b="1" dirty="0">
                <a:solidFill>
                  <a:srgbClr val="7030A0"/>
                </a:solidFill>
              </a:rPr>
              <a:t>SUM(quantity) AS sum_quantity </a:t>
            </a:r>
          </a:p>
        </p:txBody>
      </p:sp>
      <p:sp>
        <p:nvSpPr>
          <p:cNvPr id="21" name="Rectangle 20"/>
          <p:cNvSpPr/>
          <p:nvPr/>
        </p:nvSpPr>
        <p:spPr>
          <a:xfrm>
            <a:off x="6817861" y="1621549"/>
            <a:ext cx="232449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Need </a:t>
            </a:r>
            <a:r>
              <a:rPr lang="en-US" dirty="0"/>
              <a:t>to specify what pivot values to include in </a:t>
            </a:r>
            <a:r>
              <a:rPr lang="en-US" dirty="0" smtClean="0"/>
              <a:t>the </a:t>
            </a:r>
            <a:r>
              <a:rPr lang="en-US" dirty="0"/>
              <a:t>results</a:t>
            </a:r>
          </a:p>
        </p:txBody>
      </p:sp>
      <p:sp>
        <p:nvSpPr>
          <p:cNvPr id="22" name="Rectangle 21"/>
          <p:cNvSpPr/>
          <p:nvPr/>
        </p:nvSpPr>
        <p:spPr>
          <a:xfrm>
            <a:off x="6483760" y="3035941"/>
            <a:ext cx="299269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7030A0"/>
                </a:solidFill>
              </a:rPr>
              <a:t>FOR (product_code) IN ('A' AS a, 'B' AS b, 'C' AS c));</a:t>
            </a:r>
          </a:p>
        </p:txBody>
      </p:sp>
    </p:spTree>
    <p:extLst>
      <p:ext uri="{BB962C8B-B14F-4D97-AF65-F5344CB8AC3E}">
        <p14:creationId xmlns:p14="http://schemas.microsoft.com/office/powerpoint/2010/main" val="46182252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Girija Narasimhan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04277-FDEF-4306-BC38-22066F9E19FB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4114800" y="304800"/>
            <a:ext cx="51816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INSERT INTO pivot_test VALUES (1, 1, 'A', 10);</a:t>
            </a:r>
          </a:p>
          <a:p>
            <a:endParaRPr lang="en-US" sz="800" dirty="0" smtClean="0"/>
          </a:p>
          <a:p>
            <a:r>
              <a:rPr lang="en-US" dirty="0" smtClean="0"/>
              <a:t>INSERT </a:t>
            </a:r>
            <a:r>
              <a:rPr lang="en-US" dirty="0"/>
              <a:t>INTO pivot_test VALUES (2, 1, 'B', 20);</a:t>
            </a:r>
          </a:p>
          <a:p>
            <a:endParaRPr lang="en-US" sz="800" dirty="0" smtClean="0"/>
          </a:p>
          <a:p>
            <a:r>
              <a:rPr lang="en-US" dirty="0" smtClean="0"/>
              <a:t>INSERT </a:t>
            </a:r>
            <a:r>
              <a:rPr lang="en-US" dirty="0"/>
              <a:t>INTO pivot_test VALUES (3, 1, 'C', 30);</a:t>
            </a:r>
          </a:p>
          <a:p>
            <a:endParaRPr lang="en-US" sz="800" dirty="0" smtClean="0"/>
          </a:p>
          <a:p>
            <a:r>
              <a:rPr lang="en-US" dirty="0" smtClean="0"/>
              <a:t>INSERT </a:t>
            </a:r>
            <a:r>
              <a:rPr lang="en-US" dirty="0"/>
              <a:t>INTO pivot_test VALUES (4, 2, 'A', 40);</a:t>
            </a:r>
          </a:p>
          <a:p>
            <a:endParaRPr lang="en-US" sz="800" dirty="0" smtClean="0"/>
          </a:p>
          <a:p>
            <a:r>
              <a:rPr lang="en-US" dirty="0" smtClean="0"/>
              <a:t>INSERT </a:t>
            </a:r>
            <a:r>
              <a:rPr lang="en-US" dirty="0"/>
              <a:t>INTO pivot_test VALUES (5, 2, 'C', 50);</a:t>
            </a:r>
          </a:p>
          <a:p>
            <a:endParaRPr lang="en-US" sz="800" dirty="0" smtClean="0"/>
          </a:p>
          <a:p>
            <a:r>
              <a:rPr lang="en-US" dirty="0" smtClean="0"/>
              <a:t>INSERT </a:t>
            </a:r>
            <a:r>
              <a:rPr lang="en-US" dirty="0"/>
              <a:t>INTO pivot_test VALUES (6, 3, 'A', 60);</a:t>
            </a:r>
          </a:p>
          <a:p>
            <a:endParaRPr lang="en-US" sz="800" dirty="0" smtClean="0"/>
          </a:p>
          <a:p>
            <a:r>
              <a:rPr lang="en-US" dirty="0" smtClean="0"/>
              <a:t>INSERT </a:t>
            </a:r>
            <a:r>
              <a:rPr lang="en-US" dirty="0"/>
              <a:t>INTO pivot_test VALUES (7, 3, 'B', 70);</a:t>
            </a:r>
          </a:p>
          <a:p>
            <a:endParaRPr lang="en-US" sz="800" dirty="0" smtClean="0"/>
          </a:p>
          <a:p>
            <a:r>
              <a:rPr lang="en-US" dirty="0" smtClean="0"/>
              <a:t>INSERT </a:t>
            </a:r>
            <a:r>
              <a:rPr lang="en-US" dirty="0"/>
              <a:t>INTO pivot_test VALUES (8, 3, 'C', 80);</a:t>
            </a:r>
          </a:p>
          <a:p>
            <a:endParaRPr lang="en-US" sz="800" dirty="0" smtClean="0"/>
          </a:p>
          <a:p>
            <a:r>
              <a:rPr lang="en-US" dirty="0" smtClean="0"/>
              <a:t>INSERT </a:t>
            </a:r>
            <a:r>
              <a:rPr lang="en-US" dirty="0"/>
              <a:t>INTO pivot_test VALUES (9, 3, 'D', 90);</a:t>
            </a:r>
          </a:p>
          <a:p>
            <a:endParaRPr lang="en-US" sz="800" dirty="0" smtClean="0"/>
          </a:p>
          <a:p>
            <a:r>
              <a:rPr lang="en-US" dirty="0" smtClean="0"/>
              <a:t>INSERT </a:t>
            </a:r>
            <a:r>
              <a:rPr lang="en-US" dirty="0"/>
              <a:t>INTO pivot_test VALUES (10, 4, 'A', 100);</a:t>
            </a:r>
          </a:p>
          <a:p>
            <a:endParaRPr lang="en-US" dirty="0" smtClean="0"/>
          </a:p>
          <a:p>
            <a:r>
              <a:rPr lang="en-US" dirty="0" smtClean="0"/>
              <a:t>COMMIT</a:t>
            </a:r>
            <a:r>
              <a:rPr lang="en-US" dirty="0"/>
              <a:t>;</a:t>
            </a:r>
          </a:p>
        </p:txBody>
      </p:sp>
      <p:sp>
        <p:nvSpPr>
          <p:cNvPr id="7" name="Rectangle 6"/>
          <p:cNvSpPr/>
          <p:nvPr/>
        </p:nvSpPr>
        <p:spPr>
          <a:xfrm>
            <a:off x="381000" y="609600"/>
            <a:ext cx="3429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CREATE TABLE pivot_test (</a:t>
            </a:r>
          </a:p>
          <a:p>
            <a:endParaRPr lang="en-US" dirty="0" smtClean="0"/>
          </a:p>
          <a:p>
            <a:r>
              <a:rPr lang="en-US" dirty="0" smtClean="0"/>
              <a:t>id </a:t>
            </a:r>
            <a:r>
              <a:rPr lang="en-US" dirty="0"/>
              <a:t>NUMBER,</a:t>
            </a:r>
          </a:p>
          <a:p>
            <a:endParaRPr lang="en-US" dirty="0" smtClean="0"/>
          </a:p>
          <a:p>
            <a:r>
              <a:rPr lang="en-US" dirty="0" smtClean="0"/>
              <a:t>customer_id </a:t>
            </a:r>
            <a:r>
              <a:rPr lang="en-US" dirty="0"/>
              <a:t>NUMBER,</a:t>
            </a:r>
          </a:p>
          <a:p>
            <a:endParaRPr lang="en-US" dirty="0" smtClean="0"/>
          </a:p>
          <a:p>
            <a:r>
              <a:rPr lang="en-US" dirty="0" smtClean="0"/>
              <a:t>product_code </a:t>
            </a:r>
            <a:r>
              <a:rPr lang="en-US" dirty="0"/>
              <a:t>VARCHAR2(5),</a:t>
            </a:r>
          </a:p>
          <a:p>
            <a:endParaRPr lang="en-US" dirty="0" smtClean="0"/>
          </a:p>
          <a:p>
            <a:r>
              <a:rPr lang="en-US" dirty="0" smtClean="0"/>
              <a:t>quantity </a:t>
            </a:r>
            <a:r>
              <a:rPr lang="en-US" dirty="0"/>
              <a:t>NUMBER</a:t>
            </a:r>
          </a:p>
          <a:p>
            <a:r>
              <a:rPr lang="en-US" dirty="0"/>
              <a:t>);</a:t>
            </a:r>
          </a:p>
        </p:txBody>
      </p:sp>
    </p:spTree>
    <p:extLst>
      <p:ext uri="{BB962C8B-B14F-4D97-AF65-F5344CB8AC3E}">
        <p14:creationId xmlns:p14="http://schemas.microsoft.com/office/powerpoint/2010/main" val="6311594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Girija Narasimhan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04277-FDEF-4306-BC38-22066F9E19FB}" type="slidenum">
              <a:rPr lang="en-US" smtClean="0"/>
              <a:pPr/>
              <a:t>32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52400" y="117693"/>
            <a:ext cx="944880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In </a:t>
            </a:r>
            <a:r>
              <a:rPr lang="en-US" dirty="0"/>
              <a:t>its basic form the PIVOT operator is quite limited. 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We </a:t>
            </a:r>
            <a:r>
              <a:rPr lang="en-US" dirty="0"/>
              <a:t>are forced to list the required values to PIVOT using the IN clause.</a:t>
            </a:r>
          </a:p>
          <a:p>
            <a:endParaRPr lang="en-US" dirty="0" smtClean="0"/>
          </a:p>
          <a:p>
            <a:r>
              <a:rPr lang="en-US" dirty="0" smtClean="0"/>
              <a:t>SELECT * FROM </a:t>
            </a:r>
          </a:p>
          <a:p>
            <a:endParaRPr lang="en-US" dirty="0" smtClean="0"/>
          </a:p>
          <a:p>
            <a:r>
              <a:rPr lang="en-US" dirty="0" smtClean="0"/>
              <a:t>(</a:t>
            </a:r>
            <a:r>
              <a:rPr lang="en-US" dirty="0"/>
              <a:t>SELECT product_code, </a:t>
            </a:r>
            <a:r>
              <a:rPr lang="en-US" dirty="0" smtClean="0"/>
              <a:t>quantity FROM </a:t>
            </a:r>
            <a:r>
              <a:rPr lang="en-US" dirty="0"/>
              <a:t>pivot_test)</a:t>
            </a:r>
          </a:p>
          <a:p>
            <a:endParaRPr lang="en-US" dirty="0" smtClean="0"/>
          </a:p>
          <a:p>
            <a:r>
              <a:rPr lang="en-US" dirty="0" smtClean="0"/>
              <a:t>PIVOT </a:t>
            </a:r>
          </a:p>
          <a:p>
            <a:endParaRPr lang="en-US" dirty="0" smtClean="0"/>
          </a:p>
          <a:p>
            <a:r>
              <a:rPr lang="en-US" dirty="0" smtClean="0"/>
              <a:t>(</a:t>
            </a:r>
            <a:r>
              <a:rPr lang="en-US" dirty="0"/>
              <a:t>SUM(quantity) AS sum_quantity FOR (product_code) IN ('A' AS a, 'B' AS b, 'C' AS c</a:t>
            </a:r>
            <a:r>
              <a:rPr lang="en-US" dirty="0" smtClean="0"/>
              <a:t>));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7800" y="4123829"/>
            <a:ext cx="6096000" cy="13657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37431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Girija Narasimhan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04277-FDEF-4306-BC38-22066F9E19FB}" type="slidenum">
              <a:rPr lang="en-US" smtClean="0"/>
              <a:pPr/>
              <a:t>33</a:t>
            </a:fld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52400" y="152400"/>
            <a:ext cx="87630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If we want to break it down by customer, we simply include the CUSTOMER_ID column in the initial select list.</a:t>
            </a:r>
          </a:p>
          <a:p>
            <a:endParaRPr lang="en-US" dirty="0" smtClean="0"/>
          </a:p>
          <a:p>
            <a:r>
              <a:rPr lang="en-US" dirty="0" smtClean="0"/>
              <a:t>SELECT </a:t>
            </a:r>
            <a:r>
              <a:rPr lang="en-US" dirty="0"/>
              <a:t>*</a:t>
            </a:r>
          </a:p>
          <a:p>
            <a:endParaRPr lang="en-US" dirty="0" smtClean="0"/>
          </a:p>
          <a:p>
            <a:r>
              <a:rPr lang="en-US" dirty="0" smtClean="0"/>
              <a:t>FROM </a:t>
            </a:r>
            <a:r>
              <a:rPr lang="en-US" dirty="0"/>
              <a:t>(SELECT customer_id, product_code, </a:t>
            </a:r>
            <a:r>
              <a:rPr lang="en-US" dirty="0" smtClean="0"/>
              <a:t>quantity FROM </a:t>
            </a:r>
            <a:r>
              <a:rPr lang="en-US" dirty="0"/>
              <a:t>pivot_test)</a:t>
            </a:r>
          </a:p>
          <a:p>
            <a:endParaRPr lang="en-US" dirty="0" smtClean="0"/>
          </a:p>
          <a:p>
            <a:r>
              <a:rPr lang="en-US" dirty="0" smtClean="0"/>
              <a:t>PIVOT </a:t>
            </a:r>
          </a:p>
          <a:p>
            <a:endParaRPr lang="en-US" dirty="0" smtClean="0"/>
          </a:p>
          <a:p>
            <a:r>
              <a:rPr lang="en-US" dirty="0" smtClean="0"/>
              <a:t>(</a:t>
            </a:r>
            <a:r>
              <a:rPr lang="en-US" dirty="0"/>
              <a:t>SUM(quantity) AS sum_quantity FOR (product_code) IN ('A' AS a, 'B' AS b, 'C' AS c))</a:t>
            </a:r>
          </a:p>
          <a:p>
            <a:endParaRPr lang="en-US" dirty="0" smtClean="0"/>
          </a:p>
          <a:p>
            <a:r>
              <a:rPr lang="en-US" dirty="0" smtClean="0"/>
              <a:t>ORDER </a:t>
            </a:r>
            <a:r>
              <a:rPr lang="en-US" dirty="0"/>
              <a:t>BY customer_id;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/>
          <a:srcRect t="4877"/>
          <a:stretch/>
        </p:blipFill>
        <p:spPr>
          <a:xfrm>
            <a:off x="762000" y="4495800"/>
            <a:ext cx="7010400" cy="19629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043181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Girija Narasimhan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04277-FDEF-4306-BC38-22066F9E19FB}" type="slidenum">
              <a:rPr lang="en-US" smtClean="0"/>
              <a:pPr/>
              <a:t>34</a:t>
            </a:fld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4419600" y="-4717"/>
            <a:ext cx="3505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PIVOT </a:t>
            </a:r>
            <a:r>
              <a:rPr lang="en-US" smtClean="0"/>
              <a:t>EXERCISE 1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762000" y="838200"/>
            <a:ext cx="914400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CREATE TABLE orders</a:t>
            </a:r>
          </a:p>
          <a:p>
            <a:r>
              <a:rPr lang="en-US" dirty="0"/>
              <a:t>( </a:t>
            </a:r>
            <a:r>
              <a:rPr lang="en-US" dirty="0" err="1"/>
              <a:t>order_id</a:t>
            </a:r>
            <a:r>
              <a:rPr lang="en-US" dirty="0"/>
              <a:t> number(6) primary key,</a:t>
            </a:r>
          </a:p>
          <a:p>
            <a:r>
              <a:rPr lang="en-US" dirty="0"/>
              <a:t>  </a:t>
            </a:r>
            <a:r>
              <a:rPr lang="en-US" dirty="0" err="1"/>
              <a:t>customer_ref</a:t>
            </a:r>
            <a:r>
              <a:rPr lang="en-US" dirty="0"/>
              <a:t> varchar2(25) NOT NULL,</a:t>
            </a:r>
          </a:p>
          <a:p>
            <a:r>
              <a:rPr lang="en-US" dirty="0"/>
              <a:t>  product_id number,</a:t>
            </a:r>
          </a:p>
          <a:p>
            <a:r>
              <a:rPr lang="en-US" dirty="0"/>
              <a:t>  ORDER_DATE DATE,</a:t>
            </a:r>
          </a:p>
          <a:p>
            <a:r>
              <a:rPr lang="en-US" dirty="0"/>
              <a:t>  quantity number</a:t>
            </a:r>
          </a:p>
          <a:p>
            <a:r>
              <a:rPr lang="en-US" dirty="0"/>
              <a:t>  );</a:t>
            </a:r>
          </a:p>
          <a:p>
            <a:endParaRPr lang="en-US" dirty="0"/>
          </a:p>
          <a:p>
            <a:r>
              <a:rPr lang="en-US" dirty="0"/>
              <a:t>insert into orders values(1,'MALIK',10,'20-NOV-2017',100);</a:t>
            </a:r>
          </a:p>
          <a:p>
            <a:r>
              <a:rPr lang="en-US" dirty="0"/>
              <a:t>insert into orders values(2,'MALIK',20,'23-NOV-2017',20);</a:t>
            </a:r>
          </a:p>
          <a:p>
            <a:r>
              <a:rPr lang="en-US" dirty="0"/>
              <a:t>insert into orders values(3,'SALIM',10,'01-DEC-2017',5);</a:t>
            </a:r>
          </a:p>
          <a:p>
            <a:r>
              <a:rPr lang="en-US" dirty="0"/>
              <a:t>insert into orders values(4,'SALIM',20,'30-DEC-2017',4);</a:t>
            </a:r>
          </a:p>
          <a:p>
            <a:r>
              <a:rPr lang="en-US" dirty="0"/>
              <a:t>insert into orders values(5,'SALIM',30,'04-JAN-2018',5);</a:t>
            </a:r>
          </a:p>
          <a:p>
            <a:r>
              <a:rPr lang="en-US" dirty="0"/>
              <a:t>insert into orders values(6,'MALIK',30,'04-JAN-2018',6);</a:t>
            </a:r>
          </a:p>
          <a:p>
            <a:r>
              <a:rPr lang="en-US" dirty="0"/>
              <a:t>insert into orders values(7,'ZULFA',10,'23-NOV-2017',15);</a:t>
            </a:r>
          </a:p>
          <a:p>
            <a:r>
              <a:rPr lang="en-US" dirty="0"/>
              <a:t>insert into orders values(8,'ZULFA',20,'01-DEC-2017',12);</a:t>
            </a:r>
          </a:p>
          <a:p>
            <a:r>
              <a:rPr lang="en-US" dirty="0"/>
              <a:t>insert into orders values(9,'ZULFA',10,'01-DEC-2017',6);</a:t>
            </a:r>
          </a:p>
        </p:txBody>
      </p:sp>
    </p:spTree>
    <p:extLst>
      <p:ext uri="{BB962C8B-B14F-4D97-AF65-F5344CB8AC3E}">
        <p14:creationId xmlns:p14="http://schemas.microsoft.com/office/powerpoint/2010/main" val="372818748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Girija Narasimhan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04277-FDEF-4306-BC38-22066F9E19FB}" type="slidenum">
              <a:rPr lang="en-US" smtClean="0"/>
              <a:pPr/>
              <a:t>35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424470" y="189421"/>
            <a:ext cx="6553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Write a Pivot statement to display how many times the customer purchased the same product. The product is  categorized based on product_id.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/>
          <a:srcRect l="13500" t="37794" r="55000" b="38206"/>
          <a:stretch/>
        </p:blipFill>
        <p:spPr>
          <a:xfrm>
            <a:off x="609598" y="1836519"/>
            <a:ext cx="7315201" cy="20574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23333" y="1190188"/>
            <a:ext cx="472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Exercise 2:</a:t>
            </a:r>
          </a:p>
          <a:p>
            <a:r>
              <a:rPr lang="en-US" dirty="0" smtClean="0"/>
              <a:t>Create emp_salary table with following values: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533400" y="4012515"/>
            <a:ext cx="8153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create a pivot table to display the total salary for </a:t>
            </a:r>
            <a:r>
              <a:rPr lang="en-US" i="1" dirty="0"/>
              <a:t>dept_id</a:t>
            </a:r>
            <a:r>
              <a:rPr lang="en-US" dirty="0"/>
              <a:t> 30 and </a:t>
            </a:r>
            <a:r>
              <a:rPr lang="en-US" i="1" dirty="0"/>
              <a:t>dept_id</a:t>
            </a:r>
            <a:r>
              <a:rPr lang="en-US" dirty="0"/>
              <a:t> </a:t>
            </a:r>
            <a:r>
              <a:rPr lang="en-US" dirty="0" smtClean="0"/>
              <a:t>45, the result should be display like this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8158" y="4754864"/>
            <a:ext cx="4863042" cy="1036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579342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Girija Narasimhan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04277-FDEF-4306-BC38-22066F9E19FB}" type="slidenum">
              <a:rPr lang="en-US" smtClean="0"/>
              <a:pPr/>
              <a:t>36</a:t>
            </a:fld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3874911" y="2590800"/>
            <a:ext cx="487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EXERCISE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553391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Girija Narasimhan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04277-FDEF-4306-BC38-22066F9E19FB}" type="slidenum">
              <a:rPr lang="en-US" smtClean="0"/>
              <a:pPr/>
              <a:t>37</a:t>
            </a:fld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2062" y="457200"/>
            <a:ext cx="6619875" cy="510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2023514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Girija Narasimhan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04277-FDEF-4306-BC38-22066F9E19FB}" type="slidenum">
              <a:rPr lang="en-US" smtClean="0"/>
              <a:pPr/>
              <a:t>38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457200"/>
            <a:ext cx="8077200" cy="541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9290948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Girija Narasimhan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04277-FDEF-4306-BC38-22066F9E19FB}" type="slidenum">
              <a:rPr lang="en-US" smtClean="0"/>
              <a:pPr/>
              <a:t>39</a:t>
            </a:fld>
            <a:endParaRPr lang="en-US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4307435"/>
              </p:ext>
            </p:extLst>
          </p:nvPr>
        </p:nvGraphicFramePr>
        <p:xfrm>
          <a:off x="838200" y="381000"/>
          <a:ext cx="7086600" cy="586740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30670"/>
                <a:gridCol w="1299724"/>
                <a:gridCol w="1485402"/>
                <a:gridCol w="1485402"/>
                <a:gridCol w="1485402"/>
              </a:tblGrid>
              <a:tr h="30881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000">
                          <a:effectLst/>
                        </a:rPr>
                        <a:t>Teacherid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000">
                          <a:effectLst/>
                        </a:rPr>
                        <a:t>Coursecode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000">
                          <a:effectLst/>
                        </a:rPr>
                        <a:t>Semester_no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000">
                          <a:effectLst/>
                        </a:rPr>
                        <a:t>No_of_SP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000">
                          <a:effectLst/>
                        </a:rPr>
                        <a:t>No_of_SF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30881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000">
                          <a:effectLst/>
                        </a:rPr>
                        <a:t>T1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000">
                          <a:effectLst/>
                        </a:rPr>
                        <a:t>C1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000">
                          <a:effectLst/>
                        </a:rPr>
                        <a:t>S1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000">
                          <a:effectLst/>
                        </a:rPr>
                        <a:t>14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000">
                          <a:effectLst/>
                        </a:rPr>
                        <a:t>1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30881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000">
                          <a:effectLst/>
                        </a:rPr>
                        <a:t>T2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000">
                          <a:effectLst/>
                        </a:rPr>
                        <a:t>C1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000">
                          <a:effectLst/>
                        </a:rPr>
                        <a:t>S1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000">
                          <a:effectLst/>
                        </a:rPr>
                        <a:t>12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000">
                          <a:effectLst/>
                        </a:rPr>
                        <a:t>3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30881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000">
                          <a:effectLst/>
                        </a:rPr>
                        <a:t>T3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000">
                          <a:effectLst/>
                        </a:rPr>
                        <a:t>C1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000" dirty="0">
                          <a:effectLst/>
                        </a:rPr>
                        <a:t>S1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000">
                          <a:effectLst/>
                        </a:rPr>
                        <a:t>11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000">
                          <a:effectLst/>
                        </a:rPr>
                        <a:t>4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30881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000">
                          <a:effectLst/>
                        </a:rPr>
                        <a:t>T1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000">
                          <a:effectLst/>
                        </a:rPr>
                        <a:t>C2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000">
                          <a:effectLst/>
                        </a:rPr>
                        <a:t>S1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000">
                          <a:effectLst/>
                        </a:rPr>
                        <a:t>10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000">
                          <a:effectLst/>
                        </a:rPr>
                        <a:t>5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30881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000">
                          <a:effectLst/>
                        </a:rPr>
                        <a:t>T2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000">
                          <a:effectLst/>
                        </a:rPr>
                        <a:t>C2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000">
                          <a:effectLst/>
                        </a:rPr>
                        <a:t>S1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000">
                          <a:effectLst/>
                        </a:rPr>
                        <a:t>8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000">
                          <a:effectLst/>
                        </a:rPr>
                        <a:t>7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30881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000">
                          <a:effectLst/>
                        </a:rPr>
                        <a:t>T3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000">
                          <a:effectLst/>
                        </a:rPr>
                        <a:t>C2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000">
                          <a:effectLst/>
                        </a:rPr>
                        <a:t>S1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000">
                          <a:effectLst/>
                        </a:rPr>
                        <a:t>9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000">
                          <a:effectLst/>
                        </a:rPr>
                        <a:t>6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30881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000">
                          <a:effectLst/>
                        </a:rPr>
                        <a:t>T1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000">
                          <a:effectLst/>
                        </a:rPr>
                        <a:t>C3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000">
                          <a:effectLst/>
                        </a:rPr>
                        <a:t>S1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000">
                          <a:effectLst/>
                        </a:rPr>
                        <a:t>11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000">
                          <a:effectLst/>
                        </a:rPr>
                        <a:t>4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30881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000">
                          <a:effectLst/>
                        </a:rPr>
                        <a:t>T2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000">
                          <a:effectLst/>
                        </a:rPr>
                        <a:t>C3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000">
                          <a:effectLst/>
                        </a:rPr>
                        <a:t>S1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000">
                          <a:effectLst/>
                        </a:rPr>
                        <a:t>9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000">
                          <a:effectLst/>
                        </a:rPr>
                        <a:t>6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30881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000">
                          <a:effectLst/>
                        </a:rPr>
                        <a:t>T3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000">
                          <a:effectLst/>
                        </a:rPr>
                        <a:t>C3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000">
                          <a:effectLst/>
                        </a:rPr>
                        <a:t>S1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000">
                          <a:effectLst/>
                        </a:rPr>
                        <a:t>10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000">
                          <a:effectLst/>
                        </a:rPr>
                        <a:t>5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30881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000">
                          <a:effectLst/>
                        </a:rPr>
                        <a:t>T1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000">
                          <a:effectLst/>
                        </a:rPr>
                        <a:t>C1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000">
                          <a:effectLst/>
                        </a:rPr>
                        <a:t>S2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000">
                          <a:effectLst/>
                        </a:rPr>
                        <a:t>10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000">
                          <a:effectLst/>
                        </a:rPr>
                        <a:t>5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30881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000">
                          <a:effectLst/>
                        </a:rPr>
                        <a:t>T2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000">
                          <a:effectLst/>
                        </a:rPr>
                        <a:t>C1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000">
                          <a:effectLst/>
                        </a:rPr>
                        <a:t>S2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000">
                          <a:effectLst/>
                        </a:rPr>
                        <a:t>7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000">
                          <a:effectLst/>
                        </a:rPr>
                        <a:t>8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30881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000">
                          <a:effectLst/>
                        </a:rPr>
                        <a:t>T3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000">
                          <a:effectLst/>
                        </a:rPr>
                        <a:t>C1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000">
                          <a:effectLst/>
                        </a:rPr>
                        <a:t>S2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000">
                          <a:effectLst/>
                        </a:rPr>
                        <a:t>8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000">
                          <a:effectLst/>
                        </a:rPr>
                        <a:t>7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30881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000">
                          <a:effectLst/>
                        </a:rPr>
                        <a:t>T1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000">
                          <a:effectLst/>
                        </a:rPr>
                        <a:t>C2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000">
                          <a:effectLst/>
                        </a:rPr>
                        <a:t>S2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000">
                          <a:effectLst/>
                        </a:rPr>
                        <a:t>6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000">
                          <a:effectLst/>
                        </a:rPr>
                        <a:t>9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30881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000">
                          <a:effectLst/>
                        </a:rPr>
                        <a:t>T2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000">
                          <a:effectLst/>
                        </a:rPr>
                        <a:t>C2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000">
                          <a:effectLst/>
                        </a:rPr>
                        <a:t>S2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000">
                          <a:effectLst/>
                        </a:rPr>
                        <a:t>5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000">
                          <a:effectLst/>
                        </a:rPr>
                        <a:t>10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30881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000">
                          <a:effectLst/>
                        </a:rPr>
                        <a:t>T3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000">
                          <a:effectLst/>
                        </a:rPr>
                        <a:t>C2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000">
                          <a:effectLst/>
                        </a:rPr>
                        <a:t>S2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000">
                          <a:effectLst/>
                        </a:rPr>
                        <a:t>4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000">
                          <a:effectLst/>
                        </a:rPr>
                        <a:t>11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30881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000">
                          <a:effectLst/>
                        </a:rPr>
                        <a:t>T1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000">
                          <a:effectLst/>
                        </a:rPr>
                        <a:t>C3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000">
                          <a:effectLst/>
                        </a:rPr>
                        <a:t>S2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000">
                          <a:effectLst/>
                        </a:rPr>
                        <a:t>13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000">
                          <a:effectLst/>
                        </a:rPr>
                        <a:t>2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30881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000">
                          <a:effectLst/>
                        </a:rPr>
                        <a:t>T2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000">
                          <a:effectLst/>
                        </a:rPr>
                        <a:t>C3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000">
                          <a:effectLst/>
                        </a:rPr>
                        <a:t>S2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000">
                          <a:effectLst/>
                        </a:rPr>
                        <a:t>11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000">
                          <a:effectLst/>
                        </a:rPr>
                        <a:t>4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30881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000">
                          <a:effectLst/>
                        </a:rPr>
                        <a:t>T3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000">
                          <a:effectLst/>
                        </a:rPr>
                        <a:t>C3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000">
                          <a:effectLst/>
                        </a:rPr>
                        <a:t>S2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000">
                          <a:effectLst/>
                        </a:rPr>
                        <a:t>10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000" dirty="0">
                          <a:effectLst/>
                        </a:rPr>
                        <a:t>5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827716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Girija Narasimhan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04277-FDEF-4306-BC38-22066F9E19FB}" type="slidenum">
              <a:rPr lang="en-US" smtClean="0"/>
              <a:pPr/>
              <a:t>4</a:t>
            </a:fld>
            <a:endParaRPr lang="en-US"/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3142694"/>
              </p:ext>
            </p:extLst>
          </p:nvPr>
        </p:nvGraphicFramePr>
        <p:xfrm>
          <a:off x="1" y="152400"/>
          <a:ext cx="8964972" cy="6035040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2487972"/>
                <a:gridCol w="1905000"/>
                <a:gridCol w="1752600"/>
                <a:gridCol w="2819400"/>
              </a:tblGrid>
              <a:tr h="41031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err="1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</a:rPr>
                        <a:t>Location_key</a:t>
                      </a:r>
                      <a:endParaRPr lang="en-US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716" marR="257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err="1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</a:rPr>
                        <a:t>Product_key</a:t>
                      </a:r>
                      <a:endParaRPr lang="en-US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716" marR="257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err="1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</a:rPr>
                        <a:t>Time_key</a:t>
                      </a:r>
                      <a:endParaRPr lang="en-US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716" marR="257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err="1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</a:rPr>
                        <a:t>Vechicle_sold</a:t>
                      </a:r>
                      <a:endParaRPr lang="en-US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716" marR="257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7628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</a:rPr>
                        <a:t>1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716" marR="257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</a:rPr>
                        <a:t>1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716" marR="257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</a:rPr>
                        <a:t>1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716" marR="257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</a:rPr>
                        <a:t>2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716" marR="257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7628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</a:rPr>
                        <a:t>1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716" marR="257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</a:rPr>
                        <a:t>1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716" marR="257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</a:rPr>
                        <a:t>2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716" marR="257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</a:rPr>
                        <a:t>4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716" marR="257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7628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</a:rPr>
                        <a:t>1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716" marR="257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</a:rPr>
                        <a:t>1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716" marR="257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</a:rPr>
                        <a:t>3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716" marR="257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</a:rPr>
                        <a:t>6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716" marR="257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7628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</a:rPr>
                        <a:t>1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716" marR="257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</a:rPr>
                        <a:t>1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716" marR="257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</a:rPr>
                        <a:t>4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716" marR="257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</a:rPr>
                        <a:t>8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716" marR="257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7628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</a:rPr>
                        <a:t>1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716" marR="257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</a:rPr>
                        <a:t>2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716" marR="257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</a:rPr>
                        <a:t>1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716" marR="257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</a:rPr>
                        <a:t>10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716" marR="257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7628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</a:rPr>
                        <a:t>1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716" marR="257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</a:rPr>
                        <a:t>2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716" marR="257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</a:rPr>
                        <a:t>2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716" marR="257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</a:rPr>
                        <a:t>12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716" marR="257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7628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</a:rPr>
                        <a:t>1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716" marR="257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</a:rPr>
                        <a:t>2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716" marR="257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</a:rPr>
                        <a:t>3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716" marR="257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</a:rPr>
                        <a:t>14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716" marR="257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7628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</a:rPr>
                        <a:t>1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716" marR="257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</a:rPr>
                        <a:t>2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716" marR="257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</a:rPr>
                        <a:t>4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716" marR="257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</a:rPr>
                        <a:t>16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716" marR="257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7628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</a:rPr>
                        <a:t>1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716" marR="257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</a:rPr>
                        <a:t>3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716" marR="257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</a:rPr>
                        <a:t>1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716" marR="257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</a:rPr>
                        <a:t>18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716" marR="257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7628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</a:rPr>
                        <a:t>1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716" marR="257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</a:rPr>
                        <a:t>3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716" marR="257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</a:rPr>
                        <a:t>2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716" marR="257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</a:rPr>
                        <a:t>20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716" marR="257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7628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</a:rPr>
                        <a:t>1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716" marR="257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</a:rPr>
                        <a:t>3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716" marR="257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</a:rPr>
                        <a:t>3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716" marR="257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</a:rPr>
                        <a:t>22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716" marR="257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7628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</a:rPr>
                        <a:t>1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716" marR="257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</a:rPr>
                        <a:t>3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716" marR="257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</a:rPr>
                        <a:t>4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716" marR="257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</a:rPr>
                        <a:t>24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716" marR="257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7628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</a:rPr>
                        <a:t>1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716" marR="257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</a:rPr>
                        <a:t>4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716" marR="257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</a:rPr>
                        <a:t>1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716" marR="257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</a:rPr>
                        <a:t>26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716" marR="257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7628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</a:rPr>
                        <a:t>1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716" marR="257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</a:rPr>
                        <a:t>4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716" marR="257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</a:rPr>
                        <a:t>2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716" marR="257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</a:rPr>
                        <a:t>28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716" marR="257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7628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</a:rPr>
                        <a:t>1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716" marR="257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</a:rPr>
                        <a:t>4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716" marR="257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</a:rPr>
                        <a:t>3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716" marR="257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</a:rPr>
                        <a:t>30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716" marR="257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7628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</a:rPr>
                        <a:t>1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716" marR="257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</a:rPr>
                        <a:t>4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716" marR="257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</a:rPr>
                        <a:t>4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716" marR="257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</a:rPr>
                        <a:t>32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716" marR="257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7628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</a:rPr>
                        <a:t>2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716" marR="257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</a:rPr>
                        <a:t>1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716" marR="257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</a:rPr>
                        <a:t>1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716" marR="257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</a:rPr>
                        <a:t>1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716" marR="257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7628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</a:rPr>
                        <a:t>2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716" marR="257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</a:rPr>
                        <a:t>1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716" marR="257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</a:rPr>
                        <a:t>2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716" marR="257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</a:rPr>
                        <a:t>2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716" marR="257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7628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</a:rPr>
                        <a:t>2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716" marR="257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</a:rPr>
                        <a:t>1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716" marR="257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</a:rPr>
                        <a:t>3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716" marR="257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</a:rPr>
                        <a:t>3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716" marR="257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7628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</a:rPr>
                        <a:t>2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716" marR="257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</a:rPr>
                        <a:t>1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716" marR="257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</a:rPr>
                        <a:t>4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716" marR="257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</a:rPr>
                        <a:t>4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716" marR="257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7628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</a:rPr>
                        <a:t>2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716" marR="257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</a:rPr>
                        <a:t>2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716" marR="257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</a:rPr>
                        <a:t>1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716" marR="257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</a:rPr>
                        <a:t>5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716" marR="257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7628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</a:rPr>
                        <a:t>2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716" marR="257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</a:rPr>
                        <a:t>2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716" marR="257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</a:rPr>
                        <a:t>2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716" marR="257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</a:rPr>
                        <a:t>6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716" marR="257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7628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</a:rPr>
                        <a:t>2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716" marR="257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</a:rPr>
                        <a:t>2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716" marR="257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</a:rPr>
                        <a:t>3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716" marR="257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</a:rPr>
                        <a:t>7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716" marR="257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7628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</a:rPr>
                        <a:t>2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716" marR="257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</a:rPr>
                        <a:t>2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716" marR="257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</a:rPr>
                        <a:t>4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716" marR="257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</a:rPr>
                        <a:t>8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716" marR="257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7628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</a:rPr>
                        <a:t>2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716" marR="257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</a:rPr>
                        <a:t>3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716" marR="257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</a:rPr>
                        <a:t>1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716" marR="257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</a:rPr>
                        <a:t>9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716" marR="257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7628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</a:rPr>
                        <a:t>2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716" marR="257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</a:rPr>
                        <a:t>3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716" marR="257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</a:rPr>
                        <a:t>2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716" marR="257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</a:rPr>
                        <a:t>10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716" marR="257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7628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</a:rPr>
                        <a:t>2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716" marR="257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</a:rPr>
                        <a:t>3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716" marR="257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</a:rPr>
                        <a:t>3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716" marR="257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</a:rPr>
                        <a:t>11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716" marR="257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7628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</a:rPr>
                        <a:t>2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716" marR="257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</a:rPr>
                        <a:t>3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716" marR="257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</a:rPr>
                        <a:t>4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716" marR="257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</a:rPr>
                        <a:t>12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716" marR="257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7628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</a:rPr>
                        <a:t>2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716" marR="257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</a:rPr>
                        <a:t>4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716" marR="257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</a:rPr>
                        <a:t>1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716" marR="257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</a:rPr>
                        <a:t>13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716" marR="257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7628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</a:rPr>
                        <a:t>2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716" marR="257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</a:rPr>
                        <a:t>4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716" marR="257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</a:rPr>
                        <a:t>2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716" marR="257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</a:rPr>
                        <a:t>14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716" marR="257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7628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</a:rPr>
                        <a:t>2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716" marR="257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</a:rPr>
                        <a:t>4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716" marR="257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</a:rPr>
                        <a:t>3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716" marR="257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</a:rPr>
                        <a:t>15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716" marR="257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7628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</a:rPr>
                        <a:t>2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716" marR="257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</a:rPr>
                        <a:t>4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716" marR="257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</a:rPr>
                        <a:t>4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716" marR="257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</a:rPr>
                        <a:t>16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716" marR="257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43840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Girija Narasimhan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04277-FDEF-4306-BC38-22066F9E19FB}" type="slidenum">
              <a:rPr lang="en-US" smtClean="0"/>
              <a:pPr/>
              <a:t>40</a:t>
            </a:fld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272143" y="457200"/>
            <a:ext cx="8828314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63550" indent="-463550"/>
            <a:r>
              <a:rPr lang="en-US" dirty="0" smtClean="0"/>
              <a:t>1)	Write </a:t>
            </a:r>
            <a:r>
              <a:rPr lang="en-US" dirty="0"/>
              <a:t>an appropriate SQL statement of total number of student passed in </a:t>
            </a:r>
            <a:r>
              <a:rPr lang="en-US" b="1" dirty="0"/>
              <a:t>semester one </a:t>
            </a:r>
            <a:r>
              <a:rPr lang="en-US" dirty="0"/>
              <a:t>in the entire course taken by all three teachers.</a:t>
            </a:r>
          </a:p>
          <a:p>
            <a:pPr marL="463550" indent="-463550"/>
            <a:r>
              <a:rPr lang="en-US" dirty="0" smtClean="0"/>
              <a:t>2)</a:t>
            </a:r>
            <a:r>
              <a:rPr lang="en-US" dirty="0"/>
              <a:t>	Write an appropriate SQL statement of total number of student passed in </a:t>
            </a:r>
            <a:r>
              <a:rPr lang="en-US" b="1" dirty="0"/>
              <a:t>semester two </a:t>
            </a:r>
            <a:r>
              <a:rPr lang="en-US" dirty="0"/>
              <a:t>in the entire course taken by all three teachers</a:t>
            </a:r>
          </a:p>
          <a:p>
            <a:pPr marL="463550" indent="-463550"/>
            <a:r>
              <a:rPr lang="en-US" dirty="0" smtClean="0"/>
              <a:t>3)</a:t>
            </a:r>
            <a:r>
              <a:rPr lang="en-US" dirty="0"/>
              <a:t>	Write an appropriate SQL statement total number of student Failed in </a:t>
            </a:r>
            <a:r>
              <a:rPr lang="en-US" b="1" dirty="0"/>
              <a:t>semester one </a:t>
            </a:r>
            <a:r>
              <a:rPr lang="en-US" dirty="0"/>
              <a:t>in the entire course taken by all three teachers.</a:t>
            </a:r>
          </a:p>
          <a:p>
            <a:pPr marL="463550" indent="-463550"/>
            <a:r>
              <a:rPr lang="en-US" dirty="0" smtClean="0"/>
              <a:t>4)</a:t>
            </a:r>
            <a:r>
              <a:rPr lang="en-US" dirty="0"/>
              <a:t>	Write an appropriate SQL statement of total number of student Failed in </a:t>
            </a:r>
            <a:r>
              <a:rPr lang="en-US" b="1" dirty="0"/>
              <a:t>semester two  </a:t>
            </a:r>
            <a:r>
              <a:rPr lang="en-US" dirty="0"/>
              <a:t>in the entire course taken by all three teachers.</a:t>
            </a:r>
          </a:p>
          <a:p>
            <a:pPr marL="463550" indent="-463550"/>
            <a:r>
              <a:rPr lang="en-US" dirty="0" smtClean="0"/>
              <a:t>5)</a:t>
            </a:r>
            <a:r>
              <a:rPr lang="en-US" dirty="0"/>
              <a:t>	Write an appropriate SQL statement to display semester number, course code, number of student failed in </a:t>
            </a:r>
            <a:r>
              <a:rPr lang="en-US" b="1" dirty="0"/>
              <a:t>semester two in course code C1</a:t>
            </a:r>
            <a:r>
              <a:rPr lang="en-US" dirty="0"/>
              <a:t>.</a:t>
            </a:r>
          </a:p>
          <a:p>
            <a:pPr marL="463550" indent="-463550"/>
            <a:r>
              <a:rPr lang="en-US" dirty="0" smtClean="0"/>
              <a:t>6)</a:t>
            </a:r>
            <a:r>
              <a:rPr lang="en-US" dirty="0"/>
              <a:t>	Write an appropriate SQL statement to display  teacher id, course code, total number of student passed in </a:t>
            </a:r>
            <a:r>
              <a:rPr lang="en-US" b="1" dirty="0"/>
              <a:t>course code c1 and teacher id T1.</a:t>
            </a:r>
          </a:p>
          <a:p>
            <a:pPr marL="463550" indent="-463550"/>
            <a:r>
              <a:rPr lang="en-US" dirty="0" smtClean="0"/>
              <a:t>7)</a:t>
            </a:r>
            <a:r>
              <a:rPr lang="en-US" dirty="0"/>
              <a:t>	Write an appropriate SQL statement to display  teacher id, course code, number of student passed in </a:t>
            </a:r>
            <a:r>
              <a:rPr lang="en-US" b="1" dirty="0"/>
              <a:t>semester S1 and teacher id is T1</a:t>
            </a:r>
            <a:r>
              <a:rPr lang="en-US" dirty="0"/>
              <a:t>.</a:t>
            </a:r>
          </a:p>
          <a:p>
            <a:pPr marL="463550" indent="-463550">
              <a:buAutoNum type="arabicParenR" startAt="8"/>
            </a:pPr>
            <a:r>
              <a:rPr lang="en-US" dirty="0" smtClean="0"/>
              <a:t>Write </a:t>
            </a:r>
            <a:r>
              <a:rPr lang="en-US" dirty="0"/>
              <a:t>an appropriate SQL statement using ROLLUP operation to display  </a:t>
            </a:r>
            <a:r>
              <a:rPr lang="en-US" b="1" dirty="0"/>
              <a:t>semester number, teacher id, course code, total number of student passed only for semester number </a:t>
            </a:r>
            <a:r>
              <a:rPr lang="en-US" b="1" dirty="0" smtClean="0"/>
              <a:t>S1</a:t>
            </a:r>
          </a:p>
          <a:p>
            <a:pPr marL="463550" indent="-463550">
              <a:buFontTx/>
              <a:buAutoNum type="arabicParenR" startAt="8"/>
            </a:pPr>
            <a:r>
              <a:rPr lang="en-US" dirty="0" smtClean="0"/>
              <a:t>Write an appropriate SQL statement using CUBE operation to display </a:t>
            </a:r>
            <a:r>
              <a:rPr lang="en-US" b="1" dirty="0"/>
              <a:t>semester number, teacher id, course code, total number of student </a:t>
            </a:r>
            <a:r>
              <a:rPr lang="en-US" b="1" dirty="0" smtClean="0"/>
              <a:t>failed </a:t>
            </a:r>
            <a:r>
              <a:rPr lang="en-US" b="1" dirty="0"/>
              <a:t>only for semester number </a:t>
            </a:r>
            <a:r>
              <a:rPr lang="en-US" b="1" dirty="0" smtClean="0"/>
              <a:t>S2.</a:t>
            </a:r>
          </a:p>
          <a:p>
            <a:pPr marL="463550" indent="-463550">
              <a:buFontTx/>
              <a:buAutoNum type="arabicParenR" startAt="8"/>
            </a:pPr>
            <a:r>
              <a:rPr lang="en-US" dirty="0"/>
              <a:t>Write an appropriate SQL statement using </a:t>
            </a:r>
            <a:r>
              <a:rPr lang="en-US" dirty="0" smtClean="0"/>
              <a:t>Grouping Sets </a:t>
            </a:r>
            <a:r>
              <a:rPr lang="en-US" dirty="0"/>
              <a:t>operation to display </a:t>
            </a:r>
            <a:r>
              <a:rPr lang="en-US" b="1" dirty="0" smtClean="0"/>
              <a:t>semester </a:t>
            </a:r>
            <a:r>
              <a:rPr lang="en-US" b="1" dirty="0"/>
              <a:t>number, teacher id, course code, total number of student passed only for </a:t>
            </a:r>
            <a:r>
              <a:rPr lang="en-US" b="1" dirty="0" smtClean="0"/>
              <a:t>Teacher  </a:t>
            </a:r>
            <a:r>
              <a:rPr lang="en-US" b="1" dirty="0"/>
              <a:t>number </a:t>
            </a:r>
            <a:r>
              <a:rPr lang="en-US" b="1" dirty="0" smtClean="0"/>
              <a:t>T1</a:t>
            </a:r>
            <a:endParaRPr lang="en-US" b="1" dirty="0"/>
          </a:p>
          <a:p>
            <a:pPr marL="463550" indent="-463550">
              <a:buFontTx/>
              <a:buAutoNum type="arabicParenR" startAt="8"/>
            </a:pPr>
            <a:endParaRPr lang="en-US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393461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Girija Narasimhan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04277-FDEF-4306-BC38-22066F9E19FB}" type="slidenum">
              <a:rPr lang="en-US" smtClean="0"/>
              <a:pPr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42483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Girija Narasimhan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04277-FDEF-4306-BC38-22066F9E19FB}" type="slidenum">
              <a:rPr lang="en-US" smtClean="0"/>
              <a:pPr/>
              <a:t>5</a:t>
            </a:fld>
            <a:endParaRPr lang="en-US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0348770"/>
              </p:ext>
            </p:extLst>
          </p:nvPr>
        </p:nvGraphicFramePr>
        <p:xfrm>
          <a:off x="94957" y="228600"/>
          <a:ext cx="8954086" cy="5852160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4478462"/>
                <a:gridCol w="1451576"/>
                <a:gridCol w="1340350"/>
                <a:gridCol w="1683698"/>
              </a:tblGrid>
              <a:tr h="97628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err="1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</a:rPr>
                        <a:t>Location_key</a:t>
                      </a:r>
                      <a:endParaRPr lang="en-US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716" marR="257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err="1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</a:rPr>
                        <a:t>Product_key</a:t>
                      </a:r>
                      <a:endParaRPr lang="en-US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716" marR="257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err="1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</a:rPr>
                        <a:t>Time_key</a:t>
                      </a:r>
                      <a:endParaRPr lang="en-US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716" marR="257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err="1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</a:rPr>
                        <a:t>Vechicle_sold</a:t>
                      </a:r>
                      <a:endParaRPr lang="en-US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716" marR="257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7628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</a:rPr>
                        <a:t>3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716" marR="257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</a:rPr>
                        <a:t>1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716" marR="257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</a:rPr>
                        <a:t>2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716" marR="257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</a:rPr>
                        <a:t>6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716" marR="257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7628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</a:rPr>
                        <a:t>3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716" marR="257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</a:rPr>
                        <a:t>1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716" marR="257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</a:rPr>
                        <a:t>3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716" marR="257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</a:rPr>
                        <a:t>9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716" marR="257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7628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</a:rPr>
                        <a:t>3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716" marR="257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</a:rPr>
                        <a:t>1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716" marR="257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</a:rPr>
                        <a:t>4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716" marR="257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</a:rPr>
                        <a:t>12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716" marR="257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7628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</a:rPr>
                        <a:t>3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716" marR="257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</a:rPr>
                        <a:t>2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716" marR="257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</a:rPr>
                        <a:t>1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716" marR="257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</a:rPr>
                        <a:t>15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716" marR="257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7628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</a:rPr>
                        <a:t>3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716" marR="257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</a:rPr>
                        <a:t>2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716" marR="257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</a:rPr>
                        <a:t>2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716" marR="257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</a:rPr>
                        <a:t>18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716" marR="257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7628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</a:rPr>
                        <a:t>3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716" marR="257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</a:rPr>
                        <a:t>2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716" marR="257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</a:rPr>
                        <a:t>3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716" marR="257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</a:rPr>
                        <a:t>21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716" marR="257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7628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</a:rPr>
                        <a:t>3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716" marR="257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</a:rPr>
                        <a:t>2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716" marR="257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</a:rPr>
                        <a:t>4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716" marR="257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</a:rPr>
                        <a:t>24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716" marR="257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7628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</a:rPr>
                        <a:t>3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716" marR="257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</a:rPr>
                        <a:t>3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716" marR="257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</a:rPr>
                        <a:t>1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716" marR="257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</a:rPr>
                        <a:t>27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716" marR="257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7628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</a:rPr>
                        <a:t>3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716" marR="257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</a:rPr>
                        <a:t>3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716" marR="257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</a:rPr>
                        <a:t>2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716" marR="257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</a:rPr>
                        <a:t>30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716" marR="257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7628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</a:rPr>
                        <a:t>3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716" marR="257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</a:rPr>
                        <a:t>3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716" marR="257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</a:rPr>
                        <a:t>3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716" marR="257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</a:rPr>
                        <a:t>33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716" marR="257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7628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</a:rPr>
                        <a:t>3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716" marR="257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</a:rPr>
                        <a:t>3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716" marR="257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</a:rPr>
                        <a:t>4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716" marR="257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</a:rPr>
                        <a:t>36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716" marR="257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7628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</a:rPr>
                        <a:t>3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716" marR="257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</a:rPr>
                        <a:t>4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716" marR="257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</a:rPr>
                        <a:t>1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716" marR="257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</a:rPr>
                        <a:t>39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716" marR="257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7628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</a:rPr>
                        <a:t>3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716" marR="257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</a:rPr>
                        <a:t>4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716" marR="257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</a:rPr>
                        <a:t>2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716" marR="257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</a:rPr>
                        <a:t>42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716" marR="257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7628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</a:rPr>
                        <a:t>3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716" marR="257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</a:rPr>
                        <a:t>4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716" marR="257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</a:rPr>
                        <a:t>3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716" marR="257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</a:rPr>
                        <a:t>45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716" marR="257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</a:rPr>
                        <a:t>3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716" marR="257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</a:rPr>
                        <a:t>4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716" marR="257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</a:rPr>
                        <a:t>4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716" marR="257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</a:rPr>
                        <a:t>48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716" marR="257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7628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</a:rPr>
                        <a:t>4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716" marR="257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</a:rPr>
                        <a:t>1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716" marR="257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</a:rPr>
                        <a:t>1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716" marR="257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</a:rPr>
                        <a:t>4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716" marR="257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7628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</a:rPr>
                        <a:t>4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716" marR="257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</a:rPr>
                        <a:t>1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716" marR="257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</a:rPr>
                        <a:t>2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716" marR="257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</a:rPr>
                        <a:t>8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716" marR="257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7628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</a:rPr>
                        <a:t>4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716" marR="257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</a:rPr>
                        <a:t>1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716" marR="257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</a:rPr>
                        <a:t>3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716" marR="257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</a:rPr>
                        <a:t>12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716" marR="257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7628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</a:rPr>
                        <a:t>4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716" marR="257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</a:rPr>
                        <a:t>1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716" marR="257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</a:rPr>
                        <a:t>4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716" marR="257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</a:rPr>
                        <a:t>16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716" marR="257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7628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</a:rPr>
                        <a:t>4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716" marR="257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</a:rPr>
                        <a:t>2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716" marR="257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</a:rPr>
                        <a:t>1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716" marR="257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</a:rPr>
                        <a:t>20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716" marR="257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7628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</a:rPr>
                        <a:t>4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716" marR="257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</a:rPr>
                        <a:t>2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716" marR="257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</a:rPr>
                        <a:t>2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716" marR="257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</a:rPr>
                        <a:t>24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716" marR="257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7628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</a:rPr>
                        <a:t>4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716" marR="257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</a:rPr>
                        <a:t>2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716" marR="257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</a:rPr>
                        <a:t>3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716" marR="257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</a:rPr>
                        <a:t>28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716" marR="257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7628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</a:rPr>
                        <a:t>4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716" marR="257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</a:rPr>
                        <a:t>2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716" marR="257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</a:rPr>
                        <a:t>4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716" marR="257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</a:rPr>
                        <a:t>32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716" marR="257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7628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</a:rPr>
                        <a:t>4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716" marR="257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</a:rPr>
                        <a:t>3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716" marR="257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</a:rPr>
                        <a:t>1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716" marR="257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</a:rPr>
                        <a:t>36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716" marR="257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7628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</a:rPr>
                        <a:t>4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716" marR="257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</a:rPr>
                        <a:t>3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716" marR="257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</a:rPr>
                        <a:t>2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716" marR="257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</a:rPr>
                        <a:t>40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716" marR="257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7628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</a:rPr>
                        <a:t>4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716" marR="257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</a:rPr>
                        <a:t>3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716" marR="257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</a:rPr>
                        <a:t>3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716" marR="257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</a:rPr>
                        <a:t>44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716" marR="257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7628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</a:rPr>
                        <a:t>4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716" marR="257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</a:rPr>
                        <a:t>3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716" marR="257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</a:rPr>
                        <a:t>4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716" marR="257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</a:rPr>
                        <a:t>48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716" marR="257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7628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</a:rPr>
                        <a:t>4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716" marR="257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</a:rPr>
                        <a:t>4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716" marR="257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</a:rPr>
                        <a:t>1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716" marR="257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</a:rPr>
                        <a:t>52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716" marR="257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7628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</a:rPr>
                        <a:t>4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716" marR="257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</a:rPr>
                        <a:t>4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716" marR="257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</a:rPr>
                        <a:t>2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716" marR="257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</a:rPr>
                        <a:t>56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716" marR="257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7628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</a:rPr>
                        <a:t>4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716" marR="257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</a:rPr>
                        <a:t>4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716" marR="257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</a:rPr>
                        <a:t>3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716" marR="257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</a:rPr>
                        <a:t>60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716" marR="257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7628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</a:rPr>
                        <a:t>4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716" marR="257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</a:rPr>
                        <a:t>4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716" marR="257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</a:rPr>
                        <a:t>4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716" marR="257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</a:rPr>
                        <a:t>64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716" marR="257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98930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04277-FDEF-4306-BC38-22066F9E19FB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Girija Narasimhan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05000" y="2819400"/>
            <a:ext cx="5562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chemeClr val="accent6">
                    <a:lumMod val="50000"/>
                  </a:schemeClr>
                </a:solidFill>
              </a:rPr>
              <a:t>PART 1 – SLICE OPERATION</a:t>
            </a:r>
            <a:endParaRPr lang="en-US" sz="36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04277-FDEF-4306-BC38-22066F9E19FB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Girija Narasimhan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3347104"/>
              </p:ext>
            </p:extLst>
          </p:nvPr>
        </p:nvGraphicFramePr>
        <p:xfrm>
          <a:off x="-76199" y="76200"/>
          <a:ext cx="9144000" cy="6781793"/>
        </p:xfrm>
        <a:graphic>
          <a:graphicData uri="http://schemas.openxmlformats.org/drawingml/2006/table">
            <a:tbl>
              <a:tblPr/>
              <a:tblGrid>
                <a:gridCol w="2428410"/>
                <a:gridCol w="2178062"/>
                <a:gridCol w="2011170"/>
                <a:gridCol w="2526358"/>
              </a:tblGrid>
              <a:tr h="398929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Courier New"/>
                          <a:ea typeface="Times New Roman"/>
                        </a:rPr>
                        <a:t>Location_key</a:t>
                      </a: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Courier New"/>
                          <a:ea typeface="Times New Roman"/>
                        </a:rPr>
                        <a:t>Product_key</a:t>
                      </a: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Courier New"/>
                          <a:ea typeface="Times New Roman"/>
                        </a:rPr>
                        <a:t>Time_key</a:t>
                      </a: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Courier New"/>
                          <a:ea typeface="Times New Roman"/>
                        </a:rPr>
                        <a:t>Vechicle_sold</a:t>
                      </a:r>
                      <a:endParaRPr lang="en-US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8929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Courier New"/>
                          <a:ea typeface="Times New Roman"/>
                        </a:rPr>
                        <a:t>1</a:t>
                      </a: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Courier New"/>
                          <a:ea typeface="Times New Roman"/>
                        </a:rPr>
                        <a:t>1</a:t>
                      </a:r>
                      <a:endParaRPr lang="en-US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Courier New"/>
                          <a:ea typeface="Times New Roman"/>
                        </a:rPr>
                        <a:t>1</a:t>
                      </a:r>
                      <a:endParaRPr lang="en-US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Courier New"/>
                          <a:ea typeface="Times New Roman"/>
                        </a:rPr>
                        <a:t>2</a:t>
                      </a:r>
                      <a:endParaRPr lang="en-US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8929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Courier New"/>
                          <a:ea typeface="Times New Roman"/>
                        </a:rPr>
                        <a:t>1</a:t>
                      </a: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Courier New"/>
                          <a:ea typeface="Times New Roman"/>
                        </a:rPr>
                        <a:t>1</a:t>
                      </a: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Courier New"/>
                          <a:ea typeface="Times New Roman"/>
                        </a:rPr>
                        <a:t>2</a:t>
                      </a: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Courier New"/>
                          <a:ea typeface="Times New Roman"/>
                        </a:rPr>
                        <a:t>4</a:t>
                      </a: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8929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Courier New"/>
                          <a:ea typeface="Times New Roman"/>
                        </a:rPr>
                        <a:t>1</a:t>
                      </a: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Courier New"/>
                          <a:ea typeface="Times New Roman"/>
                        </a:rPr>
                        <a:t>1</a:t>
                      </a: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Courier New"/>
                          <a:ea typeface="Times New Roman"/>
                        </a:rPr>
                        <a:t>3</a:t>
                      </a:r>
                      <a:endParaRPr lang="en-US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Courier New"/>
                          <a:ea typeface="Times New Roman"/>
                        </a:rPr>
                        <a:t>6</a:t>
                      </a: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8929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Courier New"/>
                          <a:ea typeface="Times New Roman"/>
                        </a:rPr>
                        <a:t>1</a:t>
                      </a: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Courier New"/>
                          <a:ea typeface="Times New Roman"/>
                        </a:rPr>
                        <a:t>1</a:t>
                      </a: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Courier New"/>
                          <a:ea typeface="Times New Roman"/>
                        </a:rPr>
                        <a:t>4</a:t>
                      </a: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Courier New"/>
                          <a:ea typeface="Times New Roman"/>
                        </a:rPr>
                        <a:t>8</a:t>
                      </a: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8929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Courier New"/>
                          <a:ea typeface="Times New Roman"/>
                        </a:rPr>
                        <a:t>1</a:t>
                      </a: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Courier New"/>
                          <a:ea typeface="Times New Roman"/>
                        </a:rPr>
                        <a:t>2</a:t>
                      </a: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Courier New"/>
                          <a:ea typeface="Times New Roman"/>
                        </a:rPr>
                        <a:t>1</a:t>
                      </a: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Courier New"/>
                          <a:ea typeface="Times New Roman"/>
                        </a:rPr>
                        <a:t>10</a:t>
                      </a: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8929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Courier New"/>
                          <a:ea typeface="Times New Roman"/>
                        </a:rPr>
                        <a:t>1</a:t>
                      </a: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Courier New"/>
                          <a:ea typeface="Times New Roman"/>
                        </a:rPr>
                        <a:t>2</a:t>
                      </a: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Courier New"/>
                          <a:ea typeface="Times New Roman"/>
                        </a:rPr>
                        <a:t>2</a:t>
                      </a: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Courier New"/>
                          <a:ea typeface="Times New Roman"/>
                        </a:rPr>
                        <a:t>12</a:t>
                      </a: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8929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Courier New"/>
                          <a:ea typeface="Times New Roman"/>
                        </a:rPr>
                        <a:t>1</a:t>
                      </a: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Courier New"/>
                          <a:ea typeface="Times New Roman"/>
                        </a:rPr>
                        <a:t>2</a:t>
                      </a: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Courier New"/>
                          <a:ea typeface="Times New Roman"/>
                        </a:rPr>
                        <a:t>3</a:t>
                      </a: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Courier New"/>
                          <a:ea typeface="Times New Roman"/>
                        </a:rPr>
                        <a:t>14</a:t>
                      </a: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8929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Courier New"/>
                          <a:ea typeface="Times New Roman"/>
                        </a:rPr>
                        <a:t>1</a:t>
                      </a:r>
                      <a:endParaRPr lang="en-US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Courier New"/>
                          <a:ea typeface="Times New Roman"/>
                        </a:rPr>
                        <a:t>2</a:t>
                      </a: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Courier New"/>
                          <a:ea typeface="Times New Roman"/>
                        </a:rPr>
                        <a:t>4</a:t>
                      </a: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Courier New"/>
                          <a:ea typeface="Times New Roman"/>
                        </a:rPr>
                        <a:t>16</a:t>
                      </a: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8929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Courier New"/>
                          <a:ea typeface="Times New Roman"/>
                        </a:rPr>
                        <a:t>1</a:t>
                      </a: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Courier New"/>
                          <a:ea typeface="Times New Roman"/>
                        </a:rPr>
                        <a:t>3</a:t>
                      </a: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Courier New"/>
                          <a:ea typeface="Times New Roman"/>
                        </a:rPr>
                        <a:t>1</a:t>
                      </a: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Courier New"/>
                          <a:ea typeface="Times New Roman"/>
                        </a:rPr>
                        <a:t>18</a:t>
                      </a: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8929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Courier New"/>
                          <a:ea typeface="Times New Roman"/>
                        </a:rPr>
                        <a:t>1</a:t>
                      </a: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Courier New"/>
                          <a:ea typeface="Times New Roman"/>
                        </a:rPr>
                        <a:t>3</a:t>
                      </a: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Courier New"/>
                          <a:ea typeface="Times New Roman"/>
                        </a:rPr>
                        <a:t>2</a:t>
                      </a: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Courier New"/>
                          <a:ea typeface="Times New Roman"/>
                        </a:rPr>
                        <a:t>20</a:t>
                      </a: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8929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Courier New"/>
                          <a:ea typeface="Times New Roman"/>
                        </a:rPr>
                        <a:t>1</a:t>
                      </a:r>
                      <a:endParaRPr lang="en-US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Courier New"/>
                          <a:ea typeface="Times New Roman"/>
                        </a:rPr>
                        <a:t>3</a:t>
                      </a: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Courier New"/>
                          <a:ea typeface="Times New Roman"/>
                        </a:rPr>
                        <a:t>3</a:t>
                      </a: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Courier New"/>
                          <a:ea typeface="Times New Roman"/>
                        </a:rPr>
                        <a:t>22</a:t>
                      </a: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8929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Courier New"/>
                          <a:ea typeface="Times New Roman"/>
                        </a:rPr>
                        <a:t>1</a:t>
                      </a:r>
                      <a:endParaRPr lang="en-US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Courier New"/>
                          <a:ea typeface="Times New Roman"/>
                        </a:rPr>
                        <a:t>3</a:t>
                      </a:r>
                      <a:endParaRPr lang="en-US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Courier New"/>
                          <a:ea typeface="Times New Roman"/>
                        </a:rPr>
                        <a:t>4</a:t>
                      </a: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Courier New"/>
                          <a:ea typeface="Times New Roman"/>
                        </a:rPr>
                        <a:t>24</a:t>
                      </a: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8929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Courier New"/>
                          <a:ea typeface="Times New Roman"/>
                        </a:rPr>
                        <a:t>1</a:t>
                      </a:r>
                      <a:endParaRPr lang="en-US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Courier New"/>
                          <a:ea typeface="Times New Roman"/>
                        </a:rPr>
                        <a:t>4</a:t>
                      </a:r>
                      <a:endParaRPr lang="en-US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Courier New"/>
                          <a:ea typeface="Times New Roman"/>
                        </a:rPr>
                        <a:t>1</a:t>
                      </a: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Courier New"/>
                          <a:ea typeface="Times New Roman"/>
                        </a:rPr>
                        <a:t>26</a:t>
                      </a: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8929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Courier New"/>
                          <a:ea typeface="Times New Roman"/>
                        </a:rPr>
                        <a:t>1</a:t>
                      </a:r>
                      <a:endParaRPr lang="en-US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Courier New"/>
                          <a:ea typeface="Times New Roman"/>
                        </a:rPr>
                        <a:t>4</a:t>
                      </a:r>
                      <a:endParaRPr lang="en-US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Courier New"/>
                          <a:ea typeface="Times New Roman"/>
                        </a:rPr>
                        <a:t>2</a:t>
                      </a: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Courier New"/>
                          <a:ea typeface="Times New Roman"/>
                        </a:rPr>
                        <a:t>28</a:t>
                      </a: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8929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Courier New"/>
                          <a:ea typeface="Times New Roman"/>
                        </a:rPr>
                        <a:t>1</a:t>
                      </a:r>
                      <a:endParaRPr lang="en-US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Courier New"/>
                          <a:ea typeface="Times New Roman"/>
                        </a:rPr>
                        <a:t>4</a:t>
                      </a:r>
                      <a:endParaRPr lang="en-US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Courier New"/>
                          <a:ea typeface="Times New Roman"/>
                        </a:rPr>
                        <a:t>3</a:t>
                      </a:r>
                      <a:endParaRPr lang="en-US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Courier New"/>
                          <a:ea typeface="Times New Roman"/>
                        </a:rPr>
                        <a:t>30</a:t>
                      </a: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8929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Courier New"/>
                          <a:ea typeface="Times New Roman"/>
                        </a:rPr>
                        <a:t>1</a:t>
                      </a:r>
                      <a:endParaRPr lang="en-US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Courier New"/>
                          <a:ea typeface="Times New Roman"/>
                        </a:rPr>
                        <a:t>4</a:t>
                      </a:r>
                      <a:endParaRPr lang="en-US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Courier New"/>
                          <a:ea typeface="Times New Roman"/>
                        </a:rPr>
                        <a:t>4</a:t>
                      </a:r>
                      <a:endParaRPr lang="en-US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Courier New"/>
                          <a:ea typeface="Times New Roman"/>
                        </a:rPr>
                        <a:t>32</a:t>
                      </a: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04277-FDEF-4306-BC38-22066F9E19FB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Girija Narasimhan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Girija Narasimhan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04277-FDEF-4306-BC38-22066F9E19FB}" type="slidenum">
              <a:rPr lang="en-US" smtClean="0"/>
              <a:pPr/>
              <a:t>9</a:t>
            </a:fld>
            <a:endParaRPr lang="en-US"/>
          </a:p>
        </p:txBody>
      </p:sp>
      <p:graphicFrame>
        <p:nvGraphicFramePr>
          <p:cNvPr id="8" name="Chart 7"/>
          <p:cNvGraphicFramePr/>
          <p:nvPr>
            <p:extLst>
              <p:ext uri="{D42A27DB-BD31-4B8C-83A1-F6EECF244321}">
                <p14:modId xmlns:p14="http://schemas.microsoft.com/office/powerpoint/2010/main" val="1994126379"/>
              </p:ext>
            </p:extLst>
          </p:nvPr>
        </p:nvGraphicFramePr>
        <p:xfrm>
          <a:off x="304800" y="381000"/>
          <a:ext cx="8534400" cy="5867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647</TotalTime>
  <Words>2334</Words>
  <Application>Microsoft Office PowerPoint</Application>
  <PresentationFormat>On-screen Show (4:3)</PresentationFormat>
  <Paragraphs>799</Paragraphs>
  <Slides>41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6" baseType="lpstr">
      <vt:lpstr>Arial</vt:lpstr>
      <vt:lpstr>Calibri</vt:lpstr>
      <vt:lpstr>Courier New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hct</dc:creator>
  <cp:lastModifiedBy>Dr.Girija</cp:lastModifiedBy>
  <cp:revision>90</cp:revision>
  <dcterms:created xsi:type="dcterms:W3CDTF">2013-11-08T17:01:13Z</dcterms:created>
  <dcterms:modified xsi:type="dcterms:W3CDTF">2018-03-04T10:51:52Z</dcterms:modified>
</cp:coreProperties>
</file>