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4" r:id="rId2"/>
    <p:sldId id="349" r:id="rId3"/>
    <p:sldId id="304" r:id="rId4"/>
    <p:sldId id="339" r:id="rId5"/>
    <p:sldId id="305" r:id="rId6"/>
    <p:sldId id="306" r:id="rId7"/>
    <p:sldId id="308" r:id="rId8"/>
    <p:sldId id="307" r:id="rId9"/>
    <p:sldId id="309" r:id="rId10"/>
    <p:sldId id="310" r:id="rId11"/>
    <p:sldId id="337" r:id="rId12"/>
    <p:sldId id="346" r:id="rId13"/>
    <p:sldId id="311" r:id="rId14"/>
    <p:sldId id="314" r:id="rId15"/>
    <p:sldId id="316" r:id="rId16"/>
    <p:sldId id="317" r:id="rId17"/>
    <p:sldId id="318" r:id="rId18"/>
    <p:sldId id="319" r:id="rId19"/>
    <p:sldId id="320" r:id="rId20"/>
    <p:sldId id="321" r:id="rId21"/>
    <p:sldId id="322" r:id="rId22"/>
    <p:sldId id="323" r:id="rId23"/>
    <p:sldId id="324" r:id="rId24"/>
    <p:sldId id="347" r:id="rId25"/>
    <p:sldId id="325" r:id="rId26"/>
    <p:sldId id="326" r:id="rId27"/>
    <p:sldId id="327" r:id="rId28"/>
    <p:sldId id="328" r:id="rId29"/>
    <p:sldId id="329" r:id="rId30"/>
    <p:sldId id="330" r:id="rId31"/>
    <p:sldId id="331" r:id="rId32"/>
    <p:sldId id="351" r:id="rId33"/>
    <p:sldId id="352" r:id="rId34"/>
    <p:sldId id="350" r:id="rId35"/>
    <p:sldId id="33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12" autoAdjust="0"/>
    <p:restoredTop sz="94660"/>
  </p:normalViewPr>
  <p:slideViewPr>
    <p:cSldViewPr snapToGrid="0">
      <p:cViewPr varScale="1">
        <p:scale>
          <a:sx n="74" d="100"/>
          <a:sy n="74" d="100"/>
        </p:scale>
        <p:origin x="498" y="72"/>
      </p:cViewPr>
      <p:guideLst/>
    </p:cSldViewPr>
  </p:slideViewPr>
  <p:notesTextViewPr>
    <p:cViewPr>
      <p:scale>
        <a:sx n="1" d="1"/>
        <a:sy n="1" d="1"/>
      </p:scale>
      <p:origin x="0" y="0"/>
    </p:cViewPr>
  </p:notesTextViewPr>
  <p:notesViewPr>
    <p:cSldViewPr snapToGrid="0">
      <p:cViewPr varScale="1">
        <p:scale>
          <a:sx n="57" d="100"/>
          <a:sy n="57" d="100"/>
        </p:scale>
        <p:origin x="1782"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564706-C27F-4E33-8C2D-33463971A8D4}" type="datetimeFigureOut">
              <a:rPr lang="en-US" smtClean="0"/>
              <a:t>4/28/2018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68D952-A920-41E8-BA98-89D5A67FC09D}" type="slidenum">
              <a:rPr lang="en-US" smtClean="0"/>
              <a:t>‹#›</a:t>
            </a:fld>
            <a:endParaRPr lang="en-US"/>
          </a:p>
        </p:txBody>
      </p:sp>
    </p:spTree>
    <p:extLst>
      <p:ext uri="{BB962C8B-B14F-4D97-AF65-F5344CB8AC3E}">
        <p14:creationId xmlns:p14="http://schemas.microsoft.com/office/powerpoint/2010/main" val="4100964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619CCA-B35A-4742-ACD7-987535F2EC92}" type="slidenum">
              <a:rPr lang="en-US" smtClean="0"/>
              <a:t>1</a:t>
            </a:fld>
            <a:endParaRPr lang="en-US"/>
          </a:p>
        </p:txBody>
      </p:sp>
    </p:spTree>
    <p:extLst>
      <p:ext uri="{BB962C8B-B14F-4D97-AF65-F5344CB8AC3E}">
        <p14:creationId xmlns:p14="http://schemas.microsoft.com/office/powerpoint/2010/main" val="1336703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619CCA-B35A-4742-ACD7-987535F2EC92}" type="slidenum">
              <a:rPr lang="en-US" smtClean="0"/>
              <a:t>12</a:t>
            </a:fld>
            <a:endParaRPr lang="en-US"/>
          </a:p>
        </p:txBody>
      </p:sp>
    </p:spTree>
    <p:extLst>
      <p:ext uri="{BB962C8B-B14F-4D97-AF65-F5344CB8AC3E}">
        <p14:creationId xmlns:p14="http://schemas.microsoft.com/office/powerpoint/2010/main" val="3526824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619CCA-B35A-4742-ACD7-987535F2EC92}" type="slidenum">
              <a:rPr lang="en-US" smtClean="0"/>
              <a:t>24</a:t>
            </a:fld>
            <a:endParaRPr lang="en-US"/>
          </a:p>
        </p:txBody>
      </p:sp>
    </p:spTree>
    <p:extLst>
      <p:ext uri="{BB962C8B-B14F-4D97-AF65-F5344CB8AC3E}">
        <p14:creationId xmlns:p14="http://schemas.microsoft.com/office/powerpoint/2010/main" val="625527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5A347D-9959-442E-BB5A-459648FF0977}" type="datetime1">
              <a:rPr lang="en-US" smtClean="0"/>
              <a:t>4/28/2018</a:t>
            </a:fld>
            <a:endParaRPr lang="en-US"/>
          </a:p>
        </p:txBody>
      </p:sp>
      <p:sp>
        <p:nvSpPr>
          <p:cNvPr id="5" name="Footer Placeholder 4"/>
          <p:cNvSpPr>
            <a:spLocks noGrp="1"/>
          </p:cNvSpPr>
          <p:nvPr>
            <p:ph type="ftr" sz="quarter" idx="11"/>
          </p:nvPr>
        </p:nvSpPr>
        <p:spPr/>
        <p:txBody>
          <a:bodyPr/>
          <a:lstStyle/>
          <a:p>
            <a:r>
              <a:rPr lang="en-US" smtClean="0"/>
              <a:t>Dr. Girija Narasimhan</a:t>
            </a:r>
            <a:endParaRPr lang="en-US"/>
          </a:p>
        </p:txBody>
      </p:sp>
      <p:sp>
        <p:nvSpPr>
          <p:cNvPr id="6" name="Slide Number Placeholder 5"/>
          <p:cNvSpPr>
            <a:spLocks noGrp="1"/>
          </p:cNvSpPr>
          <p:nvPr>
            <p:ph type="sldNum" sz="quarter" idx="12"/>
          </p:nvPr>
        </p:nvSpPr>
        <p:spPr/>
        <p:txBody>
          <a:bodyPr/>
          <a:lstStyle/>
          <a:p>
            <a:fld id="{F33324CE-4EFC-4EA3-9093-F316C2983C14}" type="slidenum">
              <a:rPr lang="en-US" smtClean="0"/>
              <a:t>‹#›</a:t>
            </a:fld>
            <a:endParaRPr lang="en-US"/>
          </a:p>
        </p:txBody>
      </p:sp>
    </p:spTree>
    <p:extLst>
      <p:ext uri="{BB962C8B-B14F-4D97-AF65-F5344CB8AC3E}">
        <p14:creationId xmlns:p14="http://schemas.microsoft.com/office/powerpoint/2010/main" val="1355914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E3D622-2AFE-494E-B89A-76A6008A23BF}" type="datetime1">
              <a:rPr lang="en-US" smtClean="0"/>
              <a:t>4/28/2018</a:t>
            </a:fld>
            <a:endParaRPr lang="en-US"/>
          </a:p>
        </p:txBody>
      </p:sp>
      <p:sp>
        <p:nvSpPr>
          <p:cNvPr id="5" name="Footer Placeholder 4"/>
          <p:cNvSpPr>
            <a:spLocks noGrp="1"/>
          </p:cNvSpPr>
          <p:nvPr>
            <p:ph type="ftr" sz="quarter" idx="11"/>
          </p:nvPr>
        </p:nvSpPr>
        <p:spPr/>
        <p:txBody>
          <a:bodyPr/>
          <a:lstStyle/>
          <a:p>
            <a:r>
              <a:rPr lang="en-US" smtClean="0"/>
              <a:t>Dr. Girija Narasimhan</a:t>
            </a:r>
            <a:endParaRPr lang="en-US"/>
          </a:p>
        </p:txBody>
      </p:sp>
      <p:sp>
        <p:nvSpPr>
          <p:cNvPr id="6" name="Slide Number Placeholder 5"/>
          <p:cNvSpPr>
            <a:spLocks noGrp="1"/>
          </p:cNvSpPr>
          <p:nvPr>
            <p:ph type="sldNum" sz="quarter" idx="12"/>
          </p:nvPr>
        </p:nvSpPr>
        <p:spPr/>
        <p:txBody>
          <a:bodyPr/>
          <a:lstStyle/>
          <a:p>
            <a:fld id="{F33324CE-4EFC-4EA3-9093-F316C2983C14}" type="slidenum">
              <a:rPr lang="en-US" smtClean="0"/>
              <a:t>‹#›</a:t>
            </a:fld>
            <a:endParaRPr lang="en-US"/>
          </a:p>
        </p:txBody>
      </p:sp>
    </p:spTree>
    <p:extLst>
      <p:ext uri="{BB962C8B-B14F-4D97-AF65-F5344CB8AC3E}">
        <p14:creationId xmlns:p14="http://schemas.microsoft.com/office/powerpoint/2010/main" val="4019951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A3822D-8659-402E-9CF5-DBF51E5E29A4}" type="datetime1">
              <a:rPr lang="en-US" smtClean="0"/>
              <a:t>4/28/2018</a:t>
            </a:fld>
            <a:endParaRPr lang="en-US"/>
          </a:p>
        </p:txBody>
      </p:sp>
      <p:sp>
        <p:nvSpPr>
          <p:cNvPr id="5" name="Footer Placeholder 4"/>
          <p:cNvSpPr>
            <a:spLocks noGrp="1"/>
          </p:cNvSpPr>
          <p:nvPr>
            <p:ph type="ftr" sz="quarter" idx="11"/>
          </p:nvPr>
        </p:nvSpPr>
        <p:spPr/>
        <p:txBody>
          <a:bodyPr/>
          <a:lstStyle/>
          <a:p>
            <a:r>
              <a:rPr lang="en-US" smtClean="0"/>
              <a:t>Dr. Girija Narasimhan</a:t>
            </a:r>
            <a:endParaRPr lang="en-US"/>
          </a:p>
        </p:txBody>
      </p:sp>
      <p:sp>
        <p:nvSpPr>
          <p:cNvPr id="6" name="Slide Number Placeholder 5"/>
          <p:cNvSpPr>
            <a:spLocks noGrp="1"/>
          </p:cNvSpPr>
          <p:nvPr>
            <p:ph type="sldNum" sz="quarter" idx="12"/>
          </p:nvPr>
        </p:nvSpPr>
        <p:spPr/>
        <p:txBody>
          <a:bodyPr/>
          <a:lstStyle/>
          <a:p>
            <a:fld id="{F33324CE-4EFC-4EA3-9093-F316C2983C14}" type="slidenum">
              <a:rPr lang="en-US" smtClean="0"/>
              <a:t>‹#›</a:t>
            </a:fld>
            <a:endParaRPr lang="en-US"/>
          </a:p>
        </p:txBody>
      </p:sp>
    </p:spTree>
    <p:extLst>
      <p:ext uri="{BB962C8B-B14F-4D97-AF65-F5344CB8AC3E}">
        <p14:creationId xmlns:p14="http://schemas.microsoft.com/office/powerpoint/2010/main" val="336773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D00A8F-DA11-496D-B3EF-42539F3D66F0}" type="datetime1">
              <a:rPr lang="en-US" smtClean="0"/>
              <a:t>4/28/2018</a:t>
            </a:fld>
            <a:endParaRPr lang="en-US"/>
          </a:p>
        </p:txBody>
      </p:sp>
      <p:sp>
        <p:nvSpPr>
          <p:cNvPr id="5" name="Footer Placeholder 4"/>
          <p:cNvSpPr>
            <a:spLocks noGrp="1"/>
          </p:cNvSpPr>
          <p:nvPr>
            <p:ph type="ftr" sz="quarter" idx="11"/>
          </p:nvPr>
        </p:nvSpPr>
        <p:spPr/>
        <p:txBody>
          <a:bodyPr/>
          <a:lstStyle/>
          <a:p>
            <a:r>
              <a:rPr lang="en-US" smtClean="0"/>
              <a:t>Dr. Girija Narasimhan</a:t>
            </a:r>
            <a:endParaRPr lang="en-US"/>
          </a:p>
        </p:txBody>
      </p:sp>
      <p:sp>
        <p:nvSpPr>
          <p:cNvPr id="6" name="Slide Number Placeholder 5"/>
          <p:cNvSpPr>
            <a:spLocks noGrp="1"/>
          </p:cNvSpPr>
          <p:nvPr>
            <p:ph type="sldNum" sz="quarter" idx="12"/>
          </p:nvPr>
        </p:nvSpPr>
        <p:spPr/>
        <p:txBody>
          <a:bodyPr/>
          <a:lstStyle/>
          <a:p>
            <a:fld id="{F33324CE-4EFC-4EA3-9093-F316C2983C14}" type="slidenum">
              <a:rPr lang="en-US" smtClean="0"/>
              <a:t>‹#›</a:t>
            </a:fld>
            <a:endParaRPr lang="en-US"/>
          </a:p>
        </p:txBody>
      </p:sp>
    </p:spTree>
    <p:extLst>
      <p:ext uri="{BB962C8B-B14F-4D97-AF65-F5344CB8AC3E}">
        <p14:creationId xmlns:p14="http://schemas.microsoft.com/office/powerpoint/2010/main" val="1498274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166AEF-2679-4AA4-A730-763958387C86}" type="datetime1">
              <a:rPr lang="en-US" smtClean="0"/>
              <a:t>4/28/2018</a:t>
            </a:fld>
            <a:endParaRPr lang="en-US"/>
          </a:p>
        </p:txBody>
      </p:sp>
      <p:sp>
        <p:nvSpPr>
          <p:cNvPr id="5" name="Footer Placeholder 4"/>
          <p:cNvSpPr>
            <a:spLocks noGrp="1"/>
          </p:cNvSpPr>
          <p:nvPr>
            <p:ph type="ftr" sz="quarter" idx="11"/>
          </p:nvPr>
        </p:nvSpPr>
        <p:spPr/>
        <p:txBody>
          <a:bodyPr/>
          <a:lstStyle/>
          <a:p>
            <a:r>
              <a:rPr lang="en-US" smtClean="0"/>
              <a:t>Dr. Girija Narasimhan</a:t>
            </a:r>
            <a:endParaRPr lang="en-US"/>
          </a:p>
        </p:txBody>
      </p:sp>
      <p:sp>
        <p:nvSpPr>
          <p:cNvPr id="6" name="Slide Number Placeholder 5"/>
          <p:cNvSpPr>
            <a:spLocks noGrp="1"/>
          </p:cNvSpPr>
          <p:nvPr>
            <p:ph type="sldNum" sz="quarter" idx="12"/>
          </p:nvPr>
        </p:nvSpPr>
        <p:spPr/>
        <p:txBody>
          <a:bodyPr/>
          <a:lstStyle/>
          <a:p>
            <a:fld id="{F33324CE-4EFC-4EA3-9093-F316C2983C14}" type="slidenum">
              <a:rPr lang="en-US" smtClean="0"/>
              <a:t>‹#›</a:t>
            </a:fld>
            <a:endParaRPr lang="en-US"/>
          </a:p>
        </p:txBody>
      </p:sp>
    </p:spTree>
    <p:extLst>
      <p:ext uri="{BB962C8B-B14F-4D97-AF65-F5344CB8AC3E}">
        <p14:creationId xmlns:p14="http://schemas.microsoft.com/office/powerpoint/2010/main" val="474013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5C3AA4-F805-4994-8141-2BF71595E33B}" type="datetime1">
              <a:rPr lang="en-US" smtClean="0"/>
              <a:t>4/28/2018</a:t>
            </a:fld>
            <a:endParaRPr lang="en-US"/>
          </a:p>
        </p:txBody>
      </p:sp>
      <p:sp>
        <p:nvSpPr>
          <p:cNvPr id="6" name="Footer Placeholder 5"/>
          <p:cNvSpPr>
            <a:spLocks noGrp="1"/>
          </p:cNvSpPr>
          <p:nvPr>
            <p:ph type="ftr" sz="quarter" idx="11"/>
          </p:nvPr>
        </p:nvSpPr>
        <p:spPr/>
        <p:txBody>
          <a:bodyPr/>
          <a:lstStyle/>
          <a:p>
            <a:r>
              <a:rPr lang="en-US" smtClean="0"/>
              <a:t>Dr. Girija Narasimhan</a:t>
            </a:r>
            <a:endParaRPr lang="en-US"/>
          </a:p>
        </p:txBody>
      </p:sp>
      <p:sp>
        <p:nvSpPr>
          <p:cNvPr id="7" name="Slide Number Placeholder 6"/>
          <p:cNvSpPr>
            <a:spLocks noGrp="1"/>
          </p:cNvSpPr>
          <p:nvPr>
            <p:ph type="sldNum" sz="quarter" idx="12"/>
          </p:nvPr>
        </p:nvSpPr>
        <p:spPr/>
        <p:txBody>
          <a:bodyPr/>
          <a:lstStyle/>
          <a:p>
            <a:fld id="{F33324CE-4EFC-4EA3-9093-F316C2983C14}" type="slidenum">
              <a:rPr lang="en-US" smtClean="0"/>
              <a:t>‹#›</a:t>
            </a:fld>
            <a:endParaRPr lang="en-US"/>
          </a:p>
        </p:txBody>
      </p:sp>
    </p:spTree>
    <p:extLst>
      <p:ext uri="{BB962C8B-B14F-4D97-AF65-F5344CB8AC3E}">
        <p14:creationId xmlns:p14="http://schemas.microsoft.com/office/powerpoint/2010/main" val="2738673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D6A3CA-F093-4057-8F7D-969F4502DF62}" type="datetime1">
              <a:rPr lang="en-US" smtClean="0"/>
              <a:t>4/28/2018</a:t>
            </a:fld>
            <a:endParaRPr lang="en-US"/>
          </a:p>
        </p:txBody>
      </p:sp>
      <p:sp>
        <p:nvSpPr>
          <p:cNvPr id="8" name="Footer Placeholder 7"/>
          <p:cNvSpPr>
            <a:spLocks noGrp="1"/>
          </p:cNvSpPr>
          <p:nvPr>
            <p:ph type="ftr" sz="quarter" idx="11"/>
          </p:nvPr>
        </p:nvSpPr>
        <p:spPr/>
        <p:txBody>
          <a:bodyPr/>
          <a:lstStyle/>
          <a:p>
            <a:r>
              <a:rPr lang="en-US" smtClean="0"/>
              <a:t>Dr. Girija Narasimhan</a:t>
            </a:r>
            <a:endParaRPr lang="en-US"/>
          </a:p>
        </p:txBody>
      </p:sp>
      <p:sp>
        <p:nvSpPr>
          <p:cNvPr id="9" name="Slide Number Placeholder 8"/>
          <p:cNvSpPr>
            <a:spLocks noGrp="1"/>
          </p:cNvSpPr>
          <p:nvPr>
            <p:ph type="sldNum" sz="quarter" idx="12"/>
          </p:nvPr>
        </p:nvSpPr>
        <p:spPr/>
        <p:txBody>
          <a:bodyPr/>
          <a:lstStyle/>
          <a:p>
            <a:fld id="{F33324CE-4EFC-4EA3-9093-F316C2983C14}" type="slidenum">
              <a:rPr lang="en-US" smtClean="0"/>
              <a:t>‹#›</a:t>
            </a:fld>
            <a:endParaRPr lang="en-US"/>
          </a:p>
        </p:txBody>
      </p:sp>
    </p:spTree>
    <p:extLst>
      <p:ext uri="{BB962C8B-B14F-4D97-AF65-F5344CB8AC3E}">
        <p14:creationId xmlns:p14="http://schemas.microsoft.com/office/powerpoint/2010/main" val="1042812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B110F5-CB6F-4613-9003-DA960992CF03}" type="datetime1">
              <a:rPr lang="en-US" smtClean="0"/>
              <a:t>4/28/2018</a:t>
            </a:fld>
            <a:endParaRPr lang="en-US"/>
          </a:p>
        </p:txBody>
      </p:sp>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F33324CE-4EFC-4EA3-9093-F316C2983C14}" type="slidenum">
              <a:rPr lang="en-US" smtClean="0"/>
              <a:t>‹#›</a:t>
            </a:fld>
            <a:endParaRPr lang="en-US"/>
          </a:p>
        </p:txBody>
      </p:sp>
    </p:spTree>
    <p:extLst>
      <p:ext uri="{BB962C8B-B14F-4D97-AF65-F5344CB8AC3E}">
        <p14:creationId xmlns:p14="http://schemas.microsoft.com/office/powerpoint/2010/main" val="58590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5E1AB3-2FB8-45AD-8528-D798AB61BE9A}" type="datetime1">
              <a:rPr lang="en-US" smtClean="0"/>
              <a:t>4/28/2018</a:t>
            </a:fld>
            <a:endParaRPr lang="en-US"/>
          </a:p>
        </p:txBody>
      </p:sp>
      <p:sp>
        <p:nvSpPr>
          <p:cNvPr id="3" name="Footer Placeholder 2"/>
          <p:cNvSpPr>
            <a:spLocks noGrp="1"/>
          </p:cNvSpPr>
          <p:nvPr>
            <p:ph type="ftr" sz="quarter" idx="11"/>
          </p:nvPr>
        </p:nvSpPr>
        <p:spPr/>
        <p:txBody>
          <a:bodyPr/>
          <a:lstStyle/>
          <a:p>
            <a:r>
              <a:rPr lang="en-US" smtClean="0"/>
              <a:t>Dr. Girija Narasimhan</a:t>
            </a:r>
            <a:endParaRPr lang="en-US"/>
          </a:p>
        </p:txBody>
      </p:sp>
      <p:sp>
        <p:nvSpPr>
          <p:cNvPr id="4" name="Slide Number Placeholder 3"/>
          <p:cNvSpPr>
            <a:spLocks noGrp="1"/>
          </p:cNvSpPr>
          <p:nvPr>
            <p:ph type="sldNum" sz="quarter" idx="12"/>
          </p:nvPr>
        </p:nvSpPr>
        <p:spPr/>
        <p:txBody>
          <a:bodyPr/>
          <a:lstStyle/>
          <a:p>
            <a:fld id="{F33324CE-4EFC-4EA3-9093-F316C2983C14}" type="slidenum">
              <a:rPr lang="en-US" smtClean="0"/>
              <a:t>‹#›</a:t>
            </a:fld>
            <a:endParaRPr lang="en-US"/>
          </a:p>
        </p:txBody>
      </p:sp>
    </p:spTree>
    <p:extLst>
      <p:ext uri="{BB962C8B-B14F-4D97-AF65-F5344CB8AC3E}">
        <p14:creationId xmlns:p14="http://schemas.microsoft.com/office/powerpoint/2010/main" val="1082977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63E9F4-D3CA-4258-8D2B-DB76AF3C2271}" type="datetime1">
              <a:rPr lang="en-US" smtClean="0"/>
              <a:t>4/28/2018</a:t>
            </a:fld>
            <a:endParaRPr lang="en-US"/>
          </a:p>
        </p:txBody>
      </p:sp>
      <p:sp>
        <p:nvSpPr>
          <p:cNvPr id="6" name="Footer Placeholder 5"/>
          <p:cNvSpPr>
            <a:spLocks noGrp="1"/>
          </p:cNvSpPr>
          <p:nvPr>
            <p:ph type="ftr" sz="quarter" idx="11"/>
          </p:nvPr>
        </p:nvSpPr>
        <p:spPr/>
        <p:txBody>
          <a:bodyPr/>
          <a:lstStyle/>
          <a:p>
            <a:r>
              <a:rPr lang="en-US" smtClean="0"/>
              <a:t>Dr. Girija Narasimhan</a:t>
            </a:r>
            <a:endParaRPr lang="en-US"/>
          </a:p>
        </p:txBody>
      </p:sp>
      <p:sp>
        <p:nvSpPr>
          <p:cNvPr id="7" name="Slide Number Placeholder 6"/>
          <p:cNvSpPr>
            <a:spLocks noGrp="1"/>
          </p:cNvSpPr>
          <p:nvPr>
            <p:ph type="sldNum" sz="quarter" idx="12"/>
          </p:nvPr>
        </p:nvSpPr>
        <p:spPr/>
        <p:txBody>
          <a:bodyPr/>
          <a:lstStyle/>
          <a:p>
            <a:fld id="{F33324CE-4EFC-4EA3-9093-F316C2983C14}" type="slidenum">
              <a:rPr lang="en-US" smtClean="0"/>
              <a:t>‹#›</a:t>
            </a:fld>
            <a:endParaRPr lang="en-US"/>
          </a:p>
        </p:txBody>
      </p:sp>
    </p:spTree>
    <p:extLst>
      <p:ext uri="{BB962C8B-B14F-4D97-AF65-F5344CB8AC3E}">
        <p14:creationId xmlns:p14="http://schemas.microsoft.com/office/powerpoint/2010/main" val="886889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A77751-45F7-494F-95F4-20562F59E9E5}" type="datetime1">
              <a:rPr lang="en-US" smtClean="0"/>
              <a:t>4/28/2018</a:t>
            </a:fld>
            <a:endParaRPr lang="en-US"/>
          </a:p>
        </p:txBody>
      </p:sp>
      <p:sp>
        <p:nvSpPr>
          <p:cNvPr id="6" name="Footer Placeholder 5"/>
          <p:cNvSpPr>
            <a:spLocks noGrp="1"/>
          </p:cNvSpPr>
          <p:nvPr>
            <p:ph type="ftr" sz="quarter" idx="11"/>
          </p:nvPr>
        </p:nvSpPr>
        <p:spPr/>
        <p:txBody>
          <a:bodyPr/>
          <a:lstStyle/>
          <a:p>
            <a:r>
              <a:rPr lang="en-US" smtClean="0"/>
              <a:t>Dr. Girija Narasimhan</a:t>
            </a:r>
            <a:endParaRPr lang="en-US"/>
          </a:p>
        </p:txBody>
      </p:sp>
      <p:sp>
        <p:nvSpPr>
          <p:cNvPr id="7" name="Slide Number Placeholder 6"/>
          <p:cNvSpPr>
            <a:spLocks noGrp="1"/>
          </p:cNvSpPr>
          <p:nvPr>
            <p:ph type="sldNum" sz="quarter" idx="12"/>
          </p:nvPr>
        </p:nvSpPr>
        <p:spPr/>
        <p:txBody>
          <a:bodyPr/>
          <a:lstStyle/>
          <a:p>
            <a:fld id="{F33324CE-4EFC-4EA3-9093-F316C2983C14}" type="slidenum">
              <a:rPr lang="en-US" smtClean="0"/>
              <a:t>‹#›</a:t>
            </a:fld>
            <a:endParaRPr lang="en-US"/>
          </a:p>
        </p:txBody>
      </p:sp>
    </p:spTree>
    <p:extLst>
      <p:ext uri="{BB962C8B-B14F-4D97-AF65-F5344CB8AC3E}">
        <p14:creationId xmlns:p14="http://schemas.microsoft.com/office/powerpoint/2010/main" val="2583415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C23C0-DA23-47CF-89D5-CAD02CECE111}" type="datetime1">
              <a:rPr lang="en-US" smtClean="0"/>
              <a:t>4/28/2018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Dr. Girija Narasimhan</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3324CE-4EFC-4EA3-9093-F316C2983C14}" type="slidenum">
              <a:rPr lang="en-US" smtClean="0"/>
              <a:t>‹#›</a:t>
            </a:fld>
            <a:endParaRPr lang="en-US"/>
          </a:p>
        </p:txBody>
      </p:sp>
    </p:spTree>
    <p:extLst>
      <p:ext uri="{BB962C8B-B14F-4D97-AF65-F5344CB8AC3E}">
        <p14:creationId xmlns:p14="http://schemas.microsoft.com/office/powerpoint/2010/main" val="503176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8811" y="3124248"/>
            <a:ext cx="9144000" cy="860892"/>
          </a:xfrm>
        </p:spPr>
        <p:txBody>
          <a:bodyPr>
            <a:normAutofit/>
          </a:bodyPr>
          <a:lstStyle/>
          <a:p>
            <a:r>
              <a:rPr lang="en-US" sz="3600" b="1" dirty="0" smtClean="0"/>
              <a:t>Database Security</a:t>
            </a:r>
            <a:endParaRPr lang="en-US" sz="3600" b="1" dirty="0"/>
          </a:p>
        </p:txBody>
      </p:sp>
      <p:sp>
        <p:nvSpPr>
          <p:cNvPr id="3" name="Subtitle 2"/>
          <p:cNvSpPr>
            <a:spLocks noGrp="1"/>
          </p:cNvSpPr>
          <p:nvPr>
            <p:ph type="subTitle" idx="1"/>
          </p:nvPr>
        </p:nvSpPr>
        <p:spPr>
          <a:xfrm>
            <a:off x="1524000" y="4018897"/>
            <a:ext cx="9144000" cy="1655762"/>
          </a:xfrm>
        </p:spPr>
        <p:txBody>
          <a:bodyPr/>
          <a:lstStyle/>
          <a:p>
            <a:r>
              <a:rPr lang="en-US" dirty="0"/>
              <a:t>https</a:t>
            </a:r>
            <a:r>
              <a:rPr lang="en-US" dirty="0" smtClean="0"/>
              <a:t>://www.oercommons.org/</a:t>
            </a:r>
            <a:endParaRPr lang="en-US" dirty="0"/>
          </a:p>
        </p:txBody>
      </p:sp>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0914F7A4-6DAA-4681-94E1-916176BCD870}" type="slidenum">
              <a:rPr lang="en-US" smtClean="0"/>
              <a:t>1</a:t>
            </a:fld>
            <a:endParaRPr lang="en-US"/>
          </a:p>
        </p:txBody>
      </p:sp>
      <p:sp>
        <p:nvSpPr>
          <p:cNvPr id="7" name="TextBox 6"/>
          <p:cNvSpPr txBox="1"/>
          <p:nvPr/>
        </p:nvSpPr>
        <p:spPr>
          <a:xfrm>
            <a:off x="3321425" y="4666129"/>
            <a:ext cx="5289176" cy="523220"/>
          </a:xfrm>
          <a:prstGeom prst="rect">
            <a:avLst/>
          </a:prstGeom>
          <a:noFill/>
        </p:spPr>
        <p:txBody>
          <a:bodyPr wrap="square" rtlCol="0">
            <a:spAutoFit/>
          </a:bodyPr>
          <a:lstStyle/>
          <a:p>
            <a:pPr algn="ctr"/>
            <a:r>
              <a:rPr lang="en-US" sz="2800" b="1" dirty="0" smtClean="0"/>
              <a:t>OER- </a:t>
            </a:r>
            <a:r>
              <a:rPr lang="en-US" sz="2800" b="1" dirty="0"/>
              <a:t>Unit </a:t>
            </a:r>
            <a:r>
              <a:rPr lang="en-US" sz="2800" b="1" dirty="0" smtClean="0"/>
              <a:t>2-Profile</a:t>
            </a:r>
            <a:endParaRPr lang="en-US" sz="2800" b="1" dirty="0"/>
          </a:p>
        </p:txBody>
      </p:sp>
      <p:pic>
        <p:nvPicPr>
          <p:cNvPr id="9" name="Picture 8"/>
          <p:cNvPicPr>
            <a:picLocks noChangeAspect="1"/>
          </p:cNvPicPr>
          <p:nvPr/>
        </p:nvPicPr>
        <p:blipFill>
          <a:blip r:embed="rId3"/>
          <a:stretch>
            <a:fillRect/>
          </a:stretch>
        </p:blipFill>
        <p:spPr>
          <a:xfrm>
            <a:off x="4733365" y="134471"/>
            <a:ext cx="2447364" cy="3079377"/>
          </a:xfrm>
          <a:prstGeom prst="rect">
            <a:avLst/>
          </a:prstGeom>
        </p:spPr>
      </p:pic>
      <p:sp>
        <p:nvSpPr>
          <p:cNvPr id="8" name="TextBox 7"/>
          <p:cNvSpPr txBox="1"/>
          <p:nvPr/>
        </p:nvSpPr>
        <p:spPr>
          <a:xfrm>
            <a:off x="3451412" y="5250844"/>
            <a:ext cx="5289176" cy="523220"/>
          </a:xfrm>
          <a:prstGeom prst="rect">
            <a:avLst/>
          </a:prstGeom>
          <a:noFill/>
        </p:spPr>
        <p:txBody>
          <a:bodyPr wrap="square" rtlCol="0">
            <a:spAutoFit/>
          </a:bodyPr>
          <a:lstStyle/>
          <a:p>
            <a:pPr algn="ctr"/>
            <a:r>
              <a:rPr lang="en-US" sz="2800" b="1" dirty="0" smtClean="0"/>
              <a:t>PART 1 – Profile </a:t>
            </a:r>
            <a:endParaRPr lang="en-US" sz="2800" b="1" dirty="0"/>
          </a:p>
        </p:txBody>
      </p:sp>
    </p:spTree>
    <p:extLst>
      <p:ext uri="{BB962C8B-B14F-4D97-AF65-F5344CB8AC3E}">
        <p14:creationId xmlns:p14="http://schemas.microsoft.com/office/powerpoint/2010/main" val="32682498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F33324CE-4EFC-4EA3-9093-F316C2983C14}" type="slidenum">
              <a:rPr lang="en-US" smtClean="0"/>
              <a:t>10</a:t>
            </a:fld>
            <a:endParaRPr lang="en-US"/>
          </a:p>
        </p:txBody>
      </p:sp>
      <p:sp>
        <p:nvSpPr>
          <p:cNvPr id="2" name="Rectangle 1"/>
          <p:cNvSpPr/>
          <p:nvPr/>
        </p:nvSpPr>
        <p:spPr>
          <a:xfrm>
            <a:off x="442792" y="62134"/>
            <a:ext cx="1492716" cy="369332"/>
          </a:xfrm>
          <a:prstGeom prst="rect">
            <a:avLst/>
          </a:prstGeom>
        </p:spPr>
        <p:txBody>
          <a:bodyPr wrap="none">
            <a:spAutoFit/>
          </a:bodyPr>
          <a:lstStyle/>
          <a:p>
            <a:r>
              <a:rPr lang="en-US" b="1" dirty="0">
                <a:solidFill>
                  <a:srgbClr val="9ACD33"/>
                </a:solidFill>
                <a:latin typeface="NimbusSanL-Bold"/>
              </a:rPr>
              <a:t>Alter Profile</a:t>
            </a:r>
            <a:endParaRPr lang="en-US" dirty="0"/>
          </a:p>
        </p:txBody>
      </p:sp>
      <p:sp>
        <p:nvSpPr>
          <p:cNvPr id="6" name="Rectangle 5"/>
          <p:cNvSpPr/>
          <p:nvPr/>
        </p:nvSpPr>
        <p:spPr>
          <a:xfrm>
            <a:off x="442792" y="448273"/>
            <a:ext cx="10449058" cy="646331"/>
          </a:xfrm>
          <a:prstGeom prst="rect">
            <a:avLst/>
          </a:prstGeom>
        </p:spPr>
        <p:txBody>
          <a:bodyPr wrap="square">
            <a:spAutoFit/>
          </a:bodyPr>
          <a:lstStyle/>
          <a:p>
            <a:r>
              <a:rPr lang="en-US" dirty="0"/>
              <a:t>Using ALTER PROFILE statement it is possible to modify resource limit values or add resource limit or remove </a:t>
            </a:r>
            <a:r>
              <a:rPr lang="en-US" dirty="0" smtClean="0"/>
              <a:t>resource limit</a:t>
            </a:r>
            <a:r>
              <a:rPr lang="en-US" dirty="0"/>
              <a:t>.</a:t>
            </a:r>
          </a:p>
        </p:txBody>
      </p:sp>
      <p:sp>
        <p:nvSpPr>
          <p:cNvPr id="11" name="Rectangle 10"/>
          <p:cNvSpPr/>
          <p:nvPr/>
        </p:nvSpPr>
        <p:spPr>
          <a:xfrm>
            <a:off x="344466" y="1943314"/>
            <a:ext cx="4339650" cy="369332"/>
          </a:xfrm>
          <a:prstGeom prst="rect">
            <a:avLst/>
          </a:prstGeom>
        </p:spPr>
        <p:txBody>
          <a:bodyPr wrap="none">
            <a:spAutoFit/>
          </a:bodyPr>
          <a:lstStyle/>
          <a:p>
            <a:r>
              <a:rPr lang="en-US" b="1" dirty="0">
                <a:solidFill>
                  <a:srgbClr val="9ACD33"/>
                </a:solidFill>
                <a:latin typeface="NimbusSanL-Bold"/>
              </a:rPr>
              <a:t>Display Resource Limits of the Profile</a:t>
            </a:r>
            <a:endParaRPr lang="en-US" dirty="0"/>
          </a:p>
        </p:txBody>
      </p:sp>
      <p:sp>
        <p:nvSpPr>
          <p:cNvPr id="12" name="Rectangle 11"/>
          <p:cNvSpPr/>
          <p:nvPr/>
        </p:nvSpPr>
        <p:spPr>
          <a:xfrm>
            <a:off x="270765" y="2261736"/>
            <a:ext cx="11650470" cy="923330"/>
          </a:xfrm>
          <a:prstGeom prst="rect">
            <a:avLst/>
          </a:prstGeom>
        </p:spPr>
        <p:txBody>
          <a:bodyPr wrap="square">
            <a:spAutoFit/>
          </a:bodyPr>
          <a:lstStyle/>
          <a:p>
            <a:r>
              <a:rPr lang="en-US" dirty="0">
                <a:solidFill>
                  <a:srgbClr val="333333"/>
                </a:solidFill>
              </a:rPr>
              <a:t>Using select statement display the DBA_PROFILES data dictionary view to check the resource limits value of the profile</a:t>
            </a:r>
            <a:r>
              <a:rPr lang="en-US" dirty="0" smtClean="0">
                <a:solidFill>
                  <a:srgbClr val="333333"/>
                </a:solidFill>
              </a:rPr>
              <a:t>. </a:t>
            </a:r>
          </a:p>
          <a:p>
            <a:endParaRPr lang="en-US" dirty="0">
              <a:solidFill>
                <a:srgbClr val="333333"/>
              </a:solidFill>
            </a:endParaRPr>
          </a:p>
          <a:p>
            <a:r>
              <a:rPr lang="en-US" dirty="0" smtClean="0"/>
              <a:t>In </a:t>
            </a:r>
            <a:r>
              <a:rPr lang="en-US" dirty="0"/>
              <a:t>the Limit column the specified value of the resource limit is available.</a:t>
            </a:r>
          </a:p>
        </p:txBody>
      </p:sp>
      <p:pic>
        <p:nvPicPr>
          <p:cNvPr id="3" name="Picture 2"/>
          <p:cNvPicPr>
            <a:picLocks noChangeAspect="1"/>
          </p:cNvPicPr>
          <p:nvPr/>
        </p:nvPicPr>
        <p:blipFill>
          <a:blip r:embed="rId2"/>
          <a:stretch>
            <a:fillRect/>
          </a:stretch>
        </p:blipFill>
        <p:spPr>
          <a:xfrm>
            <a:off x="3865070" y="811053"/>
            <a:ext cx="5884238" cy="1070078"/>
          </a:xfrm>
          <a:prstGeom prst="rect">
            <a:avLst/>
          </a:prstGeom>
        </p:spPr>
      </p:pic>
      <p:pic>
        <p:nvPicPr>
          <p:cNvPr id="7" name="Picture 6"/>
          <p:cNvPicPr>
            <a:picLocks noChangeAspect="1"/>
          </p:cNvPicPr>
          <p:nvPr/>
        </p:nvPicPr>
        <p:blipFill>
          <a:blip r:embed="rId3"/>
          <a:stretch>
            <a:fillRect/>
          </a:stretch>
        </p:blipFill>
        <p:spPr>
          <a:xfrm>
            <a:off x="734097" y="3161356"/>
            <a:ext cx="10264462" cy="3194994"/>
          </a:xfrm>
          <a:prstGeom prst="rect">
            <a:avLst/>
          </a:prstGeom>
        </p:spPr>
      </p:pic>
    </p:spTree>
    <p:extLst>
      <p:ext uri="{BB962C8B-B14F-4D97-AF65-F5344CB8AC3E}">
        <p14:creationId xmlns:p14="http://schemas.microsoft.com/office/powerpoint/2010/main" val="109373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F33324CE-4EFC-4EA3-9093-F316C2983C14}" type="slidenum">
              <a:rPr lang="en-US" smtClean="0"/>
              <a:t>11</a:t>
            </a:fld>
            <a:endParaRPr lang="en-US"/>
          </a:p>
        </p:txBody>
      </p:sp>
      <p:sp>
        <p:nvSpPr>
          <p:cNvPr id="2" name="Rectangle 1"/>
          <p:cNvSpPr/>
          <p:nvPr/>
        </p:nvSpPr>
        <p:spPr>
          <a:xfrm>
            <a:off x="-1" y="0"/>
            <a:ext cx="12286445" cy="1846659"/>
          </a:xfrm>
          <a:prstGeom prst="rect">
            <a:avLst/>
          </a:prstGeom>
        </p:spPr>
        <p:txBody>
          <a:bodyPr wrap="square">
            <a:spAutoFit/>
          </a:bodyPr>
          <a:lstStyle/>
          <a:p>
            <a:r>
              <a:rPr lang="en-US" dirty="0" smtClean="0"/>
              <a:t> </a:t>
            </a:r>
            <a:r>
              <a:rPr lang="en-US" b="1" dirty="0"/>
              <a:t>Drop Profile </a:t>
            </a:r>
          </a:p>
          <a:p>
            <a:r>
              <a:rPr lang="en-US" dirty="0"/>
              <a:t>Drop profile statement remove the profile. </a:t>
            </a:r>
            <a:endParaRPr lang="en-US" dirty="0" smtClean="0"/>
          </a:p>
          <a:p>
            <a:endParaRPr lang="en-US" sz="800" dirty="0" smtClean="0"/>
          </a:p>
          <a:p>
            <a:r>
              <a:rPr lang="en-US" dirty="0" smtClean="0"/>
              <a:t>Suppose </a:t>
            </a:r>
            <a:r>
              <a:rPr lang="en-US" dirty="0"/>
              <a:t>if the profile is assigned to some user, while removing it will give error. </a:t>
            </a:r>
            <a:endParaRPr lang="en-US" dirty="0" smtClean="0"/>
          </a:p>
          <a:p>
            <a:endParaRPr lang="en-US" sz="800" dirty="0" smtClean="0"/>
          </a:p>
          <a:p>
            <a:r>
              <a:rPr lang="en-US" dirty="0" smtClean="0"/>
              <a:t>Avoiding </a:t>
            </a:r>
            <a:r>
              <a:rPr lang="en-US" dirty="0"/>
              <a:t>error use CASCADE in the drop profile statement. </a:t>
            </a:r>
            <a:endParaRPr lang="en-US" dirty="0" smtClean="0"/>
          </a:p>
          <a:p>
            <a:endParaRPr lang="en-US" sz="800" dirty="0" smtClean="0"/>
          </a:p>
          <a:p>
            <a:r>
              <a:rPr lang="en-US" dirty="0" smtClean="0"/>
              <a:t>If </a:t>
            </a:r>
            <a:r>
              <a:rPr lang="en-US" dirty="0"/>
              <a:t>user profile is dropped it will assign automatically DEFAULT profile to user. </a:t>
            </a:r>
          </a:p>
        </p:txBody>
      </p:sp>
      <p:pic>
        <p:nvPicPr>
          <p:cNvPr id="3" name="Picture 2"/>
          <p:cNvPicPr>
            <a:picLocks noChangeAspect="1"/>
          </p:cNvPicPr>
          <p:nvPr/>
        </p:nvPicPr>
        <p:blipFill rotWithShape="1">
          <a:blip r:embed="rId2"/>
          <a:srcRect l="885"/>
          <a:stretch/>
        </p:blipFill>
        <p:spPr>
          <a:xfrm>
            <a:off x="326264" y="1951415"/>
            <a:ext cx="11539472" cy="4404935"/>
          </a:xfrm>
          <a:prstGeom prst="rect">
            <a:avLst/>
          </a:prstGeom>
        </p:spPr>
      </p:pic>
    </p:spTree>
    <p:extLst>
      <p:ext uri="{BB962C8B-B14F-4D97-AF65-F5344CB8AC3E}">
        <p14:creationId xmlns:p14="http://schemas.microsoft.com/office/powerpoint/2010/main" val="1571439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8811" y="3124248"/>
            <a:ext cx="9144000" cy="860892"/>
          </a:xfrm>
        </p:spPr>
        <p:txBody>
          <a:bodyPr>
            <a:normAutofit/>
          </a:bodyPr>
          <a:lstStyle/>
          <a:p>
            <a:r>
              <a:rPr lang="en-US" sz="3600" b="1" dirty="0" smtClean="0"/>
              <a:t>Database Security</a:t>
            </a:r>
            <a:endParaRPr lang="en-US" sz="3600" b="1" dirty="0"/>
          </a:p>
        </p:txBody>
      </p:sp>
      <p:sp>
        <p:nvSpPr>
          <p:cNvPr id="3" name="Subtitle 2"/>
          <p:cNvSpPr>
            <a:spLocks noGrp="1"/>
          </p:cNvSpPr>
          <p:nvPr>
            <p:ph type="subTitle" idx="1"/>
          </p:nvPr>
        </p:nvSpPr>
        <p:spPr>
          <a:xfrm>
            <a:off x="1524000" y="4018897"/>
            <a:ext cx="9144000" cy="1655762"/>
          </a:xfrm>
        </p:spPr>
        <p:txBody>
          <a:bodyPr/>
          <a:lstStyle/>
          <a:p>
            <a:r>
              <a:rPr lang="en-US" dirty="0"/>
              <a:t>https</a:t>
            </a:r>
            <a:r>
              <a:rPr lang="en-US" dirty="0" smtClean="0"/>
              <a:t>://www.oercommons.org/</a:t>
            </a:r>
            <a:endParaRPr lang="en-US" dirty="0"/>
          </a:p>
        </p:txBody>
      </p:sp>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0914F7A4-6DAA-4681-94E1-916176BCD870}" type="slidenum">
              <a:rPr lang="en-US" smtClean="0"/>
              <a:t>12</a:t>
            </a:fld>
            <a:endParaRPr lang="en-US"/>
          </a:p>
        </p:txBody>
      </p:sp>
      <p:sp>
        <p:nvSpPr>
          <p:cNvPr id="7" name="TextBox 6"/>
          <p:cNvSpPr txBox="1"/>
          <p:nvPr/>
        </p:nvSpPr>
        <p:spPr>
          <a:xfrm>
            <a:off x="3321425" y="4666129"/>
            <a:ext cx="5289176" cy="523220"/>
          </a:xfrm>
          <a:prstGeom prst="rect">
            <a:avLst/>
          </a:prstGeom>
          <a:noFill/>
        </p:spPr>
        <p:txBody>
          <a:bodyPr wrap="square" rtlCol="0">
            <a:spAutoFit/>
          </a:bodyPr>
          <a:lstStyle/>
          <a:p>
            <a:pPr algn="ctr"/>
            <a:r>
              <a:rPr lang="en-US" sz="2800" b="1" dirty="0" smtClean="0"/>
              <a:t>OER- </a:t>
            </a:r>
            <a:r>
              <a:rPr lang="en-US" sz="2800" b="1" dirty="0"/>
              <a:t>Unit </a:t>
            </a:r>
            <a:r>
              <a:rPr lang="en-US" sz="2800" b="1" dirty="0" smtClean="0"/>
              <a:t>2-Profile</a:t>
            </a:r>
            <a:endParaRPr lang="en-US" sz="2800" b="1" dirty="0"/>
          </a:p>
        </p:txBody>
      </p:sp>
      <p:pic>
        <p:nvPicPr>
          <p:cNvPr id="9" name="Picture 8"/>
          <p:cNvPicPr>
            <a:picLocks noChangeAspect="1"/>
          </p:cNvPicPr>
          <p:nvPr/>
        </p:nvPicPr>
        <p:blipFill>
          <a:blip r:embed="rId3"/>
          <a:stretch>
            <a:fillRect/>
          </a:stretch>
        </p:blipFill>
        <p:spPr>
          <a:xfrm>
            <a:off x="4733365" y="134471"/>
            <a:ext cx="2447364" cy="3079377"/>
          </a:xfrm>
          <a:prstGeom prst="rect">
            <a:avLst/>
          </a:prstGeom>
        </p:spPr>
      </p:pic>
      <p:sp>
        <p:nvSpPr>
          <p:cNvPr id="8" name="TextBox 7"/>
          <p:cNvSpPr txBox="1"/>
          <p:nvPr/>
        </p:nvSpPr>
        <p:spPr>
          <a:xfrm>
            <a:off x="3451412" y="5250844"/>
            <a:ext cx="5289176" cy="523220"/>
          </a:xfrm>
          <a:prstGeom prst="rect">
            <a:avLst/>
          </a:prstGeom>
          <a:noFill/>
        </p:spPr>
        <p:txBody>
          <a:bodyPr wrap="square" rtlCol="0">
            <a:spAutoFit/>
          </a:bodyPr>
          <a:lstStyle/>
          <a:p>
            <a:pPr algn="ctr"/>
            <a:r>
              <a:rPr lang="en-US" sz="2800" b="1" dirty="0" smtClean="0"/>
              <a:t>PART </a:t>
            </a:r>
            <a:r>
              <a:rPr lang="en-US" sz="2800" b="1" dirty="0" smtClean="0"/>
              <a:t>2 </a:t>
            </a:r>
            <a:r>
              <a:rPr lang="en-US" sz="2800" b="1" dirty="0" smtClean="0"/>
              <a:t>– Profile </a:t>
            </a:r>
            <a:endParaRPr lang="en-US" sz="2800" b="1" dirty="0"/>
          </a:p>
        </p:txBody>
      </p:sp>
    </p:spTree>
    <p:extLst>
      <p:ext uri="{BB962C8B-B14F-4D97-AF65-F5344CB8AC3E}">
        <p14:creationId xmlns:p14="http://schemas.microsoft.com/office/powerpoint/2010/main" val="10839770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F33324CE-4EFC-4EA3-9093-F316C2983C14}" type="slidenum">
              <a:rPr lang="en-US" smtClean="0"/>
              <a:t>13</a:t>
            </a:fld>
            <a:endParaRPr lang="en-US"/>
          </a:p>
        </p:txBody>
      </p:sp>
      <p:sp>
        <p:nvSpPr>
          <p:cNvPr id="6" name="Rectangle 5"/>
          <p:cNvSpPr/>
          <p:nvPr/>
        </p:nvSpPr>
        <p:spPr>
          <a:xfrm>
            <a:off x="673800" y="237048"/>
            <a:ext cx="9341476" cy="3970318"/>
          </a:xfrm>
          <a:prstGeom prst="rect">
            <a:avLst/>
          </a:prstGeom>
        </p:spPr>
        <p:txBody>
          <a:bodyPr wrap="square">
            <a:spAutoFit/>
          </a:bodyPr>
          <a:lstStyle/>
          <a:p>
            <a:r>
              <a:rPr lang="en-US" b="1" dirty="0"/>
              <a:t>Part </a:t>
            </a:r>
            <a:r>
              <a:rPr lang="en-US" b="1" dirty="0" smtClean="0"/>
              <a:t>2– </a:t>
            </a:r>
            <a:r>
              <a:rPr lang="en-US" b="1" dirty="0" smtClean="0"/>
              <a:t>Slides cover the following topics:</a:t>
            </a:r>
            <a:endParaRPr lang="en-US" b="1" dirty="0"/>
          </a:p>
          <a:p>
            <a:endParaRPr lang="en-US" dirty="0" smtClean="0"/>
          </a:p>
          <a:p>
            <a:r>
              <a:rPr lang="en-US" b="1" dirty="0" smtClean="0"/>
              <a:t>Password_life_time</a:t>
            </a:r>
          </a:p>
          <a:p>
            <a:endParaRPr lang="en-US" b="1" dirty="0"/>
          </a:p>
          <a:p>
            <a:r>
              <a:rPr lang="en-US" b="1" dirty="0"/>
              <a:t>Account Status is Expired</a:t>
            </a:r>
          </a:p>
          <a:p>
            <a:pPr marL="285750" indent="-285750">
              <a:buFont typeface="Arial" panose="020B0604020202020204" pitchFamily="34" charset="0"/>
              <a:buChar char="•"/>
            </a:pPr>
            <a:endParaRPr lang="en-US" b="1" dirty="0"/>
          </a:p>
          <a:p>
            <a:r>
              <a:rPr lang="en-US" b="1" dirty="0"/>
              <a:t>Change Password Expiry </a:t>
            </a:r>
            <a:r>
              <a:rPr lang="en-US" b="1" dirty="0" smtClean="0"/>
              <a:t>date</a:t>
            </a:r>
          </a:p>
          <a:p>
            <a:endParaRPr lang="en-US" b="1" dirty="0"/>
          </a:p>
          <a:p>
            <a:r>
              <a:rPr lang="en-US" b="1" dirty="0" err="1" smtClean="0"/>
              <a:t>Failed_Login_Attempts</a:t>
            </a:r>
            <a:endParaRPr lang="en-US" b="1" dirty="0"/>
          </a:p>
          <a:p>
            <a:endParaRPr lang="en-US" b="1" dirty="0" smtClean="0"/>
          </a:p>
          <a:p>
            <a:r>
              <a:rPr lang="en-US" b="1" dirty="0" smtClean="0"/>
              <a:t> </a:t>
            </a:r>
            <a:r>
              <a:rPr lang="en-US" b="1" dirty="0" err="1" smtClean="0"/>
              <a:t>Password_Lock_Time</a:t>
            </a:r>
            <a:endParaRPr lang="en-US" b="1" dirty="0"/>
          </a:p>
          <a:p>
            <a:endParaRPr lang="en-US" b="1" dirty="0"/>
          </a:p>
          <a:p>
            <a:endParaRPr lang="en-US" b="1" dirty="0" smtClean="0"/>
          </a:p>
          <a:p>
            <a:endParaRPr lang="en-US" b="1" dirty="0"/>
          </a:p>
        </p:txBody>
      </p:sp>
      <p:sp>
        <p:nvSpPr>
          <p:cNvPr id="2" name="Rectangle 1"/>
          <p:cNvSpPr/>
          <p:nvPr/>
        </p:nvSpPr>
        <p:spPr>
          <a:xfrm>
            <a:off x="673800" y="3532444"/>
            <a:ext cx="2347694" cy="369332"/>
          </a:xfrm>
          <a:prstGeom prst="rect">
            <a:avLst/>
          </a:prstGeom>
        </p:spPr>
        <p:txBody>
          <a:bodyPr wrap="none">
            <a:spAutoFit/>
          </a:bodyPr>
          <a:lstStyle/>
          <a:p>
            <a:r>
              <a:rPr lang="en-US" b="1" dirty="0" smtClean="0"/>
              <a:t>Password_Grace_Time</a:t>
            </a:r>
            <a:endParaRPr lang="en-US" b="1" dirty="0"/>
          </a:p>
        </p:txBody>
      </p:sp>
      <p:sp>
        <p:nvSpPr>
          <p:cNvPr id="3" name="Rectangle 2"/>
          <p:cNvSpPr/>
          <p:nvPr/>
        </p:nvSpPr>
        <p:spPr>
          <a:xfrm>
            <a:off x="673800" y="3994109"/>
            <a:ext cx="2498889" cy="369332"/>
          </a:xfrm>
          <a:prstGeom prst="rect">
            <a:avLst/>
          </a:prstGeom>
        </p:spPr>
        <p:txBody>
          <a:bodyPr wrap="none">
            <a:spAutoFit/>
          </a:bodyPr>
          <a:lstStyle/>
          <a:p>
            <a:r>
              <a:rPr lang="en-US" b="1" dirty="0"/>
              <a:t>Account Status Message</a:t>
            </a:r>
          </a:p>
        </p:txBody>
      </p:sp>
      <p:sp>
        <p:nvSpPr>
          <p:cNvPr id="7" name="Rectangle 6"/>
          <p:cNvSpPr/>
          <p:nvPr/>
        </p:nvSpPr>
        <p:spPr>
          <a:xfrm>
            <a:off x="673800" y="4455774"/>
            <a:ext cx="2091022" cy="369332"/>
          </a:xfrm>
          <a:prstGeom prst="rect">
            <a:avLst/>
          </a:prstGeom>
        </p:spPr>
        <p:txBody>
          <a:bodyPr wrap="none">
            <a:spAutoFit/>
          </a:bodyPr>
          <a:lstStyle/>
          <a:p>
            <a:r>
              <a:rPr lang="en-US" b="1" dirty="0"/>
              <a:t>Account Status Lock</a:t>
            </a:r>
          </a:p>
        </p:txBody>
      </p:sp>
      <p:sp>
        <p:nvSpPr>
          <p:cNvPr id="8" name="Rectangle 7"/>
          <p:cNvSpPr/>
          <p:nvPr/>
        </p:nvSpPr>
        <p:spPr>
          <a:xfrm>
            <a:off x="673800" y="4944397"/>
            <a:ext cx="4746877" cy="369332"/>
          </a:xfrm>
          <a:prstGeom prst="rect">
            <a:avLst/>
          </a:prstGeom>
        </p:spPr>
        <p:txBody>
          <a:bodyPr wrap="none">
            <a:spAutoFit/>
          </a:bodyPr>
          <a:lstStyle/>
          <a:p>
            <a:r>
              <a:rPr lang="en-US" b="1" dirty="0"/>
              <a:t>Modify profile parameter Default Value settings</a:t>
            </a:r>
            <a:endParaRPr lang="en-US" b="1" dirty="0"/>
          </a:p>
        </p:txBody>
      </p:sp>
    </p:spTree>
    <p:extLst>
      <p:ext uri="{BB962C8B-B14F-4D97-AF65-F5344CB8AC3E}">
        <p14:creationId xmlns:p14="http://schemas.microsoft.com/office/powerpoint/2010/main" val="3065663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F33324CE-4EFC-4EA3-9093-F316C2983C14}" type="slidenum">
              <a:rPr lang="en-US" smtClean="0"/>
              <a:t>14</a:t>
            </a:fld>
            <a:endParaRPr lang="en-US"/>
          </a:p>
        </p:txBody>
      </p:sp>
      <p:sp>
        <p:nvSpPr>
          <p:cNvPr id="2" name="Rectangle 1"/>
          <p:cNvSpPr/>
          <p:nvPr/>
        </p:nvSpPr>
        <p:spPr>
          <a:xfrm>
            <a:off x="124855" y="215060"/>
            <a:ext cx="11594920" cy="3200876"/>
          </a:xfrm>
          <a:prstGeom prst="rect">
            <a:avLst/>
          </a:prstGeom>
        </p:spPr>
        <p:txBody>
          <a:bodyPr wrap="square">
            <a:spAutoFit/>
          </a:bodyPr>
          <a:lstStyle/>
          <a:p>
            <a:r>
              <a:rPr lang="en-US" dirty="0"/>
              <a:t>If password_life_time resource limit is specified in the profile, based on the value of the resource limit the assigned user password will automatically expire. </a:t>
            </a:r>
            <a:endParaRPr lang="en-US" dirty="0" smtClean="0"/>
          </a:p>
          <a:p>
            <a:endParaRPr lang="en-US" sz="800" dirty="0"/>
          </a:p>
          <a:p>
            <a:r>
              <a:rPr lang="en-US" dirty="0" smtClean="0"/>
              <a:t>Suppose </a:t>
            </a:r>
            <a:r>
              <a:rPr lang="en-US" dirty="0"/>
              <a:t>it is specified as 3 means 3 days. By default it will consider as days</a:t>
            </a:r>
            <a:r>
              <a:rPr lang="en-US" dirty="0" smtClean="0"/>
              <a:t>.</a:t>
            </a:r>
          </a:p>
          <a:p>
            <a:endParaRPr lang="en-US" sz="800" dirty="0"/>
          </a:p>
          <a:p>
            <a:r>
              <a:rPr lang="en-US" dirty="0" smtClean="0"/>
              <a:t> </a:t>
            </a:r>
            <a:r>
              <a:rPr lang="en-US" dirty="0"/>
              <a:t>Password life time starts which date user password is assigned to user using CREATE USER OR ALTER USER statement.  </a:t>
            </a:r>
            <a:endParaRPr lang="en-US" dirty="0" smtClean="0"/>
          </a:p>
          <a:p>
            <a:endParaRPr lang="en-US" sz="800" dirty="0"/>
          </a:p>
          <a:p>
            <a:r>
              <a:rPr lang="en-US" dirty="0" smtClean="0"/>
              <a:t>User ARVIND </a:t>
            </a:r>
            <a:r>
              <a:rPr lang="en-US" dirty="0"/>
              <a:t>is created.  </a:t>
            </a:r>
            <a:r>
              <a:rPr lang="en-US" dirty="0" err="1"/>
              <a:t>i.e</a:t>
            </a:r>
            <a:r>
              <a:rPr lang="en-US" dirty="0"/>
              <a:t> 14-APR-17 . Even though the profile salesrep is assigned to user Arvind 15-APR-17,  assign password  life time value in the profile  it will count from </a:t>
            </a:r>
            <a:r>
              <a:rPr lang="en-US" dirty="0" smtClean="0"/>
              <a:t>14-Apr-17 </a:t>
            </a:r>
            <a:r>
              <a:rPr lang="en-US" dirty="0"/>
              <a:t>based </a:t>
            </a:r>
            <a:r>
              <a:rPr lang="en-US" dirty="0" smtClean="0"/>
              <a:t>on user created </a:t>
            </a:r>
            <a:r>
              <a:rPr lang="en-US" dirty="0"/>
              <a:t>time</a:t>
            </a:r>
            <a:r>
              <a:rPr lang="en-US" dirty="0" smtClean="0"/>
              <a:t> </a:t>
            </a:r>
            <a:r>
              <a:rPr lang="en-US" dirty="0"/>
              <a:t>not </a:t>
            </a:r>
            <a:r>
              <a:rPr lang="en-US" dirty="0" smtClean="0"/>
              <a:t>15-Apr-2017 </a:t>
            </a:r>
            <a:r>
              <a:rPr lang="en-US" dirty="0"/>
              <a:t>based </a:t>
            </a:r>
            <a:r>
              <a:rPr lang="en-US" dirty="0" smtClean="0"/>
              <a:t>on profile assigned time.  </a:t>
            </a:r>
          </a:p>
          <a:p>
            <a:endParaRPr lang="en-US" sz="800" dirty="0"/>
          </a:p>
          <a:p>
            <a:r>
              <a:rPr lang="en-US" dirty="0" smtClean="0"/>
              <a:t>That </a:t>
            </a:r>
            <a:r>
              <a:rPr lang="en-US" dirty="0"/>
              <a:t>is a reason  next three days </a:t>
            </a:r>
            <a:r>
              <a:rPr lang="en-US" dirty="0" err="1"/>
              <a:t>i.e</a:t>
            </a:r>
            <a:r>
              <a:rPr lang="en-US" dirty="0"/>
              <a:t> 17-APR-17 it will  expire automatically</a:t>
            </a:r>
            <a:r>
              <a:rPr lang="en-US" dirty="0" smtClean="0"/>
              <a:t>.</a:t>
            </a:r>
          </a:p>
          <a:p>
            <a:endParaRPr lang="en-US" sz="800" dirty="0"/>
          </a:p>
          <a:p>
            <a:r>
              <a:rPr lang="en-US" dirty="0" smtClean="0"/>
              <a:t> </a:t>
            </a:r>
            <a:r>
              <a:rPr lang="en-US" dirty="0"/>
              <a:t>If value is not mentioned in the password_life_time by default setting it will take 10 days. </a:t>
            </a:r>
          </a:p>
        </p:txBody>
      </p:sp>
      <p:sp>
        <p:nvSpPr>
          <p:cNvPr id="3" name="Rectangle 2"/>
          <p:cNvSpPr/>
          <p:nvPr/>
        </p:nvSpPr>
        <p:spPr>
          <a:xfrm>
            <a:off x="124855" y="0"/>
            <a:ext cx="2066271" cy="369332"/>
          </a:xfrm>
          <a:prstGeom prst="rect">
            <a:avLst/>
          </a:prstGeom>
        </p:spPr>
        <p:txBody>
          <a:bodyPr wrap="none">
            <a:spAutoFit/>
          </a:bodyPr>
          <a:lstStyle/>
          <a:p>
            <a:r>
              <a:rPr lang="en-US" b="1" dirty="0"/>
              <a:t>password_life_time</a:t>
            </a:r>
          </a:p>
        </p:txBody>
      </p:sp>
      <p:pic>
        <p:nvPicPr>
          <p:cNvPr id="6" name="Picture 5"/>
          <p:cNvPicPr>
            <a:picLocks noChangeAspect="1"/>
          </p:cNvPicPr>
          <p:nvPr/>
        </p:nvPicPr>
        <p:blipFill>
          <a:blip r:embed="rId2"/>
          <a:stretch>
            <a:fillRect/>
          </a:stretch>
        </p:blipFill>
        <p:spPr>
          <a:xfrm>
            <a:off x="305337" y="3415936"/>
            <a:ext cx="10886404" cy="2940413"/>
          </a:xfrm>
          <a:prstGeom prst="rect">
            <a:avLst/>
          </a:prstGeom>
        </p:spPr>
      </p:pic>
    </p:spTree>
    <p:extLst>
      <p:ext uri="{BB962C8B-B14F-4D97-AF65-F5344CB8AC3E}">
        <p14:creationId xmlns:p14="http://schemas.microsoft.com/office/powerpoint/2010/main" val="1266956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F33324CE-4EFC-4EA3-9093-F316C2983C14}" type="slidenum">
              <a:rPr lang="en-US" smtClean="0"/>
              <a:t>15</a:t>
            </a:fld>
            <a:endParaRPr lang="en-US"/>
          </a:p>
        </p:txBody>
      </p:sp>
      <p:sp>
        <p:nvSpPr>
          <p:cNvPr id="2" name="Rectangle 1"/>
          <p:cNvSpPr/>
          <p:nvPr/>
        </p:nvSpPr>
        <p:spPr>
          <a:xfrm>
            <a:off x="176011" y="236808"/>
            <a:ext cx="11724067" cy="1200329"/>
          </a:xfrm>
          <a:prstGeom prst="rect">
            <a:avLst/>
          </a:prstGeom>
        </p:spPr>
        <p:txBody>
          <a:bodyPr wrap="square">
            <a:spAutoFit/>
          </a:bodyPr>
          <a:lstStyle/>
          <a:p>
            <a:r>
              <a:rPr lang="en-US" b="1" dirty="0" smtClean="0"/>
              <a:t>Account </a:t>
            </a:r>
            <a:r>
              <a:rPr lang="en-US" b="1" dirty="0"/>
              <a:t>Status is Expired</a:t>
            </a:r>
          </a:p>
          <a:p>
            <a:r>
              <a:rPr lang="en-US" dirty="0"/>
              <a:t>Once password life time of the user expired if user not changed the password using ALTER USER then it will give ORA-28001 Error message. Then user should type new password for login session</a:t>
            </a:r>
          </a:p>
          <a:p>
            <a:endParaRPr lang="en-US" dirty="0"/>
          </a:p>
        </p:txBody>
      </p:sp>
      <p:pic>
        <p:nvPicPr>
          <p:cNvPr id="3" name="Picture 2"/>
          <p:cNvPicPr>
            <a:picLocks noChangeAspect="1"/>
          </p:cNvPicPr>
          <p:nvPr/>
        </p:nvPicPr>
        <p:blipFill>
          <a:blip r:embed="rId2"/>
          <a:stretch>
            <a:fillRect/>
          </a:stretch>
        </p:blipFill>
        <p:spPr>
          <a:xfrm>
            <a:off x="2840865" y="1179559"/>
            <a:ext cx="6934200" cy="2233342"/>
          </a:xfrm>
          <a:prstGeom prst="rect">
            <a:avLst/>
          </a:prstGeom>
        </p:spPr>
      </p:pic>
      <p:pic>
        <p:nvPicPr>
          <p:cNvPr id="6" name="Picture 5"/>
          <p:cNvPicPr>
            <a:picLocks noChangeAspect="1"/>
          </p:cNvPicPr>
          <p:nvPr/>
        </p:nvPicPr>
        <p:blipFill>
          <a:blip r:embed="rId3"/>
          <a:stretch>
            <a:fillRect/>
          </a:stretch>
        </p:blipFill>
        <p:spPr>
          <a:xfrm>
            <a:off x="1880317" y="3535317"/>
            <a:ext cx="9273862" cy="2698616"/>
          </a:xfrm>
          <a:prstGeom prst="rect">
            <a:avLst/>
          </a:prstGeom>
        </p:spPr>
      </p:pic>
    </p:spTree>
    <p:extLst>
      <p:ext uri="{BB962C8B-B14F-4D97-AF65-F5344CB8AC3E}">
        <p14:creationId xmlns:p14="http://schemas.microsoft.com/office/powerpoint/2010/main" val="3299096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F33324CE-4EFC-4EA3-9093-F316C2983C14}" type="slidenum">
              <a:rPr lang="en-US" smtClean="0"/>
              <a:t>16</a:t>
            </a:fld>
            <a:endParaRPr lang="en-US"/>
          </a:p>
        </p:txBody>
      </p:sp>
      <p:sp>
        <p:nvSpPr>
          <p:cNvPr id="2" name="Rectangle 1"/>
          <p:cNvSpPr/>
          <p:nvPr/>
        </p:nvSpPr>
        <p:spPr>
          <a:xfrm>
            <a:off x="0" y="0"/>
            <a:ext cx="2974725" cy="369332"/>
          </a:xfrm>
          <a:prstGeom prst="rect">
            <a:avLst/>
          </a:prstGeom>
        </p:spPr>
        <p:txBody>
          <a:bodyPr wrap="none">
            <a:spAutoFit/>
          </a:bodyPr>
          <a:lstStyle/>
          <a:p>
            <a:r>
              <a:rPr lang="en-US" b="1" dirty="0"/>
              <a:t>Change Password Expiry date</a:t>
            </a:r>
          </a:p>
        </p:txBody>
      </p:sp>
      <p:sp>
        <p:nvSpPr>
          <p:cNvPr id="3" name="Rectangle 2"/>
          <p:cNvSpPr/>
          <p:nvPr/>
        </p:nvSpPr>
        <p:spPr>
          <a:xfrm>
            <a:off x="-1" y="416331"/>
            <a:ext cx="11822806" cy="646331"/>
          </a:xfrm>
          <a:prstGeom prst="rect">
            <a:avLst/>
          </a:prstGeom>
        </p:spPr>
        <p:txBody>
          <a:bodyPr wrap="square">
            <a:spAutoFit/>
          </a:bodyPr>
          <a:lstStyle/>
          <a:p>
            <a:r>
              <a:rPr lang="en-US" dirty="0"/>
              <a:t>it is possible change expiry date of the password  using  ALTER USER statement and modify the password of the user   Every "</a:t>
            </a:r>
            <a:r>
              <a:rPr lang="en-US" b="1" dirty="0"/>
              <a:t>alter </a:t>
            </a:r>
            <a:r>
              <a:rPr lang="en-US" b="1" dirty="0" err="1"/>
              <a:t>user..identified</a:t>
            </a:r>
            <a:r>
              <a:rPr lang="en-US" b="1" dirty="0"/>
              <a:t> by &lt;password&gt;" </a:t>
            </a:r>
            <a:r>
              <a:rPr lang="en-US" dirty="0"/>
              <a:t>statement, it will start the new life time count.</a:t>
            </a:r>
          </a:p>
        </p:txBody>
      </p:sp>
      <p:pic>
        <p:nvPicPr>
          <p:cNvPr id="6" name="Picture 5"/>
          <p:cNvPicPr>
            <a:picLocks noChangeAspect="1"/>
          </p:cNvPicPr>
          <p:nvPr/>
        </p:nvPicPr>
        <p:blipFill>
          <a:blip r:embed="rId2"/>
          <a:stretch>
            <a:fillRect/>
          </a:stretch>
        </p:blipFill>
        <p:spPr>
          <a:xfrm>
            <a:off x="373486" y="1109660"/>
            <a:ext cx="11075831" cy="3694159"/>
          </a:xfrm>
          <a:prstGeom prst="rect">
            <a:avLst/>
          </a:prstGeom>
        </p:spPr>
      </p:pic>
      <p:sp>
        <p:nvSpPr>
          <p:cNvPr id="7" name="Rectangle 6"/>
          <p:cNvSpPr/>
          <p:nvPr/>
        </p:nvSpPr>
        <p:spPr>
          <a:xfrm>
            <a:off x="283333" y="5077705"/>
            <a:ext cx="11165984" cy="646331"/>
          </a:xfrm>
          <a:prstGeom prst="rect">
            <a:avLst/>
          </a:prstGeom>
        </p:spPr>
        <p:txBody>
          <a:bodyPr wrap="square">
            <a:spAutoFit/>
          </a:bodyPr>
          <a:lstStyle/>
          <a:p>
            <a:r>
              <a:rPr lang="en-US" dirty="0" smtClean="0"/>
              <a:t>Using Alter </a:t>
            </a:r>
            <a:r>
              <a:rPr lang="en-US" dirty="0"/>
              <a:t>user statement </a:t>
            </a:r>
            <a:r>
              <a:rPr lang="en-US" dirty="0" smtClean="0"/>
              <a:t>even though password </a:t>
            </a:r>
            <a:r>
              <a:rPr lang="en-US" dirty="0"/>
              <a:t>of the user </a:t>
            </a:r>
            <a:r>
              <a:rPr lang="en-US" dirty="0" smtClean="0"/>
              <a:t>Arvind is not changed, </a:t>
            </a:r>
            <a:r>
              <a:rPr lang="en-US" dirty="0"/>
              <a:t>it will </a:t>
            </a:r>
            <a:r>
              <a:rPr lang="en-US" dirty="0" smtClean="0"/>
              <a:t> refresh the life time of the password of the user for every ALTER user statement. </a:t>
            </a:r>
            <a:endParaRPr lang="en-US" dirty="0"/>
          </a:p>
        </p:txBody>
      </p:sp>
    </p:spTree>
    <p:extLst>
      <p:ext uri="{BB962C8B-B14F-4D97-AF65-F5344CB8AC3E}">
        <p14:creationId xmlns:p14="http://schemas.microsoft.com/office/powerpoint/2010/main" val="1326527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F33324CE-4EFC-4EA3-9093-F316C2983C14}" type="slidenum">
              <a:rPr lang="en-US" smtClean="0"/>
              <a:t>17</a:t>
            </a:fld>
            <a:endParaRPr lang="en-US"/>
          </a:p>
        </p:txBody>
      </p:sp>
      <p:sp>
        <p:nvSpPr>
          <p:cNvPr id="2" name="Rectangle 1"/>
          <p:cNvSpPr/>
          <p:nvPr/>
        </p:nvSpPr>
        <p:spPr>
          <a:xfrm>
            <a:off x="162044" y="127647"/>
            <a:ext cx="2347694" cy="369332"/>
          </a:xfrm>
          <a:prstGeom prst="rect">
            <a:avLst/>
          </a:prstGeom>
        </p:spPr>
        <p:txBody>
          <a:bodyPr wrap="none">
            <a:spAutoFit/>
          </a:bodyPr>
          <a:lstStyle/>
          <a:p>
            <a:r>
              <a:rPr lang="en-US" b="1" dirty="0"/>
              <a:t>Password_Grace_Time</a:t>
            </a:r>
          </a:p>
        </p:txBody>
      </p:sp>
      <p:sp>
        <p:nvSpPr>
          <p:cNvPr id="3" name="Rectangle 2"/>
          <p:cNvSpPr/>
          <p:nvPr/>
        </p:nvSpPr>
        <p:spPr>
          <a:xfrm>
            <a:off x="162044" y="496979"/>
            <a:ext cx="11712277" cy="1477328"/>
          </a:xfrm>
          <a:prstGeom prst="rect">
            <a:avLst/>
          </a:prstGeom>
        </p:spPr>
        <p:txBody>
          <a:bodyPr wrap="square">
            <a:spAutoFit/>
          </a:bodyPr>
          <a:lstStyle/>
          <a:p>
            <a:r>
              <a:rPr lang="en-US" dirty="0"/>
              <a:t>The purpose of Password grace time to  alert  </a:t>
            </a:r>
            <a:r>
              <a:rPr lang="en-US" dirty="0" smtClean="0"/>
              <a:t>or warning message to the </a:t>
            </a:r>
            <a:r>
              <a:rPr lang="en-US" dirty="0"/>
              <a:t>user number of days  remains for password expiry, In the grace time if the user change the password using ALTER USER statement, then password life time is renewed. </a:t>
            </a:r>
            <a:endParaRPr lang="en-US" dirty="0" smtClean="0"/>
          </a:p>
          <a:p>
            <a:endParaRPr lang="en-US" dirty="0"/>
          </a:p>
          <a:p>
            <a:r>
              <a:rPr lang="en-US" dirty="0" smtClean="0"/>
              <a:t> </a:t>
            </a:r>
            <a:r>
              <a:rPr lang="en-US" dirty="0"/>
              <a:t>If the user is not ALTER then every user login warning message to be issued to the user but login is allowed for specific user.  So password grace time and password life time are inter related.</a:t>
            </a:r>
          </a:p>
        </p:txBody>
      </p:sp>
      <p:pic>
        <p:nvPicPr>
          <p:cNvPr id="6" name="Picture 5"/>
          <p:cNvPicPr>
            <a:picLocks noChangeAspect="1"/>
          </p:cNvPicPr>
          <p:nvPr/>
        </p:nvPicPr>
        <p:blipFill>
          <a:blip r:embed="rId2"/>
          <a:stretch>
            <a:fillRect/>
          </a:stretch>
        </p:blipFill>
        <p:spPr>
          <a:xfrm>
            <a:off x="2827986" y="1890888"/>
            <a:ext cx="6818290" cy="1058374"/>
          </a:xfrm>
          <a:prstGeom prst="rect">
            <a:avLst/>
          </a:prstGeom>
        </p:spPr>
      </p:pic>
      <p:sp>
        <p:nvSpPr>
          <p:cNvPr id="7" name="Rectangle 6"/>
          <p:cNvSpPr/>
          <p:nvPr/>
        </p:nvSpPr>
        <p:spPr>
          <a:xfrm>
            <a:off x="162044" y="2996062"/>
            <a:ext cx="11833554" cy="646331"/>
          </a:xfrm>
          <a:prstGeom prst="rect">
            <a:avLst/>
          </a:prstGeom>
        </p:spPr>
        <p:txBody>
          <a:bodyPr wrap="square">
            <a:spAutoFit/>
          </a:bodyPr>
          <a:lstStyle/>
          <a:p>
            <a:r>
              <a:rPr lang="en-US" dirty="0"/>
              <a:t>Once profile is changed, then assign the profile to user ALTER USER ARVIND PROFILE SALESREP.  Suppose if grace period is starts whenever login the warning message will display</a:t>
            </a:r>
          </a:p>
        </p:txBody>
      </p:sp>
      <p:pic>
        <p:nvPicPr>
          <p:cNvPr id="8" name="Picture 7"/>
          <p:cNvPicPr>
            <a:picLocks noChangeAspect="1"/>
          </p:cNvPicPr>
          <p:nvPr/>
        </p:nvPicPr>
        <p:blipFill>
          <a:blip r:embed="rId3"/>
          <a:stretch>
            <a:fillRect/>
          </a:stretch>
        </p:blipFill>
        <p:spPr>
          <a:xfrm>
            <a:off x="1171978" y="3642392"/>
            <a:ext cx="9298590" cy="2713957"/>
          </a:xfrm>
          <a:prstGeom prst="rect">
            <a:avLst/>
          </a:prstGeom>
        </p:spPr>
      </p:pic>
    </p:spTree>
    <p:extLst>
      <p:ext uri="{BB962C8B-B14F-4D97-AF65-F5344CB8AC3E}">
        <p14:creationId xmlns:p14="http://schemas.microsoft.com/office/powerpoint/2010/main" val="3651195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F33324CE-4EFC-4EA3-9093-F316C2983C14}" type="slidenum">
              <a:rPr lang="en-US" smtClean="0"/>
              <a:t>18</a:t>
            </a:fld>
            <a:endParaRPr lang="en-US"/>
          </a:p>
        </p:txBody>
      </p:sp>
      <p:sp>
        <p:nvSpPr>
          <p:cNvPr id="2" name="Rectangle 1"/>
          <p:cNvSpPr/>
          <p:nvPr/>
        </p:nvSpPr>
        <p:spPr>
          <a:xfrm>
            <a:off x="100993" y="192041"/>
            <a:ext cx="2498889" cy="369332"/>
          </a:xfrm>
          <a:prstGeom prst="rect">
            <a:avLst/>
          </a:prstGeom>
        </p:spPr>
        <p:txBody>
          <a:bodyPr wrap="none">
            <a:spAutoFit/>
          </a:bodyPr>
          <a:lstStyle/>
          <a:p>
            <a:r>
              <a:rPr lang="en-US" b="1" dirty="0"/>
              <a:t>Account Status Message</a:t>
            </a:r>
          </a:p>
        </p:txBody>
      </p:sp>
      <p:sp>
        <p:nvSpPr>
          <p:cNvPr id="3" name="Rectangle 2"/>
          <p:cNvSpPr/>
          <p:nvPr/>
        </p:nvSpPr>
        <p:spPr>
          <a:xfrm>
            <a:off x="100993" y="561373"/>
            <a:ext cx="10974838" cy="369332"/>
          </a:xfrm>
          <a:prstGeom prst="rect">
            <a:avLst/>
          </a:prstGeom>
        </p:spPr>
        <p:txBody>
          <a:bodyPr wrap="square">
            <a:spAutoFit/>
          </a:bodyPr>
          <a:lstStyle/>
          <a:p>
            <a:r>
              <a:rPr lang="en-US" dirty="0"/>
              <a:t>There are various account status messages will intimates user based on resource limits values. </a:t>
            </a:r>
          </a:p>
        </p:txBody>
      </p:sp>
      <p:pic>
        <p:nvPicPr>
          <p:cNvPr id="6" name="Picture 5"/>
          <p:cNvPicPr>
            <a:picLocks noChangeAspect="1"/>
          </p:cNvPicPr>
          <p:nvPr/>
        </p:nvPicPr>
        <p:blipFill rotWithShape="1">
          <a:blip r:embed="rId2"/>
          <a:srcRect l="-1" r="461"/>
          <a:stretch/>
        </p:blipFill>
        <p:spPr>
          <a:xfrm>
            <a:off x="412125" y="848241"/>
            <a:ext cx="11114468" cy="5320739"/>
          </a:xfrm>
          <a:prstGeom prst="rect">
            <a:avLst/>
          </a:prstGeom>
        </p:spPr>
      </p:pic>
    </p:spTree>
    <p:extLst>
      <p:ext uri="{BB962C8B-B14F-4D97-AF65-F5344CB8AC3E}">
        <p14:creationId xmlns:p14="http://schemas.microsoft.com/office/powerpoint/2010/main" val="1883575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F33324CE-4EFC-4EA3-9093-F316C2983C14}" type="slidenum">
              <a:rPr lang="en-US" smtClean="0"/>
              <a:t>19</a:t>
            </a:fld>
            <a:endParaRPr lang="en-US"/>
          </a:p>
        </p:txBody>
      </p:sp>
      <p:sp>
        <p:nvSpPr>
          <p:cNvPr id="2" name="Rectangle 1"/>
          <p:cNvSpPr/>
          <p:nvPr/>
        </p:nvSpPr>
        <p:spPr>
          <a:xfrm>
            <a:off x="220014" y="167425"/>
            <a:ext cx="7933386" cy="369332"/>
          </a:xfrm>
          <a:prstGeom prst="rect">
            <a:avLst/>
          </a:prstGeom>
        </p:spPr>
        <p:txBody>
          <a:bodyPr wrap="square">
            <a:spAutoFit/>
          </a:bodyPr>
          <a:lstStyle/>
          <a:p>
            <a:pPr fontAlgn="base"/>
            <a:r>
              <a:rPr lang="en-US" b="1" dirty="0">
                <a:solidFill>
                  <a:srgbClr val="003366"/>
                </a:solidFill>
                <a:latin typeface="Open Sans"/>
              </a:rPr>
              <a:t>FAILED_LOGIN_ATTEMPTS and PASSWORD_LOCK_TIME</a:t>
            </a:r>
            <a:endParaRPr lang="en-US" b="1" i="0" dirty="0">
              <a:solidFill>
                <a:srgbClr val="003366"/>
              </a:solidFill>
              <a:effectLst/>
              <a:latin typeface="Open Sans"/>
            </a:endParaRPr>
          </a:p>
        </p:txBody>
      </p:sp>
      <p:pic>
        <p:nvPicPr>
          <p:cNvPr id="3" name="Picture 2"/>
          <p:cNvPicPr>
            <a:picLocks noChangeAspect="1"/>
          </p:cNvPicPr>
          <p:nvPr/>
        </p:nvPicPr>
        <p:blipFill>
          <a:blip r:embed="rId2"/>
          <a:stretch>
            <a:fillRect/>
          </a:stretch>
        </p:blipFill>
        <p:spPr>
          <a:xfrm>
            <a:off x="2084499" y="536757"/>
            <a:ext cx="8023002" cy="2521107"/>
          </a:xfrm>
          <a:prstGeom prst="rect">
            <a:avLst/>
          </a:prstGeom>
        </p:spPr>
      </p:pic>
      <p:sp>
        <p:nvSpPr>
          <p:cNvPr id="6" name="Rectangle 5"/>
          <p:cNvSpPr/>
          <p:nvPr/>
        </p:nvSpPr>
        <p:spPr>
          <a:xfrm>
            <a:off x="220014" y="3235078"/>
            <a:ext cx="11971986" cy="646331"/>
          </a:xfrm>
          <a:prstGeom prst="rect">
            <a:avLst/>
          </a:prstGeom>
        </p:spPr>
        <p:txBody>
          <a:bodyPr wrap="square">
            <a:spAutoFit/>
          </a:bodyPr>
          <a:lstStyle/>
          <a:p>
            <a:r>
              <a:rPr lang="en-US" dirty="0"/>
              <a:t>The user ARVIND password is "Arvind789", first try with wrong password as "Arvind123" it will gives warning.  Check the account status of the user is "open", As mentioned two attempts are allowed. so one more attempt is remaining. </a:t>
            </a:r>
          </a:p>
        </p:txBody>
      </p:sp>
      <p:pic>
        <p:nvPicPr>
          <p:cNvPr id="7" name="Picture 6"/>
          <p:cNvPicPr>
            <a:picLocks noChangeAspect="1"/>
          </p:cNvPicPr>
          <p:nvPr/>
        </p:nvPicPr>
        <p:blipFill>
          <a:blip r:embed="rId3"/>
          <a:stretch>
            <a:fillRect/>
          </a:stretch>
        </p:blipFill>
        <p:spPr>
          <a:xfrm>
            <a:off x="220014" y="4029442"/>
            <a:ext cx="11023242" cy="2509470"/>
          </a:xfrm>
          <a:prstGeom prst="rect">
            <a:avLst/>
          </a:prstGeom>
        </p:spPr>
      </p:pic>
    </p:spTree>
    <p:extLst>
      <p:ext uri="{BB962C8B-B14F-4D97-AF65-F5344CB8AC3E}">
        <p14:creationId xmlns:p14="http://schemas.microsoft.com/office/powerpoint/2010/main" val="1525195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F33324CE-4EFC-4EA3-9093-F316C2983C14}" type="slidenum">
              <a:rPr lang="en-US" smtClean="0"/>
              <a:t>2</a:t>
            </a:fld>
            <a:endParaRPr lang="en-US"/>
          </a:p>
        </p:txBody>
      </p:sp>
      <p:sp>
        <p:nvSpPr>
          <p:cNvPr id="6" name="Rectangle 5"/>
          <p:cNvSpPr/>
          <p:nvPr/>
        </p:nvSpPr>
        <p:spPr>
          <a:xfrm>
            <a:off x="626772" y="300790"/>
            <a:ext cx="6096000" cy="6463308"/>
          </a:xfrm>
          <a:prstGeom prst="rect">
            <a:avLst/>
          </a:prstGeom>
        </p:spPr>
        <p:txBody>
          <a:bodyPr>
            <a:spAutoFit/>
          </a:bodyPr>
          <a:lstStyle/>
          <a:p>
            <a:r>
              <a:rPr lang="en-US" b="1" dirty="0"/>
              <a:t>Part </a:t>
            </a:r>
            <a:r>
              <a:rPr lang="en-US" b="1" dirty="0" smtClean="0"/>
              <a:t>1– </a:t>
            </a:r>
            <a:r>
              <a:rPr lang="en-US" b="1" dirty="0"/>
              <a:t>Slides cover the following topics:</a:t>
            </a:r>
          </a:p>
          <a:p>
            <a:endParaRPr lang="en-US" dirty="0"/>
          </a:p>
          <a:p>
            <a:pPr marL="285750" indent="-285750">
              <a:buFont typeface="Arial" panose="020B0604020202020204" pitchFamily="34" charset="0"/>
              <a:buChar char="•"/>
            </a:pPr>
            <a:r>
              <a:rPr lang="en-US" dirty="0"/>
              <a:t>Resource Limits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DBA_PROFILES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DEFAULT PROFILE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CREATE </a:t>
            </a:r>
            <a:r>
              <a:rPr lang="en-US" dirty="0"/>
              <a:t>Profile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Limit types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t>Idle_time</a:t>
            </a:r>
            <a:endParaRPr lang="en-US" dirty="0"/>
          </a:p>
          <a:p>
            <a:endParaRPr lang="en-US" dirty="0"/>
          </a:p>
          <a:p>
            <a:pPr marL="285750" indent="-285750">
              <a:buFont typeface="Arial" panose="020B0604020202020204" pitchFamily="34" charset="0"/>
              <a:buChar char="•"/>
            </a:pPr>
            <a:r>
              <a:rPr lang="en-US" dirty="0" err="1"/>
              <a:t>Connect_time</a:t>
            </a:r>
            <a:endParaRPr lang="en-US" dirty="0"/>
          </a:p>
          <a:p>
            <a:endParaRPr lang="en-US" dirty="0"/>
          </a:p>
          <a:p>
            <a:pPr marL="285750" indent="-285750">
              <a:buFont typeface="Arial" panose="020B0604020202020204" pitchFamily="34" charset="0"/>
              <a:buChar char="•"/>
            </a:pPr>
            <a:r>
              <a:rPr lang="en-US" dirty="0" err="1"/>
              <a:t>Session_per_user</a:t>
            </a:r>
            <a:endParaRPr lang="en-US" dirty="0"/>
          </a:p>
          <a:p>
            <a:endParaRPr lang="en-US" dirty="0"/>
          </a:p>
          <a:p>
            <a:pPr marL="285750" indent="-285750">
              <a:buFont typeface="Arial" panose="020B0604020202020204" pitchFamily="34" charset="0"/>
              <a:buChar char="•"/>
            </a:pPr>
            <a:r>
              <a:rPr lang="en-US" dirty="0"/>
              <a:t>Alter User</a:t>
            </a:r>
          </a:p>
          <a:p>
            <a:endParaRPr lang="en-US" dirty="0"/>
          </a:p>
          <a:p>
            <a:pPr marL="285750" indent="-285750">
              <a:buFont typeface="Arial" panose="020B0604020202020204" pitchFamily="34" charset="0"/>
              <a:buChar char="•"/>
            </a:pPr>
            <a:r>
              <a:rPr lang="en-US" dirty="0"/>
              <a:t>Display resource limit of the </a:t>
            </a:r>
            <a:r>
              <a:rPr lang="en-US" dirty="0" smtClean="0"/>
              <a:t>profile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Drop profile</a:t>
            </a:r>
            <a:endParaRPr lang="en-US" dirty="0"/>
          </a:p>
        </p:txBody>
      </p:sp>
    </p:spTree>
    <p:extLst>
      <p:ext uri="{BB962C8B-B14F-4D97-AF65-F5344CB8AC3E}">
        <p14:creationId xmlns:p14="http://schemas.microsoft.com/office/powerpoint/2010/main" val="1152137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F33324CE-4EFC-4EA3-9093-F316C2983C14}" type="slidenum">
              <a:rPr lang="en-US" smtClean="0"/>
              <a:t>20</a:t>
            </a:fld>
            <a:endParaRPr lang="en-US"/>
          </a:p>
        </p:txBody>
      </p:sp>
      <p:sp>
        <p:nvSpPr>
          <p:cNvPr id="2" name="Rectangle 1"/>
          <p:cNvSpPr/>
          <p:nvPr/>
        </p:nvSpPr>
        <p:spPr>
          <a:xfrm>
            <a:off x="-1" y="0"/>
            <a:ext cx="11990231" cy="2031325"/>
          </a:xfrm>
          <a:prstGeom prst="rect">
            <a:avLst/>
          </a:prstGeom>
        </p:spPr>
        <p:txBody>
          <a:bodyPr wrap="square">
            <a:spAutoFit/>
          </a:bodyPr>
          <a:lstStyle/>
          <a:p>
            <a:r>
              <a:rPr lang="en-US" dirty="0" smtClean="0"/>
              <a:t>Again </a:t>
            </a:r>
            <a:r>
              <a:rPr lang="en-US" dirty="0"/>
              <a:t>try with wrong password as Arvind000, it will give warning message.  </a:t>
            </a:r>
            <a:endParaRPr lang="en-US" dirty="0" smtClean="0"/>
          </a:p>
          <a:p>
            <a:endParaRPr lang="en-US" dirty="0"/>
          </a:p>
          <a:p>
            <a:r>
              <a:rPr lang="en-US" dirty="0" smtClean="0"/>
              <a:t>As </a:t>
            </a:r>
            <a:r>
              <a:rPr lang="en-US" dirty="0"/>
              <a:t>mentioned two times in the failed login attempt in profile  it will allow the  user to try two times incorrect password after that user account will lock automatically. </a:t>
            </a:r>
            <a:endParaRPr lang="en-US" dirty="0" smtClean="0"/>
          </a:p>
          <a:p>
            <a:endParaRPr lang="en-US" dirty="0"/>
          </a:p>
          <a:p>
            <a:r>
              <a:rPr lang="en-US" dirty="0" smtClean="0"/>
              <a:t>Now </a:t>
            </a:r>
            <a:r>
              <a:rPr lang="en-US" dirty="0"/>
              <a:t>user account status is LOCKED. Lock time value is 2, after two days </a:t>
            </a:r>
            <a:r>
              <a:rPr lang="en-US" dirty="0" err="1"/>
              <a:t>i</a:t>
            </a:r>
            <a:r>
              <a:rPr lang="en-US" dirty="0"/>
              <a:t> will automatically user account to be unlocked and account status become open. </a:t>
            </a:r>
          </a:p>
        </p:txBody>
      </p:sp>
      <p:pic>
        <p:nvPicPr>
          <p:cNvPr id="3" name="Picture 2"/>
          <p:cNvPicPr>
            <a:picLocks noChangeAspect="1"/>
          </p:cNvPicPr>
          <p:nvPr/>
        </p:nvPicPr>
        <p:blipFill>
          <a:blip r:embed="rId2"/>
          <a:stretch>
            <a:fillRect/>
          </a:stretch>
        </p:blipFill>
        <p:spPr>
          <a:xfrm>
            <a:off x="1133341" y="2341339"/>
            <a:ext cx="9890973" cy="3595822"/>
          </a:xfrm>
          <a:prstGeom prst="rect">
            <a:avLst/>
          </a:prstGeom>
        </p:spPr>
      </p:pic>
    </p:spTree>
    <p:extLst>
      <p:ext uri="{BB962C8B-B14F-4D97-AF65-F5344CB8AC3E}">
        <p14:creationId xmlns:p14="http://schemas.microsoft.com/office/powerpoint/2010/main" val="2079123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F33324CE-4EFC-4EA3-9093-F316C2983C14}" type="slidenum">
              <a:rPr lang="en-US" smtClean="0"/>
              <a:t>21</a:t>
            </a:fld>
            <a:endParaRPr lang="en-US"/>
          </a:p>
        </p:txBody>
      </p:sp>
      <p:sp>
        <p:nvSpPr>
          <p:cNvPr id="2" name="Rectangle 1"/>
          <p:cNvSpPr/>
          <p:nvPr/>
        </p:nvSpPr>
        <p:spPr>
          <a:xfrm>
            <a:off x="163132" y="124272"/>
            <a:ext cx="11659674" cy="923330"/>
          </a:xfrm>
          <a:prstGeom prst="rect">
            <a:avLst/>
          </a:prstGeom>
        </p:spPr>
        <p:txBody>
          <a:bodyPr wrap="square">
            <a:spAutoFit/>
          </a:bodyPr>
          <a:lstStyle/>
          <a:p>
            <a:r>
              <a:rPr lang="en-US" dirty="0"/>
              <a:t>Suppose the user immediately want to restart or </a:t>
            </a:r>
            <a:r>
              <a:rPr lang="en-US" dirty="0" smtClean="0"/>
              <a:t>login  </a:t>
            </a:r>
            <a:r>
              <a:rPr lang="en-US" dirty="0"/>
              <a:t>account, then ALTER USER manually unlock the account. </a:t>
            </a:r>
            <a:endParaRPr lang="en-US" dirty="0" smtClean="0"/>
          </a:p>
          <a:p>
            <a:endParaRPr lang="en-US" dirty="0"/>
          </a:p>
          <a:p>
            <a:r>
              <a:rPr lang="en-US" dirty="0" smtClean="0"/>
              <a:t>Then </a:t>
            </a:r>
            <a:r>
              <a:rPr lang="en-US" dirty="0"/>
              <a:t>account </a:t>
            </a:r>
            <a:r>
              <a:rPr lang="en-US" dirty="0" smtClean="0"/>
              <a:t>status  </a:t>
            </a:r>
            <a:r>
              <a:rPr lang="en-US" dirty="0"/>
              <a:t>become active as “OPEN”</a:t>
            </a:r>
          </a:p>
        </p:txBody>
      </p:sp>
      <p:pic>
        <p:nvPicPr>
          <p:cNvPr id="3" name="Picture 2"/>
          <p:cNvPicPr>
            <a:picLocks noChangeAspect="1"/>
          </p:cNvPicPr>
          <p:nvPr/>
        </p:nvPicPr>
        <p:blipFill>
          <a:blip r:embed="rId2"/>
          <a:stretch>
            <a:fillRect/>
          </a:stretch>
        </p:blipFill>
        <p:spPr>
          <a:xfrm>
            <a:off x="1210614" y="1162251"/>
            <a:ext cx="9890975" cy="2843079"/>
          </a:xfrm>
          <a:prstGeom prst="rect">
            <a:avLst/>
          </a:prstGeom>
        </p:spPr>
      </p:pic>
    </p:spTree>
    <p:extLst>
      <p:ext uri="{BB962C8B-B14F-4D97-AF65-F5344CB8AC3E}">
        <p14:creationId xmlns:p14="http://schemas.microsoft.com/office/powerpoint/2010/main" val="811187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F33324CE-4EFC-4EA3-9093-F316C2983C14}" type="slidenum">
              <a:rPr lang="en-US" smtClean="0"/>
              <a:t>22</a:t>
            </a:fld>
            <a:endParaRPr lang="en-US"/>
          </a:p>
        </p:txBody>
      </p:sp>
      <p:sp>
        <p:nvSpPr>
          <p:cNvPr id="2" name="Rectangle 1"/>
          <p:cNvSpPr/>
          <p:nvPr/>
        </p:nvSpPr>
        <p:spPr>
          <a:xfrm>
            <a:off x="186901" y="179162"/>
            <a:ext cx="2091022" cy="369332"/>
          </a:xfrm>
          <a:prstGeom prst="rect">
            <a:avLst/>
          </a:prstGeom>
        </p:spPr>
        <p:txBody>
          <a:bodyPr wrap="none">
            <a:spAutoFit/>
          </a:bodyPr>
          <a:lstStyle/>
          <a:p>
            <a:r>
              <a:rPr lang="en-US" b="1" dirty="0"/>
              <a:t>Account Status Lock</a:t>
            </a:r>
          </a:p>
        </p:txBody>
      </p:sp>
      <p:sp>
        <p:nvSpPr>
          <p:cNvPr id="3" name="Rectangle 2"/>
          <p:cNvSpPr/>
          <p:nvPr/>
        </p:nvSpPr>
        <p:spPr>
          <a:xfrm>
            <a:off x="369193" y="548494"/>
            <a:ext cx="11389217" cy="646331"/>
          </a:xfrm>
          <a:prstGeom prst="rect">
            <a:avLst/>
          </a:prstGeom>
        </p:spPr>
        <p:txBody>
          <a:bodyPr wrap="square">
            <a:spAutoFit/>
          </a:bodyPr>
          <a:lstStyle/>
          <a:p>
            <a:r>
              <a:rPr lang="en-US" dirty="0"/>
              <a:t>There is two way to lock the user account, one method is using </a:t>
            </a:r>
            <a:r>
              <a:rPr lang="en-US" dirty="0" err="1"/>
              <a:t>Failed_login_attempts</a:t>
            </a:r>
            <a:r>
              <a:rPr lang="en-US" dirty="0"/>
              <a:t> and another method is manually unlocking.</a:t>
            </a:r>
          </a:p>
        </p:txBody>
      </p:sp>
      <p:pic>
        <p:nvPicPr>
          <p:cNvPr id="6" name="Picture 5"/>
          <p:cNvPicPr>
            <a:picLocks noChangeAspect="1"/>
          </p:cNvPicPr>
          <p:nvPr/>
        </p:nvPicPr>
        <p:blipFill>
          <a:blip r:embed="rId2"/>
          <a:stretch>
            <a:fillRect/>
          </a:stretch>
        </p:blipFill>
        <p:spPr>
          <a:xfrm>
            <a:off x="186901" y="1194825"/>
            <a:ext cx="11571509" cy="5161525"/>
          </a:xfrm>
          <a:prstGeom prst="rect">
            <a:avLst/>
          </a:prstGeom>
        </p:spPr>
      </p:pic>
    </p:spTree>
    <p:extLst>
      <p:ext uri="{BB962C8B-B14F-4D97-AF65-F5344CB8AC3E}">
        <p14:creationId xmlns:p14="http://schemas.microsoft.com/office/powerpoint/2010/main" val="4238922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F33324CE-4EFC-4EA3-9093-F316C2983C14}" type="slidenum">
              <a:rPr lang="en-US" smtClean="0"/>
              <a:t>23</a:t>
            </a:fld>
            <a:endParaRPr lang="en-US"/>
          </a:p>
        </p:txBody>
      </p:sp>
      <p:sp>
        <p:nvSpPr>
          <p:cNvPr id="2" name="Rectangle 1"/>
          <p:cNvSpPr/>
          <p:nvPr/>
        </p:nvSpPr>
        <p:spPr>
          <a:xfrm>
            <a:off x="203845" y="140525"/>
            <a:ext cx="4746877" cy="369332"/>
          </a:xfrm>
          <a:prstGeom prst="rect">
            <a:avLst/>
          </a:prstGeom>
        </p:spPr>
        <p:txBody>
          <a:bodyPr wrap="none">
            <a:spAutoFit/>
          </a:bodyPr>
          <a:lstStyle/>
          <a:p>
            <a:r>
              <a:rPr lang="en-US" b="1" dirty="0"/>
              <a:t>Modify profile parameter Default Value settings</a:t>
            </a:r>
          </a:p>
        </p:txBody>
      </p:sp>
      <p:sp>
        <p:nvSpPr>
          <p:cNvPr id="3" name="Rectangle 2"/>
          <p:cNvSpPr/>
          <p:nvPr/>
        </p:nvSpPr>
        <p:spPr>
          <a:xfrm>
            <a:off x="203845" y="509857"/>
            <a:ext cx="11631840" cy="2308324"/>
          </a:xfrm>
          <a:prstGeom prst="rect">
            <a:avLst/>
          </a:prstGeom>
        </p:spPr>
        <p:txBody>
          <a:bodyPr wrap="square">
            <a:spAutoFit/>
          </a:bodyPr>
          <a:lstStyle/>
          <a:p>
            <a:r>
              <a:rPr lang="en-US" dirty="0"/>
              <a:t>By default all the parameter mentioned in the profiles are day value.  </a:t>
            </a:r>
            <a:endParaRPr lang="en-US" dirty="0" smtClean="0"/>
          </a:p>
          <a:p>
            <a:endParaRPr lang="en-US" dirty="0" smtClean="0"/>
          </a:p>
          <a:p>
            <a:r>
              <a:rPr lang="en-US" dirty="0" smtClean="0"/>
              <a:t>Suppose </a:t>
            </a:r>
            <a:r>
              <a:rPr lang="en-US" dirty="0"/>
              <a:t>to change value from day to minutes then value to be mentioned as 20/1440.  </a:t>
            </a:r>
            <a:r>
              <a:rPr lang="en-US" dirty="0" err="1"/>
              <a:t>i.e</a:t>
            </a:r>
            <a:r>
              <a:rPr lang="en-US" dirty="0"/>
              <a:t> 1 hour= 60 minutes. </a:t>
            </a:r>
            <a:endParaRPr lang="en-US" dirty="0" smtClean="0"/>
          </a:p>
          <a:p>
            <a:endParaRPr lang="en-US" dirty="0" smtClean="0"/>
          </a:p>
          <a:p>
            <a:r>
              <a:rPr lang="en-US" dirty="0" smtClean="0"/>
              <a:t>So</a:t>
            </a:r>
            <a:r>
              <a:rPr lang="en-US" dirty="0"/>
              <a:t>, one day 24 hours = 24 hours* 60 minutes = 1440 minutes/per day.  </a:t>
            </a:r>
            <a:endParaRPr lang="en-US" dirty="0" smtClean="0"/>
          </a:p>
          <a:p>
            <a:endParaRPr lang="en-US" dirty="0" smtClean="0"/>
          </a:p>
          <a:p>
            <a:r>
              <a:rPr lang="en-US" dirty="0" smtClean="0"/>
              <a:t>Suppose </a:t>
            </a:r>
            <a:r>
              <a:rPr lang="en-US" dirty="0"/>
              <a:t>value to be mention as hours then  2/24, it means 2 hours.</a:t>
            </a:r>
          </a:p>
          <a:p>
            <a:endParaRPr lang="en-US" dirty="0"/>
          </a:p>
        </p:txBody>
      </p:sp>
      <p:pic>
        <p:nvPicPr>
          <p:cNvPr id="6" name="Picture 5"/>
          <p:cNvPicPr>
            <a:picLocks noChangeAspect="1"/>
          </p:cNvPicPr>
          <p:nvPr/>
        </p:nvPicPr>
        <p:blipFill>
          <a:blip r:embed="rId2"/>
          <a:stretch>
            <a:fillRect/>
          </a:stretch>
        </p:blipFill>
        <p:spPr>
          <a:xfrm>
            <a:off x="1245026" y="2715150"/>
            <a:ext cx="8504282" cy="2892543"/>
          </a:xfrm>
          <a:prstGeom prst="rect">
            <a:avLst/>
          </a:prstGeom>
        </p:spPr>
      </p:pic>
    </p:spTree>
    <p:extLst>
      <p:ext uri="{BB962C8B-B14F-4D97-AF65-F5344CB8AC3E}">
        <p14:creationId xmlns:p14="http://schemas.microsoft.com/office/powerpoint/2010/main" val="3264508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8811" y="3124248"/>
            <a:ext cx="9144000" cy="860892"/>
          </a:xfrm>
        </p:spPr>
        <p:txBody>
          <a:bodyPr>
            <a:normAutofit/>
          </a:bodyPr>
          <a:lstStyle/>
          <a:p>
            <a:r>
              <a:rPr lang="en-US" sz="3600" b="1" dirty="0" smtClean="0"/>
              <a:t>Database Security</a:t>
            </a:r>
            <a:endParaRPr lang="en-US" sz="3600" b="1" dirty="0"/>
          </a:p>
        </p:txBody>
      </p:sp>
      <p:sp>
        <p:nvSpPr>
          <p:cNvPr id="3" name="Subtitle 2"/>
          <p:cNvSpPr>
            <a:spLocks noGrp="1"/>
          </p:cNvSpPr>
          <p:nvPr>
            <p:ph type="subTitle" idx="1"/>
          </p:nvPr>
        </p:nvSpPr>
        <p:spPr>
          <a:xfrm>
            <a:off x="1524000" y="4018897"/>
            <a:ext cx="9144000" cy="1655762"/>
          </a:xfrm>
        </p:spPr>
        <p:txBody>
          <a:bodyPr/>
          <a:lstStyle/>
          <a:p>
            <a:r>
              <a:rPr lang="en-US" dirty="0"/>
              <a:t>https</a:t>
            </a:r>
            <a:r>
              <a:rPr lang="en-US" dirty="0" smtClean="0"/>
              <a:t>://www.oercommons.org/</a:t>
            </a:r>
            <a:endParaRPr lang="en-US" dirty="0"/>
          </a:p>
        </p:txBody>
      </p:sp>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0914F7A4-6DAA-4681-94E1-916176BCD870}" type="slidenum">
              <a:rPr lang="en-US" smtClean="0"/>
              <a:t>24</a:t>
            </a:fld>
            <a:endParaRPr lang="en-US"/>
          </a:p>
        </p:txBody>
      </p:sp>
      <p:sp>
        <p:nvSpPr>
          <p:cNvPr id="7" name="TextBox 6"/>
          <p:cNvSpPr txBox="1"/>
          <p:nvPr/>
        </p:nvSpPr>
        <p:spPr>
          <a:xfrm>
            <a:off x="3321425" y="4666129"/>
            <a:ext cx="5289176" cy="523220"/>
          </a:xfrm>
          <a:prstGeom prst="rect">
            <a:avLst/>
          </a:prstGeom>
          <a:noFill/>
        </p:spPr>
        <p:txBody>
          <a:bodyPr wrap="square" rtlCol="0">
            <a:spAutoFit/>
          </a:bodyPr>
          <a:lstStyle/>
          <a:p>
            <a:pPr algn="ctr"/>
            <a:r>
              <a:rPr lang="en-US" sz="2800" b="1" dirty="0" smtClean="0"/>
              <a:t>OER- </a:t>
            </a:r>
            <a:r>
              <a:rPr lang="en-US" sz="2800" b="1" dirty="0"/>
              <a:t>Unit </a:t>
            </a:r>
            <a:r>
              <a:rPr lang="en-US" sz="2800" b="1" dirty="0" smtClean="0"/>
              <a:t>2-Profile</a:t>
            </a:r>
            <a:endParaRPr lang="en-US" sz="2800" b="1" dirty="0"/>
          </a:p>
        </p:txBody>
      </p:sp>
      <p:pic>
        <p:nvPicPr>
          <p:cNvPr id="9" name="Picture 8"/>
          <p:cNvPicPr>
            <a:picLocks noChangeAspect="1"/>
          </p:cNvPicPr>
          <p:nvPr/>
        </p:nvPicPr>
        <p:blipFill>
          <a:blip r:embed="rId3"/>
          <a:stretch>
            <a:fillRect/>
          </a:stretch>
        </p:blipFill>
        <p:spPr>
          <a:xfrm>
            <a:off x="4733365" y="134471"/>
            <a:ext cx="2447364" cy="3079377"/>
          </a:xfrm>
          <a:prstGeom prst="rect">
            <a:avLst/>
          </a:prstGeom>
        </p:spPr>
      </p:pic>
      <p:sp>
        <p:nvSpPr>
          <p:cNvPr id="8" name="TextBox 7"/>
          <p:cNvSpPr txBox="1"/>
          <p:nvPr/>
        </p:nvSpPr>
        <p:spPr>
          <a:xfrm>
            <a:off x="3451412" y="5250844"/>
            <a:ext cx="5289176" cy="523220"/>
          </a:xfrm>
          <a:prstGeom prst="rect">
            <a:avLst/>
          </a:prstGeom>
          <a:noFill/>
        </p:spPr>
        <p:txBody>
          <a:bodyPr wrap="square" rtlCol="0">
            <a:spAutoFit/>
          </a:bodyPr>
          <a:lstStyle/>
          <a:p>
            <a:pPr algn="ctr"/>
            <a:r>
              <a:rPr lang="en-US" sz="2800" b="1" dirty="0" smtClean="0"/>
              <a:t>PART </a:t>
            </a:r>
            <a:r>
              <a:rPr lang="en-US" sz="2800" b="1" dirty="0" smtClean="0"/>
              <a:t>3 </a:t>
            </a:r>
            <a:r>
              <a:rPr lang="en-US" sz="2800" b="1" dirty="0" smtClean="0"/>
              <a:t>– Profile </a:t>
            </a:r>
            <a:endParaRPr lang="en-US" sz="2800" b="1" dirty="0"/>
          </a:p>
        </p:txBody>
      </p:sp>
    </p:spTree>
    <p:extLst>
      <p:ext uri="{BB962C8B-B14F-4D97-AF65-F5344CB8AC3E}">
        <p14:creationId xmlns:p14="http://schemas.microsoft.com/office/powerpoint/2010/main" val="28161394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F33324CE-4EFC-4EA3-9093-F316C2983C14}" type="slidenum">
              <a:rPr lang="en-US" smtClean="0"/>
              <a:t>25</a:t>
            </a:fld>
            <a:endParaRPr lang="en-US"/>
          </a:p>
        </p:txBody>
      </p:sp>
      <p:sp>
        <p:nvSpPr>
          <p:cNvPr id="2" name="Rectangle 1"/>
          <p:cNvSpPr/>
          <p:nvPr/>
        </p:nvSpPr>
        <p:spPr>
          <a:xfrm>
            <a:off x="201769" y="136738"/>
            <a:ext cx="6096000" cy="923330"/>
          </a:xfrm>
          <a:prstGeom prst="rect">
            <a:avLst/>
          </a:prstGeom>
        </p:spPr>
        <p:txBody>
          <a:bodyPr>
            <a:spAutoFit/>
          </a:bodyPr>
          <a:lstStyle/>
          <a:p>
            <a:r>
              <a:rPr lang="en-US" b="1" dirty="0"/>
              <a:t>Part </a:t>
            </a:r>
            <a:r>
              <a:rPr lang="en-US" b="1" dirty="0" smtClean="0"/>
              <a:t>3– </a:t>
            </a:r>
            <a:r>
              <a:rPr lang="en-US" b="1" dirty="0"/>
              <a:t>Covers</a:t>
            </a:r>
          </a:p>
          <a:p>
            <a:endParaRPr lang="en-US" dirty="0"/>
          </a:p>
          <a:p>
            <a:endParaRPr lang="en-US" b="1" dirty="0"/>
          </a:p>
        </p:txBody>
      </p:sp>
      <p:sp>
        <p:nvSpPr>
          <p:cNvPr id="3" name="Rectangle 2"/>
          <p:cNvSpPr/>
          <p:nvPr/>
        </p:nvSpPr>
        <p:spPr>
          <a:xfrm>
            <a:off x="201769" y="598403"/>
            <a:ext cx="3500702" cy="3693319"/>
          </a:xfrm>
          <a:prstGeom prst="rect">
            <a:avLst/>
          </a:prstGeom>
        </p:spPr>
        <p:txBody>
          <a:bodyPr wrap="none">
            <a:spAutoFit/>
          </a:bodyPr>
          <a:lstStyle/>
          <a:p>
            <a:pPr fontAlgn="base"/>
            <a:r>
              <a:rPr lang="en-US" b="1" dirty="0" err="1" smtClean="0"/>
              <a:t>Password_Reuse_Max</a:t>
            </a:r>
            <a:endParaRPr lang="en-US" b="1" dirty="0" smtClean="0"/>
          </a:p>
          <a:p>
            <a:pPr fontAlgn="base"/>
            <a:endParaRPr lang="en-US" b="1" dirty="0"/>
          </a:p>
          <a:p>
            <a:pPr fontAlgn="base"/>
            <a:endParaRPr lang="en-US" b="1" dirty="0" smtClean="0"/>
          </a:p>
          <a:p>
            <a:pPr fontAlgn="base"/>
            <a:endParaRPr lang="en-US" b="1" dirty="0" smtClean="0"/>
          </a:p>
          <a:p>
            <a:pPr fontAlgn="base"/>
            <a:r>
              <a:rPr lang="en-US" b="1" dirty="0"/>
              <a:t>Password Expire</a:t>
            </a:r>
          </a:p>
          <a:p>
            <a:pPr fontAlgn="base"/>
            <a:endParaRPr lang="en-US" b="1" dirty="0" smtClean="0"/>
          </a:p>
          <a:p>
            <a:pPr fontAlgn="base"/>
            <a:r>
              <a:rPr lang="en-US" b="1" dirty="0" err="1" smtClean="0"/>
              <a:t>Password_Verify_Function</a:t>
            </a:r>
            <a:endParaRPr lang="en-US" b="1" dirty="0"/>
          </a:p>
          <a:p>
            <a:pPr fontAlgn="base"/>
            <a:endParaRPr lang="en-US" b="1" dirty="0" smtClean="0"/>
          </a:p>
          <a:p>
            <a:pPr fontAlgn="base"/>
            <a:r>
              <a:rPr lang="en-US" b="1" dirty="0"/>
              <a:t>Last Modified password </a:t>
            </a:r>
            <a:r>
              <a:rPr lang="en-US" b="1" dirty="0" smtClean="0"/>
              <a:t>Date/time</a:t>
            </a:r>
          </a:p>
          <a:p>
            <a:pPr fontAlgn="base"/>
            <a:endParaRPr lang="en-US" b="1" dirty="0"/>
          </a:p>
          <a:p>
            <a:pPr fontAlgn="base"/>
            <a:r>
              <a:rPr lang="en-US" b="1" dirty="0"/>
              <a:t>Password Case Sensitive</a:t>
            </a:r>
          </a:p>
          <a:p>
            <a:pPr fontAlgn="base"/>
            <a:endParaRPr lang="en-US" b="1" dirty="0"/>
          </a:p>
          <a:p>
            <a:pPr fontAlgn="base"/>
            <a:endParaRPr lang="en-US" b="1" dirty="0">
              <a:solidFill>
                <a:srgbClr val="003366"/>
              </a:solidFill>
              <a:latin typeface="Open Sans"/>
            </a:endParaRPr>
          </a:p>
        </p:txBody>
      </p:sp>
      <p:sp>
        <p:nvSpPr>
          <p:cNvPr id="6" name="Rectangle 5"/>
          <p:cNvSpPr/>
          <p:nvPr/>
        </p:nvSpPr>
        <p:spPr>
          <a:xfrm>
            <a:off x="201769" y="1060068"/>
            <a:ext cx="2370201" cy="369332"/>
          </a:xfrm>
          <a:prstGeom prst="rect">
            <a:avLst/>
          </a:prstGeom>
        </p:spPr>
        <p:txBody>
          <a:bodyPr wrap="none">
            <a:spAutoFit/>
          </a:bodyPr>
          <a:lstStyle/>
          <a:p>
            <a:r>
              <a:rPr lang="en-US" b="1" dirty="0" err="1"/>
              <a:t>Password_Reuse_Time</a:t>
            </a:r>
            <a:endParaRPr lang="en-US" b="1" dirty="0"/>
          </a:p>
        </p:txBody>
      </p:sp>
    </p:spTree>
    <p:extLst>
      <p:ext uri="{BB962C8B-B14F-4D97-AF65-F5344CB8AC3E}">
        <p14:creationId xmlns:p14="http://schemas.microsoft.com/office/powerpoint/2010/main" val="2210852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F33324CE-4EFC-4EA3-9093-F316C2983C14}" type="slidenum">
              <a:rPr lang="en-US" smtClean="0"/>
              <a:t>26</a:t>
            </a:fld>
            <a:endParaRPr lang="en-US"/>
          </a:p>
        </p:txBody>
      </p:sp>
      <p:sp>
        <p:nvSpPr>
          <p:cNvPr id="2" name="Rectangle 1"/>
          <p:cNvSpPr/>
          <p:nvPr/>
        </p:nvSpPr>
        <p:spPr>
          <a:xfrm>
            <a:off x="174858" y="0"/>
            <a:ext cx="2672526" cy="369332"/>
          </a:xfrm>
          <a:prstGeom prst="rect">
            <a:avLst/>
          </a:prstGeom>
        </p:spPr>
        <p:txBody>
          <a:bodyPr wrap="none">
            <a:spAutoFit/>
          </a:bodyPr>
          <a:lstStyle/>
          <a:p>
            <a:pPr fontAlgn="base"/>
            <a:r>
              <a:rPr lang="en-US" b="1" dirty="0" err="1">
                <a:solidFill>
                  <a:srgbClr val="003366"/>
                </a:solidFill>
                <a:latin typeface="Open Sans"/>
              </a:rPr>
              <a:t>Password_Reuse_Max</a:t>
            </a:r>
            <a:endParaRPr lang="en-US" b="1" i="0" dirty="0">
              <a:solidFill>
                <a:srgbClr val="003366"/>
              </a:solidFill>
              <a:effectLst/>
              <a:latin typeface="Open Sans"/>
            </a:endParaRPr>
          </a:p>
        </p:txBody>
      </p:sp>
      <p:sp>
        <p:nvSpPr>
          <p:cNvPr id="3" name="Rectangle 2"/>
          <p:cNvSpPr/>
          <p:nvPr/>
        </p:nvSpPr>
        <p:spPr>
          <a:xfrm>
            <a:off x="-1" y="494385"/>
            <a:ext cx="11578107" cy="1723549"/>
          </a:xfrm>
          <a:prstGeom prst="rect">
            <a:avLst/>
          </a:prstGeom>
        </p:spPr>
        <p:txBody>
          <a:bodyPr wrap="square">
            <a:spAutoFit/>
          </a:bodyPr>
          <a:lstStyle/>
          <a:p>
            <a:r>
              <a:rPr lang="en-US" dirty="0">
                <a:solidFill>
                  <a:srgbClr val="474F60"/>
                </a:solidFill>
                <a:latin typeface="Open Sans"/>
              </a:rPr>
              <a:t>If  user current password life time is expired or changing before the life time,  then user new password is control by two profile parameter such as </a:t>
            </a:r>
            <a:r>
              <a:rPr lang="en-US" b="1" dirty="0">
                <a:solidFill>
                  <a:srgbClr val="474F60"/>
                </a:solidFill>
                <a:latin typeface="Open Sans"/>
              </a:rPr>
              <a:t> </a:t>
            </a:r>
            <a:r>
              <a:rPr lang="en-US" b="1" dirty="0" err="1">
                <a:solidFill>
                  <a:srgbClr val="474F60"/>
                </a:solidFill>
                <a:latin typeface="Open Sans"/>
              </a:rPr>
              <a:t>Password_Reuse_Max</a:t>
            </a:r>
            <a:r>
              <a:rPr lang="en-US" b="1" dirty="0">
                <a:solidFill>
                  <a:srgbClr val="474F60"/>
                </a:solidFill>
                <a:latin typeface="Open Sans"/>
              </a:rPr>
              <a:t> and </a:t>
            </a:r>
            <a:r>
              <a:rPr lang="en-US" b="1" dirty="0" err="1">
                <a:solidFill>
                  <a:srgbClr val="474F60"/>
                </a:solidFill>
                <a:latin typeface="Open Sans"/>
              </a:rPr>
              <a:t>Password_Reuse_Time</a:t>
            </a:r>
            <a:r>
              <a:rPr lang="en-US" b="1" dirty="0">
                <a:solidFill>
                  <a:srgbClr val="474F60"/>
                </a:solidFill>
                <a:latin typeface="Open Sans"/>
              </a:rPr>
              <a:t>.</a:t>
            </a:r>
            <a:r>
              <a:rPr lang="en-US" dirty="0">
                <a:solidFill>
                  <a:srgbClr val="474F60"/>
                </a:solidFill>
                <a:latin typeface="Open Sans"/>
              </a:rPr>
              <a:t> </a:t>
            </a:r>
            <a:endParaRPr lang="en-US" dirty="0" smtClean="0">
              <a:solidFill>
                <a:srgbClr val="474F60"/>
              </a:solidFill>
              <a:latin typeface="Open Sans"/>
            </a:endParaRPr>
          </a:p>
          <a:p>
            <a:endParaRPr lang="en-US" sz="800" dirty="0">
              <a:solidFill>
                <a:srgbClr val="474F60"/>
              </a:solidFill>
              <a:latin typeface="Open Sans"/>
            </a:endParaRPr>
          </a:p>
          <a:p>
            <a:r>
              <a:rPr lang="en-US" dirty="0" smtClean="0">
                <a:solidFill>
                  <a:srgbClr val="474F60"/>
                </a:solidFill>
                <a:latin typeface="Open Sans"/>
              </a:rPr>
              <a:t>The </a:t>
            </a:r>
            <a:r>
              <a:rPr lang="en-US" dirty="0" err="1">
                <a:solidFill>
                  <a:srgbClr val="474F60"/>
                </a:solidFill>
                <a:latin typeface="Open Sans"/>
              </a:rPr>
              <a:t>Password_Reuse_max</a:t>
            </a:r>
            <a:r>
              <a:rPr lang="en-US" dirty="0">
                <a:solidFill>
                  <a:srgbClr val="474F60"/>
                </a:solidFill>
                <a:latin typeface="Open Sans"/>
              </a:rPr>
              <a:t> parameter value controls  current password to be reused based on value assigned to this parameter. </a:t>
            </a:r>
            <a:endParaRPr lang="en-US" dirty="0" smtClean="0">
              <a:solidFill>
                <a:srgbClr val="474F60"/>
              </a:solidFill>
              <a:latin typeface="Open Sans"/>
            </a:endParaRPr>
          </a:p>
          <a:p>
            <a:endParaRPr lang="en-US" sz="800" dirty="0">
              <a:solidFill>
                <a:srgbClr val="474F60"/>
              </a:solidFill>
              <a:latin typeface="Open Sans"/>
            </a:endParaRPr>
          </a:p>
          <a:p>
            <a:r>
              <a:rPr lang="en-US" dirty="0" smtClean="0">
                <a:solidFill>
                  <a:srgbClr val="474F60"/>
                </a:solidFill>
                <a:latin typeface="Open Sans"/>
              </a:rPr>
              <a:t>By </a:t>
            </a:r>
            <a:r>
              <a:rPr lang="en-US" dirty="0">
                <a:solidFill>
                  <a:srgbClr val="474F60"/>
                </a:solidFill>
                <a:latin typeface="Open Sans"/>
              </a:rPr>
              <a:t>default value is UNLIMITED</a:t>
            </a:r>
            <a:endParaRPr lang="en-US" dirty="0"/>
          </a:p>
        </p:txBody>
      </p:sp>
      <p:sp>
        <p:nvSpPr>
          <p:cNvPr id="6" name="Rectangle 5"/>
          <p:cNvSpPr/>
          <p:nvPr/>
        </p:nvSpPr>
        <p:spPr>
          <a:xfrm>
            <a:off x="4415636" y="2033268"/>
            <a:ext cx="3360728" cy="369332"/>
          </a:xfrm>
          <a:prstGeom prst="rect">
            <a:avLst/>
          </a:prstGeom>
        </p:spPr>
        <p:txBody>
          <a:bodyPr wrap="none">
            <a:spAutoFit/>
          </a:bodyPr>
          <a:lstStyle/>
          <a:p>
            <a:r>
              <a:rPr lang="en-US" b="1" dirty="0">
                <a:solidFill>
                  <a:srgbClr val="474F60"/>
                </a:solidFill>
                <a:latin typeface="Open Sans"/>
              </a:rPr>
              <a:t>PASSWORD_REUSE_MAX 3;</a:t>
            </a:r>
            <a:endParaRPr lang="en-US" dirty="0"/>
          </a:p>
        </p:txBody>
      </p:sp>
      <p:sp>
        <p:nvSpPr>
          <p:cNvPr id="7" name="Rectangle 6"/>
          <p:cNvSpPr/>
          <p:nvPr/>
        </p:nvSpPr>
        <p:spPr>
          <a:xfrm>
            <a:off x="88004" y="2529152"/>
            <a:ext cx="11402095" cy="1754326"/>
          </a:xfrm>
          <a:prstGeom prst="rect">
            <a:avLst/>
          </a:prstGeom>
        </p:spPr>
        <p:txBody>
          <a:bodyPr wrap="square">
            <a:spAutoFit/>
          </a:bodyPr>
          <a:lstStyle/>
          <a:p>
            <a:r>
              <a:rPr lang="en-US" dirty="0">
                <a:solidFill>
                  <a:srgbClr val="474F60"/>
                </a:solidFill>
                <a:latin typeface="Open Sans"/>
              </a:rPr>
              <a:t>For example, the password reuse max value is 3 means, the current or recently expired password to be reused after three times </a:t>
            </a:r>
            <a:r>
              <a:rPr lang="en-US" dirty="0" smtClean="0">
                <a:solidFill>
                  <a:srgbClr val="474F60"/>
                </a:solidFill>
                <a:latin typeface="Open Sans"/>
              </a:rPr>
              <a:t>or three occurrence changing </a:t>
            </a:r>
            <a:r>
              <a:rPr lang="en-US" dirty="0">
                <a:solidFill>
                  <a:srgbClr val="474F60"/>
                </a:solidFill>
                <a:latin typeface="Open Sans"/>
              </a:rPr>
              <a:t>the new password to the user.  </a:t>
            </a:r>
            <a:endParaRPr lang="en-US" dirty="0" smtClean="0">
              <a:solidFill>
                <a:srgbClr val="474F60"/>
              </a:solidFill>
              <a:latin typeface="Open Sans"/>
            </a:endParaRPr>
          </a:p>
          <a:p>
            <a:endParaRPr lang="en-US" dirty="0">
              <a:solidFill>
                <a:srgbClr val="474F60"/>
              </a:solidFill>
              <a:latin typeface="Open Sans"/>
            </a:endParaRPr>
          </a:p>
          <a:p>
            <a:r>
              <a:rPr lang="en-US" dirty="0" smtClean="0">
                <a:solidFill>
                  <a:srgbClr val="474F60"/>
                </a:solidFill>
                <a:latin typeface="Open Sans"/>
              </a:rPr>
              <a:t>Suppose </a:t>
            </a:r>
            <a:r>
              <a:rPr lang="en-US" dirty="0">
                <a:solidFill>
                  <a:srgbClr val="474F60"/>
                </a:solidFill>
                <a:latin typeface="Open Sans"/>
              </a:rPr>
              <a:t>user Arvind password is ARVIND789. </a:t>
            </a:r>
            <a:endParaRPr lang="en-US" dirty="0" smtClean="0">
              <a:solidFill>
                <a:srgbClr val="474F60"/>
              </a:solidFill>
              <a:latin typeface="Open Sans"/>
            </a:endParaRPr>
          </a:p>
          <a:p>
            <a:endParaRPr lang="en-US" dirty="0">
              <a:solidFill>
                <a:srgbClr val="474F60"/>
              </a:solidFill>
              <a:latin typeface="Open Sans"/>
            </a:endParaRPr>
          </a:p>
          <a:p>
            <a:r>
              <a:rPr lang="en-US" dirty="0" smtClean="0">
                <a:solidFill>
                  <a:srgbClr val="474F60"/>
                </a:solidFill>
                <a:latin typeface="Open Sans"/>
              </a:rPr>
              <a:t> </a:t>
            </a:r>
            <a:r>
              <a:rPr lang="en-US" dirty="0">
                <a:solidFill>
                  <a:srgbClr val="474F60"/>
                </a:solidFill>
                <a:latin typeface="Open Sans"/>
              </a:rPr>
              <a:t>Using ALTER USER statement change the password as</a:t>
            </a:r>
            <a:endParaRPr lang="en-US" dirty="0"/>
          </a:p>
        </p:txBody>
      </p:sp>
      <p:sp>
        <p:nvSpPr>
          <p:cNvPr id="8" name="Rectangle 7"/>
          <p:cNvSpPr/>
          <p:nvPr/>
        </p:nvSpPr>
        <p:spPr>
          <a:xfrm>
            <a:off x="3104056" y="4297309"/>
            <a:ext cx="9344616" cy="1169551"/>
          </a:xfrm>
          <a:prstGeom prst="rect">
            <a:avLst/>
          </a:prstGeom>
        </p:spPr>
        <p:txBody>
          <a:bodyPr wrap="square">
            <a:spAutoFit/>
          </a:bodyPr>
          <a:lstStyle/>
          <a:p>
            <a:r>
              <a:rPr lang="en-US" dirty="0"/>
              <a:t>ALTER USER ARVIND IDENTIFIED BY ARVIND0102</a:t>
            </a:r>
          </a:p>
          <a:p>
            <a:endParaRPr lang="en-US" sz="800" dirty="0"/>
          </a:p>
          <a:p>
            <a:r>
              <a:rPr lang="en-US" dirty="0" smtClean="0"/>
              <a:t>ALTER  </a:t>
            </a:r>
            <a:r>
              <a:rPr lang="en-US" dirty="0"/>
              <a:t>USER ARVIND IDENTIFIED BY ARVIND456</a:t>
            </a:r>
          </a:p>
          <a:p>
            <a:endParaRPr lang="en-US" sz="800" dirty="0"/>
          </a:p>
          <a:p>
            <a:r>
              <a:rPr lang="en-US" dirty="0" smtClean="0"/>
              <a:t>ALTER  </a:t>
            </a:r>
            <a:r>
              <a:rPr lang="en-US" dirty="0"/>
              <a:t>USER ARVIND IDENTIFIED BY ARVIND765</a:t>
            </a:r>
          </a:p>
        </p:txBody>
      </p:sp>
      <p:sp>
        <p:nvSpPr>
          <p:cNvPr id="9" name="Rectangle 8"/>
          <p:cNvSpPr/>
          <p:nvPr/>
        </p:nvSpPr>
        <p:spPr>
          <a:xfrm>
            <a:off x="331630" y="5843118"/>
            <a:ext cx="11279746" cy="369332"/>
          </a:xfrm>
          <a:prstGeom prst="rect">
            <a:avLst/>
          </a:prstGeom>
        </p:spPr>
        <p:txBody>
          <a:bodyPr wrap="square">
            <a:spAutoFit/>
          </a:bodyPr>
          <a:lstStyle/>
          <a:p>
            <a:r>
              <a:rPr lang="en-US" dirty="0" smtClean="0"/>
              <a:t>Three  </a:t>
            </a:r>
            <a:r>
              <a:rPr lang="en-US" dirty="0"/>
              <a:t>incidence assign different passwords to the user  and then reuse </a:t>
            </a:r>
            <a:r>
              <a:rPr lang="en-US" dirty="0" smtClean="0"/>
              <a:t>the  </a:t>
            </a:r>
            <a:r>
              <a:rPr lang="en-US" dirty="0"/>
              <a:t>password ARVIND789 to user Arvind again.</a:t>
            </a:r>
          </a:p>
        </p:txBody>
      </p:sp>
    </p:spTree>
    <p:extLst>
      <p:ext uri="{BB962C8B-B14F-4D97-AF65-F5344CB8AC3E}">
        <p14:creationId xmlns:p14="http://schemas.microsoft.com/office/powerpoint/2010/main" val="3362514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F33324CE-4EFC-4EA3-9093-F316C2983C14}" type="slidenum">
              <a:rPr lang="en-US" smtClean="0"/>
              <a:t>27</a:t>
            </a:fld>
            <a:endParaRPr lang="en-US"/>
          </a:p>
        </p:txBody>
      </p:sp>
      <p:sp>
        <p:nvSpPr>
          <p:cNvPr id="2" name="Rectangle 1"/>
          <p:cNvSpPr/>
          <p:nvPr/>
        </p:nvSpPr>
        <p:spPr>
          <a:xfrm>
            <a:off x="127117" y="101889"/>
            <a:ext cx="2370201" cy="369332"/>
          </a:xfrm>
          <a:prstGeom prst="rect">
            <a:avLst/>
          </a:prstGeom>
        </p:spPr>
        <p:txBody>
          <a:bodyPr wrap="none">
            <a:spAutoFit/>
          </a:bodyPr>
          <a:lstStyle/>
          <a:p>
            <a:r>
              <a:rPr lang="en-US" b="1" dirty="0" err="1"/>
              <a:t>Password_Reuse_Time</a:t>
            </a:r>
            <a:endParaRPr lang="en-US" b="1" dirty="0"/>
          </a:p>
        </p:txBody>
      </p:sp>
      <p:sp>
        <p:nvSpPr>
          <p:cNvPr id="3" name="Rectangle 2"/>
          <p:cNvSpPr/>
          <p:nvPr/>
        </p:nvSpPr>
        <p:spPr>
          <a:xfrm>
            <a:off x="127116" y="677446"/>
            <a:ext cx="11734325" cy="3693319"/>
          </a:xfrm>
          <a:prstGeom prst="rect">
            <a:avLst/>
          </a:prstGeom>
        </p:spPr>
        <p:txBody>
          <a:bodyPr wrap="square">
            <a:spAutoFit/>
          </a:bodyPr>
          <a:lstStyle/>
          <a:p>
            <a:r>
              <a:rPr lang="en-US" dirty="0"/>
              <a:t>The </a:t>
            </a:r>
            <a:r>
              <a:rPr lang="en-US" dirty="0" err="1"/>
              <a:t>password_reuse_time</a:t>
            </a:r>
            <a:r>
              <a:rPr lang="en-US" dirty="0"/>
              <a:t> attribute value controls the user current password to be reused after specified interval  time.  </a:t>
            </a:r>
            <a:endParaRPr lang="en-US" dirty="0" smtClean="0"/>
          </a:p>
          <a:p>
            <a:endParaRPr lang="en-US" dirty="0"/>
          </a:p>
          <a:p>
            <a:r>
              <a:rPr lang="en-US" dirty="0" smtClean="0"/>
              <a:t>By </a:t>
            </a:r>
            <a:r>
              <a:rPr lang="en-US" dirty="0"/>
              <a:t>default value is UNLIMITED.  For example </a:t>
            </a:r>
          </a:p>
          <a:p>
            <a:endParaRPr lang="en-US" dirty="0"/>
          </a:p>
          <a:p>
            <a:r>
              <a:rPr lang="en-US" b="1" dirty="0"/>
              <a:t>                                                                     </a:t>
            </a:r>
            <a:r>
              <a:rPr lang="en-US" b="1" dirty="0" smtClean="0"/>
              <a:t>PASSWORD_RESUE_TIME </a:t>
            </a:r>
            <a:r>
              <a:rPr lang="en-US" b="1" dirty="0"/>
              <a:t>5 </a:t>
            </a:r>
          </a:p>
          <a:p>
            <a:endParaRPr lang="en-US" dirty="0"/>
          </a:p>
          <a:p>
            <a:r>
              <a:rPr lang="en-US" dirty="0"/>
              <a:t>means after five days the current password to be reused and same password to be assigned to user.</a:t>
            </a:r>
          </a:p>
          <a:p>
            <a:endParaRPr lang="en-US" dirty="0"/>
          </a:p>
          <a:p>
            <a:pPr algn="ctr"/>
            <a:r>
              <a:rPr lang="en-US" b="1" dirty="0"/>
              <a:t> ALTER USER ARVIND IDENTIFIED  BY ARVIND789;</a:t>
            </a:r>
          </a:p>
          <a:p>
            <a:pPr algn="ctr"/>
            <a:endParaRPr lang="en-US" b="1" dirty="0"/>
          </a:p>
          <a:p>
            <a:pPr algn="ctr"/>
            <a:r>
              <a:rPr lang="en-US" b="1" dirty="0"/>
              <a:t> ALTER USER ARVIND IDENTIFIED BY ARVIND1009;  </a:t>
            </a:r>
          </a:p>
          <a:p>
            <a:endParaRPr lang="en-US" dirty="0"/>
          </a:p>
          <a:p>
            <a:r>
              <a:rPr lang="en-US" dirty="0"/>
              <a:t>After five days, the user can reuse the password as ARVIND789 by the user Arvind.</a:t>
            </a:r>
          </a:p>
        </p:txBody>
      </p:sp>
    </p:spTree>
    <p:extLst>
      <p:ext uri="{BB962C8B-B14F-4D97-AF65-F5344CB8AC3E}">
        <p14:creationId xmlns:p14="http://schemas.microsoft.com/office/powerpoint/2010/main" val="2546350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F33324CE-4EFC-4EA3-9093-F316C2983C14}" type="slidenum">
              <a:rPr lang="en-US" smtClean="0"/>
              <a:t>28</a:t>
            </a:fld>
            <a:endParaRPr lang="en-US"/>
          </a:p>
        </p:txBody>
      </p:sp>
      <p:sp>
        <p:nvSpPr>
          <p:cNvPr id="2" name="Rectangle 1"/>
          <p:cNvSpPr/>
          <p:nvPr/>
        </p:nvSpPr>
        <p:spPr>
          <a:xfrm>
            <a:off x="0" y="0"/>
            <a:ext cx="5532155" cy="369332"/>
          </a:xfrm>
          <a:prstGeom prst="rect">
            <a:avLst/>
          </a:prstGeom>
        </p:spPr>
        <p:txBody>
          <a:bodyPr wrap="none">
            <a:spAutoFit/>
          </a:bodyPr>
          <a:lstStyle/>
          <a:p>
            <a:r>
              <a:rPr lang="en-US" b="1" dirty="0" err="1"/>
              <a:t>Password_Reuse_time</a:t>
            </a:r>
            <a:r>
              <a:rPr lang="en-US" b="1" dirty="0"/>
              <a:t> vs. </a:t>
            </a:r>
            <a:r>
              <a:rPr lang="en-US" b="1" dirty="0" err="1"/>
              <a:t>Password_Reuse_max</a:t>
            </a:r>
            <a:r>
              <a:rPr lang="en-US" b="1" dirty="0"/>
              <a:t>  values</a:t>
            </a:r>
          </a:p>
        </p:txBody>
      </p:sp>
      <p:pic>
        <p:nvPicPr>
          <p:cNvPr id="3" name="Picture 2"/>
          <p:cNvPicPr>
            <a:picLocks noChangeAspect="1"/>
          </p:cNvPicPr>
          <p:nvPr/>
        </p:nvPicPr>
        <p:blipFill>
          <a:blip r:embed="rId2"/>
          <a:stretch>
            <a:fillRect/>
          </a:stretch>
        </p:blipFill>
        <p:spPr>
          <a:xfrm>
            <a:off x="309093" y="743754"/>
            <a:ext cx="11487955" cy="5612595"/>
          </a:xfrm>
          <a:prstGeom prst="rect">
            <a:avLst/>
          </a:prstGeom>
        </p:spPr>
      </p:pic>
    </p:spTree>
    <p:extLst>
      <p:ext uri="{BB962C8B-B14F-4D97-AF65-F5344CB8AC3E}">
        <p14:creationId xmlns:p14="http://schemas.microsoft.com/office/powerpoint/2010/main" val="1545609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F33324CE-4EFC-4EA3-9093-F316C2983C14}" type="slidenum">
              <a:rPr lang="en-US" smtClean="0"/>
              <a:t>29</a:t>
            </a:fld>
            <a:endParaRPr lang="en-US"/>
          </a:p>
        </p:txBody>
      </p:sp>
      <p:sp>
        <p:nvSpPr>
          <p:cNvPr id="2" name="Rectangle 1"/>
          <p:cNvSpPr/>
          <p:nvPr/>
        </p:nvSpPr>
        <p:spPr>
          <a:xfrm>
            <a:off x="157458" y="0"/>
            <a:ext cx="1739451" cy="369332"/>
          </a:xfrm>
          <a:prstGeom prst="rect">
            <a:avLst/>
          </a:prstGeom>
        </p:spPr>
        <p:txBody>
          <a:bodyPr wrap="none">
            <a:spAutoFit/>
          </a:bodyPr>
          <a:lstStyle/>
          <a:p>
            <a:r>
              <a:rPr lang="en-US" b="1" dirty="0"/>
              <a:t>Password Expire</a:t>
            </a:r>
          </a:p>
        </p:txBody>
      </p:sp>
      <p:sp>
        <p:nvSpPr>
          <p:cNvPr id="3" name="Rectangle 2"/>
          <p:cNvSpPr/>
          <p:nvPr/>
        </p:nvSpPr>
        <p:spPr>
          <a:xfrm>
            <a:off x="157458" y="465047"/>
            <a:ext cx="11910046" cy="2308324"/>
          </a:xfrm>
          <a:prstGeom prst="rect">
            <a:avLst/>
          </a:prstGeom>
        </p:spPr>
        <p:txBody>
          <a:bodyPr wrap="square">
            <a:spAutoFit/>
          </a:bodyPr>
          <a:lstStyle/>
          <a:p>
            <a:r>
              <a:rPr lang="en-US" dirty="0" smtClean="0"/>
              <a:t>Using  </a:t>
            </a:r>
            <a:r>
              <a:rPr lang="en-US" dirty="0"/>
              <a:t>ALTER USER OR CREATE USER statement either Database Administrator(DBA) or </a:t>
            </a:r>
            <a:r>
              <a:rPr lang="en-US" dirty="0" smtClean="0"/>
              <a:t>the  </a:t>
            </a:r>
            <a:r>
              <a:rPr lang="en-US" dirty="0"/>
              <a:t>user whose has ALTER USER system privilege to be used explicitly. </a:t>
            </a:r>
          </a:p>
          <a:p>
            <a:endParaRPr lang="en-US" dirty="0"/>
          </a:p>
          <a:p>
            <a:pPr algn="ctr"/>
            <a:r>
              <a:rPr lang="en-US" b="1" dirty="0" smtClean="0"/>
              <a:t>ALTER  </a:t>
            </a:r>
            <a:r>
              <a:rPr lang="en-US" b="1" dirty="0"/>
              <a:t>USER ARVIND IDENTIFIED BY ARVIND789 PASSWORD EXPIRE;</a:t>
            </a:r>
          </a:p>
          <a:p>
            <a:endParaRPr lang="en-US" dirty="0"/>
          </a:p>
          <a:p>
            <a:r>
              <a:rPr lang="en-US" dirty="0"/>
              <a:t>The “</a:t>
            </a:r>
            <a:r>
              <a:rPr lang="en-US" dirty="0" smtClean="0"/>
              <a:t>PASSWORD  </a:t>
            </a:r>
            <a:r>
              <a:rPr lang="en-US" dirty="0"/>
              <a:t>EXPIRE” enforced  to change the </a:t>
            </a:r>
            <a:r>
              <a:rPr lang="en-US" dirty="0" smtClean="0"/>
              <a:t>password  </a:t>
            </a:r>
            <a:r>
              <a:rPr lang="en-US" dirty="0"/>
              <a:t>before user log in to the database. There is no “PASSWORD UNEXPIRE” clause. </a:t>
            </a:r>
          </a:p>
          <a:p>
            <a:endParaRPr lang="en-US" dirty="0"/>
          </a:p>
        </p:txBody>
      </p:sp>
      <p:pic>
        <p:nvPicPr>
          <p:cNvPr id="6" name="Picture 5"/>
          <p:cNvPicPr>
            <a:picLocks noChangeAspect="1"/>
          </p:cNvPicPr>
          <p:nvPr/>
        </p:nvPicPr>
        <p:blipFill rotWithShape="1">
          <a:blip r:embed="rId2"/>
          <a:srcRect l="1020"/>
          <a:stretch/>
        </p:blipFill>
        <p:spPr>
          <a:xfrm>
            <a:off x="1493949" y="2537003"/>
            <a:ext cx="9994006" cy="3516067"/>
          </a:xfrm>
          <a:prstGeom prst="rect">
            <a:avLst/>
          </a:prstGeom>
        </p:spPr>
      </p:pic>
    </p:spTree>
    <p:extLst>
      <p:ext uri="{BB962C8B-B14F-4D97-AF65-F5344CB8AC3E}">
        <p14:creationId xmlns:p14="http://schemas.microsoft.com/office/powerpoint/2010/main" val="22838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Dr. </a:t>
            </a:r>
            <a:r>
              <a:rPr lang="en-US" dirty="0" err="1" smtClean="0"/>
              <a:t>Girija</a:t>
            </a:r>
            <a:r>
              <a:rPr lang="en-US" dirty="0" smtClean="0"/>
              <a:t> </a:t>
            </a:r>
            <a:r>
              <a:rPr lang="en-US" dirty="0" err="1" smtClean="0"/>
              <a:t>Narasimhan</a:t>
            </a:r>
            <a:endParaRPr lang="en-US" dirty="0"/>
          </a:p>
        </p:txBody>
      </p:sp>
      <p:sp>
        <p:nvSpPr>
          <p:cNvPr id="5" name="Slide Number Placeholder 4"/>
          <p:cNvSpPr>
            <a:spLocks noGrp="1"/>
          </p:cNvSpPr>
          <p:nvPr>
            <p:ph type="sldNum" sz="quarter" idx="12"/>
          </p:nvPr>
        </p:nvSpPr>
        <p:spPr/>
        <p:txBody>
          <a:bodyPr/>
          <a:lstStyle/>
          <a:p>
            <a:fld id="{F33324CE-4EFC-4EA3-9093-F316C2983C14}" type="slidenum">
              <a:rPr lang="en-US" smtClean="0"/>
              <a:t>3</a:t>
            </a:fld>
            <a:endParaRPr lang="en-US" dirty="0"/>
          </a:p>
        </p:txBody>
      </p:sp>
      <p:sp>
        <p:nvSpPr>
          <p:cNvPr id="2" name="Rectangle 1"/>
          <p:cNvSpPr/>
          <p:nvPr/>
        </p:nvSpPr>
        <p:spPr>
          <a:xfrm>
            <a:off x="304800" y="592852"/>
            <a:ext cx="11308080" cy="5078313"/>
          </a:xfrm>
          <a:prstGeom prst="rect">
            <a:avLst/>
          </a:prstGeom>
        </p:spPr>
        <p:txBody>
          <a:bodyPr wrap="square">
            <a:spAutoFit/>
          </a:bodyPr>
          <a:lstStyle/>
          <a:p>
            <a:r>
              <a:rPr lang="en-US" dirty="0"/>
              <a:t>Password is a common security of all the information system.  Keeping passwords always safe and secret is difficult.   </a:t>
            </a:r>
            <a:endParaRPr lang="en-US" dirty="0" smtClean="0"/>
          </a:p>
          <a:p>
            <a:endParaRPr lang="en-US" dirty="0"/>
          </a:p>
          <a:p>
            <a:r>
              <a:rPr lang="en-US" dirty="0" smtClean="0"/>
              <a:t>Online </a:t>
            </a:r>
            <a:r>
              <a:rPr lang="en-US" dirty="0"/>
              <a:t>world passwords are vulnerable to theft and misuse. </a:t>
            </a:r>
            <a:endParaRPr lang="en-US" dirty="0" smtClean="0"/>
          </a:p>
          <a:p>
            <a:endParaRPr lang="en-US" dirty="0"/>
          </a:p>
          <a:p>
            <a:r>
              <a:rPr lang="en-US" dirty="0" smtClean="0"/>
              <a:t>Oracle </a:t>
            </a:r>
            <a:r>
              <a:rPr lang="en-US" dirty="0"/>
              <a:t>is having password Management policy called </a:t>
            </a:r>
            <a:r>
              <a:rPr lang="en-US" b="1" dirty="0"/>
              <a:t>User profile</a:t>
            </a:r>
            <a:r>
              <a:rPr lang="en-US" dirty="0"/>
              <a:t>. </a:t>
            </a:r>
            <a:endParaRPr lang="en-US" dirty="0" smtClean="0"/>
          </a:p>
          <a:p>
            <a:endParaRPr lang="en-US" dirty="0"/>
          </a:p>
          <a:p>
            <a:r>
              <a:rPr lang="en-US" dirty="0" smtClean="0"/>
              <a:t>A </a:t>
            </a:r>
            <a:r>
              <a:rPr lang="en-US" dirty="0"/>
              <a:t>profile is one of the </a:t>
            </a:r>
            <a:r>
              <a:rPr lang="en-US" b="1" dirty="0" smtClean="0"/>
              <a:t>Database </a:t>
            </a:r>
            <a:r>
              <a:rPr lang="en-US" b="1" dirty="0"/>
              <a:t>object</a:t>
            </a:r>
            <a:r>
              <a:rPr lang="en-US" dirty="0"/>
              <a:t>.  </a:t>
            </a:r>
            <a:endParaRPr lang="en-US" dirty="0" smtClean="0"/>
          </a:p>
          <a:p>
            <a:endParaRPr lang="en-US" dirty="0"/>
          </a:p>
          <a:p>
            <a:r>
              <a:rPr lang="en-US" dirty="0" smtClean="0"/>
              <a:t>Using </a:t>
            </a:r>
            <a:r>
              <a:rPr lang="en-US" dirty="0"/>
              <a:t>CREATE PROFILE statement user can create their own profile. </a:t>
            </a:r>
            <a:endParaRPr lang="en-US" dirty="0" smtClean="0"/>
          </a:p>
          <a:p>
            <a:endParaRPr lang="en-US" dirty="0"/>
          </a:p>
          <a:p>
            <a:r>
              <a:rPr lang="en-US" dirty="0" smtClean="0"/>
              <a:t>Any </a:t>
            </a:r>
            <a:r>
              <a:rPr lang="en-US" dirty="0"/>
              <a:t>profile can be assigned to user. </a:t>
            </a:r>
            <a:endParaRPr lang="en-US" dirty="0" smtClean="0"/>
          </a:p>
          <a:p>
            <a:endParaRPr lang="en-US" dirty="0"/>
          </a:p>
          <a:p>
            <a:r>
              <a:rPr lang="en-US" dirty="0" smtClean="0"/>
              <a:t>Each </a:t>
            </a:r>
            <a:r>
              <a:rPr lang="en-US" dirty="0"/>
              <a:t>user has only one profile. </a:t>
            </a:r>
            <a:endParaRPr lang="en-US" dirty="0" smtClean="0"/>
          </a:p>
          <a:p>
            <a:endParaRPr lang="en-US" dirty="0"/>
          </a:p>
          <a:p>
            <a:r>
              <a:rPr lang="en-US" dirty="0" smtClean="0"/>
              <a:t>Create </a:t>
            </a:r>
            <a:r>
              <a:rPr lang="en-US" dirty="0"/>
              <a:t>user time if profile is not assigned by default it will assign “</a:t>
            </a:r>
            <a:r>
              <a:rPr lang="en-US" b="1" dirty="0"/>
              <a:t>DEFAULT</a:t>
            </a:r>
            <a:r>
              <a:rPr lang="en-US" dirty="0"/>
              <a:t>” profile</a:t>
            </a:r>
            <a:r>
              <a:rPr lang="en-US" dirty="0" smtClean="0"/>
              <a:t>.</a:t>
            </a:r>
          </a:p>
          <a:p>
            <a:endParaRPr lang="en-US" dirty="0"/>
          </a:p>
          <a:p>
            <a:r>
              <a:rPr lang="en-US" dirty="0" smtClean="0"/>
              <a:t>It </a:t>
            </a:r>
            <a:r>
              <a:rPr lang="en-US" dirty="0"/>
              <a:t>is possible to configure database using profile </a:t>
            </a:r>
            <a:r>
              <a:rPr lang="en-US" b="1" dirty="0"/>
              <a:t>connect time </a:t>
            </a:r>
            <a:r>
              <a:rPr lang="en-US" dirty="0"/>
              <a:t>and </a:t>
            </a:r>
            <a:r>
              <a:rPr lang="en-US" b="1" dirty="0"/>
              <a:t>idle time </a:t>
            </a:r>
            <a:r>
              <a:rPr lang="en-US" dirty="0"/>
              <a:t>of the user and </a:t>
            </a:r>
            <a:r>
              <a:rPr lang="en-US" b="1" dirty="0"/>
              <a:t>Disk storage space</a:t>
            </a:r>
            <a:r>
              <a:rPr lang="en-US" dirty="0"/>
              <a:t>.  </a:t>
            </a:r>
            <a:endParaRPr lang="en-US" dirty="0" smtClean="0"/>
          </a:p>
          <a:p>
            <a:endParaRPr lang="en-US" dirty="0"/>
          </a:p>
        </p:txBody>
      </p:sp>
      <p:sp>
        <p:nvSpPr>
          <p:cNvPr id="6" name="Rectangle 5"/>
          <p:cNvSpPr/>
          <p:nvPr/>
        </p:nvSpPr>
        <p:spPr>
          <a:xfrm>
            <a:off x="129906" y="0"/>
            <a:ext cx="3908694" cy="461665"/>
          </a:xfrm>
          <a:prstGeom prst="rect">
            <a:avLst/>
          </a:prstGeom>
        </p:spPr>
        <p:txBody>
          <a:bodyPr wrap="square">
            <a:spAutoFit/>
          </a:bodyPr>
          <a:lstStyle/>
          <a:p>
            <a:r>
              <a:rPr lang="en-US" sz="2400" b="1" dirty="0"/>
              <a:t>2.1   User Profile </a:t>
            </a:r>
          </a:p>
        </p:txBody>
      </p:sp>
    </p:spTree>
    <p:extLst>
      <p:ext uri="{BB962C8B-B14F-4D97-AF65-F5344CB8AC3E}">
        <p14:creationId xmlns:p14="http://schemas.microsoft.com/office/powerpoint/2010/main" val="29746168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F33324CE-4EFC-4EA3-9093-F316C2983C14}" type="slidenum">
              <a:rPr lang="en-US" smtClean="0"/>
              <a:t>30</a:t>
            </a:fld>
            <a:endParaRPr lang="en-US"/>
          </a:p>
        </p:txBody>
      </p:sp>
      <p:sp>
        <p:nvSpPr>
          <p:cNvPr id="2" name="Rectangle 1"/>
          <p:cNvSpPr/>
          <p:nvPr/>
        </p:nvSpPr>
        <p:spPr>
          <a:xfrm>
            <a:off x="139042" y="140526"/>
            <a:ext cx="2718758" cy="369332"/>
          </a:xfrm>
          <a:prstGeom prst="rect">
            <a:avLst/>
          </a:prstGeom>
        </p:spPr>
        <p:txBody>
          <a:bodyPr wrap="none">
            <a:spAutoFit/>
          </a:bodyPr>
          <a:lstStyle/>
          <a:p>
            <a:r>
              <a:rPr lang="en-US" b="1" dirty="0" err="1"/>
              <a:t>Password_Verify_Function</a:t>
            </a:r>
            <a:endParaRPr lang="en-US" b="1" dirty="0"/>
          </a:p>
        </p:txBody>
      </p:sp>
      <p:sp>
        <p:nvSpPr>
          <p:cNvPr id="3" name="Rectangle 2"/>
          <p:cNvSpPr/>
          <p:nvPr/>
        </p:nvSpPr>
        <p:spPr>
          <a:xfrm>
            <a:off x="253284" y="616837"/>
            <a:ext cx="11633916" cy="1477328"/>
          </a:xfrm>
          <a:prstGeom prst="rect">
            <a:avLst/>
          </a:prstGeom>
        </p:spPr>
        <p:txBody>
          <a:bodyPr wrap="square">
            <a:spAutoFit/>
          </a:bodyPr>
          <a:lstStyle/>
          <a:p>
            <a:r>
              <a:rPr lang="en-US" dirty="0"/>
              <a:t>Password _</a:t>
            </a:r>
            <a:r>
              <a:rPr lang="en-US" dirty="0" err="1"/>
              <a:t>verify_function</a:t>
            </a:r>
            <a:r>
              <a:rPr lang="en-US" dirty="0"/>
              <a:t>  parameter control the password validation in the profile. </a:t>
            </a:r>
            <a:endParaRPr lang="en-US" dirty="0" smtClean="0"/>
          </a:p>
          <a:p>
            <a:endParaRPr lang="en-US" dirty="0"/>
          </a:p>
          <a:p>
            <a:r>
              <a:rPr lang="en-US" dirty="0" smtClean="0"/>
              <a:t>For </a:t>
            </a:r>
            <a:r>
              <a:rPr lang="en-US" dirty="0"/>
              <a:t>example length of the password and user and password should be unique not same. </a:t>
            </a:r>
            <a:endParaRPr lang="en-US" dirty="0" smtClean="0"/>
          </a:p>
          <a:p>
            <a:endParaRPr lang="en-US" dirty="0"/>
          </a:p>
          <a:p>
            <a:r>
              <a:rPr lang="en-US" dirty="0" smtClean="0"/>
              <a:t>By </a:t>
            </a:r>
            <a:r>
              <a:rPr lang="en-US" dirty="0"/>
              <a:t>default NULL value specified in DEFAULT profile, so there is no password verification function performed by DEFAULT. </a:t>
            </a:r>
          </a:p>
        </p:txBody>
      </p:sp>
      <p:pic>
        <p:nvPicPr>
          <p:cNvPr id="6" name="Picture 5"/>
          <p:cNvPicPr>
            <a:picLocks noChangeAspect="1"/>
          </p:cNvPicPr>
          <p:nvPr/>
        </p:nvPicPr>
        <p:blipFill>
          <a:blip r:embed="rId2"/>
          <a:stretch>
            <a:fillRect/>
          </a:stretch>
        </p:blipFill>
        <p:spPr>
          <a:xfrm>
            <a:off x="139042" y="2201144"/>
            <a:ext cx="11954219" cy="4155206"/>
          </a:xfrm>
          <a:prstGeom prst="rect">
            <a:avLst/>
          </a:prstGeom>
        </p:spPr>
      </p:pic>
    </p:spTree>
    <p:extLst>
      <p:ext uri="{BB962C8B-B14F-4D97-AF65-F5344CB8AC3E}">
        <p14:creationId xmlns:p14="http://schemas.microsoft.com/office/powerpoint/2010/main" val="2647784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F33324CE-4EFC-4EA3-9093-F316C2983C14}" type="slidenum">
              <a:rPr lang="en-US" smtClean="0"/>
              <a:t>31</a:t>
            </a:fld>
            <a:endParaRPr lang="en-US"/>
          </a:p>
        </p:txBody>
      </p:sp>
      <p:pic>
        <p:nvPicPr>
          <p:cNvPr id="2" name="Picture 1"/>
          <p:cNvPicPr>
            <a:picLocks noChangeAspect="1"/>
          </p:cNvPicPr>
          <p:nvPr/>
        </p:nvPicPr>
        <p:blipFill>
          <a:blip r:embed="rId2"/>
          <a:stretch>
            <a:fillRect/>
          </a:stretch>
        </p:blipFill>
        <p:spPr>
          <a:xfrm>
            <a:off x="1030311" y="107861"/>
            <a:ext cx="10689464" cy="3356556"/>
          </a:xfrm>
          <a:prstGeom prst="rect">
            <a:avLst/>
          </a:prstGeom>
        </p:spPr>
      </p:pic>
      <p:sp>
        <p:nvSpPr>
          <p:cNvPr id="3" name="Rectangle 2"/>
          <p:cNvSpPr/>
          <p:nvPr/>
        </p:nvSpPr>
        <p:spPr>
          <a:xfrm>
            <a:off x="279042" y="3788209"/>
            <a:ext cx="11912957" cy="923330"/>
          </a:xfrm>
          <a:prstGeom prst="rect">
            <a:avLst/>
          </a:prstGeom>
        </p:spPr>
        <p:txBody>
          <a:bodyPr wrap="square">
            <a:spAutoFit/>
          </a:bodyPr>
          <a:lstStyle/>
          <a:p>
            <a:r>
              <a:rPr lang="en-US" dirty="0"/>
              <a:t>The </a:t>
            </a:r>
            <a:r>
              <a:rPr lang="en-US" dirty="0" err="1">
                <a:solidFill>
                  <a:srgbClr val="7030A0"/>
                </a:solidFill>
              </a:rPr>
              <a:t>utlpwdmg.sql</a:t>
            </a:r>
            <a:r>
              <a:rPr lang="en-US" dirty="0"/>
              <a:t> Script is for DEFAULT Profile password resource limits.</a:t>
            </a:r>
          </a:p>
          <a:p>
            <a:endParaRPr lang="en-US" dirty="0"/>
          </a:p>
          <a:p>
            <a:r>
              <a:rPr lang="en-US" dirty="0">
                <a:solidFill>
                  <a:srgbClr val="7030A0"/>
                </a:solidFill>
              </a:rPr>
              <a:t>C:  \app\user\product\11.2.0\dbhome_1\RDBMS\ADMIN\</a:t>
            </a:r>
            <a:r>
              <a:rPr lang="en-US" dirty="0" err="1">
                <a:solidFill>
                  <a:srgbClr val="7030A0"/>
                </a:solidFill>
              </a:rPr>
              <a:t>utlpwdmg.sql</a:t>
            </a:r>
            <a:r>
              <a:rPr lang="en-US" dirty="0"/>
              <a:t>    (location where oracle software is running)</a:t>
            </a:r>
          </a:p>
        </p:txBody>
      </p:sp>
    </p:spTree>
    <p:extLst>
      <p:ext uri="{BB962C8B-B14F-4D97-AF65-F5344CB8AC3E}">
        <p14:creationId xmlns:p14="http://schemas.microsoft.com/office/powerpoint/2010/main" val="19178234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F33324CE-4EFC-4EA3-9093-F316C2983C14}" type="slidenum">
              <a:rPr lang="en-US" smtClean="0"/>
              <a:t>32</a:t>
            </a:fld>
            <a:endParaRPr lang="en-US"/>
          </a:p>
        </p:txBody>
      </p:sp>
      <p:pic>
        <p:nvPicPr>
          <p:cNvPr id="2" name="Picture 1"/>
          <p:cNvPicPr>
            <a:picLocks noChangeAspect="1"/>
          </p:cNvPicPr>
          <p:nvPr/>
        </p:nvPicPr>
        <p:blipFill>
          <a:blip r:embed="rId2"/>
          <a:stretch>
            <a:fillRect/>
          </a:stretch>
        </p:blipFill>
        <p:spPr>
          <a:xfrm>
            <a:off x="1828800" y="120605"/>
            <a:ext cx="7984901" cy="3588510"/>
          </a:xfrm>
          <a:prstGeom prst="rect">
            <a:avLst/>
          </a:prstGeom>
        </p:spPr>
      </p:pic>
      <p:sp>
        <p:nvSpPr>
          <p:cNvPr id="3" name="Rectangle 2"/>
          <p:cNvSpPr/>
          <p:nvPr/>
        </p:nvSpPr>
        <p:spPr>
          <a:xfrm>
            <a:off x="652530" y="3968513"/>
            <a:ext cx="10848304" cy="1200329"/>
          </a:xfrm>
          <a:prstGeom prst="rect">
            <a:avLst/>
          </a:prstGeom>
        </p:spPr>
        <p:txBody>
          <a:bodyPr wrap="square">
            <a:spAutoFit/>
          </a:bodyPr>
          <a:lstStyle/>
          <a:p>
            <a:r>
              <a:rPr lang="en-US" dirty="0"/>
              <a:t>For enabling password features this script to be run and default resource parameter to be changed </a:t>
            </a:r>
            <a:r>
              <a:rPr lang="en-US" dirty="0" smtClean="0"/>
              <a:t>.</a:t>
            </a:r>
          </a:p>
          <a:p>
            <a:endParaRPr lang="en-US" dirty="0"/>
          </a:p>
          <a:p>
            <a:r>
              <a:rPr lang="en-US" dirty="0" smtClean="0"/>
              <a:t>Using </a:t>
            </a:r>
            <a:r>
              <a:rPr lang="en-US" dirty="0"/>
              <a:t>this script, the user can modify the code based on requirement and implement in any profile can control password validation. </a:t>
            </a:r>
          </a:p>
        </p:txBody>
      </p:sp>
    </p:spTree>
    <p:extLst>
      <p:ext uri="{BB962C8B-B14F-4D97-AF65-F5344CB8AC3E}">
        <p14:creationId xmlns:p14="http://schemas.microsoft.com/office/powerpoint/2010/main" val="307994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F33324CE-4EFC-4EA3-9093-F316C2983C14}" type="slidenum">
              <a:rPr lang="en-US" smtClean="0"/>
              <a:t>33</a:t>
            </a:fld>
            <a:endParaRPr lang="en-US"/>
          </a:p>
        </p:txBody>
      </p:sp>
      <p:pic>
        <p:nvPicPr>
          <p:cNvPr id="2" name="Picture 1"/>
          <p:cNvPicPr>
            <a:picLocks noChangeAspect="1"/>
          </p:cNvPicPr>
          <p:nvPr/>
        </p:nvPicPr>
        <p:blipFill>
          <a:blip r:embed="rId2"/>
          <a:stretch>
            <a:fillRect/>
          </a:stretch>
        </p:blipFill>
        <p:spPr>
          <a:xfrm>
            <a:off x="373487" y="117050"/>
            <a:ext cx="11629623" cy="5407987"/>
          </a:xfrm>
          <a:prstGeom prst="rect">
            <a:avLst/>
          </a:prstGeom>
        </p:spPr>
      </p:pic>
    </p:spTree>
    <p:extLst>
      <p:ext uri="{BB962C8B-B14F-4D97-AF65-F5344CB8AC3E}">
        <p14:creationId xmlns:p14="http://schemas.microsoft.com/office/powerpoint/2010/main" val="32472339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F33324CE-4EFC-4EA3-9093-F316C2983C14}" type="slidenum">
              <a:rPr lang="en-US" smtClean="0"/>
              <a:t>34</a:t>
            </a:fld>
            <a:endParaRPr lang="en-US"/>
          </a:p>
        </p:txBody>
      </p:sp>
      <p:sp>
        <p:nvSpPr>
          <p:cNvPr id="2" name="Rectangle 1"/>
          <p:cNvSpPr/>
          <p:nvPr/>
        </p:nvSpPr>
        <p:spPr>
          <a:xfrm>
            <a:off x="107630" y="166284"/>
            <a:ext cx="3500702" cy="369332"/>
          </a:xfrm>
          <a:prstGeom prst="rect">
            <a:avLst/>
          </a:prstGeom>
        </p:spPr>
        <p:txBody>
          <a:bodyPr wrap="none">
            <a:spAutoFit/>
          </a:bodyPr>
          <a:lstStyle/>
          <a:p>
            <a:r>
              <a:rPr lang="en-US" b="1" dirty="0"/>
              <a:t>Last Modified password Date/time</a:t>
            </a:r>
          </a:p>
        </p:txBody>
      </p:sp>
      <p:sp>
        <p:nvSpPr>
          <p:cNvPr id="3" name="Rectangle 2"/>
          <p:cNvSpPr/>
          <p:nvPr/>
        </p:nvSpPr>
        <p:spPr>
          <a:xfrm>
            <a:off x="107630" y="535616"/>
            <a:ext cx="11509114" cy="369332"/>
          </a:xfrm>
          <a:prstGeom prst="rect">
            <a:avLst/>
          </a:prstGeom>
        </p:spPr>
        <p:txBody>
          <a:bodyPr wrap="square">
            <a:spAutoFit/>
          </a:bodyPr>
          <a:lstStyle/>
          <a:p>
            <a:r>
              <a:rPr lang="en-US" dirty="0" smtClean="0"/>
              <a:t>Recently  </a:t>
            </a:r>
            <a:r>
              <a:rPr lang="en-US" dirty="0"/>
              <a:t>or last attempt when user changed his/her password date and time can be </a:t>
            </a:r>
            <a:r>
              <a:rPr lang="en-US" dirty="0" smtClean="0"/>
              <a:t>display  </a:t>
            </a:r>
            <a:r>
              <a:rPr lang="en-US" dirty="0"/>
              <a:t>using SYS.USER$ log file.</a:t>
            </a:r>
          </a:p>
        </p:txBody>
      </p:sp>
      <p:pic>
        <p:nvPicPr>
          <p:cNvPr id="6" name="Picture 5"/>
          <p:cNvPicPr>
            <a:picLocks noChangeAspect="1"/>
          </p:cNvPicPr>
          <p:nvPr/>
        </p:nvPicPr>
        <p:blipFill>
          <a:blip r:embed="rId2"/>
          <a:stretch>
            <a:fillRect/>
          </a:stretch>
        </p:blipFill>
        <p:spPr>
          <a:xfrm>
            <a:off x="2163651" y="1160305"/>
            <a:ext cx="6303873" cy="1982139"/>
          </a:xfrm>
          <a:prstGeom prst="rect">
            <a:avLst/>
          </a:prstGeom>
        </p:spPr>
      </p:pic>
      <p:sp>
        <p:nvSpPr>
          <p:cNvPr id="7" name="Rectangle 6"/>
          <p:cNvSpPr/>
          <p:nvPr/>
        </p:nvSpPr>
        <p:spPr>
          <a:xfrm>
            <a:off x="107630" y="3213135"/>
            <a:ext cx="2967479" cy="369332"/>
          </a:xfrm>
          <a:prstGeom prst="rect">
            <a:avLst/>
          </a:prstGeom>
        </p:spPr>
        <p:txBody>
          <a:bodyPr wrap="none">
            <a:spAutoFit/>
          </a:bodyPr>
          <a:lstStyle/>
          <a:p>
            <a:pPr fontAlgn="base"/>
            <a:r>
              <a:rPr lang="en-US" b="1" dirty="0">
                <a:latin typeface="Open Sans"/>
              </a:rPr>
              <a:t>Password Case Sensitive</a:t>
            </a:r>
            <a:endParaRPr lang="en-US" b="1" i="0" dirty="0">
              <a:effectLst/>
              <a:latin typeface="Open Sans"/>
            </a:endParaRPr>
          </a:p>
        </p:txBody>
      </p:sp>
      <p:sp>
        <p:nvSpPr>
          <p:cNvPr id="8" name="Rectangle 7"/>
          <p:cNvSpPr/>
          <p:nvPr/>
        </p:nvSpPr>
        <p:spPr>
          <a:xfrm>
            <a:off x="107630" y="3535463"/>
            <a:ext cx="12164891" cy="2831544"/>
          </a:xfrm>
          <a:prstGeom prst="rect">
            <a:avLst/>
          </a:prstGeom>
        </p:spPr>
        <p:txBody>
          <a:bodyPr wrap="square">
            <a:spAutoFit/>
          </a:bodyPr>
          <a:lstStyle/>
          <a:p>
            <a:r>
              <a:rPr lang="en-US" dirty="0"/>
              <a:t>Before login the user session check the user password case (upper case/lower case or mixed case) which is applied in CREATE USER or ALTER USER  statement. Apply same password case in connect statement.</a:t>
            </a:r>
          </a:p>
          <a:p>
            <a:endParaRPr lang="en-US" sz="800" dirty="0"/>
          </a:p>
          <a:p>
            <a:r>
              <a:rPr lang="en-US" dirty="0" smtClean="0"/>
              <a:t>Whenever  </a:t>
            </a:r>
            <a:r>
              <a:rPr lang="en-US" dirty="0"/>
              <a:t>setting user password using CREATE OR ALTER USER statement by default </a:t>
            </a:r>
            <a:r>
              <a:rPr lang="en-US" dirty="0" smtClean="0"/>
              <a:t>passwords  </a:t>
            </a:r>
            <a:r>
              <a:rPr lang="en-US" dirty="0"/>
              <a:t>are case sensitive. </a:t>
            </a:r>
            <a:endParaRPr lang="en-US" dirty="0" smtClean="0"/>
          </a:p>
          <a:p>
            <a:endParaRPr lang="en-US" sz="800" dirty="0"/>
          </a:p>
          <a:p>
            <a:r>
              <a:rPr lang="en-US" dirty="0" smtClean="0"/>
              <a:t>For </a:t>
            </a:r>
            <a:r>
              <a:rPr lang="en-US" dirty="0"/>
              <a:t>controlling case sensitive of the password use the  ALTER SYSTEM privilege to set the SEC_CASE_SENSITIVE_LOGON </a:t>
            </a:r>
            <a:r>
              <a:rPr lang="en-US" dirty="0" smtClean="0"/>
              <a:t>initialization  </a:t>
            </a:r>
            <a:r>
              <a:rPr lang="en-US" dirty="0"/>
              <a:t>parameter is "TRUE" . </a:t>
            </a:r>
          </a:p>
          <a:p>
            <a:pPr algn="ctr"/>
            <a:endParaRPr lang="en-US" dirty="0"/>
          </a:p>
          <a:p>
            <a:pPr algn="ctr"/>
            <a:r>
              <a:rPr lang="en-US" dirty="0">
                <a:solidFill>
                  <a:srgbClr val="7030A0"/>
                </a:solidFill>
              </a:rPr>
              <a:t>ALTER SYSTEM SET SEC_CASE_SENSITIVE_LOGON = TRUE</a:t>
            </a:r>
          </a:p>
          <a:p>
            <a:endParaRPr lang="en-US" dirty="0"/>
          </a:p>
          <a:p>
            <a:r>
              <a:rPr lang="en-US" dirty="0"/>
              <a:t>If parameter value is False then it will disable the password </a:t>
            </a:r>
            <a:r>
              <a:rPr lang="en-US" dirty="0" smtClean="0"/>
              <a:t>case  </a:t>
            </a:r>
            <a:r>
              <a:rPr lang="en-US" dirty="0"/>
              <a:t>sensitivity. </a:t>
            </a:r>
          </a:p>
        </p:txBody>
      </p:sp>
    </p:spTree>
    <p:extLst>
      <p:ext uri="{BB962C8B-B14F-4D97-AF65-F5344CB8AC3E}">
        <p14:creationId xmlns:p14="http://schemas.microsoft.com/office/powerpoint/2010/main" val="20386483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F33324CE-4EFC-4EA3-9093-F316C2983C14}" type="slidenum">
              <a:rPr lang="en-US" smtClean="0"/>
              <a:t>35</a:t>
            </a:fld>
            <a:endParaRPr lang="en-US"/>
          </a:p>
        </p:txBody>
      </p:sp>
      <p:pic>
        <p:nvPicPr>
          <p:cNvPr id="2" name="Picture 1"/>
          <p:cNvPicPr>
            <a:picLocks noChangeAspect="1"/>
          </p:cNvPicPr>
          <p:nvPr/>
        </p:nvPicPr>
        <p:blipFill>
          <a:blip r:embed="rId2"/>
          <a:stretch>
            <a:fillRect/>
          </a:stretch>
        </p:blipFill>
        <p:spPr>
          <a:xfrm>
            <a:off x="149180" y="548426"/>
            <a:ext cx="11204620" cy="4796306"/>
          </a:xfrm>
          <a:prstGeom prst="rect">
            <a:avLst/>
          </a:prstGeom>
        </p:spPr>
      </p:pic>
    </p:spTree>
    <p:extLst>
      <p:ext uri="{BB962C8B-B14F-4D97-AF65-F5344CB8AC3E}">
        <p14:creationId xmlns:p14="http://schemas.microsoft.com/office/powerpoint/2010/main" val="2224809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F33324CE-4EFC-4EA3-9093-F316C2983C14}" type="slidenum">
              <a:rPr lang="en-US" smtClean="0"/>
              <a:t>4</a:t>
            </a:fld>
            <a:endParaRPr lang="en-US"/>
          </a:p>
        </p:txBody>
      </p:sp>
      <p:sp>
        <p:nvSpPr>
          <p:cNvPr id="2" name="Rectangle 1"/>
          <p:cNvSpPr/>
          <p:nvPr/>
        </p:nvSpPr>
        <p:spPr>
          <a:xfrm>
            <a:off x="198120" y="-99437"/>
            <a:ext cx="11795760" cy="3847207"/>
          </a:xfrm>
          <a:prstGeom prst="rect">
            <a:avLst/>
          </a:prstGeom>
        </p:spPr>
        <p:txBody>
          <a:bodyPr wrap="square">
            <a:spAutoFit/>
          </a:bodyPr>
          <a:lstStyle/>
          <a:p>
            <a:pPr>
              <a:lnSpc>
                <a:spcPct val="150000"/>
              </a:lnSpc>
            </a:pPr>
            <a:r>
              <a:rPr lang="en-US" dirty="0" smtClean="0"/>
              <a:t>A </a:t>
            </a:r>
            <a:r>
              <a:rPr lang="en-US" dirty="0"/>
              <a:t>profile has collection of parameters like </a:t>
            </a:r>
            <a:endParaRPr lang="en-US" dirty="0" smtClean="0"/>
          </a:p>
          <a:p>
            <a:pPr lvl="2">
              <a:lnSpc>
                <a:spcPct val="150000"/>
              </a:lnSpc>
            </a:pPr>
            <a:r>
              <a:rPr lang="en-US" b="1" dirty="0" smtClean="0"/>
              <a:t>Life </a:t>
            </a:r>
            <a:r>
              <a:rPr lang="en-US" b="1" dirty="0"/>
              <a:t>time of the password</a:t>
            </a:r>
            <a:r>
              <a:rPr lang="en-US" b="1" dirty="0" smtClean="0"/>
              <a:t>,</a:t>
            </a:r>
          </a:p>
          <a:p>
            <a:pPr lvl="2">
              <a:lnSpc>
                <a:spcPct val="150000"/>
              </a:lnSpc>
            </a:pPr>
            <a:r>
              <a:rPr lang="en-US" b="1" dirty="0" smtClean="0"/>
              <a:t> lock </a:t>
            </a:r>
            <a:r>
              <a:rPr lang="en-US" b="1" dirty="0"/>
              <a:t>time of the password, </a:t>
            </a:r>
            <a:endParaRPr lang="en-US" b="1" dirty="0" smtClean="0"/>
          </a:p>
          <a:p>
            <a:pPr lvl="2">
              <a:lnSpc>
                <a:spcPct val="150000"/>
              </a:lnSpc>
            </a:pPr>
            <a:r>
              <a:rPr lang="en-US" b="1" dirty="0" smtClean="0"/>
              <a:t>Reusing the same password.</a:t>
            </a:r>
          </a:p>
          <a:p>
            <a:endParaRPr lang="en-US" dirty="0"/>
          </a:p>
          <a:p>
            <a:r>
              <a:rPr lang="en-US" dirty="0" smtClean="0"/>
              <a:t> </a:t>
            </a:r>
            <a:r>
              <a:rPr lang="en-US" dirty="0"/>
              <a:t>Profile can be applied whenever RESOURCE_LIMIT initialization parameter value is TRUE, by default it is FALSE.  </a:t>
            </a:r>
            <a:endParaRPr lang="en-US" dirty="0" smtClean="0"/>
          </a:p>
          <a:p>
            <a:endParaRPr lang="en-US" dirty="0"/>
          </a:p>
          <a:p>
            <a:pPr algn="ctr"/>
            <a:r>
              <a:rPr lang="en-US" dirty="0" smtClean="0"/>
              <a:t> </a:t>
            </a:r>
            <a:r>
              <a:rPr lang="en-US" sz="2800" b="1" dirty="0">
                <a:latin typeface="Courier New" panose="02070309020205020404" pitchFamily="49" charset="0"/>
                <a:cs typeface="Courier New" panose="02070309020205020404" pitchFamily="49" charset="0"/>
              </a:rPr>
              <a:t>ALTER SYSTEM SET RESOURCE_LIMIT=TRUE; </a:t>
            </a:r>
          </a:p>
          <a:p>
            <a:r>
              <a:rPr lang="en-US" dirty="0"/>
              <a:t> </a:t>
            </a:r>
          </a:p>
          <a:p>
            <a:r>
              <a:rPr lang="en-US" dirty="0"/>
              <a:t>The </a:t>
            </a:r>
            <a:r>
              <a:rPr lang="en-US" b="1" dirty="0"/>
              <a:t>DBA_PROFILES</a:t>
            </a:r>
            <a:r>
              <a:rPr lang="en-US" dirty="0"/>
              <a:t> Data Dictionary View lists all profiles in the database and associated settings for each limit in each profile. </a:t>
            </a:r>
          </a:p>
        </p:txBody>
      </p:sp>
      <p:pic>
        <p:nvPicPr>
          <p:cNvPr id="6" name="Picture 5"/>
          <p:cNvPicPr>
            <a:picLocks noChangeAspect="1"/>
          </p:cNvPicPr>
          <p:nvPr/>
        </p:nvPicPr>
        <p:blipFill>
          <a:blip r:embed="rId2"/>
          <a:stretch>
            <a:fillRect/>
          </a:stretch>
        </p:blipFill>
        <p:spPr>
          <a:xfrm>
            <a:off x="2885940" y="3567466"/>
            <a:ext cx="7855040" cy="2608580"/>
          </a:xfrm>
          <a:prstGeom prst="rect">
            <a:avLst/>
          </a:prstGeom>
        </p:spPr>
      </p:pic>
    </p:spTree>
    <p:extLst>
      <p:ext uri="{BB962C8B-B14F-4D97-AF65-F5344CB8AC3E}">
        <p14:creationId xmlns:p14="http://schemas.microsoft.com/office/powerpoint/2010/main" val="3425135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F33324CE-4EFC-4EA3-9093-F316C2983C14}" type="slidenum">
              <a:rPr lang="en-US" smtClean="0"/>
              <a:t>5</a:t>
            </a:fld>
            <a:endParaRPr lang="en-US"/>
          </a:p>
        </p:txBody>
      </p:sp>
      <p:sp>
        <p:nvSpPr>
          <p:cNvPr id="2" name="Rectangle 1"/>
          <p:cNvSpPr/>
          <p:nvPr/>
        </p:nvSpPr>
        <p:spPr>
          <a:xfrm>
            <a:off x="685800" y="501650"/>
            <a:ext cx="9829800" cy="923330"/>
          </a:xfrm>
          <a:prstGeom prst="rect">
            <a:avLst/>
          </a:prstGeom>
        </p:spPr>
        <p:txBody>
          <a:bodyPr wrap="square">
            <a:spAutoFit/>
          </a:bodyPr>
          <a:lstStyle/>
          <a:p>
            <a:r>
              <a:rPr lang="en-US" dirty="0"/>
              <a:t>“DEFAULT” profile is assigned to user by default, suppose if no profile is assigned to user. </a:t>
            </a:r>
            <a:endParaRPr lang="en-US" dirty="0" smtClean="0"/>
          </a:p>
          <a:p>
            <a:endParaRPr lang="en-US" dirty="0"/>
          </a:p>
          <a:p>
            <a:r>
              <a:rPr lang="en-US" dirty="0" smtClean="0"/>
              <a:t>For </a:t>
            </a:r>
            <a:r>
              <a:rPr lang="en-US" dirty="0"/>
              <a:t>example user “</a:t>
            </a:r>
            <a:r>
              <a:rPr lang="en-US" dirty="0" err="1"/>
              <a:t>Arvind</a:t>
            </a:r>
            <a:r>
              <a:rPr lang="en-US" dirty="0"/>
              <a:t>” still no profile is not assigned so user </a:t>
            </a:r>
            <a:r>
              <a:rPr lang="en-US" dirty="0" err="1"/>
              <a:t>Arvind</a:t>
            </a:r>
            <a:r>
              <a:rPr lang="en-US" dirty="0"/>
              <a:t> has DEFAULT profile. </a:t>
            </a:r>
          </a:p>
        </p:txBody>
      </p:sp>
      <p:sp>
        <p:nvSpPr>
          <p:cNvPr id="3" name="Rectangle 2"/>
          <p:cNvSpPr/>
          <p:nvPr/>
        </p:nvSpPr>
        <p:spPr>
          <a:xfrm>
            <a:off x="4405595" y="132318"/>
            <a:ext cx="1950599" cy="369332"/>
          </a:xfrm>
          <a:prstGeom prst="rect">
            <a:avLst/>
          </a:prstGeom>
        </p:spPr>
        <p:txBody>
          <a:bodyPr wrap="none">
            <a:spAutoFit/>
          </a:bodyPr>
          <a:lstStyle/>
          <a:p>
            <a:r>
              <a:rPr lang="en-US" dirty="0"/>
              <a:t>“</a:t>
            </a:r>
            <a:r>
              <a:rPr lang="en-US" b="1" dirty="0"/>
              <a:t>DEFAULT” profile </a:t>
            </a:r>
          </a:p>
        </p:txBody>
      </p:sp>
      <p:sp>
        <p:nvSpPr>
          <p:cNvPr id="7" name="Rectangle 6"/>
          <p:cNvSpPr/>
          <p:nvPr/>
        </p:nvSpPr>
        <p:spPr>
          <a:xfrm>
            <a:off x="685800" y="4106505"/>
            <a:ext cx="9966960" cy="1676741"/>
          </a:xfrm>
          <a:prstGeom prst="rect">
            <a:avLst/>
          </a:prstGeom>
        </p:spPr>
        <p:txBody>
          <a:bodyPr wrap="square">
            <a:spAutoFit/>
          </a:bodyPr>
          <a:lstStyle/>
          <a:p>
            <a:pPr>
              <a:lnSpc>
                <a:spcPct val="200000"/>
              </a:lnSpc>
            </a:pPr>
            <a:r>
              <a:rPr lang="en-US" dirty="0"/>
              <a:t>Profile resources are useful for setting system resource to Profile with defined limited resources like </a:t>
            </a:r>
            <a:endParaRPr lang="en-US" dirty="0" smtClean="0"/>
          </a:p>
          <a:p>
            <a:pPr>
              <a:lnSpc>
                <a:spcPct val="200000"/>
              </a:lnSpc>
            </a:pPr>
            <a:r>
              <a:rPr lang="en-US" b="1" dirty="0" smtClean="0"/>
              <a:t>password_expiry</a:t>
            </a:r>
            <a:r>
              <a:rPr lang="en-US" b="1" dirty="0"/>
              <a:t>, </a:t>
            </a:r>
            <a:r>
              <a:rPr lang="en-US" b="1" dirty="0" smtClean="0"/>
              <a:t> password_lifetime, </a:t>
            </a:r>
            <a:r>
              <a:rPr lang="en-US" b="1" dirty="0"/>
              <a:t>password_lock_time</a:t>
            </a:r>
            <a:r>
              <a:rPr lang="en-US" b="1" dirty="0" smtClean="0"/>
              <a:t>,  </a:t>
            </a:r>
            <a:r>
              <a:rPr lang="en-US" b="1" dirty="0"/>
              <a:t>password_reuse_max, </a:t>
            </a:r>
            <a:r>
              <a:rPr lang="en-US" b="1" dirty="0" smtClean="0"/>
              <a:t> password_reuse_time </a:t>
            </a:r>
            <a:r>
              <a:rPr lang="en-US" b="1" dirty="0" err="1"/>
              <a:t>etc</a:t>
            </a:r>
            <a:endParaRPr lang="en-US" b="1" dirty="0"/>
          </a:p>
        </p:txBody>
      </p:sp>
      <p:pic>
        <p:nvPicPr>
          <p:cNvPr id="8" name="Picture 7"/>
          <p:cNvPicPr>
            <a:picLocks noChangeAspect="1"/>
          </p:cNvPicPr>
          <p:nvPr/>
        </p:nvPicPr>
        <p:blipFill>
          <a:blip r:embed="rId2"/>
          <a:stretch>
            <a:fillRect/>
          </a:stretch>
        </p:blipFill>
        <p:spPr>
          <a:xfrm>
            <a:off x="1609859" y="1794311"/>
            <a:ext cx="6543541" cy="2494353"/>
          </a:xfrm>
          <a:prstGeom prst="rect">
            <a:avLst/>
          </a:prstGeom>
        </p:spPr>
      </p:pic>
    </p:spTree>
    <p:extLst>
      <p:ext uri="{BB962C8B-B14F-4D97-AF65-F5344CB8AC3E}">
        <p14:creationId xmlns:p14="http://schemas.microsoft.com/office/powerpoint/2010/main" val="3918915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F33324CE-4EFC-4EA3-9093-F316C2983C14}" type="slidenum">
              <a:rPr lang="en-US" smtClean="0"/>
              <a:t>6</a:t>
            </a:fld>
            <a:endParaRPr lang="en-US"/>
          </a:p>
        </p:txBody>
      </p:sp>
      <p:sp>
        <p:nvSpPr>
          <p:cNvPr id="2" name="Rectangle 1"/>
          <p:cNvSpPr/>
          <p:nvPr/>
        </p:nvSpPr>
        <p:spPr>
          <a:xfrm>
            <a:off x="356316" y="3830312"/>
            <a:ext cx="10997484" cy="1754326"/>
          </a:xfrm>
          <a:prstGeom prst="rect">
            <a:avLst/>
          </a:prstGeom>
        </p:spPr>
        <p:txBody>
          <a:bodyPr wrap="square">
            <a:spAutoFit/>
          </a:bodyPr>
          <a:lstStyle/>
          <a:p>
            <a:r>
              <a:rPr lang="en-US" dirty="0">
                <a:solidFill>
                  <a:srgbClr val="333333"/>
                </a:solidFill>
                <a:latin typeface="NimbusSanL-Regu"/>
              </a:rPr>
              <a:t>Using CREATE PROFILE statement, create profile and describe resource limits of the profile. </a:t>
            </a:r>
            <a:endParaRPr lang="en-US" dirty="0" smtClean="0">
              <a:solidFill>
                <a:srgbClr val="333333"/>
              </a:solidFill>
              <a:latin typeface="NimbusSanL-Regu"/>
            </a:endParaRPr>
          </a:p>
          <a:p>
            <a:endParaRPr lang="en-US" dirty="0">
              <a:solidFill>
                <a:srgbClr val="333333"/>
              </a:solidFill>
              <a:latin typeface="NimbusSanL-Regu"/>
            </a:endParaRPr>
          </a:p>
          <a:p>
            <a:r>
              <a:rPr lang="en-US" dirty="0" smtClean="0">
                <a:solidFill>
                  <a:srgbClr val="333333"/>
                </a:solidFill>
                <a:latin typeface="NimbusSanL-Regu"/>
              </a:rPr>
              <a:t>Suppose </a:t>
            </a:r>
            <a:r>
              <a:rPr lang="en-US" dirty="0">
                <a:solidFill>
                  <a:srgbClr val="333333"/>
                </a:solidFill>
                <a:latin typeface="NimbusSanL-Regu"/>
              </a:rPr>
              <a:t>the user is </a:t>
            </a:r>
            <a:r>
              <a:rPr lang="en-US" dirty="0" smtClean="0">
                <a:solidFill>
                  <a:srgbClr val="333333"/>
                </a:solidFill>
                <a:latin typeface="NimbusSanL-Regu"/>
              </a:rPr>
              <a:t>already exist </a:t>
            </a:r>
            <a:r>
              <a:rPr lang="en-US" dirty="0">
                <a:solidFill>
                  <a:srgbClr val="333333"/>
                </a:solidFill>
                <a:latin typeface="NimbusSanL-Regu"/>
              </a:rPr>
              <a:t>then </a:t>
            </a:r>
            <a:r>
              <a:rPr lang="en-US" dirty="0" smtClean="0">
                <a:solidFill>
                  <a:srgbClr val="333333"/>
                </a:solidFill>
                <a:latin typeface="NimbusSanL-Regu"/>
              </a:rPr>
              <a:t>use </a:t>
            </a:r>
            <a:r>
              <a:rPr lang="en-US" dirty="0">
                <a:solidFill>
                  <a:srgbClr val="333333"/>
                </a:solidFill>
                <a:latin typeface="NimbusSanL-Regu"/>
              </a:rPr>
              <a:t>ALTER USER statement assign profile to user. </a:t>
            </a:r>
            <a:endParaRPr lang="en-US" dirty="0" smtClean="0">
              <a:solidFill>
                <a:srgbClr val="333333"/>
              </a:solidFill>
              <a:latin typeface="NimbusSanL-Regu"/>
            </a:endParaRPr>
          </a:p>
          <a:p>
            <a:endParaRPr lang="en-US" dirty="0">
              <a:solidFill>
                <a:srgbClr val="333333"/>
              </a:solidFill>
              <a:latin typeface="NimbusSanL-Regu"/>
            </a:endParaRPr>
          </a:p>
          <a:p>
            <a:r>
              <a:rPr lang="en-US" dirty="0" smtClean="0">
                <a:solidFill>
                  <a:srgbClr val="333333"/>
                </a:solidFill>
                <a:latin typeface="NimbusSanL-Regu"/>
              </a:rPr>
              <a:t>Otherwise use </a:t>
            </a:r>
            <a:r>
              <a:rPr lang="en-US" dirty="0">
                <a:solidFill>
                  <a:srgbClr val="333333"/>
                </a:solidFill>
                <a:latin typeface="NimbusSanL-Regu"/>
              </a:rPr>
              <a:t>CREATE USER statement mention </a:t>
            </a:r>
            <a:r>
              <a:rPr lang="en-US" dirty="0" smtClean="0">
                <a:solidFill>
                  <a:srgbClr val="333333"/>
                </a:solidFill>
                <a:latin typeface="NimbusSanL-Regu"/>
              </a:rPr>
              <a:t>profile parameter </a:t>
            </a:r>
            <a:r>
              <a:rPr lang="en-US" dirty="0">
                <a:solidFill>
                  <a:srgbClr val="333333"/>
                </a:solidFill>
                <a:latin typeface="NimbusSanL-Regu"/>
              </a:rPr>
              <a:t>to new user - in this case first create profile and then assign to new user.</a:t>
            </a:r>
            <a:endParaRPr lang="en-US" dirty="0"/>
          </a:p>
        </p:txBody>
      </p:sp>
      <p:pic>
        <p:nvPicPr>
          <p:cNvPr id="6" name="Picture 5"/>
          <p:cNvPicPr>
            <a:picLocks noChangeAspect="1"/>
          </p:cNvPicPr>
          <p:nvPr/>
        </p:nvPicPr>
        <p:blipFill>
          <a:blip r:embed="rId2"/>
          <a:stretch>
            <a:fillRect/>
          </a:stretch>
        </p:blipFill>
        <p:spPr>
          <a:xfrm>
            <a:off x="2250985" y="209377"/>
            <a:ext cx="6519527" cy="3235079"/>
          </a:xfrm>
          <a:prstGeom prst="rect">
            <a:avLst/>
          </a:prstGeom>
        </p:spPr>
      </p:pic>
    </p:spTree>
    <p:extLst>
      <p:ext uri="{BB962C8B-B14F-4D97-AF65-F5344CB8AC3E}">
        <p14:creationId xmlns:p14="http://schemas.microsoft.com/office/powerpoint/2010/main" val="2775136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F33324CE-4EFC-4EA3-9093-F316C2983C14}" type="slidenum">
              <a:rPr lang="en-US" smtClean="0"/>
              <a:t>7</a:t>
            </a:fld>
            <a:endParaRPr lang="en-US"/>
          </a:p>
        </p:txBody>
      </p:sp>
      <p:sp>
        <p:nvSpPr>
          <p:cNvPr id="3" name="Rectangle 2"/>
          <p:cNvSpPr/>
          <p:nvPr/>
        </p:nvSpPr>
        <p:spPr>
          <a:xfrm>
            <a:off x="3469066" y="258804"/>
            <a:ext cx="6096000" cy="369332"/>
          </a:xfrm>
          <a:prstGeom prst="rect">
            <a:avLst/>
          </a:prstGeom>
        </p:spPr>
        <p:txBody>
          <a:bodyPr>
            <a:spAutoFit/>
          </a:bodyPr>
          <a:lstStyle/>
          <a:p>
            <a:r>
              <a:rPr lang="en-US" dirty="0">
                <a:solidFill>
                  <a:srgbClr val="333333"/>
                </a:solidFill>
                <a:latin typeface="NimbusSanL-Regu"/>
              </a:rPr>
              <a:t>Each resource limit </a:t>
            </a:r>
            <a:r>
              <a:rPr lang="en-US" b="1" dirty="0">
                <a:solidFill>
                  <a:srgbClr val="333333"/>
                </a:solidFill>
                <a:latin typeface="NimbusSanL-Regu"/>
              </a:rPr>
              <a:t>has </a:t>
            </a:r>
            <a:r>
              <a:rPr lang="en-US" b="1" dirty="0">
                <a:solidFill>
                  <a:srgbClr val="7030A0"/>
                </a:solidFill>
                <a:latin typeface="NimbusSanL-Regu"/>
              </a:rPr>
              <a:t>three types </a:t>
            </a:r>
            <a:r>
              <a:rPr lang="en-US" dirty="0">
                <a:solidFill>
                  <a:srgbClr val="333333"/>
                </a:solidFill>
                <a:latin typeface="NimbusSanL-Regu"/>
              </a:rPr>
              <a:t>of values such </a:t>
            </a:r>
            <a:r>
              <a:rPr lang="en-US" dirty="0" smtClean="0">
                <a:solidFill>
                  <a:srgbClr val="333333"/>
                </a:solidFill>
                <a:latin typeface="NimbusSanL-Regu"/>
              </a:rPr>
              <a:t>as</a:t>
            </a:r>
            <a:endParaRPr lang="en-US" dirty="0"/>
          </a:p>
        </p:txBody>
      </p:sp>
      <p:sp>
        <p:nvSpPr>
          <p:cNvPr id="6" name="Rectangle 5"/>
          <p:cNvSpPr/>
          <p:nvPr/>
        </p:nvSpPr>
        <p:spPr>
          <a:xfrm>
            <a:off x="5086418" y="1745734"/>
            <a:ext cx="1569660" cy="369332"/>
          </a:xfrm>
          <a:prstGeom prst="rect">
            <a:avLst/>
          </a:prstGeom>
        </p:spPr>
        <p:txBody>
          <a:bodyPr wrap="none">
            <a:spAutoFit/>
          </a:bodyPr>
          <a:lstStyle/>
          <a:p>
            <a:r>
              <a:rPr lang="en-US" b="1" dirty="0" smtClean="0">
                <a:solidFill>
                  <a:srgbClr val="333333"/>
                </a:solidFill>
                <a:latin typeface="NimbusSanL-Bold"/>
              </a:rPr>
              <a:t> </a:t>
            </a:r>
            <a:r>
              <a:rPr lang="en-US" b="1" dirty="0">
                <a:solidFill>
                  <a:srgbClr val="7030A0"/>
                </a:solidFill>
                <a:latin typeface="NimbusSanL-Bold"/>
              </a:rPr>
              <a:t>UNLIMITED</a:t>
            </a:r>
            <a:r>
              <a:rPr lang="en-US" b="1" dirty="0">
                <a:solidFill>
                  <a:srgbClr val="333333"/>
                </a:solidFill>
                <a:latin typeface="NimbusSanL-Bold"/>
              </a:rPr>
              <a:t> </a:t>
            </a:r>
            <a:endParaRPr lang="en-US" dirty="0"/>
          </a:p>
        </p:txBody>
      </p:sp>
      <p:sp>
        <p:nvSpPr>
          <p:cNvPr id="7" name="Rectangle 6"/>
          <p:cNvSpPr/>
          <p:nvPr/>
        </p:nvSpPr>
        <p:spPr>
          <a:xfrm>
            <a:off x="1058043" y="1705445"/>
            <a:ext cx="1103700" cy="369332"/>
          </a:xfrm>
          <a:prstGeom prst="rect">
            <a:avLst/>
          </a:prstGeom>
        </p:spPr>
        <p:txBody>
          <a:bodyPr wrap="none">
            <a:spAutoFit/>
          </a:bodyPr>
          <a:lstStyle/>
          <a:p>
            <a:r>
              <a:rPr lang="en-US" b="1" dirty="0" smtClean="0">
                <a:solidFill>
                  <a:srgbClr val="7030A0"/>
                </a:solidFill>
                <a:latin typeface="NimbusSanL-Bold"/>
              </a:rPr>
              <a:t>VALUES</a:t>
            </a:r>
            <a:endParaRPr lang="en-US" dirty="0">
              <a:solidFill>
                <a:srgbClr val="7030A0"/>
              </a:solidFill>
            </a:endParaRPr>
          </a:p>
        </p:txBody>
      </p:sp>
      <p:sp>
        <p:nvSpPr>
          <p:cNvPr id="8" name="Rectangle 7"/>
          <p:cNvSpPr/>
          <p:nvPr/>
        </p:nvSpPr>
        <p:spPr>
          <a:xfrm>
            <a:off x="9580753" y="1561068"/>
            <a:ext cx="1232004" cy="369332"/>
          </a:xfrm>
          <a:prstGeom prst="rect">
            <a:avLst/>
          </a:prstGeom>
        </p:spPr>
        <p:txBody>
          <a:bodyPr wrap="none">
            <a:spAutoFit/>
          </a:bodyPr>
          <a:lstStyle/>
          <a:p>
            <a:r>
              <a:rPr lang="en-US" b="1" dirty="0">
                <a:solidFill>
                  <a:srgbClr val="7030A0"/>
                </a:solidFill>
                <a:latin typeface="NimbusSanL-Bold"/>
              </a:rPr>
              <a:t>DEFAULT</a:t>
            </a:r>
            <a:endParaRPr lang="en-US" dirty="0">
              <a:solidFill>
                <a:srgbClr val="7030A0"/>
              </a:solidFill>
            </a:endParaRPr>
          </a:p>
        </p:txBody>
      </p:sp>
      <p:cxnSp>
        <p:nvCxnSpPr>
          <p:cNvPr id="10" name="Straight Arrow Connector 9"/>
          <p:cNvCxnSpPr>
            <a:endCxn id="7" idx="0"/>
          </p:cNvCxnSpPr>
          <p:nvPr/>
        </p:nvCxnSpPr>
        <p:spPr>
          <a:xfrm flipH="1">
            <a:off x="1609893" y="628136"/>
            <a:ext cx="2685608" cy="107730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740236" y="744846"/>
            <a:ext cx="41703" cy="100088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8" idx="0"/>
          </p:cNvCxnSpPr>
          <p:nvPr/>
        </p:nvCxnSpPr>
        <p:spPr>
          <a:xfrm>
            <a:off x="6691282" y="744846"/>
            <a:ext cx="3505473" cy="81622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8153400" y="2884793"/>
            <a:ext cx="3813199" cy="646331"/>
          </a:xfrm>
          <a:prstGeom prst="rect">
            <a:avLst/>
          </a:prstGeom>
        </p:spPr>
        <p:txBody>
          <a:bodyPr wrap="square">
            <a:spAutoFit/>
          </a:bodyPr>
          <a:lstStyle/>
          <a:p>
            <a:r>
              <a:rPr lang="en-US" dirty="0">
                <a:latin typeface="Helvetica Neue"/>
              </a:rPr>
              <a:t>Specify </a:t>
            </a:r>
            <a:r>
              <a:rPr lang="en-US" b="1" dirty="0">
                <a:latin typeface="Helvetica Neue"/>
              </a:rPr>
              <a:t>DEFAULT</a:t>
            </a:r>
            <a:r>
              <a:rPr lang="en-US" dirty="0">
                <a:latin typeface="Helvetica Neue"/>
              </a:rPr>
              <a:t> </a:t>
            </a:r>
            <a:r>
              <a:rPr lang="en-US" dirty="0" smtClean="0">
                <a:latin typeface="Helvetica Neue"/>
              </a:rPr>
              <a:t>to </a:t>
            </a:r>
            <a:r>
              <a:rPr lang="en-US" dirty="0">
                <a:latin typeface="Helvetica Neue"/>
              </a:rPr>
              <a:t>omit a limit for this resource in this profile</a:t>
            </a:r>
          </a:p>
        </p:txBody>
      </p:sp>
      <p:sp>
        <p:nvSpPr>
          <p:cNvPr id="19" name="Rectangle 18"/>
          <p:cNvSpPr/>
          <p:nvPr/>
        </p:nvSpPr>
        <p:spPr>
          <a:xfrm>
            <a:off x="8153400" y="3832500"/>
            <a:ext cx="3799464" cy="1015663"/>
          </a:xfrm>
          <a:prstGeom prst="rect">
            <a:avLst/>
          </a:prstGeom>
        </p:spPr>
        <p:txBody>
          <a:bodyPr wrap="square">
            <a:spAutoFit/>
          </a:bodyPr>
          <a:lstStyle/>
          <a:p>
            <a:pPr lvl="0" eaLnBrk="0" fontAlgn="base" hangingPunct="0">
              <a:spcBef>
                <a:spcPct val="0"/>
              </a:spcBef>
              <a:spcAft>
                <a:spcPct val="0"/>
              </a:spcAft>
            </a:pPr>
            <a:r>
              <a:rPr lang="en-US" altLang="en-US" dirty="0">
                <a:solidFill>
                  <a:srgbClr val="222222"/>
                </a:solidFill>
                <a:latin typeface="Helvetica Neue"/>
              </a:rPr>
              <a:t>Any user who is not explicitly assigned a profile is subject to the limits defined in the </a:t>
            </a:r>
            <a:r>
              <a:rPr lang="en-US" altLang="en-US" sz="1600" dirty="0">
                <a:solidFill>
                  <a:srgbClr val="000000"/>
                </a:solidFill>
                <a:latin typeface="menlo"/>
              </a:rPr>
              <a:t>DEFAULT</a:t>
            </a:r>
            <a:r>
              <a:rPr lang="en-US" altLang="en-US" dirty="0">
                <a:solidFill>
                  <a:srgbClr val="222222"/>
                </a:solidFill>
                <a:latin typeface="Helvetica Neue"/>
              </a:rPr>
              <a:t> profile</a:t>
            </a:r>
            <a:r>
              <a:rPr lang="en-US" altLang="en-US" sz="2400" dirty="0"/>
              <a:t> </a:t>
            </a:r>
            <a:endParaRPr lang="en-US" altLang="en-US" sz="4000" dirty="0">
              <a:latin typeface="Arial" panose="020B0604020202020204" pitchFamily="34" charset="0"/>
            </a:endParaRPr>
          </a:p>
        </p:txBody>
      </p:sp>
      <p:sp>
        <p:nvSpPr>
          <p:cNvPr id="21" name="Rectangle 20"/>
          <p:cNvSpPr/>
          <p:nvPr/>
        </p:nvSpPr>
        <p:spPr>
          <a:xfrm>
            <a:off x="3816172" y="2999911"/>
            <a:ext cx="3889829" cy="646331"/>
          </a:xfrm>
          <a:prstGeom prst="rect">
            <a:avLst/>
          </a:prstGeom>
        </p:spPr>
        <p:txBody>
          <a:bodyPr wrap="square">
            <a:spAutoFit/>
          </a:bodyPr>
          <a:lstStyle/>
          <a:p>
            <a:pPr lvl="0" eaLnBrk="0" fontAlgn="base" hangingPunct="0">
              <a:spcBef>
                <a:spcPct val="0"/>
              </a:spcBef>
              <a:spcAft>
                <a:spcPct val="0"/>
              </a:spcAft>
            </a:pPr>
            <a:r>
              <a:rPr lang="en-US" altLang="en-US" dirty="0">
                <a:solidFill>
                  <a:srgbClr val="000000"/>
                </a:solidFill>
                <a:latin typeface="Helvetica Neue"/>
              </a:rPr>
              <a:t>UNLIMITED</a:t>
            </a:r>
            <a:r>
              <a:rPr lang="en-US" altLang="en-US" dirty="0">
                <a:solidFill>
                  <a:srgbClr val="222222"/>
                </a:solidFill>
                <a:latin typeface="Helvetica Neue"/>
              </a:rPr>
              <a:t> indicates that no limit has been set for the parameter.</a:t>
            </a:r>
            <a:r>
              <a:rPr lang="en-US" altLang="en-US" dirty="0">
                <a:latin typeface="Helvetica Neue"/>
              </a:rPr>
              <a:t> </a:t>
            </a:r>
          </a:p>
        </p:txBody>
      </p:sp>
      <p:sp>
        <p:nvSpPr>
          <p:cNvPr id="24" name="Rectangle 23"/>
          <p:cNvSpPr/>
          <p:nvPr/>
        </p:nvSpPr>
        <p:spPr>
          <a:xfrm>
            <a:off x="4422050" y="3839842"/>
            <a:ext cx="2292615" cy="369332"/>
          </a:xfrm>
          <a:prstGeom prst="rect">
            <a:avLst/>
          </a:prstGeom>
        </p:spPr>
        <p:txBody>
          <a:bodyPr wrap="none">
            <a:spAutoFit/>
          </a:bodyPr>
          <a:lstStyle/>
          <a:p>
            <a:r>
              <a:rPr lang="en-US" b="1" dirty="0">
                <a:solidFill>
                  <a:srgbClr val="7030A0"/>
                </a:solidFill>
              </a:rPr>
              <a:t>idel_time  </a:t>
            </a:r>
            <a:r>
              <a:rPr lang="en-US" b="1" dirty="0" smtClean="0">
                <a:solidFill>
                  <a:srgbClr val="7030A0"/>
                </a:solidFill>
              </a:rPr>
              <a:t>UNLIMITED</a:t>
            </a:r>
            <a:endParaRPr lang="en-US" b="1" dirty="0">
              <a:solidFill>
                <a:srgbClr val="7030A0"/>
              </a:solidFill>
            </a:endParaRPr>
          </a:p>
        </p:txBody>
      </p:sp>
      <p:cxnSp>
        <p:nvCxnSpPr>
          <p:cNvPr id="25" name="Straight Arrow Connector 24"/>
          <p:cNvCxnSpPr/>
          <p:nvPr/>
        </p:nvCxnSpPr>
        <p:spPr>
          <a:xfrm>
            <a:off x="10196755" y="1890111"/>
            <a:ext cx="8133" cy="69735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636060" y="2920647"/>
            <a:ext cx="2833006" cy="646331"/>
          </a:xfrm>
          <a:prstGeom prst="rect">
            <a:avLst/>
          </a:prstGeom>
        </p:spPr>
        <p:txBody>
          <a:bodyPr wrap="square">
            <a:spAutoFit/>
          </a:bodyPr>
          <a:lstStyle/>
          <a:p>
            <a:pPr lvl="0" eaLnBrk="0" fontAlgn="base" hangingPunct="0">
              <a:spcBef>
                <a:spcPct val="0"/>
              </a:spcBef>
              <a:spcAft>
                <a:spcPct val="0"/>
              </a:spcAft>
            </a:pPr>
            <a:r>
              <a:rPr lang="en-US" altLang="en-US" dirty="0" smtClean="0">
                <a:solidFill>
                  <a:srgbClr val="000000"/>
                </a:solidFill>
                <a:latin typeface="Helvetica Neue"/>
              </a:rPr>
              <a:t>Values restrict the resource limits</a:t>
            </a:r>
            <a:endParaRPr lang="en-US" altLang="en-US" dirty="0">
              <a:latin typeface="Helvetica Neue"/>
            </a:endParaRPr>
          </a:p>
        </p:txBody>
      </p:sp>
      <p:cxnSp>
        <p:nvCxnSpPr>
          <p:cNvPr id="27" name="Straight Arrow Connector 26"/>
          <p:cNvCxnSpPr/>
          <p:nvPr/>
        </p:nvCxnSpPr>
        <p:spPr>
          <a:xfrm>
            <a:off x="1609893" y="2108952"/>
            <a:ext cx="8133" cy="69735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902926" y="3839842"/>
            <a:ext cx="1430200" cy="369332"/>
          </a:xfrm>
          <a:prstGeom prst="rect">
            <a:avLst/>
          </a:prstGeom>
        </p:spPr>
        <p:txBody>
          <a:bodyPr wrap="none">
            <a:spAutoFit/>
          </a:bodyPr>
          <a:lstStyle/>
          <a:p>
            <a:r>
              <a:rPr lang="en-US" b="1" dirty="0">
                <a:solidFill>
                  <a:srgbClr val="7030A0"/>
                </a:solidFill>
              </a:rPr>
              <a:t>idel_time  </a:t>
            </a:r>
            <a:r>
              <a:rPr lang="en-US" b="1" dirty="0" smtClean="0">
                <a:solidFill>
                  <a:srgbClr val="7030A0"/>
                </a:solidFill>
              </a:rPr>
              <a:t>10</a:t>
            </a:r>
            <a:endParaRPr lang="en-US" b="1" dirty="0">
              <a:solidFill>
                <a:srgbClr val="7030A0"/>
              </a:solidFill>
            </a:endParaRPr>
          </a:p>
        </p:txBody>
      </p:sp>
      <p:cxnSp>
        <p:nvCxnSpPr>
          <p:cNvPr id="29" name="Straight Arrow Connector 28"/>
          <p:cNvCxnSpPr/>
          <p:nvPr/>
        </p:nvCxnSpPr>
        <p:spPr>
          <a:xfrm>
            <a:off x="5752953" y="2223290"/>
            <a:ext cx="8133" cy="69735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64609" y="5191875"/>
            <a:ext cx="10351254" cy="1200329"/>
          </a:xfrm>
          <a:prstGeom prst="rect">
            <a:avLst/>
          </a:prstGeom>
        </p:spPr>
        <p:txBody>
          <a:bodyPr wrap="square">
            <a:spAutoFit/>
          </a:bodyPr>
          <a:lstStyle/>
          <a:p>
            <a:r>
              <a:rPr lang="en-US" dirty="0">
                <a:solidFill>
                  <a:srgbClr val="000000"/>
                </a:solidFill>
                <a:latin typeface="Helvetica Neue"/>
              </a:rPr>
              <a:t>Session-level limits are enforced for each connection. </a:t>
            </a:r>
            <a:endParaRPr lang="en-US" dirty="0" smtClean="0">
              <a:solidFill>
                <a:srgbClr val="000000"/>
              </a:solidFill>
              <a:latin typeface="Helvetica Neue"/>
            </a:endParaRPr>
          </a:p>
          <a:p>
            <a:endParaRPr lang="en-US" dirty="0">
              <a:solidFill>
                <a:srgbClr val="000000"/>
              </a:solidFill>
              <a:latin typeface="Helvetica Neue"/>
            </a:endParaRPr>
          </a:p>
          <a:p>
            <a:r>
              <a:rPr lang="en-US" dirty="0" smtClean="0">
                <a:solidFill>
                  <a:srgbClr val="000000"/>
                </a:solidFill>
                <a:latin typeface="Helvetica Neue"/>
              </a:rPr>
              <a:t>When </a:t>
            </a:r>
            <a:r>
              <a:rPr lang="en-US" dirty="0">
                <a:solidFill>
                  <a:srgbClr val="000000"/>
                </a:solidFill>
                <a:latin typeface="Helvetica Neue"/>
              </a:rPr>
              <a:t>a session level limit is exceeded, only the last SQL command issued is rolled back; no further work can be performed until a commit, rollback, or exit is performed.</a:t>
            </a:r>
            <a:endParaRPr lang="en-US" dirty="0">
              <a:latin typeface="Helvetica Neue"/>
            </a:endParaRPr>
          </a:p>
        </p:txBody>
      </p:sp>
      <p:sp>
        <p:nvSpPr>
          <p:cNvPr id="22" name="Rectangle 21"/>
          <p:cNvSpPr/>
          <p:nvPr/>
        </p:nvSpPr>
        <p:spPr>
          <a:xfrm>
            <a:off x="8835892" y="4971355"/>
            <a:ext cx="1876860" cy="369332"/>
          </a:xfrm>
          <a:prstGeom prst="rect">
            <a:avLst/>
          </a:prstGeom>
        </p:spPr>
        <p:txBody>
          <a:bodyPr wrap="none">
            <a:spAutoFit/>
          </a:bodyPr>
          <a:lstStyle/>
          <a:p>
            <a:r>
              <a:rPr lang="en-US" b="1" dirty="0" err="1">
                <a:solidFill>
                  <a:srgbClr val="7030A0"/>
                </a:solidFill>
              </a:rPr>
              <a:t>idel_time</a:t>
            </a:r>
            <a:r>
              <a:rPr lang="en-US" b="1" dirty="0">
                <a:solidFill>
                  <a:srgbClr val="7030A0"/>
                </a:solidFill>
              </a:rPr>
              <a:t>  </a:t>
            </a:r>
            <a:r>
              <a:rPr lang="en-US" b="1" dirty="0" smtClean="0">
                <a:solidFill>
                  <a:srgbClr val="7030A0"/>
                </a:solidFill>
              </a:rPr>
              <a:t>default</a:t>
            </a:r>
            <a:endParaRPr lang="en-US" b="1" dirty="0">
              <a:solidFill>
                <a:srgbClr val="7030A0"/>
              </a:solidFill>
            </a:endParaRPr>
          </a:p>
        </p:txBody>
      </p:sp>
    </p:spTree>
    <p:extLst>
      <p:ext uri="{BB962C8B-B14F-4D97-AF65-F5344CB8AC3E}">
        <p14:creationId xmlns:p14="http://schemas.microsoft.com/office/powerpoint/2010/main" val="1591042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F33324CE-4EFC-4EA3-9093-F316C2983C14}" type="slidenum">
              <a:rPr lang="en-US" smtClean="0"/>
              <a:t>8</a:t>
            </a:fld>
            <a:endParaRPr lang="en-US"/>
          </a:p>
        </p:txBody>
      </p:sp>
      <p:sp>
        <p:nvSpPr>
          <p:cNvPr id="3" name="Rectangle 2"/>
          <p:cNvSpPr/>
          <p:nvPr/>
        </p:nvSpPr>
        <p:spPr>
          <a:xfrm>
            <a:off x="343437" y="497760"/>
            <a:ext cx="11286186" cy="2585323"/>
          </a:xfrm>
          <a:prstGeom prst="rect">
            <a:avLst/>
          </a:prstGeom>
        </p:spPr>
        <p:txBody>
          <a:bodyPr wrap="square">
            <a:spAutoFit/>
          </a:bodyPr>
          <a:lstStyle/>
          <a:p>
            <a:r>
              <a:rPr lang="en-US" dirty="0"/>
              <a:t>The </a:t>
            </a:r>
            <a:r>
              <a:rPr lang="en-US" i="1" dirty="0"/>
              <a:t>idle_time</a:t>
            </a:r>
            <a:r>
              <a:rPr lang="en-US" dirty="0"/>
              <a:t> parameter limits the maximum time a session can stay connected without doing </a:t>
            </a:r>
            <a:r>
              <a:rPr lang="en-US" dirty="0" smtClean="0"/>
              <a:t>anything</a:t>
            </a:r>
          </a:p>
          <a:p>
            <a:endParaRPr lang="en-US" dirty="0"/>
          </a:p>
          <a:p>
            <a:r>
              <a:rPr lang="en-US" dirty="0"/>
              <a:t>By reducing the period of time an inactive session stays </a:t>
            </a:r>
            <a:r>
              <a:rPr lang="en-US" dirty="0" smtClean="0"/>
              <a:t>connected, for security nobody to abuse the session.</a:t>
            </a:r>
          </a:p>
          <a:p>
            <a:endParaRPr lang="en-US" dirty="0"/>
          </a:p>
          <a:p>
            <a:r>
              <a:rPr lang="en-US" dirty="0" smtClean="0"/>
              <a:t>Idle_time </a:t>
            </a:r>
            <a:r>
              <a:rPr lang="en-US" dirty="0"/>
              <a:t>is useful for </a:t>
            </a:r>
            <a:r>
              <a:rPr lang="en-US" b="1" dirty="0"/>
              <a:t>disconnecting user session</a:t>
            </a:r>
            <a:r>
              <a:rPr lang="en-US" dirty="0"/>
              <a:t> suppose user mentioned </a:t>
            </a:r>
            <a:r>
              <a:rPr lang="en-US" b="1" dirty="0" smtClean="0"/>
              <a:t>idle_time </a:t>
            </a:r>
            <a:r>
              <a:rPr lang="en-US" dirty="0"/>
              <a:t>is expired</a:t>
            </a:r>
            <a:r>
              <a:rPr lang="en-US" dirty="0" smtClean="0"/>
              <a:t>.</a:t>
            </a:r>
            <a:r>
              <a:rPr lang="en-US" dirty="0"/>
              <a:t> </a:t>
            </a:r>
            <a:endParaRPr lang="en-US" dirty="0" smtClean="0"/>
          </a:p>
          <a:p>
            <a:endParaRPr lang="en-US" dirty="0"/>
          </a:p>
          <a:p>
            <a:r>
              <a:rPr lang="en-US" dirty="0" smtClean="0"/>
              <a:t>The </a:t>
            </a:r>
            <a:r>
              <a:rPr lang="en-US" dirty="0"/>
              <a:t>idel_time assigned values are in </a:t>
            </a:r>
            <a:r>
              <a:rPr lang="en-US" b="1" dirty="0"/>
              <a:t>minutes.</a:t>
            </a:r>
          </a:p>
          <a:p>
            <a:endParaRPr lang="en-US" dirty="0" smtClean="0"/>
          </a:p>
          <a:p>
            <a:r>
              <a:rPr lang="en-US" dirty="0" smtClean="0"/>
              <a:t> </a:t>
            </a:r>
            <a:r>
              <a:rPr lang="en-US" dirty="0"/>
              <a:t>For example </a:t>
            </a:r>
            <a:r>
              <a:rPr lang="en-US" b="1" dirty="0" smtClean="0"/>
              <a:t>Salesrep</a:t>
            </a:r>
            <a:r>
              <a:rPr lang="en-US" dirty="0" smtClean="0"/>
              <a:t> profile </a:t>
            </a:r>
            <a:r>
              <a:rPr lang="en-US" dirty="0"/>
              <a:t>"idel_time is 10" minutes. </a:t>
            </a:r>
          </a:p>
        </p:txBody>
      </p:sp>
      <p:sp>
        <p:nvSpPr>
          <p:cNvPr id="6" name="Rectangle 5"/>
          <p:cNvSpPr/>
          <p:nvPr/>
        </p:nvSpPr>
        <p:spPr>
          <a:xfrm>
            <a:off x="186740" y="0"/>
            <a:ext cx="1095172" cy="369332"/>
          </a:xfrm>
          <a:prstGeom prst="rect">
            <a:avLst/>
          </a:prstGeom>
        </p:spPr>
        <p:txBody>
          <a:bodyPr wrap="none">
            <a:spAutoFit/>
          </a:bodyPr>
          <a:lstStyle/>
          <a:p>
            <a:r>
              <a:rPr lang="en-US" b="1" dirty="0">
                <a:solidFill>
                  <a:srgbClr val="7030A0"/>
                </a:solidFill>
              </a:rPr>
              <a:t>Idle_time</a:t>
            </a:r>
          </a:p>
        </p:txBody>
      </p:sp>
      <p:sp>
        <p:nvSpPr>
          <p:cNvPr id="7" name="Rectangle 6"/>
          <p:cNvSpPr/>
          <p:nvPr/>
        </p:nvSpPr>
        <p:spPr>
          <a:xfrm>
            <a:off x="343437" y="3334721"/>
            <a:ext cx="11010363" cy="646331"/>
          </a:xfrm>
          <a:prstGeom prst="rect">
            <a:avLst/>
          </a:prstGeom>
        </p:spPr>
        <p:txBody>
          <a:bodyPr wrap="square">
            <a:spAutoFit/>
          </a:bodyPr>
          <a:lstStyle/>
          <a:p>
            <a:r>
              <a:rPr lang="en-US" dirty="0"/>
              <a:t>If a user exceeds the CONNECT_TIME or IDLE_TIME session resource limit, then the database rolls back the current transaction and ends the session. When the user process next issues a call, the database returns an error</a:t>
            </a:r>
          </a:p>
        </p:txBody>
      </p:sp>
      <p:sp>
        <p:nvSpPr>
          <p:cNvPr id="8" name="Rectangle 7"/>
          <p:cNvSpPr/>
          <p:nvPr/>
        </p:nvSpPr>
        <p:spPr>
          <a:xfrm>
            <a:off x="343437" y="4153038"/>
            <a:ext cx="11286186" cy="369332"/>
          </a:xfrm>
          <a:prstGeom prst="rect">
            <a:avLst/>
          </a:prstGeom>
        </p:spPr>
        <p:txBody>
          <a:bodyPr wrap="square">
            <a:spAutoFit/>
          </a:bodyPr>
          <a:lstStyle/>
          <a:p>
            <a:r>
              <a:rPr lang="en-US" dirty="0"/>
              <a:t>By default, idle_time is default</a:t>
            </a:r>
            <a:r>
              <a:rPr lang="en-US" dirty="0" smtClean="0"/>
              <a:t>. All the </a:t>
            </a:r>
            <a:r>
              <a:rPr lang="en-US" b="1" dirty="0" smtClean="0"/>
              <a:t>Default value is unlimited</a:t>
            </a:r>
            <a:endParaRPr lang="en-US" b="1" dirty="0"/>
          </a:p>
        </p:txBody>
      </p:sp>
      <p:sp>
        <p:nvSpPr>
          <p:cNvPr id="9" name="Rectangle 8"/>
          <p:cNvSpPr/>
          <p:nvPr/>
        </p:nvSpPr>
        <p:spPr>
          <a:xfrm>
            <a:off x="343437" y="4784586"/>
            <a:ext cx="11442802" cy="1754326"/>
          </a:xfrm>
          <a:prstGeom prst="rect">
            <a:avLst/>
          </a:prstGeom>
        </p:spPr>
        <p:txBody>
          <a:bodyPr wrap="square">
            <a:spAutoFit/>
          </a:bodyPr>
          <a:lstStyle/>
          <a:p>
            <a:r>
              <a:rPr lang="en-US" b="1" dirty="0">
                <a:solidFill>
                  <a:srgbClr val="7030A0"/>
                </a:solidFill>
                <a:latin typeface="Courier New" panose="02070309020205020404" pitchFamily="49" charset="0"/>
                <a:cs typeface="Courier New" panose="02070309020205020404" pitchFamily="49" charset="0"/>
              </a:rPr>
              <a:t>select Resource_Name, Limit  from DBA_PROFILES where </a:t>
            </a:r>
            <a:r>
              <a:rPr lang="en-US" b="1" dirty="0" err="1">
                <a:solidFill>
                  <a:srgbClr val="7030A0"/>
                </a:solidFill>
                <a:latin typeface="Courier New" panose="02070309020205020404" pitchFamily="49" charset="0"/>
                <a:cs typeface="Courier New" panose="02070309020205020404" pitchFamily="49" charset="0"/>
              </a:rPr>
              <a:t>resource_name</a:t>
            </a:r>
            <a:r>
              <a:rPr lang="en-US" b="1" dirty="0">
                <a:solidFill>
                  <a:srgbClr val="7030A0"/>
                </a:solidFill>
                <a:latin typeface="Courier New" panose="02070309020205020404" pitchFamily="49" charset="0"/>
                <a:cs typeface="Courier New" panose="02070309020205020404" pitchFamily="49" charset="0"/>
              </a:rPr>
              <a:t> = 'IDLE_TIME' </a:t>
            </a:r>
          </a:p>
          <a:p>
            <a:endParaRPr lang="en-US" b="1" dirty="0">
              <a:solidFill>
                <a:srgbClr val="7030A0"/>
              </a:solidFill>
              <a:latin typeface="Courier New" panose="02070309020205020404" pitchFamily="49" charset="0"/>
              <a:cs typeface="Courier New" panose="02070309020205020404" pitchFamily="49" charset="0"/>
            </a:endParaRPr>
          </a:p>
          <a:p>
            <a:r>
              <a:rPr lang="en-US" b="1" dirty="0">
                <a:solidFill>
                  <a:srgbClr val="7030A0"/>
                </a:solidFill>
                <a:latin typeface="Courier New" panose="02070309020205020404" pitchFamily="49" charset="0"/>
                <a:cs typeface="Courier New" panose="02070309020205020404" pitchFamily="49" charset="0"/>
              </a:rPr>
              <a:t>RESOURCE_NAME	               LIMIT</a:t>
            </a:r>
          </a:p>
          <a:p>
            <a:r>
              <a:rPr lang="en-US" b="1" dirty="0">
                <a:solidFill>
                  <a:srgbClr val="7030A0"/>
                </a:solidFill>
                <a:latin typeface="Courier New" panose="02070309020205020404" pitchFamily="49" charset="0"/>
                <a:cs typeface="Courier New" panose="02070309020205020404" pitchFamily="49" charset="0"/>
              </a:rPr>
              <a:t>----------------------------------------</a:t>
            </a:r>
          </a:p>
          <a:p>
            <a:r>
              <a:rPr lang="en-US" b="1" dirty="0">
                <a:solidFill>
                  <a:srgbClr val="7030A0"/>
                </a:solidFill>
                <a:latin typeface="Courier New" panose="02070309020205020404" pitchFamily="49" charset="0"/>
                <a:cs typeface="Courier New" panose="02070309020205020404" pitchFamily="49" charset="0"/>
              </a:rPr>
              <a:t>IDLE_TIME	               UNLIMITED</a:t>
            </a:r>
          </a:p>
          <a:p>
            <a:endParaRPr lang="en-US" dirty="0"/>
          </a:p>
        </p:txBody>
      </p:sp>
    </p:spTree>
    <p:extLst>
      <p:ext uri="{BB962C8B-B14F-4D97-AF65-F5344CB8AC3E}">
        <p14:creationId xmlns:p14="http://schemas.microsoft.com/office/powerpoint/2010/main" val="3912049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F33324CE-4EFC-4EA3-9093-F316C2983C14}" type="slidenum">
              <a:rPr lang="en-US" smtClean="0"/>
              <a:t>9</a:t>
            </a:fld>
            <a:endParaRPr lang="en-US"/>
          </a:p>
        </p:txBody>
      </p:sp>
      <p:sp>
        <p:nvSpPr>
          <p:cNvPr id="2" name="Rectangle 1"/>
          <p:cNvSpPr/>
          <p:nvPr/>
        </p:nvSpPr>
        <p:spPr>
          <a:xfrm>
            <a:off x="105208" y="109248"/>
            <a:ext cx="1523174" cy="369332"/>
          </a:xfrm>
          <a:prstGeom prst="rect">
            <a:avLst/>
          </a:prstGeom>
        </p:spPr>
        <p:txBody>
          <a:bodyPr wrap="none">
            <a:spAutoFit/>
          </a:bodyPr>
          <a:lstStyle/>
          <a:p>
            <a:r>
              <a:rPr lang="en-US" b="1" dirty="0" smtClean="0">
                <a:solidFill>
                  <a:srgbClr val="7030A0"/>
                </a:solidFill>
              </a:rPr>
              <a:t>Connect_time</a:t>
            </a:r>
            <a:endParaRPr lang="en-US" dirty="0">
              <a:solidFill>
                <a:srgbClr val="7030A0"/>
              </a:solidFill>
            </a:endParaRPr>
          </a:p>
        </p:txBody>
      </p:sp>
      <p:sp>
        <p:nvSpPr>
          <p:cNvPr id="3" name="Rectangle 2"/>
          <p:cNvSpPr/>
          <p:nvPr/>
        </p:nvSpPr>
        <p:spPr>
          <a:xfrm>
            <a:off x="394666" y="616020"/>
            <a:ext cx="8984343" cy="369332"/>
          </a:xfrm>
          <a:prstGeom prst="rect">
            <a:avLst/>
          </a:prstGeom>
        </p:spPr>
        <p:txBody>
          <a:bodyPr wrap="square">
            <a:spAutoFit/>
          </a:bodyPr>
          <a:lstStyle/>
          <a:p>
            <a:r>
              <a:rPr lang="en-US" b="1" dirty="0"/>
              <a:t>CONNECT_TIME </a:t>
            </a:r>
            <a:r>
              <a:rPr lang="en-US" dirty="0" smtClean="0"/>
              <a:t>Specify </a:t>
            </a:r>
            <a:r>
              <a:rPr lang="en-US" dirty="0"/>
              <a:t>the total elapsed time limit for a </a:t>
            </a:r>
            <a:r>
              <a:rPr lang="en-US" dirty="0" smtClean="0"/>
              <a:t>user session</a:t>
            </a:r>
            <a:r>
              <a:rPr lang="en-US" dirty="0"/>
              <a:t>, expressed in minutes.</a:t>
            </a:r>
          </a:p>
        </p:txBody>
      </p:sp>
      <p:sp>
        <p:nvSpPr>
          <p:cNvPr id="6" name="Rectangle 5"/>
          <p:cNvSpPr/>
          <p:nvPr/>
        </p:nvSpPr>
        <p:spPr>
          <a:xfrm>
            <a:off x="377370" y="1122792"/>
            <a:ext cx="11408229" cy="1200329"/>
          </a:xfrm>
          <a:prstGeom prst="rect">
            <a:avLst/>
          </a:prstGeom>
        </p:spPr>
        <p:txBody>
          <a:bodyPr wrap="square">
            <a:spAutoFit/>
          </a:bodyPr>
          <a:lstStyle/>
          <a:p>
            <a:r>
              <a:rPr lang="en-US" dirty="0"/>
              <a:t> if there is a limit on the maximum amount of time a user session can stay connected to the </a:t>
            </a:r>
            <a:r>
              <a:rPr lang="en-US" dirty="0" smtClean="0"/>
              <a:t>database</a:t>
            </a:r>
          </a:p>
          <a:p>
            <a:endParaRPr lang="en-US" dirty="0"/>
          </a:p>
          <a:p>
            <a:r>
              <a:rPr lang="en-US" dirty="0"/>
              <a:t>Allowable connect time per session in minutes</a:t>
            </a:r>
            <a:r>
              <a:rPr lang="en-US" dirty="0" smtClean="0"/>
              <a:t>, after </a:t>
            </a:r>
            <a:r>
              <a:rPr lang="en-US" dirty="0"/>
              <a:t>this limit expires, the sessions are automatically disconnected</a:t>
            </a:r>
            <a:r>
              <a:rPr lang="en-US" dirty="0" smtClean="0"/>
              <a:t> </a:t>
            </a:r>
            <a:r>
              <a:rPr lang="en-US" dirty="0"/>
              <a:t>the </a:t>
            </a:r>
            <a:r>
              <a:rPr lang="en-US" dirty="0" smtClean="0"/>
              <a:t>sessions.</a:t>
            </a:r>
            <a:endParaRPr lang="en-US" dirty="0"/>
          </a:p>
        </p:txBody>
      </p:sp>
      <p:sp>
        <p:nvSpPr>
          <p:cNvPr id="7" name="Rectangle 6"/>
          <p:cNvSpPr/>
          <p:nvPr/>
        </p:nvSpPr>
        <p:spPr>
          <a:xfrm>
            <a:off x="105208" y="2447968"/>
            <a:ext cx="10749225" cy="1477328"/>
          </a:xfrm>
          <a:prstGeom prst="rect">
            <a:avLst/>
          </a:prstGeom>
        </p:spPr>
        <p:txBody>
          <a:bodyPr wrap="none">
            <a:spAutoFit/>
          </a:bodyPr>
          <a:lstStyle/>
          <a:p>
            <a:r>
              <a:rPr lang="en-US" b="1" dirty="0" err="1" smtClean="0">
                <a:solidFill>
                  <a:srgbClr val="7030A0"/>
                </a:solidFill>
              </a:rPr>
              <a:t>Session_Per_user</a:t>
            </a:r>
            <a:endParaRPr lang="en-US" b="1" dirty="0" smtClean="0">
              <a:solidFill>
                <a:srgbClr val="7030A0"/>
              </a:solidFill>
            </a:endParaRPr>
          </a:p>
          <a:p>
            <a:r>
              <a:rPr lang="en-US" dirty="0"/>
              <a:t>N</a:t>
            </a:r>
            <a:r>
              <a:rPr lang="en-US" dirty="0" smtClean="0"/>
              <a:t>eed </a:t>
            </a:r>
            <a:r>
              <a:rPr lang="en-US" dirty="0"/>
              <a:t>to define the maximum number of concurrent sessions by account </a:t>
            </a:r>
            <a:r>
              <a:rPr lang="en-US" dirty="0" smtClean="0"/>
              <a:t>type</a:t>
            </a:r>
          </a:p>
          <a:p>
            <a:endParaRPr lang="en-US" dirty="0">
              <a:solidFill>
                <a:srgbClr val="7030A0"/>
              </a:solidFill>
            </a:endParaRPr>
          </a:p>
          <a:p>
            <a:r>
              <a:rPr lang="en-US" dirty="0" smtClean="0"/>
              <a:t>Unlimited </a:t>
            </a:r>
            <a:r>
              <a:rPr lang="en-US" dirty="0"/>
              <a:t>concurrent connections </a:t>
            </a:r>
            <a:r>
              <a:rPr lang="en-US" dirty="0" smtClean="0"/>
              <a:t>in the database or application could </a:t>
            </a:r>
            <a:r>
              <a:rPr lang="en-US" dirty="0"/>
              <a:t>allow a successful Denial of Service (</a:t>
            </a:r>
            <a:r>
              <a:rPr lang="en-US" dirty="0" err="1"/>
              <a:t>DoS</a:t>
            </a:r>
            <a:r>
              <a:rPr lang="en-US" dirty="0"/>
              <a:t>) </a:t>
            </a:r>
            <a:endParaRPr lang="en-US" dirty="0" smtClean="0"/>
          </a:p>
          <a:p>
            <a:r>
              <a:rPr lang="en-US" dirty="0" smtClean="0"/>
              <a:t>attack </a:t>
            </a:r>
            <a:r>
              <a:rPr lang="en-US" dirty="0"/>
              <a:t>by exhausting connection resources</a:t>
            </a:r>
            <a:endParaRPr lang="en-US" dirty="0">
              <a:solidFill>
                <a:srgbClr val="7030A0"/>
              </a:solidFill>
            </a:endParaRPr>
          </a:p>
        </p:txBody>
      </p:sp>
    </p:spTree>
    <p:extLst>
      <p:ext uri="{BB962C8B-B14F-4D97-AF65-F5344CB8AC3E}">
        <p14:creationId xmlns:p14="http://schemas.microsoft.com/office/powerpoint/2010/main" val="7065255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1643</TotalTime>
  <Words>2089</Words>
  <Application>Microsoft Office PowerPoint</Application>
  <PresentationFormat>Widescreen</PresentationFormat>
  <Paragraphs>338</Paragraphs>
  <Slides>35</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Courier New</vt:lpstr>
      <vt:lpstr>Helvetica Neue</vt:lpstr>
      <vt:lpstr>menlo</vt:lpstr>
      <vt:lpstr>NimbusSanL-Bold</vt:lpstr>
      <vt:lpstr>NimbusSanL-Regu</vt:lpstr>
      <vt:lpstr>Open Sans</vt:lpstr>
      <vt:lpstr>Office Theme</vt:lpstr>
      <vt:lpstr>Database Security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Database Security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Database Security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Dr.Girija</dc:creator>
  <cp:lastModifiedBy>Dr. Girija</cp:lastModifiedBy>
  <cp:revision>182</cp:revision>
  <dcterms:created xsi:type="dcterms:W3CDTF">2017-05-08T06:48:00Z</dcterms:created>
  <dcterms:modified xsi:type="dcterms:W3CDTF">2018-04-28T03:14:23Z</dcterms:modified>
</cp:coreProperties>
</file>