
<file path=[Content_Types].xml><?xml version="1.0" encoding="utf-8"?>
<Types xmlns="http://schemas.openxmlformats.org/package/2006/content-types">
  <Default Extension="jpg&amp;ehk=s2KTlLrVauEOimRJMzfUZQ&amp;r=0&amp;pid=OfficeInsert" ContentType="image/jpeg"/>
  <Default Extension="png" ContentType="image/png"/>
  <Default Extension="jpg&amp;ehk=uSURDguJ4Vjkauv0dDM7ug&amp;r=0&amp;pid=OfficeInsert" ContentType="image/jpeg"/>
  <Default Extension="gif&amp;ehk=7COTdD3NL4fXWlw5Miqt0A&amp;r=0&amp;pid=OfficeInsert" ContentType="image/gif"/>
  <Default Extension="png&amp;ehk=xgTj5dXyh7J" ContentType="image/png"/>
  <Default Extension="jpg&amp;ehk=zVL7" ContentType="image/jpeg"/>
  <Default Extension="jpeg" ContentType="image/jpeg"/>
  <Default Extension="rels" ContentType="application/vnd.openxmlformats-package.relationships+xml"/>
  <Default Extension="xml" ContentType="application/xml"/>
  <Default Extension="jpg&amp;ehk=DhUtuNRYn6" ContentType="image/jpeg"/>
  <Default Extension="gif&amp;ehk=eTlVEvoioFvT6QTym0KzeA&amp;r=0&amp;pid=OfficeInsert" ContentType="image/gif"/>
  <Default Extension="jpg&amp;ehk=k0s5jMQT" ContentType="image/jpeg"/>
  <Default Extension="jpg&amp;ehk=DRoHQhunSgvwVitbatjgiA&amp;r=0&amp;pid=OfficeInsert" ContentType="image/jpeg"/>
  <Default Extension="gif" ContentType="image/gif"/>
  <Default Extension="gif&amp;ehk=1hlOcvJF8P3rgGGSXdsjVQ&amp;r=0&amp;pid=OfficeInsert" ContentType="image/gif"/>
  <Default Extension="gif&amp;ehk=dzGXySSIMs0t5l3Uvd6IHg&amp;r=0&amp;pid=OfficeInsert" ContentType="image/gif"/>
  <Default Extension="jpg&amp;ehk=HkMdW5a8H2ATDDkujEe0" ContentType="image/jpeg"/>
  <Default Extension="png&amp;ehk=F2rehWtnUdM2iwqRIB65KA&amp;r=0&amp;pid=OfficeInsert" ContentType="image/png"/>
  <Default Extension="png&amp;ehk=OQO" ContentType="image/png"/>
  <Default Extension="jpg&amp;ehk=Fzo0jA8QOj5iVotKMQRnkQ&amp;r=0&amp;pid=OfficeInsert" ContentType="image/jpeg"/>
  <Default Extension="jpg&amp;ehk=FRTup" ContentType="image/jpeg"/>
  <Default Extension="jpg&amp;ehk=q5vcGfkCRH6X7Sb1axslUA&amp;r=0&amp;pid=OfficeInsert" ContentType="image/jpeg"/>
  <Default Extension="jpg" ContentType="image/jpeg"/>
  <Default Extension="jpg&amp;ehk=FydjMaK" ContentType="image/jpeg"/>
  <Default Extension="png&amp;ehk=0E3MymMO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8" r:id="rId3"/>
    <p:sldId id="260" r:id="rId4"/>
    <p:sldId id="283" r:id="rId5"/>
    <p:sldId id="279" r:id="rId6"/>
    <p:sldId id="278" r:id="rId7"/>
    <p:sldId id="276" r:id="rId8"/>
    <p:sldId id="281" r:id="rId9"/>
    <p:sldId id="270" r:id="rId10"/>
    <p:sldId id="303" r:id="rId11"/>
    <p:sldId id="258" r:id="rId12"/>
    <p:sldId id="284" r:id="rId13"/>
    <p:sldId id="289" r:id="rId14"/>
    <p:sldId id="304" r:id="rId15"/>
    <p:sldId id="269" r:id="rId16"/>
    <p:sldId id="296" r:id="rId17"/>
    <p:sldId id="297" r:id="rId18"/>
    <p:sldId id="277" r:id="rId19"/>
    <p:sldId id="259" r:id="rId20"/>
    <p:sldId id="286" r:id="rId21"/>
    <p:sldId id="287" r:id="rId22"/>
    <p:sldId id="292" r:id="rId23"/>
    <p:sldId id="300" r:id="rId24"/>
    <p:sldId id="305" r:id="rId25"/>
    <p:sldId id="290" r:id="rId26"/>
    <p:sldId id="272" r:id="rId27"/>
    <p:sldId id="301" r:id="rId28"/>
    <p:sldId id="274" r:id="rId29"/>
    <p:sldId id="291" r:id="rId30"/>
    <p:sldId id="257" r:id="rId31"/>
    <p:sldId id="280" r:id="rId32"/>
    <p:sldId id="294" r:id="rId33"/>
    <p:sldId id="262" r:id="rId34"/>
    <p:sldId id="264" r:id="rId35"/>
    <p:sldId id="265" r:id="rId36"/>
    <p:sldId id="302" r:id="rId37"/>
    <p:sldId id="299" r:id="rId38"/>
    <p:sldId id="298" r:id="rId39"/>
    <p:sldId id="275" r:id="rId40"/>
    <p:sldId id="293" r:id="rId41"/>
    <p:sldId id="295" r:id="rId42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8" y="2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AA45A-15A7-CB41-B8C8-2A4BF358446F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93297"/>
            <a:ext cx="3066733" cy="4697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8" y="8893297"/>
            <a:ext cx="3066733" cy="4697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3D4EB-CE06-B64B-BD2A-FA2EE1C6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6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8" y="2"/>
            <a:ext cx="3066733" cy="4697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F5332-E5A6-C743-9BDF-9A0709B22B4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93297"/>
            <a:ext cx="3066733" cy="4697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8" y="8893297"/>
            <a:ext cx="3066733" cy="4697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09555-29DB-0840-839D-77262B5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7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AFFC-066E-4857-BA7F-2348C32BCAEB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1E88-31FF-44AC-A885-6DEA36761541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353-96EC-4DF0-A114-0590E4997C8D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3144-1916-4510-A3F8-A06A31D2AD1C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6DB0-CCC0-4ED2-A208-6D20A6B42946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79BD-2BC9-4F81-AD45-8ACA5A2E985B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D79A-AD2E-43A9-886C-124CE3390FD2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DFD-998D-48DA-9F88-D4C5FF93D312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EDB-E5B0-4663-979B-6F07F05B3148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D189-73D5-4B07-B2C4-CFDA05ADD013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1843-807C-495E-84C5-EE93427433A8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E2C2-EA9D-45C7-B3D2-E5EF5782D030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&amp;ehk=F2rehWtnUdM2iwqRIB65KA&amp;r=0&amp;pid=OfficeInsert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k0s5jMQ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&amp;ehk=7COTdD3NL4fXWlw5Miqt0A&amp;r=0&amp;pid=OfficeInsert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&amp;ehk=eTlVEvoioFvT6QTym0KzeA&amp;r=0&amp;pid=OfficeInsert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pkinton.wikispaces.com/Spelling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&amp;ehk=1hlOcvJF8P3rgGGSXdsjVQ&amp;r=0&amp;pid=OfficeInsert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uzi.com/2013/06/pricechannel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ullefle.fr/category/etudian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&amp;ehk=dzGXySSIMs0t5l3Uvd6IHg&amp;r=0&amp;pid=OfficeInsert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DhUtuNRYn6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&amp;ehk=FydjMaK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&amp;ehk=zVL7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&amp;ehk=FRTu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alentementeanimemanga.net/2013/03/calo-di-visite-sul-blog-2013-cosa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alentementeanimemanga.net/2013/03/calo-di-visite-sul-blog-2013-cosa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&amp;ehk=DRoHQhunSgvwVitbatjgiA&amp;r=0&amp;pid=OfficeInsert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lightly-off-kilter.com/axis-of-ineptitude/fathers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&amp;ehk=0E3MymMO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uSURDguJ4Vjkauv0dDM7ug&amp;r=0&amp;pid=OfficeInsert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&amp;ehk=s2KTlLrVauEOimRJMzfUZQ&amp;r=0&amp;pid=OfficeInsert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egioelrecreo.com/tablon-de-anuncios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e-need-to-know-the-algorithms-the-government-uses-to-make-important-decisions-about-us-57869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85008/how-do-they-make-illustrations-for-the-functional-programming/86779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hs-business-massa.wikispaces.com/career+preparednes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an4kent.wordpress.com/2015/06/14/manduca-hawkmoth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mmons-emblem-success.svg?uselang=zh-c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q5vcGfkCRH6X7Sb1axslUA&amp;r=0&amp;pid=OfficeInsert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&amp;ehk=HkMdW5a8H2ATDDkujEe0"/><Relationship Id="rId2" Type="http://schemas.openxmlformats.org/officeDocument/2006/relationships/hyperlink" Target="mailto:jbrownconsulting@ao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&amp;ehk=OQO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xgTj5dXyh7J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ucpr.wikispaces.com/Gonzalez,+Joe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Fzo0jA8QOj5iVotKMQRnkQ&amp;r=0&amp;pid=OfficeInsert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k0s5jMQ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143000"/>
            <a:ext cx="5791200" cy="4572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Writing in a professional culture:</a:t>
            </a:r>
            <a:br>
              <a:rPr lang="en-US" dirty="0"/>
            </a:br>
            <a:r>
              <a:rPr lang="en-US" dirty="0"/>
              <a:t> How well do I rite?</a:t>
            </a:r>
            <a:br>
              <a:rPr lang="en-US" dirty="0"/>
            </a:br>
            <a:br>
              <a:rPr lang="en-US" dirty="0"/>
            </a:br>
            <a:r>
              <a:rPr lang="en-US" sz="2700" b="1" dirty="0"/>
              <a:t>Advanced Court Report Writing</a:t>
            </a:r>
            <a:br>
              <a:rPr lang="en-US" sz="2700" b="1" dirty="0"/>
            </a:br>
            <a:r>
              <a:rPr lang="en-US" sz="2700" b="1" dirty="0"/>
              <a:t>May 2, 2018</a:t>
            </a:r>
            <a:br>
              <a:rPr lang="en-US" sz="2700" b="1" dirty="0"/>
            </a:br>
            <a:endParaRPr lang="en-US" sz="2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87" y="1066800"/>
            <a:ext cx="32447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0177-C798-4C02-8C49-BCD8982A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8839200" cy="1325563"/>
          </a:xfrm>
        </p:spPr>
        <p:txBody>
          <a:bodyPr>
            <a:normAutofit/>
          </a:bodyPr>
          <a:lstStyle/>
          <a:p>
            <a:r>
              <a:rPr lang="en-US" b="1" dirty="0"/>
              <a:t>Whenever possible, </a:t>
            </a:r>
            <a:br>
              <a:rPr lang="en-US" b="1" dirty="0"/>
            </a:br>
            <a:r>
              <a:rPr lang="en-US" b="1" dirty="0"/>
              <a:t>show</a:t>
            </a:r>
            <a:r>
              <a:rPr lang="en-US" dirty="0"/>
              <a:t> don’t tell what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29CD-6CCE-46ED-8DF5-1D7CAE24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09799"/>
            <a:ext cx="7772400" cy="3967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</a:t>
            </a:r>
            <a:r>
              <a:rPr lang="en-US" b="1" dirty="0"/>
              <a:t>active voice </a:t>
            </a:r>
            <a:r>
              <a:rPr lang="en-US" dirty="0"/>
              <a:t>rather than an impersonal and passive voice.  Choose “use” rather than “utilize” and “send out” rather than “disseminate”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“Casey showed adjustment to the new visiting schedule.”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REPLACE: “Casey smiled when mother sat down, took a cookie from her, gave her mother a toy, and held her hand.”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88276-2AC4-46A9-8832-D72BE3A3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61B0E-64E4-467A-BDEC-EDC492AA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48800" y="2223294"/>
            <a:ext cx="2133598" cy="30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7103"/>
            <a:ext cx="9982200" cy="1325563"/>
          </a:xfrm>
        </p:spPr>
        <p:txBody>
          <a:bodyPr/>
          <a:lstStyle/>
          <a:p>
            <a:r>
              <a:rPr lang="en-US" dirty="0"/>
              <a:t>Paragraphs and purpose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825625"/>
            <a:ext cx="7772400" cy="4351338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en-US" dirty="0">
                <a:ln/>
              </a:rPr>
              <a:t>Know the purpose of what you are writing- where am I going with this </a:t>
            </a:r>
            <a:r>
              <a:rPr lang="en-US" b="1" dirty="0">
                <a:ln/>
              </a:rPr>
              <a:t>paragraph</a:t>
            </a:r>
            <a:r>
              <a:rPr lang="en-US" dirty="0">
                <a:ln/>
              </a:rPr>
              <a:t>? How does the sentence I am writing </a:t>
            </a:r>
            <a:r>
              <a:rPr lang="en-US" b="1" dirty="0">
                <a:ln/>
              </a:rPr>
              <a:t>now</a:t>
            </a:r>
            <a:r>
              <a:rPr lang="en-US" dirty="0">
                <a:ln/>
              </a:rPr>
              <a:t>, connect with the next sentence?</a:t>
            </a:r>
          </a:p>
          <a:p>
            <a:pPr marL="0" indent="0">
              <a:buNone/>
            </a:pPr>
            <a:endParaRPr lang="en-US" dirty="0">
              <a:ln/>
            </a:endParaRPr>
          </a:p>
          <a:p>
            <a:pPr marL="0" indent="0">
              <a:buNone/>
            </a:pPr>
            <a:r>
              <a:rPr lang="en-US" b="1" dirty="0">
                <a:ln/>
              </a:rPr>
              <a:t>Ask: Are my words accessible and understandable?</a:t>
            </a:r>
          </a:p>
          <a:p>
            <a:pPr marL="0" indent="0">
              <a:buNone/>
            </a:pPr>
            <a:r>
              <a:rPr lang="en-US" b="1" dirty="0">
                <a:ln/>
              </a:rPr>
              <a:t>Ask: What type of writing is this?</a:t>
            </a:r>
          </a:p>
          <a:p>
            <a:pPr marL="0" indent="0">
              <a:buNone/>
            </a:pPr>
            <a:r>
              <a:rPr lang="en-US" dirty="0">
                <a:ln/>
              </a:rPr>
              <a:t>      Is an update or progress report, cut and paste?</a:t>
            </a:r>
          </a:p>
          <a:p>
            <a:pPr marL="0" indent="0">
              <a:buNone/>
            </a:pPr>
            <a:r>
              <a:rPr lang="en-US" dirty="0">
                <a:ln/>
              </a:rPr>
              <a:t>      Just the facts?</a:t>
            </a:r>
          </a:p>
          <a:p>
            <a:pPr marL="0" indent="0">
              <a:buNone/>
            </a:pPr>
            <a:r>
              <a:rPr lang="en-US" dirty="0">
                <a:ln/>
              </a:rPr>
              <a:t>      A dump of everything I know about this family ?</a:t>
            </a:r>
          </a:p>
          <a:p>
            <a:pPr marL="0" indent="0">
              <a:buNone/>
            </a:pPr>
            <a:r>
              <a:rPr lang="en-US" dirty="0">
                <a:ln/>
              </a:rPr>
              <a:t>      A persuasive document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" y="1524000"/>
            <a:ext cx="2514459" cy="40393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5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88392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Give extra thought before you begin writing to </a:t>
            </a:r>
            <a:r>
              <a:rPr lang="en-US" sz="3600" b="1" dirty="0">
                <a:latin typeface="+mn-lt"/>
              </a:rPr>
              <a:t>where you are going </a:t>
            </a:r>
            <a:r>
              <a:rPr lang="en-US" sz="3600" dirty="0">
                <a:latin typeface="+mn-lt"/>
              </a:rPr>
              <a:t>in this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4999"/>
            <a:ext cx="6705600" cy="427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Q: How do I use paragraphing to direct the reader’s attention?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A:“Paragraphing calls for good eyes as well as a logical mind.”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Enormous blocks of print drown the eyes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Multiple small paragraphs infer lack of connection of facts and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213" y="1981200"/>
            <a:ext cx="2173388" cy="2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Stringing words together with a period at the end does not = a sentence.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8229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you understand the sentences below?</a:t>
            </a:r>
          </a:p>
          <a:p>
            <a:pPr marL="0" indent="0">
              <a:buNone/>
            </a:pPr>
            <a:r>
              <a:rPr lang="en-US" dirty="0"/>
              <a:t>   “The SW noticed a large stain in the rug that was right in the center.”</a:t>
            </a:r>
          </a:p>
          <a:p>
            <a:pPr marL="0" indent="0">
              <a:buNone/>
            </a:pPr>
            <a:r>
              <a:rPr lang="en-US" dirty="0"/>
              <a:t>“Oregon’s first commercial human sperm bank opened Friday with samples from 18 men frozen in a stainless steel tank.”</a:t>
            </a:r>
          </a:p>
          <a:p>
            <a:pPr marL="0" indent="0">
              <a:buNone/>
            </a:pPr>
            <a:r>
              <a:rPr lang="en-US" dirty="0"/>
              <a:t>      “Smelling like rotten fish, my sister took out the trash.”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3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145F-2493-43DF-957C-F08C27EF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</a:t>
            </a:r>
            <a:r>
              <a:rPr lang="en-US" b="1" dirty="0"/>
              <a:t> structure </a:t>
            </a:r>
            <a:r>
              <a:rPr lang="en-US" dirty="0"/>
              <a:t>conveys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215BC-2DE9-4DB8-94BD-39576697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4000" cy="2974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Rule: Omit needless words</a:t>
            </a:r>
          </a:p>
          <a:p>
            <a:pPr marL="0" indent="0">
              <a:buNone/>
            </a:pPr>
            <a:r>
              <a:rPr lang="en-US" dirty="0"/>
              <a:t>“A sentence should contain no unnecessary words, a paragraph should have no unnecessary sentences for the same reason that  </a:t>
            </a:r>
            <a:r>
              <a:rPr lang="en-US" dirty="0">
                <a:solidFill>
                  <a:srgbClr val="FF0000"/>
                </a:solidFill>
              </a:rPr>
              <a:t>a drawing should have no unnecessary lines and a machine no unnecessary parts.” E.H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Rule: The position of words in a sentence is the </a:t>
            </a:r>
            <a:r>
              <a:rPr lang="en-US" dirty="0">
                <a:solidFill>
                  <a:srgbClr val="FF0000"/>
                </a:solidFill>
              </a:rPr>
              <a:t>principal</a:t>
            </a:r>
            <a:r>
              <a:rPr lang="en-US" dirty="0"/>
              <a:t> means of showing their relationship.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HINT: When hopelessly lost in a sentence, hit delete, stretch and start again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D329-2EA5-4DE9-B718-ADB1E82B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8B3F5-9B0F-4F7D-8FD8-DFD0E57E4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3401" y="4572000"/>
            <a:ext cx="4267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-533400"/>
            <a:ext cx="9144000" cy="2387600"/>
          </a:xfrm>
        </p:spPr>
        <p:txBody>
          <a:bodyPr/>
          <a:lstStyle/>
          <a:p>
            <a:r>
              <a:rPr lang="en-US" dirty="0"/>
              <a:t>Who/what helps you write?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6553200" cy="3636962"/>
          </a:xfrm>
        </p:spPr>
        <p:txBody>
          <a:bodyPr>
            <a:normAutofit fontScale="92500"/>
          </a:bodyPr>
          <a:lstStyle/>
          <a:p>
            <a:pPr defTabSz="457200"/>
            <a:r>
              <a:rPr lang="en-US" dirty="0"/>
              <a:t>Who do you think is </a:t>
            </a:r>
            <a:r>
              <a:rPr lang="en-US" b="1" dirty="0"/>
              <a:t>the best writer </a:t>
            </a:r>
            <a:r>
              <a:rPr lang="en-US" dirty="0"/>
              <a:t>in your office?</a:t>
            </a:r>
          </a:p>
          <a:p>
            <a:pPr defTabSz="457200"/>
            <a:r>
              <a:rPr lang="en-US" dirty="0"/>
              <a:t>Do you ever ask for help in writing your court report?</a:t>
            </a:r>
          </a:p>
          <a:p>
            <a:pPr defTabSz="457200"/>
            <a:r>
              <a:rPr lang="en-US" dirty="0"/>
              <a:t>Are there references that you use NOT including spellcheck?</a:t>
            </a:r>
          </a:p>
          <a:p>
            <a:pPr defTabSz="457200"/>
            <a:r>
              <a:rPr lang="en-US" dirty="0"/>
              <a:t>What does your </a:t>
            </a:r>
            <a:r>
              <a:rPr lang="en-US" b="1" dirty="0"/>
              <a:t>supervisor</a:t>
            </a:r>
            <a:r>
              <a:rPr lang="en-US" dirty="0"/>
              <a:t> tell you about your writing? </a:t>
            </a:r>
          </a:p>
          <a:p>
            <a:pPr defTabSz="457200"/>
            <a:r>
              <a:rPr lang="en-US" dirty="0"/>
              <a:t>What have you learned about how you write?</a:t>
            </a:r>
          </a:p>
          <a:p>
            <a:pPr defTabSz="457200"/>
            <a:endParaRPr lang="en-US" dirty="0"/>
          </a:p>
          <a:p>
            <a:pPr defTabSz="457200"/>
            <a:r>
              <a:rPr lang="en-US" b="1" dirty="0"/>
              <a:t>Do you have a </a:t>
            </a:r>
            <a:r>
              <a:rPr lang="en-US" b="1" i="1" dirty="0"/>
              <a:t>writing protocol</a:t>
            </a:r>
            <a:r>
              <a:rPr lang="en-US" b="1" dirty="0"/>
              <a:t>?  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057400"/>
            <a:ext cx="333842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0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AAF8-982A-4C2B-9957-5070A3E5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Improve your “legal writing”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DD1F-F439-4781-B6AF-429BC648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825625"/>
            <a:ext cx="5410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Whether you are writing a research memo, brief, or </a:t>
            </a:r>
            <a:r>
              <a:rPr lang="en-US" b="1" dirty="0"/>
              <a:t>“court report”, </a:t>
            </a:r>
            <a:r>
              <a:rPr lang="en-US" dirty="0"/>
              <a:t>you need an up-front summary</a:t>
            </a:r>
          </a:p>
          <a:p>
            <a:pPr marL="0" indent="0">
              <a:buNone/>
            </a:pPr>
            <a:r>
              <a:rPr lang="en-US" dirty="0"/>
              <a:t>Put the question, the answer and the reason up front</a:t>
            </a:r>
          </a:p>
          <a:p>
            <a:r>
              <a:rPr lang="en-US" dirty="0"/>
              <a:t>Never open up with a full blown statement of facts. WHY? Because facts are useless to a reader who doesn’t yet understand what the issue is. </a:t>
            </a:r>
            <a:r>
              <a:rPr lang="en-US" b="1" dirty="0"/>
              <a:t>Instead integrate a few key facts into your issue statement.</a:t>
            </a:r>
          </a:p>
          <a:p>
            <a:r>
              <a:rPr lang="en-US" dirty="0"/>
              <a:t>Organize &amp; practice our writing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FC994-F0EC-429B-B6FE-78E05046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82171-2A6B-4A56-BFE4-43EA351C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211" y="1825624"/>
            <a:ext cx="3640662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7F11-BA6B-4C61-88F9-9FADAA74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6EF3-5995-44C8-AF9A-FF3619A5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8894"/>
            <a:ext cx="7592383" cy="45680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“Writing does not require a high I.Q. instead, it is a skill enhanced by one’s ability to connect with others…”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“…I think there is a </a:t>
            </a:r>
            <a:r>
              <a:rPr lang="en-US" i="1" dirty="0"/>
              <a:t>writing genius </a:t>
            </a:r>
            <a:r>
              <a:rPr lang="en-US" dirty="0"/>
              <a:t>as well as a </a:t>
            </a:r>
            <a:r>
              <a:rPr lang="en-US" i="1" dirty="0"/>
              <a:t>music</a:t>
            </a:r>
            <a:r>
              <a:rPr lang="en-US" dirty="0"/>
              <a:t> </a:t>
            </a:r>
            <a:r>
              <a:rPr lang="en-US" i="1" dirty="0"/>
              <a:t>genius</a:t>
            </a:r>
            <a:r>
              <a:rPr lang="en-US" dirty="0"/>
              <a:t>—which consists primarily of the ability to place oneself in the shoes of one’s audience; to anticipate what they anticipate; to explain what they need explained; to think what they must be thinking; to feel what they must be feeling…”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Justice Anton Scalia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54248-140C-4D5B-8EF2-F0982546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05034-450C-46CF-821B-DA8F1922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0584" y="1608894"/>
            <a:ext cx="2537754" cy="26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8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5125"/>
            <a:ext cx="87630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Audiences for my writing: The Judge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82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Is writing the court report </a:t>
            </a:r>
            <a:r>
              <a:rPr lang="en-US" i="1" dirty="0"/>
              <a:t>just another thing </a:t>
            </a:r>
            <a:r>
              <a:rPr lang="en-US" dirty="0"/>
              <a:t>that social workers in child welfare have to do?</a:t>
            </a:r>
          </a:p>
          <a:p>
            <a:pPr marL="0" indent="0">
              <a:buNone/>
            </a:pPr>
            <a:r>
              <a:rPr lang="en-US" i="1" dirty="0"/>
              <a:t>Just paperwork?</a:t>
            </a:r>
          </a:p>
          <a:p>
            <a:r>
              <a:rPr lang="en-US" dirty="0"/>
              <a:t>Why is it important to the family?</a:t>
            </a:r>
          </a:p>
          <a:p>
            <a:r>
              <a:rPr lang="en-US" dirty="0"/>
              <a:t>Do you see any relationship to the </a:t>
            </a:r>
            <a:r>
              <a:rPr lang="en-US" i="1" dirty="0"/>
              <a:t>due process </a:t>
            </a:r>
            <a:r>
              <a:rPr lang="en-US" dirty="0"/>
              <a:t>rights of parties?  For example, why is there a deadline for filing the court report in the law?</a:t>
            </a:r>
          </a:p>
          <a:p>
            <a:pPr marL="0" indent="0">
              <a:buNone/>
            </a:pPr>
            <a:r>
              <a:rPr lang="en-US" dirty="0"/>
              <a:t>But consider</a:t>
            </a:r>
          </a:p>
          <a:p>
            <a:r>
              <a:rPr lang="en-US" dirty="0"/>
              <a:t>What would be the basis for the judge’s decisions? Witnesses?</a:t>
            </a:r>
          </a:p>
          <a:p>
            <a:r>
              <a:rPr lang="en-US" dirty="0"/>
              <a:t>Hearsay exceptions have been created to accommodate bringing together all the types of information needed for the judge to make the best decision.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A3226-F53A-44AF-96F0-896DE26AE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920215"/>
            <a:ext cx="2895600" cy="30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65125"/>
            <a:ext cx="8001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Key questions to ask myself before I click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9" y="1828800"/>
            <a:ext cx="8153401" cy="4213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What can I do through words to encourage the judge to agree with me?</a:t>
            </a:r>
          </a:p>
          <a:p>
            <a:pPr marL="0" indent="0">
              <a:buNone/>
            </a:pPr>
            <a:r>
              <a:rPr lang="en-US" dirty="0"/>
              <a:t>A: Know exactly what I want the judge to decide/find/order at this hearing? How does this fit in with my overall vision of this case, family, etc.?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Did I link assessment(s) to my conclusions?</a:t>
            </a:r>
          </a:p>
          <a:p>
            <a:pPr>
              <a:buFont typeface="Wingdings" charset="2"/>
              <a:buChar char="v"/>
            </a:pPr>
            <a:r>
              <a:rPr lang="en-US" dirty="0"/>
              <a:t>Did I anticipate the arguments from the other side/sides?</a:t>
            </a:r>
          </a:p>
          <a:p>
            <a:pPr>
              <a:buFont typeface="Wingdings" charset="2"/>
              <a:buChar char="v"/>
            </a:pPr>
            <a:r>
              <a:rPr lang="en-US" dirty="0"/>
              <a:t>Did I counter those arguments?</a:t>
            </a:r>
          </a:p>
          <a:p>
            <a:pPr>
              <a:buFont typeface="Wingdings" charset="2"/>
              <a:buChar char="v"/>
            </a:pPr>
            <a:r>
              <a:rPr lang="en-US" b="1" dirty="0"/>
              <a:t>Am I persuaded?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6364"/>
            <a:ext cx="2286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l: What we will work on today…together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5625"/>
            <a:ext cx="64770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Examining what writing in a </a:t>
            </a:r>
            <a:r>
              <a:rPr lang="en-US" b="1" dirty="0"/>
              <a:t>professional</a:t>
            </a:r>
            <a:r>
              <a:rPr lang="en-US" dirty="0"/>
              <a:t> culture looks like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  <a:p>
            <a:pPr marL="0" indent="0">
              <a:buNone/>
            </a:pPr>
            <a:r>
              <a:rPr lang="en-US" dirty="0"/>
              <a:t>Refreshing  our understanding of the </a:t>
            </a:r>
            <a:r>
              <a:rPr lang="en-US" b="1" dirty="0"/>
              <a:t>essentials</a:t>
            </a:r>
            <a:r>
              <a:rPr lang="en-US" dirty="0"/>
              <a:t> of  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the principles of professional writing to the reports we prepare for court</a:t>
            </a:r>
          </a:p>
          <a:p>
            <a:pPr marL="0" indent="0">
              <a:buNone/>
            </a:pPr>
            <a:r>
              <a:rPr lang="en-US" dirty="0"/>
              <a:t>Writing strong court reports for different stages of dependency proceedings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And, leaving the class feeling </a:t>
            </a:r>
            <a:r>
              <a:rPr lang="en-US" b="1" dirty="0"/>
              <a:t>more relaxed </a:t>
            </a:r>
            <a:r>
              <a:rPr lang="en-US" dirty="0"/>
              <a:t>about communicating through the written word and </a:t>
            </a:r>
            <a:r>
              <a:rPr lang="en-US" b="1" dirty="0"/>
              <a:t>more confident </a:t>
            </a:r>
            <a:r>
              <a:rPr lang="en-US" dirty="0"/>
              <a:t>in my ability to write a strong court report.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286000"/>
            <a:ext cx="2514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Other audiences: Parents and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8001000" cy="4348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Parents and children</a:t>
            </a:r>
          </a:p>
          <a:p>
            <a:pPr marL="0" indent="0">
              <a:buNone/>
            </a:pPr>
            <a:r>
              <a:rPr lang="en-US" dirty="0"/>
              <a:t>   How can I help parents better understand my report, my thinking, and my conclusions?</a:t>
            </a:r>
          </a:p>
          <a:p>
            <a:pPr marL="0" indent="0">
              <a:buNone/>
            </a:pPr>
            <a:r>
              <a:rPr lang="en-US" dirty="0"/>
              <a:t>Do I show how </a:t>
            </a:r>
            <a:r>
              <a:rPr lang="en-US" b="1" dirty="0"/>
              <a:t>assessments</a:t>
            </a:r>
            <a:r>
              <a:rPr lang="en-US" dirty="0"/>
              <a:t> are linked to my recommendations?</a:t>
            </a:r>
          </a:p>
          <a:p>
            <a:pPr marL="0" indent="0">
              <a:buNone/>
            </a:pPr>
            <a:r>
              <a:rPr lang="en-US" dirty="0"/>
              <a:t>Do I show how </a:t>
            </a:r>
            <a:r>
              <a:rPr lang="en-US" b="1" dirty="0"/>
              <a:t>their voices </a:t>
            </a:r>
            <a:r>
              <a:rPr lang="en-US" dirty="0"/>
              <a:t>are included in the report?</a:t>
            </a:r>
          </a:p>
          <a:p>
            <a:pPr marL="0" indent="0">
              <a:buNone/>
            </a:pPr>
            <a:r>
              <a:rPr lang="en-US" dirty="0"/>
              <a:t>Do my words shows that I have considered their </a:t>
            </a:r>
            <a:r>
              <a:rPr lang="en-US" b="1" dirty="0"/>
              <a:t>words, concerns, needs </a:t>
            </a:r>
            <a:r>
              <a:rPr lang="en-US" dirty="0"/>
              <a:t>in reporting on their progress and likeliness of reunification?</a:t>
            </a:r>
          </a:p>
          <a:p>
            <a:pPr marL="0" indent="0">
              <a:buNone/>
            </a:pPr>
            <a:r>
              <a:rPr lang="en-US" dirty="0"/>
              <a:t>Do I clearly explain what is necessary to enable the family to </a:t>
            </a:r>
            <a:r>
              <a:rPr lang="en-US" b="1" dirty="0"/>
              <a:t>reunify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78" y="1870075"/>
            <a:ext cx="2986451" cy="3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6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audiences: lawyers and the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Lawyers</a:t>
            </a:r>
            <a:r>
              <a:rPr lang="en-US" dirty="0"/>
              <a:t> – Lawyers can learn, helps them better communicate with social workers, helps lawyers better advise their clients, and may reduce the number of continuances </a:t>
            </a:r>
            <a:r>
              <a:rPr lang="en-US" b="1" dirty="0"/>
              <a:t>and</a:t>
            </a:r>
            <a:r>
              <a:rPr lang="en-US" dirty="0"/>
              <a:t> contested hearings.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agency </a:t>
            </a:r>
            <a:r>
              <a:rPr lang="en-US" dirty="0"/>
              <a:t>– for training, policy change, system change for more support for social workers, improving child protection.</a:t>
            </a:r>
          </a:p>
          <a:p>
            <a:pPr marL="0" indent="0">
              <a:buNone/>
            </a:pPr>
            <a:r>
              <a:rPr lang="en-US" dirty="0"/>
              <a:t>CFSR CASE REVIEW and California CQI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200400"/>
            <a:ext cx="2514600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0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65125"/>
            <a:ext cx="9525000" cy="19970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PART </a:t>
            </a:r>
            <a:r>
              <a:rPr lang="en-US" sz="3600" dirty="0" err="1">
                <a:latin typeface="+mn-lt"/>
              </a:rPr>
              <a:t>lll</a:t>
            </a:r>
            <a:r>
              <a:rPr lang="en-US" sz="3600" dirty="0">
                <a:latin typeface="+mn-lt"/>
              </a:rPr>
              <a:t>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Q: How can we improve our writing to meet </a:t>
            </a:r>
            <a:r>
              <a:rPr lang="en-US" sz="3600" b="1" dirty="0">
                <a:latin typeface="+mn-lt"/>
              </a:rPr>
              <a:t>our</a:t>
            </a:r>
            <a:r>
              <a:rPr lang="en-US" sz="3600" dirty="0">
                <a:latin typeface="+mn-lt"/>
              </a:rPr>
              <a:t> </a:t>
            </a:r>
            <a:r>
              <a:rPr lang="en-US" sz="3600" b="1" dirty="0">
                <a:latin typeface="+mn-lt"/>
              </a:rPr>
              <a:t>duty </a:t>
            </a:r>
            <a:r>
              <a:rPr lang="en-US" sz="3600" dirty="0">
                <a:latin typeface="+mn-lt"/>
              </a:rPr>
              <a:t>to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protect children and strengthen families through the juvenile court?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95600"/>
            <a:ext cx="5943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A: Write strong court reports that are accurate, clear, comprehensive, and persuasive.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438400"/>
            <a:ext cx="2590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DF8F-921E-43DC-8C11-4536DF22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From one of your attorneys: “Please, remind them that this is a legal document.”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CD089-C1F8-43A6-BF7B-A5B4C870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57401"/>
            <a:ext cx="6934200" cy="4119562"/>
          </a:xfrm>
        </p:spPr>
        <p:txBody>
          <a:bodyPr>
            <a:normAutofit/>
          </a:bodyPr>
          <a:lstStyle/>
          <a:p>
            <a:r>
              <a:rPr lang="en-US" dirty="0"/>
              <a:t>While this may seem obvious, I spend far too much time correcting/editing reports that contain slang terms, opinions or casual writing.</a:t>
            </a:r>
          </a:p>
          <a:p>
            <a:r>
              <a:rPr lang="en-US" dirty="0"/>
              <a:t>Even MA level social workers author reports with poorly structured sentences that end in prepositions.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3682A-B8F2-4F07-B58A-81DE1853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3ABA6-83C6-4DB5-99D1-56D261E5D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5800" y="1905000"/>
            <a:ext cx="313037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5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8A1B-AB05-40C9-B444-C645BB0A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And, she had more to 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AB5D-4B29-4064-99C8-777427BA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51338"/>
          </a:xfrm>
        </p:spPr>
        <p:txBody>
          <a:bodyPr/>
          <a:lstStyle/>
          <a:p>
            <a:r>
              <a:rPr lang="en-US" dirty="0"/>
              <a:t>I spend too much time correcting writing that </a:t>
            </a:r>
            <a:r>
              <a:rPr lang="en-US" b="1" dirty="0"/>
              <a:t>switches</a:t>
            </a:r>
            <a:r>
              <a:rPr lang="en-US" dirty="0"/>
              <a:t> back and forth between tenses,  with redundant words and ideas in the same sentences and paragraphs, or </a:t>
            </a:r>
            <a:r>
              <a:rPr lang="en-US" b="1" dirty="0"/>
              <a:t>bounces</a:t>
            </a:r>
            <a:r>
              <a:rPr lang="en-US" dirty="0"/>
              <a:t> around from idea to idea.</a:t>
            </a:r>
          </a:p>
          <a:p>
            <a:r>
              <a:rPr lang="en-US" b="1" dirty="0"/>
              <a:t>AND, recommendations must be linked </a:t>
            </a:r>
            <a:r>
              <a:rPr lang="en-US" dirty="0"/>
              <a:t>to groundwork, evidence, analysis rather than just dropping in from outer space at the beginning of a new paragraph.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F4A46-B95C-4A91-A8E2-D48D4B2A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6E0BD-A33F-4E07-AD89-655C87C5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00" y="1905000"/>
            <a:ext cx="282557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55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/>
              <a:t>Issues requiring special attention in my writing and  report: </a:t>
            </a:r>
            <a:r>
              <a:rPr lang="en-US" b="1" dirty="0"/>
              <a:t>third party 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6858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Statutory exceptions allow the report to include multiple levels of  hearsay. </a:t>
            </a:r>
            <a:r>
              <a:rPr lang="en-US" b="1" dirty="0"/>
              <a:t>(W&amp;I 355 (b) &amp; CRC 5.684)</a:t>
            </a:r>
          </a:p>
          <a:p>
            <a:pPr marL="0" indent="0">
              <a:buNone/>
            </a:pPr>
            <a:r>
              <a:rPr lang="en-US" b="1" dirty="0"/>
              <a:t>Duty to Disclose (CRC 5.546) </a:t>
            </a:r>
          </a:p>
          <a:p>
            <a:r>
              <a:rPr lang="en-US" dirty="0"/>
              <a:t>CPS is required to disclose any favorable evidence within its possession/control</a:t>
            </a:r>
          </a:p>
          <a:p>
            <a:r>
              <a:rPr lang="en-US" dirty="0"/>
              <a:t>At detention: CPS must disclose at least all medical reports, police reports, and other documents offered as a basis for detention, including prior CPS history, court reports</a:t>
            </a:r>
          </a:p>
          <a:p>
            <a:r>
              <a:rPr lang="en-US" dirty="0"/>
              <a:t>Subsequently, all statements of witnesses, pictures, case narratives must be disclosed on an ongoing basis</a:t>
            </a:r>
          </a:p>
          <a:p>
            <a:pPr marL="0" indent="0">
              <a:buNone/>
            </a:pPr>
            <a:r>
              <a:rPr lang="en-US" b="1" dirty="0"/>
              <a:t>And, any material, reports, evidence subject to court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6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Issues that require special attention in my report and writing:  Family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399"/>
            <a:ext cx="7010400" cy="3738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 is it important?</a:t>
            </a:r>
          </a:p>
          <a:p>
            <a:r>
              <a:rPr lang="en-US" dirty="0"/>
              <a:t>What if I am concerned about veracity of the people I have interviewed?</a:t>
            </a:r>
          </a:p>
          <a:p>
            <a:r>
              <a:rPr lang="en-US" dirty="0"/>
              <a:t>How to use the report to inform my work with the family?</a:t>
            </a:r>
          </a:p>
          <a:p>
            <a:r>
              <a:rPr lang="en-US" dirty="0"/>
              <a:t>How do I make the important aspects of family history vivid in my report to the Judge?</a:t>
            </a:r>
          </a:p>
          <a:p>
            <a:r>
              <a:rPr lang="en-US" dirty="0"/>
              <a:t>What about position of the agency/social workers/supervisors in previous cases relating to this family?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655676"/>
            <a:ext cx="2165386" cy="33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3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A1F9-432B-4694-99B4-09616C88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en-US" dirty="0"/>
              <a:t>How do I </a:t>
            </a:r>
            <a:r>
              <a:rPr lang="en-US" i="1" dirty="0"/>
              <a:t>best show </a:t>
            </a:r>
            <a:r>
              <a:rPr lang="en-US" dirty="0"/>
              <a:t>this family to the judge?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F86D-ABE8-4387-AB4F-630234601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09801"/>
            <a:ext cx="76200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much is important?</a:t>
            </a:r>
          </a:p>
          <a:p>
            <a:r>
              <a:rPr lang="en-US" dirty="0"/>
              <a:t>How to link the facts, reports, opinions that I include in my report with child welfare assessments and decision making tools, e.g., SOP? SDM?</a:t>
            </a:r>
          </a:p>
          <a:p>
            <a:r>
              <a:rPr lang="en-US" dirty="0"/>
              <a:t>How do I show that I was not overly influenced by family history, especially history with CPS?</a:t>
            </a:r>
          </a:p>
          <a:p>
            <a:r>
              <a:rPr lang="en-US" dirty="0"/>
              <a:t>What about BYPASS recommendations? Clear and convincing evidence (W&amp;I 361.5(b)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09EFB-455E-4082-B3C0-CD02031E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F18B3-BE56-4F80-B427-F99DC1A8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10600" y="762000"/>
            <a:ext cx="2895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Another issue requiring special attention in your report and writing: Fathers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828800"/>
            <a:ext cx="7315200" cy="3890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Although child welfare practice and the law have recognized the primary role of </a:t>
            </a:r>
            <a:r>
              <a:rPr lang="en-US" b="1" dirty="0"/>
              <a:t>fathers</a:t>
            </a:r>
            <a:r>
              <a:rPr lang="en-US" dirty="0"/>
              <a:t> in the wellbeing of children, report writing needs to demonstrate the agency efforts to locate, engage, and link the father to the child and family as appropriate.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you write about fathers?</a:t>
            </a:r>
          </a:p>
          <a:p>
            <a:pPr marL="0" indent="0">
              <a:buNone/>
            </a:pPr>
            <a:r>
              <a:rPr lang="en-US" dirty="0"/>
              <a:t>Do you use a checklist? </a:t>
            </a:r>
          </a:p>
          <a:p>
            <a:pPr marL="0" indent="0">
              <a:buNone/>
            </a:pPr>
            <a:r>
              <a:rPr lang="en-US" dirty="0"/>
              <a:t>Focus on due diligence requirements?</a:t>
            </a:r>
          </a:p>
          <a:p>
            <a:pPr marL="0" indent="0">
              <a:buNone/>
            </a:pPr>
            <a:r>
              <a:rPr lang="en-US" dirty="0"/>
              <a:t>Do you understand the legal status alternatives?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Paternal side –does your writing show an opinion about this family?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9EE5C-CDA4-4FEA-AB8B-18581B10F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1" y="2514600"/>
            <a:ext cx="199596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Another issue requiring special attention in your report and writing: ICWA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534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“ICWA does not apply”</a:t>
            </a:r>
          </a:p>
          <a:p>
            <a:pPr marL="0" indent="0" algn="ctr">
              <a:buNone/>
            </a:pPr>
            <a:r>
              <a:rPr lang="en-US" sz="3600" dirty="0"/>
              <a:t>What do you think is required?</a:t>
            </a:r>
          </a:p>
          <a:p>
            <a:pPr marL="0" indent="0" algn="ctr">
              <a:buNone/>
            </a:pPr>
            <a:r>
              <a:rPr lang="en-US" sz="3600" dirty="0"/>
              <a:t>Do you have </a:t>
            </a:r>
            <a:r>
              <a:rPr lang="en-US" sz="3600" b="1" dirty="0"/>
              <a:t>standard language </a:t>
            </a:r>
            <a:r>
              <a:rPr lang="en-US" sz="3600" dirty="0"/>
              <a:t>that you paste in for certain cases?</a:t>
            </a:r>
          </a:p>
          <a:p>
            <a:pPr marL="0" indent="0" algn="ctr">
              <a:buNone/>
            </a:pPr>
            <a:r>
              <a:rPr lang="en-US" sz="3600" dirty="0"/>
              <a:t>Reminder: Findings required to be made by the court </a:t>
            </a:r>
            <a:r>
              <a:rPr lang="en-US" sz="3600" b="1" dirty="0"/>
              <a:t>cannot</a:t>
            </a:r>
            <a:r>
              <a:rPr lang="en-US" sz="3600" dirty="0"/>
              <a:t> be based on conclusions-even those in your report- but must be based on specific facts. </a:t>
            </a:r>
          </a:p>
          <a:p>
            <a:pPr marL="0" indent="0" algn="ctr">
              <a:buNone/>
            </a:pPr>
            <a:r>
              <a:rPr lang="en-US" sz="3600" dirty="0"/>
              <a:t>ICWA violations are the most frequent basis for reversals in California and nationally.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1690688"/>
            <a:ext cx="2286000" cy="21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00062"/>
            <a:ext cx="9165926" cy="1325563"/>
          </a:xfrm>
        </p:spPr>
        <p:txBody>
          <a:bodyPr/>
          <a:lstStyle/>
          <a:p>
            <a:r>
              <a:rPr lang="en-US" dirty="0"/>
              <a:t>What do authors tell us about writing?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981199"/>
            <a:ext cx="6477000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“Writing is, for most, laborious and slow.”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Know why you are writing   </a:t>
            </a:r>
          </a:p>
          <a:p>
            <a:pPr marL="0" indent="0">
              <a:buNone/>
            </a:pPr>
            <a:r>
              <a:rPr lang="en-US" dirty="0"/>
              <a:t>Know the purpose of your writing</a:t>
            </a:r>
          </a:p>
          <a:p>
            <a:pPr marL="0" indent="0">
              <a:buNone/>
            </a:pPr>
            <a:r>
              <a:rPr lang="en-US" dirty="0"/>
              <a:t>Then, write and rewrite   (Elmore Leonard)</a:t>
            </a:r>
          </a:p>
          <a:p>
            <a:pPr marL="0" indent="0">
              <a:buNone/>
            </a:pPr>
            <a:r>
              <a:rPr lang="en-US" b="1" dirty="0"/>
              <a:t>Don't be afraid to share your writing!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2240540" cy="4038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76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19200"/>
          </a:xfrm>
        </p:spPr>
        <p:txBody>
          <a:bodyPr>
            <a:normAutofit/>
          </a:bodyPr>
          <a:lstStyle/>
          <a:p>
            <a:r>
              <a:rPr lang="en-US" dirty="0"/>
              <a:t>     </a:t>
            </a:r>
            <a:r>
              <a:rPr lang="en-US" b="1" dirty="0"/>
              <a:t>Common errors in our </a:t>
            </a:r>
            <a:r>
              <a:rPr lang="en-US" sz="4000" b="1" dirty="0"/>
              <a:t>thinking</a:t>
            </a:r>
            <a:r>
              <a:rPr lang="en-US" b="1" dirty="0"/>
              <a:t> about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010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can write like I talk</a:t>
            </a:r>
          </a:p>
          <a:p>
            <a:pPr marL="0" indent="0">
              <a:buNone/>
            </a:pPr>
            <a:r>
              <a:rPr lang="en-US" dirty="0"/>
              <a:t>Email style writing is OK for the court –it’s the 21</a:t>
            </a:r>
            <a:r>
              <a:rPr lang="en-US" baseline="30000" dirty="0"/>
              <a:t>st</a:t>
            </a:r>
            <a:r>
              <a:rPr lang="en-US" dirty="0"/>
              <a:t> Century, right?</a:t>
            </a:r>
          </a:p>
          <a:p>
            <a:pPr marL="0" indent="0">
              <a:buNone/>
            </a:pPr>
            <a:r>
              <a:rPr lang="en-US" dirty="0"/>
              <a:t>Using “professional terms/jargon” as a shortcut for explaining a concept shows my professionalism</a:t>
            </a:r>
          </a:p>
          <a:p>
            <a:pPr marL="0" indent="0">
              <a:buNone/>
            </a:pPr>
            <a:r>
              <a:rPr lang="en-US" dirty="0"/>
              <a:t>My personal style is lost if edited, no matter how big or small the 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891" y="1985962"/>
            <a:ext cx="2428618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13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1325563"/>
          </a:xfrm>
        </p:spPr>
        <p:txBody>
          <a:bodyPr/>
          <a:lstStyle/>
          <a:p>
            <a:r>
              <a:rPr lang="en-US" b="1" dirty="0"/>
              <a:t>Why do I sign the court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5625"/>
            <a:ext cx="99060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does it mean?</a:t>
            </a:r>
          </a:p>
          <a:p>
            <a:r>
              <a:rPr lang="en-US" dirty="0"/>
              <a:t>Who signs the reports that actually go to court?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“You changed my report and it has </a:t>
            </a:r>
            <a:r>
              <a:rPr lang="en-US" b="1" dirty="0"/>
              <a:t>my name </a:t>
            </a:r>
            <a:r>
              <a:rPr lang="en-US" dirty="0"/>
              <a:t>on it.”</a:t>
            </a:r>
          </a:p>
          <a:p>
            <a:pPr marL="0" indent="0">
              <a:buNone/>
            </a:pPr>
            <a:r>
              <a:rPr lang="en-US" dirty="0"/>
              <a:t>“You changed my report and it doesn’t sound like me.”</a:t>
            </a:r>
          </a:p>
          <a:p>
            <a:pPr marL="0" indent="0">
              <a:buNone/>
            </a:pPr>
            <a:r>
              <a:rPr lang="en-US" dirty="0"/>
              <a:t>“ I gave you the report to sign off on it </a:t>
            </a:r>
            <a:r>
              <a:rPr lang="en-US" b="1" dirty="0"/>
              <a:t>and</a:t>
            </a:r>
            <a:r>
              <a:rPr lang="en-US" dirty="0"/>
              <a:t> not change it.”</a:t>
            </a:r>
          </a:p>
          <a:p>
            <a:pPr marL="0" indent="0">
              <a:buNone/>
            </a:pPr>
            <a:r>
              <a:rPr lang="en-US" dirty="0"/>
              <a:t>“Why didn’t you catch those mistakes before you filed it with the court?”</a:t>
            </a:r>
          </a:p>
          <a:p>
            <a:pPr marL="0" indent="0">
              <a:buNone/>
            </a:pPr>
            <a:r>
              <a:rPr lang="en-US" dirty="0"/>
              <a:t>“I am the one who gets yelled at in court for </a:t>
            </a:r>
            <a:r>
              <a:rPr lang="en-US" b="1" dirty="0"/>
              <a:t>your mistakes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A312B9-94F2-4A4F-90E1-411BCE929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7400" y="1524000"/>
            <a:ext cx="117532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0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Writing for the Detention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5625"/>
            <a:ext cx="85344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court must make the following findings in order to detain any child:</a:t>
            </a:r>
          </a:p>
          <a:p>
            <a:pPr marL="0" indent="0">
              <a:buNone/>
            </a:pPr>
            <a:r>
              <a:rPr lang="en-US" b="1" dirty="0"/>
              <a:t>There is a prima facie showing that the child comes within W&amp;I 300</a:t>
            </a:r>
          </a:p>
          <a:p>
            <a:pPr marL="0" indent="0">
              <a:buNone/>
            </a:pPr>
            <a:r>
              <a:rPr lang="en-US" b="1" dirty="0"/>
              <a:t>and, one of the following exists: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substantial danger to the child’s physical health or the child is suffering severe emotional damage, </a:t>
            </a:r>
            <a:r>
              <a:rPr lang="en-US" b="1" dirty="0"/>
              <a:t>and</a:t>
            </a:r>
            <a:r>
              <a:rPr lang="en-US" dirty="0"/>
              <a:t> there are no reasonable means to protect the child without removing the child from the parents.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Parent is likely to flee court’s jurisdiction.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child has run away from a court ordered placement.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child is unwilling to return home, after being abused by someone still living in the home.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9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 the Jurisdiction/DISPO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199"/>
            <a:ext cx="7620000" cy="4195763"/>
          </a:xfrm>
        </p:spPr>
        <p:txBody>
          <a:bodyPr>
            <a:normAutofit/>
          </a:bodyPr>
          <a:lstStyle/>
          <a:p>
            <a:r>
              <a:rPr lang="en-US" b="1" dirty="0"/>
              <a:t>Jurisdiction</a:t>
            </a:r>
            <a:r>
              <a:rPr lang="en-US" dirty="0"/>
              <a:t> – requires that sufficient </a:t>
            </a:r>
            <a:r>
              <a:rPr lang="en-US" i="1" dirty="0"/>
              <a:t>competent </a:t>
            </a:r>
            <a:r>
              <a:rPr lang="en-US" dirty="0"/>
              <a:t>evidence be presented to the judge to convince the judge to find </a:t>
            </a:r>
            <a:r>
              <a:rPr lang="en-US" b="1" dirty="0"/>
              <a:t>by a preponderance of evidence </a:t>
            </a:r>
            <a:r>
              <a:rPr lang="en-US" dirty="0"/>
              <a:t>that the child(children) was abused or neglected under one or more sections of W&amp;I 300.</a:t>
            </a:r>
          </a:p>
          <a:p>
            <a:pPr marL="0" indent="0">
              <a:buNone/>
            </a:pPr>
            <a:r>
              <a:rPr lang="en-US" b="1" dirty="0"/>
              <a:t>Disposition</a:t>
            </a:r>
            <a:r>
              <a:rPr lang="en-US" dirty="0"/>
              <a:t> is a best interests test, requiring the judge to make specific decisions about custody, visitation, education/behavior health rights, whether it would be possible to return the child (children) to go home </a:t>
            </a:r>
            <a:r>
              <a:rPr lang="en-US" b="1" dirty="0"/>
              <a:t>safely</a:t>
            </a:r>
            <a:r>
              <a:rPr lang="en-US" dirty="0"/>
              <a:t>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0A5AC-D378-4DB8-BD86-1E71C87CC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" y="2133600"/>
            <a:ext cx="1981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93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5125"/>
            <a:ext cx="8686800" cy="1325563"/>
          </a:xfrm>
        </p:spPr>
        <p:txBody>
          <a:bodyPr/>
          <a:lstStyle/>
          <a:p>
            <a:r>
              <a:rPr lang="en-US" dirty="0"/>
              <a:t>Writing for the Status Review Hearing 6 months later…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199"/>
            <a:ext cx="7924800" cy="3814763"/>
          </a:xfrm>
        </p:spPr>
        <p:txBody>
          <a:bodyPr/>
          <a:lstStyle/>
          <a:p>
            <a:r>
              <a:rPr lang="en-US" dirty="0"/>
              <a:t>What is the purpose of this hearing?</a:t>
            </a:r>
          </a:p>
          <a:p>
            <a:r>
              <a:rPr lang="en-US" dirty="0"/>
              <a:t>What is the presumption about return?</a:t>
            </a:r>
          </a:p>
          <a:p>
            <a:r>
              <a:rPr lang="en-US" dirty="0"/>
              <a:t>BYPASS?</a:t>
            </a:r>
          </a:p>
          <a:p>
            <a:r>
              <a:rPr lang="en-US" dirty="0"/>
              <a:t>Protective capacity?</a:t>
            </a:r>
          </a:p>
          <a:p>
            <a:r>
              <a:rPr lang="en-US" dirty="0"/>
              <a:t>Likeliness of reunification in 6 months?</a:t>
            </a:r>
          </a:p>
          <a:p>
            <a:r>
              <a:rPr lang="en-US" dirty="0"/>
              <a:t>Fathers?</a:t>
            </a:r>
          </a:p>
          <a:p>
            <a:r>
              <a:rPr lang="en-US" dirty="0"/>
              <a:t>Case plan?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11337-6AB0-410A-96C7-0FBDAE4A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434" y="2254403"/>
            <a:ext cx="32004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4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 the Permanency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24800" cy="4351338"/>
          </a:xfrm>
        </p:spPr>
        <p:txBody>
          <a:bodyPr>
            <a:normAutofit/>
          </a:bodyPr>
          <a:lstStyle/>
          <a:p>
            <a:r>
              <a:rPr lang="en-US" dirty="0"/>
              <a:t>Shall return unless…</a:t>
            </a:r>
          </a:p>
          <a:p>
            <a:r>
              <a:rPr lang="en-US" dirty="0"/>
              <a:t>What does the court have to find to order a W&amp;I 366.26 hearing?</a:t>
            </a:r>
          </a:p>
          <a:p>
            <a:r>
              <a:rPr lang="en-US" dirty="0"/>
              <a:t>What does the court have to find to extend reunification services?</a:t>
            </a:r>
          </a:p>
          <a:p>
            <a:r>
              <a:rPr lang="en-US" dirty="0"/>
              <a:t>Exceptions?</a:t>
            </a:r>
          </a:p>
          <a:p>
            <a:r>
              <a:rPr lang="en-US" dirty="0"/>
              <a:t>What does ‘substantial probability” mean?</a:t>
            </a:r>
          </a:p>
          <a:p>
            <a:r>
              <a:rPr lang="en-US" dirty="0"/>
              <a:t>What does “substantial probability” mean to you?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5F3CAA-EB32-4586-8846-EE63C02AE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72600" y="1524000"/>
            <a:ext cx="152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3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0CDF-73B0-4C4F-A553-B7DF10CD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“For all the reasons listed above…the agency recommends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36BF-4A88-4FD6-841E-8ED3375F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25625"/>
            <a:ext cx="6781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you get here?</a:t>
            </a:r>
          </a:p>
          <a:p>
            <a:pPr marL="0" indent="0">
              <a:buNone/>
            </a:pPr>
            <a:r>
              <a:rPr lang="en-US" dirty="0"/>
              <a:t>Cut and paste?</a:t>
            </a:r>
          </a:p>
          <a:p>
            <a:r>
              <a:rPr lang="en-US" dirty="0"/>
              <a:t>Do you chronicle what the parents have done to comply with their case plan over a couple of pages, supplemented by information/reports/opinions from third parties… then write a paragraph or two summarizing the above information?</a:t>
            </a:r>
          </a:p>
          <a:p>
            <a:r>
              <a:rPr lang="en-US" b="1" dirty="0"/>
              <a:t>Are you really using your professional knowledge and expertise and your ability to persuade?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36C88-C110-4B82-9D7F-BEDC3569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6C632-4BF5-47D0-B129-8C1D917C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200" y="184827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3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BD31-2891-4EEF-A2B3-33C9A767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am pounding my head against the wall…”*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1F4C3-7663-4434-9901-1CCDFD0F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600201"/>
            <a:ext cx="6324600" cy="4576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Grammar and checking your spelling are very important – a report with these kinds of easily correctable errors loses credibility</a:t>
            </a:r>
          </a:p>
          <a:p>
            <a:r>
              <a:rPr lang="en-US" dirty="0"/>
              <a:t>Attachments – attach only with purpose and reference in body of court report</a:t>
            </a:r>
          </a:p>
          <a:p>
            <a:r>
              <a:rPr lang="en-US" dirty="0"/>
              <a:t>Discovery – SW has a continuing duty to turn over report and chronological notes  - failure to do so can result in continuances, appeals, reversals</a:t>
            </a:r>
          </a:p>
          <a:p>
            <a:r>
              <a:rPr lang="en-US" dirty="0"/>
              <a:t>Feedback is tricky: from judges – communicating clearly judge’s expectations- and other county counsel</a:t>
            </a:r>
          </a:p>
          <a:p>
            <a:r>
              <a:rPr lang="en-US" dirty="0"/>
              <a:t>“Assessments are underused </a:t>
            </a:r>
            <a:r>
              <a:rPr lang="en-US" b="1" dirty="0"/>
              <a:t>and underexplained </a:t>
            </a:r>
            <a:r>
              <a:rPr lang="en-US" dirty="0"/>
              <a:t>in reports”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County Counsel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DD608-1B69-4FDE-801D-D27BB887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04877-8FD1-4394-8DD4-ABA8D71D1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9832" y="1425146"/>
            <a:ext cx="2485768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2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BB03-1354-4758-A366-A4F5E216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 the W&amp;I 366.22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FC62-8ABF-4167-AD41-EC27D2EC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90688"/>
            <a:ext cx="70104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Q: What I need to keep in mind in my writing </a:t>
            </a:r>
          </a:p>
          <a:p>
            <a:pPr marL="0" indent="0">
              <a:buNone/>
            </a:pPr>
            <a:r>
              <a:rPr lang="en-US" b="1" dirty="0"/>
              <a:t>A:  Study the required Orders and Findings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Return UNLESS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If recommendation is not to return- clear and convincing evidence – set W&amp;I 366.26 hearing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Substantial probability of return in 24  months</a:t>
            </a:r>
          </a:p>
          <a:p>
            <a:pPr marL="0" indent="0">
              <a:buNone/>
            </a:pPr>
            <a:r>
              <a:rPr lang="en-US" dirty="0"/>
              <a:t>      Did parent make significant &amp; consistent progress in SA treatment?</a:t>
            </a:r>
          </a:p>
          <a:p>
            <a:pPr marL="0" indent="0">
              <a:buNone/>
            </a:pPr>
            <a:r>
              <a:rPr lang="en-US" dirty="0"/>
              <a:t>      Recently released from custody + consistent progress in establishing  a safe home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F5387-E9AB-4C8F-9C0A-55BBED67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B7EB98-345B-4F07-9F47-1FBC024D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447800"/>
            <a:ext cx="1725965" cy="35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26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100584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Well written, persuasive court reports also assist the agency in meeting federal case review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5625"/>
            <a:ext cx="73152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Child and Family Services Review (CFSR and C-CFSR) has been integrated into CQI.</a:t>
            </a:r>
          </a:p>
          <a:p>
            <a:pPr marL="0" indent="0">
              <a:buNone/>
            </a:pPr>
            <a:r>
              <a:rPr lang="en-US" b="1" dirty="0"/>
              <a:t>The foundation of the CFSR case review is the court report.</a:t>
            </a:r>
          </a:p>
          <a:p>
            <a:pPr marL="0" indent="0">
              <a:buNone/>
            </a:pPr>
            <a:r>
              <a:rPr lang="en-US" b="1" dirty="0"/>
              <a:t>     Why?</a:t>
            </a:r>
          </a:p>
          <a:p>
            <a:pPr marL="0" indent="0">
              <a:buNone/>
            </a:pPr>
            <a:r>
              <a:rPr lang="en-US" dirty="0"/>
              <a:t>      A: It  is the bottom line in a dispute i.e., shows how the SW using expertise, knowledge of the parties, resolved conflicts of all types</a:t>
            </a:r>
          </a:p>
          <a:p>
            <a:pPr marL="0" indent="0">
              <a:buNone/>
            </a:pPr>
            <a:r>
              <a:rPr lang="en-US" dirty="0"/>
              <a:t>     A: It is the most definitive proof regarding adequacy of   assessments and services</a:t>
            </a:r>
          </a:p>
          <a:p>
            <a:pPr marL="0" indent="0">
              <a:buNone/>
            </a:pPr>
            <a:r>
              <a:rPr lang="en-US" dirty="0"/>
              <a:t>    A: It contains recommendations that relate directly to Items on the case review, e.g. when the permanency plan was adopted, timeliness, appropriateness of permanency plan, concerted actions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455C6-9675-4776-BBDB-A17FB7D6D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9200" y="2438400"/>
            <a:ext cx="16764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B72E5-500E-4741-9C27-56C7ED5D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06000" y="34290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“Good writing depends on reading.”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you read?</a:t>
            </a:r>
          </a:p>
          <a:p>
            <a:pPr marL="0" indent="0">
              <a:buNone/>
            </a:pPr>
            <a:r>
              <a:rPr lang="en-US" dirty="0"/>
              <a:t>Who do you read?</a:t>
            </a:r>
          </a:p>
          <a:p>
            <a:pPr marL="0" indent="0">
              <a:buNone/>
            </a:pPr>
            <a:r>
              <a:rPr lang="en-US" dirty="0"/>
              <a:t>Who is your favorite author?</a:t>
            </a:r>
          </a:p>
          <a:p>
            <a:pPr marL="0" indent="0">
              <a:buNone/>
            </a:pPr>
            <a:r>
              <a:rPr lang="en-US" dirty="0"/>
              <a:t>What makes you open a book?</a:t>
            </a:r>
          </a:p>
          <a:p>
            <a:pPr marL="0" indent="0">
              <a:buNone/>
            </a:pPr>
            <a:r>
              <a:rPr lang="en-US" dirty="0"/>
              <a:t>Do you enjoy reading?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bugs you most about reading others’ writing?</a:t>
            </a:r>
          </a:p>
          <a:p>
            <a:pPr marL="0" indent="0">
              <a:buNone/>
            </a:pPr>
            <a:r>
              <a:rPr lang="en-US" dirty="0"/>
              <a:t>Ever worked with someone just learning to write?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95400"/>
            <a:ext cx="2557338" cy="3162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65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Closing  - a few things to take with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are doing </a:t>
            </a:r>
            <a:r>
              <a:rPr lang="en-US" i="1" dirty="0"/>
              <a:t>special writing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This type of writing is  very important: You represent our public commitment to protect children and strengthening families through your work in each case.</a:t>
            </a:r>
          </a:p>
          <a:p>
            <a:pPr marL="0" indent="0">
              <a:buNone/>
            </a:pPr>
            <a:r>
              <a:rPr lang="en-US" b="1" dirty="0"/>
              <a:t>Writing is a craft that requires attention, practice, and diligence.</a:t>
            </a:r>
          </a:p>
          <a:p>
            <a:pPr marL="0" indent="0">
              <a:buNone/>
            </a:pPr>
            <a:r>
              <a:rPr lang="en-US" b="1" dirty="0"/>
              <a:t>Writing can be less stressful  and help your write with more confidence: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By creating a personal “protocol” or your own personal editor.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Knowing where you want to go and keeping focused instantly reduces the tendency to throw in “everything but the kitchen sink”.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44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5625"/>
            <a:ext cx="7696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Joanne M. Brown, MSW, JD</a:t>
            </a:r>
          </a:p>
          <a:p>
            <a:pPr marL="0" indent="0">
              <a:buNone/>
            </a:pPr>
            <a:r>
              <a:rPr lang="en-US" dirty="0"/>
              <a:t>Northern Training Academy</a:t>
            </a:r>
          </a:p>
          <a:p>
            <a:pPr marL="0" indent="0">
              <a:buNone/>
            </a:pPr>
            <a:r>
              <a:rPr lang="en-US" dirty="0"/>
              <a:t>U.C. Davis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jbrownconsulting@aol.com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301-512-9427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16" y="162564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100584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What we each bring to our writing capacity: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Our personal history with the written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4999"/>
            <a:ext cx="7467600" cy="4271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did we learn that writing was important?</a:t>
            </a:r>
          </a:p>
          <a:p>
            <a:pPr marL="0" indent="0">
              <a:buNone/>
            </a:pPr>
            <a:r>
              <a:rPr lang="en-US" dirty="0"/>
              <a:t>In our family ?</a:t>
            </a:r>
          </a:p>
          <a:p>
            <a:pPr marL="0" indent="0">
              <a:buNone/>
            </a:pPr>
            <a:r>
              <a:rPr lang="en-US" dirty="0"/>
              <a:t>At school?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What does writing mean to me?</a:t>
            </a:r>
          </a:p>
          <a:p>
            <a:pPr marL="0" indent="0">
              <a:buNone/>
            </a:pPr>
            <a:r>
              <a:rPr lang="en-US" dirty="0"/>
              <a:t>A means of expression </a:t>
            </a:r>
          </a:p>
          <a:p>
            <a:pPr marL="0" indent="0">
              <a:buNone/>
            </a:pPr>
            <a:r>
              <a:rPr lang="en-US" dirty="0"/>
              <a:t>A means of advocacy</a:t>
            </a:r>
          </a:p>
          <a:p>
            <a:pPr marL="0" indent="0">
              <a:buNone/>
            </a:pPr>
            <a:r>
              <a:rPr lang="en-US" dirty="0"/>
              <a:t>A means of analyzing information</a:t>
            </a:r>
          </a:p>
          <a:p>
            <a:pPr marL="0" indent="0">
              <a:buNone/>
            </a:pPr>
            <a:r>
              <a:rPr lang="en-US" dirty="0"/>
              <a:t>Something required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It was, always has been, and still is 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10600" y="2438400"/>
            <a:ext cx="18897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8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8839200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As a social worker, I work with children at risk and families, how does </a:t>
            </a:r>
            <a:r>
              <a:rPr lang="en-US" sz="3600" b="1" dirty="0">
                <a:latin typeface="+mn-lt"/>
              </a:rPr>
              <a:t>good writing </a:t>
            </a:r>
            <a:r>
              <a:rPr lang="en-US" sz="3600" dirty="0">
                <a:latin typeface="+mn-lt"/>
              </a:rPr>
              <a:t>apply to me?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I know how to write.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2432"/>
            <a:ext cx="7620000" cy="4294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ASK YOURSELF:  Good writing is important to me because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It is part of my job to write court reports</a:t>
            </a:r>
          </a:p>
          <a:p>
            <a:pPr marL="0" indent="0">
              <a:buNone/>
            </a:pPr>
            <a:r>
              <a:rPr lang="en-US" dirty="0"/>
              <a:t>   I have to sign court reports that I write</a:t>
            </a:r>
          </a:p>
          <a:p>
            <a:pPr marL="0" indent="0">
              <a:buNone/>
            </a:pPr>
            <a:r>
              <a:rPr lang="en-US" dirty="0"/>
              <a:t>   What I write gets read by others above me</a:t>
            </a:r>
          </a:p>
          <a:p>
            <a:pPr marL="0" indent="0">
              <a:buNone/>
            </a:pPr>
            <a:r>
              <a:rPr lang="en-US" dirty="0"/>
              <a:t>   My reports are read by a Judge</a:t>
            </a:r>
          </a:p>
          <a:p>
            <a:pPr marL="0" indent="0">
              <a:buNone/>
            </a:pPr>
            <a:r>
              <a:rPr lang="en-US" dirty="0"/>
              <a:t>   I am a professional </a:t>
            </a:r>
          </a:p>
          <a:p>
            <a:pPr marL="0" indent="0">
              <a:buNone/>
            </a:pPr>
            <a:r>
              <a:rPr lang="en-US" dirty="0"/>
              <a:t>   I always cover all the bases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685144"/>
            <a:ext cx="2927349" cy="34794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7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9906000" cy="1385888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r>
              <a:rPr lang="en-US" sz="3600" b="1" dirty="0"/>
              <a:t>Writing court reports is a special type of writing: structured, scrutinized, and always written under a deadline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122461"/>
            <a:ext cx="7391400" cy="40545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How does writing the court report rank on my list of things that I must do?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important than meeting with my 9 year old client?</a:t>
            </a:r>
          </a:p>
          <a:p>
            <a:pPr marL="0" indent="0">
              <a:buNone/>
            </a:pPr>
            <a:r>
              <a:rPr lang="en-US" dirty="0"/>
              <a:t>More important than attending a family team meeting?</a:t>
            </a:r>
          </a:p>
          <a:p>
            <a:pPr marL="0" indent="0">
              <a:buNone/>
            </a:pPr>
            <a:r>
              <a:rPr lang="en-US" dirty="0"/>
              <a:t>More important than the monthly meeting with parents?</a:t>
            </a:r>
          </a:p>
          <a:p>
            <a:pPr marL="0" indent="0">
              <a:buNone/>
            </a:pPr>
            <a:r>
              <a:rPr lang="en-US" dirty="0"/>
              <a:t>More important than looking for a possible out of state relative </a:t>
            </a:r>
            <a:r>
              <a:rPr lang="en-US" dirty="0" err="1"/>
              <a:t>placemnt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Better than going to the dentist?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EE571A-6415-4179-BF2F-3E62AF17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217" y="2122461"/>
            <a:ext cx="2703183" cy="26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470" y="609600"/>
            <a:ext cx="8516929" cy="541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0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68" y="365125"/>
            <a:ext cx="9906000" cy="1325563"/>
          </a:xfrm>
        </p:spPr>
        <p:txBody>
          <a:bodyPr>
            <a:normAutofit/>
          </a:bodyPr>
          <a:lstStyle/>
          <a:p>
            <a:r>
              <a:rPr lang="en-US" b="1" dirty="0"/>
              <a:t>Part ll: Composition for professional 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5625"/>
            <a:ext cx="861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Show Confidence in what you have written</a:t>
            </a:r>
          </a:p>
          <a:p>
            <a:pPr marL="0" indent="0">
              <a:buNone/>
            </a:pPr>
            <a:r>
              <a:rPr lang="en-US" b="1" dirty="0"/>
              <a:t>HOW?</a:t>
            </a:r>
          </a:p>
          <a:p>
            <a:pPr marL="0" indent="0">
              <a:buNone/>
            </a:pPr>
            <a:r>
              <a:rPr lang="en-US" b="1" dirty="0"/>
              <a:t>Be clear, strategic, concise and “get to the point”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Use definite, specific, and concrete language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“A period of unfavorable weather set in.”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REPLACE: “It rained for every day for a week.”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4000" y="2223294"/>
            <a:ext cx="2438398" cy="30345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2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1182</TotalTime>
  <Words>3057</Words>
  <Application>Microsoft Office PowerPoint</Application>
  <PresentationFormat>Widescreen</PresentationFormat>
  <Paragraphs>304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             Writing in a professional culture:  How well do I rite?  Advanced Court Report Writing May 2, 2018 </vt:lpstr>
      <vt:lpstr>Part l: What we will work on today…together</vt:lpstr>
      <vt:lpstr>What do authors tell us about writing?</vt:lpstr>
      <vt:lpstr>“Good writing depends on reading.”</vt:lpstr>
      <vt:lpstr>What we each bring to our writing capacity:  Our personal history with the written word</vt:lpstr>
      <vt:lpstr>As a social worker, I work with children at risk and families, how does good writing apply to me? I know how to write.</vt:lpstr>
      <vt:lpstr> Writing court reports is a special type of writing: structured, scrutinized, and always written under a deadline </vt:lpstr>
      <vt:lpstr>PowerPoint Presentation</vt:lpstr>
      <vt:lpstr>Part ll: Composition for professional writing </vt:lpstr>
      <vt:lpstr>Whenever possible,  show don’t tell what happened</vt:lpstr>
      <vt:lpstr>Paragraphs and purpose </vt:lpstr>
      <vt:lpstr>Give extra thought before you begin writing to where you are going in this writing</vt:lpstr>
      <vt:lpstr>Stringing words together with a period at the end does not = a sentence.</vt:lpstr>
      <vt:lpstr>Sentence structure conveys meaning</vt:lpstr>
      <vt:lpstr>Who/what helps you write?</vt:lpstr>
      <vt:lpstr>Tips to Improve your “legal writing”</vt:lpstr>
      <vt:lpstr>CONNECT WITH YOUR AUDIENCE</vt:lpstr>
      <vt:lpstr>Audiences for my writing: The Judge</vt:lpstr>
      <vt:lpstr>Key questions to ask myself before I click</vt:lpstr>
      <vt:lpstr>Other audiences: Parents and children</vt:lpstr>
      <vt:lpstr>Other audiences: lawyers and the agency</vt:lpstr>
      <vt:lpstr>PART lll  Q: How can we improve our writing to meet our duty to protect children and strengthen families through the juvenile court?</vt:lpstr>
      <vt:lpstr>From one of your attorneys: “Please, remind them that this is a legal document.”</vt:lpstr>
      <vt:lpstr>And, she had more to say</vt:lpstr>
      <vt:lpstr>Issues requiring special attention in my writing and  report: third party material </vt:lpstr>
      <vt:lpstr>Issues that require special attention in my report and writing:  Family history</vt:lpstr>
      <vt:lpstr>How do I best show this family to the judge?</vt:lpstr>
      <vt:lpstr>Another issue requiring special attention in your report and writing: Fathers</vt:lpstr>
      <vt:lpstr>Another issue requiring special attention in your report and writing: ICWA</vt:lpstr>
      <vt:lpstr>     Common errors in our thinking about writing</vt:lpstr>
      <vt:lpstr>Why do I sign the court report?</vt:lpstr>
      <vt:lpstr> Writing for the Detention Hearing</vt:lpstr>
      <vt:lpstr>Writing for the Jurisdiction/DISPO Hearing</vt:lpstr>
      <vt:lpstr>Writing for the Status Review Hearing 6 months later…</vt:lpstr>
      <vt:lpstr>Writing for the Permanency Hearing</vt:lpstr>
      <vt:lpstr>“For all the reasons listed above…the agency recommends that</vt:lpstr>
      <vt:lpstr>“I am pounding my head against the wall…”*</vt:lpstr>
      <vt:lpstr>Writing for the W&amp;I 366.22 hearing</vt:lpstr>
      <vt:lpstr>Well written, persuasive court reports also assist the agency in meeting federal case review standards </vt:lpstr>
      <vt:lpstr>Closing  - a few things to take with you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BROWN</dc:creator>
  <cp:lastModifiedBy>Joanne</cp:lastModifiedBy>
  <cp:revision>271</cp:revision>
  <cp:lastPrinted>2018-04-23T22:13:23Z</cp:lastPrinted>
  <dcterms:created xsi:type="dcterms:W3CDTF">2017-03-30T18:41:30Z</dcterms:created>
  <dcterms:modified xsi:type="dcterms:W3CDTF">2018-04-26T23:57:35Z</dcterms:modified>
</cp:coreProperties>
</file>