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2"/>
  </p:notesMasterIdLst>
  <p:sldIdLst>
    <p:sldId id="256" r:id="rId2"/>
    <p:sldId id="284" r:id="rId3"/>
    <p:sldId id="286" r:id="rId4"/>
    <p:sldId id="287" r:id="rId5"/>
    <p:sldId id="257" r:id="rId6"/>
    <p:sldId id="288" r:id="rId7"/>
    <p:sldId id="289" r:id="rId8"/>
    <p:sldId id="290" r:id="rId9"/>
    <p:sldId id="291" r:id="rId10"/>
    <p:sldId id="292" r:id="rId11"/>
    <p:sldId id="301" r:id="rId12"/>
    <p:sldId id="302" r:id="rId13"/>
    <p:sldId id="303" r:id="rId14"/>
    <p:sldId id="293" r:id="rId15"/>
    <p:sldId id="311" r:id="rId16"/>
    <p:sldId id="312" r:id="rId17"/>
    <p:sldId id="313" r:id="rId18"/>
    <p:sldId id="314" r:id="rId19"/>
    <p:sldId id="294" r:id="rId20"/>
    <p:sldId id="304" r:id="rId21"/>
    <p:sldId id="305" r:id="rId22"/>
    <p:sldId id="306" r:id="rId23"/>
    <p:sldId id="307" r:id="rId24"/>
    <p:sldId id="308" r:id="rId25"/>
    <p:sldId id="309" r:id="rId26"/>
    <p:sldId id="310" r:id="rId27"/>
    <p:sldId id="295" r:id="rId28"/>
    <p:sldId id="297" r:id="rId29"/>
    <p:sldId id="298" r:id="rId30"/>
    <p:sldId id="299" r:id="rId31"/>
    <p:sldId id="300" r:id="rId32"/>
    <p:sldId id="316" r:id="rId33"/>
    <p:sldId id="315" r:id="rId34"/>
    <p:sldId id="319" r:id="rId35"/>
    <p:sldId id="296" r:id="rId36"/>
    <p:sldId id="317" r:id="rId37"/>
    <p:sldId id="318" r:id="rId38"/>
    <p:sldId id="258" r:id="rId39"/>
    <p:sldId id="279" r:id="rId40"/>
    <p:sldId id="280"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3FB79"/>
    <a:srgbClr val="C1C1C1"/>
    <a:srgbClr val="76D6FF"/>
    <a:srgbClr val="FF2F92"/>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232796-AEE5-4B59-9641-7D2D18FECFE2}">
  <a:tblStyle styleId="{90232796-AEE5-4B59-9641-7D2D18FECFE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6"/>
    <p:restoredTop sz="94654"/>
  </p:normalViewPr>
  <p:slideViewPr>
    <p:cSldViewPr snapToGrid="0" snapToObjects="1">
      <p:cViewPr>
        <p:scale>
          <a:sx n="131" d="100"/>
          <a:sy n="131" d="100"/>
        </p:scale>
        <p:origin x="31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D93AC-1B5D-3449-8420-4C1B3DA43D3E}" type="doc">
      <dgm:prSet loTypeId="urn:microsoft.com/office/officeart/2005/8/layout/venn2" loCatId="" qsTypeId="urn:microsoft.com/office/officeart/2005/8/quickstyle/simple1" qsCatId="simple" csTypeId="urn:microsoft.com/office/officeart/2005/8/colors/accent0_2" csCatId="mainScheme" phldr="1"/>
      <dgm:spPr/>
      <dgm:t>
        <a:bodyPr/>
        <a:lstStyle/>
        <a:p>
          <a:endParaRPr lang="zh-CN" altLang="en-US"/>
        </a:p>
      </dgm:t>
    </dgm:pt>
    <dgm:pt modelId="{A9474778-A41E-624A-9A96-23854119EB6B}">
      <dgm:prSet phldrT="[Text]"/>
      <dgm:spPr/>
      <dgm:t>
        <a:bodyPr/>
        <a:lstStyle/>
        <a:p>
          <a:r>
            <a:rPr lang="en-US" altLang="zh-CN" dirty="0" smtClean="0">
              <a:solidFill>
                <a:srgbClr val="0070C0"/>
              </a:solidFill>
            </a:rPr>
            <a:t>Raw</a:t>
          </a:r>
          <a:r>
            <a:rPr lang="zh-CN" altLang="en-US" dirty="0" smtClean="0">
              <a:solidFill>
                <a:srgbClr val="0070C0"/>
              </a:solidFill>
            </a:rPr>
            <a:t> </a:t>
          </a:r>
          <a:r>
            <a:rPr lang="en-US" altLang="zh-CN" dirty="0" smtClean="0">
              <a:solidFill>
                <a:srgbClr val="0070C0"/>
              </a:solidFill>
            </a:rPr>
            <a:t>Data</a:t>
          </a:r>
          <a:endParaRPr lang="zh-CN" altLang="en-US" dirty="0">
            <a:solidFill>
              <a:srgbClr val="0070C0"/>
            </a:solidFill>
          </a:endParaRPr>
        </a:p>
      </dgm:t>
    </dgm:pt>
    <dgm:pt modelId="{525D77B4-BD21-7B40-B57E-7E23D4DE0352}" type="parTrans" cxnId="{F4E050CC-E631-964F-86E2-3DC81F9E71A4}">
      <dgm:prSet/>
      <dgm:spPr/>
      <dgm:t>
        <a:bodyPr/>
        <a:lstStyle/>
        <a:p>
          <a:endParaRPr lang="zh-CN" altLang="en-US"/>
        </a:p>
      </dgm:t>
    </dgm:pt>
    <dgm:pt modelId="{1BE1C5BD-FF55-B74D-997F-0DB87DC4D642}" type="sibTrans" cxnId="{F4E050CC-E631-964F-86E2-3DC81F9E71A4}">
      <dgm:prSet/>
      <dgm:spPr/>
      <dgm:t>
        <a:bodyPr/>
        <a:lstStyle/>
        <a:p>
          <a:endParaRPr lang="zh-CN" altLang="en-US"/>
        </a:p>
      </dgm:t>
    </dgm:pt>
    <dgm:pt modelId="{A35B5FBE-571D-B140-AFCD-EF9F29E686C3}">
      <dgm:prSet phldrT="[Text]"/>
      <dgm:spPr/>
      <dgm:t>
        <a:bodyPr/>
        <a:lstStyle/>
        <a:p>
          <a:r>
            <a:rPr lang="en-US" altLang="zh-CN" dirty="0" smtClean="0">
              <a:solidFill>
                <a:srgbClr val="0070C0"/>
              </a:solidFill>
            </a:rPr>
            <a:t>Processed Data</a:t>
          </a:r>
          <a:endParaRPr lang="zh-CN" altLang="en-US" dirty="0">
            <a:solidFill>
              <a:srgbClr val="0070C0"/>
            </a:solidFill>
          </a:endParaRPr>
        </a:p>
      </dgm:t>
    </dgm:pt>
    <dgm:pt modelId="{BD218272-EF5D-2540-A560-1E720F4277DE}" type="parTrans" cxnId="{AF81141E-B741-A54F-9486-E5BEB46221E2}">
      <dgm:prSet/>
      <dgm:spPr/>
      <dgm:t>
        <a:bodyPr/>
        <a:lstStyle/>
        <a:p>
          <a:endParaRPr lang="zh-CN" altLang="en-US"/>
        </a:p>
      </dgm:t>
    </dgm:pt>
    <dgm:pt modelId="{014BDBAE-A23D-4541-8ACB-37CCDC0E4DB8}" type="sibTrans" cxnId="{AF81141E-B741-A54F-9486-E5BEB46221E2}">
      <dgm:prSet/>
      <dgm:spPr/>
      <dgm:t>
        <a:bodyPr/>
        <a:lstStyle/>
        <a:p>
          <a:endParaRPr lang="zh-CN" altLang="en-US"/>
        </a:p>
      </dgm:t>
    </dgm:pt>
    <dgm:pt modelId="{9AB30946-3E3B-BC4F-BE3E-9D015BA1642A}">
      <dgm:prSet phldrT="[Text]"/>
      <dgm:spPr/>
      <dgm:t>
        <a:bodyPr/>
        <a:lstStyle/>
        <a:p>
          <a:r>
            <a:rPr lang="en-US" altLang="zh-CN" dirty="0" smtClean="0">
              <a:solidFill>
                <a:srgbClr val="0070C0"/>
              </a:solidFill>
            </a:rPr>
            <a:t>Analyzed Data</a:t>
          </a:r>
          <a:endParaRPr lang="zh-CN" altLang="en-US" dirty="0">
            <a:solidFill>
              <a:srgbClr val="0070C0"/>
            </a:solidFill>
          </a:endParaRPr>
        </a:p>
      </dgm:t>
    </dgm:pt>
    <dgm:pt modelId="{26A23B8B-14FE-504E-8879-FC2C3804D6E5}" type="parTrans" cxnId="{552EE095-F650-FC40-A2CA-35C7130B70D9}">
      <dgm:prSet/>
      <dgm:spPr/>
      <dgm:t>
        <a:bodyPr/>
        <a:lstStyle/>
        <a:p>
          <a:endParaRPr lang="zh-CN" altLang="en-US"/>
        </a:p>
      </dgm:t>
    </dgm:pt>
    <dgm:pt modelId="{3D3B1145-3C9C-F648-A2CA-92C7ACEDD6BF}" type="sibTrans" cxnId="{552EE095-F650-FC40-A2CA-35C7130B70D9}">
      <dgm:prSet/>
      <dgm:spPr/>
      <dgm:t>
        <a:bodyPr/>
        <a:lstStyle/>
        <a:p>
          <a:endParaRPr lang="zh-CN" altLang="en-US"/>
        </a:p>
      </dgm:t>
    </dgm:pt>
    <dgm:pt modelId="{475D988E-1A42-FC49-8170-CC13D66498E8}">
      <dgm:prSet phldrT="[Text]"/>
      <dgm:spPr/>
      <dgm:t>
        <a:bodyPr/>
        <a:lstStyle/>
        <a:p>
          <a:r>
            <a:rPr lang="en-US" altLang="zh-CN" dirty="0" smtClean="0">
              <a:solidFill>
                <a:srgbClr val="0070C0"/>
              </a:solidFill>
            </a:rPr>
            <a:t>Finalized/Published Data</a:t>
          </a:r>
          <a:endParaRPr lang="zh-CN" altLang="en-US" dirty="0">
            <a:solidFill>
              <a:srgbClr val="0070C0"/>
            </a:solidFill>
          </a:endParaRPr>
        </a:p>
      </dgm:t>
    </dgm:pt>
    <dgm:pt modelId="{4A4BB859-F78C-8246-A9BC-EA5D3BA01186}" type="parTrans" cxnId="{911D117E-8FF8-9844-BBC7-1E85A37C82D2}">
      <dgm:prSet/>
      <dgm:spPr/>
      <dgm:t>
        <a:bodyPr/>
        <a:lstStyle/>
        <a:p>
          <a:endParaRPr lang="zh-CN" altLang="en-US"/>
        </a:p>
      </dgm:t>
    </dgm:pt>
    <dgm:pt modelId="{4BAF68E8-8F89-E04E-98F1-F0C1B7D62DE2}" type="sibTrans" cxnId="{911D117E-8FF8-9844-BBC7-1E85A37C82D2}">
      <dgm:prSet/>
      <dgm:spPr/>
      <dgm:t>
        <a:bodyPr/>
        <a:lstStyle/>
        <a:p>
          <a:endParaRPr lang="zh-CN" altLang="en-US"/>
        </a:p>
      </dgm:t>
    </dgm:pt>
    <dgm:pt modelId="{A912479B-B57F-7146-AC0D-24B15AE4475D}">
      <dgm:prSet phldrT="[Text]"/>
      <dgm:spPr/>
      <dgm:t>
        <a:bodyPr/>
        <a:lstStyle/>
        <a:p>
          <a:r>
            <a:rPr lang="en-US" altLang="zh-CN" dirty="0" smtClean="0">
              <a:solidFill>
                <a:srgbClr val="0070C0"/>
              </a:solidFill>
            </a:rPr>
            <a:t>Existing Data across Different Sources</a:t>
          </a:r>
          <a:endParaRPr lang="zh-CN" altLang="en-US" dirty="0">
            <a:solidFill>
              <a:srgbClr val="0070C0"/>
            </a:solidFill>
          </a:endParaRPr>
        </a:p>
      </dgm:t>
    </dgm:pt>
    <dgm:pt modelId="{EC70A8EB-9D92-2541-AC96-31EA4BB7C771}" type="parTrans" cxnId="{100535ED-03F3-794D-AFFB-6DD98DE0FE95}">
      <dgm:prSet/>
      <dgm:spPr/>
      <dgm:t>
        <a:bodyPr/>
        <a:lstStyle/>
        <a:p>
          <a:endParaRPr lang="zh-CN" altLang="en-US"/>
        </a:p>
      </dgm:t>
    </dgm:pt>
    <dgm:pt modelId="{90E70FD3-E7EA-3944-81B9-20C26FB5D045}" type="sibTrans" cxnId="{100535ED-03F3-794D-AFFB-6DD98DE0FE95}">
      <dgm:prSet/>
      <dgm:spPr/>
      <dgm:t>
        <a:bodyPr/>
        <a:lstStyle/>
        <a:p>
          <a:endParaRPr lang="zh-CN" altLang="en-US"/>
        </a:p>
      </dgm:t>
    </dgm:pt>
    <dgm:pt modelId="{79A30090-E29A-BA45-A3E5-9F9A36645919}" type="pres">
      <dgm:prSet presAssocID="{2BAD93AC-1B5D-3449-8420-4C1B3DA43D3E}" presName="Name0" presStyleCnt="0">
        <dgm:presLayoutVars>
          <dgm:chMax val="7"/>
          <dgm:resizeHandles val="exact"/>
        </dgm:presLayoutVars>
      </dgm:prSet>
      <dgm:spPr/>
      <dgm:t>
        <a:bodyPr/>
        <a:lstStyle/>
        <a:p>
          <a:endParaRPr lang="zh-CN" altLang="en-US"/>
        </a:p>
      </dgm:t>
    </dgm:pt>
    <dgm:pt modelId="{D8355E57-D975-6B4D-B107-30E8291F95AE}" type="pres">
      <dgm:prSet presAssocID="{2BAD93AC-1B5D-3449-8420-4C1B3DA43D3E}" presName="comp1" presStyleCnt="0"/>
      <dgm:spPr/>
    </dgm:pt>
    <dgm:pt modelId="{77085CDF-13E5-9B4B-9572-56E6944F382D}" type="pres">
      <dgm:prSet presAssocID="{2BAD93AC-1B5D-3449-8420-4C1B3DA43D3E}" presName="circle1" presStyleLbl="node1" presStyleIdx="0" presStyleCnt="5"/>
      <dgm:spPr/>
      <dgm:t>
        <a:bodyPr/>
        <a:lstStyle/>
        <a:p>
          <a:endParaRPr lang="zh-CN" altLang="en-US"/>
        </a:p>
      </dgm:t>
    </dgm:pt>
    <dgm:pt modelId="{213D4022-A73A-BD44-AC41-C1022DA33CE5}" type="pres">
      <dgm:prSet presAssocID="{2BAD93AC-1B5D-3449-8420-4C1B3DA43D3E}" presName="c1text" presStyleLbl="node1" presStyleIdx="0" presStyleCnt="5">
        <dgm:presLayoutVars>
          <dgm:bulletEnabled val="1"/>
        </dgm:presLayoutVars>
      </dgm:prSet>
      <dgm:spPr/>
      <dgm:t>
        <a:bodyPr/>
        <a:lstStyle/>
        <a:p>
          <a:endParaRPr lang="zh-CN" altLang="en-US"/>
        </a:p>
      </dgm:t>
    </dgm:pt>
    <dgm:pt modelId="{48CC1EED-DF09-E84C-8764-4A9AA4F5FFEE}" type="pres">
      <dgm:prSet presAssocID="{2BAD93AC-1B5D-3449-8420-4C1B3DA43D3E}" presName="comp2" presStyleCnt="0"/>
      <dgm:spPr/>
    </dgm:pt>
    <dgm:pt modelId="{756935A8-B90D-ED48-964B-4E8478A8CCCF}" type="pres">
      <dgm:prSet presAssocID="{2BAD93AC-1B5D-3449-8420-4C1B3DA43D3E}" presName="circle2" presStyleLbl="node1" presStyleIdx="1" presStyleCnt="5"/>
      <dgm:spPr/>
      <dgm:t>
        <a:bodyPr/>
        <a:lstStyle/>
        <a:p>
          <a:endParaRPr lang="zh-CN" altLang="en-US"/>
        </a:p>
      </dgm:t>
    </dgm:pt>
    <dgm:pt modelId="{FC6D80B1-27EA-8D42-B14C-E04DA0E01658}" type="pres">
      <dgm:prSet presAssocID="{2BAD93AC-1B5D-3449-8420-4C1B3DA43D3E}" presName="c2text" presStyleLbl="node1" presStyleIdx="1" presStyleCnt="5">
        <dgm:presLayoutVars>
          <dgm:bulletEnabled val="1"/>
        </dgm:presLayoutVars>
      </dgm:prSet>
      <dgm:spPr/>
      <dgm:t>
        <a:bodyPr/>
        <a:lstStyle/>
        <a:p>
          <a:endParaRPr lang="zh-CN" altLang="en-US"/>
        </a:p>
      </dgm:t>
    </dgm:pt>
    <dgm:pt modelId="{6728F110-E93C-7E4F-833E-E905E23C017C}" type="pres">
      <dgm:prSet presAssocID="{2BAD93AC-1B5D-3449-8420-4C1B3DA43D3E}" presName="comp3" presStyleCnt="0"/>
      <dgm:spPr/>
    </dgm:pt>
    <dgm:pt modelId="{1233C7F0-BF38-FD49-A097-3EFC3F9776F5}" type="pres">
      <dgm:prSet presAssocID="{2BAD93AC-1B5D-3449-8420-4C1B3DA43D3E}" presName="circle3" presStyleLbl="node1" presStyleIdx="2" presStyleCnt="5"/>
      <dgm:spPr/>
      <dgm:t>
        <a:bodyPr/>
        <a:lstStyle/>
        <a:p>
          <a:endParaRPr lang="zh-CN" altLang="en-US"/>
        </a:p>
      </dgm:t>
    </dgm:pt>
    <dgm:pt modelId="{9EEDFC96-CBD8-2946-81BA-74A840FDA3E7}" type="pres">
      <dgm:prSet presAssocID="{2BAD93AC-1B5D-3449-8420-4C1B3DA43D3E}" presName="c3text" presStyleLbl="node1" presStyleIdx="2" presStyleCnt="5">
        <dgm:presLayoutVars>
          <dgm:bulletEnabled val="1"/>
        </dgm:presLayoutVars>
      </dgm:prSet>
      <dgm:spPr/>
      <dgm:t>
        <a:bodyPr/>
        <a:lstStyle/>
        <a:p>
          <a:endParaRPr lang="zh-CN" altLang="en-US"/>
        </a:p>
      </dgm:t>
    </dgm:pt>
    <dgm:pt modelId="{D85B8E08-DA53-2646-BF31-9FB22F6BE73E}" type="pres">
      <dgm:prSet presAssocID="{2BAD93AC-1B5D-3449-8420-4C1B3DA43D3E}" presName="comp4" presStyleCnt="0"/>
      <dgm:spPr/>
    </dgm:pt>
    <dgm:pt modelId="{53772BAA-2F6A-1743-836E-369EAFED87A9}" type="pres">
      <dgm:prSet presAssocID="{2BAD93AC-1B5D-3449-8420-4C1B3DA43D3E}" presName="circle4" presStyleLbl="node1" presStyleIdx="3" presStyleCnt="5"/>
      <dgm:spPr/>
      <dgm:t>
        <a:bodyPr/>
        <a:lstStyle/>
        <a:p>
          <a:endParaRPr lang="zh-CN" altLang="en-US"/>
        </a:p>
      </dgm:t>
    </dgm:pt>
    <dgm:pt modelId="{D7A70FA2-2336-6342-A30D-EDBF09FCC716}" type="pres">
      <dgm:prSet presAssocID="{2BAD93AC-1B5D-3449-8420-4C1B3DA43D3E}" presName="c4text" presStyleLbl="node1" presStyleIdx="3" presStyleCnt="5">
        <dgm:presLayoutVars>
          <dgm:bulletEnabled val="1"/>
        </dgm:presLayoutVars>
      </dgm:prSet>
      <dgm:spPr/>
      <dgm:t>
        <a:bodyPr/>
        <a:lstStyle/>
        <a:p>
          <a:endParaRPr lang="zh-CN" altLang="en-US"/>
        </a:p>
      </dgm:t>
    </dgm:pt>
    <dgm:pt modelId="{04346592-9539-2643-9A04-1FF2CDA563DB}" type="pres">
      <dgm:prSet presAssocID="{2BAD93AC-1B5D-3449-8420-4C1B3DA43D3E}" presName="comp5" presStyleCnt="0"/>
      <dgm:spPr/>
    </dgm:pt>
    <dgm:pt modelId="{A5BA4206-7011-A345-8ED4-4406B0840D5F}" type="pres">
      <dgm:prSet presAssocID="{2BAD93AC-1B5D-3449-8420-4C1B3DA43D3E}" presName="circle5" presStyleLbl="node1" presStyleIdx="4" presStyleCnt="5"/>
      <dgm:spPr/>
      <dgm:t>
        <a:bodyPr/>
        <a:lstStyle/>
        <a:p>
          <a:endParaRPr lang="zh-CN" altLang="en-US"/>
        </a:p>
      </dgm:t>
    </dgm:pt>
    <dgm:pt modelId="{4D2CDE3A-8D27-E64E-9C2D-F406B2798D02}" type="pres">
      <dgm:prSet presAssocID="{2BAD93AC-1B5D-3449-8420-4C1B3DA43D3E}" presName="c5text" presStyleLbl="node1" presStyleIdx="4" presStyleCnt="5">
        <dgm:presLayoutVars>
          <dgm:bulletEnabled val="1"/>
        </dgm:presLayoutVars>
      </dgm:prSet>
      <dgm:spPr/>
      <dgm:t>
        <a:bodyPr/>
        <a:lstStyle/>
        <a:p>
          <a:endParaRPr lang="zh-CN" altLang="en-US"/>
        </a:p>
      </dgm:t>
    </dgm:pt>
  </dgm:ptLst>
  <dgm:cxnLst>
    <dgm:cxn modelId="{621812D1-36C0-FE4B-AC95-04D2A7F31552}" type="presOf" srcId="{A9474778-A41E-624A-9A96-23854119EB6B}" destId="{213D4022-A73A-BD44-AC41-C1022DA33CE5}" srcOrd="1" destOrd="0" presId="urn:microsoft.com/office/officeart/2005/8/layout/venn2"/>
    <dgm:cxn modelId="{AF81141E-B741-A54F-9486-E5BEB46221E2}" srcId="{2BAD93AC-1B5D-3449-8420-4C1B3DA43D3E}" destId="{A35B5FBE-571D-B140-AFCD-EF9F29E686C3}" srcOrd="1" destOrd="0" parTransId="{BD218272-EF5D-2540-A560-1E720F4277DE}" sibTransId="{014BDBAE-A23D-4541-8ACB-37CCDC0E4DB8}"/>
    <dgm:cxn modelId="{E632E860-E1F2-454A-8968-FC558113BB39}" type="presOf" srcId="{A35B5FBE-571D-B140-AFCD-EF9F29E686C3}" destId="{756935A8-B90D-ED48-964B-4E8478A8CCCF}" srcOrd="0" destOrd="0" presId="urn:microsoft.com/office/officeart/2005/8/layout/venn2"/>
    <dgm:cxn modelId="{C288F8E5-6088-D548-A5A2-B2190BBB3D96}" type="presOf" srcId="{A9474778-A41E-624A-9A96-23854119EB6B}" destId="{77085CDF-13E5-9B4B-9572-56E6944F382D}" srcOrd="0" destOrd="0" presId="urn:microsoft.com/office/officeart/2005/8/layout/venn2"/>
    <dgm:cxn modelId="{1E157594-92ED-F748-AD7D-384FDC02D1A0}" type="presOf" srcId="{A912479B-B57F-7146-AC0D-24B15AE4475D}" destId="{A5BA4206-7011-A345-8ED4-4406B0840D5F}" srcOrd="0" destOrd="0" presId="urn:microsoft.com/office/officeart/2005/8/layout/venn2"/>
    <dgm:cxn modelId="{D2C345C4-5DC6-E243-9DBD-BD247F9C8FF1}" type="presOf" srcId="{A912479B-B57F-7146-AC0D-24B15AE4475D}" destId="{4D2CDE3A-8D27-E64E-9C2D-F406B2798D02}" srcOrd="1" destOrd="0" presId="urn:microsoft.com/office/officeart/2005/8/layout/venn2"/>
    <dgm:cxn modelId="{927FCF94-A34E-6043-8FC7-F703CBE829D3}" type="presOf" srcId="{9AB30946-3E3B-BC4F-BE3E-9D015BA1642A}" destId="{9EEDFC96-CBD8-2946-81BA-74A840FDA3E7}" srcOrd="1" destOrd="0" presId="urn:microsoft.com/office/officeart/2005/8/layout/venn2"/>
    <dgm:cxn modelId="{F4E050CC-E631-964F-86E2-3DC81F9E71A4}" srcId="{2BAD93AC-1B5D-3449-8420-4C1B3DA43D3E}" destId="{A9474778-A41E-624A-9A96-23854119EB6B}" srcOrd="0" destOrd="0" parTransId="{525D77B4-BD21-7B40-B57E-7E23D4DE0352}" sibTransId="{1BE1C5BD-FF55-B74D-997F-0DB87DC4D642}"/>
    <dgm:cxn modelId="{552EE095-F650-FC40-A2CA-35C7130B70D9}" srcId="{2BAD93AC-1B5D-3449-8420-4C1B3DA43D3E}" destId="{9AB30946-3E3B-BC4F-BE3E-9D015BA1642A}" srcOrd="2" destOrd="0" parTransId="{26A23B8B-14FE-504E-8879-FC2C3804D6E5}" sibTransId="{3D3B1145-3C9C-F648-A2CA-92C7ACEDD6BF}"/>
    <dgm:cxn modelId="{100535ED-03F3-794D-AFFB-6DD98DE0FE95}" srcId="{2BAD93AC-1B5D-3449-8420-4C1B3DA43D3E}" destId="{A912479B-B57F-7146-AC0D-24B15AE4475D}" srcOrd="4" destOrd="0" parTransId="{EC70A8EB-9D92-2541-AC96-31EA4BB7C771}" sibTransId="{90E70FD3-E7EA-3944-81B9-20C26FB5D045}"/>
    <dgm:cxn modelId="{88B3F5C6-EDD2-AB48-A86B-78C02BD1FF33}" type="presOf" srcId="{2BAD93AC-1B5D-3449-8420-4C1B3DA43D3E}" destId="{79A30090-E29A-BA45-A3E5-9F9A36645919}" srcOrd="0" destOrd="0" presId="urn:microsoft.com/office/officeart/2005/8/layout/venn2"/>
    <dgm:cxn modelId="{706E7C05-3C10-4E4B-8C03-E5CA0171BF50}" type="presOf" srcId="{9AB30946-3E3B-BC4F-BE3E-9D015BA1642A}" destId="{1233C7F0-BF38-FD49-A097-3EFC3F9776F5}" srcOrd="0" destOrd="0" presId="urn:microsoft.com/office/officeart/2005/8/layout/venn2"/>
    <dgm:cxn modelId="{2CE202AF-8313-6744-B089-46F7C15A0D8C}" type="presOf" srcId="{475D988E-1A42-FC49-8170-CC13D66498E8}" destId="{53772BAA-2F6A-1743-836E-369EAFED87A9}" srcOrd="0" destOrd="0" presId="urn:microsoft.com/office/officeart/2005/8/layout/venn2"/>
    <dgm:cxn modelId="{911D117E-8FF8-9844-BBC7-1E85A37C82D2}" srcId="{2BAD93AC-1B5D-3449-8420-4C1B3DA43D3E}" destId="{475D988E-1A42-FC49-8170-CC13D66498E8}" srcOrd="3" destOrd="0" parTransId="{4A4BB859-F78C-8246-A9BC-EA5D3BA01186}" sibTransId="{4BAF68E8-8F89-E04E-98F1-F0C1B7D62DE2}"/>
    <dgm:cxn modelId="{5FDC3CA7-A7EF-0F4E-88AC-FA6E6BF65053}" type="presOf" srcId="{475D988E-1A42-FC49-8170-CC13D66498E8}" destId="{D7A70FA2-2336-6342-A30D-EDBF09FCC716}" srcOrd="1" destOrd="0" presId="urn:microsoft.com/office/officeart/2005/8/layout/venn2"/>
    <dgm:cxn modelId="{6ADAB77E-6386-CB47-A09D-12DE4417D60F}" type="presOf" srcId="{A35B5FBE-571D-B140-AFCD-EF9F29E686C3}" destId="{FC6D80B1-27EA-8D42-B14C-E04DA0E01658}" srcOrd="1" destOrd="0" presId="urn:microsoft.com/office/officeart/2005/8/layout/venn2"/>
    <dgm:cxn modelId="{0CFE2AFC-795D-B748-BB2A-A3CFCC996175}" type="presParOf" srcId="{79A30090-E29A-BA45-A3E5-9F9A36645919}" destId="{D8355E57-D975-6B4D-B107-30E8291F95AE}" srcOrd="0" destOrd="0" presId="urn:microsoft.com/office/officeart/2005/8/layout/venn2"/>
    <dgm:cxn modelId="{840B9437-0AF0-B241-BA8F-38244DB7B2D1}" type="presParOf" srcId="{D8355E57-D975-6B4D-B107-30E8291F95AE}" destId="{77085CDF-13E5-9B4B-9572-56E6944F382D}" srcOrd="0" destOrd="0" presId="urn:microsoft.com/office/officeart/2005/8/layout/venn2"/>
    <dgm:cxn modelId="{DC7D9DC7-D598-544E-8CC2-8F1A50D10653}" type="presParOf" srcId="{D8355E57-D975-6B4D-B107-30E8291F95AE}" destId="{213D4022-A73A-BD44-AC41-C1022DA33CE5}" srcOrd="1" destOrd="0" presId="urn:microsoft.com/office/officeart/2005/8/layout/venn2"/>
    <dgm:cxn modelId="{45865ED4-DE25-BC47-B4E5-2B9392AF35B7}" type="presParOf" srcId="{79A30090-E29A-BA45-A3E5-9F9A36645919}" destId="{48CC1EED-DF09-E84C-8764-4A9AA4F5FFEE}" srcOrd="1" destOrd="0" presId="urn:microsoft.com/office/officeart/2005/8/layout/venn2"/>
    <dgm:cxn modelId="{39AF883E-E44A-204C-A5E6-5896E8F8E385}" type="presParOf" srcId="{48CC1EED-DF09-E84C-8764-4A9AA4F5FFEE}" destId="{756935A8-B90D-ED48-964B-4E8478A8CCCF}" srcOrd="0" destOrd="0" presId="urn:microsoft.com/office/officeart/2005/8/layout/venn2"/>
    <dgm:cxn modelId="{2F26F36B-2526-3A4E-B5B7-9FDB0FC11B9D}" type="presParOf" srcId="{48CC1EED-DF09-E84C-8764-4A9AA4F5FFEE}" destId="{FC6D80B1-27EA-8D42-B14C-E04DA0E01658}" srcOrd="1" destOrd="0" presId="urn:microsoft.com/office/officeart/2005/8/layout/venn2"/>
    <dgm:cxn modelId="{A905E60A-43C8-9A4D-AD74-FE3509E5B3BE}" type="presParOf" srcId="{79A30090-E29A-BA45-A3E5-9F9A36645919}" destId="{6728F110-E93C-7E4F-833E-E905E23C017C}" srcOrd="2" destOrd="0" presId="urn:microsoft.com/office/officeart/2005/8/layout/venn2"/>
    <dgm:cxn modelId="{3EA6B3AA-177D-6B4A-B4D6-60B61E690EB0}" type="presParOf" srcId="{6728F110-E93C-7E4F-833E-E905E23C017C}" destId="{1233C7F0-BF38-FD49-A097-3EFC3F9776F5}" srcOrd="0" destOrd="0" presId="urn:microsoft.com/office/officeart/2005/8/layout/venn2"/>
    <dgm:cxn modelId="{9349A067-E8C6-0E43-93AF-A82F86AF7569}" type="presParOf" srcId="{6728F110-E93C-7E4F-833E-E905E23C017C}" destId="{9EEDFC96-CBD8-2946-81BA-74A840FDA3E7}" srcOrd="1" destOrd="0" presId="urn:microsoft.com/office/officeart/2005/8/layout/venn2"/>
    <dgm:cxn modelId="{04455662-A237-9549-A3D7-90EB6034C42A}" type="presParOf" srcId="{79A30090-E29A-BA45-A3E5-9F9A36645919}" destId="{D85B8E08-DA53-2646-BF31-9FB22F6BE73E}" srcOrd="3" destOrd="0" presId="urn:microsoft.com/office/officeart/2005/8/layout/venn2"/>
    <dgm:cxn modelId="{FAF228B2-0CCA-D042-B191-0829ABC6B488}" type="presParOf" srcId="{D85B8E08-DA53-2646-BF31-9FB22F6BE73E}" destId="{53772BAA-2F6A-1743-836E-369EAFED87A9}" srcOrd="0" destOrd="0" presId="urn:microsoft.com/office/officeart/2005/8/layout/venn2"/>
    <dgm:cxn modelId="{F5144309-E7D3-1042-AA5F-163922FCCB00}" type="presParOf" srcId="{D85B8E08-DA53-2646-BF31-9FB22F6BE73E}" destId="{D7A70FA2-2336-6342-A30D-EDBF09FCC716}" srcOrd="1" destOrd="0" presId="urn:microsoft.com/office/officeart/2005/8/layout/venn2"/>
    <dgm:cxn modelId="{8AF9B57A-FCFF-EF45-A250-BCEE5FA5B8B0}" type="presParOf" srcId="{79A30090-E29A-BA45-A3E5-9F9A36645919}" destId="{04346592-9539-2643-9A04-1FF2CDA563DB}" srcOrd="4" destOrd="0" presId="urn:microsoft.com/office/officeart/2005/8/layout/venn2"/>
    <dgm:cxn modelId="{C024441E-078B-B044-815C-0AD5DF93865E}" type="presParOf" srcId="{04346592-9539-2643-9A04-1FF2CDA563DB}" destId="{A5BA4206-7011-A345-8ED4-4406B0840D5F}" srcOrd="0" destOrd="0" presId="urn:microsoft.com/office/officeart/2005/8/layout/venn2"/>
    <dgm:cxn modelId="{8D342F09-F990-8740-8DDC-29CB46E8BC0D}" type="presParOf" srcId="{04346592-9539-2643-9A04-1FF2CDA563DB}" destId="{4D2CDE3A-8D27-E64E-9C2D-F406B2798D02}"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F049D-6390-4E48-A1AE-E5F1FCAF0D93}"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zh-CN" altLang="en-US"/>
        </a:p>
      </dgm:t>
    </dgm:pt>
    <dgm:pt modelId="{57672DC2-2FE4-9740-8410-F9B93D599FAB}">
      <dgm:prSet phldrT="[Text]"/>
      <dgm:spPr/>
      <dgm:t>
        <a:bodyPr/>
        <a:lstStyle/>
        <a:p>
          <a:r>
            <a:rPr lang="en-US" altLang="zh-CN" b="1" dirty="0" smtClean="0"/>
            <a:t>PLANNING</a:t>
          </a:r>
          <a:r>
            <a:rPr lang="en-US" altLang="zh-CN" dirty="0" smtClean="0"/>
            <a:t/>
          </a:r>
          <a:br>
            <a:rPr lang="en-US" altLang="zh-CN" dirty="0" smtClean="0"/>
          </a:br>
          <a:r>
            <a:rPr lang="en-US" altLang="zh-CN" dirty="0" smtClean="0"/>
            <a:t>RESEARCH</a:t>
          </a:r>
          <a:endParaRPr lang="zh-CN" altLang="en-US" dirty="0"/>
        </a:p>
      </dgm:t>
    </dgm:pt>
    <dgm:pt modelId="{1037B2ED-4413-5648-8ADA-77F2F48A7DAC}" type="parTrans" cxnId="{4A77A13B-E47D-9E45-948A-70D459D4BC8C}">
      <dgm:prSet/>
      <dgm:spPr/>
      <dgm:t>
        <a:bodyPr/>
        <a:lstStyle/>
        <a:p>
          <a:endParaRPr lang="zh-CN" altLang="en-US"/>
        </a:p>
      </dgm:t>
    </dgm:pt>
    <dgm:pt modelId="{5C33A199-BA31-3646-9010-6216116744B3}" type="sibTrans" cxnId="{4A77A13B-E47D-9E45-948A-70D459D4BC8C}">
      <dgm:prSet/>
      <dgm:spPr/>
      <dgm:t>
        <a:bodyPr/>
        <a:lstStyle/>
        <a:p>
          <a:endParaRPr lang="zh-CN" altLang="en-US"/>
        </a:p>
      </dgm:t>
    </dgm:pt>
    <dgm:pt modelId="{4ADD4A29-3DB1-6347-92D2-3F195CA964F3}">
      <dgm:prSet phldrT="[Text]"/>
      <dgm:spPr/>
      <dgm:t>
        <a:bodyPr/>
        <a:lstStyle/>
        <a:p>
          <a:r>
            <a:rPr lang="en-US" altLang="zh-CN" b="1" dirty="0" smtClean="0"/>
            <a:t>COLLECTING</a:t>
          </a:r>
          <a:r>
            <a:rPr lang="en-US" altLang="zh-CN" dirty="0" smtClean="0"/>
            <a:t/>
          </a:r>
          <a:br>
            <a:rPr lang="en-US" altLang="zh-CN" dirty="0" smtClean="0"/>
          </a:br>
          <a:r>
            <a:rPr lang="en-US" altLang="zh-CN" dirty="0" smtClean="0"/>
            <a:t>DATA</a:t>
          </a:r>
          <a:endParaRPr lang="zh-CN" altLang="en-US" dirty="0"/>
        </a:p>
      </dgm:t>
    </dgm:pt>
    <dgm:pt modelId="{E7E30929-9C18-E442-AF33-2194B9785C22}" type="parTrans" cxnId="{1D6AAAC8-49C3-6644-903E-463167447B99}">
      <dgm:prSet/>
      <dgm:spPr/>
      <dgm:t>
        <a:bodyPr/>
        <a:lstStyle/>
        <a:p>
          <a:endParaRPr lang="zh-CN" altLang="en-US"/>
        </a:p>
      </dgm:t>
    </dgm:pt>
    <dgm:pt modelId="{9A910B5E-18E0-F049-8214-8379A07E43E8}" type="sibTrans" cxnId="{1D6AAAC8-49C3-6644-903E-463167447B99}">
      <dgm:prSet/>
      <dgm:spPr/>
      <dgm:t>
        <a:bodyPr/>
        <a:lstStyle/>
        <a:p>
          <a:endParaRPr lang="zh-CN" altLang="en-US"/>
        </a:p>
      </dgm:t>
    </dgm:pt>
    <dgm:pt modelId="{25E010A2-14D2-1C4C-AD21-34372BEB7C56}">
      <dgm:prSet phldrT="[Text]"/>
      <dgm:spPr/>
      <dgm:t>
        <a:bodyPr/>
        <a:lstStyle/>
        <a:p>
          <a:r>
            <a:rPr lang="en-US" altLang="zh-CN" b="1" dirty="0" smtClean="0"/>
            <a:t>PROCESSING</a:t>
          </a:r>
          <a:r>
            <a:rPr lang="en-US" altLang="zh-CN" dirty="0" smtClean="0"/>
            <a:t/>
          </a:r>
          <a:br>
            <a:rPr lang="en-US" altLang="zh-CN" dirty="0" smtClean="0"/>
          </a:br>
          <a:r>
            <a:rPr lang="en-US" altLang="zh-CN" dirty="0" smtClean="0"/>
            <a:t>AND</a:t>
          </a:r>
          <a:br>
            <a:rPr lang="en-US" altLang="zh-CN" dirty="0" smtClean="0"/>
          </a:br>
          <a:r>
            <a:rPr lang="en-US" altLang="zh-CN" b="1" dirty="0" smtClean="0"/>
            <a:t>ANALYZING</a:t>
          </a:r>
          <a:r>
            <a:rPr lang="en-US" altLang="zh-CN" dirty="0" smtClean="0"/>
            <a:t/>
          </a:r>
          <a:br>
            <a:rPr lang="en-US" altLang="zh-CN" dirty="0" smtClean="0"/>
          </a:br>
          <a:r>
            <a:rPr lang="en-US" altLang="zh-CN" dirty="0" smtClean="0"/>
            <a:t>DATA</a:t>
          </a:r>
          <a:endParaRPr lang="zh-CN" altLang="en-US" dirty="0"/>
        </a:p>
      </dgm:t>
    </dgm:pt>
    <dgm:pt modelId="{68956445-F818-9844-BD1B-0DADDE5AFA75}" type="parTrans" cxnId="{63CBB3B4-62CF-DC46-8358-FA35436517C9}">
      <dgm:prSet/>
      <dgm:spPr/>
      <dgm:t>
        <a:bodyPr/>
        <a:lstStyle/>
        <a:p>
          <a:endParaRPr lang="zh-CN" altLang="en-US"/>
        </a:p>
      </dgm:t>
    </dgm:pt>
    <dgm:pt modelId="{C315FEC2-3211-8D4A-8AA3-EB3C330B5D23}" type="sibTrans" cxnId="{63CBB3B4-62CF-DC46-8358-FA35436517C9}">
      <dgm:prSet/>
      <dgm:spPr/>
      <dgm:t>
        <a:bodyPr/>
        <a:lstStyle/>
        <a:p>
          <a:endParaRPr lang="zh-CN" altLang="en-US"/>
        </a:p>
      </dgm:t>
    </dgm:pt>
    <dgm:pt modelId="{7C733012-B41C-5C48-8E5A-A789DF3A54F5}">
      <dgm:prSet phldrT="[Text]"/>
      <dgm:spPr/>
      <dgm:t>
        <a:bodyPr/>
        <a:lstStyle/>
        <a:p>
          <a:r>
            <a:rPr lang="en-US" altLang="zh-CN" b="1" dirty="0" smtClean="0"/>
            <a:t>PUBLISHING</a:t>
          </a:r>
          <a:r>
            <a:rPr lang="en-US" altLang="zh-CN" dirty="0" smtClean="0"/>
            <a:t/>
          </a:r>
          <a:br>
            <a:rPr lang="en-US" altLang="zh-CN" dirty="0" smtClean="0"/>
          </a:br>
          <a:r>
            <a:rPr lang="en-US" altLang="zh-CN" dirty="0" smtClean="0"/>
            <a:t>AND</a:t>
          </a:r>
          <a:br>
            <a:rPr lang="en-US" altLang="zh-CN" dirty="0" smtClean="0"/>
          </a:br>
          <a:r>
            <a:rPr lang="en-US" altLang="zh-CN" b="1" dirty="0" smtClean="0"/>
            <a:t>SHARING</a:t>
          </a:r>
          <a:r>
            <a:rPr lang="en-US" altLang="zh-CN" dirty="0" smtClean="0"/>
            <a:t/>
          </a:r>
          <a:br>
            <a:rPr lang="en-US" altLang="zh-CN" dirty="0" smtClean="0"/>
          </a:br>
          <a:r>
            <a:rPr lang="en-US" altLang="zh-CN" dirty="0" smtClean="0"/>
            <a:t>DATA</a:t>
          </a:r>
          <a:endParaRPr lang="zh-CN" altLang="en-US" dirty="0"/>
        </a:p>
      </dgm:t>
    </dgm:pt>
    <dgm:pt modelId="{018C7342-B2D9-F44B-BB69-F97E19B8285B}" type="parTrans" cxnId="{A4D26653-D35B-F44D-9241-BAE274785A31}">
      <dgm:prSet/>
      <dgm:spPr/>
      <dgm:t>
        <a:bodyPr/>
        <a:lstStyle/>
        <a:p>
          <a:endParaRPr lang="zh-CN" altLang="en-US"/>
        </a:p>
      </dgm:t>
    </dgm:pt>
    <dgm:pt modelId="{2E3C052E-1C3F-8A4B-BFEB-E4A117DF95F0}" type="sibTrans" cxnId="{A4D26653-D35B-F44D-9241-BAE274785A31}">
      <dgm:prSet/>
      <dgm:spPr/>
      <dgm:t>
        <a:bodyPr/>
        <a:lstStyle/>
        <a:p>
          <a:endParaRPr lang="zh-CN" altLang="en-US"/>
        </a:p>
      </dgm:t>
    </dgm:pt>
    <dgm:pt modelId="{5F628962-B022-0841-98B0-17068E41F443}">
      <dgm:prSet phldrT="[Text]"/>
      <dgm:spPr/>
      <dgm:t>
        <a:bodyPr/>
        <a:lstStyle/>
        <a:p>
          <a:r>
            <a:rPr lang="en-US" altLang="zh-CN" b="1" dirty="0" smtClean="0"/>
            <a:t>PRESERVING</a:t>
          </a:r>
          <a:r>
            <a:rPr lang="en-US" altLang="zh-CN" dirty="0" smtClean="0"/>
            <a:t/>
          </a:r>
          <a:br>
            <a:rPr lang="en-US" altLang="zh-CN" dirty="0" smtClean="0"/>
          </a:br>
          <a:r>
            <a:rPr lang="en-US" altLang="zh-CN" dirty="0" smtClean="0"/>
            <a:t>DATA</a:t>
          </a:r>
          <a:endParaRPr lang="zh-CN" altLang="en-US" dirty="0"/>
        </a:p>
      </dgm:t>
    </dgm:pt>
    <dgm:pt modelId="{F0218756-92CC-DD42-B66B-A231CCCBD21A}" type="parTrans" cxnId="{416A9949-9C64-4C4E-A1EB-1E65BEA342DE}">
      <dgm:prSet/>
      <dgm:spPr/>
      <dgm:t>
        <a:bodyPr/>
        <a:lstStyle/>
        <a:p>
          <a:endParaRPr lang="zh-CN" altLang="en-US"/>
        </a:p>
      </dgm:t>
    </dgm:pt>
    <dgm:pt modelId="{CF9FC32A-23F1-D14A-9DCC-2B313A68735B}" type="sibTrans" cxnId="{416A9949-9C64-4C4E-A1EB-1E65BEA342DE}">
      <dgm:prSet/>
      <dgm:spPr/>
      <dgm:t>
        <a:bodyPr/>
        <a:lstStyle/>
        <a:p>
          <a:endParaRPr lang="zh-CN" altLang="en-US"/>
        </a:p>
      </dgm:t>
    </dgm:pt>
    <dgm:pt modelId="{0FB4FFB4-A511-CE46-A777-74983EB642ED}">
      <dgm:prSet phldrT="[Text]"/>
      <dgm:spPr/>
      <dgm:t>
        <a:bodyPr/>
        <a:lstStyle/>
        <a:p>
          <a:r>
            <a:rPr lang="en-US" altLang="zh-CN" b="1" dirty="0" smtClean="0"/>
            <a:t>RE-USE</a:t>
          </a:r>
          <a:r>
            <a:rPr lang="en-US" altLang="zh-CN" dirty="0" smtClean="0"/>
            <a:t/>
          </a:r>
          <a:br>
            <a:rPr lang="en-US" altLang="zh-CN" dirty="0" smtClean="0"/>
          </a:br>
          <a:r>
            <a:rPr lang="en-US" altLang="zh-CN" dirty="0" smtClean="0"/>
            <a:t>DATA</a:t>
          </a:r>
          <a:endParaRPr lang="zh-CN" altLang="en-US" dirty="0"/>
        </a:p>
      </dgm:t>
    </dgm:pt>
    <dgm:pt modelId="{5EFA0C17-E454-894A-9085-15A25DF36870}" type="parTrans" cxnId="{B550349D-3944-3542-A572-448BB600F947}">
      <dgm:prSet/>
      <dgm:spPr/>
      <dgm:t>
        <a:bodyPr/>
        <a:lstStyle/>
        <a:p>
          <a:endParaRPr lang="zh-CN" altLang="en-US"/>
        </a:p>
      </dgm:t>
    </dgm:pt>
    <dgm:pt modelId="{D9C7F5F0-9290-BA44-8BB3-9000C82BC2C2}" type="sibTrans" cxnId="{B550349D-3944-3542-A572-448BB600F947}">
      <dgm:prSet/>
      <dgm:spPr/>
      <dgm:t>
        <a:bodyPr/>
        <a:lstStyle/>
        <a:p>
          <a:endParaRPr lang="zh-CN" altLang="en-US"/>
        </a:p>
      </dgm:t>
    </dgm:pt>
    <dgm:pt modelId="{53D05F2B-2F1E-9D4A-8A5C-2369BBABFEE6}" type="pres">
      <dgm:prSet presAssocID="{4A5F049D-6390-4E48-A1AE-E5F1FCAF0D93}" presName="cycle" presStyleCnt="0">
        <dgm:presLayoutVars>
          <dgm:dir/>
          <dgm:resizeHandles val="exact"/>
        </dgm:presLayoutVars>
      </dgm:prSet>
      <dgm:spPr/>
      <dgm:t>
        <a:bodyPr/>
        <a:lstStyle/>
        <a:p>
          <a:endParaRPr lang="zh-CN" altLang="en-US"/>
        </a:p>
      </dgm:t>
    </dgm:pt>
    <dgm:pt modelId="{BD241E4E-6B81-314B-8CE9-3B3B71BB660E}" type="pres">
      <dgm:prSet presAssocID="{57672DC2-2FE4-9740-8410-F9B93D599FAB}" presName="node" presStyleLbl="node1" presStyleIdx="0" presStyleCnt="6">
        <dgm:presLayoutVars>
          <dgm:bulletEnabled val="1"/>
        </dgm:presLayoutVars>
      </dgm:prSet>
      <dgm:spPr/>
      <dgm:t>
        <a:bodyPr/>
        <a:lstStyle/>
        <a:p>
          <a:endParaRPr lang="zh-CN" altLang="en-US"/>
        </a:p>
      </dgm:t>
    </dgm:pt>
    <dgm:pt modelId="{0A5088D5-F289-444C-BFD0-B1179A14C502}" type="pres">
      <dgm:prSet presAssocID="{5C33A199-BA31-3646-9010-6216116744B3}" presName="sibTrans" presStyleLbl="sibTrans2D1" presStyleIdx="0" presStyleCnt="6"/>
      <dgm:spPr/>
      <dgm:t>
        <a:bodyPr/>
        <a:lstStyle/>
        <a:p>
          <a:endParaRPr lang="zh-CN" altLang="en-US"/>
        </a:p>
      </dgm:t>
    </dgm:pt>
    <dgm:pt modelId="{913EA006-5841-EF47-99A4-FAB9AC484CDF}" type="pres">
      <dgm:prSet presAssocID="{5C33A199-BA31-3646-9010-6216116744B3}" presName="connectorText" presStyleLbl="sibTrans2D1" presStyleIdx="0" presStyleCnt="6"/>
      <dgm:spPr/>
      <dgm:t>
        <a:bodyPr/>
        <a:lstStyle/>
        <a:p>
          <a:endParaRPr lang="zh-CN" altLang="en-US"/>
        </a:p>
      </dgm:t>
    </dgm:pt>
    <dgm:pt modelId="{B054F9CF-C280-0645-AABA-91E1F04ACC0B}" type="pres">
      <dgm:prSet presAssocID="{4ADD4A29-3DB1-6347-92D2-3F195CA964F3}" presName="node" presStyleLbl="node1" presStyleIdx="1" presStyleCnt="6">
        <dgm:presLayoutVars>
          <dgm:bulletEnabled val="1"/>
        </dgm:presLayoutVars>
      </dgm:prSet>
      <dgm:spPr/>
      <dgm:t>
        <a:bodyPr/>
        <a:lstStyle/>
        <a:p>
          <a:endParaRPr lang="zh-CN" altLang="en-US"/>
        </a:p>
      </dgm:t>
    </dgm:pt>
    <dgm:pt modelId="{20C874E8-CC5A-6445-9C9D-2EE0F77E1DE4}" type="pres">
      <dgm:prSet presAssocID="{9A910B5E-18E0-F049-8214-8379A07E43E8}" presName="sibTrans" presStyleLbl="sibTrans2D1" presStyleIdx="1" presStyleCnt="6"/>
      <dgm:spPr/>
      <dgm:t>
        <a:bodyPr/>
        <a:lstStyle/>
        <a:p>
          <a:endParaRPr lang="zh-CN" altLang="en-US"/>
        </a:p>
      </dgm:t>
    </dgm:pt>
    <dgm:pt modelId="{85B8DC29-349F-AA4A-93AD-C07728B97556}" type="pres">
      <dgm:prSet presAssocID="{9A910B5E-18E0-F049-8214-8379A07E43E8}" presName="connectorText" presStyleLbl="sibTrans2D1" presStyleIdx="1" presStyleCnt="6"/>
      <dgm:spPr/>
      <dgm:t>
        <a:bodyPr/>
        <a:lstStyle/>
        <a:p>
          <a:endParaRPr lang="zh-CN" altLang="en-US"/>
        </a:p>
      </dgm:t>
    </dgm:pt>
    <dgm:pt modelId="{8043298C-903E-FE4A-B766-ADBE25A7FED1}" type="pres">
      <dgm:prSet presAssocID="{25E010A2-14D2-1C4C-AD21-34372BEB7C56}" presName="node" presStyleLbl="node1" presStyleIdx="2" presStyleCnt="6">
        <dgm:presLayoutVars>
          <dgm:bulletEnabled val="1"/>
        </dgm:presLayoutVars>
      </dgm:prSet>
      <dgm:spPr/>
      <dgm:t>
        <a:bodyPr/>
        <a:lstStyle/>
        <a:p>
          <a:endParaRPr lang="zh-CN" altLang="en-US"/>
        </a:p>
      </dgm:t>
    </dgm:pt>
    <dgm:pt modelId="{68821AA2-7C36-2B44-9799-8EA3CE754696}" type="pres">
      <dgm:prSet presAssocID="{C315FEC2-3211-8D4A-8AA3-EB3C330B5D23}" presName="sibTrans" presStyleLbl="sibTrans2D1" presStyleIdx="2" presStyleCnt="6"/>
      <dgm:spPr/>
      <dgm:t>
        <a:bodyPr/>
        <a:lstStyle/>
        <a:p>
          <a:endParaRPr lang="zh-CN" altLang="en-US"/>
        </a:p>
      </dgm:t>
    </dgm:pt>
    <dgm:pt modelId="{F2FF841C-C086-BC49-A6D5-9A3E1B293C6C}" type="pres">
      <dgm:prSet presAssocID="{C315FEC2-3211-8D4A-8AA3-EB3C330B5D23}" presName="connectorText" presStyleLbl="sibTrans2D1" presStyleIdx="2" presStyleCnt="6"/>
      <dgm:spPr/>
      <dgm:t>
        <a:bodyPr/>
        <a:lstStyle/>
        <a:p>
          <a:endParaRPr lang="zh-CN" altLang="en-US"/>
        </a:p>
      </dgm:t>
    </dgm:pt>
    <dgm:pt modelId="{13569C53-A148-3049-BF19-41957B91E3EC}" type="pres">
      <dgm:prSet presAssocID="{7C733012-B41C-5C48-8E5A-A789DF3A54F5}" presName="node" presStyleLbl="node1" presStyleIdx="3" presStyleCnt="6">
        <dgm:presLayoutVars>
          <dgm:bulletEnabled val="1"/>
        </dgm:presLayoutVars>
      </dgm:prSet>
      <dgm:spPr/>
      <dgm:t>
        <a:bodyPr/>
        <a:lstStyle/>
        <a:p>
          <a:endParaRPr lang="zh-CN" altLang="en-US"/>
        </a:p>
      </dgm:t>
    </dgm:pt>
    <dgm:pt modelId="{C9CF64CC-6C04-7849-9789-5EA6F6A5BFBB}" type="pres">
      <dgm:prSet presAssocID="{2E3C052E-1C3F-8A4B-BFEB-E4A117DF95F0}" presName="sibTrans" presStyleLbl="sibTrans2D1" presStyleIdx="3" presStyleCnt="6"/>
      <dgm:spPr/>
      <dgm:t>
        <a:bodyPr/>
        <a:lstStyle/>
        <a:p>
          <a:endParaRPr lang="zh-CN" altLang="en-US"/>
        </a:p>
      </dgm:t>
    </dgm:pt>
    <dgm:pt modelId="{017752A9-3152-E241-B3BD-61BC68DCE631}" type="pres">
      <dgm:prSet presAssocID="{2E3C052E-1C3F-8A4B-BFEB-E4A117DF95F0}" presName="connectorText" presStyleLbl="sibTrans2D1" presStyleIdx="3" presStyleCnt="6"/>
      <dgm:spPr/>
      <dgm:t>
        <a:bodyPr/>
        <a:lstStyle/>
        <a:p>
          <a:endParaRPr lang="zh-CN" altLang="en-US"/>
        </a:p>
      </dgm:t>
    </dgm:pt>
    <dgm:pt modelId="{1EBE41A2-47AF-D148-BD05-1E8A5182B013}" type="pres">
      <dgm:prSet presAssocID="{5F628962-B022-0841-98B0-17068E41F443}" presName="node" presStyleLbl="node1" presStyleIdx="4" presStyleCnt="6">
        <dgm:presLayoutVars>
          <dgm:bulletEnabled val="1"/>
        </dgm:presLayoutVars>
      </dgm:prSet>
      <dgm:spPr/>
      <dgm:t>
        <a:bodyPr/>
        <a:lstStyle/>
        <a:p>
          <a:endParaRPr lang="zh-CN" altLang="en-US"/>
        </a:p>
      </dgm:t>
    </dgm:pt>
    <dgm:pt modelId="{DA509A38-C7C4-574E-A769-9C1BCF78F087}" type="pres">
      <dgm:prSet presAssocID="{CF9FC32A-23F1-D14A-9DCC-2B313A68735B}" presName="sibTrans" presStyleLbl="sibTrans2D1" presStyleIdx="4" presStyleCnt="6"/>
      <dgm:spPr/>
      <dgm:t>
        <a:bodyPr/>
        <a:lstStyle/>
        <a:p>
          <a:endParaRPr lang="zh-CN" altLang="en-US"/>
        </a:p>
      </dgm:t>
    </dgm:pt>
    <dgm:pt modelId="{75DD65CC-78D7-AD45-B0AA-FE57E48E3F53}" type="pres">
      <dgm:prSet presAssocID="{CF9FC32A-23F1-D14A-9DCC-2B313A68735B}" presName="connectorText" presStyleLbl="sibTrans2D1" presStyleIdx="4" presStyleCnt="6"/>
      <dgm:spPr/>
      <dgm:t>
        <a:bodyPr/>
        <a:lstStyle/>
        <a:p>
          <a:endParaRPr lang="zh-CN" altLang="en-US"/>
        </a:p>
      </dgm:t>
    </dgm:pt>
    <dgm:pt modelId="{7D758307-54BF-5843-ACCB-8512DDD612BD}" type="pres">
      <dgm:prSet presAssocID="{0FB4FFB4-A511-CE46-A777-74983EB642ED}" presName="node" presStyleLbl="node1" presStyleIdx="5" presStyleCnt="6">
        <dgm:presLayoutVars>
          <dgm:bulletEnabled val="1"/>
        </dgm:presLayoutVars>
      </dgm:prSet>
      <dgm:spPr/>
      <dgm:t>
        <a:bodyPr/>
        <a:lstStyle/>
        <a:p>
          <a:endParaRPr lang="zh-CN" altLang="en-US"/>
        </a:p>
      </dgm:t>
    </dgm:pt>
    <dgm:pt modelId="{2E71ED9E-0877-E842-85C7-51B921281277}" type="pres">
      <dgm:prSet presAssocID="{D9C7F5F0-9290-BA44-8BB3-9000C82BC2C2}" presName="sibTrans" presStyleLbl="sibTrans2D1" presStyleIdx="5" presStyleCnt="6"/>
      <dgm:spPr/>
      <dgm:t>
        <a:bodyPr/>
        <a:lstStyle/>
        <a:p>
          <a:endParaRPr lang="en-US"/>
        </a:p>
      </dgm:t>
    </dgm:pt>
    <dgm:pt modelId="{39ABF69D-45A6-B14D-9CF8-7387F4EC21A1}" type="pres">
      <dgm:prSet presAssocID="{D9C7F5F0-9290-BA44-8BB3-9000C82BC2C2}" presName="connectorText" presStyleLbl="sibTrans2D1" presStyleIdx="5" presStyleCnt="6"/>
      <dgm:spPr/>
      <dgm:t>
        <a:bodyPr/>
        <a:lstStyle/>
        <a:p>
          <a:endParaRPr lang="en-US"/>
        </a:p>
      </dgm:t>
    </dgm:pt>
  </dgm:ptLst>
  <dgm:cxnLst>
    <dgm:cxn modelId="{B550349D-3944-3542-A572-448BB600F947}" srcId="{4A5F049D-6390-4E48-A1AE-E5F1FCAF0D93}" destId="{0FB4FFB4-A511-CE46-A777-74983EB642ED}" srcOrd="5" destOrd="0" parTransId="{5EFA0C17-E454-894A-9085-15A25DF36870}" sibTransId="{D9C7F5F0-9290-BA44-8BB3-9000C82BC2C2}"/>
    <dgm:cxn modelId="{3217D1D2-BB88-C340-8057-30EA64A167F0}" type="presOf" srcId="{D9C7F5F0-9290-BA44-8BB3-9000C82BC2C2}" destId="{2E71ED9E-0877-E842-85C7-51B921281277}" srcOrd="0" destOrd="0" presId="urn:microsoft.com/office/officeart/2005/8/layout/cycle2"/>
    <dgm:cxn modelId="{B7A41045-6564-E942-9E20-8AAFD9A3DCBB}" type="presOf" srcId="{57672DC2-2FE4-9740-8410-F9B93D599FAB}" destId="{BD241E4E-6B81-314B-8CE9-3B3B71BB660E}" srcOrd="0" destOrd="0" presId="urn:microsoft.com/office/officeart/2005/8/layout/cycle2"/>
    <dgm:cxn modelId="{84B1896E-0A9E-2341-BDEF-F00A0C65C8DD}" type="presOf" srcId="{CF9FC32A-23F1-D14A-9DCC-2B313A68735B}" destId="{75DD65CC-78D7-AD45-B0AA-FE57E48E3F53}" srcOrd="1" destOrd="0" presId="urn:microsoft.com/office/officeart/2005/8/layout/cycle2"/>
    <dgm:cxn modelId="{887A7847-3E07-364C-9AD8-0A8896E0FCA9}" type="presOf" srcId="{2E3C052E-1C3F-8A4B-BFEB-E4A117DF95F0}" destId="{C9CF64CC-6C04-7849-9789-5EA6F6A5BFBB}" srcOrd="0" destOrd="0" presId="urn:microsoft.com/office/officeart/2005/8/layout/cycle2"/>
    <dgm:cxn modelId="{4D29E5E5-0B02-3F40-89A3-A085655E835F}" type="presOf" srcId="{C315FEC2-3211-8D4A-8AA3-EB3C330B5D23}" destId="{F2FF841C-C086-BC49-A6D5-9A3E1B293C6C}" srcOrd="1" destOrd="0" presId="urn:microsoft.com/office/officeart/2005/8/layout/cycle2"/>
    <dgm:cxn modelId="{FB0E7F15-8B1F-1E45-85D2-7741EF40796C}" type="presOf" srcId="{25E010A2-14D2-1C4C-AD21-34372BEB7C56}" destId="{8043298C-903E-FE4A-B766-ADBE25A7FED1}" srcOrd="0" destOrd="0" presId="urn:microsoft.com/office/officeart/2005/8/layout/cycle2"/>
    <dgm:cxn modelId="{4A77A13B-E47D-9E45-948A-70D459D4BC8C}" srcId="{4A5F049D-6390-4E48-A1AE-E5F1FCAF0D93}" destId="{57672DC2-2FE4-9740-8410-F9B93D599FAB}" srcOrd="0" destOrd="0" parTransId="{1037B2ED-4413-5648-8ADA-77F2F48A7DAC}" sibTransId="{5C33A199-BA31-3646-9010-6216116744B3}"/>
    <dgm:cxn modelId="{A4D26653-D35B-F44D-9241-BAE274785A31}" srcId="{4A5F049D-6390-4E48-A1AE-E5F1FCAF0D93}" destId="{7C733012-B41C-5C48-8E5A-A789DF3A54F5}" srcOrd="3" destOrd="0" parTransId="{018C7342-B2D9-F44B-BB69-F97E19B8285B}" sibTransId="{2E3C052E-1C3F-8A4B-BFEB-E4A117DF95F0}"/>
    <dgm:cxn modelId="{1D6AAAC8-49C3-6644-903E-463167447B99}" srcId="{4A5F049D-6390-4E48-A1AE-E5F1FCAF0D93}" destId="{4ADD4A29-3DB1-6347-92D2-3F195CA964F3}" srcOrd="1" destOrd="0" parTransId="{E7E30929-9C18-E442-AF33-2194B9785C22}" sibTransId="{9A910B5E-18E0-F049-8214-8379A07E43E8}"/>
    <dgm:cxn modelId="{36898CD9-EB58-0D45-9D65-D21A8E3434B2}" type="presOf" srcId="{C315FEC2-3211-8D4A-8AA3-EB3C330B5D23}" destId="{68821AA2-7C36-2B44-9799-8EA3CE754696}" srcOrd="0" destOrd="0" presId="urn:microsoft.com/office/officeart/2005/8/layout/cycle2"/>
    <dgm:cxn modelId="{63CBB3B4-62CF-DC46-8358-FA35436517C9}" srcId="{4A5F049D-6390-4E48-A1AE-E5F1FCAF0D93}" destId="{25E010A2-14D2-1C4C-AD21-34372BEB7C56}" srcOrd="2" destOrd="0" parTransId="{68956445-F818-9844-BD1B-0DADDE5AFA75}" sibTransId="{C315FEC2-3211-8D4A-8AA3-EB3C330B5D23}"/>
    <dgm:cxn modelId="{416A9949-9C64-4C4E-A1EB-1E65BEA342DE}" srcId="{4A5F049D-6390-4E48-A1AE-E5F1FCAF0D93}" destId="{5F628962-B022-0841-98B0-17068E41F443}" srcOrd="4" destOrd="0" parTransId="{F0218756-92CC-DD42-B66B-A231CCCBD21A}" sibTransId="{CF9FC32A-23F1-D14A-9DCC-2B313A68735B}"/>
    <dgm:cxn modelId="{BC81AE3D-4480-2E4A-A1EC-C5CA9C77AA6D}" type="presOf" srcId="{4ADD4A29-3DB1-6347-92D2-3F195CA964F3}" destId="{B054F9CF-C280-0645-AABA-91E1F04ACC0B}" srcOrd="0" destOrd="0" presId="urn:microsoft.com/office/officeart/2005/8/layout/cycle2"/>
    <dgm:cxn modelId="{90AE1223-3627-4F44-BA21-12D017074738}" type="presOf" srcId="{CF9FC32A-23F1-D14A-9DCC-2B313A68735B}" destId="{DA509A38-C7C4-574E-A769-9C1BCF78F087}" srcOrd="0" destOrd="0" presId="urn:microsoft.com/office/officeart/2005/8/layout/cycle2"/>
    <dgm:cxn modelId="{6E7FC83A-A46D-C148-AF84-6B2C5FE6C5B5}" type="presOf" srcId="{D9C7F5F0-9290-BA44-8BB3-9000C82BC2C2}" destId="{39ABF69D-45A6-B14D-9CF8-7387F4EC21A1}" srcOrd="1" destOrd="0" presId="urn:microsoft.com/office/officeart/2005/8/layout/cycle2"/>
    <dgm:cxn modelId="{E3E29F03-3F1E-594D-81C3-A752FC4032E6}" type="presOf" srcId="{5F628962-B022-0841-98B0-17068E41F443}" destId="{1EBE41A2-47AF-D148-BD05-1E8A5182B013}" srcOrd="0" destOrd="0" presId="urn:microsoft.com/office/officeart/2005/8/layout/cycle2"/>
    <dgm:cxn modelId="{60BFB2D1-2E55-4E40-AB67-4824F17B27E4}" type="presOf" srcId="{5C33A199-BA31-3646-9010-6216116744B3}" destId="{913EA006-5841-EF47-99A4-FAB9AC484CDF}" srcOrd="1" destOrd="0" presId="urn:microsoft.com/office/officeart/2005/8/layout/cycle2"/>
    <dgm:cxn modelId="{0F8563C3-8A4E-6D4E-8C70-E11236995D65}" type="presOf" srcId="{2E3C052E-1C3F-8A4B-BFEB-E4A117DF95F0}" destId="{017752A9-3152-E241-B3BD-61BC68DCE631}" srcOrd="1" destOrd="0" presId="urn:microsoft.com/office/officeart/2005/8/layout/cycle2"/>
    <dgm:cxn modelId="{86869354-A1B1-9C48-80DF-AFA0E9EA5973}" type="presOf" srcId="{5C33A199-BA31-3646-9010-6216116744B3}" destId="{0A5088D5-F289-444C-BFD0-B1179A14C502}" srcOrd="0" destOrd="0" presId="urn:microsoft.com/office/officeart/2005/8/layout/cycle2"/>
    <dgm:cxn modelId="{0BA977F2-1589-F84D-A74A-AB3B58342F9D}" type="presOf" srcId="{0FB4FFB4-A511-CE46-A777-74983EB642ED}" destId="{7D758307-54BF-5843-ACCB-8512DDD612BD}" srcOrd="0" destOrd="0" presId="urn:microsoft.com/office/officeart/2005/8/layout/cycle2"/>
    <dgm:cxn modelId="{5E2C3317-B6A2-7F48-A101-69FAEA68F9D4}" type="presOf" srcId="{9A910B5E-18E0-F049-8214-8379A07E43E8}" destId="{20C874E8-CC5A-6445-9C9D-2EE0F77E1DE4}" srcOrd="0" destOrd="0" presId="urn:microsoft.com/office/officeart/2005/8/layout/cycle2"/>
    <dgm:cxn modelId="{2542FC0F-D937-E74F-B870-0AE4DF32733B}" type="presOf" srcId="{7C733012-B41C-5C48-8E5A-A789DF3A54F5}" destId="{13569C53-A148-3049-BF19-41957B91E3EC}" srcOrd="0" destOrd="0" presId="urn:microsoft.com/office/officeart/2005/8/layout/cycle2"/>
    <dgm:cxn modelId="{032823BE-C130-C64F-A33A-C6990CA4BCAC}" type="presOf" srcId="{9A910B5E-18E0-F049-8214-8379A07E43E8}" destId="{85B8DC29-349F-AA4A-93AD-C07728B97556}" srcOrd="1" destOrd="0" presId="urn:microsoft.com/office/officeart/2005/8/layout/cycle2"/>
    <dgm:cxn modelId="{DF81DB9C-F817-7D45-A111-19D1AD991DDC}" type="presOf" srcId="{4A5F049D-6390-4E48-A1AE-E5F1FCAF0D93}" destId="{53D05F2B-2F1E-9D4A-8A5C-2369BBABFEE6}" srcOrd="0" destOrd="0" presId="urn:microsoft.com/office/officeart/2005/8/layout/cycle2"/>
    <dgm:cxn modelId="{6035315D-9936-9E4C-86B3-C8BC25A55253}" type="presParOf" srcId="{53D05F2B-2F1E-9D4A-8A5C-2369BBABFEE6}" destId="{BD241E4E-6B81-314B-8CE9-3B3B71BB660E}" srcOrd="0" destOrd="0" presId="urn:microsoft.com/office/officeart/2005/8/layout/cycle2"/>
    <dgm:cxn modelId="{F13DAAE9-BC68-7543-8E8A-E95F35B14832}" type="presParOf" srcId="{53D05F2B-2F1E-9D4A-8A5C-2369BBABFEE6}" destId="{0A5088D5-F289-444C-BFD0-B1179A14C502}" srcOrd="1" destOrd="0" presId="urn:microsoft.com/office/officeart/2005/8/layout/cycle2"/>
    <dgm:cxn modelId="{69725F77-64F8-7E4B-A08D-882FAD30DBE4}" type="presParOf" srcId="{0A5088D5-F289-444C-BFD0-B1179A14C502}" destId="{913EA006-5841-EF47-99A4-FAB9AC484CDF}" srcOrd="0" destOrd="0" presId="urn:microsoft.com/office/officeart/2005/8/layout/cycle2"/>
    <dgm:cxn modelId="{69601B14-7BE7-3744-8806-200B41935CDA}" type="presParOf" srcId="{53D05F2B-2F1E-9D4A-8A5C-2369BBABFEE6}" destId="{B054F9CF-C280-0645-AABA-91E1F04ACC0B}" srcOrd="2" destOrd="0" presId="urn:microsoft.com/office/officeart/2005/8/layout/cycle2"/>
    <dgm:cxn modelId="{3978DBA2-9149-B64A-8553-C9B27C036906}" type="presParOf" srcId="{53D05F2B-2F1E-9D4A-8A5C-2369BBABFEE6}" destId="{20C874E8-CC5A-6445-9C9D-2EE0F77E1DE4}" srcOrd="3" destOrd="0" presId="urn:microsoft.com/office/officeart/2005/8/layout/cycle2"/>
    <dgm:cxn modelId="{E4189BC0-9B29-BE4C-AD65-AFC1BE320795}" type="presParOf" srcId="{20C874E8-CC5A-6445-9C9D-2EE0F77E1DE4}" destId="{85B8DC29-349F-AA4A-93AD-C07728B97556}" srcOrd="0" destOrd="0" presId="urn:microsoft.com/office/officeart/2005/8/layout/cycle2"/>
    <dgm:cxn modelId="{153EF106-C529-434D-879F-3A360A76013A}" type="presParOf" srcId="{53D05F2B-2F1E-9D4A-8A5C-2369BBABFEE6}" destId="{8043298C-903E-FE4A-B766-ADBE25A7FED1}" srcOrd="4" destOrd="0" presId="urn:microsoft.com/office/officeart/2005/8/layout/cycle2"/>
    <dgm:cxn modelId="{E4FC6067-5CC7-DA4E-B78F-5E89ED1E8A15}" type="presParOf" srcId="{53D05F2B-2F1E-9D4A-8A5C-2369BBABFEE6}" destId="{68821AA2-7C36-2B44-9799-8EA3CE754696}" srcOrd="5" destOrd="0" presId="urn:microsoft.com/office/officeart/2005/8/layout/cycle2"/>
    <dgm:cxn modelId="{E147B7F4-E750-6D44-879D-4AD8EEB3B896}" type="presParOf" srcId="{68821AA2-7C36-2B44-9799-8EA3CE754696}" destId="{F2FF841C-C086-BC49-A6D5-9A3E1B293C6C}" srcOrd="0" destOrd="0" presId="urn:microsoft.com/office/officeart/2005/8/layout/cycle2"/>
    <dgm:cxn modelId="{C16C6463-E69D-4243-A416-F918C25001E9}" type="presParOf" srcId="{53D05F2B-2F1E-9D4A-8A5C-2369BBABFEE6}" destId="{13569C53-A148-3049-BF19-41957B91E3EC}" srcOrd="6" destOrd="0" presId="urn:microsoft.com/office/officeart/2005/8/layout/cycle2"/>
    <dgm:cxn modelId="{66EB8F25-26C6-5D49-A2AA-F9B9866CD6B1}" type="presParOf" srcId="{53D05F2B-2F1E-9D4A-8A5C-2369BBABFEE6}" destId="{C9CF64CC-6C04-7849-9789-5EA6F6A5BFBB}" srcOrd="7" destOrd="0" presId="urn:microsoft.com/office/officeart/2005/8/layout/cycle2"/>
    <dgm:cxn modelId="{E5947E85-1CF0-6744-8FDE-1742437D5D2D}" type="presParOf" srcId="{C9CF64CC-6C04-7849-9789-5EA6F6A5BFBB}" destId="{017752A9-3152-E241-B3BD-61BC68DCE631}" srcOrd="0" destOrd="0" presId="urn:microsoft.com/office/officeart/2005/8/layout/cycle2"/>
    <dgm:cxn modelId="{6344D364-126A-AE45-B3AF-41D78A09417E}" type="presParOf" srcId="{53D05F2B-2F1E-9D4A-8A5C-2369BBABFEE6}" destId="{1EBE41A2-47AF-D148-BD05-1E8A5182B013}" srcOrd="8" destOrd="0" presId="urn:microsoft.com/office/officeart/2005/8/layout/cycle2"/>
    <dgm:cxn modelId="{07488369-E636-0B46-A5B5-45F23C72D163}" type="presParOf" srcId="{53D05F2B-2F1E-9D4A-8A5C-2369BBABFEE6}" destId="{DA509A38-C7C4-574E-A769-9C1BCF78F087}" srcOrd="9" destOrd="0" presId="urn:microsoft.com/office/officeart/2005/8/layout/cycle2"/>
    <dgm:cxn modelId="{E8CF7D9F-EF9A-4441-A2EF-174384EEA76A}" type="presParOf" srcId="{DA509A38-C7C4-574E-A769-9C1BCF78F087}" destId="{75DD65CC-78D7-AD45-B0AA-FE57E48E3F53}" srcOrd="0" destOrd="0" presId="urn:microsoft.com/office/officeart/2005/8/layout/cycle2"/>
    <dgm:cxn modelId="{16C4388D-7820-7F48-BED8-1129B71F2E6E}" type="presParOf" srcId="{53D05F2B-2F1E-9D4A-8A5C-2369BBABFEE6}" destId="{7D758307-54BF-5843-ACCB-8512DDD612BD}" srcOrd="10" destOrd="0" presId="urn:microsoft.com/office/officeart/2005/8/layout/cycle2"/>
    <dgm:cxn modelId="{A98CBDC9-77B8-FC4B-AAD9-156916C1A12C}" type="presParOf" srcId="{53D05F2B-2F1E-9D4A-8A5C-2369BBABFEE6}" destId="{2E71ED9E-0877-E842-85C7-51B921281277}" srcOrd="11" destOrd="0" presId="urn:microsoft.com/office/officeart/2005/8/layout/cycle2"/>
    <dgm:cxn modelId="{A29B17F6-52C7-7E41-AD45-EF9364550BE0}" type="presParOf" srcId="{2E71ED9E-0877-E842-85C7-51B921281277}" destId="{39ABF69D-45A6-B14D-9CF8-7387F4EC21A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E906AD-011C-4138-8580-57F9648355C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6EA62F-A598-4495-BF93-AA1278463477}">
      <dgm:prSet phldrT="[Text]"/>
      <dgm:spPr/>
      <dgm:t>
        <a:bodyPr/>
        <a:lstStyle/>
        <a:p>
          <a:r>
            <a:rPr lang="en-US" dirty="0" smtClean="0"/>
            <a:t>Data types and formats</a:t>
          </a:r>
          <a:endParaRPr lang="en-US" dirty="0"/>
        </a:p>
      </dgm:t>
    </dgm:pt>
    <dgm:pt modelId="{64E28C6B-CFB4-4234-BAE2-FE3507ACFDEC}" type="parTrans" cxnId="{544FD074-E434-41D5-BF20-2AA12C2B05E0}">
      <dgm:prSet/>
      <dgm:spPr/>
      <dgm:t>
        <a:bodyPr/>
        <a:lstStyle/>
        <a:p>
          <a:endParaRPr lang="en-US"/>
        </a:p>
      </dgm:t>
    </dgm:pt>
    <dgm:pt modelId="{D665F3CF-E941-4E30-9435-9A654048954A}" type="sibTrans" cxnId="{544FD074-E434-41D5-BF20-2AA12C2B05E0}">
      <dgm:prSet/>
      <dgm:spPr/>
      <dgm:t>
        <a:bodyPr/>
        <a:lstStyle/>
        <a:p>
          <a:endParaRPr lang="en-US"/>
        </a:p>
      </dgm:t>
    </dgm:pt>
    <dgm:pt modelId="{88690C75-21F8-4BCC-9944-6FB4B3C5ACE0}">
      <dgm:prSet phldrT="[Text]"/>
      <dgm:spPr/>
      <dgm:t>
        <a:bodyPr/>
        <a:lstStyle/>
        <a:p>
          <a:r>
            <a:rPr lang="en-US" dirty="0" smtClean="0"/>
            <a:t>Plans for documenting  data</a:t>
          </a:r>
          <a:endParaRPr lang="en-US" dirty="0"/>
        </a:p>
      </dgm:t>
    </dgm:pt>
    <dgm:pt modelId="{0F699FA8-77F2-4558-9791-ABBEB41551E4}" type="parTrans" cxnId="{BD9F8E5A-D0EC-4ADF-BFB5-59676C7E6F33}">
      <dgm:prSet/>
      <dgm:spPr/>
      <dgm:t>
        <a:bodyPr/>
        <a:lstStyle/>
        <a:p>
          <a:endParaRPr lang="en-US"/>
        </a:p>
      </dgm:t>
    </dgm:pt>
    <dgm:pt modelId="{A7123083-5934-445F-AACB-3641073D78B4}" type="sibTrans" cxnId="{BD9F8E5A-D0EC-4ADF-BFB5-59676C7E6F33}">
      <dgm:prSet/>
      <dgm:spPr/>
      <dgm:t>
        <a:bodyPr/>
        <a:lstStyle/>
        <a:p>
          <a:endParaRPr lang="en-US"/>
        </a:p>
      </dgm:t>
    </dgm:pt>
    <dgm:pt modelId="{40EDE8DA-FFAF-4930-939D-2048DB1DA007}">
      <dgm:prSet phldrT="[Text]"/>
      <dgm:spPr/>
      <dgm:t>
        <a:bodyPr/>
        <a:lstStyle/>
        <a:p>
          <a:r>
            <a:rPr lang="en-US" dirty="0" smtClean="0"/>
            <a:t>Plans for securing data</a:t>
          </a:r>
          <a:endParaRPr lang="en-US" dirty="0"/>
        </a:p>
      </dgm:t>
    </dgm:pt>
    <dgm:pt modelId="{BDBD8277-670E-4653-80E2-C9A488B4782C}" type="parTrans" cxnId="{FDFD8406-F872-44F1-9078-EC2D4896F785}">
      <dgm:prSet/>
      <dgm:spPr/>
      <dgm:t>
        <a:bodyPr/>
        <a:lstStyle/>
        <a:p>
          <a:endParaRPr lang="en-US"/>
        </a:p>
      </dgm:t>
    </dgm:pt>
    <dgm:pt modelId="{99E57E4A-91CE-44CD-AF28-C6F77BA32BE4}" type="sibTrans" cxnId="{FDFD8406-F872-44F1-9078-EC2D4896F785}">
      <dgm:prSet/>
      <dgm:spPr/>
      <dgm:t>
        <a:bodyPr/>
        <a:lstStyle/>
        <a:p>
          <a:endParaRPr lang="en-US"/>
        </a:p>
      </dgm:t>
    </dgm:pt>
    <dgm:pt modelId="{8934883E-BF5B-42EE-B536-3B0C761CC7B5}">
      <dgm:prSet phldrT="[Text]"/>
      <dgm:spPr/>
      <dgm:t>
        <a:bodyPr/>
        <a:lstStyle/>
        <a:p>
          <a:r>
            <a:rPr lang="en-US" dirty="0" smtClean="0"/>
            <a:t>Plans for sharing and preserving data</a:t>
          </a:r>
          <a:endParaRPr lang="en-US" dirty="0"/>
        </a:p>
      </dgm:t>
    </dgm:pt>
    <dgm:pt modelId="{B447AF9B-46BA-47FD-891B-6A016952752A}" type="parTrans" cxnId="{CA361F3C-DEAE-4092-A11C-D50E768AFCAA}">
      <dgm:prSet/>
      <dgm:spPr/>
      <dgm:t>
        <a:bodyPr/>
        <a:lstStyle/>
        <a:p>
          <a:endParaRPr lang="en-US"/>
        </a:p>
      </dgm:t>
    </dgm:pt>
    <dgm:pt modelId="{4F0BE5D2-658C-445B-B582-EAA9DAB6DB08}" type="sibTrans" cxnId="{CA361F3C-DEAE-4092-A11C-D50E768AFCAA}">
      <dgm:prSet/>
      <dgm:spPr/>
      <dgm:t>
        <a:bodyPr/>
        <a:lstStyle/>
        <a:p>
          <a:endParaRPr lang="en-US"/>
        </a:p>
      </dgm:t>
    </dgm:pt>
    <dgm:pt modelId="{4CA78206-9D77-48F6-B690-A7B1347ED8BF}">
      <dgm:prSet phldrT="[Text]"/>
      <dgm:spPr/>
      <dgm:t>
        <a:bodyPr/>
        <a:lstStyle/>
        <a:p>
          <a:r>
            <a:rPr lang="en-US" dirty="0" smtClean="0"/>
            <a:t>Roles responsible for implementing DMP</a:t>
          </a:r>
          <a:endParaRPr lang="en-US" dirty="0"/>
        </a:p>
      </dgm:t>
    </dgm:pt>
    <dgm:pt modelId="{3E3B9791-580B-4823-B3AF-E5098020ED25}" type="parTrans" cxnId="{FC26F926-FBE8-45F4-9C40-3375C2BAFD45}">
      <dgm:prSet/>
      <dgm:spPr/>
      <dgm:t>
        <a:bodyPr/>
        <a:lstStyle/>
        <a:p>
          <a:endParaRPr lang="en-US"/>
        </a:p>
      </dgm:t>
    </dgm:pt>
    <dgm:pt modelId="{7269D84A-E057-4E89-8FC9-EF855B3B6AC3}" type="sibTrans" cxnId="{FC26F926-FBE8-45F4-9C40-3375C2BAFD45}">
      <dgm:prSet/>
      <dgm:spPr/>
      <dgm:t>
        <a:bodyPr/>
        <a:lstStyle/>
        <a:p>
          <a:endParaRPr lang="en-US"/>
        </a:p>
      </dgm:t>
    </dgm:pt>
    <dgm:pt modelId="{F9E8F053-61AD-40DC-84FB-81D2AEF7E2A1}" type="pres">
      <dgm:prSet presAssocID="{9CE906AD-011C-4138-8580-57F9648355C0}" presName="diagram" presStyleCnt="0">
        <dgm:presLayoutVars>
          <dgm:dir/>
          <dgm:resizeHandles val="exact"/>
        </dgm:presLayoutVars>
      </dgm:prSet>
      <dgm:spPr/>
      <dgm:t>
        <a:bodyPr/>
        <a:lstStyle/>
        <a:p>
          <a:endParaRPr lang="en-US"/>
        </a:p>
      </dgm:t>
    </dgm:pt>
    <dgm:pt modelId="{94CB39C8-FB91-4C91-B9F7-0C601D5F38E8}" type="pres">
      <dgm:prSet presAssocID="{306EA62F-A598-4495-BF93-AA1278463477}" presName="node" presStyleLbl="node1" presStyleIdx="0" presStyleCnt="5" custLinFactNeighborX="-1282" custLinFactNeighborY="446">
        <dgm:presLayoutVars>
          <dgm:bulletEnabled val="1"/>
        </dgm:presLayoutVars>
      </dgm:prSet>
      <dgm:spPr/>
      <dgm:t>
        <a:bodyPr/>
        <a:lstStyle/>
        <a:p>
          <a:endParaRPr lang="en-US"/>
        </a:p>
      </dgm:t>
    </dgm:pt>
    <dgm:pt modelId="{144FA9EE-68D9-4BDF-BE56-303414FBAEB5}" type="pres">
      <dgm:prSet presAssocID="{D665F3CF-E941-4E30-9435-9A654048954A}" presName="sibTrans" presStyleCnt="0"/>
      <dgm:spPr/>
    </dgm:pt>
    <dgm:pt modelId="{5A249D46-0AB3-4D1E-9180-53D2DA6F1586}" type="pres">
      <dgm:prSet presAssocID="{88690C75-21F8-4BCC-9944-6FB4B3C5ACE0}" presName="node" presStyleLbl="node1" presStyleIdx="1" presStyleCnt="5">
        <dgm:presLayoutVars>
          <dgm:bulletEnabled val="1"/>
        </dgm:presLayoutVars>
      </dgm:prSet>
      <dgm:spPr/>
      <dgm:t>
        <a:bodyPr/>
        <a:lstStyle/>
        <a:p>
          <a:endParaRPr lang="en-US"/>
        </a:p>
      </dgm:t>
    </dgm:pt>
    <dgm:pt modelId="{D01CDB6C-8026-4856-AF68-6DA5B4F143CC}" type="pres">
      <dgm:prSet presAssocID="{A7123083-5934-445F-AACB-3641073D78B4}" presName="sibTrans" presStyleCnt="0"/>
      <dgm:spPr/>
    </dgm:pt>
    <dgm:pt modelId="{6476F03A-6331-4CDD-A1FA-230AE715C39B}" type="pres">
      <dgm:prSet presAssocID="{40EDE8DA-FFAF-4930-939D-2048DB1DA007}" presName="node" presStyleLbl="node1" presStyleIdx="2" presStyleCnt="5">
        <dgm:presLayoutVars>
          <dgm:bulletEnabled val="1"/>
        </dgm:presLayoutVars>
      </dgm:prSet>
      <dgm:spPr/>
      <dgm:t>
        <a:bodyPr/>
        <a:lstStyle/>
        <a:p>
          <a:endParaRPr lang="en-US"/>
        </a:p>
      </dgm:t>
    </dgm:pt>
    <dgm:pt modelId="{9D018BAC-AD54-42DA-9060-0D93EBE33D6B}" type="pres">
      <dgm:prSet presAssocID="{99E57E4A-91CE-44CD-AF28-C6F77BA32BE4}" presName="sibTrans" presStyleCnt="0"/>
      <dgm:spPr/>
    </dgm:pt>
    <dgm:pt modelId="{7D0B1B52-849D-412A-AAC5-36099B5B8CFD}" type="pres">
      <dgm:prSet presAssocID="{8934883E-BF5B-42EE-B536-3B0C761CC7B5}" presName="node" presStyleLbl="node1" presStyleIdx="3" presStyleCnt="5">
        <dgm:presLayoutVars>
          <dgm:bulletEnabled val="1"/>
        </dgm:presLayoutVars>
      </dgm:prSet>
      <dgm:spPr/>
      <dgm:t>
        <a:bodyPr/>
        <a:lstStyle/>
        <a:p>
          <a:endParaRPr lang="en-US"/>
        </a:p>
      </dgm:t>
    </dgm:pt>
    <dgm:pt modelId="{028D8A57-02AD-4107-B3BC-F29374E5F0A3}" type="pres">
      <dgm:prSet presAssocID="{4F0BE5D2-658C-445B-B582-EAA9DAB6DB08}" presName="sibTrans" presStyleCnt="0"/>
      <dgm:spPr/>
    </dgm:pt>
    <dgm:pt modelId="{F10B9867-C5D1-4A88-9912-544EB13F1056}" type="pres">
      <dgm:prSet presAssocID="{4CA78206-9D77-48F6-B690-A7B1347ED8BF}" presName="node" presStyleLbl="node1" presStyleIdx="4" presStyleCnt="5">
        <dgm:presLayoutVars>
          <dgm:bulletEnabled val="1"/>
        </dgm:presLayoutVars>
      </dgm:prSet>
      <dgm:spPr/>
      <dgm:t>
        <a:bodyPr/>
        <a:lstStyle/>
        <a:p>
          <a:endParaRPr lang="en-US"/>
        </a:p>
      </dgm:t>
    </dgm:pt>
  </dgm:ptLst>
  <dgm:cxnLst>
    <dgm:cxn modelId="{BD9F8E5A-D0EC-4ADF-BFB5-59676C7E6F33}" srcId="{9CE906AD-011C-4138-8580-57F9648355C0}" destId="{88690C75-21F8-4BCC-9944-6FB4B3C5ACE0}" srcOrd="1" destOrd="0" parTransId="{0F699FA8-77F2-4558-9791-ABBEB41551E4}" sibTransId="{A7123083-5934-445F-AACB-3641073D78B4}"/>
    <dgm:cxn modelId="{3B7A974E-D867-284C-A795-8825FC4C2F68}" type="presOf" srcId="{9CE906AD-011C-4138-8580-57F9648355C0}" destId="{F9E8F053-61AD-40DC-84FB-81D2AEF7E2A1}" srcOrd="0" destOrd="0" presId="urn:microsoft.com/office/officeart/2005/8/layout/default"/>
    <dgm:cxn modelId="{582ABA93-0D50-BE49-8C36-754C0957CB43}" type="presOf" srcId="{306EA62F-A598-4495-BF93-AA1278463477}" destId="{94CB39C8-FB91-4C91-B9F7-0C601D5F38E8}" srcOrd="0" destOrd="0" presId="urn:microsoft.com/office/officeart/2005/8/layout/default"/>
    <dgm:cxn modelId="{F722AE5F-2227-7F42-A63C-A3F2A3A9A6AE}" type="presOf" srcId="{4CA78206-9D77-48F6-B690-A7B1347ED8BF}" destId="{F10B9867-C5D1-4A88-9912-544EB13F1056}" srcOrd="0" destOrd="0" presId="urn:microsoft.com/office/officeart/2005/8/layout/default"/>
    <dgm:cxn modelId="{0A5D8347-8C94-7B43-ABB6-47917B8ACFE5}" type="presOf" srcId="{88690C75-21F8-4BCC-9944-6FB4B3C5ACE0}" destId="{5A249D46-0AB3-4D1E-9180-53D2DA6F1586}" srcOrd="0" destOrd="0" presId="urn:microsoft.com/office/officeart/2005/8/layout/default"/>
    <dgm:cxn modelId="{CA361F3C-DEAE-4092-A11C-D50E768AFCAA}" srcId="{9CE906AD-011C-4138-8580-57F9648355C0}" destId="{8934883E-BF5B-42EE-B536-3B0C761CC7B5}" srcOrd="3" destOrd="0" parTransId="{B447AF9B-46BA-47FD-891B-6A016952752A}" sibTransId="{4F0BE5D2-658C-445B-B582-EAA9DAB6DB08}"/>
    <dgm:cxn modelId="{FDFD8406-F872-44F1-9078-EC2D4896F785}" srcId="{9CE906AD-011C-4138-8580-57F9648355C0}" destId="{40EDE8DA-FFAF-4930-939D-2048DB1DA007}" srcOrd="2" destOrd="0" parTransId="{BDBD8277-670E-4653-80E2-C9A488B4782C}" sibTransId="{99E57E4A-91CE-44CD-AF28-C6F77BA32BE4}"/>
    <dgm:cxn modelId="{544FD074-E434-41D5-BF20-2AA12C2B05E0}" srcId="{9CE906AD-011C-4138-8580-57F9648355C0}" destId="{306EA62F-A598-4495-BF93-AA1278463477}" srcOrd="0" destOrd="0" parTransId="{64E28C6B-CFB4-4234-BAE2-FE3507ACFDEC}" sibTransId="{D665F3CF-E941-4E30-9435-9A654048954A}"/>
    <dgm:cxn modelId="{3F571107-768C-AD4D-9C73-6F21D5BDEE66}" type="presOf" srcId="{40EDE8DA-FFAF-4930-939D-2048DB1DA007}" destId="{6476F03A-6331-4CDD-A1FA-230AE715C39B}" srcOrd="0" destOrd="0" presId="urn:microsoft.com/office/officeart/2005/8/layout/default"/>
    <dgm:cxn modelId="{5DE1CEFE-D0FC-1643-B7CD-C6936EA59EF7}" type="presOf" srcId="{8934883E-BF5B-42EE-B536-3B0C761CC7B5}" destId="{7D0B1B52-849D-412A-AAC5-36099B5B8CFD}" srcOrd="0" destOrd="0" presId="urn:microsoft.com/office/officeart/2005/8/layout/default"/>
    <dgm:cxn modelId="{FC26F926-FBE8-45F4-9C40-3375C2BAFD45}" srcId="{9CE906AD-011C-4138-8580-57F9648355C0}" destId="{4CA78206-9D77-48F6-B690-A7B1347ED8BF}" srcOrd="4" destOrd="0" parTransId="{3E3B9791-580B-4823-B3AF-E5098020ED25}" sibTransId="{7269D84A-E057-4E89-8FC9-EF855B3B6AC3}"/>
    <dgm:cxn modelId="{B3D8CC1E-2610-674E-90D2-643190880C30}" type="presParOf" srcId="{F9E8F053-61AD-40DC-84FB-81D2AEF7E2A1}" destId="{94CB39C8-FB91-4C91-B9F7-0C601D5F38E8}" srcOrd="0" destOrd="0" presId="urn:microsoft.com/office/officeart/2005/8/layout/default"/>
    <dgm:cxn modelId="{AC335FA2-3198-924E-8729-14031164E074}" type="presParOf" srcId="{F9E8F053-61AD-40DC-84FB-81D2AEF7E2A1}" destId="{144FA9EE-68D9-4BDF-BE56-303414FBAEB5}" srcOrd="1" destOrd="0" presId="urn:microsoft.com/office/officeart/2005/8/layout/default"/>
    <dgm:cxn modelId="{D980D0BD-C46D-4348-8D25-2DA1ACA0831E}" type="presParOf" srcId="{F9E8F053-61AD-40DC-84FB-81D2AEF7E2A1}" destId="{5A249D46-0AB3-4D1E-9180-53D2DA6F1586}" srcOrd="2" destOrd="0" presId="urn:microsoft.com/office/officeart/2005/8/layout/default"/>
    <dgm:cxn modelId="{456504B4-514D-0F49-8C50-EF8BDACB09C5}" type="presParOf" srcId="{F9E8F053-61AD-40DC-84FB-81D2AEF7E2A1}" destId="{D01CDB6C-8026-4856-AF68-6DA5B4F143CC}" srcOrd="3" destOrd="0" presId="urn:microsoft.com/office/officeart/2005/8/layout/default"/>
    <dgm:cxn modelId="{4712269E-93C1-9648-99DB-B0B090707F48}" type="presParOf" srcId="{F9E8F053-61AD-40DC-84FB-81D2AEF7E2A1}" destId="{6476F03A-6331-4CDD-A1FA-230AE715C39B}" srcOrd="4" destOrd="0" presId="urn:microsoft.com/office/officeart/2005/8/layout/default"/>
    <dgm:cxn modelId="{1813F2D1-9C8C-D546-9700-067CCD6F2569}" type="presParOf" srcId="{F9E8F053-61AD-40DC-84FB-81D2AEF7E2A1}" destId="{9D018BAC-AD54-42DA-9060-0D93EBE33D6B}" srcOrd="5" destOrd="0" presId="urn:microsoft.com/office/officeart/2005/8/layout/default"/>
    <dgm:cxn modelId="{1D7BA672-5706-B64D-942D-408E5D30CABA}" type="presParOf" srcId="{F9E8F053-61AD-40DC-84FB-81D2AEF7E2A1}" destId="{7D0B1B52-849D-412A-AAC5-36099B5B8CFD}" srcOrd="6" destOrd="0" presId="urn:microsoft.com/office/officeart/2005/8/layout/default"/>
    <dgm:cxn modelId="{8B1AFC05-EAF6-0F47-884D-C9610D306DF9}" type="presParOf" srcId="{F9E8F053-61AD-40DC-84FB-81D2AEF7E2A1}" destId="{028D8A57-02AD-4107-B3BC-F29374E5F0A3}" srcOrd="7" destOrd="0" presId="urn:microsoft.com/office/officeart/2005/8/layout/default"/>
    <dgm:cxn modelId="{D0737851-1D7B-FF42-A8D9-DA0E3E231CD2}" type="presParOf" srcId="{F9E8F053-61AD-40DC-84FB-81D2AEF7E2A1}" destId="{F10B9867-C5D1-4A88-9912-544EB13F105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85CDF-13E5-9B4B-9572-56E6944F382D}">
      <dsp:nvSpPr>
        <dsp:cNvPr id="0" name=""/>
        <dsp:cNvSpPr/>
      </dsp:nvSpPr>
      <dsp:spPr>
        <a:xfrm>
          <a:off x="624900" y="0"/>
          <a:ext cx="3399111" cy="339911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altLang="zh-CN" sz="800" kern="1200" dirty="0" smtClean="0">
              <a:solidFill>
                <a:srgbClr val="0070C0"/>
              </a:solidFill>
            </a:rPr>
            <a:t>Raw</a:t>
          </a:r>
          <a:r>
            <a:rPr lang="zh-CN" altLang="en-US" sz="800" kern="1200" dirty="0" smtClean="0">
              <a:solidFill>
                <a:srgbClr val="0070C0"/>
              </a:solidFill>
            </a:rPr>
            <a:t> </a:t>
          </a:r>
          <a:r>
            <a:rPr lang="en-US" altLang="zh-CN" sz="800" kern="1200" dirty="0" smtClean="0">
              <a:solidFill>
                <a:srgbClr val="0070C0"/>
              </a:solidFill>
            </a:rPr>
            <a:t>Data</a:t>
          </a:r>
          <a:endParaRPr lang="zh-CN" altLang="en-US" sz="800" kern="1200" dirty="0">
            <a:solidFill>
              <a:srgbClr val="0070C0"/>
            </a:solidFill>
          </a:endParaRPr>
        </a:p>
      </dsp:txBody>
      <dsp:txXfrm>
        <a:off x="1687122" y="169955"/>
        <a:ext cx="1274666" cy="339911"/>
      </dsp:txXfrm>
    </dsp:sp>
    <dsp:sp modelId="{756935A8-B90D-ED48-964B-4E8478A8CCCF}">
      <dsp:nvSpPr>
        <dsp:cNvPr id="0" name=""/>
        <dsp:cNvSpPr/>
      </dsp:nvSpPr>
      <dsp:spPr>
        <a:xfrm>
          <a:off x="879833" y="509866"/>
          <a:ext cx="2889244" cy="288924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altLang="zh-CN" sz="800" kern="1200" dirty="0" smtClean="0">
              <a:solidFill>
                <a:srgbClr val="0070C0"/>
              </a:solidFill>
            </a:rPr>
            <a:t>Processed Data</a:t>
          </a:r>
          <a:endParaRPr lang="zh-CN" altLang="en-US" sz="800" kern="1200" dirty="0">
            <a:solidFill>
              <a:srgbClr val="0070C0"/>
            </a:solidFill>
          </a:endParaRPr>
        </a:p>
      </dsp:txBody>
      <dsp:txXfrm>
        <a:off x="1701462" y="675998"/>
        <a:ext cx="1245986" cy="332263"/>
      </dsp:txXfrm>
    </dsp:sp>
    <dsp:sp modelId="{1233C7F0-BF38-FD49-A097-3EFC3F9776F5}">
      <dsp:nvSpPr>
        <dsp:cNvPr id="0" name=""/>
        <dsp:cNvSpPr/>
      </dsp:nvSpPr>
      <dsp:spPr>
        <a:xfrm>
          <a:off x="1134767" y="1019733"/>
          <a:ext cx="2379377" cy="2379377"/>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altLang="zh-CN" sz="800" kern="1200" dirty="0" smtClean="0">
              <a:solidFill>
                <a:srgbClr val="0070C0"/>
              </a:solidFill>
            </a:rPr>
            <a:t>Analyzed Data</a:t>
          </a:r>
          <a:endParaRPr lang="zh-CN" altLang="en-US" sz="800" kern="1200" dirty="0">
            <a:solidFill>
              <a:srgbClr val="0070C0"/>
            </a:solidFill>
          </a:endParaRPr>
        </a:p>
      </dsp:txBody>
      <dsp:txXfrm>
        <a:off x="1708792" y="1183910"/>
        <a:ext cx="1231327" cy="328354"/>
      </dsp:txXfrm>
    </dsp:sp>
    <dsp:sp modelId="{53772BAA-2F6A-1743-836E-369EAFED87A9}">
      <dsp:nvSpPr>
        <dsp:cNvPr id="0" name=""/>
        <dsp:cNvSpPr/>
      </dsp:nvSpPr>
      <dsp:spPr>
        <a:xfrm>
          <a:off x="1389700" y="1529599"/>
          <a:ext cx="1869511" cy="186951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altLang="zh-CN" sz="800" kern="1200" dirty="0" smtClean="0">
              <a:solidFill>
                <a:srgbClr val="0070C0"/>
              </a:solidFill>
            </a:rPr>
            <a:t>Finalized/Published Data</a:t>
          </a:r>
          <a:endParaRPr lang="zh-CN" altLang="en-US" sz="800" kern="1200" dirty="0">
            <a:solidFill>
              <a:srgbClr val="0070C0"/>
            </a:solidFill>
          </a:endParaRPr>
        </a:p>
      </dsp:txBody>
      <dsp:txXfrm>
        <a:off x="1819688" y="1697855"/>
        <a:ext cx="1009535" cy="336511"/>
      </dsp:txXfrm>
    </dsp:sp>
    <dsp:sp modelId="{A5BA4206-7011-A345-8ED4-4406B0840D5F}">
      <dsp:nvSpPr>
        <dsp:cNvPr id="0" name=""/>
        <dsp:cNvSpPr/>
      </dsp:nvSpPr>
      <dsp:spPr>
        <a:xfrm>
          <a:off x="1644633" y="2039466"/>
          <a:ext cx="1359644" cy="1359644"/>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altLang="zh-CN" sz="800" kern="1200" dirty="0" smtClean="0">
              <a:solidFill>
                <a:srgbClr val="0070C0"/>
              </a:solidFill>
            </a:rPr>
            <a:t>Existing Data across Different Sources</a:t>
          </a:r>
          <a:endParaRPr lang="zh-CN" altLang="en-US" sz="800" kern="1200" dirty="0">
            <a:solidFill>
              <a:srgbClr val="0070C0"/>
            </a:solidFill>
          </a:endParaRPr>
        </a:p>
      </dsp:txBody>
      <dsp:txXfrm>
        <a:off x="1843749" y="2379377"/>
        <a:ext cx="961413" cy="679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41E4E-6B81-314B-8CE9-3B3B71BB660E}">
      <dsp:nvSpPr>
        <dsp:cNvPr id="0" name=""/>
        <dsp:cNvSpPr/>
      </dsp:nvSpPr>
      <dsp:spPr>
        <a:xfrm>
          <a:off x="1271342" y="1457"/>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PLANNING</a:t>
          </a:r>
          <a:r>
            <a:rPr lang="en-US" altLang="zh-CN" sz="600" kern="1200" dirty="0" smtClean="0"/>
            <a:t/>
          </a:r>
          <a:br>
            <a:rPr lang="en-US" altLang="zh-CN" sz="600" kern="1200" dirty="0" smtClean="0"/>
          </a:br>
          <a:r>
            <a:rPr lang="en-US" altLang="zh-CN" sz="600" kern="1200" dirty="0" smtClean="0"/>
            <a:t>RESEARCH</a:t>
          </a:r>
          <a:endParaRPr lang="zh-CN" altLang="en-US" sz="600" kern="1200" dirty="0"/>
        </a:p>
      </dsp:txBody>
      <dsp:txXfrm>
        <a:off x="1386264" y="116379"/>
        <a:ext cx="554895" cy="554895"/>
      </dsp:txXfrm>
    </dsp:sp>
    <dsp:sp modelId="{0A5088D5-F289-444C-BFD0-B1179A14C502}">
      <dsp:nvSpPr>
        <dsp:cNvPr id="0" name=""/>
        <dsp:cNvSpPr/>
      </dsp:nvSpPr>
      <dsp:spPr>
        <a:xfrm rot="1800000">
          <a:off x="2064595" y="553135"/>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068792" y="590443"/>
        <a:ext cx="146179" cy="158909"/>
      </dsp:txXfrm>
    </dsp:sp>
    <dsp:sp modelId="{B054F9CF-C280-0645-AABA-91E1F04ACC0B}">
      <dsp:nvSpPr>
        <dsp:cNvPr id="0" name=""/>
        <dsp:cNvSpPr/>
      </dsp:nvSpPr>
      <dsp:spPr>
        <a:xfrm>
          <a:off x="2292173" y="590834"/>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COLLECTING</a:t>
          </a:r>
          <a:r>
            <a:rPr lang="en-US" altLang="zh-CN" sz="600" kern="1200" dirty="0" smtClean="0"/>
            <a:t/>
          </a:r>
          <a:br>
            <a:rPr lang="en-US" altLang="zh-CN" sz="600" kern="1200" dirty="0" smtClean="0"/>
          </a:br>
          <a:r>
            <a:rPr lang="en-US" altLang="zh-CN" sz="600" kern="1200" dirty="0" smtClean="0"/>
            <a:t>DATA</a:t>
          </a:r>
          <a:endParaRPr lang="zh-CN" altLang="en-US" sz="600" kern="1200" dirty="0"/>
        </a:p>
      </dsp:txBody>
      <dsp:txXfrm>
        <a:off x="2407095" y="705756"/>
        <a:ext cx="554895" cy="554895"/>
      </dsp:txXfrm>
    </dsp:sp>
    <dsp:sp modelId="{20C874E8-CC5A-6445-9C9D-2EE0F77E1DE4}">
      <dsp:nvSpPr>
        <dsp:cNvPr id="0" name=""/>
        <dsp:cNvSpPr/>
      </dsp:nvSpPr>
      <dsp:spPr>
        <a:xfrm rot="5400000">
          <a:off x="2580128" y="1434246"/>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611452" y="1455892"/>
        <a:ext cx="146179" cy="158909"/>
      </dsp:txXfrm>
    </dsp:sp>
    <dsp:sp modelId="{8043298C-903E-FE4A-B766-ADBE25A7FED1}">
      <dsp:nvSpPr>
        <dsp:cNvPr id="0" name=""/>
        <dsp:cNvSpPr/>
      </dsp:nvSpPr>
      <dsp:spPr>
        <a:xfrm>
          <a:off x="2292173" y="1769588"/>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PROCESSING</a:t>
          </a:r>
          <a:r>
            <a:rPr lang="en-US" altLang="zh-CN" sz="600" kern="1200" dirty="0" smtClean="0"/>
            <a:t/>
          </a:r>
          <a:br>
            <a:rPr lang="en-US" altLang="zh-CN" sz="600" kern="1200" dirty="0" smtClean="0"/>
          </a:br>
          <a:r>
            <a:rPr lang="en-US" altLang="zh-CN" sz="600" kern="1200" dirty="0" smtClean="0"/>
            <a:t>AND</a:t>
          </a:r>
          <a:br>
            <a:rPr lang="en-US" altLang="zh-CN" sz="600" kern="1200" dirty="0" smtClean="0"/>
          </a:br>
          <a:r>
            <a:rPr lang="en-US" altLang="zh-CN" sz="600" b="1" kern="1200" dirty="0" smtClean="0"/>
            <a:t>ANALYZING</a:t>
          </a:r>
          <a:r>
            <a:rPr lang="en-US" altLang="zh-CN" sz="600" kern="1200" dirty="0" smtClean="0"/>
            <a:t/>
          </a:r>
          <a:br>
            <a:rPr lang="en-US" altLang="zh-CN" sz="600" kern="1200" dirty="0" smtClean="0"/>
          </a:br>
          <a:r>
            <a:rPr lang="en-US" altLang="zh-CN" sz="600" kern="1200" dirty="0" smtClean="0"/>
            <a:t>DATA</a:t>
          </a:r>
          <a:endParaRPr lang="zh-CN" altLang="en-US" sz="600" kern="1200" dirty="0"/>
        </a:p>
      </dsp:txBody>
      <dsp:txXfrm>
        <a:off x="2407095" y="1884510"/>
        <a:ext cx="554895" cy="554895"/>
      </dsp:txXfrm>
    </dsp:sp>
    <dsp:sp modelId="{68821AA2-7C36-2B44-9799-8EA3CE754696}">
      <dsp:nvSpPr>
        <dsp:cNvPr id="0" name=""/>
        <dsp:cNvSpPr/>
      </dsp:nvSpPr>
      <dsp:spPr>
        <a:xfrm rot="9000000">
          <a:off x="2074831" y="2321266"/>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133282" y="2358574"/>
        <a:ext cx="146179" cy="158909"/>
      </dsp:txXfrm>
    </dsp:sp>
    <dsp:sp modelId="{13569C53-A148-3049-BF19-41957B91E3EC}">
      <dsp:nvSpPr>
        <dsp:cNvPr id="0" name=""/>
        <dsp:cNvSpPr/>
      </dsp:nvSpPr>
      <dsp:spPr>
        <a:xfrm>
          <a:off x="1271342" y="2358965"/>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PUBLISHING</a:t>
          </a:r>
          <a:r>
            <a:rPr lang="en-US" altLang="zh-CN" sz="600" kern="1200" dirty="0" smtClean="0"/>
            <a:t/>
          </a:r>
          <a:br>
            <a:rPr lang="en-US" altLang="zh-CN" sz="600" kern="1200" dirty="0" smtClean="0"/>
          </a:br>
          <a:r>
            <a:rPr lang="en-US" altLang="zh-CN" sz="600" kern="1200" dirty="0" smtClean="0"/>
            <a:t>AND</a:t>
          </a:r>
          <a:br>
            <a:rPr lang="en-US" altLang="zh-CN" sz="600" kern="1200" dirty="0" smtClean="0"/>
          </a:br>
          <a:r>
            <a:rPr lang="en-US" altLang="zh-CN" sz="600" b="1" kern="1200" dirty="0" smtClean="0"/>
            <a:t>SHARING</a:t>
          </a:r>
          <a:r>
            <a:rPr lang="en-US" altLang="zh-CN" sz="600" kern="1200" dirty="0" smtClean="0"/>
            <a:t/>
          </a:r>
          <a:br>
            <a:rPr lang="en-US" altLang="zh-CN" sz="600" kern="1200" dirty="0" smtClean="0"/>
          </a:br>
          <a:r>
            <a:rPr lang="en-US" altLang="zh-CN" sz="600" kern="1200" dirty="0" smtClean="0"/>
            <a:t>DATA</a:t>
          </a:r>
          <a:endParaRPr lang="zh-CN" altLang="en-US" sz="600" kern="1200" dirty="0"/>
        </a:p>
      </dsp:txBody>
      <dsp:txXfrm>
        <a:off x="1386264" y="2473887"/>
        <a:ext cx="554895" cy="554895"/>
      </dsp:txXfrm>
    </dsp:sp>
    <dsp:sp modelId="{C9CF64CC-6C04-7849-9789-5EA6F6A5BFBB}">
      <dsp:nvSpPr>
        <dsp:cNvPr id="0" name=""/>
        <dsp:cNvSpPr/>
      </dsp:nvSpPr>
      <dsp:spPr>
        <a:xfrm rot="12600000">
          <a:off x="1054001" y="2327176"/>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112452" y="2395808"/>
        <a:ext cx="146179" cy="158909"/>
      </dsp:txXfrm>
    </dsp:sp>
    <dsp:sp modelId="{1EBE41A2-47AF-D148-BD05-1E8A5182B013}">
      <dsp:nvSpPr>
        <dsp:cNvPr id="0" name=""/>
        <dsp:cNvSpPr/>
      </dsp:nvSpPr>
      <dsp:spPr>
        <a:xfrm>
          <a:off x="250511" y="1769588"/>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PRESERVING</a:t>
          </a:r>
          <a:r>
            <a:rPr lang="en-US" altLang="zh-CN" sz="600" kern="1200" dirty="0" smtClean="0"/>
            <a:t/>
          </a:r>
          <a:br>
            <a:rPr lang="en-US" altLang="zh-CN" sz="600" kern="1200" dirty="0" smtClean="0"/>
          </a:br>
          <a:r>
            <a:rPr lang="en-US" altLang="zh-CN" sz="600" kern="1200" dirty="0" smtClean="0"/>
            <a:t>DATA</a:t>
          </a:r>
          <a:endParaRPr lang="zh-CN" altLang="en-US" sz="600" kern="1200" dirty="0"/>
        </a:p>
      </dsp:txBody>
      <dsp:txXfrm>
        <a:off x="365433" y="1884510"/>
        <a:ext cx="554895" cy="554895"/>
      </dsp:txXfrm>
    </dsp:sp>
    <dsp:sp modelId="{DA509A38-C7C4-574E-A769-9C1BCF78F087}">
      <dsp:nvSpPr>
        <dsp:cNvPr id="0" name=""/>
        <dsp:cNvSpPr/>
      </dsp:nvSpPr>
      <dsp:spPr>
        <a:xfrm rot="16200000">
          <a:off x="538467" y="1446066"/>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9791" y="1530360"/>
        <a:ext cx="146179" cy="158909"/>
      </dsp:txXfrm>
    </dsp:sp>
    <dsp:sp modelId="{7D758307-54BF-5843-ACCB-8512DDD612BD}">
      <dsp:nvSpPr>
        <dsp:cNvPr id="0" name=""/>
        <dsp:cNvSpPr/>
      </dsp:nvSpPr>
      <dsp:spPr>
        <a:xfrm>
          <a:off x="250511" y="590834"/>
          <a:ext cx="784739" cy="78473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n-US" altLang="zh-CN" sz="600" b="1" kern="1200" dirty="0" smtClean="0"/>
            <a:t>RE-USE</a:t>
          </a:r>
          <a:r>
            <a:rPr lang="en-US" altLang="zh-CN" sz="600" kern="1200" dirty="0" smtClean="0"/>
            <a:t/>
          </a:r>
          <a:br>
            <a:rPr lang="en-US" altLang="zh-CN" sz="600" kern="1200" dirty="0" smtClean="0"/>
          </a:br>
          <a:r>
            <a:rPr lang="en-US" altLang="zh-CN" sz="600" kern="1200" dirty="0" smtClean="0"/>
            <a:t>DATA</a:t>
          </a:r>
          <a:endParaRPr lang="zh-CN" altLang="en-US" sz="600" kern="1200" dirty="0"/>
        </a:p>
      </dsp:txBody>
      <dsp:txXfrm>
        <a:off x="365433" y="705756"/>
        <a:ext cx="554895" cy="554895"/>
      </dsp:txXfrm>
    </dsp:sp>
    <dsp:sp modelId="{2E71ED9E-0877-E842-85C7-51B921281277}">
      <dsp:nvSpPr>
        <dsp:cNvPr id="0" name=""/>
        <dsp:cNvSpPr/>
      </dsp:nvSpPr>
      <dsp:spPr>
        <a:xfrm rot="19800000">
          <a:off x="1043764" y="559045"/>
          <a:ext cx="208827" cy="26484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047961" y="627677"/>
        <a:ext cx="146179" cy="158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B39C8-FB91-4C91-B9F7-0C601D5F38E8}">
      <dsp:nvSpPr>
        <dsp:cNvPr id="0" name=""/>
        <dsp:cNvSpPr/>
      </dsp:nvSpPr>
      <dsp:spPr>
        <a:xfrm>
          <a:off x="0" y="169924"/>
          <a:ext cx="1581660" cy="94899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Data types and formats</a:t>
          </a:r>
          <a:endParaRPr lang="en-US" sz="1500" kern="1200" dirty="0"/>
        </a:p>
      </dsp:txBody>
      <dsp:txXfrm>
        <a:off x="0" y="169924"/>
        <a:ext cx="1581660" cy="948996"/>
      </dsp:txXfrm>
    </dsp:sp>
    <dsp:sp modelId="{5A249D46-0AB3-4D1E-9180-53D2DA6F1586}">
      <dsp:nvSpPr>
        <dsp:cNvPr id="0" name=""/>
        <dsp:cNvSpPr/>
      </dsp:nvSpPr>
      <dsp:spPr>
        <a:xfrm>
          <a:off x="1739826" y="165691"/>
          <a:ext cx="1581660" cy="9489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Plans for documenting  data</a:t>
          </a:r>
          <a:endParaRPr lang="en-US" sz="1500" kern="1200" dirty="0"/>
        </a:p>
      </dsp:txBody>
      <dsp:txXfrm>
        <a:off x="1739826" y="165691"/>
        <a:ext cx="1581660" cy="948996"/>
      </dsp:txXfrm>
    </dsp:sp>
    <dsp:sp modelId="{6476F03A-6331-4CDD-A1FA-230AE715C39B}">
      <dsp:nvSpPr>
        <dsp:cNvPr id="0" name=""/>
        <dsp:cNvSpPr/>
      </dsp:nvSpPr>
      <dsp:spPr>
        <a:xfrm>
          <a:off x="3479653" y="165691"/>
          <a:ext cx="1581660" cy="9489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Plans for securing data</a:t>
          </a:r>
          <a:endParaRPr lang="en-US" sz="1500" kern="1200" dirty="0"/>
        </a:p>
      </dsp:txBody>
      <dsp:txXfrm>
        <a:off x="3479653" y="165691"/>
        <a:ext cx="1581660" cy="948996"/>
      </dsp:txXfrm>
    </dsp:sp>
    <dsp:sp modelId="{7D0B1B52-849D-412A-AAC5-36099B5B8CFD}">
      <dsp:nvSpPr>
        <dsp:cNvPr id="0" name=""/>
        <dsp:cNvSpPr/>
      </dsp:nvSpPr>
      <dsp:spPr>
        <a:xfrm>
          <a:off x="869913" y="1272854"/>
          <a:ext cx="1581660" cy="94899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Plans for sharing and preserving data</a:t>
          </a:r>
          <a:endParaRPr lang="en-US" sz="1500" kern="1200" dirty="0"/>
        </a:p>
      </dsp:txBody>
      <dsp:txXfrm>
        <a:off x="869913" y="1272854"/>
        <a:ext cx="1581660" cy="948996"/>
      </dsp:txXfrm>
    </dsp:sp>
    <dsp:sp modelId="{F10B9867-C5D1-4A88-9912-544EB13F1056}">
      <dsp:nvSpPr>
        <dsp:cNvPr id="0" name=""/>
        <dsp:cNvSpPr/>
      </dsp:nvSpPr>
      <dsp:spPr>
        <a:xfrm>
          <a:off x="2609740" y="1272854"/>
          <a:ext cx="1581660" cy="94899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Roles responsible for implementing DMP</a:t>
          </a:r>
          <a:endParaRPr lang="en-US" sz="1500" kern="1200" dirty="0"/>
        </a:p>
      </dsp:txBody>
      <dsp:txXfrm>
        <a:off x="2609740" y="1272854"/>
        <a:ext cx="1581660" cy="94899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This workshop was designed to serve those who enrolled in the research postgraduate program at University of Hong Kong. Research postgraduates must know the value of data management from the different perspective since they will often deal with research and data. The content of this workshop covers the relevant basic knowledge about data curation and research data management. Most importantly, this workshop is aiming to facilitate the HKU RPG students by providing more necessary information related to them, which could be the easy but proper practice they could follow.</a:t>
            </a:r>
            <a:endParaRPr lang="en-US" sz="1100" b="1" i="0" u="none" strike="noStrike" cap="none" dirty="0" smtClean="0">
              <a:solidFill>
                <a:srgbClr val="000000"/>
              </a:solidFill>
              <a:effectLst/>
              <a:latin typeface="Arial"/>
              <a:ea typeface="Arial"/>
              <a:cs typeface="Arial"/>
              <a:sym typeface="Arial"/>
            </a:endParaRPr>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smtClean="0">
                <a:solidFill>
                  <a:srgbClr val="000000"/>
                </a:solidFill>
                <a:effectLst/>
                <a:latin typeface="Arial"/>
                <a:ea typeface="Arial"/>
                <a:cs typeface="Arial"/>
                <a:sym typeface="Arial"/>
              </a:rPr>
              <a:t>This two modes are necessary for research students to know. They can follow steps to make data management plan.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7193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This paper introduces the benefits of data curation. Everyone can benefit from it, not just scholars.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CN" sz="1100" dirty="0" smtClean="0">
                <a:solidFill>
                  <a:srgbClr val="3D4965"/>
                </a:solidFill>
                <a:latin typeface="Dosis"/>
                <a:ea typeface="Dosis"/>
                <a:cs typeface="Dosis"/>
              </a:rPr>
              <a:t>Even for data created and curated within the academy, it is worth remarking that there may be potential user communities outside the academy that could provide valuable motivation and even resources for curation process. </a:t>
            </a:r>
            <a:endParaRPr lang="zh-CN" altLang="en-US" sz="1100" dirty="0" smtClean="0">
              <a:solidFill>
                <a:srgbClr val="3D4965"/>
              </a:solidFill>
              <a:latin typeface="Dosis"/>
              <a:ea typeface="Dosis"/>
              <a:cs typeface="Dosis"/>
            </a:endParaRPr>
          </a:p>
          <a:p>
            <a:pPr marL="0" lvl="0" indent="0">
              <a:spcBef>
                <a:spcPts val="0"/>
              </a:spcBef>
              <a:spcAft>
                <a:spcPts val="0"/>
              </a:spcAft>
              <a:buNone/>
            </a:pPr>
            <a:endParaRPr dirty="0"/>
          </a:p>
        </p:txBody>
      </p:sp>
    </p:spTree>
    <p:extLst>
      <p:ext uri="{BB962C8B-B14F-4D97-AF65-F5344CB8AC3E}">
        <p14:creationId xmlns:p14="http://schemas.microsoft.com/office/powerpoint/2010/main" val="145732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Research postgraduates have to manage their research data in order to meet the requirements form University, funders, and journals.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2092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screenshot of HKU research policy from the school website. Students could check more information on this website.</a:t>
            </a:r>
          </a:p>
          <a:p>
            <a:pPr marL="0" lvl="0" indent="0">
              <a:spcBef>
                <a:spcPts val="0"/>
              </a:spcBef>
              <a:spcAft>
                <a:spcPts val="0"/>
              </a:spcAft>
              <a:buNone/>
            </a:pPr>
            <a:endParaRPr dirty="0"/>
          </a:p>
        </p:txBody>
      </p:sp>
    </p:spTree>
    <p:extLst>
      <p:ext uri="{BB962C8B-B14F-4D97-AF65-F5344CB8AC3E}">
        <p14:creationId xmlns:p14="http://schemas.microsoft.com/office/powerpoint/2010/main" val="121285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9101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The definition of data management plan.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0031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General data management plan should cover these 6 parts. This is the basic format and the content could vary depending on individual requirements.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03718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875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014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43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This procedure adapted from the students’ handbook shows the main steps of research postgraduate </a:t>
            </a:r>
            <a:r>
              <a:rPr lang="en-US" sz="1100" b="0" i="0" u="none" strike="noStrike" cap="none" dirty="0" err="1" smtClean="0">
                <a:solidFill>
                  <a:srgbClr val="000000"/>
                </a:solidFill>
                <a:effectLst/>
                <a:latin typeface="Arial"/>
                <a:ea typeface="Arial"/>
                <a:cs typeface="Arial"/>
                <a:sym typeface="Arial"/>
              </a:rPr>
              <a:t>porgramme</a:t>
            </a:r>
            <a:r>
              <a:rPr lang="en-US" sz="1100" b="0" i="0" u="none" strike="noStrike" cap="none" dirty="0" smtClean="0">
                <a:solidFill>
                  <a:srgbClr val="000000"/>
                </a:solidFill>
                <a:effectLst/>
                <a:latin typeface="Arial"/>
                <a:ea typeface="Arial"/>
                <a:cs typeface="Arial"/>
                <a:sym typeface="Arial"/>
              </a:rPr>
              <a:t> at HKU. During confirmation of candidature and thesis submission for examination stage, every student has to submit a detailed scheme of research and data management plan. Besides, they have to manage they research data for submitting them. Therefore, it is necessary for them to learn data curation.</a:t>
            </a:r>
          </a:p>
          <a:p>
            <a:pPr marL="0" lvl="0" indent="0">
              <a:spcBef>
                <a:spcPts val="0"/>
              </a:spcBef>
              <a:spcAft>
                <a:spcPts val="0"/>
              </a:spcAft>
              <a:buNone/>
            </a:pPr>
            <a:endParaRPr dirty="0"/>
          </a:p>
        </p:txBody>
      </p:sp>
    </p:spTree>
    <p:extLst>
      <p:ext uri="{BB962C8B-B14F-4D97-AF65-F5344CB8AC3E}">
        <p14:creationId xmlns:p14="http://schemas.microsoft.com/office/powerpoint/2010/main" val="34468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This slide chose two popular data management plan tools to make DMP. Taking DMP Tool as an example and instruct students step by step.</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2678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131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6256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13748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5127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2307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11951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0237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This section deals with the way in which data and documents are organized in the daily life and recommend useful tips they can follow.</a:t>
            </a:r>
          </a:p>
          <a:p>
            <a:pPr marL="0" lvl="0" indent="0">
              <a:spcBef>
                <a:spcPts val="0"/>
              </a:spcBef>
              <a:spcAft>
                <a:spcPts val="0"/>
              </a:spcAft>
              <a:buNone/>
            </a:pPr>
            <a:endParaRPr dirty="0"/>
          </a:p>
        </p:txBody>
      </p:sp>
    </p:spTree>
    <p:extLst>
      <p:ext uri="{BB962C8B-B14F-4D97-AF65-F5344CB8AC3E}">
        <p14:creationId xmlns:p14="http://schemas.microsoft.com/office/powerpoint/2010/main" val="1184604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smtClean="0">
                <a:solidFill>
                  <a:srgbClr val="000000"/>
                </a:solidFill>
                <a:effectLst/>
                <a:latin typeface="Arial"/>
                <a:ea typeface="Arial"/>
                <a:cs typeface="Arial"/>
                <a:sym typeface="Arial"/>
              </a:rPr>
              <a:t>The useful tips for file naming.</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5451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These six questions are raised from the perspective of students and try to tackle every potential problem they will meet during they research data management in the future. Let’s begin.</a:t>
            </a:r>
          </a:p>
          <a:p>
            <a:pPr marL="0" lvl="0" indent="0">
              <a:spcBef>
                <a:spcPts val="0"/>
              </a:spcBef>
              <a:spcAft>
                <a:spcPts val="0"/>
              </a:spcAft>
              <a:buNone/>
            </a:pPr>
            <a:endParaRPr dirty="0"/>
          </a:p>
        </p:txBody>
      </p:sp>
    </p:spTree>
    <p:extLst>
      <p:ext uri="{BB962C8B-B14F-4D97-AF65-F5344CB8AC3E}">
        <p14:creationId xmlns:p14="http://schemas.microsoft.com/office/powerpoint/2010/main" val="829113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Most of our quantitative research data is stored in the spreadsheet. These tips are necessary for them to follow to reduce the time of data processing in the nest stages.</a:t>
            </a:r>
          </a:p>
          <a:p>
            <a:pPr marL="0" lvl="0" indent="0">
              <a:spcBef>
                <a:spcPts val="0"/>
              </a:spcBef>
              <a:spcAft>
                <a:spcPts val="0"/>
              </a:spcAft>
              <a:buNone/>
            </a:pPr>
            <a:endParaRPr dirty="0"/>
          </a:p>
        </p:txBody>
      </p:sp>
    </p:spTree>
    <p:extLst>
      <p:ext uri="{BB962C8B-B14F-4D97-AF65-F5344CB8AC3E}">
        <p14:creationId xmlns:p14="http://schemas.microsoft.com/office/powerpoint/2010/main" val="11949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smtClean="0">
                <a:solidFill>
                  <a:srgbClr val="000000"/>
                </a:solidFill>
                <a:effectLst/>
                <a:latin typeface="Arial"/>
                <a:ea typeface="Arial"/>
                <a:cs typeface="Arial"/>
                <a:sym typeface="Arial"/>
              </a:rPr>
              <a:t>Data cleaning software recommendation.</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0460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Before data is published and shared, the metadata is necessary for searching and discovering.</a:t>
            </a:r>
          </a:p>
          <a:p>
            <a:pPr marL="0" lvl="0" indent="0">
              <a:spcBef>
                <a:spcPts val="0"/>
              </a:spcBef>
              <a:spcAft>
                <a:spcPts val="0"/>
              </a:spcAft>
              <a:buNone/>
            </a:pPr>
            <a:endParaRPr dirty="0"/>
          </a:p>
        </p:txBody>
      </p:sp>
    </p:spTree>
    <p:extLst>
      <p:ext uri="{BB962C8B-B14F-4D97-AF65-F5344CB8AC3E}">
        <p14:creationId xmlns:p14="http://schemas.microsoft.com/office/powerpoint/2010/main" val="1976903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most popular and common metadata standard.</a:t>
            </a:r>
          </a:p>
          <a:p>
            <a:pPr marL="0" lvl="0" indent="0">
              <a:spcBef>
                <a:spcPts val="0"/>
              </a:spcBef>
              <a:spcAft>
                <a:spcPts val="0"/>
              </a:spcAft>
              <a:buNone/>
            </a:pPr>
            <a:endParaRPr dirty="0"/>
          </a:p>
        </p:txBody>
      </p:sp>
    </p:spTree>
    <p:extLst>
      <p:ext uri="{BB962C8B-B14F-4D97-AF65-F5344CB8AC3E}">
        <p14:creationId xmlns:p14="http://schemas.microsoft.com/office/powerpoint/2010/main" val="1125109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If you want to preserve and share your data, the confidential policy and Intellectual property rights are the last but not least thing you have to comply with.</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49239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2709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The introduction of HKU Scholars hub and the steps of depositing data.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38013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recommendation of other repositories.</a:t>
            </a:r>
          </a:p>
          <a:p>
            <a:pPr marL="0" lvl="0" indent="0" rtl="0">
              <a:spcBef>
                <a:spcPts val="0"/>
              </a:spcBef>
              <a:spcAft>
                <a:spcPts val="0"/>
              </a:spcAft>
              <a:buNone/>
            </a:pPr>
            <a:endParaRPr dirty="0"/>
          </a:p>
        </p:txBody>
      </p:sp>
    </p:spTree>
    <p:extLst>
      <p:ext uri="{BB962C8B-B14F-4D97-AF65-F5344CB8AC3E}">
        <p14:creationId xmlns:p14="http://schemas.microsoft.com/office/powerpoint/2010/main" val="681803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0" name="Shape 7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6551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7" name="Shape 7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slide presents various different types of data and different format as well, which we are very familiar. These data are all around us every day. When we start to do different researches, we will generate and encounter many of them.</a:t>
            </a:r>
          </a:p>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definition of research data is shown above. Besides, according to the way data created we can get corresponding kinds of data.</a:t>
            </a:r>
          </a:p>
          <a:p>
            <a:pPr marL="0" lvl="0" indent="0">
              <a:spcBef>
                <a:spcPts val="0"/>
              </a:spcBef>
              <a:spcAft>
                <a:spcPts val="0"/>
              </a:spcAft>
              <a:buNone/>
            </a:pPr>
            <a:endParaRPr dirty="0"/>
          </a:p>
        </p:txBody>
      </p:sp>
    </p:spTree>
    <p:extLst>
      <p:ext uri="{BB962C8B-B14F-4D97-AF65-F5344CB8AC3E}">
        <p14:creationId xmlns:p14="http://schemas.microsoft.com/office/powerpoint/2010/main" val="79659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With the progress of the research, the data processing is at different stages.</a:t>
            </a:r>
          </a:p>
          <a:p>
            <a:pPr marL="0" lvl="0" indent="0">
              <a:spcBef>
                <a:spcPts val="0"/>
              </a:spcBef>
              <a:spcAft>
                <a:spcPts val="0"/>
              </a:spcAft>
              <a:buNone/>
            </a:pPr>
            <a:endParaRPr dirty="0"/>
          </a:p>
        </p:txBody>
      </p:sp>
    </p:spTree>
    <p:extLst>
      <p:ext uri="{BB962C8B-B14F-4D97-AF65-F5344CB8AC3E}">
        <p14:creationId xmlns:p14="http://schemas.microsoft.com/office/powerpoint/2010/main" val="40875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572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This definition shows the purpose of data curation. The lifecycle and usefulness to scholarship will be introduced in more details. From this two concept, students could know the value of data management in more details.</a:t>
            </a:r>
          </a:p>
          <a:p>
            <a:pPr marL="0" lvl="0" indent="0">
              <a:spcBef>
                <a:spcPts val="0"/>
              </a:spcBef>
              <a:spcAft>
                <a:spcPts val="0"/>
              </a:spcAft>
              <a:buNone/>
            </a:pPr>
            <a:endParaRPr dirty="0"/>
          </a:p>
        </p:txBody>
      </p:sp>
    </p:spTree>
    <p:extLst>
      <p:ext uri="{BB962C8B-B14F-4D97-AF65-F5344CB8AC3E}">
        <p14:creationId xmlns:p14="http://schemas.microsoft.com/office/powerpoint/2010/main" val="154816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lstStyle>
            <a:lvl1pPr lvl="0" algn="r">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a:p>
        </p:txBody>
      </p:sp>
      <p:sp>
        <p:nvSpPr>
          <p:cNvPr id="162" name="Shape 162"/>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3" name="Shape 163"/>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6" name="Shape 166"/>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3" name="Shape 19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4" name="Shape 194"/>
          <p:cNvSpPr/>
          <p:nvPr/>
        </p:nvSpPr>
        <p:spPr>
          <a:xfrm>
            <a:off x="4412080" y="4661638"/>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5" name="Shape 195"/>
          <p:cNvSpPr/>
          <p:nvPr/>
        </p:nvSpPr>
        <p:spPr>
          <a:xfrm>
            <a:off x="3968826" y="4000288"/>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6" name="Shape 196"/>
          <p:cNvSpPr/>
          <p:nvPr/>
        </p:nvSpPr>
        <p:spPr>
          <a:xfrm>
            <a:off x="6283364"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7" name="Shape 197"/>
          <p:cNvSpPr/>
          <p:nvPr/>
        </p:nvSpPr>
        <p:spPr>
          <a:xfrm>
            <a:off x="57465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8" name="Shape 198"/>
          <p:cNvSpPr/>
          <p:nvPr/>
        </p:nvSpPr>
        <p:spPr>
          <a:xfrm>
            <a:off x="70636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9" name="Shape 199"/>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0" name="Shape 200"/>
          <p:cNvSpPr/>
          <p:nvPr/>
        </p:nvSpPr>
        <p:spPr>
          <a:xfrm>
            <a:off x="65815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1" name="Shape 201"/>
          <p:cNvSpPr/>
          <p:nvPr/>
        </p:nvSpPr>
        <p:spPr>
          <a:xfrm>
            <a:off x="65071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2" name="Shape 202"/>
          <p:cNvSpPr/>
          <p:nvPr/>
        </p:nvSpPr>
        <p:spPr>
          <a:xfrm>
            <a:off x="55010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3" name="Shape 203"/>
          <p:cNvSpPr/>
          <p:nvPr/>
        </p:nvSpPr>
        <p:spPr>
          <a:xfrm>
            <a:off x="52015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4" name="Shape 204"/>
          <p:cNvSpPr/>
          <p:nvPr/>
        </p:nvSpPr>
        <p:spPr>
          <a:xfrm>
            <a:off x="4765584"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5" name="Shape 205"/>
          <p:cNvSpPr/>
          <p:nvPr/>
        </p:nvSpPr>
        <p:spPr>
          <a:xfrm>
            <a:off x="55218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6" name="Shape 20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7" name="Shape 207"/>
          <p:cNvSpPr/>
          <p:nvPr/>
        </p:nvSpPr>
        <p:spPr>
          <a:xfrm>
            <a:off x="8052577"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8" name="Shape 208"/>
          <p:cNvSpPr/>
          <p:nvPr/>
        </p:nvSpPr>
        <p:spPr>
          <a:xfrm>
            <a:off x="6984573"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0" name="Shape 210"/>
          <p:cNvSpPr/>
          <p:nvPr/>
        </p:nvSpPr>
        <p:spPr>
          <a:xfrm>
            <a:off x="61607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1" name="Shape 211"/>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2" name="Shape 212"/>
          <p:cNvSpPr/>
          <p:nvPr/>
        </p:nvSpPr>
        <p:spPr>
          <a:xfrm>
            <a:off x="48922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3" name="Shape 213"/>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4" name="Shape 214"/>
          <p:cNvSpPr/>
          <p:nvPr/>
        </p:nvSpPr>
        <p:spPr>
          <a:xfrm>
            <a:off x="4489179" y="4206693"/>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5" name="Shape 215"/>
          <p:cNvSpPr/>
          <p:nvPr/>
        </p:nvSpPr>
        <p:spPr>
          <a:xfrm rot="1920548">
            <a:off x="7236726"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6" name="Shape 216"/>
          <p:cNvSpPr/>
          <p:nvPr/>
        </p:nvSpPr>
        <p:spPr>
          <a:xfrm>
            <a:off x="82632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7" name="Shape 217"/>
          <p:cNvSpPr/>
          <p:nvPr/>
        </p:nvSpPr>
        <p:spPr>
          <a:xfrm rot="-5400000">
            <a:off x="76843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8" name="Shape 218"/>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19" name="Shape 219"/>
          <p:cNvSpPr/>
          <p:nvPr/>
        </p:nvSpPr>
        <p:spPr>
          <a:xfrm>
            <a:off x="50595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0" name="Shape 220"/>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1" name="Shape 221"/>
          <p:cNvSpPr/>
          <p:nvPr/>
        </p:nvSpPr>
        <p:spPr>
          <a:xfrm>
            <a:off x="1482765"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2" name="Shape 222"/>
          <p:cNvSpPr/>
          <p:nvPr/>
        </p:nvSpPr>
        <p:spPr>
          <a:xfrm>
            <a:off x="9459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3" name="Shape 223"/>
          <p:cNvSpPr/>
          <p:nvPr/>
        </p:nvSpPr>
        <p:spPr>
          <a:xfrm>
            <a:off x="22630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4" name="Shape 224"/>
          <p:cNvSpPr/>
          <p:nvPr/>
        </p:nvSpPr>
        <p:spPr>
          <a:xfrm>
            <a:off x="17809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5" name="Shape 225"/>
          <p:cNvSpPr/>
          <p:nvPr/>
        </p:nvSpPr>
        <p:spPr>
          <a:xfrm>
            <a:off x="17065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6" name="Shape 226"/>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7" name="Shape 227"/>
          <p:cNvSpPr/>
          <p:nvPr/>
        </p:nvSpPr>
        <p:spPr>
          <a:xfrm>
            <a:off x="4009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8" name="Shape 228"/>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29" name="Shape 229"/>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0" name="Shape 230"/>
          <p:cNvSpPr/>
          <p:nvPr/>
        </p:nvSpPr>
        <p:spPr>
          <a:xfrm>
            <a:off x="32519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1" name="Shape 231"/>
          <p:cNvSpPr/>
          <p:nvPr/>
        </p:nvSpPr>
        <p:spPr>
          <a:xfrm>
            <a:off x="3251978"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2" name="Shape 232"/>
          <p:cNvSpPr/>
          <p:nvPr/>
        </p:nvSpPr>
        <p:spPr>
          <a:xfrm>
            <a:off x="2183974"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4" name="Shape 234"/>
          <p:cNvSpPr/>
          <p:nvPr/>
        </p:nvSpPr>
        <p:spPr>
          <a:xfrm>
            <a:off x="13601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5" name="Shape 235"/>
          <p:cNvSpPr/>
          <p:nvPr/>
        </p:nvSpPr>
        <p:spPr>
          <a:xfrm>
            <a:off x="37218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6" name="Shape 236"/>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7" name="Shape 237"/>
          <p:cNvSpPr/>
          <p:nvPr/>
        </p:nvSpPr>
        <p:spPr>
          <a:xfrm>
            <a:off x="40288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8" name="Shape 238"/>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39" name="Shape 239"/>
          <p:cNvSpPr/>
          <p:nvPr/>
        </p:nvSpPr>
        <p:spPr>
          <a:xfrm rot="1920548">
            <a:off x="2436125"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0" name="Shape 240"/>
          <p:cNvSpPr/>
          <p:nvPr/>
        </p:nvSpPr>
        <p:spPr>
          <a:xfrm>
            <a:off x="34626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1" name="Shape 241"/>
          <p:cNvSpPr/>
          <p:nvPr/>
        </p:nvSpPr>
        <p:spPr>
          <a:xfrm rot="-5400000">
            <a:off x="28837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2" name="Shape 242"/>
          <p:cNvSpPr/>
          <p:nvPr/>
        </p:nvSpPr>
        <p:spPr>
          <a:xfrm>
            <a:off x="28590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3" name="Shape 243"/>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44" name="Shape 244"/>
          <p:cNvSpPr/>
          <p:nvPr/>
        </p:nvSpPr>
        <p:spPr>
          <a:xfrm>
            <a:off x="29818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0" name="Shape 29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1" name="Shape 291"/>
          <p:cNvGrpSpPr/>
          <p:nvPr/>
        </p:nvGrpSpPr>
        <p:grpSpPr>
          <a:xfrm>
            <a:off x="7442902" y="-91154"/>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cxnSp>
        <p:nvCxnSpPr>
          <p:cNvPr id="321" name="Shape 321"/>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4" name="Shape 324"/>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5" name="Shape 325"/>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6" name="Shape 326"/>
          <p:cNvGrpSpPr/>
          <p:nvPr/>
        </p:nvGrpSpPr>
        <p:grpSpPr>
          <a:xfrm>
            <a:off x="7442902" y="-91154"/>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56" name="Shape 35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9"/>
        <p:cNvGrpSpPr/>
        <p:nvPr/>
      </p:nvGrpSpPr>
      <p:grpSpPr>
        <a:xfrm>
          <a:off x="0" y="0"/>
          <a:ext cx="0" cy="0"/>
          <a:chOff x="0" y="0"/>
          <a:chExt cx="0" cy="0"/>
        </a:xfrm>
      </p:grpSpPr>
      <p:sp>
        <p:nvSpPr>
          <p:cNvPr id="470" name="Shape 470"/>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1" name="Shape 471"/>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2" name="Shape 472"/>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3" name="Shape 473"/>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4" name="Shape 474"/>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5" name="Shape 475"/>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6" name="Shape 47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7" name="Shape 477"/>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8" name="Shape 478"/>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0" name="Shape 480"/>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1" name="Shape 481"/>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2" name="Shape 482"/>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3" name="Shape 483"/>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4" name="Shape 484"/>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5" name="Shape 485"/>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6" name="Shape 486"/>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7" name="Shape 487"/>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8" name="Shape 488"/>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0" name="Shape 490"/>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1" name="Shape 491"/>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2" name="Shape 492"/>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3" name="Shape 493"/>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4" name="Shape 494"/>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5" name="Shape 495"/>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6" name="Shape 496"/>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8" name="Shape 498"/>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0" name="Shape 500"/>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1" name="Shape 501"/>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2" name="Shape 502"/>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3" name="Shape 503"/>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4" name="Shape 504"/>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5" name="Shape 505"/>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6" name="Shape 506"/>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7" name="Shape 507"/>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8" name="Shape 508"/>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9" name="Shape 509"/>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0" name="Shape 510"/>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8"/>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hyperlink" Target="http://www.dcc.ac.uk/resources/curation-lifecycle-model" TargetMode="External"/><Relationship Id="rId10" Type="http://schemas.openxmlformats.org/officeDocument/2006/relationships/hyperlink" Target="https://www.ukdataservice.ac.uk/manage-data/lifecycle"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ugc.edu.hk/doc/eng/rgc/form/GRF2.pdf"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www.sciencemag.org/authors/science-journals-editorial-policies#unpublished-data-and-personal-communications"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rss.hku.hk/integrity/research-data-records-management" TargetMode="Externa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gradsch.hku.hk/gradsch/current-students/handbooks" TargetMode="External"/></Relationships>
</file>

<file path=ppt/slides/_rels/slide20.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dmp.cdlib.org/" TargetMode="External"/><Relationship Id="rId4" Type="http://schemas.openxmlformats.org/officeDocument/2006/relationships/hyperlink" Target="https://dmponline.dcc.ac.uk/" TargetMode="External"/><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dmptool.org/" TargetMode="External"/><Relationship Id="rId5" Type="http://schemas.openxmlformats.org/officeDocument/2006/relationships/hyperlink" Target="https://dmp.cdlib.org/"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s://library.stanford.edu/research/data-management-services/data-best-practices/best-practices-file-naming" TargetMode="Externa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kbroman.org/data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openrefine.org/" TargetMode="External"/><Relationship Id="rId4" Type="http://schemas.openxmlformats.org/officeDocument/2006/relationships/hyperlink" Target="https://github.com/OpenRefine" TargetMode="External"/><Relationship Id="rId5" Type="http://schemas.openxmlformats.org/officeDocument/2006/relationships/image" Target="../media/image31.png"/><Relationship Id="rId6" Type="http://schemas.openxmlformats.org/officeDocument/2006/relationships/hyperlink" Target="https://www.youtube.com/watch?v=B70J_H_zAWM" TargetMode="Externa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www.dublincore.org/usage/meetings/2002/05/citdcsv/" TargetMode="Externa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hyperlink" Target="https://seopressor.com/blog/dublin-core-vs-schemaorg-metadata-comparison/" TargetMode="External"/><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www.rss.hku.hk/integrity/ethics-complian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hub.hku.hk/" TargetMode="Externa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github.com/" TargetMode="External"/><Relationship Id="rId4" Type="http://schemas.openxmlformats.org/officeDocument/2006/relationships/hyperlink" Target="https://figshare.com/" TargetMode="External"/><Relationship Id="rId5" Type="http://schemas.openxmlformats.org/officeDocument/2006/relationships/hyperlink" Target="http://gigadb.org/site/index" TargetMode="External"/><Relationship Id="rId6" Type="http://schemas.openxmlformats.org/officeDocument/2006/relationships/hyperlink" Target="http://dataverse.org/" TargetMode="External"/><Relationship Id="rId7" Type="http://schemas.openxmlformats.org/officeDocument/2006/relationships/hyperlink" Target="http://datadryad.org/" TargetMode="External"/><Relationship Id="rId8" Type="http://schemas.openxmlformats.org/officeDocument/2006/relationships/hyperlink" Target="https://www.oercommons.org/" TargetMode="External"/><Relationship Id="rId9" Type="http://schemas.openxmlformats.org/officeDocument/2006/relationships/image" Target="../media/image36.png"/><Relationship Id="rId10"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 Id="rId5" Type="http://schemas.openxmlformats.org/officeDocument/2006/relationships/hyperlink" Target="http://www.iconfont.cn/" TargetMode="External"/><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umassmed.edu/necdmc"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954923" y="802832"/>
            <a:ext cx="6503176" cy="1159800"/>
          </a:xfrm>
          <a:prstGeom prst="rect">
            <a:avLst/>
          </a:prstGeom>
        </p:spPr>
        <p:txBody>
          <a:bodyPr spcFirstLastPara="1" wrap="square" lIns="91425" tIns="91425" rIns="91425" bIns="91425" anchor="ctr" anchorCtr="0">
            <a:noAutofit/>
          </a:bodyPr>
          <a:lstStyle/>
          <a:p>
            <a:pPr lvl="0"/>
            <a:r>
              <a:rPr lang="en-US" dirty="0" smtClean="0"/>
              <a:t>Data Curation Workshop</a:t>
            </a:r>
            <a:br>
              <a:rPr lang="en-US" dirty="0" smtClean="0"/>
            </a:br>
            <a:r>
              <a:rPr lang="en-US" sz="4000" dirty="0" smtClean="0"/>
              <a:t>for </a:t>
            </a:r>
            <a:r>
              <a:rPr lang="en-US" sz="4000" i="1" dirty="0" smtClean="0"/>
              <a:t>RPG</a:t>
            </a:r>
            <a:r>
              <a:rPr lang="en-US" sz="4000" i="1" baseline="30000" dirty="0" smtClean="0"/>
              <a:t> </a:t>
            </a:r>
            <a:r>
              <a:rPr lang="en-US" altLang="zh-CN" sz="4000" i="1" dirty="0" smtClean="0"/>
              <a:t>students </a:t>
            </a:r>
            <a:r>
              <a:rPr lang="en-US" altLang="zh-CN" sz="4000" dirty="0" smtClean="0"/>
              <a:t>at</a:t>
            </a:r>
            <a:r>
              <a:rPr lang="en-US" sz="4000" dirty="0" smtClean="0"/>
              <a:t> HKU</a:t>
            </a:r>
            <a:endParaRPr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17" y="65988"/>
            <a:ext cx="561899" cy="631596"/>
          </a:xfrm>
          <a:prstGeom prst="rect">
            <a:avLst/>
          </a:prstGeom>
        </p:spPr>
      </p:pic>
      <p:sp>
        <p:nvSpPr>
          <p:cNvPr id="4" name="TextBox 3"/>
          <p:cNvSpPr txBox="1"/>
          <p:nvPr/>
        </p:nvSpPr>
        <p:spPr>
          <a:xfrm>
            <a:off x="672879" y="166342"/>
            <a:ext cx="2564089" cy="430887"/>
          </a:xfrm>
          <a:prstGeom prst="rect">
            <a:avLst/>
          </a:prstGeom>
          <a:noFill/>
        </p:spPr>
        <p:txBody>
          <a:bodyPr wrap="square" rtlCol="0">
            <a:spAutoFit/>
          </a:bodyPr>
          <a:lstStyle/>
          <a:p>
            <a:pPr algn="ctr"/>
            <a:r>
              <a:rPr lang="en-US" altLang="zh-CN" sz="1100" dirty="0" smtClean="0"/>
              <a:t>THE UNIVERSITY OF HONG KONG</a:t>
            </a:r>
          </a:p>
          <a:p>
            <a:pPr algn="ctr"/>
            <a:r>
              <a:rPr lang="en-US" sz="1050" b="1" dirty="0" smtClean="0"/>
              <a:t>Faculty of Education</a:t>
            </a:r>
            <a:endParaRPr lang="en-US" sz="1050" b="1" dirty="0"/>
          </a:p>
        </p:txBody>
      </p:sp>
      <p:sp>
        <p:nvSpPr>
          <p:cNvPr id="7" name="原创设计师QQ598969553      _7"/>
          <p:cNvSpPr>
            <a:spLocks noChangeShapeType="1"/>
          </p:cNvSpPr>
          <p:nvPr/>
        </p:nvSpPr>
        <p:spPr bwMode="auto">
          <a:xfrm>
            <a:off x="4279769" y="2069792"/>
            <a:ext cx="4011548"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itchFamily="34" charset="0"/>
              <a:ea typeface="华文细黑" pitchFamily="2" charset="-122"/>
            </a:endParaRPr>
          </a:p>
        </p:txBody>
      </p:sp>
      <p:sp>
        <p:nvSpPr>
          <p:cNvPr id="6" name="TextBox 5"/>
          <p:cNvSpPr txBox="1"/>
          <p:nvPr/>
        </p:nvSpPr>
        <p:spPr>
          <a:xfrm>
            <a:off x="5238948" y="2100469"/>
            <a:ext cx="3219151" cy="1077218"/>
          </a:xfrm>
          <a:prstGeom prst="rect">
            <a:avLst/>
          </a:prstGeom>
          <a:noFill/>
        </p:spPr>
        <p:txBody>
          <a:bodyPr wrap="none" rtlCol="0">
            <a:spAutoFit/>
          </a:bodyPr>
          <a:lstStyle/>
          <a:p>
            <a:r>
              <a:rPr lang="en-US" sz="1600" b="1" dirty="0">
                <a:solidFill>
                  <a:srgbClr val="1C4587"/>
                </a:solidFill>
                <a:latin typeface="Sniglet"/>
                <a:ea typeface="Sniglet"/>
                <a:cs typeface="Sniglet"/>
              </a:rPr>
              <a:t>Supervisors:</a:t>
            </a:r>
            <a:r>
              <a:rPr lang="zh-CN" altLang="en-US" sz="1600" b="1" dirty="0">
                <a:solidFill>
                  <a:srgbClr val="1C4587"/>
                </a:solidFill>
                <a:latin typeface="Sniglet"/>
                <a:ea typeface="Sniglet"/>
                <a:cs typeface="Sniglet"/>
              </a:rPr>
              <a:t> </a:t>
            </a:r>
            <a:r>
              <a:rPr lang="en-US" altLang="zh-CN" sz="1600" dirty="0" smtClean="0"/>
              <a:t>Dr.</a:t>
            </a:r>
            <a:r>
              <a:rPr lang="zh-CN" altLang="en-US" sz="1600" dirty="0" smtClean="0"/>
              <a:t> </a:t>
            </a:r>
            <a:r>
              <a:rPr lang="en-US" altLang="zh-CN" sz="1600" dirty="0" smtClean="0"/>
              <a:t>Scott Edmunds</a:t>
            </a:r>
          </a:p>
          <a:p>
            <a:r>
              <a:rPr lang="en-US" sz="1600" b="1" dirty="0"/>
              <a:t> </a:t>
            </a:r>
            <a:r>
              <a:rPr lang="en-US" sz="1600" b="1" dirty="0" smtClean="0"/>
              <a:t>                   </a:t>
            </a:r>
            <a:r>
              <a:rPr lang="en-US" sz="1600" dirty="0" smtClean="0"/>
              <a:t>Ms.</a:t>
            </a:r>
            <a:r>
              <a:rPr lang="zh-CN" altLang="en-US" sz="1600" dirty="0" smtClean="0"/>
              <a:t> </a:t>
            </a:r>
            <a:r>
              <a:rPr lang="en-US" sz="1600" dirty="0" smtClean="0"/>
              <a:t>Eleanor Dickson</a:t>
            </a:r>
          </a:p>
          <a:p>
            <a:r>
              <a:rPr lang="en-US" sz="1600" b="1" dirty="0">
                <a:solidFill>
                  <a:srgbClr val="1C4587"/>
                </a:solidFill>
                <a:latin typeface="Sniglet"/>
                <a:ea typeface="Sniglet"/>
                <a:cs typeface="Sniglet"/>
              </a:rPr>
              <a:t>Author: </a:t>
            </a:r>
            <a:r>
              <a:rPr lang="en-US" sz="1600" dirty="0" smtClean="0"/>
              <a:t>XU Shiyuan</a:t>
            </a:r>
          </a:p>
          <a:p>
            <a:r>
              <a:rPr lang="en-US" sz="1600" b="1" dirty="0" smtClean="0">
                <a:solidFill>
                  <a:srgbClr val="1C4587"/>
                </a:solidFill>
                <a:latin typeface="Sniglet"/>
                <a:ea typeface="Sniglet"/>
                <a:cs typeface="Sniglet"/>
                <a:sym typeface="Sniglet"/>
              </a:rPr>
              <a:t>E-mail</a:t>
            </a:r>
            <a:r>
              <a:rPr lang="en-US" sz="1600" b="1" dirty="0">
                <a:solidFill>
                  <a:srgbClr val="1C4587"/>
                </a:solidFill>
                <a:latin typeface="Sniglet"/>
                <a:ea typeface="Sniglet"/>
                <a:cs typeface="Sniglet"/>
                <a:sym typeface="Sniglet"/>
              </a:rPr>
              <a:t>: </a:t>
            </a:r>
            <a:r>
              <a:rPr lang="en-US" sz="1600" dirty="0" smtClean="0"/>
              <a:t>xusy@connect.hku.hk</a:t>
            </a:r>
            <a:endParaRPr lang="en-US" sz="1600" dirty="0"/>
          </a:p>
        </p:txBody>
      </p:sp>
      <p:sp>
        <p:nvSpPr>
          <p:cNvPr id="9" name="TextBox 8"/>
          <p:cNvSpPr txBox="1"/>
          <p:nvPr/>
        </p:nvSpPr>
        <p:spPr>
          <a:xfrm>
            <a:off x="-377179" y="4881890"/>
            <a:ext cx="2564089" cy="261610"/>
          </a:xfrm>
          <a:prstGeom prst="rect">
            <a:avLst/>
          </a:prstGeom>
          <a:noFill/>
        </p:spPr>
        <p:txBody>
          <a:bodyPr wrap="square" rtlCol="0">
            <a:spAutoFit/>
          </a:bodyPr>
          <a:lstStyle/>
          <a:p>
            <a:pPr algn="ctr"/>
            <a:r>
              <a:rPr lang="en-US" altLang="zh-CN" sz="1100" b="1" dirty="0" smtClean="0"/>
              <a:t>MLIM 7350 Final Project</a:t>
            </a:r>
            <a:endParaRPr lang="en-US" sz="105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2800" dirty="0" smtClean="0"/>
              <a:t>Data Curation Lifecycle Model</a:t>
            </a:r>
            <a:endParaRPr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48" y="1120923"/>
            <a:ext cx="3539477" cy="3170782"/>
          </a:xfrm>
          <a:prstGeom prst="rect">
            <a:avLst/>
          </a:prstGeom>
        </p:spPr>
      </p:pic>
      <p:graphicFrame>
        <p:nvGraphicFramePr>
          <p:cNvPr id="7" name="Diagram 6"/>
          <p:cNvGraphicFramePr/>
          <p:nvPr>
            <p:extLst>
              <p:ext uri="{D42A27DB-BD31-4B8C-83A1-F6EECF244321}">
                <p14:modId xmlns:p14="http://schemas.microsoft.com/office/powerpoint/2010/main" val="1217978499"/>
              </p:ext>
            </p:extLst>
          </p:nvPr>
        </p:nvGraphicFramePr>
        <p:xfrm>
          <a:off x="4150146" y="1130893"/>
          <a:ext cx="3327424" cy="3145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hape 522"/>
          <p:cNvSpPr txBox="1"/>
          <p:nvPr/>
        </p:nvSpPr>
        <p:spPr>
          <a:xfrm>
            <a:off x="744548" y="4276055"/>
            <a:ext cx="7596147" cy="714689"/>
          </a:xfrm>
          <a:prstGeom prst="rect">
            <a:avLst/>
          </a:prstGeom>
          <a:noFill/>
          <a:ln>
            <a:noFill/>
          </a:ln>
        </p:spPr>
        <p:txBody>
          <a:bodyPr spcFirstLastPara="1" wrap="square" lIns="91425" tIns="91425" rIns="91425" bIns="91425" anchor="t" anchorCtr="0">
            <a:noAutofit/>
          </a:bodyPr>
          <a:lstStyle/>
          <a:p>
            <a:pPr lvl="0" rtl="0">
              <a:spcBef>
                <a:spcPts val="600"/>
              </a:spcBef>
              <a:spcAft>
                <a:spcPts val="0"/>
              </a:spcAft>
            </a:pPr>
            <a:r>
              <a:rPr lang="en-US" sz="1200" b="1" dirty="0" smtClean="0">
                <a:solidFill>
                  <a:srgbClr val="3C78D8"/>
                </a:solidFill>
                <a:latin typeface="Dosis"/>
                <a:ea typeface="Dosis"/>
                <a:cs typeface="Dosis"/>
                <a:sym typeface="Dosis"/>
              </a:rPr>
              <a:t>DCC Curation Lifecycle Model</a:t>
            </a:r>
            <a:endParaRPr lang="en-US" sz="1200" dirty="0">
              <a:solidFill>
                <a:srgbClr val="3D4965"/>
              </a:solidFill>
              <a:latin typeface="Dosis"/>
              <a:ea typeface="Dosis"/>
              <a:cs typeface="Dosis"/>
              <a:sym typeface="Dosis"/>
            </a:endParaRPr>
          </a:p>
          <a:p>
            <a:pPr>
              <a:spcBef>
                <a:spcPts val="600"/>
              </a:spcBef>
            </a:pPr>
            <a:r>
              <a:rPr lang="en-US" sz="1050" dirty="0">
                <a:solidFill>
                  <a:srgbClr val="3D4965"/>
                </a:solidFill>
                <a:latin typeface="Dosis"/>
                <a:ea typeface="Dosis"/>
                <a:cs typeface="Dosis"/>
                <a:sym typeface="Dosis"/>
              </a:rPr>
              <a:t>Source</a:t>
            </a:r>
            <a:r>
              <a:rPr lang="en-US" sz="1050" dirty="0" smtClean="0">
                <a:solidFill>
                  <a:srgbClr val="3D4965"/>
                </a:solidFill>
                <a:latin typeface="Dosis"/>
                <a:ea typeface="Dosis"/>
                <a:cs typeface="Dosis"/>
                <a:sym typeface="Dosis"/>
              </a:rPr>
              <a:t>: </a:t>
            </a:r>
            <a:r>
              <a:rPr lang="en-US" sz="1050" dirty="0" smtClean="0">
                <a:solidFill>
                  <a:srgbClr val="3D4965"/>
                </a:solidFill>
                <a:latin typeface="Dosis"/>
                <a:ea typeface="Dosis"/>
                <a:cs typeface="Dosis"/>
                <a:sym typeface="Dosis"/>
                <a:hlinkClick r:id="rId9"/>
              </a:rPr>
              <a:t>http</a:t>
            </a:r>
            <a:r>
              <a:rPr lang="en-US" sz="1050" dirty="0">
                <a:solidFill>
                  <a:srgbClr val="3D4965"/>
                </a:solidFill>
                <a:latin typeface="Dosis"/>
                <a:ea typeface="Dosis"/>
                <a:cs typeface="Dosis"/>
                <a:sym typeface="Dosis"/>
                <a:hlinkClick r:id="rId9"/>
              </a:rPr>
              <a:t>://</a:t>
            </a:r>
            <a:r>
              <a:rPr lang="en-US" sz="1050" dirty="0" smtClean="0">
                <a:solidFill>
                  <a:srgbClr val="3D4965"/>
                </a:solidFill>
                <a:latin typeface="Dosis"/>
                <a:ea typeface="Dosis"/>
                <a:cs typeface="Dosis"/>
                <a:sym typeface="Dosis"/>
                <a:hlinkClick r:id="rId9"/>
              </a:rPr>
              <a:t>www.dcc.ac.uk/resources/curation-lifecycle-model</a:t>
            </a:r>
            <a:r>
              <a:rPr lang="en-US" sz="1050" dirty="0" smtClean="0">
                <a:solidFill>
                  <a:srgbClr val="3D4965"/>
                </a:solidFill>
                <a:latin typeface="Dosis"/>
                <a:ea typeface="Dosis"/>
                <a:cs typeface="Dosis"/>
                <a:sym typeface="Dosis"/>
              </a:rPr>
              <a:t>          </a:t>
            </a:r>
            <a:r>
              <a:rPr lang="en-US" sz="1050" dirty="0" smtClean="0">
                <a:solidFill>
                  <a:srgbClr val="3D4965"/>
                </a:solidFill>
                <a:latin typeface="Dosis"/>
                <a:ea typeface="Dosis"/>
                <a:cs typeface="Dosis"/>
                <a:sym typeface="Dosis"/>
                <a:hlinkClick r:id="rId10"/>
              </a:rPr>
              <a:t>https</a:t>
            </a:r>
            <a:r>
              <a:rPr lang="en-US" sz="1050" dirty="0">
                <a:solidFill>
                  <a:srgbClr val="3D4965"/>
                </a:solidFill>
                <a:latin typeface="Dosis"/>
                <a:ea typeface="Dosis"/>
                <a:cs typeface="Dosis"/>
                <a:sym typeface="Dosis"/>
                <a:hlinkClick r:id="rId10"/>
              </a:rPr>
              <a:t>://www.ukdataservice.ac.uk/manage-data/lifecycle</a:t>
            </a:r>
            <a:endParaRPr lang="en-US" sz="1050" dirty="0">
              <a:solidFill>
                <a:srgbClr val="3D4965"/>
              </a:solidFill>
              <a:latin typeface="Dosis"/>
              <a:ea typeface="Dosis"/>
              <a:cs typeface="Dosis"/>
              <a:sym typeface="Dosis"/>
            </a:endParaRPr>
          </a:p>
          <a:p>
            <a:pPr>
              <a:spcBef>
                <a:spcPts val="600"/>
              </a:spcBef>
            </a:pPr>
            <a:r>
              <a:rPr lang="en-US" dirty="0" smtClean="0">
                <a:solidFill>
                  <a:srgbClr val="3D4965"/>
                </a:solidFill>
                <a:latin typeface="Dosis"/>
                <a:ea typeface="Dosis"/>
                <a:cs typeface="Dosis"/>
                <a:sym typeface="Dosis"/>
              </a:rPr>
              <a:t>           </a:t>
            </a:r>
            <a:endParaRPr lang="en-US" dirty="0">
              <a:solidFill>
                <a:srgbClr val="3D4965"/>
              </a:solidFill>
              <a:latin typeface="Dosis"/>
              <a:ea typeface="Dosis"/>
              <a:cs typeface="Dosis"/>
              <a:sym typeface="Dosis"/>
            </a:endParaRPr>
          </a:p>
        </p:txBody>
      </p:sp>
      <p:sp>
        <p:nvSpPr>
          <p:cNvPr id="11" name="Shape 522"/>
          <p:cNvSpPr txBox="1"/>
          <p:nvPr/>
        </p:nvSpPr>
        <p:spPr>
          <a:xfrm>
            <a:off x="4542621" y="4276055"/>
            <a:ext cx="4257092" cy="714689"/>
          </a:xfrm>
          <a:prstGeom prst="rect">
            <a:avLst/>
          </a:prstGeom>
          <a:noFill/>
          <a:ln>
            <a:noFill/>
          </a:ln>
        </p:spPr>
        <p:txBody>
          <a:bodyPr spcFirstLastPara="1" wrap="square" lIns="91425" tIns="91425" rIns="91425" bIns="91425" anchor="t" anchorCtr="0">
            <a:noAutofit/>
          </a:bodyPr>
          <a:lstStyle/>
          <a:p>
            <a:pPr lvl="0" rtl="0">
              <a:spcBef>
                <a:spcPts val="600"/>
              </a:spcBef>
              <a:spcAft>
                <a:spcPts val="0"/>
              </a:spcAft>
            </a:pPr>
            <a:r>
              <a:rPr lang="en-US" sz="1200" b="1" dirty="0" smtClean="0">
                <a:solidFill>
                  <a:srgbClr val="3C78D8"/>
                </a:solidFill>
                <a:latin typeface="Dosis"/>
                <a:ea typeface="Dosis"/>
                <a:cs typeface="Dosis"/>
                <a:sym typeface="Dosis"/>
              </a:rPr>
              <a:t>UK Data Archive research data lifecycle</a:t>
            </a:r>
            <a:endParaRPr lang="en-US" sz="1200" dirty="0">
              <a:solidFill>
                <a:srgbClr val="3D4965"/>
              </a:solidFill>
              <a:latin typeface="Dosis"/>
              <a:ea typeface="Dosis"/>
              <a:cs typeface="Dosis"/>
              <a:sym typeface="Dosis"/>
            </a:endParaRPr>
          </a:p>
        </p:txBody>
      </p:sp>
    </p:spTree>
    <p:extLst>
      <p:ext uri="{BB962C8B-B14F-4D97-AF65-F5344CB8AC3E}">
        <p14:creationId xmlns:p14="http://schemas.microsoft.com/office/powerpoint/2010/main" val="1015209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837489" y="254470"/>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Usefulness to scholarship</a:t>
            </a:r>
            <a:endParaRPr sz="3600" dirty="0"/>
          </a:p>
        </p:txBody>
      </p:sp>
      <p:sp>
        <p:nvSpPr>
          <p:cNvPr id="6" name="Shape 522"/>
          <p:cNvSpPr txBox="1"/>
          <p:nvPr/>
        </p:nvSpPr>
        <p:spPr>
          <a:xfrm>
            <a:off x="837489" y="1111870"/>
            <a:ext cx="3898741" cy="2363554"/>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q"/>
            </a:pPr>
            <a:r>
              <a:rPr lang="en-US" sz="1600" b="1" dirty="0" smtClean="0">
                <a:solidFill>
                  <a:srgbClr val="3C78D8"/>
                </a:solidFill>
                <a:latin typeface="Dosis"/>
                <a:ea typeface="Dosis"/>
                <a:cs typeface="Dosis"/>
                <a:sym typeface="Dosis"/>
              </a:rPr>
              <a:t>Benefits</a:t>
            </a:r>
            <a:endParaRPr lang="en-US" dirty="0" smtClean="0">
              <a:solidFill>
                <a:srgbClr val="3D4965"/>
              </a:solidFill>
              <a:latin typeface="Dosis"/>
              <a:ea typeface="Dosis"/>
              <a:cs typeface="Dosis"/>
              <a:sym typeface="Dosis"/>
            </a:endParaRPr>
          </a:p>
          <a:p>
            <a:pPr marL="285750" lvl="0" indent="-285750" rtl="0">
              <a:spcBef>
                <a:spcPts val="600"/>
              </a:spcBef>
              <a:spcAft>
                <a:spcPts val="0"/>
              </a:spcAft>
              <a:buClr>
                <a:schemeClr val="dk1"/>
              </a:buClr>
              <a:buSzPts val="1100"/>
              <a:buFont typeface="Wingdings" charset="2"/>
              <a:buChar char="Ø"/>
            </a:pPr>
            <a:r>
              <a:rPr lang="en-US" dirty="0" smtClean="0">
                <a:solidFill>
                  <a:srgbClr val="3D4965"/>
                </a:solidFill>
                <a:latin typeface="Dosis"/>
                <a:ea typeface="Dosis"/>
                <a:cs typeface="Dosis"/>
                <a:sym typeface="Dosis"/>
              </a:rPr>
              <a:t>Make research outputs more visible;</a:t>
            </a:r>
          </a:p>
          <a:p>
            <a:pPr marL="285750" indent="-285750">
              <a:spcBef>
                <a:spcPts val="600"/>
              </a:spcBef>
              <a:buClr>
                <a:schemeClr val="dk1"/>
              </a:buClr>
              <a:buSzPts val="1100"/>
              <a:buFont typeface="Wingdings" charset="2"/>
              <a:buChar char="Ø"/>
            </a:pPr>
            <a:r>
              <a:rPr lang="en-US" dirty="0" smtClean="0">
                <a:solidFill>
                  <a:srgbClr val="3D4965"/>
                </a:solidFill>
                <a:latin typeface="Dosis"/>
                <a:ea typeface="Dosis"/>
                <a:cs typeface="Dosis"/>
                <a:sym typeface="Dosis"/>
              </a:rPr>
              <a:t>Enable collaboration;</a:t>
            </a:r>
          </a:p>
          <a:p>
            <a:pPr marL="285750" indent="-285750">
              <a:spcBef>
                <a:spcPts val="600"/>
              </a:spcBef>
              <a:buClr>
                <a:schemeClr val="dk1"/>
              </a:buClr>
              <a:buSzPts val="1100"/>
              <a:buFont typeface="Wingdings" charset="2"/>
              <a:buChar char="Ø"/>
            </a:pPr>
            <a:r>
              <a:rPr lang="en-US" altLang="zh-CN" dirty="0" smtClean="0">
                <a:solidFill>
                  <a:srgbClr val="3D4965"/>
                </a:solidFill>
                <a:latin typeface="Dosis"/>
                <a:ea typeface="Dosis"/>
                <a:cs typeface="Dosis"/>
              </a:rPr>
              <a:t>Ensure </a:t>
            </a:r>
            <a:r>
              <a:rPr lang="en-US" altLang="zh-CN" dirty="0">
                <a:solidFill>
                  <a:srgbClr val="3D4965"/>
                </a:solidFill>
                <a:latin typeface="Dosis"/>
                <a:ea typeface="Dosis"/>
                <a:cs typeface="Dosis"/>
              </a:rPr>
              <a:t>accuracy, authenticity, reliability and integrity;</a:t>
            </a:r>
          </a:p>
          <a:p>
            <a:pPr marL="285750" indent="-285750">
              <a:spcBef>
                <a:spcPts val="600"/>
              </a:spcBef>
              <a:buClr>
                <a:schemeClr val="dk1"/>
              </a:buClr>
              <a:buSzPts val="1100"/>
              <a:buFont typeface="Wingdings" charset="2"/>
              <a:buChar char="Ø"/>
            </a:pPr>
            <a:r>
              <a:rPr lang="en-US" altLang="zh-CN" dirty="0">
                <a:solidFill>
                  <a:srgbClr val="3D4965"/>
                </a:solidFill>
                <a:latin typeface="Dosis"/>
                <a:ea typeface="Dosis"/>
                <a:cs typeface="Dosis"/>
              </a:rPr>
              <a:t>Efforts and costs saved;</a:t>
            </a:r>
          </a:p>
          <a:p>
            <a:pPr marL="285750" indent="-285750">
              <a:spcBef>
                <a:spcPts val="600"/>
              </a:spcBef>
              <a:buClr>
                <a:schemeClr val="dk1"/>
              </a:buClr>
              <a:buSzPts val="1100"/>
              <a:buFont typeface="Wingdings" charset="2"/>
              <a:buChar char="Ø"/>
            </a:pPr>
            <a:r>
              <a:rPr lang="en-US" altLang="zh-CN" dirty="0">
                <a:solidFill>
                  <a:srgbClr val="3D4965"/>
                </a:solidFill>
                <a:latin typeface="Dosis"/>
                <a:ea typeface="Dosis"/>
                <a:cs typeface="Dosis"/>
              </a:rPr>
              <a:t>Security enhanced, and risk of data loss minimized, etc.</a:t>
            </a:r>
          </a:p>
          <a:p>
            <a:pPr marL="285750" lvl="0" indent="-285750" rtl="0">
              <a:spcBef>
                <a:spcPts val="600"/>
              </a:spcBef>
              <a:spcAft>
                <a:spcPts val="0"/>
              </a:spcAft>
              <a:buClr>
                <a:schemeClr val="dk1"/>
              </a:buClr>
              <a:buSzPts val="1100"/>
              <a:buFont typeface="Wingdings" charset="2"/>
              <a:buChar char="Ø"/>
            </a:pPr>
            <a:endParaRPr dirty="0">
              <a:solidFill>
                <a:srgbClr val="3D4965"/>
              </a:solidFill>
              <a:latin typeface="Dosis"/>
              <a:ea typeface="Dosis"/>
              <a:cs typeface="Dosis"/>
              <a:sym typeface="Dosis"/>
            </a:endParaRPr>
          </a:p>
        </p:txBody>
      </p:sp>
      <p:sp>
        <p:nvSpPr>
          <p:cNvPr id="3" name="TextBox 2"/>
          <p:cNvSpPr txBox="1"/>
          <p:nvPr/>
        </p:nvSpPr>
        <p:spPr>
          <a:xfrm>
            <a:off x="837489" y="3580393"/>
            <a:ext cx="5862414" cy="923330"/>
          </a:xfrm>
          <a:prstGeom prst="rect">
            <a:avLst/>
          </a:prstGeom>
          <a:noFill/>
        </p:spPr>
        <p:txBody>
          <a:bodyPr wrap="square" rtlCol="0">
            <a:spAutoFit/>
          </a:bodyPr>
          <a:lstStyle/>
          <a:p>
            <a:pPr>
              <a:spcBef>
                <a:spcPts val="600"/>
              </a:spcBef>
              <a:buClr>
                <a:schemeClr val="dk1"/>
              </a:buClr>
              <a:buSzPts val="1100"/>
            </a:pPr>
            <a:r>
              <a:rPr lang="en-US" altLang="zh-CN" sz="1800" dirty="0" smtClean="0">
                <a:solidFill>
                  <a:srgbClr val="3D4965"/>
                </a:solidFill>
                <a:latin typeface="Dosis"/>
                <a:ea typeface="Dosis"/>
                <a:cs typeface="Dosis"/>
              </a:rPr>
              <a:t>    The term “scholarship” should be construed broadly. Data curation seeks to retain the interest and usefulness of any data that has a serious purpose to fulfill. </a:t>
            </a:r>
            <a:endParaRPr lang="zh-CN" altLang="en-US" sz="1800" dirty="0">
              <a:solidFill>
                <a:srgbClr val="3D4965"/>
              </a:solidFill>
              <a:latin typeface="Dosis"/>
              <a:ea typeface="Dosis"/>
              <a:cs typeface="Dosis"/>
            </a:endParaRPr>
          </a:p>
        </p:txBody>
      </p:sp>
    </p:spTree>
    <p:extLst>
      <p:ext uri="{BB962C8B-B14F-4D97-AF65-F5344CB8AC3E}">
        <p14:creationId xmlns:p14="http://schemas.microsoft.com/office/powerpoint/2010/main" val="55181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837489" y="254470"/>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Requirements for Data Curation</a:t>
            </a:r>
            <a:endParaRPr sz="3600" dirty="0"/>
          </a:p>
        </p:txBody>
      </p:sp>
      <p:sp>
        <p:nvSpPr>
          <p:cNvPr id="6" name="Shape 522"/>
          <p:cNvSpPr txBox="1"/>
          <p:nvPr/>
        </p:nvSpPr>
        <p:spPr>
          <a:xfrm>
            <a:off x="837489" y="976068"/>
            <a:ext cx="6015984" cy="2074950"/>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Clr>
                <a:schemeClr val="dk1"/>
              </a:buClr>
              <a:buSzPts val="1100"/>
              <a:buFont typeface="Wingdings" charset="2"/>
              <a:buChar char="Ø"/>
            </a:pPr>
            <a:r>
              <a:rPr lang="en-US" dirty="0" smtClean="0">
                <a:solidFill>
                  <a:srgbClr val="3D4965"/>
                </a:solidFill>
                <a:latin typeface="Dosis"/>
                <a:ea typeface="Dosis"/>
                <a:cs typeface="Dosis"/>
                <a:sym typeface="Dosis"/>
              </a:rPr>
              <a:t>Compliances with policies of HKU</a:t>
            </a:r>
          </a:p>
          <a:p>
            <a:pPr marL="285750" indent="-285750">
              <a:spcBef>
                <a:spcPts val="600"/>
              </a:spcBef>
              <a:buClr>
                <a:schemeClr val="dk1"/>
              </a:buClr>
              <a:buSzPts val="1100"/>
              <a:buFont typeface="Wingdings" charset="2"/>
              <a:buChar char="Ø"/>
            </a:pPr>
            <a:r>
              <a:rPr lang="en-US" dirty="0" smtClean="0">
                <a:solidFill>
                  <a:srgbClr val="3D4965"/>
                </a:solidFill>
                <a:latin typeface="Dosis"/>
                <a:ea typeface="Dosis"/>
                <a:cs typeface="Dosis"/>
                <a:sym typeface="Dosis"/>
              </a:rPr>
              <a:t>Requirements of funders (e.g. RGC, NSF)</a:t>
            </a:r>
          </a:p>
          <a:p>
            <a:pPr>
              <a:spcBef>
                <a:spcPts val="600"/>
              </a:spcBef>
              <a:buClr>
                <a:schemeClr val="dk1"/>
              </a:buClr>
              <a:buSzPts val="1100"/>
            </a:pPr>
            <a:r>
              <a:rPr lang="en-US" dirty="0" smtClean="0">
                <a:solidFill>
                  <a:srgbClr val="3D4965"/>
                </a:solidFill>
                <a:latin typeface="Dosis"/>
                <a:ea typeface="Dosis"/>
                <a:cs typeface="Dosis"/>
                <a:sym typeface="Dosis"/>
              </a:rPr>
              <a:t>    </a:t>
            </a:r>
            <a:r>
              <a:rPr lang="en-US" i="1" dirty="0" smtClean="0">
                <a:solidFill>
                  <a:srgbClr val="3D4965"/>
                </a:solidFill>
                <a:latin typeface="Dosis"/>
                <a:ea typeface="Dosis"/>
                <a:cs typeface="Dosis"/>
                <a:sym typeface="Dosis"/>
              </a:rPr>
              <a:t>"</a:t>
            </a:r>
            <a:r>
              <a:rPr lang="en-US" i="1" dirty="0">
                <a:solidFill>
                  <a:srgbClr val="3D4965"/>
                </a:solidFill>
                <a:latin typeface="Dosis"/>
                <a:ea typeface="Dosis"/>
                <a:cs typeface="Dosis"/>
                <a:sym typeface="Dosis"/>
              </a:rPr>
              <a:t>PI should assess data archive potential and opportunities for data sharing. Due </a:t>
            </a:r>
            <a:r>
              <a:rPr lang="en-US" i="1" dirty="0" smtClean="0">
                <a:solidFill>
                  <a:srgbClr val="3D4965"/>
                </a:solidFill>
                <a:latin typeface="Dosis"/>
                <a:ea typeface="Dosis"/>
                <a:cs typeface="Dosis"/>
                <a:sym typeface="Dosis"/>
              </a:rPr>
              <a:t>additional </a:t>
            </a:r>
            <a:r>
              <a:rPr lang="en-US" i="1" dirty="0">
                <a:solidFill>
                  <a:srgbClr val="3D4965"/>
                </a:solidFill>
                <a:latin typeface="Dosis"/>
                <a:ea typeface="Dosis"/>
                <a:cs typeface="Dosis"/>
                <a:sym typeface="Dosis"/>
              </a:rPr>
              <a:t>weight will be given to an application where the applicants are willing </a:t>
            </a:r>
            <a:r>
              <a:rPr lang="en-US" i="1" dirty="0" smtClean="0">
                <a:solidFill>
                  <a:srgbClr val="3D4965"/>
                </a:solidFill>
                <a:latin typeface="Dosis"/>
                <a:ea typeface="Dosis"/>
                <a:cs typeface="Dosis"/>
                <a:sym typeface="Dosis"/>
              </a:rPr>
              <a:t>to </a:t>
            </a:r>
            <a:r>
              <a:rPr lang="en-US" b="1" i="1" dirty="0">
                <a:solidFill>
                  <a:srgbClr val="3D4965"/>
                </a:solidFill>
                <a:latin typeface="Dosis"/>
                <a:ea typeface="Dosis"/>
                <a:cs typeface="Dosis"/>
                <a:sym typeface="Dosis"/>
              </a:rPr>
              <a:t>make research data available to others</a:t>
            </a:r>
            <a:r>
              <a:rPr lang="en-US" i="1" dirty="0">
                <a:solidFill>
                  <a:srgbClr val="3D4965"/>
                </a:solidFill>
                <a:latin typeface="Dosis"/>
                <a:ea typeface="Dosis"/>
                <a:cs typeface="Dosis"/>
                <a:sym typeface="Dosis"/>
              </a:rPr>
              <a:t>."  </a:t>
            </a:r>
            <a:endParaRPr lang="en-US" i="1" dirty="0" smtClean="0">
              <a:solidFill>
                <a:srgbClr val="3D4965"/>
              </a:solidFill>
              <a:latin typeface="Dosis"/>
              <a:ea typeface="Dosis"/>
              <a:cs typeface="Dosis"/>
              <a:sym typeface="Dosis"/>
            </a:endParaRPr>
          </a:p>
          <a:p>
            <a:pPr algn="r">
              <a:spcBef>
                <a:spcPts val="600"/>
              </a:spcBef>
              <a:buClr>
                <a:schemeClr val="dk1"/>
              </a:buClr>
              <a:buSzPts val="1100"/>
            </a:pPr>
            <a:r>
              <a:rPr lang="en-US" i="1" dirty="0" smtClean="0">
                <a:solidFill>
                  <a:srgbClr val="3D4965"/>
                </a:solidFill>
                <a:latin typeface="Dosis"/>
                <a:ea typeface="Dosis"/>
                <a:cs typeface="Dosis"/>
                <a:sym typeface="Dosis"/>
              </a:rPr>
              <a:t>HONG KONG RESEARCH </a:t>
            </a:r>
            <a:r>
              <a:rPr lang="en-US" i="1" dirty="0">
                <a:solidFill>
                  <a:srgbClr val="3D4965"/>
                </a:solidFill>
                <a:latin typeface="Dosis"/>
                <a:ea typeface="Dosis"/>
                <a:cs typeface="Dosis"/>
                <a:sym typeface="Dosis"/>
              </a:rPr>
              <a:t>GRANTS </a:t>
            </a:r>
            <a:r>
              <a:rPr lang="en-US" i="1" dirty="0" smtClean="0">
                <a:solidFill>
                  <a:srgbClr val="3D4965"/>
                </a:solidFill>
                <a:latin typeface="Dosis"/>
                <a:ea typeface="Dosis"/>
                <a:cs typeface="Dosis"/>
                <a:sym typeface="Dosis"/>
              </a:rPr>
              <a:t>COUNCIL</a:t>
            </a:r>
          </a:p>
          <a:p>
            <a:pPr algn="r">
              <a:spcBef>
                <a:spcPts val="600"/>
              </a:spcBef>
              <a:buClr>
                <a:schemeClr val="dk1"/>
              </a:buClr>
              <a:buSzPts val="1100"/>
            </a:pPr>
            <a:r>
              <a:rPr lang="en-US" dirty="0">
                <a:solidFill>
                  <a:srgbClr val="3D4965"/>
                </a:solidFill>
                <a:latin typeface="Dosis"/>
                <a:ea typeface="Dosis"/>
                <a:cs typeface="Dosis"/>
                <a:sym typeface="Dosis"/>
              </a:rPr>
              <a:t>(</a:t>
            </a:r>
            <a:r>
              <a:rPr lang="en-US" sz="1000" i="1" dirty="0">
                <a:solidFill>
                  <a:srgbClr val="3D4965"/>
                </a:solidFill>
                <a:latin typeface="Dosis"/>
                <a:ea typeface="Dosis"/>
                <a:cs typeface="Dosis"/>
                <a:sym typeface="Dosis"/>
                <a:hlinkClick r:id="rId3"/>
              </a:rPr>
              <a:t>http://</a:t>
            </a:r>
            <a:r>
              <a:rPr lang="en-US" sz="1000" i="1" dirty="0" err="1">
                <a:solidFill>
                  <a:srgbClr val="3D4965"/>
                </a:solidFill>
                <a:latin typeface="Dosis"/>
                <a:ea typeface="Dosis"/>
                <a:cs typeface="Dosis"/>
                <a:sym typeface="Dosis"/>
                <a:hlinkClick r:id="rId3"/>
              </a:rPr>
              <a:t>www.ugc.edu.hk</a:t>
            </a:r>
            <a:r>
              <a:rPr lang="en-US" sz="1000" i="1" dirty="0">
                <a:solidFill>
                  <a:srgbClr val="3D4965"/>
                </a:solidFill>
                <a:latin typeface="Dosis"/>
                <a:ea typeface="Dosis"/>
                <a:cs typeface="Dosis"/>
                <a:sym typeface="Dosis"/>
                <a:hlinkClick r:id="rId3"/>
              </a:rPr>
              <a:t>/doc/</a:t>
            </a:r>
            <a:r>
              <a:rPr lang="en-US" sz="1000" i="1" dirty="0" err="1">
                <a:solidFill>
                  <a:srgbClr val="3D4965"/>
                </a:solidFill>
                <a:latin typeface="Dosis"/>
                <a:ea typeface="Dosis"/>
                <a:cs typeface="Dosis"/>
                <a:sym typeface="Dosis"/>
                <a:hlinkClick r:id="rId3"/>
              </a:rPr>
              <a:t>eng</a:t>
            </a:r>
            <a:r>
              <a:rPr lang="en-US" sz="1000" i="1" dirty="0">
                <a:solidFill>
                  <a:srgbClr val="3D4965"/>
                </a:solidFill>
                <a:latin typeface="Dosis"/>
                <a:ea typeface="Dosis"/>
                <a:cs typeface="Dosis"/>
                <a:sym typeface="Dosis"/>
                <a:hlinkClick r:id="rId3"/>
              </a:rPr>
              <a:t>/</a:t>
            </a:r>
            <a:r>
              <a:rPr lang="en-US" sz="1000" i="1" dirty="0" err="1">
                <a:solidFill>
                  <a:srgbClr val="3D4965"/>
                </a:solidFill>
                <a:latin typeface="Dosis"/>
                <a:ea typeface="Dosis"/>
                <a:cs typeface="Dosis"/>
                <a:sym typeface="Dosis"/>
                <a:hlinkClick r:id="rId3"/>
              </a:rPr>
              <a:t>rgc</a:t>
            </a:r>
            <a:r>
              <a:rPr lang="en-US" sz="1000" i="1" dirty="0">
                <a:solidFill>
                  <a:srgbClr val="3D4965"/>
                </a:solidFill>
                <a:latin typeface="Dosis"/>
                <a:ea typeface="Dosis"/>
                <a:cs typeface="Dosis"/>
                <a:sym typeface="Dosis"/>
                <a:hlinkClick r:id="rId3"/>
              </a:rPr>
              <a:t>/form/GRF2.pdf</a:t>
            </a:r>
            <a:r>
              <a:rPr lang="en-US" dirty="0">
                <a:solidFill>
                  <a:srgbClr val="3D4965"/>
                </a:solidFill>
                <a:latin typeface="Dosis"/>
                <a:ea typeface="Dosis"/>
                <a:cs typeface="Dosis"/>
                <a:sym typeface="Dosis"/>
              </a:rPr>
              <a:t>)</a:t>
            </a:r>
            <a:endParaRPr lang="en-US" dirty="0" smtClean="0">
              <a:solidFill>
                <a:srgbClr val="3D4965"/>
              </a:solidFill>
              <a:latin typeface="Dosis"/>
              <a:ea typeface="Dosis"/>
              <a:cs typeface="Dosis"/>
              <a:sym typeface="Dosis"/>
            </a:endParaRPr>
          </a:p>
          <a:p>
            <a:pPr marL="285750" indent="-285750">
              <a:spcBef>
                <a:spcPts val="600"/>
              </a:spcBef>
              <a:buClr>
                <a:schemeClr val="dk1"/>
              </a:buClr>
              <a:buSzPts val="1100"/>
              <a:buFont typeface="Wingdings" charset="2"/>
              <a:buChar char="Ø"/>
            </a:pPr>
            <a:r>
              <a:rPr lang="en-US" altLang="zh-CN" dirty="0" smtClean="0">
                <a:solidFill>
                  <a:srgbClr val="3D4965"/>
                </a:solidFill>
                <a:latin typeface="Dosis"/>
                <a:ea typeface="Dosis"/>
                <a:cs typeface="Dosis"/>
              </a:rPr>
              <a:t>Requirements of journals (e.g. Nature, Science, PLOS)</a:t>
            </a:r>
            <a:endParaRPr lang="en-US" altLang="zh-CN" dirty="0">
              <a:solidFill>
                <a:srgbClr val="3D4965"/>
              </a:solidFill>
              <a:latin typeface="Dosis"/>
              <a:ea typeface="Dosis"/>
              <a:cs typeface="Dosis"/>
            </a:endParaRPr>
          </a:p>
          <a:p>
            <a:pPr marL="285750" lvl="0" indent="-285750" rtl="0">
              <a:spcBef>
                <a:spcPts val="600"/>
              </a:spcBef>
              <a:spcAft>
                <a:spcPts val="0"/>
              </a:spcAft>
              <a:buClr>
                <a:schemeClr val="dk1"/>
              </a:buClr>
              <a:buSzPts val="1100"/>
              <a:buFont typeface="Wingdings" charset="2"/>
              <a:buChar char="Ø"/>
            </a:pPr>
            <a:endParaRPr dirty="0">
              <a:solidFill>
                <a:srgbClr val="3D4965"/>
              </a:solidFill>
              <a:latin typeface="Dosis"/>
              <a:ea typeface="Dosis"/>
              <a:cs typeface="Dosis"/>
              <a:sym typeface="Dosi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845" y="3268257"/>
            <a:ext cx="5495452" cy="3390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845" y="3607333"/>
            <a:ext cx="5432077" cy="1267985"/>
          </a:xfrm>
          <a:prstGeom prst="rect">
            <a:avLst/>
          </a:prstGeom>
        </p:spPr>
      </p:pic>
      <p:sp>
        <p:nvSpPr>
          <p:cNvPr id="7" name="TextBox 6"/>
          <p:cNvSpPr txBox="1"/>
          <p:nvPr/>
        </p:nvSpPr>
        <p:spPr>
          <a:xfrm>
            <a:off x="488887" y="4897279"/>
            <a:ext cx="7370929" cy="246221"/>
          </a:xfrm>
          <a:prstGeom prst="rect">
            <a:avLst/>
          </a:prstGeom>
          <a:noFill/>
        </p:spPr>
        <p:txBody>
          <a:bodyPr wrap="none" rtlCol="0">
            <a:spAutoFit/>
          </a:bodyPr>
          <a:lstStyle/>
          <a:p>
            <a:r>
              <a:rPr lang="en-US" sz="1000" dirty="0"/>
              <a:t>Source: </a:t>
            </a:r>
            <a:r>
              <a:rPr lang="en-US" sz="1000" dirty="0">
                <a:hlinkClick r:id="rId6"/>
              </a:rPr>
              <a:t>http://</a:t>
            </a:r>
            <a:r>
              <a:rPr lang="en-US" sz="1000" dirty="0" err="1">
                <a:hlinkClick r:id="rId6"/>
              </a:rPr>
              <a:t>www.sciencemag.org</a:t>
            </a:r>
            <a:r>
              <a:rPr lang="en-US" sz="1000" dirty="0">
                <a:hlinkClick r:id="rId6"/>
              </a:rPr>
              <a:t>/authors/science-journals-editorial-policies#unpublished-data-and-personal-communications</a:t>
            </a:r>
            <a:endParaRPr lang="en-US" sz="1000" dirty="0"/>
          </a:p>
        </p:txBody>
      </p:sp>
    </p:spTree>
    <p:extLst>
      <p:ext uri="{BB962C8B-B14F-4D97-AF65-F5344CB8AC3E}">
        <p14:creationId xmlns:p14="http://schemas.microsoft.com/office/powerpoint/2010/main" val="1591864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0"/>
            <a:ext cx="8584026" cy="4865700"/>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 dirty="0" smtClean="0">
                <a:solidFill>
                  <a:srgbClr val="FFFFFF"/>
                </a:solidFill>
              </a:rPr>
              <a:t>Compliances </a:t>
            </a:r>
            <a:r>
              <a:rPr lang="en" dirty="0">
                <a:solidFill>
                  <a:srgbClr val="FFFFFF"/>
                </a:solidFill>
              </a:rPr>
              <a:t>with policies of </a:t>
            </a:r>
            <a:r>
              <a:rPr lang="en" dirty="0" smtClean="0">
                <a:solidFill>
                  <a:srgbClr val="FFFFFF"/>
                </a:solidFill>
              </a:rPr>
              <a:t>HKU</a:t>
            </a:r>
            <a:endParaRPr b="0" dirty="0">
              <a:solidFill>
                <a:srgbClr val="FFFFFF"/>
              </a:solidFill>
            </a:endParaRPr>
          </a:p>
        </p:txBody>
      </p:sp>
      <p:sp>
        <p:nvSpPr>
          <p:cNvPr id="3" name="TextBox 2"/>
          <p:cNvSpPr txBox="1"/>
          <p:nvPr/>
        </p:nvSpPr>
        <p:spPr>
          <a:xfrm>
            <a:off x="274376" y="4866501"/>
            <a:ext cx="5296643" cy="276999"/>
          </a:xfrm>
          <a:prstGeom prst="rect">
            <a:avLst/>
          </a:prstGeom>
          <a:noFill/>
        </p:spPr>
        <p:txBody>
          <a:bodyPr wrap="none" rtlCol="0">
            <a:spAutoFit/>
          </a:bodyPr>
          <a:lstStyle/>
          <a:p>
            <a:r>
              <a:rPr lang="en-US" sz="1200" dirty="0"/>
              <a:t>Source: </a:t>
            </a:r>
            <a:r>
              <a:rPr lang="en-US" sz="1200" dirty="0">
                <a:hlinkClick r:id="rId4"/>
              </a:rPr>
              <a:t>http://</a:t>
            </a:r>
            <a:r>
              <a:rPr lang="en-US" sz="1200" dirty="0" err="1">
                <a:hlinkClick r:id="rId4"/>
              </a:rPr>
              <a:t>www.rss.hku.hk</a:t>
            </a:r>
            <a:r>
              <a:rPr lang="en-US" sz="1200" dirty="0">
                <a:hlinkClick r:id="rId4"/>
              </a:rPr>
              <a:t>/integrity/research-data-records-management</a:t>
            </a:r>
            <a:endParaRPr lang="en-US" sz="1200" dirty="0"/>
          </a:p>
        </p:txBody>
      </p:sp>
    </p:spTree>
    <p:extLst>
      <p:ext uri="{BB962C8B-B14F-4D97-AF65-F5344CB8AC3E}">
        <p14:creationId xmlns:p14="http://schemas.microsoft.com/office/powerpoint/2010/main" val="691452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685800" y="246257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3</a:t>
            </a:r>
            <a:r>
              <a:rPr lang="en-US" sz="4800" dirty="0" smtClean="0"/>
              <a:t>. </a:t>
            </a:r>
            <a:r>
              <a:rPr lang="en-US" altLang="zh-CN" sz="4800" dirty="0" smtClean="0"/>
              <a:t>What is DMP</a:t>
            </a:r>
            <a:r>
              <a:rPr lang="en-US" sz="4800" dirty="0" smtClean="0"/>
              <a:t>?</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89096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What is DMP?</a:t>
            </a:r>
            <a:endParaRPr sz="3600" dirty="0"/>
          </a:p>
        </p:txBody>
      </p:sp>
      <p:sp>
        <p:nvSpPr>
          <p:cNvPr id="6" name="Shape 522"/>
          <p:cNvSpPr txBox="1"/>
          <p:nvPr/>
        </p:nvSpPr>
        <p:spPr>
          <a:xfrm>
            <a:off x="817824" y="2161445"/>
            <a:ext cx="4522165" cy="2130794"/>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q"/>
            </a:pPr>
            <a:r>
              <a:rPr lang="en-US" sz="1600" b="1" dirty="0" smtClean="0">
                <a:solidFill>
                  <a:srgbClr val="3C78D8"/>
                </a:solidFill>
                <a:latin typeface="Dosis"/>
                <a:ea typeface="Dosis"/>
                <a:cs typeface="Dosis"/>
                <a:sym typeface="Dosis"/>
              </a:rPr>
              <a:t>Data Management Plan is</a:t>
            </a:r>
          </a:p>
          <a:p>
            <a:pPr marL="285750" indent="-285750">
              <a:spcBef>
                <a:spcPts val="600"/>
              </a:spcBef>
              <a:buClr>
                <a:schemeClr val="dk1"/>
              </a:buClr>
              <a:buSzPts val="1100"/>
              <a:buFont typeface="Wingdings" charset="2"/>
              <a:buChar char="Ø"/>
            </a:pPr>
            <a:r>
              <a:rPr lang="en-US" dirty="0" smtClean="0">
                <a:solidFill>
                  <a:srgbClr val="3D4965"/>
                </a:solidFill>
                <a:latin typeface="Dosis"/>
                <a:ea typeface="Dosis"/>
                <a:cs typeface="Dosis"/>
                <a:sym typeface="Dosis"/>
              </a:rPr>
              <a:t>A </a:t>
            </a:r>
            <a:r>
              <a:rPr lang="en-US" dirty="0">
                <a:solidFill>
                  <a:srgbClr val="3D4965"/>
                </a:solidFill>
                <a:latin typeface="Dosis"/>
                <a:ea typeface="Dosis"/>
                <a:cs typeface="Dosis"/>
                <a:sym typeface="Dosis"/>
              </a:rPr>
              <a:t>digital document</a:t>
            </a:r>
            <a:r>
              <a:rPr lang="en-US" dirty="0" smtClean="0">
                <a:solidFill>
                  <a:srgbClr val="3D4965"/>
                </a:solidFill>
                <a:latin typeface="Dosis"/>
                <a:ea typeface="Dosis"/>
                <a:cs typeface="Dosis"/>
                <a:sym typeface="Dosis"/>
              </a:rPr>
              <a:t>;</a:t>
            </a:r>
            <a:endParaRPr lang="en-US" dirty="0">
              <a:solidFill>
                <a:srgbClr val="3D4965"/>
              </a:solidFill>
              <a:latin typeface="Dosis"/>
              <a:ea typeface="Dosis"/>
              <a:cs typeface="Dosis"/>
              <a:sym typeface="Dosis"/>
            </a:endParaRPr>
          </a:p>
          <a:p>
            <a:pPr marL="285750" indent="-285750">
              <a:spcBef>
                <a:spcPts val="600"/>
              </a:spcBef>
              <a:buClr>
                <a:schemeClr val="dk1"/>
              </a:buClr>
              <a:buSzPts val="1100"/>
              <a:buFont typeface="Wingdings" charset="2"/>
              <a:buChar char="Ø"/>
            </a:pPr>
            <a:r>
              <a:rPr lang="en-US" dirty="0">
                <a:solidFill>
                  <a:srgbClr val="3D4965"/>
                </a:solidFill>
                <a:latin typeface="Dosis"/>
                <a:ea typeface="Dosis"/>
                <a:cs typeface="Dosis"/>
                <a:sym typeface="Dosis"/>
              </a:rPr>
              <a:t>Describe your data and project</a:t>
            </a:r>
            <a:r>
              <a:rPr lang="en-US" dirty="0" smtClean="0">
                <a:solidFill>
                  <a:srgbClr val="3D4965"/>
                </a:solidFill>
                <a:latin typeface="Dosis"/>
                <a:ea typeface="Dosis"/>
                <a:cs typeface="Dosis"/>
                <a:sym typeface="Dosis"/>
              </a:rPr>
              <a:t>;</a:t>
            </a:r>
            <a:endParaRPr lang="en-US" dirty="0">
              <a:solidFill>
                <a:srgbClr val="3D4965"/>
              </a:solidFill>
              <a:latin typeface="Dosis"/>
              <a:ea typeface="Dosis"/>
              <a:cs typeface="Dosis"/>
              <a:sym typeface="Dosis"/>
            </a:endParaRPr>
          </a:p>
          <a:p>
            <a:pPr marL="285750" indent="-285750">
              <a:spcBef>
                <a:spcPts val="600"/>
              </a:spcBef>
              <a:buClr>
                <a:schemeClr val="dk1"/>
              </a:buClr>
              <a:buSzPts val="1100"/>
              <a:buFont typeface="Wingdings" charset="2"/>
              <a:buChar char="Ø"/>
            </a:pPr>
            <a:r>
              <a:rPr lang="en-US" dirty="0">
                <a:solidFill>
                  <a:srgbClr val="3D4965"/>
                </a:solidFill>
                <a:latin typeface="Dosis"/>
                <a:ea typeface="Dosis"/>
                <a:cs typeface="Dosis"/>
                <a:sym typeface="Dosis"/>
              </a:rPr>
              <a:t>Tell </a:t>
            </a:r>
            <a:r>
              <a:rPr lang="en-US" dirty="0" smtClean="0">
                <a:solidFill>
                  <a:srgbClr val="3D4965"/>
                </a:solidFill>
                <a:latin typeface="Dosis"/>
                <a:ea typeface="Dosis"/>
                <a:cs typeface="Dosis"/>
                <a:sym typeface="Dosis"/>
              </a:rPr>
              <a:t>your </a:t>
            </a:r>
            <a:r>
              <a:rPr lang="en-US" altLang="zh-CN" dirty="0" smtClean="0">
                <a:solidFill>
                  <a:srgbClr val="3D4965"/>
                </a:solidFill>
                <a:latin typeface="Dosis"/>
                <a:ea typeface="Dosis"/>
                <a:cs typeface="Dosis"/>
                <a:sym typeface="Dosis"/>
              </a:rPr>
              <a:t>supervisor and founder </a:t>
            </a:r>
            <a:r>
              <a:rPr lang="en-US" dirty="0" smtClean="0">
                <a:solidFill>
                  <a:srgbClr val="3D4965"/>
                </a:solidFill>
                <a:latin typeface="Dosis"/>
                <a:ea typeface="Dosis"/>
                <a:cs typeface="Dosis"/>
                <a:sym typeface="Dosis"/>
              </a:rPr>
              <a:t>your </a:t>
            </a:r>
            <a:r>
              <a:rPr lang="en-US" dirty="0">
                <a:solidFill>
                  <a:srgbClr val="3D4965"/>
                </a:solidFill>
                <a:latin typeface="Dosis"/>
                <a:ea typeface="Dosis"/>
                <a:cs typeface="Dosis"/>
                <a:sym typeface="Dosis"/>
              </a:rPr>
              <a:t>requirements.</a:t>
            </a:r>
          </a:p>
        </p:txBody>
      </p:sp>
      <p:sp>
        <p:nvSpPr>
          <p:cNvPr id="3" name="TextBox 2"/>
          <p:cNvSpPr txBox="1"/>
          <p:nvPr/>
        </p:nvSpPr>
        <p:spPr>
          <a:xfrm>
            <a:off x="817824" y="1128758"/>
            <a:ext cx="6536705" cy="923330"/>
          </a:xfrm>
          <a:prstGeom prst="rect">
            <a:avLst/>
          </a:prstGeom>
          <a:noFill/>
        </p:spPr>
        <p:txBody>
          <a:bodyPr wrap="square" rtlCol="0">
            <a:spAutoFit/>
          </a:bodyPr>
          <a:lstStyle/>
          <a:p>
            <a:pPr>
              <a:spcBef>
                <a:spcPts val="600"/>
              </a:spcBef>
              <a:buClr>
                <a:schemeClr val="dk1"/>
              </a:buClr>
              <a:buSzPts val="1100"/>
            </a:pPr>
            <a:r>
              <a:rPr lang="en-US" altLang="zh-CN" sz="1800" dirty="0" smtClean="0">
                <a:solidFill>
                  <a:srgbClr val="3D4965"/>
                </a:solidFill>
                <a:latin typeface="Dosis"/>
                <a:ea typeface="Dosis"/>
                <a:cs typeface="Dosis"/>
              </a:rPr>
              <a:t>A</a:t>
            </a:r>
            <a:r>
              <a:rPr lang="en-US" altLang="zh-CN" sz="1800" dirty="0">
                <a:solidFill>
                  <a:srgbClr val="3D4965"/>
                </a:solidFill>
                <a:latin typeface="Dosis"/>
                <a:ea typeface="Dosis"/>
                <a:cs typeface="Dosis"/>
              </a:rPr>
              <a:t> </a:t>
            </a:r>
            <a:r>
              <a:rPr lang="en-US" altLang="zh-CN" sz="1800" b="1" dirty="0">
                <a:solidFill>
                  <a:srgbClr val="3D4965"/>
                </a:solidFill>
                <a:latin typeface="Dosis"/>
                <a:ea typeface="Dosis"/>
                <a:cs typeface="Dosis"/>
              </a:rPr>
              <a:t>data management plan</a:t>
            </a:r>
            <a:r>
              <a:rPr lang="en-US" altLang="zh-CN" sz="1800" dirty="0">
                <a:solidFill>
                  <a:srgbClr val="3D4965"/>
                </a:solidFill>
                <a:latin typeface="Dosis"/>
                <a:ea typeface="Dosis"/>
                <a:cs typeface="Dosis"/>
              </a:rPr>
              <a:t> or </a:t>
            </a:r>
            <a:r>
              <a:rPr lang="en-US" altLang="zh-CN" sz="1800" b="1" dirty="0">
                <a:solidFill>
                  <a:srgbClr val="3D4965"/>
                </a:solidFill>
                <a:latin typeface="Dosis"/>
                <a:ea typeface="Dosis"/>
                <a:cs typeface="Dosis"/>
              </a:rPr>
              <a:t>DMP</a:t>
            </a:r>
            <a:r>
              <a:rPr lang="en-US" altLang="zh-CN" sz="1800" dirty="0">
                <a:solidFill>
                  <a:srgbClr val="3D4965"/>
                </a:solidFill>
                <a:latin typeface="Dosis"/>
                <a:ea typeface="Dosis"/>
                <a:cs typeface="Dosis"/>
              </a:rPr>
              <a:t> is a formal document that outlines how data are to be handled both during a research project, and after the project </a:t>
            </a:r>
            <a:r>
              <a:rPr lang="en-US" altLang="zh-CN" sz="1800" dirty="0" smtClean="0">
                <a:solidFill>
                  <a:srgbClr val="3D4965"/>
                </a:solidFill>
                <a:latin typeface="Dosis"/>
                <a:ea typeface="Dosis"/>
                <a:cs typeface="Dosis"/>
              </a:rPr>
              <a:t>is completed.</a:t>
            </a:r>
            <a:endParaRPr lang="zh-CN" altLang="en-US" sz="1800" dirty="0">
              <a:solidFill>
                <a:srgbClr val="3D4965"/>
              </a:solidFill>
              <a:latin typeface="Dosis"/>
              <a:ea typeface="Dosis"/>
              <a:cs typeface="Dosis"/>
            </a:endParaRPr>
          </a:p>
        </p:txBody>
      </p:sp>
    </p:spTree>
    <p:extLst>
      <p:ext uri="{BB962C8B-B14F-4D97-AF65-F5344CB8AC3E}">
        <p14:creationId xmlns:p14="http://schemas.microsoft.com/office/powerpoint/2010/main" val="59319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dirty="0" smtClean="0"/>
              <a:t>What must DMP cover?</a:t>
            </a:r>
            <a:endParaRPr sz="3600" dirty="0"/>
          </a:p>
        </p:txBody>
      </p:sp>
      <p:sp>
        <p:nvSpPr>
          <p:cNvPr id="3" name="TextBox 2"/>
          <p:cNvSpPr txBox="1"/>
          <p:nvPr/>
        </p:nvSpPr>
        <p:spPr>
          <a:xfrm>
            <a:off x="817824" y="1128758"/>
            <a:ext cx="6536705" cy="369332"/>
          </a:xfrm>
          <a:prstGeom prst="rect">
            <a:avLst/>
          </a:prstGeom>
          <a:noFill/>
        </p:spPr>
        <p:txBody>
          <a:bodyPr wrap="square" rtlCol="0">
            <a:spAutoFit/>
          </a:bodyPr>
          <a:lstStyle/>
          <a:p>
            <a:pPr>
              <a:spcBef>
                <a:spcPts val="600"/>
              </a:spcBef>
              <a:buClr>
                <a:schemeClr val="dk1"/>
              </a:buClr>
              <a:buSzPts val="1100"/>
            </a:pPr>
            <a:r>
              <a:rPr lang="en-US" altLang="zh-CN" sz="1800" dirty="0" smtClean="0">
                <a:solidFill>
                  <a:srgbClr val="3D4965"/>
                </a:solidFill>
                <a:latin typeface="Dosis"/>
                <a:ea typeface="Dosis"/>
                <a:cs typeface="Dosis"/>
              </a:rPr>
              <a:t>Specifics vary depending on individual requirements</a:t>
            </a:r>
            <a:endParaRPr lang="zh-CN" altLang="en-US" sz="1800" dirty="0">
              <a:solidFill>
                <a:srgbClr val="3D4965"/>
              </a:solidFill>
              <a:latin typeface="Dosis"/>
              <a:ea typeface="Dosis"/>
              <a:cs typeface="Dosis"/>
            </a:endParaRPr>
          </a:p>
        </p:txBody>
      </p:sp>
      <p:graphicFrame>
        <p:nvGraphicFramePr>
          <p:cNvPr id="5" name="Diagram 4"/>
          <p:cNvGraphicFramePr/>
          <p:nvPr>
            <p:extLst>
              <p:ext uri="{D42A27DB-BD31-4B8C-83A1-F6EECF244321}">
                <p14:modId xmlns:p14="http://schemas.microsoft.com/office/powerpoint/2010/main" val="2132030804"/>
              </p:ext>
            </p:extLst>
          </p:nvPr>
        </p:nvGraphicFramePr>
        <p:xfrm>
          <a:off x="974003" y="1929264"/>
          <a:ext cx="5061314" cy="2387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85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7"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6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0"/>
            <a:ext cx="2949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0"/>
            <a:ext cx="2857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dirty="0" smtClean="0">
                <a:solidFill>
                  <a:srgbClr val="FFFFFF"/>
                </a:solidFill>
              </a:rPr>
              <a:t>Example </a:t>
            </a:r>
            <a:r>
              <a:rPr lang="mr-IN" dirty="0" smtClean="0">
                <a:solidFill>
                  <a:srgbClr val="FFFFFF"/>
                </a:solidFill>
              </a:rPr>
              <a:t>–</a:t>
            </a:r>
            <a:r>
              <a:rPr lang="en-US" dirty="0" smtClean="0">
                <a:solidFill>
                  <a:srgbClr val="FFFFFF"/>
                </a:solidFill>
              </a:rPr>
              <a:t> HKU DMP Template</a:t>
            </a:r>
            <a:endParaRPr b="0" dirty="0">
              <a:solidFill>
                <a:srgbClr val="FFFFFF"/>
              </a:solidFill>
            </a:endParaRPr>
          </a:p>
        </p:txBody>
      </p:sp>
      <p:sp>
        <p:nvSpPr>
          <p:cNvPr id="11" name="文本框 2"/>
          <p:cNvSpPr txBox="1">
            <a:spLocks noChangeArrowheads="1"/>
          </p:cNvSpPr>
          <p:nvPr/>
        </p:nvSpPr>
        <p:spPr bwMode="auto">
          <a:xfrm rot="19453221">
            <a:off x="-40917" y="293227"/>
            <a:ext cx="1481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1600" b="1" dirty="0">
                <a:solidFill>
                  <a:srgbClr val="FF2600"/>
                </a:solidFill>
                <a:latin typeface="Arial" charset="0"/>
              </a:rPr>
              <a:t>EXAMPLE</a:t>
            </a:r>
            <a:endParaRPr kumimoji="1" lang="zh-CN" altLang="en-US" sz="1600" b="1" dirty="0">
              <a:solidFill>
                <a:srgbClr val="FF2600"/>
              </a:solidFill>
              <a:latin typeface="Arial" charset="0"/>
            </a:endParaRPr>
          </a:p>
        </p:txBody>
      </p:sp>
    </p:spTree>
    <p:extLst>
      <p:ext uri="{BB962C8B-B14F-4D97-AF65-F5344CB8AC3E}">
        <p14:creationId xmlns:p14="http://schemas.microsoft.com/office/powerpoint/2010/main" val="45366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70787" cy="5143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329" y="0"/>
            <a:ext cx="6062072" cy="5143500"/>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dirty="0" smtClean="0">
                <a:solidFill>
                  <a:srgbClr val="FFFFFF"/>
                </a:solidFill>
              </a:rPr>
              <a:t>Example </a:t>
            </a:r>
            <a:r>
              <a:rPr lang="mr-IN" dirty="0" smtClean="0">
                <a:solidFill>
                  <a:srgbClr val="FFFFFF"/>
                </a:solidFill>
              </a:rPr>
              <a:t>–</a:t>
            </a:r>
            <a:r>
              <a:rPr lang="en-US" dirty="0" smtClean="0">
                <a:solidFill>
                  <a:srgbClr val="FFFFFF"/>
                </a:solidFill>
              </a:rPr>
              <a:t> NSF General DMP Template</a:t>
            </a:r>
            <a:endParaRPr b="0" dirty="0">
              <a:solidFill>
                <a:srgbClr val="FFFFFF"/>
              </a:solidFill>
            </a:endParaRPr>
          </a:p>
        </p:txBody>
      </p:sp>
      <p:sp>
        <p:nvSpPr>
          <p:cNvPr id="11" name="文本框 2"/>
          <p:cNvSpPr txBox="1">
            <a:spLocks noChangeArrowheads="1"/>
          </p:cNvSpPr>
          <p:nvPr/>
        </p:nvSpPr>
        <p:spPr bwMode="auto">
          <a:xfrm rot="19453221">
            <a:off x="-40917" y="293227"/>
            <a:ext cx="1481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1600" b="1" dirty="0">
                <a:solidFill>
                  <a:srgbClr val="FF2600"/>
                </a:solidFill>
                <a:latin typeface="Arial" charset="0"/>
              </a:rPr>
              <a:t>EXAMPLE</a:t>
            </a:r>
            <a:endParaRPr kumimoji="1" lang="zh-CN" altLang="en-US" sz="1600" b="1" dirty="0">
              <a:solidFill>
                <a:srgbClr val="FF2600"/>
              </a:solidFill>
              <a:latin typeface="Arial" charset="0"/>
            </a:endParaRPr>
          </a:p>
        </p:txBody>
      </p:sp>
    </p:spTree>
    <p:extLst>
      <p:ext uri="{BB962C8B-B14F-4D97-AF65-F5344CB8AC3E}">
        <p14:creationId xmlns:p14="http://schemas.microsoft.com/office/powerpoint/2010/main" val="610954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685800" y="246257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4</a:t>
            </a:r>
            <a:r>
              <a:rPr lang="en-US" sz="4800" dirty="0" smtClean="0"/>
              <a:t>. How to make DMP?</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72533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cxnSp>
        <p:nvCxnSpPr>
          <p:cNvPr id="639" name="Shape 639"/>
          <p:cNvCxnSpPr/>
          <p:nvPr/>
        </p:nvCxnSpPr>
        <p:spPr>
          <a:xfrm>
            <a:off x="-4800" y="2156036"/>
            <a:ext cx="9153600" cy="0"/>
          </a:xfrm>
          <a:prstGeom prst="straightConnector1">
            <a:avLst/>
          </a:prstGeom>
          <a:noFill/>
          <a:ln w="19050" cap="rnd" cmpd="sng">
            <a:solidFill>
              <a:srgbClr val="1C4587"/>
            </a:solidFill>
            <a:prstDash val="dash"/>
            <a:round/>
            <a:headEnd type="none" w="med" len="med"/>
            <a:tailEnd type="none" w="med" len="med"/>
          </a:ln>
        </p:spPr>
      </p:cxnSp>
      <p:sp>
        <p:nvSpPr>
          <p:cNvPr id="640" name="Shape 640"/>
          <p:cNvSpPr/>
          <p:nvPr/>
        </p:nvSpPr>
        <p:spPr>
          <a:xfrm rot="10800000" flipH="1">
            <a:off x="189532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41" name="Shape 641"/>
          <p:cNvCxnSpPr/>
          <p:nvPr/>
        </p:nvCxnSpPr>
        <p:spPr>
          <a:xfrm>
            <a:off x="210502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42" name="Shape 642"/>
          <p:cNvSpPr/>
          <p:nvPr/>
        </p:nvSpPr>
        <p:spPr>
          <a:xfrm>
            <a:off x="4362450" y="1946336"/>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rot="10800000" flipH="1">
            <a:off x="6829275" y="1939007"/>
            <a:ext cx="419100" cy="419400"/>
          </a:xfrm>
          <a:prstGeom prst="donut">
            <a:avLst>
              <a:gd name="adj" fmla="val 24108"/>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44" name="Shape 644"/>
          <p:cNvCxnSpPr/>
          <p:nvPr/>
        </p:nvCxnSpPr>
        <p:spPr>
          <a:xfrm>
            <a:off x="4572000" y="2108411"/>
            <a:ext cx="0" cy="876300"/>
          </a:xfrm>
          <a:prstGeom prst="straightConnector1">
            <a:avLst/>
          </a:prstGeom>
          <a:noFill/>
          <a:ln w="19050" cap="flat" cmpd="sng">
            <a:solidFill>
              <a:srgbClr val="3C78D8"/>
            </a:solidFill>
            <a:prstDash val="solid"/>
            <a:round/>
            <a:headEnd type="oval" w="med" len="med"/>
            <a:tailEnd type="diamond" w="med" len="med"/>
          </a:ln>
        </p:spPr>
      </p:cxnSp>
      <p:cxnSp>
        <p:nvCxnSpPr>
          <p:cNvPr id="645" name="Shape 645"/>
          <p:cNvCxnSpPr/>
          <p:nvPr/>
        </p:nvCxnSpPr>
        <p:spPr>
          <a:xfrm>
            <a:off x="7038975" y="2110607"/>
            <a:ext cx="0" cy="876300"/>
          </a:xfrm>
          <a:prstGeom prst="straightConnector1">
            <a:avLst/>
          </a:prstGeom>
          <a:noFill/>
          <a:ln w="19050" cap="flat" cmpd="sng">
            <a:solidFill>
              <a:srgbClr val="3C78D8"/>
            </a:solidFill>
            <a:prstDash val="solid"/>
            <a:round/>
            <a:headEnd type="oval" w="med" len="med"/>
            <a:tailEnd type="diamond" w="med" len="med"/>
          </a:ln>
        </p:spPr>
      </p:cxnSp>
      <p:sp>
        <p:nvSpPr>
          <p:cNvPr id="646" name="Shape 646"/>
          <p:cNvSpPr txBox="1"/>
          <p:nvPr/>
        </p:nvSpPr>
        <p:spPr>
          <a:xfrm>
            <a:off x="1252331" y="3016218"/>
            <a:ext cx="1705085"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3D4965"/>
                </a:solidFill>
                <a:latin typeface="Dosis"/>
                <a:ea typeface="Dosis"/>
                <a:cs typeface="Dosis"/>
                <a:sym typeface="Dosis"/>
              </a:rPr>
              <a:t>Begin RPG </a:t>
            </a:r>
            <a:r>
              <a:rPr lang="en-US" altLang="zh-CN" dirty="0" err="1" smtClean="0">
                <a:solidFill>
                  <a:srgbClr val="3D4965"/>
                </a:solidFill>
                <a:latin typeface="Dosis"/>
                <a:ea typeface="Dosis"/>
                <a:cs typeface="Dosis"/>
                <a:sym typeface="Dosis"/>
              </a:rPr>
              <a:t>P</a:t>
            </a:r>
            <a:r>
              <a:rPr lang="en-US" dirty="0" err="1" smtClean="0">
                <a:solidFill>
                  <a:srgbClr val="3D4965"/>
                </a:solidFill>
                <a:latin typeface="Dosis"/>
                <a:ea typeface="Dosis"/>
                <a:cs typeface="Dosis"/>
                <a:sym typeface="Dosis"/>
              </a:rPr>
              <a:t>rogramme</a:t>
            </a:r>
            <a:r>
              <a:rPr lang="en-US" dirty="0" smtClean="0">
                <a:solidFill>
                  <a:srgbClr val="3D4965"/>
                </a:solidFill>
                <a:latin typeface="Dosis"/>
                <a:ea typeface="Dosis"/>
                <a:cs typeface="Dosis"/>
                <a:sym typeface="Dosis"/>
              </a:rPr>
              <a:t> at HKU</a:t>
            </a:r>
            <a:endParaRPr dirty="0">
              <a:solidFill>
                <a:srgbClr val="3D4965"/>
              </a:solidFill>
              <a:latin typeface="Dosis"/>
              <a:ea typeface="Dosis"/>
              <a:cs typeface="Dosis"/>
              <a:sym typeface="Dosis"/>
            </a:endParaRPr>
          </a:p>
        </p:txBody>
      </p:sp>
      <p:sp>
        <p:nvSpPr>
          <p:cNvPr id="647" name="Shape 647"/>
          <p:cNvSpPr txBox="1"/>
          <p:nvPr/>
        </p:nvSpPr>
        <p:spPr>
          <a:xfrm>
            <a:off x="3948150" y="3015987"/>
            <a:ext cx="1247700"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3D4965"/>
                </a:solidFill>
                <a:latin typeface="Dosis"/>
                <a:ea typeface="Dosis"/>
                <a:cs typeface="Dosis"/>
                <a:sym typeface="Dosis"/>
              </a:rPr>
              <a:t>Confirmation of Candidature</a:t>
            </a:r>
            <a:endParaRPr dirty="0">
              <a:solidFill>
                <a:srgbClr val="3D4965"/>
              </a:solidFill>
              <a:latin typeface="Dosis"/>
              <a:ea typeface="Dosis"/>
              <a:cs typeface="Dosis"/>
              <a:sym typeface="Dosis"/>
            </a:endParaRPr>
          </a:p>
        </p:txBody>
      </p:sp>
      <p:sp>
        <p:nvSpPr>
          <p:cNvPr id="648" name="Shape 648"/>
          <p:cNvSpPr txBox="1"/>
          <p:nvPr/>
        </p:nvSpPr>
        <p:spPr>
          <a:xfrm>
            <a:off x="6260839" y="3032336"/>
            <a:ext cx="1555971" cy="41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3D4965"/>
                </a:solidFill>
                <a:latin typeface="Dosis"/>
                <a:ea typeface="Dosis"/>
                <a:cs typeface="Dosis"/>
                <a:sym typeface="Dosis"/>
              </a:rPr>
              <a:t>Thesis submission for examination</a:t>
            </a:r>
            <a:endParaRPr dirty="0">
              <a:solidFill>
                <a:srgbClr val="3D4965"/>
              </a:solidFill>
              <a:latin typeface="Dosis"/>
              <a:ea typeface="Dosis"/>
              <a:cs typeface="Dosis"/>
              <a:sym typeface="Dosis"/>
            </a:endParaRPr>
          </a:p>
        </p:txBody>
      </p:sp>
      <p:sp>
        <p:nvSpPr>
          <p:cNvPr id="16" name="Shape 638"/>
          <p:cNvSpPr txBox="1">
            <a:spLocks/>
          </p:cNvSpPr>
          <p:nvPr/>
        </p:nvSpPr>
        <p:spPr>
          <a:xfrm>
            <a:off x="3656819" y="924779"/>
            <a:ext cx="1830361" cy="9405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pPr algn="ctr"/>
            <a:r>
              <a:rPr lang="en-US" sz="1400" dirty="0" smtClean="0"/>
              <a:t>Submit a detailed scheme of research </a:t>
            </a:r>
            <a:br>
              <a:rPr lang="en-US" sz="1400" dirty="0" smtClean="0"/>
            </a:br>
            <a:r>
              <a:rPr lang="en-US" sz="1400" dirty="0" smtClean="0"/>
              <a:t>+ </a:t>
            </a:r>
            <a:r>
              <a:rPr lang="en-US" sz="1400" b="1" dirty="0" smtClean="0"/>
              <a:t>DMP</a:t>
            </a:r>
          </a:p>
          <a:p>
            <a:pPr algn="ctr"/>
            <a:r>
              <a:rPr lang="en-US" sz="1400" dirty="0" smtClean="0"/>
              <a:t>(if needed)</a:t>
            </a:r>
            <a:endParaRPr lang="en" sz="1400" dirty="0"/>
          </a:p>
        </p:txBody>
      </p:sp>
      <p:sp>
        <p:nvSpPr>
          <p:cNvPr id="17" name="Shape 638"/>
          <p:cNvSpPr txBox="1">
            <a:spLocks/>
          </p:cNvSpPr>
          <p:nvPr/>
        </p:nvSpPr>
        <p:spPr>
          <a:xfrm>
            <a:off x="6123643" y="1177075"/>
            <a:ext cx="1830361" cy="5232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pPr algn="ctr"/>
            <a:r>
              <a:rPr lang="en-US" sz="1400" dirty="0" smtClean="0"/>
              <a:t>Submit theses</a:t>
            </a:r>
            <a:br>
              <a:rPr lang="en-US" sz="1400" dirty="0" smtClean="0"/>
            </a:br>
            <a:r>
              <a:rPr lang="en-US" sz="1400" dirty="0" smtClean="0"/>
              <a:t>+ </a:t>
            </a:r>
            <a:r>
              <a:rPr lang="en-US" sz="1400" b="1" dirty="0" smtClean="0"/>
              <a:t>Research Data</a:t>
            </a:r>
          </a:p>
        </p:txBody>
      </p:sp>
      <p:sp>
        <p:nvSpPr>
          <p:cNvPr id="19" name="Shape 524"/>
          <p:cNvSpPr txBox="1"/>
          <p:nvPr/>
        </p:nvSpPr>
        <p:spPr>
          <a:xfrm>
            <a:off x="1895323" y="4362306"/>
            <a:ext cx="6631159" cy="414779"/>
          </a:xfrm>
          <a:prstGeom prst="rect">
            <a:avLst/>
          </a:prstGeom>
          <a:noFill/>
          <a:ln>
            <a:noFill/>
          </a:ln>
        </p:spPr>
        <p:txBody>
          <a:bodyPr spcFirstLastPara="1" wrap="square" lIns="91425" tIns="91425" rIns="91425" bIns="91425" anchor="t" anchorCtr="0">
            <a:noAutofit/>
          </a:bodyPr>
          <a:lstStyle/>
          <a:p>
            <a:pPr marL="0" lvl="0" indent="0" rtl="0">
              <a:spcBef>
                <a:spcPts val="1000"/>
              </a:spcBef>
              <a:spcAft>
                <a:spcPts val="0"/>
              </a:spcAft>
              <a:buNone/>
            </a:pPr>
            <a:r>
              <a:rPr lang="en-US" sz="1200" b="1" dirty="0" smtClean="0">
                <a:solidFill>
                  <a:srgbClr val="FFFFFF"/>
                </a:solidFill>
                <a:highlight>
                  <a:srgbClr val="3C78D8"/>
                </a:highlight>
                <a:latin typeface="Dosis"/>
                <a:ea typeface="Dosis"/>
                <a:cs typeface="Dosis"/>
                <a:sym typeface="Dosis"/>
              </a:rPr>
              <a:t>*Research postgraduate (</a:t>
            </a:r>
            <a:r>
              <a:rPr lang="en-US" sz="1200" b="1" i="1" dirty="0" smtClean="0">
                <a:solidFill>
                  <a:srgbClr val="FFFFFF"/>
                </a:solidFill>
                <a:highlight>
                  <a:srgbClr val="3C78D8"/>
                </a:highlight>
                <a:latin typeface="Dosis"/>
                <a:ea typeface="Dosis"/>
                <a:cs typeface="Dosis"/>
                <a:sym typeface="Dosis"/>
              </a:rPr>
              <a:t>RP</a:t>
            </a:r>
            <a:r>
              <a:rPr lang="en-US" sz="1200" b="1" dirty="0" smtClean="0">
                <a:solidFill>
                  <a:srgbClr val="FFFFFF"/>
                </a:solidFill>
                <a:highlight>
                  <a:srgbClr val="3C78D8"/>
                </a:highlight>
                <a:latin typeface="Dosis"/>
                <a:ea typeface="Dosis"/>
                <a:cs typeface="Dosis"/>
                <a:sym typeface="Dosis"/>
              </a:rPr>
              <a:t>) includes the degree of </a:t>
            </a:r>
            <a:r>
              <a:rPr lang="en-US" sz="1200" b="1" i="1" dirty="0" smtClean="0">
                <a:solidFill>
                  <a:srgbClr val="FFFFFF"/>
                </a:solidFill>
                <a:highlight>
                  <a:srgbClr val="3C78D8"/>
                </a:highlight>
                <a:latin typeface="Dosis"/>
                <a:ea typeface="Dosis"/>
                <a:cs typeface="Dosis"/>
                <a:sym typeface="Dosis"/>
              </a:rPr>
              <a:t>MPhil</a:t>
            </a:r>
            <a:r>
              <a:rPr lang="en-US" sz="1200" b="1" dirty="0" smtClean="0">
                <a:solidFill>
                  <a:srgbClr val="FFFFFF"/>
                </a:solidFill>
                <a:highlight>
                  <a:srgbClr val="3C78D8"/>
                </a:highlight>
                <a:latin typeface="Dosis"/>
                <a:ea typeface="Dosis"/>
                <a:cs typeface="Dosis"/>
                <a:sym typeface="Dosis"/>
              </a:rPr>
              <a:t>, </a:t>
            </a:r>
            <a:r>
              <a:rPr lang="en-US" sz="1200" b="1" i="1" dirty="0" smtClean="0">
                <a:solidFill>
                  <a:srgbClr val="FFFFFF"/>
                </a:solidFill>
                <a:highlight>
                  <a:srgbClr val="3C78D8"/>
                </a:highlight>
                <a:latin typeface="Dosis"/>
                <a:ea typeface="Dosis"/>
                <a:cs typeface="Dosis"/>
                <a:sym typeface="Dosis"/>
              </a:rPr>
              <a:t>PHD</a:t>
            </a:r>
            <a:r>
              <a:rPr lang="en-US" sz="1200" b="1" dirty="0" smtClean="0">
                <a:solidFill>
                  <a:srgbClr val="FFFFFF"/>
                </a:solidFill>
                <a:highlight>
                  <a:srgbClr val="3C78D8"/>
                </a:highlight>
                <a:latin typeface="Dosis"/>
                <a:ea typeface="Dosis"/>
                <a:cs typeface="Dosis"/>
                <a:sym typeface="Dosis"/>
              </a:rPr>
              <a:t>, and </a:t>
            </a:r>
            <a:r>
              <a:rPr lang="en-US" sz="1200" b="1" i="1" dirty="0" smtClean="0">
                <a:solidFill>
                  <a:srgbClr val="FFFFFF"/>
                </a:solidFill>
                <a:highlight>
                  <a:srgbClr val="3C78D8"/>
                </a:highlight>
                <a:latin typeface="Dosis"/>
                <a:ea typeface="Dosis"/>
                <a:cs typeface="Dosis"/>
                <a:sym typeface="Dosis"/>
              </a:rPr>
              <a:t>SJD.</a:t>
            </a:r>
          </a:p>
          <a:p>
            <a:pPr>
              <a:spcBef>
                <a:spcPts val="1000"/>
              </a:spcBef>
            </a:pPr>
            <a:r>
              <a:rPr lang="en-US" sz="1200" b="1" i="1" dirty="0" smtClean="0">
                <a:solidFill>
                  <a:srgbClr val="FFFFFF"/>
                </a:solidFill>
                <a:highlight>
                  <a:srgbClr val="3C78D8"/>
                </a:highlight>
                <a:latin typeface="Dosis"/>
                <a:ea typeface="Dosis"/>
                <a:cs typeface="Dosis"/>
                <a:sym typeface="Dosis"/>
              </a:rPr>
              <a:t>Source: </a:t>
            </a:r>
            <a:r>
              <a:rPr lang="en-US" sz="1200" b="1" dirty="0">
                <a:solidFill>
                  <a:srgbClr val="FFFFFF"/>
                </a:solidFill>
                <a:highlight>
                  <a:srgbClr val="3C78D8"/>
                </a:highlight>
                <a:latin typeface="Dosis"/>
                <a:ea typeface="Dosis"/>
                <a:cs typeface="Dosis"/>
                <a:hlinkClick r:id="rId3"/>
              </a:rPr>
              <a:t>https://</a:t>
            </a:r>
            <a:r>
              <a:rPr lang="en-US" sz="1200" b="1" dirty="0" err="1">
                <a:solidFill>
                  <a:srgbClr val="FFFFFF"/>
                </a:solidFill>
                <a:highlight>
                  <a:srgbClr val="3C78D8"/>
                </a:highlight>
                <a:latin typeface="Dosis"/>
                <a:ea typeface="Dosis"/>
                <a:cs typeface="Dosis"/>
                <a:hlinkClick r:id="rId3"/>
              </a:rPr>
              <a:t>www.gradsch.hku.hk</a:t>
            </a:r>
            <a:r>
              <a:rPr lang="en-US" sz="1200" b="1" dirty="0">
                <a:solidFill>
                  <a:srgbClr val="FFFFFF"/>
                </a:solidFill>
                <a:highlight>
                  <a:srgbClr val="3C78D8"/>
                </a:highlight>
                <a:latin typeface="Dosis"/>
                <a:ea typeface="Dosis"/>
                <a:cs typeface="Dosis"/>
                <a:hlinkClick r:id="rId3"/>
              </a:rPr>
              <a:t>/</a:t>
            </a:r>
            <a:r>
              <a:rPr lang="en-US" sz="1200" b="1" dirty="0" err="1">
                <a:solidFill>
                  <a:srgbClr val="FFFFFF"/>
                </a:solidFill>
                <a:highlight>
                  <a:srgbClr val="3C78D8"/>
                </a:highlight>
                <a:latin typeface="Dosis"/>
                <a:ea typeface="Dosis"/>
                <a:cs typeface="Dosis"/>
                <a:hlinkClick r:id="rId3"/>
              </a:rPr>
              <a:t>gradsch</a:t>
            </a:r>
            <a:r>
              <a:rPr lang="en-US" sz="1200" b="1" dirty="0">
                <a:solidFill>
                  <a:srgbClr val="FFFFFF"/>
                </a:solidFill>
                <a:highlight>
                  <a:srgbClr val="3C78D8"/>
                </a:highlight>
                <a:latin typeface="Dosis"/>
                <a:ea typeface="Dosis"/>
                <a:cs typeface="Dosis"/>
                <a:hlinkClick r:id="rId3"/>
              </a:rPr>
              <a:t>/current-students/handbooks </a:t>
            </a:r>
            <a:endParaRPr sz="1200" b="1" dirty="0">
              <a:solidFill>
                <a:srgbClr val="FFFFFF"/>
              </a:solidFill>
              <a:highlight>
                <a:srgbClr val="3C78D8"/>
              </a:highlight>
              <a:latin typeface="Dosis"/>
              <a:ea typeface="Dosis"/>
              <a:cs typeface="Dosis"/>
              <a:sym typeface="Dosis"/>
            </a:endParaRPr>
          </a:p>
          <a:p>
            <a:pPr marL="0" lvl="0" indent="0" rtl="0">
              <a:spcBef>
                <a:spcPts val="1000"/>
              </a:spcBef>
              <a:spcAft>
                <a:spcPts val="0"/>
              </a:spcAft>
              <a:buNone/>
            </a:pPr>
            <a:endParaRPr sz="1200" dirty="0" smtClean="0">
              <a:solidFill>
                <a:srgbClr val="FFFFFF"/>
              </a:solidFill>
              <a:highlight>
                <a:srgbClr val="3C78D8"/>
              </a:highlight>
              <a:latin typeface="Dosis"/>
              <a:ea typeface="Dosis"/>
              <a:cs typeface="Dosis"/>
              <a:sym typeface="Dosis"/>
            </a:endParaRPr>
          </a:p>
          <a:p>
            <a:pPr marL="0" lvl="0" indent="0" rtl="0">
              <a:spcBef>
                <a:spcPts val="1000"/>
              </a:spcBef>
              <a:spcAft>
                <a:spcPts val="1000"/>
              </a:spcAft>
              <a:buNone/>
            </a:pPr>
            <a:endParaRPr sz="1200" dirty="0">
              <a:solidFill>
                <a:srgbClr val="FFFFFF"/>
              </a:solidFill>
              <a:highlight>
                <a:srgbClr val="3C78D8"/>
              </a:highlight>
              <a:latin typeface="Dosis"/>
              <a:ea typeface="Dosis"/>
              <a:cs typeface="Dosis"/>
              <a:sym typeface="Dosis"/>
            </a:endParaRPr>
          </a:p>
        </p:txBody>
      </p:sp>
      <p:sp>
        <p:nvSpPr>
          <p:cNvPr id="6" name="TextBox 5"/>
          <p:cNvSpPr txBox="1"/>
          <p:nvPr/>
        </p:nvSpPr>
        <p:spPr>
          <a:xfrm>
            <a:off x="2197792" y="165635"/>
            <a:ext cx="4748416" cy="461665"/>
          </a:xfrm>
          <a:prstGeom prst="rect">
            <a:avLst/>
          </a:prstGeom>
          <a:noFill/>
        </p:spPr>
        <p:txBody>
          <a:bodyPr wrap="none" rtlCol="0">
            <a:spAutoFit/>
          </a:bodyPr>
          <a:lstStyle/>
          <a:p>
            <a:pPr algn="ctr">
              <a:buClr>
                <a:srgbClr val="3C78D8"/>
              </a:buClr>
              <a:buSzPts val="1800"/>
            </a:pPr>
            <a:r>
              <a:rPr lang="en-US" sz="2400" b="1" dirty="0" smtClean="0">
                <a:solidFill>
                  <a:srgbClr val="3C78D8"/>
                </a:solidFill>
                <a:latin typeface="Sniglet"/>
                <a:ea typeface="Sniglet"/>
                <a:cs typeface="Sniglet"/>
                <a:sym typeface="Sniglet"/>
              </a:rPr>
              <a:t>Procedures </a:t>
            </a:r>
            <a:r>
              <a:rPr lang="en-US" sz="2400" b="1" dirty="0">
                <a:solidFill>
                  <a:srgbClr val="3C78D8"/>
                </a:solidFill>
                <a:latin typeface="Sniglet"/>
                <a:ea typeface="Sniglet"/>
                <a:cs typeface="Sniglet"/>
                <a:sym typeface="Sniglet"/>
              </a:rPr>
              <a:t>of HKU </a:t>
            </a:r>
            <a:r>
              <a:rPr lang="en-US" sz="2400" b="1" i="1" dirty="0" smtClean="0">
                <a:solidFill>
                  <a:srgbClr val="3C78D8"/>
                </a:solidFill>
                <a:latin typeface="Sniglet"/>
                <a:ea typeface="Sniglet"/>
                <a:cs typeface="Sniglet"/>
                <a:sym typeface="Sniglet"/>
              </a:rPr>
              <a:t>RPG students*</a:t>
            </a:r>
            <a:endParaRPr lang="en-US" sz="2400" b="1" i="1" dirty="0">
              <a:solidFill>
                <a:srgbClr val="3C78D8"/>
              </a:solidFill>
              <a:latin typeface="Sniglet"/>
              <a:ea typeface="Sniglet"/>
              <a:cs typeface="Sniglet"/>
              <a:sym typeface="Sniglet"/>
            </a:endParaRPr>
          </a:p>
        </p:txBody>
      </p:sp>
    </p:spTree>
    <p:extLst>
      <p:ext uri="{BB962C8B-B14F-4D97-AF65-F5344CB8AC3E}">
        <p14:creationId xmlns:p14="http://schemas.microsoft.com/office/powerpoint/2010/main" val="1829860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25025"/>
            <a:ext cx="6313778"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dirty="0" smtClean="0"/>
              <a:t>Tools for </a:t>
            </a:r>
            <a:r>
              <a:rPr lang="en-US" sz="3600" smtClean="0"/>
              <a:t>Data Management Plan</a:t>
            </a:r>
            <a:endParaRPr sz="3600" dirty="0"/>
          </a:p>
        </p:txBody>
      </p:sp>
      <p:graphicFrame>
        <p:nvGraphicFramePr>
          <p:cNvPr id="3" name="Table 2"/>
          <p:cNvGraphicFramePr>
            <a:graphicFrameLocks noGrp="1"/>
          </p:cNvGraphicFramePr>
          <p:nvPr>
            <p:extLst>
              <p:ext uri="{D42A27DB-BD31-4B8C-83A1-F6EECF244321}">
                <p14:modId xmlns:p14="http://schemas.microsoft.com/office/powerpoint/2010/main" val="1711677643"/>
              </p:ext>
            </p:extLst>
          </p:nvPr>
        </p:nvGraphicFramePr>
        <p:xfrm>
          <a:off x="823865" y="1358017"/>
          <a:ext cx="6283105" cy="3422212"/>
        </p:xfrm>
        <a:graphic>
          <a:graphicData uri="http://schemas.openxmlformats.org/drawingml/2006/table">
            <a:tbl>
              <a:tblPr firstRow="1" bandRow="1">
                <a:tableStyleId>{90232796-AEE5-4B59-9641-7D2D18FECFE2}</a:tableStyleId>
              </a:tblPr>
              <a:tblGrid>
                <a:gridCol w="2399169"/>
                <a:gridCol w="1865014"/>
                <a:gridCol w="2018922"/>
              </a:tblGrid>
              <a:tr h="1711106">
                <a:tc>
                  <a:txBody>
                    <a:bodyPr/>
                    <a:lstStyle/>
                    <a:p>
                      <a:endParaRPr lang="en-US" dirty="0" smtClean="0"/>
                    </a:p>
                    <a:p>
                      <a:endParaRPr lang="en-US" dirty="0" smtClean="0"/>
                    </a:p>
                    <a:p>
                      <a:endParaRPr lang="en-US" dirty="0" smtClean="0"/>
                    </a:p>
                    <a:p>
                      <a:endParaRPr lang="en-US" dirty="0" smtClean="0"/>
                    </a:p>
                    <a:p>
                      <a:r>
                        <a:rPr lang="en-US" dirty="0" smtClean="0"/>
                        <a:t>DMP Tool</a:t>
                      </a:r>
                      <a:r>
                        <a:rPr lang="en-US" baseline="0" dirty="0" smtClean="0"/>
                        <a:t> (US)</a:t>
                      </a:r>
                    </a:p>
                    <a:p>
                      <a:endParaRPr lang="en-US" dirty="0" smtClean="0"/>
                    </a:p>
                    <a:p>
                      <a:r>
                        <a:rPr lang="en-US" dirty="0" smtClean="0">
                          <a:hlinkClick r:id="rId3"/>
                        </a:rPr>
                        <a:t>https://</a:t>
                      </a:r>
                      <a:r>
                        <a:rPr lang="en-US" dirty="0" err="1" smtClean="0">
                          <a:hlinkClick r:id="rId3"/>
                        </a:rPr>
                        <a:t>dmp.cdlib.org</a:t>
                      </a:r>
                      <a:r>
                        <a:rPr lang="en-US" dirty="0" smtClean="0">
                          <a:hlinkClick r:id="rId3"/>
                        </a:rPr>
                        <a:t>/</a:t>
                      </a:r>
                      <a:endParaRPr lang="en-US" dirty="0" smtClean="0"/>
                    </a:p>
                  </a:txBody>
                  <a:tcPr/>
                </a:tc>
                <a:tc>
                  <a:txBody>
                    <a:bodyPr/>
                    <a:lstStyle/>
                    <a:p>
                      <a:pPr algn="l"/>
                      <a:r>
                        <a:rPr lang="en-US" sz="1200" dirty="0" smtClean="0"/>
                        <a:t>Create, review, and share data management plans that meet institutional and funder requirements.</a:t>
                      </a:r>
                    </a:p>
                  </a:txBody>
                  <a:tcPr/>
                </a:tc>
                <a:tc>
                  <a:txBody>
                    <a:bodyPr/>
                    <a:lstStyle/>
                    <a:p>
                      <a:endParaRPr lang="en-US" dirty="0"/>
                    </a:p>
                  </a:txBody>
                  <a:tcPr/>
                </a:tc>
              </a:tr>
              <a:tr h="1711106">
                <a:tc>
                  <a:txBody>
                    <a:bodyPr/>
                    <a:lstStyle/>
                    <a:p>
                      <a:endParaRPr lang="en-US" dirty="0" smtClean="0"/>
                    </a:p>
                    <a:p>
                      <a:endParaRPr lang="en-US" dirty="0" smtClean="0"/>
                    </a:p>
                    <a:p>
                      <a:endParaRPr lang="en-US" dirty="0" smtClean="0"/>
                    </a:p>
                    <a:p>
                      <a:endParaRPr lang="en-US" dirty="0" smtClean="0"/>
                    </a:p>
                    <a:p>
                      <a:r>
                        <a:rPr lang="en-US" dirty="0" smtClean="0"/>
                        <a:t>DMP Online (UK)</a:t>
                      </a:r>
                    </a:p>
                    <a:p>
                      <a:endParaRPr lang="en-US" dirty="0" smtClean="0"/>
                    </a:p>
                    <a:p>
                      <a:r>
                        <a:rPr lang="en-US" dirty="0" smtClean="0">
                          <a:hlinkClick r:id="rId4"/>
                        </a:rPr>
                        <a:t>https://</a:t>
                      </a:r>
                      <a:r>
                        <a:rPr lang="en-US" dirty="0" err="1" smtClean="0">
                          <a:hlinkClick r:id="rId4"/>
                        </a:rPr>
                        <a:t>dmponline.dcc.ac.uk</a:t>
                      </a:r>
                      <a:r>
                        <a:rPr lang="en-US" dirty="0" smtClean="0">
                          <a:hlinkClick r:id="rId4"/>
                        </a:rPr>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200" b="0" i="0" u="none" strike="noStrike" cap="none" dirty="0" smtClean="0">
                          <a:solidFill>
                            <a:srgbClr val="000000"/>
                          </a:solidFill>
                          <a:latin typeface="Arial"/>
                          <a:ea typeface="Arial"/>
                          <a:cs typeface="Arial"/>
                          <a:sym typeface="Arial"/>
                        </a:rPr>
                        <a:t>Developed by the Digital Curation Centre to help you write data management plans.</a:t>
                      </a:r>
                      <a:endParaRPr lang="zh-CN" altLang="en-US" sz="1200" b="0" i="0" u="none" strike="noStrike" cap="none" dirty="0" smtClean="0">
                        <a:solidFill>
                          <a:srgbClr val="000000"/>
                        </a:solidFill>
                        <a:latin typeface="Arial"/>
                        <a:ea typeface="Arial"/>
                        <a:cs typeface="Arial"/>
                        <a:sym typeface="Arial"/>
                      </a:endParaRPr>
                    </a:p>
                    <a:p>
                      <a:endParaRPr lang="en-US" dirty="0"/>
                    </a:p>
                  </a:txBody>
                  <a:tcPr/>
                </a:tc>
                <a:tc>
                  <a:txBody>
                    <a:bodyPr/>
                    <a:lstStyle/>
                    <a:p>
                      <a:endParaRPr lang="en-US" dirty="0"/>
                    </a:p>
                  </a:txBody>
                  <a:tcPr/>
                </a:tc>
              </a:tr>
            </a:tbl>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65" y="1358017"/>
            <a:ext cx="2308634" cy="67045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865" y="3069123"/>
            <a:ext cx="2381062" cy="6223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2886" y="3085655"/>
            <a:ext cx="981043" cy="89573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96" y="3085655"/>
            <a:ext cx="1071307" cy="895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886" y="3981389"/>
            <a:ext cx="935777" cy="798839"/>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8663" y="3981389"/>
            <a:ext cx="1023041" cy="79883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22625" y="2244824"/>
            <a:ext cx="884239" cy="77817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2625" y="1412412"/>
            <a:ext cx="1722608" cy="814734"/>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11366" y="2227146"/>
            <a:ext cx="829365" cy="795853"/>
          </a:xfrm>
          <a:prstGeom prst="rect">
            <a:avLst/>
          </a:prstGeom>
        </p:spPr>
      </p:pic>
    </p:spTree>
    <p:extLst>
      <p:ext uri="{BB962C8B-B14F-4D97-AF65-F5344CB8AC3E}">
        <p14:creationId xmlns:p14="http://schemas.microsoft.com/office/powerpoint/2010/main" val="1846243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50" y="0"/>
            <a:ext cx="8587499" cy="5143500"/>
          </a:xfrm>
          <a:prstGeom prst="rect">
            <a:avLst/>
          </a:prstGeom>
          <a:ln>
            <a:solidFill>
              <a:schemeClr val="accent1"/>
            </a:solidFill>
          </a:ln>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dirty="0" smtClean="0">
                <a:solidFill>
                  <a:srgbClr val="FFFFFF"/>
                </a:solidFill>
              </a:rPr>
              <a:t>Example - Use DMP Tool to make your DMP</a:t>
            </a:r>
            <a:endParaRPr b="0" dirty="0">
              <a:solidFill>
                <a:srgbClr val="FFFFFF"/>
              </a:solidFill>
            </a:endParaRPr>
          </a:p>
        </p:txBody>
      </p:sp>
      <p:cxnSp>
        <p:nvCxnSpPr>
          <p:cNvPr id="6" name="Straight Arrow Connector 5"/>
          <p:cNvCxnSpPr/>
          <p:nvPr/>
        </p:nvCxnSpPr>
        <p:spPr>
          <a:xfrm>
            <a:off x="7568697" y="280657"/>
            <a:ext cx="253497" cy="51604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274376" y="4866501"/>
            <a:ext cx="5212024" cy="276999"/>
          </a:xfrm>
          <a:prstGeom prst="rect">
            <a:avLst/>
          </a:prstGeom>
          <a:noFill/>
        </p:spPr>
        <p:txBody>
          <a:bodyPr wrap="square" rtlCol="0">
            <a:spAutoFit/>
          </a:bodyPr>
          <a:lstStyle/>
          <a:p>
            <a:r>
              <a:rPr lang="en-US" sz="1200" dirty="0"/>
              <a:t>Source: </a:t>
            </a:r>
            <a:r>
              <a:rPr lang="en-US" sz="1200" dirty="0">
                <a:hlinkClick r:id="rId4"/>
              </a:rPr>
              <a:t>https://dmptool.org</a:t>
            </a:r>
            <a:r>
              <a:rPr lang="en-US" sz="1200" dirty="0" smtClean="0">
                <a:hlinkClick r:id="rId4"/>
              </a:rPr>
              <a:t>/</a:t>
            </a:r>
            <a:r>
              <a:rPr lang="en-US" sz="1200" dirty="0" smtClean="0"/>
              <a:t>      or     </a:t>
            </a:r>
            <a:r>
              <a:rPr lang="en-US" sz="1200" dirty="0">
                <a:hlinkClick r:id="rId5"/>
              </a:rPr>
              <a:t>https://dmp.cdlib.org</a:t>
            </a:r>
            <a:r>
              <a:rPr lang="en-US" sz="1200" dirty="0" smtClean="0">
                <a:hlinkClick r:id="rId5"/>
              </a:rPr>
              <a:t>/</a:t>
            </a:r>
            <a:endParaRPr lang="en-US" sz="1200" dirty="0"/>
          </a:p>
        </p:txBody>
      </p:sp>
    </p:spTree>
    <p:extLst>
      <p:ext uri="{BB962C8B-B14F-4D97-AF65-F5344CB8AC3E}">
        <p14:creationId xmlns:p14="http://schemas.microsoft.com/office/powerpoint/2010/main" val="126330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50" y="7842"/>
            <a:ext cx="8587500" cy="5135658"/>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altLang="zh-CN" sz="1600" dirty="0" smtClean="0">
                <a:solidFill>
                  <a:srgbClr val="FFFFFF"/>
                </a:solidFill>
              </a:rPr>
              <a:t>Select a funding organization and then you can choose a template from recommendation list</a:t>
            </a:r>
            <a:endParaRPr sz="1600" b="0" dirty="0">
              <a:solidFill>
                <a:srgbClr val="FFFFFF"/>
              </a:solidFill>
            </a:endParaRPr>
          </a:p>
        </p:txBody>
      </p:sp>
      <p:cxnSp>
        <p:nvCxnSpPr>
          <p:cNvPr id="7" name="Straight Arrow Connector 6"/>
          <p:cNvCxnSpPr/>
          <p:nvPr/>
        </p:nvCxnSpPr>
        <p:spPr>
          <a:xfrm flipH="1">
            <a:off x="3720974" y="3467477"/>
            <a:ext cx="914400" cy="90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20974" y="4126871"/>
            <a:ext cx="914400" cy="9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9557" y="3313588"/>
            <a:ext cx="1537600" cy="307777"/>
          </a:xfrm>
          <a:prstGeom prst="rect">
            <a:avLst/>
          </a:prstGeom>
          <a:noFill/>
        </p:spPr>
        <p:txBody>
          <a:bodyPr wrap="none" rtlCol="0">
            <a:spAutoFit/>
          </a:bodyPr>
          <a:lstStyle/>
          <a:p>
            <a:r>
              <a:rPr lang="en-US" altLang="zh-CN" dirty="0" smtClean="0">
                <a:solidFill>
                  <a:srgbClr val="FF2600"/>
                </a:solidFill>
              </a:rPr>
              <a:t>Select the funder</a:t>
            </a:r>
            <a:endParaRPr lang="en-US" dirty="0">
              <a:solidFill>
                <a:srgbClr val="FF2600"/>
              </a:solidFill>
            </a:endParaRPr>
          </a:p>
        </p:txBody>
      </p:sp>
      <p:sp>
        <p:nvSpPr>
          <p:cNvPr id="12" name="TextBox 11"/>
          <p:cNvSpPr txBox="1"/>
          <p:nvPr/>
        </p:nvSpPr>
        <p:spPr>
          <a:xfrm>
            <a:off x="4719557" y="3972982"/>
            <a:ext cx="1717137" cy="307777"/>
          </a:xfrm>
          <a:prstGeom prst="rect">
            <a:avLst/>
          </a:prstGeom>
          <a:noFill/>
        </p:spPr>
        <p:txBody>
          <a:bodyPr wrap="none" rtlCol="0">
            <a:spAutoFit/>
          </a:bodyPr>
          <a:lstStyle/>
          <a:p>
            <a:r>
              <a:rPr lang="en-US" altLang="zh-CN" dirty="0" smtClean="0">
                <a:solidFill>
                  <a:srgbClr val="FF2600"/>
                </a:solidFill>
              </a:rPr>
              <a:t>Select the template</a:t>
            </a:r>
            <a:endParaRPr lang="en-US" dirty="0">
              <a:solidFill>
                <a:srgbClr val="FF2600"/>
              </a:solidFill>
            </a:endParaRPr>
          </a:p>
        </p:txBody>
      </p:sp>
    </p:spTree>
    <p:extLst>
      <p:ext uri="{BB962C8B-B14F-4D97-AF65-F5344CB8AC3E}">
        <p14:creationId xmlns:p14="http://schemas.microsoft.com/office/powerpoint/2010/main" val="1152239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680" y="0"/>
            <a:ext cx="436377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49" y="0"/>
            <a:ext cx="3476239" cy="5143500"/>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altLang="zh-CN" sz="1600" dirty="0" smtClean="0">
                <a:solidFill>
                  <a:srgbClr val="FFFFFF"/>
                </a:solidFill>
              </a:rPr>
              <a:t>Project details and Plan overview</a:t>
            </a:r>
            <a:endParaRPr sz="1600" b="0" dirty="0">
              <a:solidFill>
                <a:srgbClr val="FFFFFF"/>
              </a:solidFill>
            </a:endParaRPr>
          </a:p>
        </p:txBody>
      </p:sp>
    </p:spTree>
    <p:extLst>
      <p:ext uri="{BB962C8B-B14F-4D97-AF65-F5344CB8AC3E}">
        <p14:creationId xmlns:p14="http://schemas.microsoft.com/office/powerpoint/2010/main" val="223193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25892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5892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4848"/>
            <a:ext cx="9144000" cy="2798651"/>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sz="1600" dirty="0" smtClean="0">
                <a:solidFill>
                  <a:srgbClr val="FFFFFF"/>
                </a:solidFill>
              </a:rPr>
              <a:t>Write plan and Guidance</a:t>
            </a:r>
            <a:endParaRPr sz="1600" b="0" dirty="0">
              <a:solidFill>
                <a:srgbClr val="FFFFFF"/>
              </a:solidFill>
            </a:endParaRPr>
          </a:p>
        </p:txBody>
      </p:sp>
      <p:sp>
        <p:nvSpPr>
          <p:cNvPr id="4" name="Rectangle 3"/>
          <p:cNvSpPr/>
          <p:nvPr/>
        </p:nvSpPr>
        <p:spPr>
          <a:xfrm>
            <a:off x="199176" y="525101"/>
            <a:ext cx="1765426" cy="244444"/>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81481" y="2301259"/>
            <a:ext cx="1964895" cy="244444"/>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99176" y="525101"/>
            <a:ext cx="262551" cy="244444"/>
          </a:xfrm>
          <a:prstGeom prst="rect">
            <a:avLst/>
          </a:prstGeom>
          <a:noFill/>
          <a:ln w="50800">
            <a:solidFill>
              <a:srgbClr val="73F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37838" y="3132499"/>
            <a:ext cx="2426328" cy="2011001"/>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5341545" y="3675708"/>
            <a:ext cx="697116" cy="760490"/>
          </a:xfrm>
          <a:prstGeom prst="straightConnector1">
            <a:avLst/>
          </a:prstGeom>
          <a:ln w="2222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86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50" y="0"/>
            <a:ext cx="8587500" cy="5143500"/>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altLang="zh-CN" sz="1600" dirty="0" smtClean="0">
                <a:solidFill>
                  <a:srgbClr val="FFFFFF"/>
                </a:solidFill>
              </a:rPr>
              <a:t>DMP Share</a:t>
            </a:r>
            <a:endParaRPr sz="1600" b="0" dirty="0">
              <a:solidFill>
                <a:srgbClr val="FFFFFF"/>
              </a:solidFill>
            </a:endParaRPr>
          </a:p>
        </p:txBody>
      </p:sp>
      <p:sp>
        <p:nvSpPr>
          <p:cNvPr id="3" name="Rectangle 2"/>
          <p:cNvSpPr/>
          <p:nvPr/>
        </p:nvSpPr>
        <p:spPr>
          <a:xfrm>
            <a:off x="425513" y="1059255"/>
            <a:ext cx="4273236" cy="688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19557" y="1249398"/>
            <a:ext cx="4148893" cy="307777"/>
          </a:xfrm>
          <a:prstGeom prst="rect">
            <a:avLst/>
          </a:prstGeom>
          <a:noFill/>
        </p:spPr>
        <p:txBody>
          <a:bodyPr wrap="none" rtlCol="0">
            <a:spAutoFit/>
          </a:bodyPr>
          <a:lstStyle/>
          <a:p>
            <a:r>
              <a:rPr lang="en-US" dirty="0" smtClean="0">
                <a:solidFill>
                  <a:srgbClr val="FF2600"/>
                </a:solidFill>
              </a:rPr>
              <a:t>Visibility Setting: Private, Organizational, or Public</a:t>
            </a:r>
            <a:endParaRPr lang="en-US" dirty="0">
              <a:solidFill>
                <a:srgbClr val="FF2600"/>
              </a:solidFill>
            </a:endParaRPr>
          </a:p>
        </p:txBody>
      </p:sp>
      <p:sp>
        <p:nvSpPr>
          <p:cNvPr id="8" name="Rectangle 7"/>
          <p:cNvSpPr/>
          <p:nvPr/>
        </p:nvSpPr>
        <p:spPr>
          <a:xfrm>
            <a:off x="518920" y="3519948"/>
            <a:ext cx="4273236" cy="813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92156" y="3557392"/>
            <a:ext cx="3268844" cy="738664"/>
          </a:xfrm>
          <a:prstGeom prst="rect">
            <a:avLst/>
          </a:prstGeom>
          <a:noFill/>
        </p:spPr>
        <p:txBody>
          <a:bodyPr wrap="none" rtlCol="0">
            <a:spAutoFit/>
          </a:bodyPr>
          <a:lstStyle/>
          <a:p>
            <a:r>
              <a:rPr lang="en-US" dirty="0" smtClean="0">
                <a:solidFill>
                  <a:srgbClr val="FF2600"/>
                </a:solidFill>
              </a:rPr>
              <a:t>Co-worker to view, edit, and download;</a:t>
            </a:r>
          </a:p>
          <a:p>
            <a:r>
              <a:rPr lang="en-US" dirty="0" smtClean="0">
                <a:solidFill>
                  <a:srgbClr val="FF2600"/>
                </a:solidFill>
              </a:rPr>
              <a:t>Editor to comment and edit; </a:t>
            </a:r>
          </a:p>
          <a:p>
            <a:r>
              <a:rPr lang="en-US" dirty="0" smtClean="0">
                <a:solidFill>
                  <a:srgbClr val="FF2600"/>
                </a:solidFill>
              </a:rPr>
              <a:t>Read only</a:t>
            </a:r>
            <a:endParaRPr lang="en-US" dirty="0">
              <a:solidFill>
                <a:srgbClr val="FF2600"/>
              </a:solidFill>
            </a:endParaRPr>
          </a:p>
        </p:txBody>
      </p:sp>
    </p:spTree>
    <p:extLst>
      <p:ext uri="{BB962C8B-B14F-4D97-AF65-F5344CB8AC3E}">
        <p14:creationId xmlns:p14="http://schemas.microsoft.com/office/powerpoint/2010/main" val="2714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49" y="0"/>
            <a:ext cx="8656573" cy="5143500"/>
          </a:xfrm>
          <a:prstGeom prst="rect">
            <a:avLst/>
          </a:prstGeom>
        </p:spPr>
      </p:pic>
      <p:sp>
        <p:nvSpPr>
          <p:cNvPr id="586" name="Shape 586"/>
          <p:cNvSpPr txBox="1">
            <a:spLocks noGrp="1"/>
          </p:cNvSpPr>
          <p:nvPr>
            <p:ph type="title" idx="4294967295"/>
          </p:nvPr>
        </p:nvSpPr>
        <p:spPr>
          <a:xfrm>
            <a:off x="280950" y="4333500"/>
            <a:ext cx="8587500" cy="532200"/>
          </a:xfrm>
          <a:prstGeom prst="rect">
            <a:avLst/>
          </a:prstGeom>
          <a:solidFill>
            <a:srgbClr val="1155CC">
              <a:alpha val="49620"/>
            </a:srgbClr>
          </a:solidFill>
        </p:spPr>
        <p:txBody>
          <a:bodyPr spcFirstLastPara="1" wrap="square" lIns="91425" tIns="91425" rIns="91425" bIns="91425" anchor="ctr" anchorCtr="0">
            <a:noAutofit/>
          </a:bodyPr>
          <a:lstStyle/>
          <a:p>
            <a:pPr algn="ctr"/>
            <a:r>
              <a:rPr lang="en-US" altLang="zh-CN" sz="1600" dirty="0" smtClean="0">
                <a:solidFill>
                  <a:srgbClr val="FFFFFF"/>
                </a:solidFill>
              </a:rPr>
              <a:t>Choose a proper format to Download</a:t>
            </a:r>
            <a:endParaRPr sz="1600" b="0" dirty="0">
              <a:solidFill>
                <a:srgbClr val="FFFFFF"/>
              </a:solidFill>
            </a:endParaRPr>
          </a:p>
        </p:txBody>
      </p:sp>
      <p:sp>
        <p:nvSpPr>
          <p:cNvPr id="3" name="Rectangle 2"/>
          <p:cNvSpPr/>
          <p:nvPr/>
        </p:nvSpPr>
        <p:spPr>
          <a:xfrm>
            <a:off x="280950" y="2163097"/>
            <a:ext cx="1479024" cy="717755"/>
          </a:xfrm>
          <a:prstGeom prst="rect">
            <a:avLst/>
          </a:prstGeom>
          <a:no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451" y="1512700"/>
            <a:ext cx="1981200" cy="1308100"/>
          </a:xfrm>
          <a:prstGeom prst="rect">
            <a:avLst/>
          </a:prstGeom>
        </p:spPr>
      </p:pic>
      <p:sp>
        <p:nvSpPr>
          <p:cNvPr id="8" name="Rectangle 7"/>
          <p:cNvSpPr/>
          <p:nvPr/>
        </p:nvSpPr>
        <p:spPr>
          <a:xfrm>
            <a:off x="3095675" y="1512700"/>
            <a:ext cx="1994975" cy="1308100"/>
          </a:xfrm>
          <a:prstGeom prst="rect">
            <a:avLst/>
          </a:prstGeom>
          <a:noFill/>
          <a:ln>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202426" y="2163097"/>
            <a:ext cx="688258" cy="4227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644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685800" y="246257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5</a:t>
            </a:r>
            <a:r>
              <a:rPr lang="en-US" sz="4800" dirty="0" smtClean="0"/>
              <a:t>. How to organize data?</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960149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a:t>H</a:t>
            </a:r>
            <a:r>
              <a:rPr lang="en-US" altLang="zh-CN" sz="3600" dirty="0" smtClean="0"/>
              <a:t>ow to organize your data?</a:t>
            </a:r>
            <a:endParaRPr sz="3600" dirty="0"/>
          </a:p>
        </p:txBody>
      </p:sp>
      <p:sp>
        <p:nvSpPr>
          <p:cNvPr id="5" name="Shape 522"/>
          <p:cNvSpPr txBox="1"/>
          <p:nvPr/>
        </p:nvSpPr>
        <p:spPr>
          <a:xfrm>
            <a:off x="4739018" y="2203919"/>
            <a:ext cx="2754207" cy="2016892"/>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pPr>
            <a:r>
              <a:rPr lang="en-US" altLang="zh-CN" dirty="0" smtClean="0">
                <a:solidFill>
                  <a:srgbClr val="FF0000"/>
                </a:solidFill>
                <a:latin typeface="Dosis"/>
                <a:ea typeface="Dosis"/>
                <a:cs typeface="Dosis"/>
                <a:sym typeface="Dosis"/>
              </a:rPr>
              <a:t>Use too long file name;</a:t>
            </a:r>
          </a:p>
          <a:p>
            <a:pPr>
              <a:spcBef>
                <a:spcPts val="600"/>
              </a:spcBef>
              <a:buClr>
                <a:schemeClr val="dk1"/>
              </a:buClr>
              <a:buSzPts val="1100"/>
            </a:pPr>
            <a:r>
              <a:rPr lang="en-US" altLang="zh-CN" dirty="0" smtClean="0">
                <a:solidFill>
                  <a:srgbClr val="FF0000"/>
                </a:solidFill>
                <a:latin typeface="Dosis"/>
                <a:ea typeface="Dosis"/>
                <a:cs typeface="Dosis"/>
                <a:sym typeface="Dosis"/>
              </a:rPr>
              <a:t>Use spaces;</a:t>
            </a:r>
          </a:p>
          <a:p>
            <a:pPr>
              <a:spcBef>
                <a:spcPts val="600"/>
              </a:spcBef>
              <a:buClr>
                <a:schemeClr val="dk1"/>
              </a:buClr>
              <a:buSzPts val="1100"/>
            </a:pPr>
            <a:r>
              <a:rPr lang="en-US" altLang="zh-CN" dirty="0" smtClean="0">
                <a:solidFill>
                  <a:srgbClr val="FF0000"/>
                </a:solidFill>
                <a:latin typeface="Dosis"/>
                <a:ea typeface="Dosis"/>
                <a:cs typeface="Dosis"/>
                <a:sym typeface="Dosis"/>
              </a:rPr>
              <a:t>Use special characters</a:t>
            </a:r>
          </a:p>
          <a:p>
            <a:pPr>
              <a:spcBef>
                <a:spcPts val="600"/>
              </a:spcBef>
              <a:buClr>
                <a:schemeClr val="dk1"/>
              </a:buClr>
              <a:buSzPts val="1100"/>
            </a:pPr>
            <a:r>
              <a:rPr lang="en-US" altLang="zh-CN" dirty="0" smtClean="0">
                <a:solidFill>
                  <a:srgbClr val="FF0000"/>
                </a:solidFill>
                <a:latin typeface="Dosis"/>
                <a:ea typeface="Dosis"/>
                <a:cs typeface="Dosis"/>
                <a:sym typeface="Dosis"/>
              </a:rPr>
              <a:t>(~ </a:t>
            </a:r>
            <a:r>
              <a:rPr lang="en-US" altLang="zh-CN" dirty="0">
                <a:solidFill>
                  <a:srgbClr val="FF0000"/>
                </a:solidFill>
                <a:latin typeface="Dosis"/>
                <a:ea typeface="Dosis"/>
                <a:cs typeface="Dosis"/>
                <a:sym typeface="Dosis"/>
              </a:rPr>
              <a:t>! @ # $ % ^ &amp; * ( ) ` ; &lt; &gt; ? , [ ] { } ' " | </a:t>
            </a:r>
            <a:r>
              <a:rPr lang="en-US" altLang="zh-CN" dirty="0" smtClean="0">
                <a:solidFill>
                  <a:srgbClr val="FF0000"/>
                </a:solidFill>
                <a:latin typeface="Dosis"/>
                <a:ea typeface="Dosis"/>
                <a:cs typeface="Dosis"/>
                <a:sym typeface="Dosis"/>
              </a:rPr>
              <a:t>).</a:t>
            </a:r>
            <a:endParaRPr lang="en-US" altLang="zh-CN" dirty="0">
              <a:solidFill>
                <a:srgbClr val="FF0000"/>
              </a:solidFill>
              <a:latin typeface="Dosis"/>
              <a:ea typeface="Dosis"/>
              <a:cs typeface="Dosis"/>
              <a:sym typeface="Dosis"/>
            </a:endParaRPr>
          </a:p>
          <a:p>
            <a:pPr marL="285750" indent="-285750">
              <a:spcBef>
                <a:spcPts val="600"/>
              </a:spcBef>
              <a:buClr>
                <a:schemeClr val="dk1"/>
              </a:buClr>
              <a:buSzPts val="1100"/>
              <a:buFont typeface="Wingdings" charset="2"/>
              <a:buChar char="Ø"/>
            </a:pPr>
            <a:endParaRPr lang="en-US" altLang="zh-CN" dirty="0" smtClean="0">
              <a:solidFill>
                <a:srgbClr val="3D4965"/>
              </a:solidFill>
              <a:latin typeface="Dosis"/>
              <a:ea typeface="Dosis"/>
              <a:cs typeface="Dosis"/>
              <a:sym typeface="Dosis"/>
            </a:endParaRPr>
          </a:p>
        </p:txBody>
      </p:sp>
      <p:sp>
        <p:nvSpPr>
          <p:cNvPr id="6" name="Shape 522"/>
          <p:cNvSpPr txBox="1"/>
          <p:nvPr/>
        </p:nvSpPr>
        <p:spPr>
          <a:xfrm>
            <a:off x="747925" y="1138522"/>
            <a:ext cx="3898741" cy="2130794"/>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q"/>
            </a:pPr>
            <a:r>
              <a:rPr lang="en-US" sz="1600" b="1" dirty="0" smtClean="0">
                <a:solidFill>
                  <a:srgbClr val="3C78D8"/>
                </a:solidFill>
                <a:latin typeface="Dosis"/>
                <a:ea typeface="Dosis"/>
                <a:cs typeface="Dosis"/>
                <a:sym typeface="Dosis"/>
              </a:rPr>
              <a:t>Make your file name organized</a:t>
            </a:r>
          </a:p>
          <a:p>
            <a:pPr lvl="0" rtl="0">
              <a:spcBef>
                <a:spcPts val="600"/>
              </a:spcBef>
              <a:spcAft>
                <a:spcPts val="0"/>
              </a:spcAft>
            </a:pPr>
            <a:r>
              <a:rPr lang="zh-CN" altLang="en-US" sz="1600" b="1" dirty="0" smtClean="0">
                <a:solidFill>
                  <a:srgbClr val="3C78D8"/>
                </a:solidFill>
                <a:latin typeface="Dosis"/>
                <a:ea typeface="Dosis"/>
                <a:cs typeface="Dosis"/>
                <a:sym typeface="Dosis"/>
              </a:rPr>
              <a:t>      </a:t>
            </a:r>
            <a:r>
              <a:rPr lang="en-US" altLang="zh-CN" sz="1600" b="1" dirty="0" smtClean="0">
                <a:solidFill>
                  <a:srgbClr val="FF0000"/>
                </a:solidFill>
                <a:latin typeface="Dosis"/>
                <a:ea typeface="Dosis"/>
                <a:cs typeface="Dosis"/>
                <a:sym typeface="Dosis"/>
              </a:rPr>
              <a:t>Is this your style? - Wrong! </a:t>
            </a:r>
            <a:r>
              <a:rPr lang="zh-CN" altLang="en-US" sz="1600" b="1" dirty="0" smtClean="0">
                <a:solidFill>
                  <a:srgbClr val="FF0000"/>
                </a:solidFill>
                <a:latin typeface="Dosis"/>
                <a:ea typeface="Dosis"/>
                <a:cs typeface="Dosis"/>
                <a:sym typeface="Dosis"/>
              </a:rPr>
              <a:t>🙅🙅‍♂️</a:t>
            </a:r>
            <a:endParaRPr lang="en-US" dirty="0" smtClean="0">
              <a:solidFill>
                <a:srgbClr val="FF0000"/>
              </a:solidFill>
              <a:latin typeface="Dosis"/>
              <a:ea typeface="Dosis"/>
              <a:cs typeface="Dosis"/>
              <a:sym typeface="Dosi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737" y="1871968"/>
            <a:ext cx="350575" cy="350575"/>
          </a:xfrm>
          <a:prstGeom prst="rect">
            <a:avLst/>
          </a:prstGeom>
        </p:spPr>
      </p:pic>
      <p:sp>
        <p:nvSpPr>
          <p:cNvPr id="4" name="TextBox 3"/>
          <p:cNvSpPr txBox="1"/>
          <p:nvPr/>
        </p:nvSpPr>
        <p:spPr>
          <a:xfrm>
            <a:off x="1486312" y="1831274"/>
            <a:ext cx="2878271" cy="3754874"/>
          </a:xfrm>
          <a:prstGeom prst="rect">
            <a:avLst/>
          </a:prstGeom>
          <a:noFill/>
        </p:spPr>
        <p:txBody>
          <a:bodyPr wrap="square" rtlCol="0">
            <a:spAutoFit/>
          </a:bodyPr>
          <a:lstStyle/>
          <a:p>
            <a:pPr>
              <a:lnSpc>
                <a:spcPct val="150000"/>
              </a:lnSpc>
            </a:pPr>
            <a:r>
              <a:rPr lang="en-US" dirty="0" smtClean="0"/>
              <a:t>MLIM7350 </a:t>
            </a:r>
            <a:r>
              <a:rPr lang="en-US" dirty="0" err="1" smtClean="0"/>
              <a:t>draft.docx</a:t>
            </a:r>
            <a:endParaRPr lang="en-US" dirty="0" smtClean="0"/>
          </a:p>
          <a:p>
            <a:pPr>
              <a:lnSpc>
                <a:spcPct val="150000"/>
              </a:lnSpc>
            </a:pPr>
            <a:r>
              <a:rPr lang="en-US" dirty="0"/>
              <a:t>MLIM7350 </a:t>
            </a:r>
            <a:r>
              <a:rPr lang="en-US" dirty="0" smtClean="0"/>
              <a:t>draft2.docx</a:t>
            </a:r>
            <a:endParaRPr lang="en-US" dirty="0"/>
          </a:p>
          <a:p>
            <a:pPr>
              <a:lnSpc>
                <a:spcPct val="150000"/>
              </a:lnSpc>
            </a:pPr>
            <a:r>
              <a:rPr lang="en-US" dirty="0"/>
              <a:t>MLIM7350 </a:t>
            </a:r>
            <a:r>
              <a:rPr lang="en-US" dirty="0" err="1" smtClean="0"/>
              <a:t>draftupdated.docx</a:t>
            </a:r>
            <a:endParaRPr lang="en-US" dirty="0"/>
          </a:p>
          <a:p>
            <a:pPr>
              <a:lnSpc>
                <a:spcPct val="150000"/>
              </a:lnSpc>
            </a:pPr>
            <a:r>
              <a:rPr lang="en-US" dirty="0"/>
              <a:t>MLIM7350 </a:t>
            </a:r>
            <a:r>
              <a:rPr lang="en-US" dirty="0" smtClean="0"/>
              <a:t>draft </a:t>
            </a:r>
            <a:r>
              <a:rPr lang="en-US" dirty="0" err="1" smtClean="0"/>
              <a:t>final.docx</a:t>
            </a:r>
            <a:endParaRPr lang="en-US" dirty="0" smtClean="0"/>
          </a:p>
          <a:p>
            <a:pPr>
              <a:lnSpc>
                <a:spcPct val="150000"/>
              </a:lnSpc>
            </a:pPr>
            <a:r>
              <a:rPr lang="en-US" dirty="0"/>
              <a:t>MLIM7350 </a:t>
            </a:r>
            <a:r>
              <a:rPr lang="en-US" dirty="0" err="1" smtClean="0"/>
              <a:t>final.docx</a:t>
            </a:r>
            <a:endParaRPr lang="en-US" dirty="0" smtClean="0"/>
          </a:p>
          <a:p>
            <a:pPr>
              <a:lnSpc>
                <a:spcPct val="150000"/>
              </a:lnSpc>
            </a:pPr>
            <a:r>
              <a:rPr lang="en-US" dirty="0"/>
              <a:t>MLIM7350 </a:t>
            </a:r>
            <a:r>
              <a:rPr lang="en-US" dirty="0" smtClean="0"/>
              <a:t>final </a:t>
            </a:r>
            <a:r>
              <a:rPr lang="en-US" dirty="0" err="1" smtClean="0"/>
              <a:t>draft.docx</a:t>
            </a:r>
            <a:endParaRPr lang="en-US" dirty="0" smtClean="0"/>
          </a:p>
          <a:p>
            <a:pPr>
              <a:lnSpc>
                <a:spcPct val="150000"/>
              </a:lnSpc>
            </a:pPr>
            <a:r>
              <a:rPr lang="en-US" dirty="0"/>
              <a:t>MLIM7350 </a:t>
            </a:r>
            <a:r>
              <a:rPr lang="en-US" dirty="0" err="1" smtClean="0"/>
              <a:t>finalfinal.docx</a:t>
            </a:r>
            <a:endParaRPr lang="en-US" dirty="0" smtClean="0"/>
          </a:p>
          <a:p>
            <a:pPr>
              <a:lnSpc>
                <a:spcPct val="150000"/>
              </a:lnSpc>
            </a:pPr>
            <a:r>
              <a:rPr lang="en-US" dirty="0"/>
              <a:t>MLIM7350 </a:t>
            </a:r>
            <a:r>
              <a:rPr lang="en-US" dirty="0" err="1" smtClean="0"/>
              <a:t>lastone</a:t>
            </a:r>
            <a:r>
              <a:rPr lang="en-US" dirty="0" smtClean="0"/>
              <a:t>!!.</a:t>
            </a:r>
            <a:r>
              <a:rPr lang="en-US" dirty="0" err="1" smtClean="0"/>
              <a:t>docx</a:t>
            </a:r>
            <a:endParaRPr lang="en-US" dirty="0"/>
          </a:p>
          <a:p>
            <a:endParaRPr lang="en-US" dirty="0"/>
          </a:p>
          <a:p>
            <a:endParaRPr lang="en-US" dirty="0"/>
          </a:p>
          <a:p>
            <a:endParaRPr lang="en-US" dirty="0"/>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77" y="2222543"/>
            <a:ext cx="350575" cy="3505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17" y="2561842"/>
            <a:ext cx="350575" cy="3505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40" y="2863896"/>
            <a:ext cx="350575" cy="3505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40" y="3191920"/>
            <a:ext cx="350575" cy="3505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40" y="3519944"/>
            <a:ext cx="350575" cy="3505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3" y="3838749"/>
            <a:ext cx="350575" cy="3505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3" y="4129527"/>
            <a:ext cx="350575" cy="350575"/>
          </a:xfrm>
          <a:prstGeom prst="rect">
            <a:avLst/>
          </a:prstGeom>
        </p:spPr>
      </p:pic>
      <p:sp>
        <p:nvSpPr>
          <p:cNvPr id="25" name="Shape 790"/>
          <p:cNvSpPr/>
          <p:nvPr/>
        </p:nvSpPr>
        <p:spPr>
          <a:xfrm>
            <a:off x="4485743" y="2366208"/>
            <a:ext cx="258223" cy="290778"/>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6D9EEB"/>
              </a:solidFill>
            </a:endParaRPr>
          </a:p>
        </p:txBody>
      </p:sp>
      <p:sp>
        <p:nvSpPr>
          <p:cNvPr id="26" name="Shape 790"/>
          <p:cNvSpPr/>
          <p:nvPr/>
        </p:nvSpPr>
        <p:spPr>
          <a:xfrm>
            <a:off x="4485742" y="2682130"/>
            <a:ext cx="258223" cy="290778"/>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6D9EEB"/>
              </a:solidFill>
            </a:endParaRPr>
          </a:p>
        </p:txBody>
      </p:sp>
      <p:sp>
        <p:nvSpPr>
          <p:cNvPr id="27" name="Shape 790"/>
          <p:cNvSpPr/>
          <p:nvPr/>
        </p:nvSpPr>
        <p:spPr>
          <a:xfrm>
            <a:off x="4484288" y="3014909"/>
            <a:ext cx="258223" cy="290778"/>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256894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600" dirty="0" smtClean="0"/>
              <a:t>File Naming</a:t>
            </a:r>
            <a:endParaRPr sz="3600" dirty="0"/>
          </a:p>
        </p:txBody>
      </p:sp>
      <p:sp>
        <p:nvSpPr>
          <p:cNvPr id="5" name="Shape 522"/>
          <p:cNvSpPr txBox="1"/>
          <p:nvPr/>
        </p:nvSpPr>
        <p:spPr>
          <a:xfrm>
            <a:off x="2775448" y="3500506"/>
            <a:ext cx="3317855" cy="537420"/>
          </a:xfrm>
          <a:prstGeom prst="rect">
            <a:avLst/>
          </a:prstGeom>
          <a:noFill/>
          <a:ln>
            <a:noFill/>
          </a:ln>
        </p:spPr>
        <p:txBody>
          <a:bodyPr spcFirstLastPara="1" wrap="square" lIns="91425" tIns="91425" rIns="91425" bIns="91425" anchor="t" anchorCtr="0">
            <a:noAutofit/>
          </a:bodyPr>
          <a:lstStyle/>
          <a:p>
            <a:pPr lvl="0" rtl="0">
              <a:spcBef>
                <a:spcPts val="600"/>
              </a:spcBef>
              <a:spcAft>
                <a:spcPts val="0"/>
              </a:spcAft>
            </a:pPr>
            <a:r>
              <a:rPr lang="en-US" b="1" dirty="0" smtClean="0">
                <a:solidFill>
                  <a:srgbClr val="3D4965"/>
                </a:solidFill>
                <a:latin typeface="Dosis"/>
                <a:ea typeface="Dosis"/>
                <a:cs typeface="Dosis"/>
                <a:sym typeface="Dosis"/>
              </a:rPr>
              <a:t>20180420_DMIdata_DMI_XU.xlsx</a:t>
            </a:r>
            <a:endParaRPr lang="en-US" altLang="zh-CN" b="1" i="1" dirty="0">
              <a:solidFill>
                <a:schemeClr val="tx1"/>
              </a:solidFill>
              <a:latin typeface="Dosis"/>
              <a:ea typeface="Dosis"/>
              <a:cs typeface="Dosis"/>
              <a:sym typeface="Dosis"/>
            </a:endParaRPr>
          </a:p>
          <a:p>
            <a:pPr marL="285750" lvl="0" indent="-285750" rtl="0">
              <a:spcBef>
                <a:spcPts val="600"/>
              </a:spcBef>
              <a:spcAft>
                <a:spcPts val="0"/>
              </a:spcAft>
              <a:buClr>
                <a:schemeClr val="dk1"/>
              </a:buClr>
              <a:buSzPts val="1100"/>
              <a:buFont typeface="Wingdings" charset="2"/>
              <a:buChar char="Ø"/>
            </a:pPr>
            <a:endParaRPr lang="en-US" dirty="0" smtClean="0">
              <a:solidFill>
                <a:srgbClr val="3D4965"/>
              </a:solidFill>
              <a:latin typeface="Dosis"/>
              <a:ea typeface="Dosis"/>
              <a:cs typeface="Dosis"/>
              <a:sym typeface="Dosis"/>
            </a:endParaRPr>
          </a:p>
        </p:txBody>
      </p:sp>
      <p:sp>
        <p:nvSpPr>
          <p:cNvPr id="3" name="TextBox 2"/>
          <p:cNvSpPr txBox="1"/>
          <p:nvPr/>
        </p:nvSpPr>
        <p:spPr>
          <a:xfrm>
            <a:off x="837489" y="1211629"/>
            <a:ext cx="5862414" cy="1477328"/>
          </a:xfrm>
          <a:prstGeom prst="rect">
            <a:avLst/>
          </a:prstGeom>
          <a:noFill/>
        </p:spPr>
        <p:txBody>
          <a:bodyPr wrap="square" rtlCol="0">
            <a:spAutoFit/>
          </a:bodyPr>
          <a:lstStyle/>
          <a:p>
            <a:pPr marL="285750" indent="-285750">
              <a:spcBef>
                <a:spcPts val="600"/>
              </a:spcBef>
              <a:buClr>
                <a:schemeClr val="dk1"/>
              </a:buClr>
              <a:buSzPts val="1100"/>
              <a:buFont typeface="Wingdings" charset="2"/>
              <a:buChar char="ü"/>
            </a:pPr>
            <a:r>
              <a:rPr lang="en-US" altLang="zh-CN" dirty="0" smtClean="0">
                <a:solidFill>
                  <a:srgbClr val="3D4965"/>
                </a:solidFill>
                <a:latin typeface="Dosis"/>
                <a:ea typeface="Dosis"/>
                <a:cs typeface="Dosis"/>
              </a:rPr>
              <a:t>Date format </a:t>
            </a:r>
            <a:r>
              <a:rPr lang="mr-IN" altLang="zh-CN" dirty="0" smtClean="0">
                <a:solidFill>
                  <a:srgbClr val="3D4965"/>
                </a:solidFill>
                <a:latin typeface="Dosis"/>
                <a:ea typeface="Dosis"/>
                <a:cs typeface="Dosis"/>
              </a:rPr>
              <a:t>–</a:t>
            </a:r>
            <a:r>
              <a:rPr lang="en-US" altLang="zh-CN" dirty="0" smtClean="0">
                <a:solidFill>
                  <a:srgbClr val="3D4965"/>
                </a:solidFill>
                <a:latin typeface="Dosis"/>
                <a:ea typeface="Dosis"/>
                <a:cs typeface="Dosis"/>
              </a:rPr>
              <a:t> YYYYMMDD or YYMMDD</a:t>
            </a:r>
          </a:p>
          <a:p>
            <a:pPr marL="285750" indent="-285750">
              <a:spcBef>
                <a:spcPts val="600"/>
              </a:spcBef>
              <a:buClr>
                <a:schemeClr val="dk1"/>
              </a:buClr>
              <a:buSzPts val="1100"/>
              <a:buFont typeface="Wingdings" charset="2"/>
              <a:buChar char="ü"/>
            </a:pPr>
            <a:r>
              <a:rPr lang="en-US" altLang="zh-CN" dirty="0" smtClean="0">
                <a:solidFill>
                  <a:srgbClr val="3D4965"/>
                </a:solidFill>
                <a:latin typeface="Dosis"/>
                <a:ea typeface="Dosis"/>
                <a:cs typeface="Dosis"/>
              </a:rPr>
              <a:t>Underscores, e.g. </a:t>
            </a:r>
            <a:r>
              <a:rPr lang="en-US" altLang="zh-CN" dirty="0" err="1" smtClean="0">
                <a:solidFill>
                  <a:srgbClr val="3D4965"/>
                </a:solidFill>
                <a:latin typeface="Dosis"/>
                <a:ea typeface="Dosis"/>
                <a:cs typeface="Dosis"/>
              </a:rPr>
              <a:t>file_name.xxx</a:t>
            </a:r>
            <a:endParaRPr lang="en-US" altLang="zh-CN" dirty="0" smtClean="0">
              <a:solidFill>
                <a:srgbClr val="3D4965"/>
              </a:solidFill>
              <a:latin typeface="Dosis"/>
              <a:ea typeface="Dosis"/>
              <a:cs typeface="Dosis"/>
            </a:endParaRPr>
          </a:p>
          <a:p>
            <a:pPr marL="285750" indent="-285750">
              <a:spcBef>
                <a:spcPts val="600"/>
              </a:spcBef>
              <a:buClr>
                <a:schemeClr val="dk1"/>
              </a:buClr>
              <a:buSzPts val="1100"/>
              <a:buFont typeface="Wingdings" charset="2"/>
              <a:buChar char="ü"/>
            </a:pPr>
            <a:r>
              <a:rPr lang="en-US" altLang="zh-CN" dirty="0" smtClean="0">
                <a:solidFill>
                  <a:srgbClr val="3D4965"/>
                </a:solidFill>
                <a:latin typeface="Dosis"/>
                <a:ea typeface="Dosis"/>
                <a:cs typeface="Dosis"/>
              </a:rPr>
              <a:t>Dashes, e.g. file-</a:t>
            </a:r>
            <a:r>
              <a:rPr lang="en-US" altLang="zh-CN" dirty="0" err="1" smtClean="0">
                <a:solidFill>
                  <a:srgbClr val="3D4965"/>
                </a:solidFill>
                <a:latin typeface="Dosis"/>
                <a:ea typeface="Dosis"/>
                <a:cs typeface="Dosis"/>
              </a:rPr>
              <a:t>name.xxx</a:t>
            </a:r>
            <a:endParaRPr lang="en-US" altLang="zh-CN" dirty="0" smtClean="0">
              <a:solidFill>
                <a:srgbClr val="3D4965"/>
              </a:solidFill>
              <a:latin typeface="Dosis"/>
              <a:ea typeface="Dosis"/>
              <a:cs typeface="Dosis"/>
            </a:endParaRPr>
          </a:p>
          <a:p>
            <a:pPr marL="285750" indent="-285750">
              <a:spcBef>
                <a:spcPts val="600"/>
              </a:spcBef>
              <a:buClr>
                <a:schemeClr val="dk1"/>
              </a:buClr>
              <a:buSzPts val="1100"/>
              <a:buFont typeface="Wingdings" charset="2"/>
              <a:buChar char="ü"/>
            </a:pPr>
            <a:r>
              <a:rPr lang="en-US" altLang="zh-CN" dirty="0" smtClean="0">
                <a:solidFill>
                  <a:srgbClr val="3D4965"/>
                </a:solidFill>
                <a:latin typeface="Dosis"/>
                <a:ea typeface="Dosis"/>
                <a:cs typeface="Dosis"/>
              </a:rPr>
              <a:t>No separation, e.g. </a:t>
            </a:r>
            <a:r>
              <a:rPr lang="en-US" altLang="zh-CN" dirty="0" err="1" smtClean="0">
                <a:solidFill>
                  <a:srgbClr val="3D4965"/>
                </a:solidFill>
                <a:latin typeface="Dosis"/>
                <a:ea typeface="Dosis"/>
                <a:cs typeface="Dosis"/>
              </a:rPr>
              <a:t>filename.xxx</a:t>
            </a:r>
            <a:endParaRPr lang="en-US" altLang="zh-CN" dirty="0" smtClean="0">
              <a:solidFill>
                <a:srgbClr val="3D4965"/>
              </a:solidFill>
              <a:latin typeface="Dosis"/>
              <a:ea typeface="Dosis"/>
              <a:cs typeface="Dosis"/>
            </a:endParaRPr>
          </a:p>
          <a:p>
            <a:pPr marL="285750" indent="-285750">
              <a:spcBef>
                <a:spcPts val="600"/>
              </a:spcBef>
              <a:buClr>
                <a:schemeClr val="dk1"/>
              </a:buClr>
              <a:buSzPts val="1100"/>
              <a:buFont typeface="Wingdings" charset="2"/>
              <a:buChar char="ü"/>
            </a:pPr>
            <a:r>
              <a:rPr lang="en-US" altLang="zh-CN" dirty="0" smtClean="0">
                <a:solidFill>
                  <a:srgbClr val="3D4965"/>
                </a:solidFill>
                <a:latin typeface="Dosis"/>
                <a:ea typeface="Dosis"/>
                <a:cs typeface="Dosis"/>
              </a:rPr>
              <a:t>Camel case, e.g. </a:t>
            </a:r>
            <a:r>
              <a:rPr lang="en-US" altLang="zh-CN" dirty="0" err="1" smtClean="0">
                <a:solidFill>
                  <a:srgbClr val="3D4965"/>
                </a:solidFill>
                <a:latin typeface="Dosis"/>
                <a:ea typeface="Dosis"/>
                <a:cs typeface="Dosis"/>
              </a:rPr>
              <a:t>FileName.xxx</a:t>
            </a:r>
            <a:endParaRPr lang="zh-CN" altLang="en-US" dirty="0">
              <a:solidFill>
                <a:srgbClr val="3D4965"/>
              </a:solidFill>
              <a:latin typeface="Dosis"/>
              <a:ea typeface="Dosis"/>
              <a:cs typeface="Dosis"/>
            </a:endParaRPr>
          </a:p>
        </p:txBody>
      </p:sp>
      <p:sp>
        <p:nvSpPr>
          <p:cNvPr id="2" name="TextBox 1"/>
          <p:cNvSpPr txBox="1"/>
          <p:nvPr/>
        </p:nvSpPr>
        <p:spPr>
          <a:xfrm>
            <a:off x="1497026" y="2940843"/>
            <a:ext cx="503664" cy="307777"/>
          </a:xfrm>
          <a:prstGeom prst="rect">
            <a:avLst/>
          </a:prstGeom>
          <a:noFill/>
        </p:spPr>
        <p:txBody>
          <a:bodyPr wrap="none" rtlCol="0">
            <a:spAutoFit/>
          </a:bodyPr>
          <a:lstStyle/>
          <a:p>
            <a:r>
              <a:rPr lang="en-US" dirty="0" smtClean="0"/>
              <a:t>E.g.</a:t>
            </a:r>
            <a:endParaRPr lang="en-US" dirty="0"/>
          </a:p>
        </p:txBody>
      </p:sp>
      <p:sp>
        <p:nvSpPr>
          <p:cNvPr id="4" name="TextBox 3"/>
          <p:cNvSpPr txBox="1"/>
          <p:nvPr/>
        </p:nvSpPr>
        <p:spPr>
          <a:xfrm>
            <a:off x="2152481" y="2971621"/>
            <a:ext cx="1891865" cy="276999"/>
          </a:xfrm>
          <a:prstGeom prst="rect">
            <a:avLst/>
          </a:prstGeom>
          <a:noFill/>
        </p:spPr>
        <p:txBody>
          <a:bodyPr wrap="none" rtlCol="0">
            <a:spAutoFit/>
          </a:bodyPr>
          <a:lstStyle/>
          <a:p>
            <a:r>
              <a:rPr lang="en-US" sz="1200" dirty="0" smtClean="0">
                <a:solidFill>
                  <a:schemeClr val="accent1"/>
                </a:solidFill>
              </a:rPr>
              <a:t>Date created YYYMMDD</a:t>
            </a:r>
            <a:endParaRPr lang="en-US" sz="1200" dirty="0">
              <a:solidFill>
                <a:schemeClr val="accent1"/>
              </a:solidFill>
            </a:endParaRPr>
          </a:p>
        </p:txBody>
      </p:sp>
      <p:sp>
        <p:nvSpPr>
          <p:cNvPr id="8" name="TextBox 7"/>
          <p:cNvSpPr txBox="1"/>
          <p:nvPr/>
        </p:nvSpPr>
        <p:spPr>
          <a:xfrm>
            <a:off x="5161370" y="2959065"/>
            <a:ext cx="739305" cy="276999"/>
          </a:xfrm>
          <a:prstGeom prst="rect">
            <a:avLst/>
          </a:prstGeom>
          <a:noFill/>
        </p:spPr>
        <p:txBody>
          <a:bodyPr wrap="none" rtlCol="0">
            <a:spAutoFit/>
          </a:bodyPr>
          <a:lstStyle/>
          <a:p>
            <a:r>
              <a:rPr lang="en-US" sz="1200" smtClean="0">
                <a:solidFill>
                  <a:schemeClr val="accent1"/>
                </a:solidFill>
              </a:rPr>
              <a:t>Creator </a:t>
            </a:r>
            <a:endParaRPr lang="en-US" sz="1200" dirty="0">
              <a:solidFill>
                <a:schemeClr val="accent1"/>
              </a:solidFill>
            </a:endParaRPr>
          </a:p>
        </p:txBody>
      </p:sp>
      <p:sp>
        <p:nvSpPr>
          <p:cNvPr id="9" name="TextBox 8"/>
          <p:cNvSpPr txBox="1"/>
          <p:nvPr/>
        </p:nvSpPr>
        <p:spPr>
          <a:xfrm>
            <a:off x="3305041" y="4305146"/>
            <a:ext cx="721672" cy="276999"/>
          </a:xfrm>
          <a:prstGeom prst="rect">
            <a:avLst/>
          </a:prstGeom>
          <a:noFill/>
        </p:spPr>
        <p:txBody>
          <a:bodyPr wrap="none" rtlCol="0">
            <a:spAutoFit/>
          </a:bodyPr>
          <a:lstStyle/>
          <a:p>
            <a:r>
              <a:rPr lang="en-US" sz="1200" dirty="0" smtClean="0">
                <a:solidFill>
                  <a:schemeClr val="accent1"/>
                </a:solidFill>
              </a:rPr>
              <a:t>Content</a:t>
            </a:r>
            <a:endParaRPr lang="en-US" sz="1200" dirty="0">
              <a:solidFill>
                <a:schemeClr val="accent1"/>
              </a:solidFill>
            </a:endParaRPr>
          </a:p>
        </p:txBody>
      </p:sp>
      <p:sp>
        <p:nvSpPr>
          <p:cNvPr id="10" name="TextBox 9"/>
          <p:cNvSpPr txBox="1"/>
          <p:nvPr/>
        </p:nvSpPr>
        <p:spPr>
          <a:xfrm>
            <a:off x="4371841" y="4294459"/>
            <a:ext cx="1293944" cy="276999"/>
          </a:xfrm>
          <a:prstGeom prst="rect">
            <a:avLst/>
          </a:prstGeom>
          <a:noFill/>
        </p:spPr>
        <p:txBody>
          <a:bodyPr wrap="none" rtlCol="0">
            <a:spAutoFit/>
          </a:bodyPr>
          <a:lstStyle/>
          <a:p>
            <a:r>
              <a:rPr lang="en-US" sz="1200" smtClean="0">
                <a:solidFill>
                  <a:schemeClr val="accent1"/>
                </a:solidFill>
              </a:rPr>
              <a:t>Project acronym</a:t>
            </a:r>
            <a:endParaRPr lang="en-US" sz="1200" dirty="0">
              <a:solidFill>
                <a:schemeClr val="accent1"/>
              </a:solidFill>
            </a:endParaRPr>
          </a:p>
        </p:txBody>
      </p:sp>
      <p:cxnSp>
        <p:nvCxnSpPr>
          <p:cNvPr id="11" name="Straight Connector 10"/>
          <p:cNvCxnSpPr>
            <a:stCxn id="4" idx="2"/>
          </p:cNvCxnSpPr>
          <p:nvPr/>
        </p:nvCxnSpPr>
        <p:spPr>
          <a:xfrm>
            <a:off x="3098414" y="3248620"/>
            <a:ext cx="206627" cy="417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a:stCxn id="8" idx="2"/>
          </p:cNvCxnSpPr>
          <p:nvPr/>
        </p:nvCxnSpPr>
        <p:spPr>
          <a:xfrm flipH="1">
            <a:off x="5097982" y="3236064"/>
            <a:ext cx="433041" cy="42962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9" idx="0"/>
          </p:cNvCxnSpPr>
          <p:nvPr/>
        </p:nvCxnSpPr>
        <p:spPr>
          <a:xfrm flipV="1">
            <a:off x="3665877" y="3932729"/>
            <a:ext cx="152248" cy="37241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10" idx="0"/>
          </p:cNvCxnSpPr>
          <p:nvPr/>
        </p:nvCxnSpPr>
        <p:spPr>
          <a:xfrm flipH="1" flipV="1">
            <a:off x="4750025" y="3916545"/>
            <a:ext cx="268788" cy="377914"/>
          </a:xfrm>
          <a:prstGeom prst="line">
            <a:avLst/>
          </a:prstGeom>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134" y="3665692"/>
            <a:ext cx="247017" cy="226370"/>
          </a:xfrm>
          <a:prstGeom prst="rect">
            <a:avLst/>
          </a:prstGeom>
        </p:spPr>
      </p:pic>
      <p:sp>
        <p:nvSpPr>
          <p:cNvPr id="19" name="TextBox 18"/>
          <p:cNvSpPr txBox="1"/>
          <p:nvPr/>
        </p:nvSpPr>
        <p:spPr>
          <a:xfrm>
            <a:off x="837489" y="4897279"/>
            <a:ext cx="6901248" cy="246221"/>
          </a:xfrm>
          <a:prstGeom prst="rect">
            <a:avLst/>
          </a:prstGeom>
          <a:noFill/>
        </p:spPr>
        <p:txBody>
          <a:bodyPr wrap="none" rtlCol="0">
            <a:spAutoFit/>
          </a:bodyPr>
          <a:lstStyle/>
          <a:p>
            <a:r>
              <a:rPr lang="en-US" sz="1000" dirty="0" smtClean="0"/>
              <a:t>Source: </a:t>
            </a:r>
            <a:r>
              <a:rPr lang="en-US" sz="1000" dirty="0">
                <a:hlinkClick r:id="rId4"/>
              </a:rPr>
              <a:t>https://</a:t>
            </a:r>
            <a:r>
              <a:rPr lang="en-US" sz="1000" dirty="0" err="1">
                <a:hlinkClick r:id="rId4"/>
              </a:rPr>
              <a:t>library.stanford.edu</a:t>
            </a:r>
            <a:r>
              <a:rPr lang="en-US" sz="1000" dirty="0">
                <a:hlinkClick r:id="rId4"/>
              </a:rPr>
              <a:t>/research/data-management-services/data-best-practices/best-practices-file-naming</a:t>
            </a:r>
            <a:r>
              <a:rPr lang="en-US" sz="1000" dirty="0"/>
              <a:t> </a:t>
            </a:r>
          </a:p>
        </p:txBody>
      </p:sp>
    </p:spTree>
    <p:extLst>
      <p:ext uri="{BB962C8B-B14F-4D97-AF65-F5344CB8AC3E}">
        <p14:creationId xmlns:p14="http://schemas.microsoft.com/office/powerpoint/2010/main" val="826731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Outline</a:t>
            </a:r>
            <a:endParaRPr sz="3600" dirty="0"/>
          </a:p>
        </p:txBody>
      </p:sp>
      <p:sp>
        <p:nvSpPr>
          <p:cNvPr id="522" name="Shape 522"/>
          <p:cNvSpPr txBox="1"/>
          <p:nvPr/>
        </p:nvSpPr>
        <p:spPr>
          <a:xfrm>
            <a:off x="747925" y="1223158"/>
            <a:ext cx="5534122" cy="3021214"/>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endParaRPr sz="2000" dirty="0">
              <a:solidFill>
                <a:srgbClr val="3C78D8"/>
              </a:solidFill>
              <a:latin typeface="Dosis"/>
              <a:ea typeface="Dosis"/>
              <a:cs typeface="Dosis"/>
              <a:sym typeface="Dosis"/>
            </a:endParaRPr>
          </a:p>
          <a:p>
            <a:pPr marL="342900" indent="-342900">
              <a:buClr>
                <a:schemeClr val="tx1"/>
              </a:buClr>
              <a:buFont typeface="Wingdings" charset="2"/>
              <a:buChar char="Ø"/>
            </a:pPr>
            <a:r>
              <a:rPr lang="en-US" sz="2000" b="1" dirty="0" smtClean="0">
                <a:solidFill>
                  <a:srgbClr val="00B0F0"/>
                </a:solidFill>
              </a:rPr>
              <a:t>1</a:t>
            </a:r>
            <a:r>
              <a:rPr lang="en-US" sz="2000" b="1" dirty="0">
                <a:solidFill>
                  <a:srgbClr val="00B0F0"/>
                </a:solidFill>
              </a:rPr>
              <a:t>. What is Research Data?</a:t>
            </a:r>
          </a:p>
          <a:p>
            <a:pPr marL="342900" indent="-342900">
              <a:buClr>
                <a:schemeClr val="tx1"/>
              </a:buClr>
              <a:buFont typeface="Wingdings" charset="2"/>
              <a:buChar char="Ø"/>
            </a:pPr>
            <a:r>
              <a:rPr lang="en-US" sz="2000" b="1" dirty="0">
                <a:solidFill>
                  <a:srgbClr val="00B050"/>
                </a:solidFill>
              </a:rPr>
              <a:t>2. Why Data Curation?</a:t>
            </a:r>
          </a:p>
          <a:p>
            <a:pPr marL="342900" indent="-342900">
              <a:buClr>
                <a:schemeClr val="tx1"/>
              </a:buClr>
              <a:buFont typeface="Wingdings" charset="2"/>
              <a:buChar char="Ø"/>
            </a:pPr>
            <a:r>
              <a:rPr lang="en-US" sz="2000" b="1" dirty="0">
                <a:solidFill>
                  <a:schemeClr val="accent6">
                    <a:lumMod val="60000"/>
                    <a:lumOff val="40000"/>
                  </a:schemeClr>
                </a:solidFill>
              </a:rPr>
              <a:t>3</a:t>
            </a:r>
            <a:r>
              <a:rPr lang="en-US" sz="2000" b="1" dirty="0" smtClean="0">
                <a:solidFill>
                  <a:schemeClr val="accent6">
                    <a:lumMod val="60000"/>
                    <a:lumOff val="40000"/>
                  </a:schemeClr>
                </a:solidFill>
              </a:rPr>
              <a:t>. What is DMP? </a:t>
            </a:r>
          </a:p>
          <a:p>
            <a:pPr marL="342900" indent="-342900">
              <a:buClr>
                <a:schemeClr val="tx1"/>
              </a:buClr>
              <a:buFont typeface="Wingdings" charset="2"/>
              <a:buChar char="Ø"/>
            </a:pPr>
            <a:r>
              <a:rPr lang="en-US" sz="2000" b="1" dirty="0" smtClean="0">
                <a:solidFill>
                  <a:srgbClr val="7A81FF"/>
                </a:solidFill>
              </a:rPr>
              <a:t>4. How </a:t>
            </a:r>
            <a:r>
              <a:rPr lang="en-US" sz="2000" b="1" dirty="0">
                <a:solidFill>
                  <a:srgbClr val="7A81FF"/>
                </a:solidFill>
              </a:rPr>
              <a:t>to make DMP?</a:t>
            </a:r>
          </a:p>
          <a:p>
            <a:pPr marL="342900" indent="-342900">
              <a:buClr>
                <a:schemeClr val="tx1"/>
              </a:buClr>
              <a:buFont typeface="Wingdings" charset="2"/>
              <a:buChar char="Ø"/>
            </a:pPr>
            <a:r>
              <a:rPr lang="en-US" sz="2000" b="1" dirty="0" smtClean="0">
                <a:solidFill>
                  <a:schemeClr val="accent2">
                    <a:lumMod val="60000"/>
                    <a:lumOff val="40000"/>
                  </a:schemeClr>
                </a:solidFill>
              </a:rPr>
              <a:t>5. </a:t>
            </a:r>
            <a:r>
              <a:rPr lang="en-US" sz="2000" b="1" dirty="0">
                <a:solidFill>
                  <a:schemeClr val="accent2">
                    <a:lumMod val="60000"/>
                    <a:lumOff val="40000"/>
                  </a:schemeClr>
                </a:solidFill>
              </a:rPr>
              <a:t>How to Organize Data?</a:t>
            </a:r>
          </a:p>
          <a:p>
            <a:pPr marL="342900" indent="-342900">
              <a:buClr>
                <a:schemeClr val="tx1"/>
              </a:buClr>
              <a:buFont typeface="Wingdings" charset="2"/>
              <a:buChar char="Ø"/>
            </a:pPr>
            <a:r>
              <a:rPr lang="en-US" sz="2000" b="1" dirty="0" smtClean="0">
                <a:solidFill>
                  <a:srgbClr val="FF2F92"/>
                </a:solidFill>
              </a:rPr>
              <a:t>6. </a:t>
            </a:r>
            <a:r>
              <a:rPr lang="en-US" sz="2000" b="1" dirty="0">
                <a:solidFill>
                  <a:srgbClr val="FF2F92"/>
                </a:solidFill>
              </a:rPr>
              <a:t>Where to Preserve and Share?</a:t>
            </a:r>
          </a:p>
          <a:p>
            <a:pPr marL="0" lvl="0" indent="0" rtl="0">
              <a:spcBef>
                <a:spcPts val="600"/>
              </a:spcBef>
              <a:spcAft>
                <a:spcPts val="0"/>
              </a:spcAft>
              <a:buClr>
                <a:schemeClr val="dk1"/>
              </a:buClr>
              <a:buSzPts val="1100"/>
              <a:buFont typeface="Arial"/>
              <a:buNone/>
            </a:pPr>
            <a:endParaRPr sz="2000" dirty="0">
              <a:solidFill>
                <a:srgbClr val="3D4965"/>
              </a:solidFill>
              <a:latin typeface="Dosis"/>
              <a:ea typeface="Dosis"/>
              <a:cs typeface="Dosis"/>
              <a:sym typeface="Dosis"/>
            </a:endParaRPr>
          </a:p>
          <a:p>
            <a:pPr marL="0" lvl="0" indent="0" rtl="0">
              <a:spcBef>
                <a:spcPts val="600"/>
              </a:spcBef>
              <a:spcAft>
                <a:spcPts val="0"/>
              </a:spcAft>
              <a:buClr>
                <a:schemeClr val="dk1"/>
              </a:buClr>
              <a:buSzPts val="1100"/>
              <a:buFont typeface="Arial"/>
              <a:buNone/>
            </a:pPr>
            <a:endParaRPr sz="2000" dirty="0">
              <a:solidFill>
                <a:srgbClr val="3D4965"/>
              </a:solidFill>
              <a:latin typeface="Dosis"/>
              <a:ea typeface="Dosis"/>
              <a:cs typeface="Dosis"/>
              <a:sym typeface="Dosis"/>
            </a:endParaRPr>
          </a:p>
          <a:p>
            <a:pPr marL="0" lvl="0" indent="0" rtl="0">
              <a:spcBef>
                <a:spcPts val="600"/>
              </a:spcBef>
              <a:spcAft>
                <a:spcPts val="0"/>
              </a:spcAft>
              <a:buNone/>
            </a:pPr>
            <a:endParaRPr sz="2000" dirty="0">
              <a:solidFill>
                <a:srgbClr val="3D4965"/>
              </a:solidFill>
              <a:latin typeface="Dosis"/>
              <a:ea typeface="Dosis"/>
              <a:cs typeface="Dosis"/>
              <a:sym typeface="Dosis"/>
            </a:endParaRPr>
          </a:p>
        </p:txBody>
      </p:sp>
      <p:sp>
        <p:nvSpPr>
          <p:cNvPr id="5" name="Rounded Rectangular Callout 4"/>
          <p:cNvSpPr/>
          <p:nvPr/>
        </p:nvSpPr>
        <p:spPr>
          <a:xfrm>
            <a:off x="747925" y="1520041"/>
            <a:ext cx="4750350" cy="2185059"/>
          </a:xfrm>
          <a:prstGeom prst="wedgeRoundRectCallout">
            <a:avLst>
              <a:gd name="adj1" fmla="val 60034"/>
              <a:gd name="adj2" fmla="val 72909"/>
              <a:gd name="adj3" fmla="val 16667"/>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hape 761"/>
          <p:cNvSpPr/>
          <p:nvPr/>
        </p:nvSpPr>
        <p:spPr>
          <a:xfrm>
            <a:off x="6042852" y="3307874"/>
            <a:ext cx="1262162" cy="1297061"/>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6D9EEB"/>
              </a:solidFill>
            </a:endParaRPr>
          </a:p>
        </p:txBody>
      </p:sp>
      <p:sp>
        <p:nvSpPr>
          <p:cNvPr id="8" name="Shape 570"/>
          <p:cNvSpPr txBox="1">
            <a:spLocks/>
          </p:cNvSpPr>
          <p:nvPr/>
        </p:nvSpPr>
        <p:spPr>
          <a:xfrm>
            <a:off x="712299" y="3956405"/>
            <a:ext cx="61404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sz="2400" dirty="0" smtClean="0"/>
              <a:t>It’s time to manage your research data!</a:t>
            </a:r>
            <a:endParaRPr lang="en" sz="2400" dirty="0"/>
          </a:p>
        </p:txBody>
      </p:sp>
    </p:spTree>
    <p:extLst>
      <p:ext uri="{BB962C8B-B14F-4D97-AF65-F5344CB8AC3E}">
        <p14:creationId xmlns:p14="http://schemas.microsoft.com/office/powerpoint/2010/main" val="392696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Organize data in spreadsheet</a:t>
            </a:r>
            <a:endParaRPr sz="3600" dirty="0"/>
          </a:p>
        </p:txBody>
      </p:sp>
      <p:sp>
        <p:nvSpPr>
          <p:cNvPr id="6" name="Shape 522"/>
          <p:cNvSpPr txBox="1"/>
          <p:nvPr/>
        </p:nvSpPr>
        <p:spPr>
          <a:xfrm>
            <a:off x="747925" y="991450"/>
            <a:ext cx="3898741" cy="3386341"/>
          </a:xfrm>
          <a:prstGeom prst="rect">
            <a:avLst/>
          </a:prstGeom>
          <a:noFill/>
          <a:ln>
            <a:noFill/>
          </a:ln>
        </p:spPr>
        <p:txBody>
          <a:bodyPr spcFirstLastPara="1" wrap="square" lIns="91425" tIns="91425" rIns="91425" bIns="91425" anchor="t" anchorCtr="0">
            <a:noAutofit/>
          </a:bodyPr>
          <a:lstStyle/>
          <a:p>
            <a:pPr marL="285750" lvl="0" indent="-285750" rtl="0">
              <a:lnSpc>
                <a:spcPct val="150000"/>
              </a:lnSpc>
              <a:spcBef>
                <a:spcPts val="600"/>
              </a:spcBef>
              <a:spcAft>
                <a:spcPts val="0"/>
              </a:spcAft>
              <a:buFont typeface="Wingdings" charset="2"/>
              <a:buChar char="ü"/>
            </a:pPr>
            <a:r>
              <a:rPr lang="en-GB" dirty="0" smtClean="0">
                <a:solidFill>
                  <a:srgbClr val="3D4965"/>
                </a:solidFill>
                <a:latin typeface="Dosis"/>
                <a:ea typeface="Dosis"/>
                <a:cs typeface="Dosis"/>
              </a:rPr>
              <a:t>Be </a:t>
            </a:r>
            <a:r>
              <a:rPr lang="en-GB" dirty="0">
                <a:solidFill>
                  <a:srgbClr val="3D4965"/>
                </a:solidFill>
                <a:latin typeface="Dosis"/>
                <a:ea typeface="Dosis"/>
                <a:cs typeface="Dosis"/>
              </a:rPr>
              <a:t>consistent</a:t>
            </a:r>
          </a:p>
          <a:p>
            <a:pPr marL="285750" lvl="1" indent="-285750">
              <a:lnSpc>
                <a:spcPct val="150000"/>
              </a:lnSpc>
              <a:buFont typeface="Wingdings" charset="2"/>
              <a:buChar char="ü"/>
            </a:pPr>
            <a:r>
              <a:rPr lang="en-GB" dirty="0">
                <a:solidFill>
                  <a:srgbClr val="3D4965"/>
                </a:solidFill>
                <a:latin typeface="Dosis"/>
                <a:ea typeface="Dosis"/>
                <a:cs typeface="Dosis"/>
              </a:rPr>
              <a:t>Write dates as YYYY-MM-DD</a:t>
            </a:r>
          </a:p>
          <a:p>
            <a:pPr marL="285750" lvl="1" indent="-285750">
              <a:lnSpc>
                <a:spcPct val="150000"/>
              </a:lnSpc>
              <a:buFont typeface="Wingdings" charset="2"/>
              <a:buChar char="ü"/>
            </a:pPr>
            <a:r>
              <a:rPr lang="en-GB" dirty="0">
                <a:solidFill>
                  <a:srgbClr val="3D4965"/>
                </a:solidFill>
                <a:latin typeface="Dosis"/>
                <a:ea typeface="Dosis"/>
                <a:cs typeface="Dosis"/>
              </a:rPr>
              <a:t>Fill in all of the cells</a:t>
            </a:r>
          </a:p>
          <a:p>
            <a:pPr marL="285750" lvl="1" indent="-285750">
              <a:lnSpc>
                <a:spcPct val="150000"/>
              </a:lnSpc>
              <a:buFont typeface="Wingdings" charset="2"/>
              <a:buChar char="ü"/>
            </a:pPr>
            <a:r>
              <a:rPr lang="en-GB" dirty="0">
                <a:solidFill>
                  <a:srgbClr val="3D4965"/>
                </a:solidFill>
                <a:latin typeface="Dosis"/>
                <a:ea typeface="Dosis"/>
                <a:cs typeface="Dosis"/>
              </a:rPr>
              <a:t>Put just one thing in a cell</a:t>
            </a:r>
          </a:p>
          <a:p>
            <a:pPr marL="285750" lvl="1" indent="-285750">
              <a:lnSpc>
                <a:spcPct val="150000"/>
              </a:lnSpc>
              <a:buFont typeface="Wingdings" charset="2"/>
              <a:buChar char="ü"/>
            </a:pPr>
            <a:r>
              <a:rPr lang="en-GB" dirty="0">
                <a:solidFill>
                  <a:srgbClr val="3D4965"/>
                </a:solidFill>
                <a:latin typeface="Dosis"/>
                <a:ea typeface="Dosis"/>
                <a:cs typeface="Dosis"/>
              </a:rPr>
              <a:t>Create (or use) a data dictionary (like a CV)</a:t>
            </a:r>
          </a:p>
          <a:p>
            <a:pPr marL="285750" lvl="1" indent="-285750">
              <a:lnSpc>
                <a:spcPct val="150000"/>
              </a:lnSpc>
              <a:buFont typeface="Wingdings" charset="2"/>
              <a:buChar char="ü"/>
            </a:pPr>
            <a:r>
              <a:rPr lang="en-GB" dirty="0">
                <a:solidFill>
                  <a:srgbClr val="3D4965"/>
                </a:solidFill>
                <a:latin typeface="Dosis"/>
                <a:ea typeface="Dosis"/>
                <a:cs typeface="Dosis"/>
              </a:rPr>
              <a:t>No calculations in the raw data files</a:t>
            </a:r>
          </a:p>
          <a:p>
            <a:pPr marL="285750" lvl="1" indent="-285750">
              <a:lnSpc>
                <a:spcPct val="150000"/>
              </a:lnSpc>
              <a:buFont typeface="Wingdings" charset="2"/>
              <a:buChar char="ü"/>
            </a:pPr>
            <a:r>
              <a:rPr lang="en-GB" dirty="0">
                <a:solidFill>
                  <a:srgbClr val="3D4965"/>
                </a:solidFill>
                <a:latin typeface="Dosis"/>
                <a:ea typeface="Dosis"/>
                <a:cs typeface="Dosis"/>
              </a:rPr>
              <a:t>Don’t use font colour or highlighting as data</a:t>
            </a:r>
          </a:p>
          <a:p>
            <a:pPr marL="285750" lvl="1" indent="-285750">
              <a:lnSpc>
                <a:spcPct val="150000"/>
              </a:lnSpc>
              <a:buFont typeface="Wingdings" charset="2"/>
              <a:buChar char="ü"/>
            </a:pPr>
            <a:r>
              <a:rPr lang="en-GB" dirty="0">
                <a:solidFill>
                  <a:srgbClr val="3D4965"/>
                </a:solidFill>
                <a:latin typeface="Dosis"/>
                <a:ea typeface="Dosis"/>
                <a:cs typeface="Dosis"/>
              </a:rPr>
              <a:t>Choose good names for things</a:t>
            </a:r>
          </a:p>
          <a:p>
            <a:pPr marL="285750" lvl="1" indent="-285750">
              <a:lnSpc>
                <a:spcPct val="150000"/>
              </a:lnSpc>
              <a:buFont typeface="Wingdings" charset="2"/>
              <a:buChar char="ü"/>
            </a:pPr>
            <a:r>
              <a:rPr lang="en-GB" dirty="0">
                <a:solidFill>
                  <a:srgbClr val="3D4965"/>
                </a:solidFill>
                <a:latin typeface="Dosis"/>
                <a:ea typeface="Dosis"/>
                <a:cs typeface="Dosis"/>
              </a:rPr>
              <a:t>Make backups</a:t>
            </a:r>
          </a:p>
          <a:p>
            <a:pPr marL="285750" lvl="1" indent="-285750">
              <a:lnSpc>
                <a:spcPct val="150000"/>
              </a:lnSpc>
              <a:buFont typeface="Wingdings" charset="2"/>
              <a:buChar char="ü"/>
            </a:pPr>
            <a:r>
              <a:rPr lang="en-GB" dirty="0">
                <a:solidFill>
                  <a:srgbClr val="3D4965"/>
                </a:solidFill>
                <a:latin typeface="Dosis"/>
                <a:ea typeface="Dosis"/>
                <a:cs typeface="Dosis"/>
              </a:rPr>
              <a:t>Save the data in plain text files</a:t>
            </a:r>
            <a:endParaRPr lang="en-US" dirty="0">
              <a:solidFill>
                <a:srgbClr val="3D4965"/>
              </a:solidFill>
              <a:latin typeface="Dosis"/>
              <a:ea typeface="Dosis"/>
              <a:cs typeface="Dosis"/>
            </a:endParaRPr>
          </a:p>
          <a:p>
            <a:pPr marL="285750" lvl="0" indent="-285750" rtl="0">
              <a:spcBef>
                <a:spcPts val="600"/>
              </a:spcBef>
              <a:spcAft>
                <a:spcPts val="0"/>
              </a:spcAft>
              <a:buClr>
                <a:schemeClr val="dk1"/>
              </a:buClr>
              <a:buSzPts val="1100"/>
              <a:buFont typeface="Wingdings" charset="2"/>
              <a:buChar char="Ø"/>
            </a:pPr>
            <a:endParaRPr dirty="0">
              <a:solidFill>
                <a:srgbClr val="3D4965"/>
              </a:solidFill>
              <a:latin typeface="Dosis"/>
              <a:ea typeface="Dosis"/>
              <a:cs typeface="Dosis"/>
              <a:sym typeface="Dosis"/>
            </a:endParaRPr>
          </a:p>
        </p:txBody>
      </p:sp>
      <p:sp>
        <p:nvSpPr>
          <p:cNvPr id="2" name="TextBox 1"/>
          <p:cNvSpPr txBox="1"/>
          <p:nvPr/>
        </p:nvSpPr>
        <p:spPr>
          <a:xfrm>
            <a:off x="747925" y="4897279"/>
            <a:ext cx="2230098" cy="246221"/>
          </a:xfrm>
          <a:prstGeom prst="rect">
            <a:avLst/>
          </a:prstGeom>
          <a:noFill/>
        </p:spPr>
        <p:txBody>
          <a:bodyPr wrap="none" rtlCol="0">
            <a:spAutoFit/>
          </a:bodyPr>
          <a:lstStyle/>
          <a:p>
            <a:r>
              <a:rPr lang="en-US" sz="1000" dirty="0" smtClean="0"/>
              <a:t>Source: </a:t>
            </a:r>
            <a:r>
              <a:rPr lang="en-US" sz="1000" dirty="0">
                <a:hlinkClick r:id="rId3"/>
              </a:rPr>
              <a:t>http://</a:t>
            </a:r>
            <a:r>
              <a:rPr lang="en-US" sz="1000" dirty="0" err="1">
                <a:hlinkClick r:id="rId3"/>
              </a:rPr>
              <a:t>kbroman.org</a:t>
            </a:r>
            <a:r>
              <a:rPr lang="en-US" sz="1000" dirty="0">
                <a:hlinkClick r:id="rId3"/>
              </a:rPr>
              <a:t>/</a:t>
            </a:r>
            <a:r>
              <a:rPr lang="en-US" sz="1000" dirty="0" err="1">
                <a:hlinkClick r:id="rId3"/>
              </a:rPr>
              <a:t>dataorg</a:t>
            </a:r>
            <a:r>
              <a:rPr lang="en-US" sz="1000" dirty="0">
                <a:hlinkClick r:id="rId3"/>
              </a:rPr>
              <a:t>/ </a:t>
            </a:r>
            <a:endParaRPr lang="en-US" sz="1000" dirty="0"/>
          </a:p>
        </p:txBody>
      </p:sp>
    </p:spTree>
    <p:extLst>
      <p:ext uri="{BB962C8B-B14F-4D97-AF65-F5344CB8AC3E}">
        <p14:creationId xmlns:p14="http://schemas.microsoft.com/office/powerpoint/2010/main" val="1574555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Data cleaning tool: </a:t>
            </a:r>
            <a:r>
              <a:rPr lang="en-US" altLang="zh-CN" sz="3600" dirty="0" err="1" smtClean="0"/>
              <a:t>OpenRefine</a:t>
            </a:r>
            <a:endParaRPr sz="3600" dirty="0"/>
          </a:p>
        </p:txBody>
      </p:sp>
      <p:sp>
        <p:nvSpPr>
          <p:cNvPr id="6" name="Shape 522"/>
          <p:cNvSpPr txBox="1"/>
          <p:nvPr/>
        </p:nvSpPr>
        <p:spPr>
          <a:xfrm>
            <a:off x="747925" y="991451"/>
            <a:ext cx="5281683" cy="1244756"/>
          </a:xfrm>
          <a:prstGeom prst="rect">
            <a:avLst/>
          </a:prstGeom>
          <a:noFill/>
          <a:ln>
            <a:noFill/>
          </a:ln>
        </p:spPr>
        <p:txBody>
          <a:bodyPr spcFirstLastPara="1" wrap="square" lIns="91425" tIns="91425" rIns="91425" bIns="91425" anchor="t" anchorCtr="0">
            <a:noAutofit/>
          </a:bodyPr>
          <a:lstStyle/>
          <a:p>
            <a:pPr>
              <a:lnSpc>
                <a:spcPct val="150000"/>
              </a:lnSpc>
              <a:spcBef>
                <a:spcPts val="600"/>
              </a:spcBef>
            </a:pPr>
            <a:r>
              <a:rPr lang="en-GB" dirty="0" smtClean="0">
                <a:solidFill>
                  <a:srgbClr val="3D4965"/>
                </a:solidFill>
                <a:latin typeface="Dosis"/>
                <a:ea typeface="Dosis"/>
                <a:cs typeface="Dosis"/>
              </a:rPr>
              <a:t>    “</a:t>
            </a:r>
            <a:r>
              <a:rPr lang="en-GB" dirty="0" err="1" smtClean="0">
                <a:solidFill>
                  <a:srgbClr val="3D4965"/>
                </a:solidFill>
                <a:latin typeface="Dosis"/>
                <a:ea typeface="Dosis"/>
                <a:cs typeface="Dosis"/>
              </a:rPr>
              <a:t>OpenRefine</a:t>
            </a:r>
            <a:r>
              <a:rPr lang="en-GB" dirty="0">
                <a:solidFill>
                  <a:srgbClr val="3D4965"/>
                </a:solidFill>
                <a:latin typeface="Dosis"/>
                <a:ea typeface="Dosis"/>
                <a:cs typeface="Dosis"/>
              </a:rPr>
              <a:t> (</a:t>
            </a:r>
            <a:r>
              <a:rPr lang="en-GB" i="1" dirty="0">
                <a:solidFill>
                  <a:srgbClr val="3D4965"/>
                </a:solidFill>
                <a:latin typeface="Dosis"/>
                <a:ea typeface="Dosis"/>
                <a:cs typeface="Dosis"/>
              </a:rPr>
              <a:t>formerly Google Refine</a:t>
            </a:r>
            <a:r>
              <a:rPr lang="en-GB" dirty="0">
                <a:solidFill>
                  <a:srgbClr val="3D4965"/>
                </a:solidFill>
                <a:latin typeface="Dosis"/>
                <a:ea typeface="Dosis"/>
                <a:cs typeface="Dosis"/>
              </a:rPr>
              <a:t>) </a:t>
            </a:r>
            <a:r>
              <a:rPr lang="en-GB" dirty="0" smtClean="0">
                <a:solidFill>
                  <a:srgbClr val="3D4965"/>
                </a:solidFill>
                <a:latin typeface="Dosis"/>
                <a:ea typeface="Dosis"/>
                <a:cs typeface="Dosis"/>
              </a:rPr>
              <a:t>is </a:t>
            </a:r>
            <a:r>
              <a:rPr lang="en-GB" dirty="0">
                <a:solidFill>
                  <a:srgbClr val="3D4965"/>
                </a:solidFill>
                <a:latin typeface="Dosis"/>
                <a:ea typeface="Dosis"/>
                <a:cs typeface="Dosis"/>
              </a:rPr>
              <a:t>a powerful tool for working with messy data: </a:t>
            </a:r>
            <a:r>
              <a:rPr lang="en-GB" dirty="0">
                <a:solidFill>
                  <a:schemeClr val="accent1"/>
                </a:solidFill>
                <a:latin typeface="Dosis"/>
                <a:ea typeface="Dosis"/>
                <a:cs typeface="Dosis"/>
              </a:rPr>
              <a:t>cleaning</a:t>
            </a:r>
            <a:r>
              <a:rPr lang="en-GB" dirty="0">
                <a:solidFill>
                  <a:srgbClr val="3D4965"/>
                </a:solidFill>
                <a:latin typeface="Dosis"/>
                <a:ea typeface="Dosis"/>
                <a:cs typeface="Dosis"/>
              </a:rPr>
              <a:t> it; </a:t>
            </a:r>
            <a:r>
              <a:rPr lang="en-GB" dirty="0">
                <a:solidFill>
                  <a:schemeClr val="accent1"/>
                </a:solidFill>
                <a:latin typeface="Dosis"/>
                <a:ea typeface="Dosis"/>
                <a:cs typeface="Dosis"/>
              </a:rPr>
              <a:t>transforming</a:t>
            </a:r>
            <a:r>
              <a:rPr lang="en-GB" dirty="0">
                <a:solidFill>
                  <a:srgbClr val="3D4965"/>
                </a:solidFill>
                <a:latin typeface="Dosis"/>
                <a:ea typeface="Dosis"/>
                <a:cs typeface="Dosis"/>
              </a:rPr>
              <a:t> it from one format into another; and </a:t>
            </a:r>
            <a:r>
              <a:rPr lang="en-GB" dirty="0">
                <a:solidFill>
                  <a:schemeClr val="accent1"/>
                </a:solidFill>
                <a:latin typeface="Dosis"/>
                <a:ea typeface="Dosis"/>
                <a:cs typeface="Dosis"/>
              </a:rPr>
              <a:t>extending</a:t>
            </a:r>
            <a:r>
              <a:rPr lang="en-GB" dirty="0">
                <a:solidFill>
                  <a:srgbClr val="3D4965"/>
                </a:solidFill>
                <a:latin typeface="Dosis"/>
                <a:ea typeface="Dosis"/>
                <a:cs typeface="Dosis"/>
              </a:rPr>
              <a:t> it with web services and external data</a:t>
            </a:r>
            <a:r>
              <a:rPr lang="en-GB" dirty="0" smtClean="0">
                <a:solidFill>
                  <a:srgbClr val="3D4965"/>
                </a:solidFill>
                <a:latin typeface="Dosis"/>
                <a:ea typeface="Dosis"/>
                <a:cs typeface="Dosis"/>
              </a:rPr>
              <a:t>.”</a:t>
            </a:r>
            <a:endParaRPr lang="en-US" dirty="0">
              <a:solidFill>
                <a:srgbClr val="3D4965"/>
              </a:solidFill>
              <a:latin typeface="Dosis"/>
              <a:ea typeface="Dosis"/>
              <a:cs typeface="Dosis"/>
            </a:endParaRPr>
          </a:p>
          <a:p>
            <a:pPr marL="285750" lvl="0" indent="-285750" rtl="0">
              <a:spcBef>
                <a:spcPts val="600"/>
              </a:spcBef>
              <a:spcAft>
                <a:spcPts val="0"/>
              </a:spcAft>
              <a:buClr>
                <a:schemeClr val="dk1"/>
              </a:buClr>
              <a:buSzPts val="1100"/>
              <a:buFont typeface="Wingdings" charset="2"/>
              <a:buChar char="Ø"/>
            </a:pPr>
            <a:endParaRPr dirty="0">
              <a:solidFill>
                <a:srgbClr val="3D4965"/>
              </a:solidFill>
              <a:latin typeface="Dosis"/>
              <a:ea typeface="Dosis"/>
              <a:cs typeface="Dosis"/>
              <a:sym typeface="Dosis"/>
            </a:endParaRPr>
          </a:p>
        </p:txBody>
      </p:sp>
      <p:sp>
        <p:nvSpPr>
          <p:cNvPr id="2" name="TextBox 1"/>
          <p:cNvSpPr txBox="1"/>
          <p:nvPr/>
        </p:nvSpPr>
        <p:spPr>
          <a:xfrm>
            <a:off x="3983076" y="2736281"/>
            <a:ext cx="2651688" cy="738664"/>
          </a:xfrm>
          <a:prstGeom prst="rect">
            <a:avLst/>
          </a:prstGeom>
          <a:noFill/>
        </p:spPr>
        <p:txBody>
          <a:bodyPr wrap="none" rtlCol="0">
            <a:spAutoFit/>
          </a:bodyPr>
          <a:lstStyle/>
          <a:p>
            <a:r>
              <a:rPr lang="en-US" b="1" dirty="0" smtClean="0"/>
              <a:t>Download:</a:t>
            </a:r>
          </a:p>
          <a:p>
            <a:r>
              <a:rPr lang="en-US" dirty="0" smtClean="0">
                <a:hlinkClick r:id="rId3"/>
              </a:rPr>
              <a:t>http</a:t>
            </a:r>
            <a:r>
              <a:rPr lang="en-US" dirty="0">
                <a:hlinkClick r:id="rId3"/>
              </a:rPr>
              <a:t>://</a:t>
            </a:r>
            <a:r>
              <a:rPr lang="en-US" dirty="0" err="1">
                <a:hlinkClick r:id="rId3"/>
              </a:rPr>
              <a:t>openrefine.org</a:t>
            </a:r>
            <a:r>
              <a:rPr lang="en-US" dirty="0">
                <a:hlinkClick r:id="rId3"/>
              </a:rPr>
              <a:t>/ </a:t>
            </a:r>
            <a:endParaRPr lang="en-US" dirty="0" smtClean="0"/>
          </a:p>
          <a:p>
            <a:r>
              <a:rPr lang="en-US" dirty="0" smtClean="0">
                <a:hlinkClick r:id="rId4"/>
              </a:rPr>
              <a:t>https</a:t>
            </a:r>
            <a:r>
              <a:rPr lang="en-US" dirty="0">
                <a:hlinkClick r:id="rId4"/>
              </a:rPr>
              <a:t>://</a:t>
            </a:r>
            <a:r>
              <a:rPr lang="en-US" dirty="0" err="1">
                <a:hlinkClick r:id="rId4"/>
              </a:rPr>
              <a:t>github.com</a:t>
            </a:r>
            <a:r>
              <a:rPr lang="en-US" dirty="0">
                <a:hlinkClick r:id="rId4"/>
              </a:rPr>
              <a:t>/</a:t>
            </a:r>
            <a:r>
              <a:rPr lang="en-US" dirty="0" err="1">
                <a:hlinkClick r:id="rId4"/>
              </a:rPr>
              <a:t>OpenRefine</a:t>
            </a:r>
            <a:r>
              <a:rPr lang="en-US" dirty="0">
                <a:hlinkClick r:id="rId4"/>
              </a:rPr>
              <a:t> </a:t>
            </a:r>
            <a:endParaRPr lang="en-US" dirty="0">
              <a:effectLst/>
            </a:endParaRPr>
          </a:p>
        </p:txBody>
      </p:sp>
      <p:pic>
        <p:nvPicPr>
          <p:cNvPr id="3" name="Picture 2"/>
          <p:cNvPicPr>
            <a:picLocks noChangeAspect="1"/>
          </p:cNvPicPr>
          <p:nvPr/>
        </p:nvPicPr>
        <p:blipFill>
          <a:blip r:embed="rId5"/>
          <a:stretch>
            <a:fillRect/>
          </a:stretch>
        </p:blipFill>
        <p:spPr>
          <a:xfrm>
            <a:off x="5935260" y="1209781"/>
            <a:ext cx="953065" cy="937568"/>
          </a:xfrm>
          <a:prstGeom prst="rect">
            <a:avLst/>
          </a:prstGeom>
        </p:spPr>
      </p:pic>
      <p:sp>
        <p:nvSpPr>
          <p:cNvPr id="7" name="Shape 522"/>
          <p:cNvSpPr txBox="1"/>
          <p:nvPr/>
        </p:nvSpPr>
        <p:spPr>
          <a:xfrm>
            <a:off x="847513" y="2147349"/>
            <a:ext cx="3898741" cy="2261689"/>
          </a:xfrm>
          <a:prstGeom prst="rect">
            <a:avLst/>
          </a:prstGeom>
          <a:noFill/>
          <a:ln>
            <a:noFill/>
          </a:ln>
        </p:spPr>
        <p:txBody>
          <a:bodyPr spcFirstLastPara="1" wrap="square" lIns="91425" tIns="91425" rIns="91425" bIns="91425" anchor="t" anchorCtr="0">
            <a:noAutofit/>
          </a:bodyPr>
          <a:lstStyle/>
          <a:p>
            <a:pPr lvl="0" rtl="0">
              <a:lnSpc>
                <a:spcPct val="150000"/>
              </a:lnSpc>
              <a:spcBef>
                <a:spcPts val="600"/>
              </a:spcBef>
              <a:spcAft>
                <a:spcPts val="0"/>
              </a:spcAft>
            </a:pPr>
            <a:r>
              <a:rPr lang="en-GB" b="1" dirty="0" smtClean="0">
                <a:solidFill>
                  <a:srgbClr val="3D4965"/>
                </a:solidFill>
                <a:latin typeface="Dosis"/>
                <a:ea typeface="Dosis"/>
                <a:cs typeface="Dosis"/>
              </a:rPr>
              <a:t>E.g.</a:t>
            </a:r>
          </a:p>
          <a:p>
            <a:pPr marL="285750" lvl="0" indent="-285750" rtl="0">
              <a:lnSpc>
                <a:spcPct val="150000"/>
              </a:lnSpc>
              <a:spcBef>
                <a:spcPts val="600"/>
              </a:spcBef>
              <a:spcAft>
                <a:spcPts val="0"/>
              </a:spcAft>
              <a:buFont typeface="Wingdings" charset="2"/>
              <a:buChar char="ü"/>
            </a:pPr>
            <a:r>
              <a:rPr lang="en-GB" dirty="0" smtClean="0">
                <a:solidFill>
                  <a:srgbClr val="3D4965"/>
                </a:solidFill>
                <a:latin typeface="Dosis"/>
                <a:ea typeface="Dosis"/>
                <a:cs typeface="Dosis"/>
              </a:rPr>
              <a:t>Common transformations</a:t>
            </a:r>
          </a:p>
          <a:p>
            <a:pPr lvl="0" rtl="0">
              <a:lnSpc>
                <a:spcPct val="150000"/>
              </a:lnSpc>
              <a:spcBef>
                <a:spcPts val="600"/>
              </a:spcBef>
              <a:spcAft>
                <a:spcPts val="0"/>
              </a:spcAft>
            </a:pPr>
            <a:r>
              <a:rPr lang="en-GB" dirty="0">
                <a:solidFill>
                  <a:srgbClr val="3D4965"/>
                </a:solidFill>
                <a:latin typeface="Dosis"/>
                <a:ea typeface="Dosis"/>
                <a:cs typeface="Dosis"/>
              </a:rPr>
              <a:t> </a:t>
            </a:r>
            <a:r>
              <a:rPr lang="en-GB" dirty="0" smtClean="0">
                <a:solidFill>
                  <a:srgbClr val="3D4965"/>
                </a:solidFill>
                <a:latin typeface="Dosis"/>
                <a:ea typeface="Dosis"/>
                <a:cs typeface="Dosis"/>
              </a:rPr>
              <a:t>       -- Cells to numbers</a:t>
            </a:r>
          </a:p>
          <a:p>
            <a:pPr lvl="0" rtl="0">
              <a:lnSpc>
                <a:spcPct val="150000"/>
              </a:lnSpc>
              <a:spcBef>
                <a:spcPts val="600"/>
              </a:spcBef>
              <a:spcAft>
                <a:spcPts val="0"/>
              </a:spcAft>
            </a:pPr>
            <a:r>
              <a:rPr lang="en-GB" dirty="0">
                <a:solidFill>
                  <a:srgbClr val="3D4965"/>
                </a:solidFill>
                <a:latin typeface="Dosis"/>
                <a:ea typeface="Dosis"/>
                <a:cs typeface="Dosis"/>
              </a:rPr>
              <a:t> </a:t>
            </a:r>
            <a:r>
              <a:rPr lang="en-GB" dirty="0" smtClean="0">
                <a:solidFill>
                  <a:srgbClr val="3D4965"/>
                </a:solidFill>
                <a:latin typeface="Dosis"/>
                <a:ea typeface="Dosis"/>
                <a:cs typeface="Dosis"/>
              </a:rPr>
              <a:t>      -- Remove trailing white space</a:t>
            </a:r>
            <a:endParaRPr lang="en-GB" dirty="0">
              <a:solidFill>
                <a:srgbClr val="3D4965"/>
              </a:solidFill>
              <a:latin typeface="Dosis"/>
              <a:ea typeface="Dosis"/>
              <a:cs typeface="Dosis"/>
            </a:endParaRPr>
          </a:p>
          <a:p>
            <a:pPr marL="285750" lvl="1" indent="-285750">
              <a:lnSpc>
                <a:spcPct val="150000"/>
              </a:lnSpc>
              <a:buFont typeface="Wingdings" charset="2"/>
              <a:buChar char="ü"/>
            </a:pPr>
            <a:r>
              <a:rPr lang="en-GB" dirty="0" smtClean="0">
                <a:solidFill>
                  <a:srgbClr val="3D4965"/>
                </a:solidFill>
                <a:latin typeface="Dosis"/>
                <a:ea typeface="Dosis"/>
                <a:cs typeface="Dosis"/>
              </a:rPr>
              <a:t>Text Facet</a:t>
            </a:r>
            <a:endParaRPr lang="en-GB" dirty="0">
              <a:solidFill>
                <a:srgbClr val="3D4965"/>
              </a:solidFill>
              <a:latin typeface="Dosis"/>
              <a:ea typeface="Dosis"/>
              <a:cs typeface="Dosis"/>
            </a:endParaRPr>
          </a:p>
          <a:p>
            <a:pPr marL="285750" lvl="1" indent="-285750">
              <a:lnSpc>
                <a:spcPct val="150000"/>
              </a:lnSpc>
              <a:buFont typeface="Wingdings" charset="2"/>
              <a:buChar char="ü"/>
            </a:pPr>
            <a:r>
              <a:rPr lang="en-GB" dirty="0" smtClean="0">
                <a:solidFill>
                  <a:srgbClr val="3D4965"/>
                </a:solidFill>
                <a:latin typeface="Dosis"/>
                <a:ea typeface="Dosis"/>
                <a:cs typeface="Dosis"/>
              </a:rPr>
              <a:t>Merge clusters</a:t>
            </a:r>
            <a:endParaRPr lang="en-GB" dirty="0">
              <a:solidFill>
                <a:srgbClr val="3D4965"/>
              </a:solidFill>
              <a:latin typeface="Dosis"/>
              <a:ea typeface="Dosis"/>
              <a:cs typeface="Dosis"/>
            </a:endParaRPr>
          </a:p>
        </p:txBody>
      </p:sp>
      <p:sp>
        <p:nvSpPr>
          <p:cNvPr id="4" name="Rectangle 3"/>
          <p:cNvSpPr/>
          <p:nvPr/>
        </p:nvSpPr>
        <p:spPr>
          <a:xfrm>
            <a:off x="3983076" y="3762707"/>
            <a:ext cx="3724096" cy="677108"/>
          </a:xfrm>
          <a:prstGeom prst="rect">
            <a:avLst/>
          </a:prstGeom>
        </p:spPr>
        <p:txBody>
          <a:bodyPr wrap="none">
            <a:spAutoFit/>
          </a:bodyPr>
          <a:lstStyle/>
          <a:p>
            <a:r>
              <a:rPr lang="en-US" b="1" dirty="0" smtClean="0"/>
              <a:t>Useful Video:</a:t>
            </a:r>
          </a:p>
          <a:p>
            <a:r>
              <a:rPr lang="en-US" sz="1200" dirty="0" smtClean="0"/>
              <a:t>7 minutes demo of </a:t>
            </a:r>
            <a:r>
              <a:rPr lang="en-US" sz="1200" dirty="0" err="1" smtClean="0"/>
              <a:t>OpenRefine</a:t>
            </a:r>
            <a:endParaRPr lang="en-US" sz="1200" dirty="0" smtClean="0"/>
          </a:p>
          <a:p>
            <a:pPr lvl="1"/>
            <a:r>
              <a:rPr lang="en-US" sz="1200" dirty="0">
                <a:hlinkClick r:id="rId6"/>
              </a:rPr>
              <a:t>https://www.youtube.com/watch?v=B70J_H_zAWM</a:t>
            </a:r>
            <a:r>
              <a:rPr lang="en-US" sz="1200" dirty="0"/>
              <a:t> </a:t>
            </a:r>
          </a:p>
        </p:txBody>
      </p:sp>
    </p:spTree>
    <p:extLst>
      <p:ext uri="{BB962C8B-B14F-4D97-AF65-F5344CB8AC3E}">
        <p14:creationId xmlns:p14="http://schemas.microsoft.com/office/powerpoint/2010/main" val="547397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Metadata</a:t>
            </a:r>
            <a:endParaRPr sz="3600" dirty="0"/>
          </a:p>
        </p:txBody>
      </p:sp>
      <p:sp>
        <p:nvSpPr>
          <p:cNvPr id="4" name="Shape 522"/>
          <p:cNvSpPr txBox="1"/>
          <p:nvPr/>
        </p:nvSpPr>
        <p:spPr>
          <a:xfrm>
            <a:off x="747925" y="1120923"/>
            <a:ext cx="4758140" cy="2130794"/>
          </a:xfrm>
          <a:prstGeom prst="rect">
            <a:avLst/>
          </a:prstGeom>
          <a:noFill/>
          <a:ln>
            <a:noFill/>
          </a:ln>
        </p:spPr>
        <p:txBody>
          <a:bodyPr spcFirstLastPara="1" wrap="square" lIns="91425" tIns="91425" rIns="91425" bIns="91425" anchor="t" anchorCtr="0">
            <a:noAutofit/>
          </a:bodyPr>
          <a:lstStyle/>
          <a:p>
            <a:pPr marL="285750" marR="0" lvl="0" indent="-285750" defTabSz="914400" eaLnBrk="1" fontAlgn="auto" latinLnBrk="0" hangingPunct="1">
              <a:lnSpc>
                <a:spcPct val="100000"/>
              </a:lnSpc>
              <a:spcBef>
                <a:spcPts val="600"/>
              </a:spcBef>
              <a:spcAft>
                <a:spcPts val="0"/>
              </a:spcAft>
              <a:buClrTx/>
              <a:buSzTx/>
              <a:buFont typeface="Wingdings" charset="2"/>
              <a:buChar char="v"/>
              <a:tabLst/>
              <a:defRPr/>
            </a:pPr>
            <a:r>
              <a:rPr lang="en-US" dirty="0" smtClean="0">
                <a:solidFill>
                  <a:srgbClr val="3D4965"/>
                </a:solidFill>
                <a:latin typeface="Dosis"/>
                <a:ea typeface="Dosis"/>
                <a:cs typeface="Dosis"/>
                <a:sym typeface="Dosis"/>
              </a:rPr>
              <a:t>Categorize resources, e.g. image, audio and video;</a:t>
            </a:r>
          </a:p>
          <a:p>
            <a:pPr marL="285750" marR="0" lvl="0" indent="-285750" defTabSz="914400" eaLnBrk="1" fontAlgn="auto" latinLnBrk="0" hangingPunct="1">
              <a:lnSpc>
                <a:spcPct val="100000"/>
              </a:lnSpc>
              <a:spcBef>
                <a:spcPts val="600"/>
              </a:spcBef>
              <a:spcAft>
                <a:spcPts val="0"/>
              </a:spcAft>
              <a:buClrTx/>
              <a:buSzTx/>
              <a:buFont typeface="Wingdings" charset="2"/>
              <a:buChar char="v"/>
              <a:tabLst/>
              <a:defRPr/>
            </a:pPr>
            <a:r>
              <a:rPr lang="en-US" dirty="0" smtClean="0">
                <a:solidFill>
                  <a:srgbClr val="3D4965"/>
                </a:solidFill>
                <a:latin typeface="Dosis"/>
                <a:ea typeface="Dosis"/>
                <a:cs typeface="Dosis"/>
                <a:sym typeface="Dosis"/>
              </a:rPr>
              <a:t>Metadata is core of any information retrieval system;</a:t>
            </a:r>
          </a:p>
          <a:p>
            <a:pPr marL="285750" marR="0" lvl="0" indent="-285750" defTabSz="914400" eaLnBrk="1" fontAlgn="auto" latinLnBrk="0" hangingPunct="1">
              <a:lnSpc>
                <a:spcPct val="100000"/>
              </a:lnSpc>
              <a:spcBef>
                <a:spcPts val="600"/>
              </a:spcBef>
              <a:spcAft>
                <a:spcPts val="0"/>
              </a:spcAft>
              <a:buClrTx/>
              <a:buSzTx/>
              <a:buFont typeface="Wingdings" charset="2"/>
              <a:buChar char="v"/>
              <a:tabLst/>
              <a:defRPr/>
            </a:pPr>
            <a:r>
              <a:rPr lang="en-US" dirty="0" smtClean="0">
                <a:solidFill>
                  <a:srgbClr val="3D4965"/>
                </a:solidFill>
                <a:latin typeface="Dosis"/>
                <a:ea typeface="Dosis"/>
                <a:cs typeface="Dosis"/>
                <a:sym typeface="Dosis"/>
              </a:rPr>
              <a:t>Facilitate searching for and browsing information.</a:t>
            </a:r>
          </a:p>
          <a:p>
            <a:pPr marL="285750" marR="0" lvl="0" indent="-285750" defTabSz="914400" eaLnBrk="1" fontAlgn="auto" latinLnBrk="0" hangingPunct="1">
              <a:lnSpc>
                <a:spcPct val="100000"/>
              </a:lnSpc>
              <a:spcBef>
                <a:spcPts val="600"/>
              </a:spcBef>
              <a:spcAft>
                <a:spcPts val="0"/>
              </a:spcAft>
              <a:buClrTx/>
              <a:buSzTx/>
              <a:buFont typeface="Wingdings" charset="2"/>
              <a:buNone/>
              <a:tabLst/>
              <a:defRPr/>
            </a:pPr>
            <a:endParaRPr dirty="0">
              <a:solidFill>
                <a:srgbClr val="3D4965"/>
              </a:solidFill>
              <a:latin typeface="Dosis"/>
              <a:ea typeface="Dosis"/>
              <a:cs typeface="Dosis"/>
              <a:sym typeface="Dosi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41" y="2186320"/>
            <a:ext cx="6194323" cy="2379591"/>
          </a:xfrm>
          <a:prstGeom prst="rect">
            <a:avLst/>
          </a:prstGeom>
        </p:spPr>
      </p:pic>
      <p:sp>
        <p:nvSpPr>
          <p:cNvPr id="7" name="文本框 2"/>
          <p:cNvSpPr txBox="1">
            <a:spLocks noChangeArrowheads="1"/>
          </p:cNvSpPr>
          <p:nvPr/>
        </p:nvSpPr>
        <p:spPr bwMode="auto">
          <a:xfrm rot="3032176">
            <a:off x="6244565" y="2548391"/>
            <a:ext cx="1287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en-US" altLang="zh-CN" sz="1200" b="1" dirty="0">
                <a:solidFill>
                  <a:srgbClr val="FF2600"/>
                </a:solidFill>
                <a:latin typeface="Arial" charset="0"/>
              </a:rPr>
              <a:t>EXAMPLE</a:t>
            </a:r>
            <a:endParaRPr kumimoji="1" lang="zh-CN" altLang="en-US" sz="1200" b="1" dirty="0">
              <a:solidFill>
                <a:srgbClr val="FF2600"/>
              </a:solidFill>
              <a:latin typeface="Arial" charset="0"/>
            </a:endParaRPr>
          </a:p>
        </p:txBody>
      </p:sp>
      <p:sp>
        <p:nvSpPr>
          <p:cNvPr id="8" name="TextBox 7"/>
          <p:cNvSpPr txBox="1"/>
          <p:nvPr/>
        </p:nvSpPr>
        <p:spPr>
          <a:xfrm>
            <a:off x="747925" y="4897279"/>
            <a:ext cx="3988592" cy="246221"/>
          </a:xfrm>
          <a:prstGeom prst="rect">
            <a:avLst/>
          </a:prstGeom>
          <a:noFill/>
        </p:spPr>
        <p:txBody>
          <a:bodyPr wrap="none" rtlCol="0">
            <a:spAutoFit/>
          </a:bodyPr>
          <a:lstStyle/>
          <a:p>
            <a:r>
              <a:rPr lang="en-US" sz="1000" dirty="0" smtClean="0"/>
              <a:t>Source</a:t>
            </a:r>
            <a:r>
              <a:rPr lang="en-US" sz="1000" dirty="0"/>
              <a:t>: </a:t>
            </a:r>
            <a:r>
              <a:rPr lang="en-US" sz="1000" dirty="0">
                <a:hlinkClick r:id="rId4"/>
              </a:rPr>
              <a:t>http://</a:t>
            </a:r>
            <a:r>
              <a:rPr lang="en-US" sz="1000" dirty="0" err="1">
                <a:hlinkClick r:id="rId4"/>
              </a:rPr>
              <a:t>www.dublincore.org</a:t>
            </a:r>
            <a:r>
              <a:rPr lang="en-US" sz="1000" dirty="0">
                <a:hlinkClick r:id="rId4"/>
              </a:rPr>
              <a:t>/usage/meetings/2002/05/</a:t>
            </a:r>
            <a:r>
              <a:rPr lang="en-US" sz="1000" dirty="0" err="1">
                <a:hlinkClick r:id="rId4"/>
              </a:rPr>
              <a:t>citdcsv</a:t>
            </a:r>
            <a:r>
              <a:rPr lang="en-US" sz="1000" dirty="0"/>
              <a:t>/</a:t>
            </a:r>
          </a:p>
        </p:txBody>
      </p:sp>
    </p:spTree>
    <p:extLst>
      <p:ext uri="{BB962C8B-B14F-4D97-AF65-F5344CB8AC3E}">
        <p14:creationId xmlns:p14="http://schemas.microsoft.com/office/powerpoint/2010/main" val="1995551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Dublin Core</a:t>
            </a:r>
            <a:endParaRPr sz="3600" dirty="0"/>
          </a:p>
        </p:txBody>
      </p:sp>
      <p:sp>
        <p:nvSpPr>
          <p:cNvPr id="4" name="Shape 522"/>
          <p:cNvSpPr txBox="1"/>
          <p:nvPr/>
        </p:nvSpPr>
        <p:spPr>
          <a:xfrm>
            <a:off x="5846778" y="1120923"/>
            <a:ext cx="1882049" cy="2130794"/>
          </a:xfrm>
          <a:prstGeom prst="rect">
            <a:avLst/>
          </a:prstGeom>
          <a:noFill/>
          <a:ln>
            <a:noFill/>
          </a:ln>
        </p:spPr>
        <p:txBody>
          <a:bodyPr spcFirstLastPara="1" wrap="square" lIns="91425" tIns="91425" rIns="91425" bIns="91425" anchor="t" anchorCtr="0">
            <a:noAutofit/>
          </a:bodyPr>
          <a:lstStyle/>
          <a:p>
            <a:pPr marL="285750" lvl="0" indent="-285750">
              <a:lnSpc>
                <a:spcPct val="150000"/>
              </a:lnSpc>
              <a:spcBef>
                <a:spcPts val="600"/>
              </a:spcBef>
              <a:buClrTx/>
              <a:buFont typeface="Wingdings" charset="2"/>
              <a:buChar char="v"/>
            </a:pPr>
            <a:r>
              <a:rPr lang="en-US" dirty="0" smtClean="0">
                <a:solidFill>
                  <a:srgbClr val="3D4965"/>
                </a:solidFill>
                <a:latin typeface="Dosis"/>
                <a:ea typeface="Dosis"/>
                <a:cs typeface="Dosis"/>
                <a:sym typeface="Dosis"/>
              </a:rPr>
              <a:t>A </a:t>
            </a:r>
            <a:r>
              <a:rPr lang="en-US" dirty="0">
                <a:solidFill>
                  <a:srgbClr val="3D4965"/>
                </a:solidFill>
                <a:latin typeface="Dosis"/>
                <a:ea typeface="Dosis"/>
                <a:cs typeface="Dosis"/>
                <a:sym typeface="Dosis"/>
              </a:rPr>
              <a:t>very popular metadata standard</a:t>
            </a:r>
          </a:p>
          <a:p>
            <a:pPr marL="285750" lvl="0" indent="-285750">
              <a:lnSpc>
                <a:spcPct val="150000"/>
              </a:lnSpc>
              <a:spcBef>
                <a:spcPts val="600"/>
              </a:spcBef>
              <a:buClrTx/>
              <a:buFont typeface="Wingdings" charset="2"/>
              <a:buChar char="v"/>
            </a:pPr>
            <a:r>
              <a:rPr lang="en-US" dirty="0" smtClean="0">
                <a:solidFill>
                  <a:srgbClr val="3D4965"/>
                </a:solidFill>
                <a:latin typeface="Dosis"/>
                <a:ea typeface="Dosis"/>
                <a:cs typeface="Dosis"/>
                <a:sym typeface="Dosis"/>
              </a:rPr>
              <a:t>Can </a:t>
            </a:r>
            <a:r>
              <a:rPr lang="en-US" dirty="0">
                <a:solidFill>
                  <a:srgbClr val="3D4965"/>
                </a:solidFill>
                <a:latin typeface="Dosis"/>
                <a:ea typeface="Dosis"/>
                <a:cs typeface="Dosis"/>
                <a:sym typeface="Dosis"/>
              </a:rPr>
              <a:t>be used in all </a:t>
            </a:r>
            <a:r>
              <a:rPr lang="en-US" dirty="0" smtClean="0">
                <a:solidFill>
                  <a:srgbClr val="3D4965"/>
                </a:solidFill>
                <a:latin typeface="Dosis"/>
                <a:ea typeface="Dosis"/>
                <a:cs typeface="Dosis"/>
                <a:sym typeface="Dosis"/>
              </a:rPr>
              <a:t>domains</a:t>
            </a:r>
          </a:p>
          <a:p>
            <a:pPr marL="285750" lvl="0" indent="-285750">
              <a:lnSpc>
                <a:spcPct val="150000"/>
              </a:lnSpc>
              <a:spcBef>
                <a:spcPts val="600"/>
              </a:spcBef>
              <a:buClrTx/>
              <a:buFont typeface="Wingdings" charset="2"/>
              <a:buChar char="v"/>
            </a:pPr>
            <a:r>
              <a:rPr lang="en-US" dirty="0" smtClean="0">
                <a:solidFill>
                  <a:srgbClr val="3D4965"/>
                </a:solidFill>
                <a:latin typeface="Dosis"/>
                <a:ea typeface="Dosis"/>
                <a:cs typeface="Dosis"/>
                <a:sym typeface="Dosis"/>
              </a:rPr>
              <a:t>Can </a:t>
            </a:r>
            <a:r>
              <a:rPr lang="en-US" dirty="0">
                <a:solidFill>
                  <a:srgbClr val="3D4965"/>
                </a:solidFill>
                <a:latin typeface="Dosis"/>
                <a:ea typeface="Dosis"/>
                <a:cs typeface="Dosis"/>
                <a:sym typeface="Dosis"/>
              </a:rPr>
              <a:t>be used for any type of </a:t>
            </a:r>
            <a:r>
              <a:rPr lang="en-US" dirty="0" smtClean="0">
                <a:solidFill>
                  <a:srgbClr val="3D4965"/>
                </a:solidFill>
                <a:latin typeface="Dosis"/>
                <a:ea typeface="Dosis"/>
                <a:cs typeface="Dosis"/>
                <a:sym typeface="Dosis"/>
              </a:rPr>
              <a:t>resource</a:t>
            </a:r>
          </a:p>
          <a:p>
            <a:pPr marL="285750" lvl="0" indent="-285750">
              <a:lnSpc>
                <a:spcPct val="150000"/>
              </a:lnSpc>
              <a:spcBef>
                <a:spcPts val="600"/>
              </a:spcBef>
              <a:buClrTx/>
              <a:buFont typeface="Wingdings" charset="2"/>
              <a:buChar char="v"/>
            </a:pPr>
            <a:r>
              <a:rPr lang="en-US" dirty="0" smtClean="0">
                <a:solidFill>
                  <a:srgbClr val="3D4965"/>
                </a:solidFill>
                <a:latin typeface="Dosis"/>
                <a:ea typeface="Dosis"/>
                <a:cs typeface="Dosis"/>
                <a:sym typeface="Dosis"/>
              </a:rPr>
              <a:t>Flexible </a:t>
            </a:r>
            <a:r>
              <a:rPr lang="en-US" dirty="0">
                <a:solidFill>
                  <a:srgbClr val="3D4965"/>
                </a:solidFill>
                <a:latin typeface="Dosis"/>
                <a:ea typeface="Dosis"/>
                <a:cs typeface="Dosis"/>
                <a:sym typeface="Dosis"/>
              </a:rPr>
              <a:t>and adaptable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25" y="1317568"/>
            <a:ext cx="5112773" cy="3047954"/>
          </a:xfrm>
          <a:prstGeom prst="rect">
            <a:avLst/>
          </a:prstGeom>
        </p:spPr>
      </p:pic>
      <p:sp>
        <p:nvSpPr>
          <p:cNvPr id="7" name="TextBox 6"/>
          <p:cNvSpPr txBox="1"/>
          <p:nvPr/>
        </p:nvSpPr>
        <p:spPr>
          <a:xfrm>
            <a:off x="747925" y="4866501"/>
            <a:ext cx="6035627" cy="276999"/>
          </a:xfrm>
          <a:prstGeom prst="rect">
            <a:avLst/>
          </a:prstGeom>
          <a:noFill/>
        </p:spPr>
        <p:txBody>
          <a:bodyPr wrap="none" rtlCol="0">
            <a:spAutoFit/>
          </a:bodyPr>
          <a:lstStyle/>
          <a:p>
            <a:r>
              <a:rPr lang="en-US" sz="1200" dirty="0"/>
              <a:t>Source: </a:t>
            </a:r>
            <a:r>
              <a:rPr lang="en-US" sz="1200" dirty="0">
                <a:hlinkClick r:id="rId4"/>
              </a:rPr>
              <a:t>https://</a:t>
            </a:r>
            <a:r>
              <a:rPr lang="en-US" sz="1200" dirty="0" err="1">
                <a:hlinkClick r:id="rId4"/>
              </a:rPr>
              <a:t>seopressor.com</a:t>
            </a:r>
            <a:r>
              <a:rPr lang="en-US" sz="1200" dirty="0">
                <a:hlinkClick r:id="rId4"/>
              </a:rPr>
              <a:t>/blog/</a:t>
            </a:r>
            <a:r>
              <a:rPr lang="en-US" sz="1200" dirty="0" err="1">
                <a:hlinkClick r:id="rId4"/>
              </a:rPr>
              <a:t>dublin</a:t>
            </a:r>
            <a:r>
              <a:rPr lang="en-US" sz="1200" dirty="0">
                <a:hlinkClick r:id="rId4"/>
              </a:rPr>
              <a:t>-core-vs-</a:t>
            </a:r>
            <a:r>
              <a:rPr lang="en-US" sz="1200" dirty="0" err="1">
                <a:hlinkClick r:id="rId4"/>
              </a:rPr>
              <a:t>schemaorg</a:t>
            </a:r>
            <a:r>
              <a:rPr lang="en-US" sz="1200" dirty="0">
                <a:hlinkClick r:id="rId4"/>
              </a:rPr>
              <a:t>-metadata-comparison/</a:t>
            </a:r>
            <a:endParaRPr lang="en-US" sz="1200" dirty="0"/>
          </a:p>
        </p:txBody>
      </p:sp>
    </p:spTree>
    <p:extLst>
      <p:ext uri="{BB962C8B-B14F-4D97-AF65-F5344CB8AC3E}">
        <p14:creationId xmlns:p14="http://schemas.microsoft.com/office/powerpoint/2010/main" val="487777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Other Issues </a:t>
            </a:r>
            <a:endParaRPr sz="3600" dirty="0"/>
          </a:p>
        </p:txBody>
      </p:sp>
      <p:sp>
        <p:nvSpPr>
          <p:cNvPr id="5" name="Shape 522"/>
          <p:cNvSpPr txBox="1"/>
          <p:nvPr/>
        </p:nvSpPr>
        <p:spPr>
          <a:xfrm>
            <a:off x="813828" y="2314832"/>
            <a:ext cx="6748507" cy="2257169"/>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v"/>
            </a:pPr>
            <a:r>
              <a:rPr lang="en-US" sz="1600" b="1" dirty="0" smtClean="0">
                <a:solidFill>
                  <a:srgbClr val="3C78D8"/>
                </a:solidFill>
                <a:latin typeface="Dosis"/>
                <a:ea typeface="Dosis"/>
                <a:cs typeface="Dosis"/>
                <a:sym typeface="Dosis"/>
              </a:rPr>
              <a:t>Intellectual Property Rights (IPR)</a:t>
            </a:r>
            <a:endParaRPr lang="en-US" b="1" i="1" dirty="0" smtClean="0">
              <a:solidFill>
                <a:srgbClr val="3C78D8"/>
              </a:solidFill>
              <a:latin typeface="Dosis"/>
              <a:ea typeface="Dosis"/>
              <a:cs typeface="Dosis"/>
              <a:sym typeface="Dosis"/>
            </a:endParaRPr>
          </a:p>
          <a:p>
            <a:pPr>
              <a:spcBef>
                <a:spcPts val="600"/>
              </a:spcBef>
              <a:buClr>
                <a:schemeClr val="dk1"/>
              </a:buClr>
              <a:buSzPts val="1100"/>
            </a:pPr>
            <a:r>
              <a:rPr lang="en-US" altLang="zh-CN" dirty="0" smtClean="0">
                <a:solidFill>
                  <a:srgbClr val="3D4965"/>
                </a:solidFill>
                <a:latin typeface="Dosis"/>
                <a:ea typeface="Dosis"/>
                <a:cs typeface="Dosis"/>
                <a:sym typeface="Dosis"/>
              </a:rPr>
              <a:t>In </a:t>
            </a:r>
            <a:r>
              <a:rPr lang="en-US" altLang="zh-CN" dirty="0">
                <a:solidFill>
                  <a:srgbClr val="3D4965"/>
                </a:solidFill>
                <a:latin typeface="Dosis"/>
                <a:ea typeface="Dosis"/>
                <a:cs typeface="Dosis"/>
                <a:sym typeface="Dosis"/>
              </a:rPr>
              <a:t>HKU, all researchers are supposed to ensure research data and </a:t>
            </a:r>
            <a:r>
              <a:rPr lang="en-US" altLang="zh-CN" dirty="0" smtClean="0">
                <a:solidFill>
                  <a:srgbClr val="3D4965"/>
                </a:solidFill>
                <a:latin typeface="Dosis"/>
                <a:ea typeface="Dosis"/>
                <a:cs typeface="Dosis"/>
                <a:sym typeface="Dosis"/>
              </a:rPr>
              <a:t>records</a:t>
            </a:r>
          </a:p>
          <a:p>
            <a:pPr marL="171450" indent="-171450">
              <a:spcBef>
                <a:spcPts val="600"/>
              </a:spcBef>
              <a:buClr>
                <a:schemeClr val="dk1"/>
              </a:buClr>
              <a:buSzPts val="1100"/>
              <a:buFont typeface="Wingdings" charset="2"/>
              <a:buChar char="ü"/>
            </a:pPr>
            <a:r>
              <a:rPr lang="en-US" altLang="zh-CN" sz="1200" dirty="0">
                <a:solidFill>
                  <a:srgbClr val="3D4965"/>
                </a:solidFill>
                <a:latin typeface="Dosis"/>
                <a:ea typeface="Dosis"/>
                <a:cs typeface="Dosis"/>
                <a:sym typeface="Dosis"/>
              </a:rPr>
              <a:t>Accurate, complete, authentic and reliable;</a:t>
            </a:r>
          </a:p>
          <a:p>
            <a:pPr marL="171450" indent="-171450">
              <a:spcBef>
                <a:spcPts val="600"/>
              </a:spcBef>
              <a:buClr>
                <a:schemeClr val="dk1"/>
              </a:buClr>
              <a:buSzPts val="1100"/>
              <a:buFont typeface="Wingdings" charset="2"/>
              <a:buChar char="ü"/>
            </a:pPr>
            <a:r>
              <a:rPr lang="en-US" altLang="zh-CN" sz="1200" dirty="0">
                <a:solidFill>
                  <a:srgbClr val="3D4965"/>
                </a:solidFill>
                <a:latin typeface="Dosis"/>
                <a:ea typeface="Dosis"/>
                <a:cs typeface="Dosis"/>
                <a:sym typeface="Dosis"/>
              </a:rPr>
              <a:t>Identifiable, retrievable, and available when needed;</a:t>
            </a:r>
          </a:p>
          <a:p>
            <a:pPr marL="171450" indent="-171450">
              <a:spcBef>
                <a:spcPts val="600"/>
              </a:spcBef>
              <a:buClr>
                <a:schemeClr val="dk1"/>
              </a:buClr>
              <a:buSzPts val="1100"/>
              <a:buFont typeface="Wingdings" charset="2"/>
              <a:buChar char="ü"/>
            </a:pPr>
            <a:r>
              <a:rPr lang="en-US" altLang="zh-CN" sz="1200" dirty="0">
                <a:solidFill>
                  <a:srgbClr val="3D4965"/>
                </a:solidFill>
                <a:latin typeface="Dosis"/>
                <a:ea typeface="Dosis"/>
                <a:cs typeface="Dosis"/>
                <a:sym typeface="Dosis"/>
              </a:rPr>
              <a:t>Secure and safe;</a:t>
            </a:r>
          </a:p>
          <a:p>
            <a:pPr marL="171450" indent="-171450">
              <a:spcBef>
                <a:spcPts val="600"/>
              </a:spcBef>
              <a:buClr>
                <a:schemeClr val="dk1"/>
              </a:buClr>
              <a:buSzPts val="1100"/>
              <a:buFont typeface="Wingdings" charset="2"/>
              <a:buChar char="ü"/>
            </a:pPr>
            <a:r>
              <a:rPr lang="en-US" altLang="zh-CN" sz="1200" dirty="0">
                <a:solidFill>
                  <a:srgbClr val="3D4965"/>
                </a:solidFill>
                <a:latin typeface="Dosis"/>
                <a:ea typeface="Dosis"/>
                <a:cs typeface="Dosis"/>
                <a:sym typeface="Dosis"/>
              </a:rPr>
              <a:t>Kept in a manner that is compliant with legal </a:t>
            </a:r>
            <a:r>
              <a:rPr lang="en-US" altLang="zh-CN" sz="1200" dirty="0" smtClean="0">
                <a:solidFill>
                  <a:srgbClr val="3D4965"/>
                </a:solidFill>
                <a:latin typeface="Dosis"/>
                <a:ea typeface="Dosis"/>
                <a:cs typeface="Dosis"/>
                <a:sym typeface="Dosis"/>
              </a:rPr>
              <a:t>obligations;</a:t>
            </a:r>
            <a:endParaRPr lang="en-US" altLang="zh-CN" sz="1200" dirty="0">
              <a:solidFill>
                <a:srgbClr val="3D4965"/>
              </a:solidFill>
              <a:latin typeface="Dosis"/>
              <a:ea typeface="Dosis"/>
              <a:cs typeface="Dosis"/>
              <a:sym typeface="Dosis"/>
            </a:endParaRPr>
          </a:p>
          <a:p>
            <a:pPr marL="171450" indent="-171450">
              <a:spcBef>
                <a:spcPts val="600"/>
              </a:spcBef>
              <a:buClr>
                <a:schemeClr val="dk1"/>
              </a:buClr>
              <a:buSzPts val="1100"/>
              <a:buFont typeface="Wingdings" charset="2"/>
              <a:buChar char="ü"/>
            </a:pPr>
            <a:r>
              <a:rPr lang="en-US" altLang="zh-CN" sz="1200" dirty="0">
                <a:solidFill>
                  <a:srgbClr val="3D4965"/>
                </a:solidFill>
                <a:latin typeface="Dosis"/>
                <a:ea typeface="Dosis"/>
                <a:cs typeface="Dosis"/>
                <a:sym typeface="Dosis"/>
              </a:rPr>
              <a:t>Able to be made available to others in line with appropriate ethical, data sharing and open access </a:t>
            </a:r>
            <a:r>
              <a:rPr lang="en-US" altLang="zh-CN" sz="1200" dirty="0" smtClean="0">
                <a:solidFill>
                  <a:srgbClr val="3D4965"/>
                </a:solidFill>
                <a:latin typeface="Dosis"/>
                <a:ea typeface="Dosis"/>
                <a:cs typeface="Dosis"/>
                <a:sym typeface="Dosis"/>
              </a:rPr>
              <a:t>principles.</a:t>
            </a:r>
            <a:endParaRPr lang="en-US" altLang="zh-CN" sz="1200" dirty="0">
              <a:solidFill>
                <a:srgbClr val="3D4965"/>
              </a:solidFill>
              <a:latin typeface="Dosis"/>
              <a:ea typeface="Dosis"/>
              <a:cs typeface="Dosis"/>
              <a:sym typeface="Dosis"/>
            </a:endParaRPr>
          </a:p>
          <a:p>
            <a:pPr>
              <a:spcBef>
                <a:spcPts val="600"/>
              </a:spcBef>
              <a:buClr>
                <a:schemeClr val="dk1"/>
              </a:buClr>
              <a:buSzPts val="1100"/>
            </a:pPr>
            <a:endParaRPr lang="en-US" altLang="zh-CN" dirty="0">
              <a:solidFill>
                <a:srgbClr val="3D4965"/>
              </a:solidFill>
              <a:latin typeface="Dosis"/>
              <a:ea typeface="Dosis"/>
              <a:cs typeface="Dosis"/>
              <a:sym typeface="Dosis"/>
            </a:endParaRPr>
          </a:p>
        </p:txBody>
      </p:sp>
      <p:sp>
        <p:nvSpPr>
          <p:cNvPr id="6" name="Shape 522"/>
          <p:cNvSpPr txBox="1"/>
          <p:nvPr/>
        </p:nvSpPr>
        <p:spPr>
          <a:xfrm>
            <a:off x="813828" y="1236175"/>
            <a:ext cx="6484896" cy="1078657"/>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v"/>
            </a:pPr>
            <a:r>
              <a:rPr lang="en-US" sz="1600" b="1" dirty="0" smtClean="0">
                <a:solidFill>
                  <a:srgbClr val="3C78D8"/>
                </a:solidFill>
                <a:latin typeface="Dosis"/>
                <a:ea typeface="Dosis"/>
                <a:cs typeface="Dosis"/>
                <a:sym typeface="Dosis"/>
              </a:rPr>
              <a:t>Ethics and legal compliance </a:t>
            </a:r>
            <a:endParaRPr lang="en-US" dirty="0" smtClean="0">
              <a:solidFill>
                <a:srgbClr val="3D4965"/>
              </a:solidFill>
              <a:latin typeface="Dosis"/>
              <a:ea typeface="Dosis"/>
              <a:cs typeface="Dosis"/>
              <a:sym typeface="Dosis"/>
            </a:endParaRPr>
          </a:p>
          <a:p>
            <a:pPr>
              <a:spcBef>
                <a:spcPts val="600"/>
              </a:spcBef>
              <a:buClr>
                <a:schemeClr val="dk1"/>
              </a:buClr>
              <a:buSzPts val="1100"/>
            </a:pPr>
            <a:r>
              <a:rPr lang="en-US" dirty="0" smtClean="0">
                <a:solidFill>
                  <a:srgbClr val="3D4965"/>
                </a:solidFill>
                <a:latin typeface="Dosis"/>
                <a:ea typeface="Dosis"/>
                <a:cs typeface="Dosis"/>
                <a:sym typeface="Dosis"/>
              </a:rPr>
              <a:t>Every </a:t>
            </a:r>
            <a:r>
              <a:rPr lang="en-US" dirty="0">
                <a:solidFill>
                  <a:srgbClr val="3D4965"/>
                </a:solidFill>
                <a:latin typeface="Dosis"/>
                <a:ea typeface="Dosis"/>
                <a:cs typeface="Dosis"/>
                <a:sym typeface="Dosis"/>
              </a:rPr>
              <a:t>researcher is expected to respect ethical and legal </a:t>
            </a:r>
            <a:r>
              <a:rPr lang="en-US" dirty="0" smtClean="0">
                <a:solidFill>
                  <a:srgbClr val="3D4965"/>
                </a:solidFill>
                <a:latin typeface="Dosis"/>
                <a:ea typeface="Dosis"/>
                <a:cs typeface="Dosis"/>
                <a:sym typeface="Dosis"/>
              </a:rPr>
              <a:t>obligations and </a:t>
            </a:r>
            <a:r>
              <a:rPr lang="en-US" dirty="0">
                <a:solidFill>
                  <a:srgbClr val="3D4965"/>
                </a:solidFill>
                <a:latin typeface="Dosis"/>
                <a:ea typeface="Dosis"/>
                <a:cs typeface="Dosis"/>
                <a:sym typeface="Dosis"/>
              </a:rPr>
              <a:t>has high </a:t>
            </a:r>
            <a:r>
              <a:rPr lang="en-US" dirty="0" smtClean="0">
                <a:solidFill>
                  <a:srgbClr val="3D4965"/>
                </a:solidFill>
                <a:latin typeface="Dosis"/>
                <a:ea typeface="Dosis"/>
                <a:cs typeface="Dosis"/>
                <a:sym typeface="Dosis"/>
              </a:rPr>
              <a:t>responsibility of </a:t>
            </a:r>
            <a:r>
              <a:rPr lang="en-US" dirty="0">
                <a:solidFill>
                  <a:srgbClr val="3D4965"/>
                </a:solidFill>
                <a:latin typeface="Dosis"/>
                <a:ea typeface="Dosis"/>
                <a:cs typeface="Dosis"/>
                <a:sym typeface="Dosis"/>
              </a:rPr>
              <a:t>confidentiality towards informants and </a:t>
            </a:r>
            <a:r>
              <a:rPr lang="en-US" dirty="0" smtClean="0">
                <a:solidFill>
                  <a:srgbClr val="3D4965"/>
                </a:solidFill>
                <a:latin typeface="Dosis"/>
                <a:ea typeface="Dosis"/>
                <a:cs typeface="Dosis"/>
                <a:sym typeface="Dosis"/>
              </a:rPr>
              <a:t>participants.</a:t>
            </a:r>
          </a:p>
        </p:txBody>
      </p:sp>
      <p:sp>
        <p:nvSpPr>
          <p:cNvPr id="7" name="TextBox 6"/>
          <p:cNvSpPr txBox="1"/>
          <p:nvPr/>
        </p:nvSpPr>
        <p:spPr>
          <a:xfrm>
            <a:off x="813828" y="4897279"/>
            <a:ext cx="3413114" cy="246221"/>
          </a:xfrm>
          <a:prstGeom prst="rect">
            <a:avLst/>
          </a:prstGeom>
          <a:noFill/>
        </p:spPr>
        <p:txBody>
          <a:bodyPr wrap="none" rtlCol="0">
            <a:spAutoFit/>
          </a:bodyPr>
          <a:lstStyle/>
          <a:p>
            <a:r>
              <a:rPr lang="en-US" sz="1000" dirty="0" smtClean="0"/>
              <a:t>Source: </a:t>
            </a:r>
            <a:r>
              <a:rPr kumimoji="1" lang="en-US" altLang="zh-CN" sz="1000" dirty="0">
                <a:latin typeface="Arial" charset="0"/>
                <a:hlinkClick r:id="rId3"/>
              </a:rPr>
              <a:t>http://</a:t>
            </a:r>
            <a:r>
              <a:rPr kumimoji="1" lang="en-US" altLang="zh-CN" sz="1000" dirty="0" err="1">
                <a:latin typeface="Arial" charset="0"/>
                <a:hlinkClick r:id="rId3"/>
              </a:rPr>
              <a:t>www.rss.hku.hk</a:t>
            </a:r>
            <a:r>
              <a:rPr kumimoji="1" lang="en-US" altLang="zh-CN" sz="1000" dirty="0">
                <a:latin typeface="Arial" charset="0"/>
                <a:hlinkClick r:id="rId3"/>
              </a:rPr>
              <a:t>/integrity/ethics-compliance</a:t>
            </a:r>
            <a:endParaRPr kumimoji="1" lang="zh-CN" altLang="en-US" sz="1000" dirty="0">
              <a:latin typeface="Arial" charset="0"/>
            </a:endParaRPr>
          </a:p>
        </p:txBody>
      </p:sp>
    </p:spTree>
    <p:extLst>
      <p:ext uri="{BB962C8B-B14F-4D97-AF65-F5344CB8AC3E}">
        <p14:creationId xmlns:p14="http://schemas.microsoft.com/office/powerpoint/2010/main" val="930396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510296" y="2489737"/>
            <a:ext cx="8124914"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6</a:t>
            </a:r>
            <a:r>
              <a:rPr lang="en-US" sz="4800" dirty="0" smtClean="0"/>
              <a:t>. Where to preserve and share?</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602636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p:nvPr/>
        </p:nvSpPr>
        <p:spPr>
          <a:xfrm>
            <a:off x="3393701" y="864534"/>
            <a:ext cx="4858468" cy="378237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Dosis"/>
              <a:ea typeface="Dosis"/>
              <a:cs typeface="Dosis"/>
              <a:sym typeface="Dosis"/>
            </a:endParaRPr>
          </a:p>
        </p:txBody>
      </p:sp>
      <p:sp>
        <p:nvSpPr>
          <p:cNvPr id="695" name="Shape 695"/>
          <p:cNvSpPr/>
          <p:nvPr/>
        </p:nvSpPr>
        <p:spPr>
          <a:xfrm>
            <a:off x="3597012" y="1058116"/>
            <a:ext cx="4452000" cy="2842800"/>
          </a:xfrm>
          <a:prstGeom prst="rect">
            <a:avLst/>
          </a:prstGeom>
          <a:solidFill>
            <a:srgbClr val="F3F3F3"/>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sp>
        <p:nvSpPr>
          <p:cNvPr id="696" name="Shape 69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ltLang="zh-CN" sz="3600" dirty="0" smtClean="0"/>
              <a:t>Institutional Repository</a:t>
            </a:r>
            <a:endParaRPr sz="3600" dirty="0"/>
          </a:p>
        </p:txBody>
      </p:sp>
      <p:sp>
        <p:nvSpPr>
          <p:cNvPr id="697" name="Shape 697"/>
          <p:cNvSpPr txBox="1">
            <a:spLocks noGrp="1"/>
          </p:cNvSpPr>
          <p:nvPr>
            <p:ph type="body" idx="1"/>
          </p:nvPr>
        </p:nvSpPr>
        <p:spPr>
          <a:xfrm>
            <a:off x="747925" y="1088952"/>
            <a:ext cx="2547210" cy="3610800"/>
          </a:xfrm>
          <a:prstGeom prst="rect">
            <a:avLst/>
          </a:prstGeom>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v"/>
            </a:pPr>
            <a:r>
              <a:rPr lang="en-US" sz="1800" dirty="0" smtClean="0"/>
              <a:t>HKU Scholars Hub</a:t>
            </a:r>
          </a:p>
          <a:p>
            <a:pPr marL="0" lvl="0" indent="0" rtl="0">
              <a:spcBef>
                <a:spcPts val="600"/>
              </a:spcBef>
              <a:spcAft>
                <a:spcPts val="0"/>
              </a:spcAft>
              <a:buNone/>
            </a:pPr>
            <a:r>
              <a:rPr lang="en-US" sz="1800" dirty="0" smtClean="0"/>
              <a:t>     </a:t>
            </a:r>
            <a:r>
              <a:rPr lang="en-US" sz="1800" dirty="0" smtClean="0">
                <a:hlinkClick r:id="rId3"/>
              </a:rPr>
              <a:t>http</a:t>
            </a:r>
            <a:r>
              <a:rPr lang="en-US" sz="1800" dirty="0">
                <a:hlinkClick r:id="rId3"/>
              </a:rPr>
              <a:t>://hub.hku.hk/ </a:t>
            </a:r>
            <a:endParaRPr lang="en-US" sz="1800" dirty="0" smtClean="0"/>
          </a:p>
          <a:p>
            <a:pPr marL="0" lvl="0" indent="0" rtl="0">
              <a:spcBef>
                <a:spcPts val="600"/>
              </a:spcBef>
              <a:spcAft>
                <a:spcPts val="0"/>
              </a:spcAft>
              <a:buNone/>
            </a:pPr>
            <a:r>
              <a:rPr lang="en-US" sz="1800" dirty="0" smtClean="0">
                <a:solidFill>
                  <a:srgbClr val="00B0F0"/>
                </a:solidFill>
              </a:rPr>
              <a:t>Preservation:</a:t>
            </a:r>
          </a:p>
          <a:p>
            <a:pPr marL="0" lvl="0" indent="0" rtl="0">
              <a:spcBef>
                <a:spcPts val="600"/>
              </a:spcBef>
              <a:spcAft>
                <a:spcPts val="0"/>
              </a:spcAft>
              <a:buNone/>
            </a:pPr>
            <a:r>
              <a:rPr lang="en-US" sz="1800" dirty="0" smtClean="0">
                <a:sym typeface="Wingdings"/>
              </a:rPr>
              <a:t> </a:t>
            </a:r>
            <a:r>
              <a:rPr lang="en-US" sz="1800" dirty="0" smtClean="0"/>
              <a:t>Datasets</a:t>
            </a:r>
          </a:p>
          <a:p>
            <a:pPr marL="0" lvl="0" indent="0" rtl="0">
              <a:spcBef>
                <a:spcPts val="600"/>
              </a:spcBef>
              <a:spcAft>
                <a:spcPts val="0"/>
              </a:spcAft>
              <a:buNone/>
            </a:pPr>
            <a:endParaRPr lang="en-US" sz="1800" dirty="0" smtClean="0"/>
          </a:p>
          <a:p>
            <a:pPr marL="0" lvl="0" indent="0" rtl="0">
              <a:spcBef>
                <a:spcPts val="600"/>
              </a:spcBef>
              <a:spcAft>
                <a:spcPts val="0"/>
              </a:spcAft>
              <a:buNone/>
            </a:pPr>
            <a:endParaRPr lang="en-US" sz="1800" dirty="0" smtClean="0"/>
          </a:p>
          <a:p>
            <a:pPr marL="0" lvl="0" indent="0" rtl="0">
              <a:spcBef>
                <a:spcPts val="600"/>
              </a:spcBef>
              <a:spcAft>
                <a:spcPts val="0"/>
              </a:spcAft>
              <a:buNone/>
            </a:pPr>
            <a:endParaRPr lang="en-US" sz="1800" dirty="0"/>
          </a:p>
          <a:p>
            <a:pPr marL="0" lvl="0" indent="0" rtl="0">
              <a:spcBef>
                <a:spcPts val="600"/>
              </a:spcBef>
              <a:spcAft>
                <a:spcPts val="0"/>
              </a:spcAft>
              <a:buNone/>
            </a:pPr>
            <a:r>
              <a:rPr lang="en-US" sz="1800" dirty="0" smtClean="0">
                <a:sym typeface="Wingdings"/>
              </a:rPr>
              <a:t> </a:t>
            </a:r>
            <a:r>
              <a:rPr lang="en-US" sz="1800" dirty="0" smtClean="0"/>
              <a:t>Deposit Data</a:t>
            </a:r>
          </a:p>
          <a:p>
            <a:pPr marL="0" lvl="0" indent="0" rtl="0">
              <a:spcBef>
                <a:spcPts val="600"/>
              </a:spcBef>
              <a:spcAft>
                <a:spcPts val="0"/>
              </a:spcAft>
              <a:buNone/>
            </a:pPr>
            <a:r>
              <a:rPr lang="en-US" sz="1800" dirty="0" smtClean="0">
                <a:sym typeface="Wingdings"/>
              </a:rPr>
              <a:t> </a:t>
            </a:r>
            <a:r>
              <a:rPr lang="en-US" altLang="zh-CN" sz="1800" dirty="0" smtClean="0">
                <a:sym typeface="Wingdings"/>
              </a:rPr>
              <a:t>Fill out the form</a:t>
            </a:r>
            <a:endParaRPr lang="en-US" sz="1800" dirty="0"/>
          </a:p>
          <a:p>
            <a:pPr marL="0" lvl="0" indent="0" rtl="0">
              <a:spcBef>
                <a:spcPts val="600"/>
              </a:spcBef>
              <a:spcAft>
                <a:spcPts val="0"/>
              </a:spcAft>
              <a:buNone/>
            </a:pPr>
            <a:endParaRPr lang="en-US" sz="1800" dirty="0"/>
          </a:p>
          <a:p>
            <a:pPr marL="0" lvl="0" indent="0" rtl="0">
              <a:spcBef>
                <a:spcPts val="600"/>
              </a:spcBef>
              <a:spcAft>
                <a:spcPts val="0"/>
              </a:spcAft>
              <a:buNone/>
            </a:pPr>
            <a:endParaRPr sz="1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892" y="1082425"/>
            <a:ext cx="4432120" cy="281849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925" y="2755720"/>
            <a:ext cx="2564714" cy="824688"/>
          </a:xfrm>
          <a:prstGeom prst="rect">
            <a:avLst/>
          </a:prstGeom>
        </p:spPr>
      </p:pic>
      <p:sp>
        <p:nvSpPr>
          <p:cNvPr id="4" name="Rectangle 3"/>
          <p:cNvSpPr/>
          <p:nvPr/>
        </p:nvSpPr>
        <p:spPr>
          <a:xfrm>
            <a:off x="1392195" y="2990335"/>
            <a:ext cx="708454" cy="177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28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6" name="Shape 69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altLang="zh-CN" sz="3600" dirty="0" smtClean="0"/>
              <a:t>Disciplinary Repository</a:t>
            </a:r>
            <a:endParaRPr sz="3600" dirty="0"/>
          </a:p>
        </p:txBody>
      </p:sp>
      <p:graphicFrame>
        <p:nvGraphicFramePr>
          <p:cNvPr id="6" name="Table 5"/>
          <p:cNvGraphicFramePr>
            <a:graphicFrameLocks noGrp="1"/>
          </p:cNvGraphicFramePr>
          <p:nvPr>
            <p:extLst>
              <p:ext uri="{D42A27DB-BD31-4B8C-83A1-F6EECF244321}">
                <p14:modId xmlns:p14="http://schemas.microsoft.com/office/powerpoint/2010/main" val="1198773624"/>
              </p:ext>
            </p:extLst>
          </p:nvPr>
        </p:nvGraphicFramePr>
        <p:xfrm>
          <a:off x="856736" y="1153297"/>
          <a:ext cx="6532605" cy="3591696"/>
        </p:xfrm>
        <a:graphic>
          <a:graphicData uri="http://schemas.openxmlformats.org/drawingml/2006/table">
            <a:tbl>
              <a:tblPr firstRow="1" bandRow="1">
                <a:tableStyleId>{D113A9D2-9D6B-4929-AA2D-F23B5EE8CBE7}</a:tableStyleId>
              </a:tblPr>
              <a:tblGrid>
                <a:gridCol w="1717891"/>
                <a:gridCol w="4814714"/>
              </a:tblGrid>
              <a:tr h="598616">
                <a:tc>
                  <a:txBody>
                    <a:bodyPr/>
                    <a:lstStyle/>
                    <a:p>
                      <a:endParaRPr lang="en-US" dirty="0"/>
                    </a:p>
                  </a:txBody>
                  <a:tcPr/>
                </a:tc>
                <a:tc>
                  <a:txBody>
                    <a:bodyPr/>
                    <a:lstStyle/>
                    <a:p>
                      <a:r>
                        <a:rPr lang="en-US" b="0" dirty="0" smtClean="0"/>
                        <a:t>The</a:t>
                      </a:r>
                      <a:r>
                        <a:rPr lang="en-US" b="0" baseline="0" dirty="0" smtClean="0"/>
                        <a:t> largest repository for open source code and software.</a:t>
                      </a:r>
                    </a:p>
                    <a:p>
                      <a:r>
                        <a:rPr lang="en-US" b="0" baseline="0" dirty="0" smtClean="0">
                          <a:hlinkClick r:id="rId3"/>
                        </a:rPr>
                        <a:t>https://</a:t>
                      </a:r>
                      <a:r>
                        <a:rPr lang="en-US" b="0" baseline="0" dirty="0" err="1" smtClean="0">
                          <a:hlinkClick r:id="rId3"/>
                        </a:rPr>
                        <a:t>github.com</a:t>
                      </a:r>
                      <a:endParaRPr lang="en-US" b="0" dirty="0"/>
                    </a:p>
                  </a:txBody>
                  <a:tcPr/>
                </a:tc>
              </a:tr>
              <a:tr h="598616">
                <a:tc>
                  <a:txBody>
                    <a:bodyPr/>
                    <a:lstStyle/>
                    <a:p>
                      <a:endParaRPr lang="en-US" dirty="0"/>
                    </a:p>
                  </a:txBody>
                  <a:tcPr/>
                </a:tc>
                <a:tc>
                  <a:txBody>
                    <a:bodyPr/>
                    <a:lstStyle/>
                    <a:p>
                      <a:r>
                        <a:rPr lang="en-US" b="0" dirty="0" smtClean="0"/>
                        <a:t>Reserve DOI for publication.</a:t>
                      </a:r>
                    </a:p>
                    <a:p>
                      <a:r>
                        <a:rPr lang="en-US" b="0" dirty="0" smtClean="0">
                          <a:hlinkClick r:id="rId4"/>
                        </a:rPr>
                        <a:t>https://</a:t>
                      </a:r>
                      <a:r>
                        <a:rPr lang="en-US" b="0" dirty="0" err="1" smtClean="0">
                          <a:hlinkClick r:id="rId4"/>
                        </a:rPr>
                        <a:t>figshare.com</a:t>
                      </a:r>
                      <a:endParaRPr lang="en-US" b="0" dirty="0"/>
                    </a:p>
                  </a:txBody>
                  <a:tcPr/>
                </a:tc>
              </a:tr>
              <a:tr h="598616">
                <a:tc>
                  <a:txBody>
                    <a:bodyPr/>
                    <a:lstStyle/>
                    <a:p>
                      <a:endParaRPr lang="en-US" dirty="0"/>
                    </a:p>
                  </a:txBody>
                  <a:tcPr/>
                </a:tc>
                <a:tc>
                  <a:txBody>
                    <a:bodyPr/>
                    <a:lstStyle/>
                    <a:p>
                      <a:r>
                        <a:rPr lang="en-US" dirty="0" smtClean="0"/>
                        <a:t>Research data with biology and biomedical.</a:t>
                      </a:r>
                    </a:p>
                    <a:p>
                      <a:r>
                        <a:rPr lang="en-US" dirty="0" smtClean="0">
                          <a:hlinkClick r:id="rId5"/>
                        </a:rPr>
                        <a:t>http://</a:t>
                      </a:r>
                      <a:r>
                        <a:rPr lang="en-US" dirty="0" err="1" smtClean="0">
                          <a:hlinkClick r:id="rId5"/>
                        </a:rPr>
                        <a:t>gigadb.org</a:t>
                      </a:r>
                      <a:r>
                        <a:rPr lang="en-US" dirty="0" smtClean="0">
                          <a:hlinkClick r:id="rId5"/>
                        </a:rPr>
                        <a:t>/site/index </a:t>
                      </a:r>
                      <a:endParaRPr lang="en-US" dirty="0" smtClean="0"/>
                    </a:p>
                  </a:txBody>
                  <a:tcPr/>
                </a:tc>
              </a:tr>
              <a:tr h="598616">
                <a:tc>
                  <a:txBody>
                    <a:bodyPr/>
                    <a:lstStyle/>
                    <a:p>
                      <a:endParaRPr lang="en-US" dirty="0"/>
                    </a:p>
                  </a:txBody>
                  <a:tcPr/>
                </a:tc>
                <a:tc>
                  <a:txBody>
                    <a:bodyPr/>
                    <a:lstStyle/>
                    <a:p>
                      <a:r>
                        <a:rPr lang="en-US" dirty="0" smtClean="0"/>
                        <a:t>Largest collection of science dataset .</a:t>
                      </a:r>
                    </a:p>
                    <a:p>
                      <a:r>
                        <a:rPr lang="en-US" dirty="0" smtClean="0">
                          <a:hlinkClick r:id="rId6"/>
                        </a:rPr>
                        <a:t>http://</a:t>
                      </a:r>
                      <a:r>
                        <a:rPr lang="en-US" dirty="0" err="1" smtClean="0">
                          <a:hlinkClick r:id="rId6"/>
                        </a:rPr>
                        <a:t>dataverse.org</a:t>
                      </a:r>
                      <a:r>
                        <a:rPr lang="en-US" dirty="0" smtClean="0">
                          <a:hlinkClick r:id="rId6"/>
                        </a:rPr>
                        <a:t> </a:t>
                      </a:r>
                      <a:endParaRPr lang="en-US" dirty="0" smtClean="0"/>
                    </a:p>
                  </a:txBody>
                  <a:tcPr/>
                </a:tc>
              </a:tr>
              <a:tr h="59861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lt1"/>
                          </a:solidFill>
                          <a:effectLst/>
                          <a:latin typeface="+mn-lt"/>
                          <a:ea typeface="+mn-ea"/>
                          <a:cs typeface="+mn-cs"/>
                          <a:sym typeface="Arial"/>
                        </a:rPr>
                        <a:t>Research data with science and medicine.</a:t>
                      </a:r>
                      <a:endParaRPr lang="en-US" dirty="0" smtClean="0">
                        <a:effectLst/>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smtClean="0">
                          <a:solidFill>
                            <a:schemeClr val="lt1"/>
                          </a:solidFill>
                          <a:effectLst/>
                          <a:latin typeface="+mn-lt"/>
                          <a:ea typeface="+mn-ea"/>
                          <a:cs typeface="+mn-cs"/>
                          <a:sym typeface="Arial"/>
                          <a:hlinkClick r:id="rId7"/>
                        </a:rPr>
                        <a:t>http://</a:t>
                      </a:r>
                      <a:r>
                        <a:rPr lang="en-US" sz="1400" b="0" i="0" u="none" strike="noStrike" cap="none" dirty="0" err="1" smtClean="0">
                          <a:solidFill>
                            <a:schemeClr val="lt1"/>
                          </a:solidFill>
                          <a:effectLst/>
                          <a:latin typeface="+mn-lt"/>
                          <a:ea typeface="+mn-ea"/>
                          <a:cs typeface="+mn-cs"/>
                          <a:sym typeface="Arial"/>
                          <a:hlinkClick r:id="rId7"/>
                        </a:rPr>
                        <a:t>datadryad.org</a:t>
                      </a:r>
                      <a:r>
                        <a:rPr lang="en-US" sz="1400" b="0" i="0" u="none" strike="noStrike" cap="none" dirty="0" smtClean="0">
                          <a:solidFill>
                            <a:schemeClr val="lt1"/>
                          </a:solidFill>
                          <a:effectLst/>
                          <a:latin typeface="+mn-lt"/>
                          <a:ea typeface="+mn-ea"/>
                          <a:cs typeface="+mn-cs"/>
                          <a:sym typeface="Arial"/>
                          <a:hlinkClick r:id="rId7"/>
                        </a:rPr>
                        <a:t> </a:t>
                      </a:r>
                      <a:endParaRPr lang="en-US" dirty="0" smtClean="0">
                        <a:effectLst/>
                      </a:endParaRPr>
                    </a:p>
                  </a:txBody>
                  <a:tcPr/>
                </a:tc>
              </a:tr>
              <a:tr h="598616">
                <a:tc>
                  <a:txBody>
                    <a:bodyPr/>
                    <a:lstStyle/>
                    <a:p>
                      <a:endParaRPr lang="en-US" dirty="0"/>
                    </a:p>
                  </a:txBody>
                  <a:tcPr/>
                </a:tc>
                <a:tc>
                  <a:txBody>
                    <a:bodyPr/>
                    <a:lstStyle/>
                    <a:p>
                      <a:r>
                        <a:rPr lang="en-US" dirty="0" smtClean="0"/>
                        <a:t>Open educational</a:t>
                      </a:r>
                      <a:r>
                        <a:rPr lang="en-US" baseline="0" dirty="0" smtClean="0"/>
                        <a:t> resources.</a:t>
                      </a:r>
                    </a:p>
                    <a:p>
                      <a:r>
                        <a:rPr lang="en-US" dirty="0" smtClean="0">
                          <a:hlinkClick r:id="rId8"/>
                        </a:rPr>
                        <a:t>https://</a:t>
                      </a:r>
                      <a:r>
                        <a:rPr lang="en-US" dirty="0" err="1" smtClean="0">
                          <a:hlinkClick r:id="rId8"/>
                        </a:rPr>
                        <a:t>www.oercommons.org</a:t>
                      </a:r>
                      <a:r>
                        <a:rPr lang="en-US" dirty="0" smtClean="0">
                          <a:hlinkClick r:id="rId8"/>
                        </a:rPr>
                        <a:t>/</a:t>
                      </a:r>
                      <a:endParaRPr lang="en-US" dirty="0"/>
                    </a:p>
                  </a:txBody>
                  <a:tcPr/>
                </a:tc>
              </a:tr>
            </a:tbl>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735" y="1153297"/>
            <a:ext cx="1735095" cy="573916"/>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092" y="1797393"/>
            <a:ext cx="1712380" cy="529281"/>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6735" y="2957997"/>
            <a:ext cx="1746451" cy="599461"/>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8092" y="3593241"/>
            <a:ext cx="1735094" cy="573916"/>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8092" y="4171606"/>
            <a:ext cx="1735094" cy="584200"/>
          </a:xfrm>
          <a:prstGeom prst="rect">
            <a:avLst/>
          </a:prstGeom>
        </p:spPr>
      </p:pic>
      <p:pic>
        <p:nvPicPr>
          <p:cNvPr id="13" name="Picture 12"/>
          <p:cNvPicPr>
            <a:picLocks noChangeAspect="1"/>
          </p:cNvPicPr>
          <p:nvPr/>
        </p:nvPicPr>
        <p:blipFill>
          <a:blip r:embed="rId14"/>
          <a:stretch>
            <a:fillRect/>
          </a:stretch>
        </p:blipFill>
        <p:spPr>
          <a:xfrm>
            <a:off x="856735" y="2389776"/>
            <a:ext cx="1746451" cy="550330"/>
          </a:xfrm>
          <a:prstGeom prst="rect">
            <a:avLst/>
          </a:prstGeom>
        </p:spPr>
      </p:pic>
    </p:spTree>
    <p:extLst>
      <p:ext uri="{BB962C8B-B14F-4D97-AF65-F5344CB8AC3E}">
        <p14:creationId xmlns:p14="http://schemas.microsoft.com/office/powerpoint/2010/main" val="565181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2" name="TextBox 1"/>
          <p:cNvSpPr txBox="1"/>
          <p:nvPr/>
        </p:nvSpPr>
        <p:spPr>
          <a:xfrm>
            <a:off x="865762" y="1352144"/>
            <a:ext cx="7412476" cy="2893100"/>
          </a:xfrm>
          <a:prstGeom prst="rect">
            <a:avLst/>
          </a:prstGeom>
          <a:noFill/>
        </p:spPr>
        <p:txBody>
          <a:bodyPr wrap="square" rtlCol="0">
            <a:spAutoFit/>
          </a:bodyPr>
          <a:lstStyle/>
          <a:p>
            <a:r>
              <a:rPr lang="en-US" dirty="0" smtClean="0">
                <a:latin typeface="Helvetica" charset="0"/>
              </a:rPr>
              <a:t>[1] </a:t>
            </a:r>
            <a:r>
              <a:rPr lang="en-US" dirty="0" err="1" smtClean="0">
                <a:latin typeface="Helvetica" charset="0"/>
              </a:rPr>
              <a:t>Borgman</a:t>
            </a:r>
            <a:r>
              <a:rPr lang="en-US" dirty="0">
                <a:latin typeface="Helvetica" charset="0"/>
              </a:rPr>
              <a:t>, C. L., Wallis, J. C., &amp; </a:t>
            </a:r>
            <a:r>
              <a:rPr lang="en-US" dirty="0" err="1">
                <a:latin typeface="Helvetica" charset="0"/>
              </a:rPr>
              <a:t>Mayernik</a:t>
            </a:r>
            <a:r>
              <a:rPr lang="en-US" dirty="0">
                <a:latin typeface="Helvetica" charset="0"/>
              </a:rPr>
              <a:t>, M. S. (2012). Who’s got the data? Interdependencies in science and technology collaborations. </a:t>
            </a:r>
            <a:r>
              <a:rPr lang="en-US" i="1" dirty="0">
                <a:latin typeface="Helvetica" charset="0"/>
              </a:rPr>
              <a:t>Computer Supported Cooperative Work (CSCW), 21</a:t>
            </a:r>
            <a:r>
              <a:rPr lang="en-US" dirty="0">
                <a:latin typeface="Helvetica" charset="0"/>
              </a:rPr>
              <a:t>(6), 485-523. </a:t>
            </a:r>
          </a:p>
          <a:p>
            <a:r>
              <a:rPr lang="en-US" dirty="0" smtClean="0">
                <a:latin typeface="Helvetica" charset="0"/>
              </a:rPr>
              <a:t>[2] </a:t>
            </a:r>
            <a:r>
              <a:rPr lang="en-US" dirty="0" err="1" smtClean="0">
                <a:latin typeface="Helvetica" charset="0"/>
              </a:rPr>
              <a:t>Cragin</a:t>
            </a:r>
            <a:r>
              <a:rPr lang="en-US" dirty="0">
                <a:latin typeface="Helvetica" charset="0"/>
              </a:rPr>
              <a:t>, M. H., </a:t>
            </a:r>
            <a:r>
              <a:rPr lang="en-US" dirty="0" err="1">
                <a:latin typeface="Helvetica" charset="0"/>
              </a:rPr>
              <a:t>Heidorn</a:t>
            </a:r>
            <a:r>
              <a:rPr lang="en-US" dirty="0">
                <a:latin typeface="Helvetica" charset="0"/>
              </a:rPr>
              <a:t>, P. B., Palmer, C. L., &amp; Smith, L. C. (2007). An educational program on data curation. </a:t>
            </a:r>
          </a:p>
          <a:p>
            <a:r>
              <a:rPr lang="en-US" dirty="0" smtClean="0">
                <a:latin typeface="Helvetica" charset="0"/>
              </a:rPr>
              <a:t>[3] Goodman</a:t>
            </a:r>
            <a:r>
              <a:rPr lang="en-US" dirty="0">
                <a:latin typeface="Helvetica" charset="0"/>
              </a:rPr>
              <a:t>, A., Pepe, A., Blocker, A. W., </a:t>
            </a:r>
            <a:r>
              <a:rPr lang="en-US" dirty="0" err="1">
                <a:latin typeface="Helvetica" charset="0"/>
              </a:rPr>
              <a:t>Borgman</a:t>
            </a:r>
            <a:r>
              <a:rPr lang="en-US" dirty="0">
                <a:latin typeface="Helvetica" charset="0"/>
              </a:rPr>
              <a:t>, C. L., Cranmer, K., </a:t>
            </a:r>
            <a:r>
              <a:rPr lang="en-US" dirty="0" err="1">
                <a:latin typeface="Helvetica" charset="0"/>
              </a:rPr>
              <a:t>Crosas</a:t>
            </a:r>
            <a:r>
              <a:rPr lang="en-US" dirty="0">
                <a:latin typeface="Helvetica" charset="0"/>
              </a:rPr>
              <a:t>, M., . </a:t>
            </a:r>
            <a:r>
              <a:rPr lang="en-US" dirty="0" err="1" smtClean="0">
                <a:latin typeface="Helvetica" charset="0"/>
              </a:rPr>
              <a:t>Hedstrom</a:t>
            </a:r>
            <a:r>
              <a:rPr lang="en-US" dirty="0">
                <a:latin typeface="Helvetica" charset="0"/>
              </a:rPr>
              <a:t>, M. Simple Rules for the Care and Feeding of Scientific Data. </a:t>
            </a:r>
            <a:r>
              <a:rPr lang="en-US" i="1" dirty="0">
                <a:latin typeface="Helvetica" charset="0"/>
              </a:rPr>
              <a:t>PLOS Computational Biology</a:t>
            </a:r>
            <a:r>
              <a:rPr lang="en-US" dirty="0">
                <a:latin typeface="Helvetica" charset="0"/>
              </a:rPr>
              <a:t>. </a:t>
            </a:r>
          </a:p>
          <a:p>
            <a:r>
              <a:rPr lang="en-US" dirty="0" smtClean="0">
                <a:latin typeface="Helvetica" charset="0"/>
              </a:rPr>
              <a:t>[4] </a:t>
            </a:r>
            <a:r>
              <a:rPr lang="en-US" dirty="0" err="1" smtClean="0">
                <a:latin typeface="Helvetica" charset="0"/>
              </a:rPr>
              <a:t>Mallery</a:t>
            </a:r>
            <a:r>
              <a:rPr lang="en-US" dirty="0">
                <a:latin typeface="Helvetica" charset="0"/>
              </a:rPr>
              <a:t>, M. (2014). </a:t>
            </a:r>
            <a:r>
              <a:rPr lang="en-US" dirty="0" err="1">
                <a:latin typeface="Helvetica" charset="0"/>
              </a:rPr>
              <a:t>Dmptool</a:t>
            </a:r>
            <a:r>
              <a:rPr lang="en-US" dirty="0">
                <a:latin typeface="Helvetica" charset="0"/>
              </a:rPr>
              <a:t>: Guidance and Resources for Your Data Management Plan; https://</a:t>
            </a:r>
            <a:r>
              <a:rPr lang="en-US" dirty="0" err="1" smtClean="0">
                <a:latin typeface="Helvetica" charset="0"/>
              </a:rPr>
              <a:t>dmp.cdlib.org</a:t>
            </a:r>
            <a:r>
              <a:rPr lang="en-US" dirty="0">
                <a:latin typeface="Helvetica" charset="0"/>
              </a:rPr>
              <a:t>. </a:t>
            </a:r>
            <a:r>
              <a:rPr lang="en-US" i="1" dirty="0">
                <a:latin typeface="Helvetica" charset="0"/>
              </a:rPr>
              <a:t>Technical Services Quarterly, 31</a:t>
            </a:r>
            <a:r>
              <a:rPr lang="en-US" dirty="0">
                <a:latin typeface="Helvetica" charset="0"/>
              </a:rPr>
              <a:t>(2), 197-199. </a:t>
            </a:r>
          </a:p>
          <a:p>
            <a:r>
              <a:rPr lang="en-US" dirty="0" smtClean="0">
                <a:latin typeface="Helvetica" charset="0"/>
              </a:rPr>
              <a:t>[5] Wilkinson</a:t>
            </a:r>
            <a:r>
              <a:rPr lang="en-US" dirty="0">
                <a:latin typeface="Helvetica" charset="0"/>
              </a:rPr>
              <a:t>, M. D., </a:t>
            </a:r>
            <a:r>
              <a:rPr lang="en-US" dirty="0" err="1">
                <a:latin typeface="Helvetica" charset="0"/>
              </a:rPr>
              <a:t>Dumontier</a:t>
            </a:r>
            <a:r>
              <a:rPr lang="en-US" dirty="0">
                <a:latin typeface="Helvetica" charset="0"/>
              </a:rPr>
              <a:t>, M., </a:t>
            </a:r>
            <a:r>
              <a:rPr lang="en-US" dirty="0" err="1">
                <a:latin typeface="Helvetica" charset="0"/>
              </a:rPr>
              <a:t>Aalbersberg</a:t>
            </a:r>
            <a:r>
              <a:rPr lang="en-US" dirty="0">
                <a:latin typeface="Helvetica" charset="0"/>
              </a:rPr>
              <a:t>, I. J., Appleton, G., Axton, M., </a:t>
            </a:r>
            <a:r>
              <a:rPr lang="en-US" dirty="0" err="1">
                <a:latin typeface="Helvetica" charset="0"/>
              </a:rPr>
              <a:t>Baak</a:t>
            </a:r>
            <a:r>
              <a:rPr lang="en-US" dirty="0">
                <a:latin typeface="Helvetica" charset="0"/>
              </a:rPr>
              <a:t>, A., </a:t>
            </a:r>
            <a:r>
              <a:rPr lang="en-US" dirty="0" smtClean="0">
                <a:latin typeface="Helvetica" charset="0"/>
              </a:rPr>
              <a:t>Bourne</a:t>
            </a:r>
            <a:r>
              <a:rPr lang="en-US" dirty="0">
                <a:latin typeface="Helvetica" charset="0"/>
              </a:rPr>
              <a:t>, P. E. (2016). The FAIR Guiding Principles for scientific data management and stewardship. </a:t>
            </a:r>
            <a:r>
              <a:rPr lang="en-US" i="1" dirty="0">
                <a:latin typeface="Helvetica" charset="0"/>
              </a:rPr>
              <a:t>Scientific data, 3</a:t>
            </a:r>
            <a:r>
              <a:rPr lang="en-US" dirty="0">
                <a:latin typeface="Helvetica" charset="0"/>
              </a:rPr>
              <a:t>. </a:t>
            </a:r>
            <a:endParaRPr lang="en-US" dirty="0">
              <a:effectLst/>
              <a:latin typeface="Helvetica" charset="0"/>
            </a:endParaRPr>
          </a:p>
        </p:txBody>
      </p:sp>
      <p:sp>
        <p:nvSpPr>
          <p:cNvPr id="4" name="Shape 702"/>
          <p:cNvSpPr txBox="1">
            <a:spLocks/>
          </p:cNvSpPr>
          <p:nvPr/>
        </p:nvSpPr>
        <p:spPr>
          <a:xfrm>
            <a:off x="865762" y="275432"/>
            <a:ext cx="369111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sz="4400" dirty="0" smtClean="0"/>
              <a:t>References</a:t>
            </a:r>
            <a:endParaRPr lang="en"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ctrTitle" idx="4294967295"/>
          </p:nvPr>
        </p:nvSpPr>
        <p:spPr>
          <a:xfrm>
            <a:off x="3657037" y="1073100"/>
            <a:ext cx="3691113"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t>THANKS!</a:t>
            </a:r>
            <a:endParaRPr sz="6000" dirty="0"/>
          </a:p>
        </p:txBody>
      </p:sp>
      <p:sp>
        <p:nvSpPr>
          <p:cNvPr id="703" name="Shape 703"/>
          <p:cNvSpPr txBox="1">
            <a:spLocks noGrp="1"/>
          </p:cNvSpPr>
          <p:nvPr>
            <p:ph type="body" idx="4294967295"/>
          </p:nvPr>
        </p:nvSpPr>
        <p:spPr>
          <a:xfrm>
            <a:off x="3734859" y="1859573"/>
            <a:ext cx="4553107" cy="1266121"/>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dirty="0"/>
              <a:t>Any questions?</a:t>
            </a:r>
            <a:endParaRPr dirty="0"/>
          </a:p>
          <a:p>
            <a:pPr marL="0" lvl="0" indent="0" rtl="0">
              <a:spcBef>
                <a:spcPts val="600"/>
              </a:spcBef>
              <a:spcAft>
                <a:spcPts val="0"/>
              </a:spcAft>
              <a:buNone/>
            </a:pPr>
            <a:r>
              <a:rPr lang="en" sz="2000" dirty="0"/>
              <a:t>You can find me </a:t>
            </a:r>
            <a:r>
              <a:rPr lang="en" sz="2000" dirty="0" smtClean="0"/>
              <a:t>at</a:t>
            </a:r>
            <a:r>
              <a:rPr lang="zh-CN" altLang="en-US" sz="2000" dirty="0" smtClean="0"/>
              <a:t> </a:t>
            </a:r>
            <a:endParaRPr lang="en-US" altLang="zh-CN" sz="2000" dirty="0" smtClean="0"/>
          </a:p>
          <a:p>
            <a:pPr marL="0" lvl="0" indent="0" rtl="0">
              <a:spcBef>
                <a:spcPts val="600"/>
              </a:spcBef>
              <a:spcAft>
                <a:spcPts val="0"/>
              </a:spcAft>
              <a:buNone/>
            </a:pPr>
            <a:r>
              <a:rPr lang="en-US" sz="2000" dirty="0" smtClean="0"/>
              <a:t>xusy</a:t>
            </a:r>
            <a:r>
              <a:rPr lang="en" sz="2000" dirty="0" smtClean="0"/>
              <a:t>@</a:t>
            </a:r>
            <a:r>
              <a:rPr lang="en-US" sz="2000" dirty="0" err="1" smtClean="0"/>
              <a:t>connect.hku.hk</a:t>
            </a:r>
            <a:endParaRPr sz="2000" dirty="0"/>
          </a:p>
        </p:txBody>
      </p:sp>
      <p:sp>
        <p:nvSpPr>
          <p:cNvPr id="704" name="Shape 704"/>
          <p:cNvSpPr/>
          <p:nvPr/>
        </p:nvSpPr>
        <p:spPr>
          <a:xfrm>
            <a:off x="2257757" y="1402659"/>
            <a:ext cx="1180108" cy="1089975"/>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3C78D8"/>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685800" y="246257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smtClean="0"/>
              <a:t>1. What is research data?</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067015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Credits</a:t>
            </a:r>
            <a:endParaRPr/>
          </a:p>
        </p:txBody>
      </p:sp>
      <p:sp>
        <p:nvSpPr>
          <p:cNvPr id="710" name="Shape 710"/>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dirty="0"/>
              <a:t>Special thanks to all the people who made and released these awesome resources for free:</a:t>
            </a:r>
            <a:endParaRPr sz="2400" dirty="0"/>
          </a:p>
          <a:p>
            <a:pPr marL="457200" lvl="0" indent="-381000" rtl="0">
              <a:lnSpc>
                <a:spcPct val="115000"/>
              </a:lnSpc>
              <a:spcBef>
                <a:spcPts val="600"/>
              </a:spcBef>
              <a:spcAft>
                <a:spcPts val="0"/>
              </a:spcAft>
              <a:buSzPts val="2400"/>
              <a:buChar char="✘"/>
            </a:pPr>
            <a:r>
              <a:rPr lang="en" sz="2400" dirty="0"/>
              <a:t>Presentation template by </a:t>
            </a:r>
            <a:r>
              <a:rPr lang="en" sz="2400" u="sng" dirty="0">
                <a:hlinkClick r:id="rId3"/>
              </a:rPr>
              <a:t>SlidesCarnival</a:t>
            </a:r>
            <a:endParaRPr sz="2400" dirty="0"/>
          </a:p>
          <a:p>
            <a:pPr marL="457200" lvl="0" indent="-381000" rtl="0">
              <a:lnSpc>
                <a:spcPct val="115000"/>
              </a:lnSpc>
              <a:spcBef>
                <a:spcPts val="0"/>
              </a:spcBef>
              <a:spcAft>
                <a:spcPts val="0"/>
              </a:spcAft>
              <a:buSzPts val="2400"/>
              <a:buChar char="✘"/>
            </a:pPr>
            <a:r>
              <a:rPr lang="en" sz="2400" dirty="0"/>
              <a:t>Photographs by </a:t>
            </a:r>
            <a:r>
              <a:rPr lang="en" sz="2400" u="sng" dirty="0" smtClean="0">
                <a:hlinkClick r:id="rId4"/>
              </a:rPr>
              <a:t>Unsplash</a:t>
            </a:r>
            <a:endParaRPr lang="en-US" sz="2400" u="sng" dirty="0" smtClean="0"/>
          </a:p>
          <a:p>
            <a:pPr marL="457200" lvl="0" indent="-381000" rtl="0">
              <a:lnSpc>
                <a:spcPct val="115000"/>
              </a:lnSpc>
              <a:spcBef>
                <a:spcPts val="0"/>
              </a:spcBef>
              <a:spcAft>
                <a:spcPts val="0"/>
              </a:spcAft>
              <a:buSzPts val="2400"/>
              <a:buChar char="✘"/>
            </a:pPr>
            <a:r>
              <a:rPr lang="en-US" altLang="zh-CN" sz="2400" dirty="0" smtClean="0"/>
              <a:t>Icons</a:t>
            </a:r>
            <a:r>
              <a:rPr lang="zh-CN" altLang="en-US" sz="2400" dirty="0" smtClean="0"/>
              <a:t> </a:t>
            </a:r>
            <a:r>
              <a:rPr lang="en-US" altLang="zh-CN" sz="2400" dirty="0" smtClean="0"/>
              <a:t>by </a:t>
            </a:r>
            <a:r>
              <a:rPr lang="en-US" altLang="zh-CN" sz="2400" dirty="0">
                <a:hlinkClick r:id="rId5"/>
              </a:rPr>
              <a:t>I</a:t>
            </a:r>
            <a:r>
              <a:rPr lang="en-US" altLang="zh-CN" sz="2400" dirty="0" smtClean="0">
                <a:hlinkClick r:id="rId5"/>
              </a:rPr>
              <a:t>confont</a:t>
            </a:r>
            <a:endParaRP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What is research data?</a:t>
            </a:r>
            <a:endParaRPr sz="3600" dirty="0"/>
          </a:p>
        </p:txBody>
      </p:sp>
      <p:sp>
        <p:nvSpPr>
          <p:cNvPr id="522" name="Shape 522"/>
          <p:cNvSpPr txBox="1"/>
          <p:nvPr/>
        </p:nvSpPr>
        <p:spPr>
          <a:xfrm>
            <a:off x="861266" y="1082425"/>
            <a:ext cx="6341645" cy="627622"/>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US" sz="1800" dirty="0" smtClean="0">
                <a:solidFill>
                  <a:srgbClr val="3D4965"/>
                </a:solidFill>
                <a:latin typeface="Dosis"/>
                <a:ea typeface="Dosis"/>
                <a:cs typeface="Dosis"/>
                <a:sym typeface="Dosis"/>
              </a:rPr>
              <a:t>Data </a:t>
            </a:r>
            <a:r>
              <a:rPr lang="en-US" altLang="zh-CN" sz="1800" dirty="0" smtClean="0">
                <a:solidFill>
                  <a:srgbClr val="3D4965"/>
                </a:solidFill>
                <a:latin typeface="Dosis"/>
                <a:ea typeface="Dosis"/>
                <a:cs typeface="Dosis"/>
                <a:sym typeface="Dosis"/>
              </a:rPr>
              <a:t>are</a:t>
            </a:r>
            <a:r>
              <a:rPr lang="en-US" sz="1800" dirty="0" smtClean="0">
                <a:solidFill>
                  <a:srgbClr val="3D4965"/>
                </a:solidFill>
                <a:latin typeface="Dosis"/>
                <a:ea typeface="Dosis"/>
                <a:cs typeface="Dosis"/>
                <a:sym typeface="Dosis"/>
              </a:rPr>
              <a:t> all around us everyday and </a:t>
            </a:r>
            <a:r>
              <a:rPr lang="en-US" altLang="zh-CN" sz="1800" dirty="0" smtClean="0">
                <a:solidFill>
                  <a:srgbClr val="3D4965"/>
                </a:solidFill>
                <a:latin typeface="Dosis"/>
                <a:ea typeface="Dosis"/>
                <a:cs typeface="Dosis"/>
                <a:sym typeface="Dosis"/>
              </a:rPr>
              <a:t>the basis of our research.</a:t>
            </a:r>
            <a:endParaRPr lang="is-IS" sz="1800" i="1" dirty="0">
              <a:solidFill>
                <a:srgbClr val="3C78D8"/>
              </a:solidFill>
              <a:latin typeface="Dosis"/>
              <a:ea typeface="Dosis"/>
              <a:cs typeface="Dosis"/>
              <a:sym typeface="Dosis"/>
            </a:endParaRPr>
          </a:p>
          <a:p>
            <a:pPr marL="0" lvl="0" indent="0" rtl="0">
              <a:spcBef>
                <a:spcPts val="600"/>
              </a:spcBef>
              <a:spcAft>
                <a:spcPts val="0"/>
              </a:spcAft>
              <a:buNone/>
            </a:pPr>
            <a:endParaRPr sz="1800" dirty="0">
              <a:solidFill>
                <a:srgbClr val="3D4965"/>
              </a:solidFill>
              <a:latin typeface="Dosis"/>
              <a:ea typeface="Dosis"/>
              <a:cs typeface="Dosis"/>
              <a:sym typeface="Dosis"/>
            </a:endParaRPr>
          </a:p>
        </p:txBody>
      </p:sp>
      <p:sp>
        <p:nvSpPr>
          <p:cNvPr id="2" name="TextBox 1"/>
          <p:cNvSpPr txBox="1"/>
          <p:nvPr/>
        </p:nvSpPr>
        <p:spPr>
          <a:xfrm>
            <a:off x="861266" y="1939825"/>
            <a:ext cx="6346130" cy="2677656"/>
          </a:xfrm>
          <a:prstGeom prst="rect">
            <a:avLst/>
          </a:prstGeom>
          <a:noFill/>
        </p:spPr>
        <p:txBody>
          <a:bodyPr wrap="square" rtlCol="0">
            <a:spAutoFit/>
          </a:bodyPr>
          <a:lstStyle/>
          <a:p>
            <a:r>
              <a:rPr lang="en-US" sz="2400" dirty="0" smtClean="0"/>
              <a:t>Images </a:t>
            </a:r>
            <a:r>
              <a:rPr lang="en-US" sz="2400" b="1" dirty="0" smtClean="0"/>
              <a:t>Documents</a:t>
            </a:r>
            <a:r>
              <a:rPr lang="en-US" sz="2400" baseline="-25000" dirty="0" smtClean="0"/>
              <a:t>(text</a:t>
            </a:r>
            <a:r>
              <a:rPr lang="en-US" sz="2400" baseline="-25000" dirty="0"/>
              <a:t>, </a:t>
            </a:r>
            <a:r>
              <a:rPr lang="en-US" sz="2400" baseline="-25000" dirty="0" smtClean="0"/>
              <a:t>Word)</a:t>
            </a:r>
            <a:r>
              <a:rPr lang="en-US" sz="2400" dirty="0" smtClean="0"/>
              <a:t> </a:t>
            </a:r>
            <a:r>
              <a:rPr lang="en-US" sz="2400" dirty="0" smtClean="0">
                <a:latin typeface="Andale Mono" charset="0"/>
                <a:ea typeface="Andale Mono" charset="0"/>
                <a:cs typeface="Andale Mono" charset="0"/>
              </a:rPr>
              <a:t>Spreadsheets</a:t>
            </a:r>
            <a:r>
              <a:rPr lang="en-US" sz="2400" dirty="0"/>
              <a:t/>
            </a:r>
            <a:br>
              <a:rPr lang="en-US" sz="2400" dirty="0"/>
            </a:br>
            <a:r>
              <a:rPr lang="en-US" sz="2400" dirty="0" smtClean="0"/>
              <a:t>    </a:t>
            </a:r>
            <a:r>
              <a:rPr lang="en-US" sz="2400" dirty="0" smtClean="0">
                <a:latin typeface="Adobe Arabic" charset="0"/>
                <a:ea typeface="Adobe Arabic" charset="0"/>
                <a:cs typeface="Adobe Arabic" charset="0"/>
              </a:rPr>
              <a:t>Laboratory notebooks </a:t>
            </a:r>
            <a:r>
              <a:rPr lang="en-US" sz="2400" dirty="0" smtClean="0">
                <a:latin typeface="Al Nile" charset="-78"/>
                <a:ea typeface="Al Nile" charset="-78"/>
                <a:cs typeface="Al Nile" charset="-78"/>
              </a:rPr>
              <a:t>Field notebooks </a:t>
            </a:r>
            <a:r>
              <a:rPr lang="en-US" sz="2400" b="1" dirty="0"/>
              <a:t>D</a:t>
            </a:r>
            <a:r>
              <a:rPr lang="en-US" sz="2400" b="1" dirty="0" smtClean="0"/>
              <a:t>iaries</a:t>
            </a:r>
            <a:r>
              <a:rPr lang="en-US" sz="2400" dirty="0"/>
              <a:t/>
            </a:r>
            <a:br>
              <a:rPr lang="en-US" sz="2400" dirty="0"/>
            </a:br>
            <a:r>
              <a:rPr lang="en-US" sz="2400" dirty="0" smtClean="0"/>
              <a:t>Questionnaires </a:t>
            </a:r>
            <a:r>
              <a:rPr lang="en-US" sz="2400" dirty="0" smtClean="0">
                <a:latin typeface="Abadi MT Condensed Extra Bold" charset="0"/>
                <a:ea typeface="Abadi MT Condensed Extra Bold" charset="0"/>
                <a:cs typeface="Abadi MT Condensed Extra Bold" charset="0"/>
              </a:rPr>
              <a:t>Transcripts</a:t>
            </a:r>
            <a:r>
              <a:rPr lang="en-US" sz="2400" dirty="0" smtClean="0"/>
              <a:t> Codebooks </a:t>
            </a:r>
            <a:r>
              <a:rPr lang="en-US" sz="2400" dirty="0">
                <a:latin typeface="Bradley Hand" charset="0"/>
                <a:ea typeface="Bradley Hand" charset="0"/>
                <a:cs typeface="Bradley Hand" charset="0"/>
              </a:rPr>
              <a:t>Slides</a:t>
            </a:r>
            <a:r>
              <a:rPr lang="en-US" sz="2400" dirty="0"/>
              <a:t> </a:t>
            </a:r>
            <a:br>
              <a:rPr lang="en-US" sz="2400" dirty="0"/>
            </a:br>
            <a:r>
              <a:rPr lang="en-US" sz="2400" dirty="0" smtClean="0"/>
              <a:t>     </a:t>
            </a:r>
            <a:r>
              <a:rPr lang="en-US" sz="2400" dirty="0" smtClean="0">
                <a:latin typeface="Abadi MT Condensed Extra Bold" charset="0"/>
                <a:ea typeface="Abadi MT Condensed Extra Bold" charset="0"/>
                <a:cs typeface="Abadi MT Condensed Extra Bold" charset="0"/>
              </a:rPr>
              <a:t>Audiotapes</a:t>
            </a:r>
            <a:r>
              <a:rPr lang="en-US" sz="2400" dirty="0" smtClean="0"/>
              <a:t> </a:t>
            </a:r>
            <a:r>
              <a:rPr lang="en-US" sz="2400" dirty="0" smtClean="0">
                <a:latin typeface="Britannic Bold" charset="0"/>
                <a:ea typeface="Britannic Bold" charset="0"/>
                <a:cs typeface="Britannic Bold" charset="0"/>
              </a:rPr>
              <a:t>videotapes</a:t>
            </a:r>
            <a:r>
              <a:rPr lang="en-US" sz="2400" dirty="0" smtClean="0"/>
              <a:t> Photographs films </a:t>
            </a:r>
          </a:p>
          <a:p>
            <a:r>
              <a:rPr lang="en-US" sz="2400" dirty="0" smtClean="0"/>
              <a:t>      Artefacts Specimens </a:t>
            </a:r>
            <a:r>
              <a:rPr lang="en-US" sz="2400" dirty="0">
                <a:latin typeface="Chalkboard SE" charset="0"/>
                <a:ea typeface="Chalkboard SE" charset="0"/>
                <a:cs typeface="Chalkboard SE" charset="0"/>
              </a:rPr>
              <a:t>Test </a:t>
            </a:r>
            <a:r>
              <a:rPr lang="en-US" sz="2400" dirty="0" smtClean="0">
                <a:latin typeface="Chalkboard SE" charset="0"/>
                <a:ea typeface="Chalkboard SE" charset="0"/>
                <a:cs typeface="Chalkboard SE" charset="0"/>
              </a:rPr>
              <a:t>responses</a:t>
            </a:r>
            <a:r>
              <a:rPr lang="en-US" sz="2400" dirty="0"/>
              <a:t/>
            </a:r>
            <a:br>
              <a:rPr lang="en-US" sz="2400" dirty="0"/>
            </a:br>
            <a:r>
              <a:rPr lang="en-US" sz="2400" dirty="0" smtClean="0"/>
              <a:t>      </a:t>
            </a:r>
            <a:r>
              <a:rPr lang="en-US" sz="2400" dirty="0" smtClean="0">
                <a:latin typeface="Al Nile" charset="-78"/>
                <a:ea typeface="Al Nile" charset="-78"/>
                <a:cs typeface="Al Nile" charset="-78"/>
              </a:rPr>
              <a:t>Database </a:t>
            </a:r>
            <a:r>
              <a:rPr lang="en-US" sz="2400" dirty="0">
                <a:latin typeface="Al Nile" charset="-78"/>
                <a:ea typeface="Al Nile" charset="-78"/>
                <a:cs typeface="Al Nile" charset="-78"/>
              </a:rPr>
              <a:t>contents</a:t>
            </a:r>
            <a:r>
              <a:rPr lang="en-US" sz="2400" dirty="0"/>
              <a:t> </a:t>
            </a:r>
            <a:r>
              <a:rPr lang="en-US" sz="2400" b="1" dirty="0" smtClean="0"/>
              <a:t>video</a:t>
            </a:r>
            <a:r>
              <a:rPr lang="en-US" sz="2400" dirty="0" smtClean="0"/>
              <a:t> </a:t>
            </a:r>
            <a:r>
              <a:rPr lang="en-US" sz="2400" i="1" dirty="0" smtClean="0"/>
              <a:t>audio</a:t>
            </a:r>
            <a:r>
              <a:rPr lang="en-US" sz="2400" dirty="0" smtClean="0"/>
              <a:t> </a:t>
            </a:r>
            <a:r>
              <a:rPr lang="en-US" sz="2400" b="1" dirty="0" smtClean="0"/>
              <a:t>text</a:t>
            </a:r>
            <a:r>
              <a:rPr lang="en-US" sz="2400" dirty="0" smtClean="0"/>
              <a:t>  </a:t>
            </a:r>
            <a:r>
              <a:rPr lang="en-US" sz="2400" dirty="0"/>
              <a:t/>
            </a:r>
            <a:br>
              <a:rPr lang="en-US" sz="2400" dirty="0"/>
            </a:br>
            <a:r>
              <a:rPr lang="en-US" sz="2400" dirty="0" smtClean="0"/>
              <a:t>              </a:t>
            </a:r>
            <a:r>
              <a:rPr lang="en-US" sz="2400" dirty="0" smtClean="0">
                <a:latin typeface="Abadi MT Condensed Extra Bold" charset="0"/>
                <a:ea typeface="Abadi MT Condensed Extra Bold" charset="0"/>
                <a:cs typeface="Abadi MT Condensed Extra Bold" charset="0"/>
              </a:rPr>
              <a:t>Models</a:t>
            </a:r>
            <a:r>
              <a:rPr lang="en-US" sz="2400" dirty="0" smtClean="0"/>
              <a:t>  algorithms  </a:t>
            </a:r>
            <a:r>
              <a:rPr lang="en-US" sz="2400" dirty="0" smtClean="0">
                <a:latin typeface="Avenir Next Condensed" charset="0"/>
                <a:ea typeface="Avenir Next Condensed" charset="0"/>
                <a:cs typeface="Avenir Next Condensed" charset="0"/>
              </a:rPr>
              <a:t>scripts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What is research data?</a:t>
            </a:r>
            <a:endParaRPr sz="3600" dirty="0"/>
          </a:p>
        </p:txBody>
      </p:sp>
      <p:sp>
        <p:nvSpPr>
          <p:cNvPr id="5" name="Shape 522"/>
          <p:cNvSpPr txBox="1"/>
          <p:nvPr/>
        </p:nvSpPr>
        <p:spPr>
          <a:xfrm>
            <a:off x="4450500" y="2375713"/>
            <a:ext cx="3035617" cy="2016892"/>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q"/>
            </a:pPr>
            <a:r>
              <a:rPr lang="en-US" sz="1600" b="1" dirty="0" smtClean="0">
                <a:solidFill>
                  <a:srgbClr val="3C78D8"/>
                </a:solidFill>
                <a:latin typeface="Dosis"/>
                <a:ea typeface="Dosis"/>
                <a:cs typeface="Dosis"/>
                <a:sym typeface="Dosis"/>
              </a:rPr>
              <a:t>Kinds of data</a:t>
            </a:r>
            <a:endParaRPr lang="en-US" b="1" i="1" dirty="0" smtClean="0">
              <a:solidFill>
                <a:srgbClr val="3C78D8"/>
              </a:solidFill>
              <a:latin typeface="Dosis"/>
              <a:ea typeface="Dosis"/>
              <a:cs typeface="Dosis"/>
              <a:sym typeface="Dosis"/>
            </a:endParaRPr>
          </a:p>
          <a:p>
            <a:pPr marL="285750" indent="-285750">
              <a:spcBef>
                <a:spcPts val="600"/>
              </a:spcBef>
              <a:buClr>
                <a:schemeClr val="dk1"/>
              </a:buClr>
              <a:buSzPts val="1100"/>
              <a:buFont typeface="Wingdings" charset="2"/>
              <a:buChar char="Ø"/>
            </a:pPr>
            <a:r>
              <a:rPr lang="en-US" dirty="0">
                <a:solidFill>
                  <a:srgbClr val="3D4965"/>
                </a:solidFill>
                <a:latin typeface="Dosis"/>
                <a:ea typeface="Dosis"/>
                <a:cs typeface="Dosis"/>
                <a:sym typeface="Dosis"/>
              </a:rPr>
              <a:t>    </a:t>
            </a:r>
            <a:r>
              <a:rPr lang="en-US" b="1" dirty="0">
                <a:solidFill>
                  <a:srgbClr val="3D4965"/>
                </a:solidFill>
                <a:latin typeface="Dosis"/>
                <a:ea typeface="Dosis"/>
                <a:cs typeface="Dosis"/>
                <a:sym typeface="Dosis"/>
              </a:rPr>
              <a:t>Observational</a:t>
            </a:r>
            <a:r>
              <a:rPr lang="en-US" dirty="0">
                <a:solidFill>
                  <a:srgbClr val="3D4965"/>
                </a:solidFill>
                <a:latin typeface="Dosis"/>
                <a:ea typeface="Dosis"/>
                <a:cs typeface="Dosis"/>
                <a:sym typeface="Dosis"/>
              </a:rPr>
              <a:t> data</a:t>
            </a:r>
          </a:p>
          <a:p>
            <a:pPr marL="285750" lvl="0" indent="-285750" rtl="0">
              <a:spcBef>
                <a:spcPts val="600"/>
              </a:spcBef>
              <a:spcAft>
                <a:spcPts val="0"/>
              </a:spcAft>
              <a:buClr>
                <a:schemeClr val="dk1"/>
              </a:buClr>
              <a:buSzPts val="1100"/>
              <a:buFont typeface="Wingdings" charset="2"/>
              <a:buChar char="Ø"/>
            </a:pPr>
            <a:r>
              <a:rPr lang="en-US" dirty="0" smtClean="0">
                <a:solidFill>
                  <a:srgbClr val="3D4965"/>
                </a:solidFill>
                <a:latin typeface="Dosis"/>
                <a:ea typeface="Dosis"/>
                <a:cs typeface="Dosis"/>
                <a:sym typeface="Dosis"/>
              </a:rPr>
              <a:t>    </a:t>
            </a:r>
            <a:r>
              <a:rPr lang="en-US" b="1" dirty="0" smtClean="0">
                <a:solidFill>
                  <a:srgbClr val="3D4965"/>
                </a:solidFill>
                <a:latin typeface="Dosis"/>
                <a:ea typeface="Dosis"/>
                <a:cs typeface="Dosis"/>
                <a:sym typeface="Dosis"/>
              </a:rPr>
              <a:t>Experimental</a:t>
            </a:r>
            <a:r>
              <a:rPr lang="en-US" dirty="0" smtClean="0">
                <a:solidFill>
                  <a:srgbClr val="3D4965"/>
                </a:solidFill>
                <a:latin typeface="Dosis"/>
                <a:ea typeface="Dosis"/>
                <a:cs typeface="Dosis"/>
                <a:sym typeface="Dosis"/>
              </a:rPr>
              <a:t> data</a:t>
            </a:r>
          </a:p>
          <a:p>
            <a:pPr marL="285750" lvl="0" indent="-285750" rtl="0">
              <a:spcBef>
                <a:spcPts val="600"/>
              </a:spcBef>
              <a:spcAft>
                <a:spcPts val="0"/>
              </a:spcAft>
              <a:buClr>
                <a:schemeClr val="dk1"/>
              </a:buClr>
              <a:buSzPts val="1100"/>
              <a:buFont typeface="Wingdings" charset="2"/>
              <a:buChar char="Ø"/>
            </a:pPr>
            <a:r>
              <a:rPr lang="en-US" dirty="0">
                <a:solidFill>
                  <a:srgbClr val="3D4965"/>
                </a:solidFill>
                <a:latin typeface="Dosis"/>
                <a:ea typeface="Dosis"/>
                <a:cs typeface="Dosis"/>
                <a:sym typeface="Dosis"/>
              </a:rPr>
              <a:t> </a:t>
            </a:r>
            <a:r>
              <a:rPr lang="en-US" dirty="0" smtClean="0">
                <a:solidFill>
                  <a:srgbClr val="3D4965"/>
                </a:solidFill>
                <a:latin typeface="Dosis"/>
                <a:ea typeface="Dosis"/>
                <a:cs typeface="Dosis"/>
                <a:sym typeface="Dosis"/>
              </a:rPr>
              <a:t>   </a:t>
            </a:r>
            <a:r>
              <a:rPr lang="en-US" b="1" dirty="0" smtClean="0">
                <a:solidFill>
                  <a:srgbClr val="3D4965"/>
                </a:solidFill>
                <a:latin typeface="Dosis"/>
                <a:ea typeface="Dosis"/>
                <a:cs typeface="Dosis"/>
                <a:sym typeface="Dosis"/>
              </a:rPr>
              <a:t>Records</a:t>
            </a:r>
          </a:p>
          <a:p>
            <a:pPr marL="285750" indent="-285750">
              <a:spcBef>
                <a:spcPts val="600"/>
              </a:spcBef>
              <a:buClr>
                <a:schemeClr val="dk1"/>
              </a:buClr>
              <a:buSzPts val="1100"/>
              <a:buFont typeface="Wingdings" charset="2"/>
              <a:buChar char="Ø"/>
            </a:pPr>
            <a:r>
              <a:rPr lang="en-US" altLang="zh-CN" dirty="0" smtClean="0">
                <a:solidFill>
                  <a:srgbClr val="3D4965"/>
                </a:solidFill>
                <a:latin typeface="Dosis"/>
                <a:ea typeface="Dosis"/>
                <a:cs typeface="Dosis"/>
                <a:sym typeface="Dosis"/>
              </a:rPr>
              <a:t>    </a:t>
            </a:r>
            <a:r>
              <a:rPr lang="en-US" altLang="zh-CN" b="1" dirty="0" smtClean="0">
                <a:solidFill>
                  <a:srgbClr val="3D4965"/>
                </a:solidFill>
                <a:latin typeface="Dosis"/>
                <a:ea typeface="Dosis"/>
                <a:cs typeface="Dosis"/>
                <a:sym typeface="Dosis"/>
              </a:rPr>
              <a:t>Computational</a:t>
            </a:r>
            <a:r>
              <a:rPr lang="en-US" altLang="zh-CN" dirty="0" smtClean="0">
                <a:solidFill>
                  <a:srgbClr val="3D4965"/>
                </a:solidFill>
                <a:latin typeface="Dosis"/>
                <a:ea typeface="Dosis"/>
                <a:cs typeface="Dosis"/>
                <a:sym typeface="Dosis"/>
              </a:rPr>
              <a:t> </a:t>
            </a:r>
            <a:r>
              <a:rPr lang="en-US" altLang="zh-CN" dirty="0">
                <a:solidFill>
                  <a:srgbClr val="3D4965"/>
                </a:solidFill>
                <a:latin typeface="Dosis"/>
                <a:ea typeface="Dosis"/>
                <a:cs typeface="Dosis"/>
                <a:sym typeface="Dosis"/>
              </a:rPr>
              <a:t>data</a:t>
            </a:r>
          </a:p>
          <a:p>
            <a:pPr algn="r">
              <a:spcBef>
                <a:spcPts val="600"/>
              </a:spcBef>
              <a:buClr>
                <a:schemeClr val="dk1"/>
              </a:buClr>
              <a:buSzPts val="1100"/>
            </a:pPr>
            <a:r>
              <a:rPr lang="en-US" altLang="zh-CN" i="1" dirty="0" smtClean="0">
                <a:solidFill>
                  <a:schemeClr val="tx1"/>
                </a:solidFill>
                <a:latin typeface="Dosis"/>
                <a:ea typeface="Dosis"/>
                <a:cs typeface="Dosis"/>
                <a:sym typeface="Dosis"/>
              </a:rPr>
              <a:t>(</a:t>
            </a:r>
            <a:r>
              <a:rPr lang="en-US" altLang="zh-CN" i="1" dirty="0" err="1" smtClean="0">
                <a:solidFill>
                  <a:schemeClr val="tx1"/>
                </a:solidFill>
                <a:latin typeface="Dosis"/>
                <a:ea typeface="Dosis"/>
                <a:cs typeface="Dosis"/>
                <a:sym typeface="Dosis"/>
              </a:rPr>
              <a:t>Borgman</a:t>
            </a:r>
            <a:r>
              <a:rPr lang="en-US" altLang="zh-CN" i="1" dirty="0">
                <a:solidFill>
                  <a:schemeClr val="tx1"/>
                </a:solidFill>
                <a:latin typeface="Dosis"/>
                <a:ea typeface="Dosis"/>
                <a:cs typeface="Dosis"/>
                <a:sym typeface="Dosis"/>
              </a:rPr>
              <a:t>, </a:t>
            </a:r>
            <a:r>
              <a:rPr lang="en-US" altLang="zh-CN" i="1" dirty="0" smtClean="0">
                <a:solidFill>
                  <a:schemeClr val="tx1"/>
                </a:solidFill>
                <a:latin typeface="Dosis"/>
                <a:ea typeface="Dosis"/>
                <a:cs typeface="Dosis"/>
                <a:sym typeface="Dosis"/>
              </a:rPr>
              <a:t>2012)</a:t>
            </a:r>
            <a:endParaRPr lang="en-US" altLang="zh-CN" i="1" dirty="0">
              <a:solidFill>
                <a:schemeClr val="tx1"/>
              </a:solidFill>
              <a:latin typeface="Dosis"/>
              <a:ea typeface="Dosis"/>
              <a:cs typeface="Dosis"/>
              <a:sym typeface="Dosis"/>
            </a:endParaRPr>
          </a:p>
          <a:p>
            <a:pPr marL="285750" lvl="0" indent="-285750" rtl="0">
              <a:spcBef>
                <a:spcPts val="600"/>
              </a:spcBef>
              <a:spcAft>
                <a:spcPts val="0"/>
              </a:spcAft>
              <a:buClr>
                <a:schemeClr val="dk1"/>
              </a:buClr>
              <a:buSzPts val="1100"/>
              <a:buFont typeface="Wingdings" charset="2"/>
              <a:buChar char="Ø"/>
            </a:pPr>
            <a:endParaRPr lang="en-US" dirty="0" smtClean="0">
              <a:solidFill>
                <a:srgbClr val="3D4965"/>
              </a:solidFill>
              <a:latin typeface="Dosis"/>
              <a:ea typeface="Dosis"/>
              <a:cs typeface="Dosis"/>
              <a:sym typeface="Dosis"/>
            </a:endParaRPr>
          </a:p>
        </p:txBody>
      </p:sp>
      <p:sp>
        <p:nvSpPr>
          <p:cNvPr id="6" name="Shape 522"/>
          <p:cNvSpPr txBox="1"/>
          <p:nvPr/>
        </p:nvSpPr>
        <p:spPr>
          <a:xfrm>
            <a:off x="747925" y="2318762"/>
            <a:ext cx="3898741" cy="2130794"/>
          </a:xfrm>
          <a:prstGeom prst="rect">
            <a:avLst/>
          </a:prstGeom>
          <a:noFill/>
          <a:ln>
            <a:noFill/>
          </a:ln>
        </p:spPr>
        <p:txBody>
          <a:bodyPr spcFirstLastPara="1" wrap="square" lIns="91425" tIns="91425" rIns="91425" bIns="91425" anchor="t" anchorCtr="0">
            <a:noAutofit/>
          </a:bodyPr>
          <a:lstStyle/>
          <a:p>
            <a:pPr marL="285750" lvl="0" indent="-285750" rtl="0">
              <a:spcBef>
                <a:spcPts val="600"/>
              </a:spcBef>
              <a:spcAft>
                <a:spcPts val="0"/>
              </a:spcAft>
              <a:buFont typeface="Wingdings" charset="2"/>
              <a:buChar char="q"/>
            </a:pPr>
            <a:r>
              <a:rPr lang="en-US" sz="1600" b="1" dirty="0" smtClean="0">
                <a:solidFill>
                  <a:srgbClr val="3C78D8"/>
                </a:solidFill>
                <a:latin typeface="Dosis"/>
                <a:ea typeface="Dosis"/>
                <a:cs typeface="Dosis"/>
                <a:sym typeface="Dosis"/>
              </a:rPr>
              <a:t>How data is created?</a:t>
            </a:r>
            <a:endParaRPr lang="en-US" dirty="0" smtClean="0">
              <a:solidFill>
                <a:srgbClr val="3D4965"/>
              </a:solidFill>
              <a:latin typeface="Dosis"/>
              <a:ea typeface="Dosis"/>
              <a:cs typeface="Dosis"/>
              <a:sym typeface="Dosis"/>
            </a:endParaRPr>
          </a:p>
          <a:p>
            <a:pPr marL="285750" indent="-285750">
              <a:spcBef>
                <a:spcPts val="600"/>
              </a:spcBef>
              <a:buClr>
                <a:schemeClr val="dk1"/>
              </a:buClr>
              <a:buSzPts val="1100"/>
              <a:buFont typeface="Wingdings" charset="2"/>
              <a:buChar char="Ø"/>
            </a:pPr>
            <a:r>
              <a:rPr lang="en-US" dirty="0" smtClean="0">
                <a:solidFill>
                  <a:srgbClr val="3D4965"/>
                </a:solidFill>
                <a:latin typeface="Dosis"/>
                <a:ea typeface="Dosis"/>
                <a:cs typeface="Dosis"/>
                <a:sym typeface="Dosis"/>
              </a:rPr>
              <a:t>    Observations</a:t>
            </a:r>
            <a:r>
              <a:rPr lang="en-US" dirty="0">
                <a:solidFill>
                  <a:srgbClr val="3D4965"/>
                </a:solidFill>
                <a:latin typeface="Dosis"/>
                <a:ea typeface="Dosis"/>
                <a:cs typeface="Dosis"/>
                <a:sym typeface="Dosis"/>
              </a:rPr>
              <a:t>, experiments, or models</a:t>
            </a:r>
          </a:p>
          <a:p>
            <a:pPr marL="285750" lvl="0" indent="-285750" rtl="0">
              <a:spcBef>
                <a:spcPts val="600"/>
              </a:spcBef>
              <a:spcAft>
                <a:spcPts val="0"/>
              </a:spcAft>
              <a:buClr>
                <a:schemeClr val="dk1"/>
              </a:buClr>
              <a:buSzPts val="1100"/>
              <a:buFont typeface="Wingdings" charset="2"/>
              <a:buChar char="Ø"/>
            </a:pPr>
            <a:r>
              <a:rPr lang="en-US" dirty="0">
                <a:solidFill>
                  <a:srgbClr val="3D4965"/>
                </a:solidFill>
                <a:latin typeface="Dosis"/>
                <a:ea typeface="Dosis"/>
                <a:cs typeface="Dosis"/>
                <a:sym typeface="Dosis"/>
              </a:rPr>
              <a:t> </a:t>
            </a:r>
            <a:r>
              <a:rPr lang="en-US" dirty="0" smtClean="0">
                <a:solidFill>
                  <a:srgbClr val="3D4965"/>
                </a:solidFill>
                <a:latin typeface="Dosis"/>
                <a:ea typeface="Dosis"/>
                <a:cs typeface="Dosis"/>
                <a:sym typeface="Dosis"/>
              </a:rPr>
              <a:t>   Survey results</a:t>
            </a:r>
          </a:p>
          <a:p>
            <a:pPr marL="285750" lvl="0" indent="-285750" rtl="0">
              <a:spcBef>
                <a:spcPts val="600"/>
              </a:spcBef>
              <a:spcAft>
                <a:spcPts val="0"/>
              </a:spcAft>
              <a:buClr>
                <a:schemeClr val="dk1"/>
              </a:buClr>
              <a:buSzPts val="1100"/>
              <a:buFont typeface="Wingdings" charset="2"/>
              <a:buChar char="Ø"/>
            </a:pPr>
            <a:r>
              <a:rPr lang="en-US" dirty="0">
                <a:solidFill>
                  <a:srgbClr val="3D4965"/>
                </a:solidFill>
                <a:latin typeface="Dosis"/>
                <a:ea typeface="Dosis"/>
                <a:cs typeface="Dosis"/>
                <a:sym typeface="Dosis"/>
              </a:rPr>
              <a:t> </a:t>
            </a:r>
            <a:r>
              <a:rPr lang="en-US" dirty="0" smtClean="0">
                <a:solidFill>
                  <a:srgbClr val="3D4965"/>
                </a:solidFill>
                <a:latin typeface="Dosis"/>
                <a:ea typeface="Dosis"/>
                <a:cs typeface="Dosis"/>
                <a:sym typeface="Dosis"/>
              </a:rPr>
              <a:t>   Records (</a:t>
            </a:r>
            <a:r>
              <a:rPr lang="en-US" i="1" dirty="0" smtClean="0">
                <a:solidFill>
                  <a:srgbClr val="3D4965"/>
                </a:solidFill>
                <a:latin typeface="Dosis"/>
                <a:ea typeface="Dosis"/>
                <a:cs typeface="Dosis"/>
                <a:sym typeface="Dosis"/>
              </a:rPr>
              <a:t>census, economic, etc.</a:t>
            </a:r>
            <a:r>
              <a:rPr lang="en-US" dirty="0" smtClean="0">
                <a:solidFill>
                  <a:srgbClr val="3D4965"/>
                </a:solidFill>
                <a:latin typeface="Dosis"/>
                <a:ea typeface="Dosis"/>
                <a:cs typeface="Dosis"/>
                <a:sym typeface="Dosis"/>
              </a:rPr>
              <a:t>)</a:t>
            </a:r>
          </a:p>
          <a:p>
            <a:pPr marL="285750" lvl="0" indent="-285750" rtl="0">
              <a:spcBef>
                <a:spcPts val="600"/>
              </a:spcBef>
              <a:spcAft>
                <a:spcPts val="0"/>
              </a:spcAft>
              <a:buClr>
                <a:schemeClr val="dk1"/>
              </a:buClr>
              <a:buSzPts val="1100"/>
              <a:buFont typeface="Wingdings" charset="2"/>
              <a:buChar char="Ø"/>
            </a:pPr>
            <a:r>
              <a:rPr lang="en-US" dirty="0">
                <a:solidFill>
                  <a:srgbClr val="3D4965"/>
                </a:solidFill>
                <a:latin typeface="Dosis"/>
                <a:ea typeface="Dosis"/>
                <a:cs typeface="Dosis"/>
                <a:sym typeface="Dosis"/>
              </a:rPr>
              <a:t> </a:t>
            </a:r>
            <a:r>
              <a:rPr lang="en-US" dirty="0" smtClean="0">
                <a:solidFill>
                  <a:srgbClr val="3D4965"/>
                </a:solidFill>
                <a:latin typeface="Dosis"/>
                <a:ea typeface="Dosis"/>
                <a:cs typeface="Dosis"/>
                <a:sym typeface="Dosis"/>
              </a:rPr>
              <a:t>   Digitized text and images</a:t>
            </a:r>
            <a:endParaRPr dirty="0">
              <a:solidFill>
                <a:srgbClr val="3D4965"/>
              </a:solidFill>
              <a:latin typeface="Dosis"/>
              <a:ea typeface="Dosis"/>
              <a:cs typeface="Dosis"/>
              <a:sym typeface="Dosis"/>
            </a:endParaRPr>
          </a:p>
        </p:txBody>
      </p:sp>
      <p:sp>
        <p:nvSpPr>
          <p:cNvPr id="3" name="TextBox 2"/>
          <p:cNvSpPr txBox="1"/>
          <p:nvPr/>
        </p:nvSpPr>
        <p:spPr>
          <a:xfrm>
            <a:off x="837489" y="1211629"/>
            <a:ext cx="5862414" cy="923330"/>
          </a:xfrm>
          <a:prstGeom prst="rect">
            <a:avLst/>
          </a:prstGeom>
          <a:noFill/>
        </p:spPr>
        <p:txBody>
          <a:bodyPr wrap="square" rtlCol="0">
            <a:spAutoFit/>
          </a:bodyPr>
          <a:lstStyle/>
          <a:p>
            <a:pPr>
              <a:spcBef>
                <a:spcPts val="600"/>
              </a:spcBef>
              <a:buClr>
                <a:schemeClr val="dk1"/>
              </a:buClr>
              <a:buSzPts val="1100"/>
            </a:pPr>
            <a:r>
              <a:rPr lang="en-US" altLang="zh-CN" sz="1800" dirty="0">
                <a:solidFill>
                  <a:srgbClr val="3D4965"/>
                </a:solidFill>
                <a:latin typeface="Dosis"/>
                <a:ea typeface="Dosis"/>
                <a:cs typeface="Dosis"/>
              </a:rPr>
              <a:t>Research data, unlike other types of information, is collected, observed, or created, for purposes of analysis to produce original research results.</a:t>
            </a:r>
            <a:endParaRPr lang="zh-CN" altLang="en-US" sz="1800" dirty="0">
              <a:solidFill>
                <a:srgbClr val="3D4965"/>
              </a:solidFill>
              <a:latin typeface="Dosis"/>
              <a:ea typeface="Dosis"/>
              <a:cs typeface="Dosis"/>
            </a:endParaRPr>
          </a:p>
        </p:txBody>
      </p:sp>
    </p:spTree>
    <p:extLst>
      <p:ext uri="{BB962C8B-B14F-4D97-AF65-F5344CB8AC3E}">
        <p14:creationId xmlns:p14="http://schemas.microsoft.com/office/powerpoint/2010/main" val="52366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747925" y="263523"/>
            <a:ext cx="61404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altLang="zh-CN" sz="3600" dirty="0" smtClean="0"/>
              <a:t>Stages of data</a:t>
            </a:r>
            <a:endParaRPr sz="3600" dirty="0"/>
          </a:p>
        </p:txBody>
      </p:sp>
      <p:sp>
        <p:nvSpPr>
          <p:cNvPr id="5" name="Shape 522"/>
          <p:cNvSpPr txBox="1"/>
          <p:nvPr/>
        </p:nvSpPr>
        <p:spPr>
          <a:xfrm>
            <a:off x="2170631" y="4392538"/>
            <a:ext cx="5443671" cy="623843"/>
          </a:xfrm>
          <a:prstGeom prst="rect">
            <a:avLst/>
          </a:prstGeom>
          <a:noFill/>
          <a:ln>
            <a:noFill/>
          </a:ln>
        </p:spPr>
        <p:txBody>
          <a:bodyPr spcFirstLastPara="1" wrap="square" lIns="91425" tIns="91425" rIns="91425" bIns="91425" anchor="t" anchorCtr="0">
            <a:noAutofit/>
          </a:bodyPr>
          <a:lstStyle/>
          <a:p>
            <a:pPr lvl="2" algn="r">
              <a:spcBef>
                <a:spcPts val="600"/>
              </a:spcBef>
            </a:pPr>
            <a:r>
              <a:rPr lang="en-US" altLang="zh-CN" sz="900" dirty="0" smtClean="0">
                <a:solidFill>
                  <a:schemeClr val="tx1"/>
                </a:solidFill>
              </a:rPr>
              <a:t>Lamar </a:t>
            </a:r>
            <a:r>
              <a:rPr lang="en-US" altLang="zh-CN" sz="900" dirty="0" err="1" smtClean="0">
                <a:solidFill>
                  <a:schemeClr val="tx1"/>
                </a:solidFill>
              </a:rPr>
              <a:t>Soutter</a:t>
            </a:r>
            <a:r>
              <a:rPr lang="en-US" altLang="zh-CN" sz="900" dirty="0" smtClean="0">
                <a:solidFill>
                  <a:schemeClr val="tx1"/>
                </a:solidFill>
              </a:rPr>
              <a:t> </a:t>
            </a:r>
            <a:r>
              <a:rPr lang="en-US" altLang="zh-CN" sz="900" dirty="0">
                <a:solidFill>
                  <a:schemeClr val="tx1"/>
                </a:solidFill>
              </a:rPr>
              <a:t>Library, University of Massachusetts Medical </a:t>
            </a:r>
            <a:r>
              <a:rPr lang="en-US" altLang="zh-CN" sz="900" dirty="0" smtClean="0">
                <a:solidFill>
                  <a:schemeClr val="tx1"/>
                </a:solidFill>
              </a:rPr>
              <a:t>School</a:t>
            </a:r>
          </a:p>
          <a:p>
            <a:pPr lvl="2" algn="r">
              <a:spcBef>
                <a:spcPts val="600"/>
              </a:spcBef>
            </a:pPr>
            <a:r>
              <a:rPr lang="en-US" altLang="zh-CN" sz="900" dirty="0" smtClean="0">
                <a:solidFill>
                  <a:schemeClr val="tx1"/>
                </a:solidFill>
              </a:rPr>
              <a:t>New </a:t>
            </a:r>
            <a:r>
              <a:rPr lang="en-US" altLang="zh-CN" sz="900" dirty="0">
                <a:solidFill>
                  <a:schemeClr val="tx1"/>
                </a:solidFill>
              </a:rPr>
              <a:t>England Collaborative Data Management Curriculum</a:t>
            </a:r>
          </a:p>
          <a:p>
            <a:pPr lvl="2" algn="r"/>
            <a:r>
              <a:rPr lang="en-US" altLang="zh-CN" sz="900" dirty="0"/>
              <a:t>: </a:t>
            </a:r>
            <a:r>
              <a:rPr lang="en-US" altLang="zh-CN" sz="900" dirty="0">
                <a:hlinkClick r:id="rId3" tooltip="http://library.umassmed.edu/necdmc"/>
              </a:rPr>
              <a:t>http://</a:t>
            </a:r>
            <a:r>
              <a:rPr lang="en-US" altLang="zh-CN" sz="900" dirty="0" smtClean="0">
                <a:hlinkClick r:id="rId3" tooltip="http://library.umassmed.edu/necdmc"/>
              </a:rPr>
              <a:t>library.umassmed.edu/necdmc</a:t>
            </a:r>
          </a:p>
          <a:p>
            <a:pPr marL="285750" lvl="2" indent="-285750">
              <a:spcBef>
                <a:spcPts val="600"/>
              </a:spcBef>
              <a:buClr>
                <a:schemeClr val="dk1"/>
              </a:buClr>
              <a:buSzPts val="1100"/>
              <a:buFont typeface="Wingdings" charset="2"/>
              <a:buChar char="Ø"/>
            </a:pPr>
            <a:endParaRPr lang="en-US" sz="900" dirty="0" smtClean="0">
              <a:solidFill>
                <a:srgbClr val="3D4965"/>
              </a:solidFill>
              <a:latin typeface="Dosis"/>
              <a:ea typeface="Dosis"/>
              <a:cs typeface="Dosis"/>
              <a:sym typeface="Dosis"/>
            </a:endParaRPr>
          </a:p>
        </p:txBody>
      </p:sp>
      <p:graphicFrame>
        <p:nvGraphicFramePr>
          <p:cNvPr id="2" name="Diagram 1"/>
          <p:cNvGraphicFramePr/>
          <p:nvPr>
            <p:extLst>
              <p:ext uri="{D42A27DB-BD31-4B8C-83A1-F6EECF244321}">
                <p14:modId xmlns:p14="http://schemas.microsoft.com/office/powerpoint/2010/main" val="1014085145"/>
              </p:ext>
            </p:extLst>
          </p:nvPr>
        </p:nvGraphicFramePr>
        <p:xfrm>
          <a:off x="982768" y="1197835"/>
          <a:ext cx="4648912" cy="3399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047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ctrTitle" idx="4294967295"/>
          </p:nvPr>
        </p:nvSpPr>
        <p:spPr>
          <a:xfrm>
            <a:off x="685800" y="246257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t>2</a:t>
            </a:r>
            <a:r>
              <a:rPr lang="en-US" sz="4800" dirty="0" smtClean="0"/>
              <a:t>. Why data curation?</a:t>
            </a:r>
            <a:endParaRPr sz="4800" dirty="0"/>
          </a:p>
        </p:txBody>
      </p:sp>
      <p:sp>
        <p:nvSpPr>
          <p:cNvPr id="555" name="Shape 555"/>
          <p:cNvSpPr/>
          <p:nvPr/>
        </p:nvSpPr>
        <p:spPr>
          <a:xfrm>
            <a:off x="4572753" y="647124"/>
            <a:ext cx="1323528" cy="1341149"/>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6" name="Shape 556"/>
          <p:cNvSpPr/>
          <p:nvPr/>
        </p:nvSpPr>
        <p:spPr>
          <a:xfrm rot="1473079">
            <a:off x="3369357" y="1316756"/>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7" name="Shape 557"/>
          <p:cNvSpPr/>
          <p:nvPr/>
        </p:nvSpPr>
        <p:spPr>
          <a:xfrm>
            <a:off x="4316768" y="518958"/>
            <a:ext cx="338774" cy="32920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558" name="Shape 558"/>
          <p:cNvSpPr/>
          <p:nvPr/>
        </p:nvSpPr>
        <p:spPr>
          <a:xfrm rot="2487273">
            <a:off x="4098884" y="2012731"/>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Tree>
    <p:extLst>
      <p:ext uri="{BB962C8B-B14F-4D97-AF65-F5344CB8AC3E}">
        <p14:creationId xmlns:p14="http://schemas.microsoft.com/office/powerpoint/2010/main" val="119460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ctrTitle"/>
          </p:nvPr>
        </p:nvSpPr>
        <p:spPr>
          <a:xfrm>
            <a:off x="1837345" y="1051133"/>
            <a:ext cx="6563171" cy="1777525"/>
          </a:xfrm>
          <a:prstGeom prst="rect">
            <a:avLst/>
          </a:prstGeom>
        </p:spPr>
        <p:txBody>
          <a:bodyPr spcFirstLastPara="1" wrap="square" lIns="91425" tIns="91425" rIns="91425" bIns="91425" anchor="b" anchorCtr="0">
            <a:noAutofit/>
          </a:bodyPr>
          <a:lstStyle/>
          <a:p>
            <a:pPr algn="l">
              <a:buClr>
                <a:srgbClr val="1C4587"/>
              </a:buClr>
              <a:buSzPts val="2600"/>
            </a:pPr>
            <a:r>
              <a:rPr lang="en-US" sz="2600" dirty="0" smtClean="0">
                <a:solidFill>
                  <a:srgbClr val="1C4587"/>
                </a:solidFill>
                <a:latin typeface="Dosis"/>
                <a:ea typeface="Dosis"/>
                <a:cs typeface="Dosis"/>
              </a:rPr>
              <a:t>“</a:t>
            </a:r>
            <a:r>
              <a:rPr lang="en-US" sz="2800" dirty="0" smtClean="0"/>
              <a:t>Data curation </a:t>
            </a:r>
            <a:r>
              <a:rPr lang="en-US" altLang="zh-CN" sz="2600" dirty="0" smtClean="0">
                <a:solidFill>
                  <a:srgbClr val="1C4587"/>
                </a:solidFill>
                <a:latin typeface="Dosis"/>
                <a:ea typeface="Dosis"/>
                <a:cs typeface="Dosis"/>
                <a:sym typeface="Dosis"/>
              </a:rPr>
              <a:t>is </a:t>
            </a:r>
            <a:r>
              <a:rPr lang="en-US" altLang="zh-CN" sz="2600" dirty="0">
                <a:solidFill>
                  <a:srgbClr val="1C4587"/>
                </a:solidFill>
                <a:latin typeface="Dosis"/>
                <a:ea typeface="Dosis"/>
                <a:cs typeface="Dosis"/>
                <a:sym typeface="Dosis"/>
              </a:rPr>
              <a:t>the active and ongoing management of data throughout its entire </a:t>
            </a:r>
            <a:r>
              <a:rPr lang="en-US" altLang="zh-CN" sz="2600" u="sng" dirty="0">
                <a:solidFill>
                  <a:srgbClr val="1C4587"/>
                </a:solidFill>
                <a:latin typeface="Dosis"/>
                <a:ea typeface="Dosis"/>
                <a:cs typeface="Dosis"/>
                <a:sym typeface="Dosis"/>
              </a:rPr>
              <a:t>lifecycle</a:t>
            </a:r>
            <a:r>
              <a:rPr lang="en-US" altLang="zh-CN" sz="2600" dirty="0">
                <a:solidFill>
                  <a:srgbClr val="1C4587"/>
                </a:solidFill>
                <a:latin typeface="Dosis"/>
                <a:ea typeface="Dosis"/>
                <a:cs typeface="Dosis"/>
                <a:sym typeface="Dosis"/>
              </a:rPr>
              <a:t> of interest and </a:t>
            </a:r>
            <a:r>
              <a:rPr lang="en-US" altLang="zh-CN" sz="2600" u="sng" dirty="0">
                <a:solidFill>
                  <a:srgbClr val="1C4587"/>
                </a:solidFill>
                <a:latin typeface="Dosis"/>
                <a:ea typeface="Dosis"/>
                <a:cs typeface="Dosis"/>
                <a:sym typeface="Dosis"/>
              </a:rPr>
              <a:t>usefulness to </a:t>
            </a:r>
            <a:r>
              <a:rPr lang="en-US" altLang="zh-CN" sz="2600" u="sng" dirty="0" smtClean="0">
                <a:solidFill>
                  <a:srgbClr val="1C4587"/>
                </a:solidFill>
                <a:latin typeface="Dosis"/>
                <a:ea typeface="Dosis"/>
                <a:cs typeface="Dosis"/>
                <a:sym typeface="Dosis"/>
              </a:rPr>
              <a:t>scholarship.</a:t>
            </a:r>
            <a:r>
              <a:rPr lang="en-US" altLang="zh-CN" sz="2600" dirty="0" smtClean="0">
                <a:solidFill>
                  <a:srgbClr val="1C4587"/>
                </a:solidFill>
                <a:latin typeface="Dosis"/>
                <a:ea typeface="Dosis"/>
                <a:cs typeface="Dosis"/>
                <a:sym typeface="Dosis"/>
              </a:rPr>
              <a:t>”</a:t>
            </a:r>
            <a:endParaRPr dirty="0"/>
          </a:p>
        </p:txBody>
      </p:sp>
      <p:sp>
        <p:nvSpPr>
          <p:cNvPr id="3" name="TextBox 2"/>
          <p:cNvSpPr txBox="1"/>
          <p:nvPr/>
        </p:nvSpPr>
        <p:spPr>
          <a:xfrm>
            <a:off x="5418033" y="3298676"/>
            <a:ext cx="2146742" cy="369332"/>
          </a:xfrm>
          <a:prstGeom prst="rect">
            <a:avLst/>
          </a:prstGeom>
          <a:noFill/>
        </p:spPr>
        <p:txBody>
          <a:bodyPr wrap="none" rtlCol="0">
            <a:spAutoFit/>
          </a:bodyPr>
          <a:lstStyle/>
          <a:p>
            <a:r>
              <a:rPr lang="en-US" altLang="zh-CN" sz="1800" i="1" dirty="0">
                <a:solidFill>
                  <a:srgbClr val="1C4587"/>
                </a:solidFill>
                <a:latin typeface="Dosis"/>
                <a:ea typeface="Dosis"/>
                <a:cs typeface="Dosis"/>
                <a:sym typeface="Dosis"/>
              </a:rPr>
              <a:t>-- </a:t>
            </a:r>
            <a:r>
              <a:rPr lang="en-US" altLang="zh-CN" sz="1800" i="1" dirty="0" err="1">
                <a:solidFill>
                  <a:srgbClr val="1C4587"/>
                </a:solidFill>
                <a:latin typeface="Dosis"/>
                <a:ea typeface="Dosis"/>
                <a:cs typeface="Dosis"/>
                <a:sym typeface="Dosis"/>
              </a:rPr>
              <a:t>Cragin</a:t>
            </a:r>
            <a:r>
              <a:rPr lang="en-US" altLang="zh-CN" sz="1800" i="1" dirty="0">
                <a:solidFill>
                  <a:srgbClr val="1C4587"/>
                </a:solidFill>
                <a:latin typeface="Dosis"/>
                <a:ea typeface="Dosis"/>
                <a:cs typeface="Dosis"/>
                <a:sym typeface="Dosis"/>
              </a:rPr>
              <a:t> et al., 2007</a:t>
            </a:r>
            <a:endParaRPr kumimoji="1" lang="zh-CN" altLang="en-US" sz="1800" i="1" dirty="0"/>
          </a:p>
        </p:txBody>
      </p:sp>
    </p:spTree>
    <p:extLst>
      <p:ext uri="{BB962C8B-B14F-4D97-AF65-F5344CB8AC3E}">
        <p14:creationId xmlns:p14="http://schemas.microsoft.com/office/powerpoint/2010/main" val="2066184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1998</Words>
  <Application>Microsoft Macintosh PowerPoint</Application>
  <PresentationFormat>On-screen Show (16:9)</PresentationFormat>
  <Paragraphs>280</Paragraphs>
  <Slides>40</Slides>
  <Notes>40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Abadi MT Condensed Extra Bold</vt:lpstr>
      <vt:lpstr>Adobe Arabic</vt:lpstr>
      <vt:lpstr>Al Nile</vt:lpstr>
      <vt:lpstr>Andale Mono</vt:lpstr>
      <vt:lpstr>Avenir Next Condensed</vt:lpstr>
      <vt:lpstr>Bradley Hand</vt:lpstr>
      <vt:lpstr>Britannic Bold</vt:lpstr>
      <vt:lpstr>Chalkboard SE</vt:lpstr>
      <vt:lpstr>Dosis</vt:lpstr>
      <vt:lpstr>Helvetica</vt:lpstr>
      <vt:lpstr>Sniglet</vt:lpstr>
      <vt:lpstr>华文细黑</vt:lpstr>
      <vt:lpstr>Arial</vt:lpstr>
      <vt:lpstr>Wingdings</vt:lpstr>
      <vt:lpstr>Friar template</vt:lpstr>
      <vt:lpstr>Data Curation Workshop for RPG students at HKU</vt:lpstr>
      <vt:lpstr>PowerPoint Presentation</vt:lpstr>
      <vt:lpstr>Outline</vt:lpstr>
      <vt:lpstr>1. What is research data?</vt:lpstr>
      <vt:lpstr>What is research data?</vt:lpstr>
      <vt:lpstr>What is research data?</vt:lpstr>
      <vt:lpstr>Stages of data</vt:lpstr>
      <vt:lpstr>2. Why data curation?</vt:lpstr>
      <vt:lpstr>“Data curation is the active and ongoing management of data throughout its entire lifecycle of interest and usefulness to scholarship.”</vt:lpstr>
      <vt:lpstr>Data Curation Lifecycle Model</vt:lpstr>
      <vt:lpstr>Usefulness to scholarship</vt:lpstr>
      <vt:lpstr>Requirements for Data Curation</vt:lpstr>
      <vt:lpstr>Compliances with policies of HKU</vt:lpstr>
      <vt:lpstr>3. What is DMP?</vt:lpstr>
      <vt:lpstr>What is DMP?</vt:lpstr>
      <vt:lpstr>What must DMP cover?</vt:lpstr>
      <vt:lpstr>Example – HKU DMP Template</vt:lpstr>
      <vt:lpstr>Example – NSF General DMP Template</vt:lpstr>
      <vt:lpstr>4. How to make DMP?</vt:lpstr>
      <vt:lpstr>Tools for Data Management Plan</vt:lpstr>
      <vt:lpstr>Example - Use DMP Tool to make your DMP</vt:lpstr>
      <vt:lpstr>Select a funding organization and then you can choose a template from recommendation list</vt:lpstr>
      <vt:lpstr>Project details and Plan overview</vt:lpstr>
      <vt:lpstr>Write plan and Guidance</vt:lpstr>
      <vt:lpstr>DMP Share</vt:lpstr>
      <vt:lpstr>Choose a proper format to Download</vt:lpstr>
      <vt:lpstr>5. How to organize data?</vt:lpstr>
      <vt:lpstr>How to organize your data?</vt:lpstr>
      <vt:lpstr>File Naming</vt:lpstr>
      <vt:lpstr>Organize data in spreadsheet</vt:lpstr>
      <vt:lpstr>Data cleaning tool: OpenRefine</vt:lpstr>
      <vt:lpstr>Metadata</vt:lpstr>
      <vt:lpstr>Dublin Core</vt:lpstr>
      <vt:lpstr>Other Issues </vt:lpstr>
      <vt:lpstr>6. Where to preserve and share?</vt:lpstr>
      <vt:lpstr>Institutional Repository</vt:lpstr>
      <vt:lpstr>Disciplinary Repository</vt:lpstr>
      <vt:lpstr>PowerPoint Presentation</vt:lpstr>
      <vt:lpstr>THANKS!</vt:lpstr>
      <vt:lpstr>Credits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Curation Workshop for RPG in HKU</dc:title>
  <cp:lastModifiedBy>xusy</cp:lastModifiedBy>
  <cp:revision>80</cp:revision>
  <dcterms:modified xsi:type="dcterms:W3CDTF">2018-04-27T09:08:53Z</dcterms:modified>
</cp:coreProperties>
</file>