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44"/>
  </p:notesMasterIdLst>
  <p:handoutMasterIdLst>
    <p:handoutMasterId r:id="rId45"/>
  </p:handoutMasterIdLst>
  <p:sldIdLst>
    <p:sldId id="256" r:id="rId2"/>
    <p:sldId id="667" r:id="rId3"/>
    <p:sldId id="668" r:id="rId4"/>
    <p:sldId id="692" r:id="rId5"/>
    <p:sldId id="700" r:id="rId6"/>
    <p:sldId id="690" r:id="rId7"/>
    <p:sldId id="701" r:id="rId8"/>
    <p:sldId id="702" r:id="rId9"/>
    <p:sldId id="689" r:id="rId10"/>
    <p:sldId id="685" r:id="rId11"/>
    <p:sldId id="693" r:id="rId12"/>
    <p:sldId id="694" r:id="rId13"/>
    <p:sldId id="686" r:id="rId14"/>
    <p:sldId id="695" r:id="rId15"/>
    <p:sldId id="699" r:id="rId16"/>
    <p:sldId id="696" r:id="rId17"/>
    <p:sldId id="697" r:id="rId18"/>
    <p:sldId id="703" r:id="rId19"/>
    <p:sldId id="698" r:id="rId20"/>
    <p:sldId id="687" r:id="rId21"/>
    <p:sldId id="708" r:id="rId22"/>
    <p:sldId id="704" r:id="rId23"/>
    <p:sldId id="712" r:id="rId24"/>
    <p:sldId id="714" r:id="rId25"/>
    <p:sldId id="705" r:id="rId26"/>
    <p:sldId id="706" r:id="rId27"/>
    <p:sldId id="707" r:id="rId28"/>
    <p:sldId id="711" r:id="rId29"/>
    <p:sldId id="710" r:id="rId30"/>
    <p:sldId id="709" r:id="rId31"/>
    <p:sldId id="715" r:id="rId32"/>
    <p:sldId id="716" r:id="rId33"/>
    <p:sldId id="717" r:id="rId34"/>
    <p:sldId id="719" r:id="rId35"/>
    <p:sldId id="720" r:id="rId36"/>
    <p:sldId id="718" r:id="rId37"/>
    <p:sldId id="722" r:id="rId38"/>
    <p:sldId id="723" r:id="rId39"/>
    <p:sldId id="724" r:id="rId40"/>
    <p:sldId id="682" r:id="rId41"/>
    <p:sldId id="683" r:id="rId42"/>
    <p:sldId id="68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00"/>
    <a:srgbClr val="0000FF"/>
    <a:srgbClr val="009900"/>
    <a:srgbClr val="C4EDB7"/>
    <a:srgbClr val="FF3300"/>
    <a:srgbClr val="8F45C7"/>
    <a:srgbClr val="0066FF"/>
    <a:srgbClr val="CC660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5" autoAdjust="0"/>
    <p:restoredTop sz="94745" autoAdjust="0"/>
  </p:normalViewPr>
  <p:slideViewPr>
    <p:cSldViewPr snapToGrid="0" snapToObjects="1">
      <p:cViewPr varScale="1">
        <p:scale>
          <a:sx n="98" d="100"/>
          <a:sy n="98" d="100"/>
        </p:scale>
        <p:origin x="10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4/6/18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4/6/18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p14="http://schemas.microsoft.com/office/powerpoint/2010/main" val="6391382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a:t>
            </a:fld>
            <a:endParaRPr lang="en-US"/>
          </a:p>
        </p:txBody>
      </p:sp>
    </p:spTree>
    <p:extLst>
      <p:ext uri="{BB962C8B-B14F-4D97-AF65-F5344CB8AC3E}">
        <p14:creationId xmlns:p14="http://schemas.microsoft.com/office/powerpoint/2010/main" val="2254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28</a:t>
            </a:fld>
            <a:endParaRPr lang="en-US"/>
          </a:p>
        </p:txBody>
      </p:sp>
    </p:spTree>
    <p:extLst>
      <p:ext uri="{BB962C8B-B14F-4D97-AF65-F5344CB8AC3E}">
        <p14:creationId xmlns:p14="http://schemas.microsoft.com/office/powerpoint/2010/main" val="210447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29</a:t>
            </a:fld>
            <a:endParaRPr lang="en-US"/>
          </a:p>
        </p:txBody>
      </p:sp>
    </p:spTree>
    <p:extLst>
      <p:ext uri="{BB962C8B-B14F-4D97-AF65-F5344CB8AC3E}">
        <p14:creationId xmlns:p14="http://schemas.microsoft.com/office/powerpoint/2010/main" val="368782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30</a:t>
            </a:fld>
            <a:endParaRPr lang="en-US"/>
          </a:p>
        </p:txBody>
      </p:sp>
    </p:spTree>
    <p:extLst>
      <p:ext uri="{BB962C8B-B14F-4D97-AF65-F5344CB8AC3E}">
        <p14:creationId xmlns:p14="http://schemas.microsoft.com/office/powerpoint/2010/main" val="40233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31</a:t>
            </a:fld>
            <a:endParaRPr lang="en-US"/>
          </a:p>
        </p:txBody>
      </p:sp>
    </p:spTree>
    <p:extLst>
      <p:ext uri="{BB962C8B-B14F-4D97-AF65-F5344CB8AC3E}">
        <p14:creationId xmlns:p14="http://schemas.microsoft.com/office/powerpoint/2010/main" val="212229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32</a:t>
            </a:fld>
            <a:endParaRPr lang="en-US"/>
          </a:p>
        </p:txBody>
      </p:sp>
    </p:spTree>
    <p:extLst>
      <p:ext uri="{BB962C8B-B14F-4D97-AF65-F5344CB8AC3E}">
        <p14:creationId xmlns:p14="http://schemas.microsoft.com/office/powerpoint/2010/main" val="254387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33</a:t>
            </a:fld>
            <a:endParaRPr lang="en-US"/>
          </a:p>
        </p:txBody>
      </p:sp>
    </p:spTree>
    <p:extLst>
      <p:ext uri="{BB962C8B-B14F-4D97-AF65-F5344CB8AC3E}">
        <p14:creationId xmlns:p14="http://schemas.microsoft.com/office/powerpoint/2010/main" val="246473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34</a:t>
            </a:fld>
            <a:endParaRPr lang="en-US"/>
          </a:p>
        </p:txBody>
      </p:sp>
    </p:spTree>
    <p:extLst>
      <p:ext uri="{BB962C8B-B14F-4D97-AF65-F5344CB8AC3E}">
        <p14:creationId xmlns:p14="http://schemas.microsoft.com/office/powerpoint/2010/main" val="340700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35</a:t>
            </a:fld>
            <a:endParaRPr lang="en-US"/>
          </a:p>
        </p:txBody>
      </p:sp>
    </p:spTree>
    <p:extLst>
      <p:ext uri="{BB962C8B-B14F-4D97-AF65-F5344CB8AC3E}">
        <p14:creationId xmlns:p14="http://schemas.microsoft.com/office/powerpoint/2010/main" val="2389453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36</a:t>
            </a:fld>
            <a:endParaRPr lang="en-US"/>
          </a:p>
        </p:txBody>
      </p:sp>
    </p:spTree>
    <p:extLst>
      <p:ext uri="{BB962C8B-B14F-4D97-AF65-F5344CB8AC3E}">
        <p14:creationId xmlns:p14="http://schemas.microsoft.com/office/powerpoint/2010/main" val="50421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37</a:t>
            </a:fld>
            <a:endParaRPr lang="en-US"/>
          </a:p>
        </p:txBody>
      </p:sp>
    </p:spTree>
    <p:extLst>
      <p:ext uri="{BB962C8B-B14F-4D97-AF65-F5344CB8AC3E}">
        <p14:creationId xmlns:p14="http://schemas.microsoft.com/office/powerpoint/2010/main" val="60916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20</a:t>
            </a:fld>
            <a:endParaRPr lang="en-US"/>
          </a:p>
        </p:txBody>
      </p:sp>
    </p:spTree>
    <p:extLst>
      <p:ext uri="{BB962C8B-B14F-4D97-AF65-F5344CB8AC3E}">
        <p14:creationId xmlns:p14="http://schemas.microsoft.com/office/powerpoint/2010/main" val="1025376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38</a:t>
            </a:fld>
            <a:endParaRPr lang="en-US"/>
          </a:p>
        </p:txBody>
      </p:sp>
    </p:spTree>
    <p:extLst>
      <p:ext uri="{BB962C8B-B14F-4D97-AF65-F5344CB8AC3E}">
        <p14:creationId xmlns:p14="http://schemas.microsoft.com/office/powerpoint/2010/main" val="39951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39</a:t>
            </a:fld>
            <a:endParaRPr lang="en-US"/>
          </a:p>
        </p:txBody>
      </p:sp>
    </p:spTree>
    <p:extLst>
      <p:ext uri="{BB962C8B-B14F-4D97-AF65-F5344CB8AC3E}">
        <p14:creationId xmlns:p14="http://schemas.microsoft.com/office/powerpoint/2010/main" val="183512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21</a:t>
            </a:fld>
            <a:endParaRPr lang="en-US"/>
          </a:p>
        </p:txBody>
      </p:sp>
    </p:spTree>
    <p:extLst>
      <p:ext uri="{BB962C8B-B14F-4D97-AF65-F5344CB8AC3E}">
        <p14:creationId xmlns:p14="http://schemas.microsoft.com/office/powerpoint/2010/main" val="48981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22</a:t>
            </a:fld>
            <a:endParaRPr lang="en-US"/>
          </a:p>
        </p:txBody>
      </p:sp>
    </p:spTree>
    <p:extLst>
      <p:ext uri="{BB962C8B-B14F-4D97-AF65-F5344CB8AC3E}">
        <p14:creationId xmlns:p14="http://schemas.microsoft.com/office/powerpoint/2010/main" val="120550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23</a:t>
            </a:fld>
            <a:endParaRPr lang="en-US"/>
          </a:p>
        </p:txBody>
      </p:sp>
    </p:spTree>
    <p:extLst>
      <p:ext uri="{BB962C8B-B14F-4D97-AF65-F5344CB8AC3E}">
        <p14:creationId xmlns:p14="http://schemas.microsoft.com/office/powerpoint/2010/main" val="387476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24</a:t>
            </a:fld>
            <a:endParaRPr lang="en-US"/>
          </a:p>
        </p:txBody>
      </p:sp>
    </p:spTree>
    <p:extLst>
      <p:ext uri="{BB962C8B-B14F-4D97-AF65-F5344CB8AC3E}">
        <p14:creationId xmlns:p14="http://schemas.microsoft.com/office/powerpoint/2010/main" val="396052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25</a:t>
            </a:fld>
            <a:endParaRPr lang="en-US"/>
          </a:p>
        </p:txBody>
      </p:sp>
    </p:spTree>
    <p:extLst>
      <p:ext uri="{BB962C8B-B14F-4D97-AF65-F5344CB8AC3E}">
        <p14:creationId xmlns:p14="http://schemas.microsoft.com/office/powerpoint/2010/main" val="236158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26</a:t>
            </a:fld>
            <a:endParaRPr lang="en-US"/>
          </a:p>
        </p:txBody>
      </p:sp>
    </p:spTree>
    <p:extLst>
      <p:ext uri="{BB962C8B-B14F-4D97-AF65-F5344CB8AC3E}">
        <p14:creationId xmlns:p14="http://schemas.microsoft.com/office/powerpoint/2010/main" val="362364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27</a:t>
            </a:fld>
            <a:endParaRPr lang="en-US"/>
          </a:p>
        </p:txBody>
      </p:sp>
    </p:spTree>
    <p:extLst>
      <p:ext uri="{BB962C8B-B14F-4D97-AF65-F5344CB8AC3E}">
        <p14:creationId xmlns:p14="http://schemas.microsoft.com/office/powerpoint/2010/main" val="131572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2750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Text Placeholder 10"/>
          <p:cNvSpPr>
            <a:spLocks noGrp="1"/>
          </p:cNvSpPr>
          <p:nvPr>
            <p:ph type="body" sz="quarter" idx="14"/>
          </p:nvPr>
        </p:nvSpPr>
        <p:spPr>
          <a:xfrm>
            <a:off x="457200" y="1221918"/>
            <a:ext cx="7620000" cy="4607382"/>
          </a:xfrm>
        </p:spPr>
        <p:txBody>
          <a:bodyPr/>
          <a:lstStyle>
            <a:lvl1pPr>
              <a:spcBef>
                <a:spcPts val="0"/>
              </a:spcBef>
              <a:spcAft>
                <a:spcPts val="600"/>
              </a:spcAft>
              <a:buClr>
                <a:srgbClr val="6CB255"/>
              </a:buClr>
              <a:defRPr>
                <a:solidFill>
                  <a:schemeClr val="tx1"/>
                </a:solidFill>
              </a:defRPr>
            </a:lvl1pPr>
            <a:lvl2pPr marL="731520" indent="-457200">
              <a:spcBef>
                <a:spcPts val="0"/>
              </a:spcBef>
              <a:spcAft>
                <a:spcPts val="600"/>
              </a:spcAft>
              <a:buClr>
                <a:srgbClr val="6CB255"/>
              </a:buClr>
              <a:buFont typeface="Arial" panose="020B0604020202020204" pitchFamily="34" charset="0"/>
              <a:buChar char="•"/>
              <a:defRPr sz="2200">
                <a:solidFill>
                  <a:schemeClr val="tx1"/>
                </a:solidFill>
              </a:defRPr>
            </a:lvl2pPr>
            <a:lvl3pPr marL="1257300" indent="-342900">
              <a:spcBef>
                <a:spcPts val="0"/>
              </a:spcBef>
              <a:spcAft>
                <a:spcPts val="600"/>
              </a:spcAft>
              <a:buClr>
                <a:srgbClr val="6CB255"/>
              </a:buClr>
              <a:buFont typeface="Arial" panose="020B0604020202020204" pitchFamily="34" charset="0"/>
              <a:buChar char="•"/>
              <a:defRPr sz="2000">
                <a:solidFill>
                  <a:schemeClr val="tx1"/>
                </a:solidFill>
              </a:defRPr>
            </a:lvl3pPr>
            <a:lvl4pPr marL="1714500" indent="-342900">
              <a:spcBef>
                <a:spcPts val="0"/>
              </a:spcBef>
              <a:spcAft>
                <a:spcPts val="600"/>
              </a:spcAft>
              <a:buClr>
                <a:srgbClr val="6CB255"/>
              </a:buClr>
              <a:buFont typeface="Arial" panose="020B0604020202020204" pitchFamily="34" charset="0"/>
              <a:buChar char="•"/>
              <a:defRPr>
                <a:solidFill>
                  <a:schemeClr val="tx1"/>
                </a:solidFill>
              </a:defRPr>
            </a:lvl4pPr>
            <a:lvl5pPr marL="2171700" indent="-342900">
              <a:spcBef>
                <a:spcPts val="0"/>
              </a:spcBef>
              <a:spcAft>
                <a:spcPts val="600"/>
              </a:spcAft>
              <a:buClr>
                <a:srgbClr val="6CB255"/>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457200" y="347979"/>
            <a:ext cx="7620000" cy="518478"/>
          </a:xfrm>
          <a:prstGeom prst="rect">
            <a:avLst/>
          </a:prstGeom>
        </p:spPr>
        <p:txBody>
          <a:bodyPr vert="horz" lIns="91440" tIns="45720" rIns="91440" bIns="45720" rtlCol="0" anchor="b">
            <a:normAutofit/>
          </a:bodyPr>
          <a:lstStyle>
            <a:lvl1pPr>
              <a:defRPr sz="2400">
                <a:solidFill>
                  <a:schemeClr val="accent5">
                    <a:lumMod val="50000"/>
                  </a:schemeClr>
                </a:solidFill>
              </a:defRPr>
            </a:lvl1pPr>
          </a:lstStyle>
          <a:p>
            <a:r>
              <a:rPr lang="en-US" dirty="0"/>
              <a:t>Click to edit Master title style</a:t>
            </a:r>
          </a:p>
        </p:txBody>
      </p:sp>
      <p:sp>
        <p:nvSpPr>
          <p:cNvPr id="6"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347979"/>
            <a:ext cx="8530098" cy="518478"/>
          </a:xfrm>
          <a:prstGeom prst="rect">
            <a:avLst/>
          </a:prstGeom>
        </p:spPr>
        <p:txBody>
          <a:bodyPr vert="horz" lIns="91440" tIns="45720" rIns="91440" bIns="45720" rtlCol="0" anchor="b">
            <a:normAutofit/>
          </a:bodyPr>
          <a:lstStyle>
            <a:lvl1pPr>
              <a:defRPr sz="2800">
                <a:solidFill>
                  <a:schemeClr val="accent5">
                    <a:lumMod val="50000"/>
                  </a:schemeClr>
                </a:solidFill>
              </a:defRPr>
            </a:lvl1pPr>
          </a:lstStyle>
          <a:p>
            <a:r>
              <a:rPr lang="en-US" dirty="0"/>
              <a:t>Click to edit Master title style</a:t>
            </a:r>
          </a:p>
        </p:txBody>
      </p:sp>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3967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thing1">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thing2">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00708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othing3">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thing4">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940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othing5">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0561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thing6">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5037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2547"/>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4" r:id="rId1"/>
    <p:sldLayoutId id="2147483913" r:id="rId2"/>
    <p:sldLayoutId id="2147483925" r:id="rId3"/>
    <p:sldLayoutId id="2147483914" r:id="rId4"/>
    <p:sldLayoutId id="2147483922" r:id="rId5"/>
    <p:sldLayoutId id="2147483916" r:id="rId6"/>
    <p:sldLayoutId id="2147483923" r:id="rId7"/>
    <p:sldLayoutId id="2147483926" r:id="rId8"/>
    <p:sldLayoutId id="2147483927" r:id="rId9"/>
  </p:sldLayoutIdLst>
  <p:hf hdr="0" dt="0"/>
  <p:txStyles>
    <p:title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ct val="20000"/>
        </a:spcBef>
        <a:buClr>
          <a:srgbClr val="009900"/>
        </a:buClr>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009900"/>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creativecommons.org/licenses/by/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_DYQ4C9fVc"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d3bxy9euw4e147.cloudfront.net/oscms-prodcms/media/documents/Chemistry-SSM.zip"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youtu.be/UPlQ72uX_-M" TargetMode="External"/><Relationship Id="rId7" Type="http://schemas.openxmlformats.org/officeDocument/2006/relationships/hyperlink" Target="http://youtu.be/kIGya7eNXZo" TargetMode="External"/><Relationship Id="rId2" Type="http://schemas.openxmlformats.org/officeDocument/2006/relationships/hyperlink" Target="http://screencast.com/t/e6UR0YisSor4" TargetMode="External"/><Relationship Id="rId1" Type="http://schemas.openxmlformats.org/officeDocument/2006/relationships/slideLayout" Target="../slideLayouts/slideLayout1.xml"/><Relationship Id="rId6" Type="http://schemas.openxmlformats.org/officeDocument/2006/relationships/hyperlink" Target="http://youtu.be/1sdAxF1eYig" TargetMode="External"/><Relationship Id="rId5" Type="http://schemas.openxmlformats.org/officeDocument/2006/relationships/hyperlink" Target="http://youtu.be/4e-NiMpOBQY" TargetMode="External"/><Relationship Id="rId4" Type="http://schemas.openxmlformats.org/officeDocument/2006/relationships/hyperlink" Target="http://youtu.be/w8lbSyTci2Y"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het.colorado.edu/en/simulation/concentration" TargetMode="External"/><Relationship Id="rId2" Type="http://schemas.openxmlformats.org/officeDocument/2006/relationships/hyperlink" Target="https://phet.colorado.edu/en/simulation/legacy/soluble-salts" TargetMode="Externa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41069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4400" dirty="0">
                <a:solidFill>
                  <a:srgbClr val="009900"/>
                </a:solidFill>
              </a:rPr>
              <a:t>CHEMISTRY</a:t>
            </a:r>
          </a:p>
          <a:p>
            <a:pPr algn="ctr"/>
            <a:endParaRPr lang="en-US" sz="4400" cap="none" dirty="0">
              <a:solidFill>
                <a:schemeClr val="accent3">
                  <a:lumMod val="20000"/>
                  <a:lumOff val="80000"/>
                </a:schemeClr>
              </a:solidFill>
              <a:latin typeface="+mn-lt"/>
            </a:endParaRPr>
          </a:p>
        </p:txBody>
      </p:sp>
      <p:sp>
        <p:nvSpPr>
          <p:cNvPr id="2" name="TextBox 1"/>
          <p:cNvSpPr txBox="1"/>
          <p:nvPr/>
        </p:nvSpPr>
        <p:spPr>
          <a:xfrm>
            <a:off x="163633" y="1119853"/>
            <a:ext cx="8816734" cy="1200329"/>
          </a:xfrm>
          <a:prstGeom prst="rect">
            <a:avLst/>
          </a:prstGeom>
          <a:noFill/>
        </p:spPr>
        <p:txBody>
          <a:bodyPr wrap="square" rtlCol="0">
            <a:spAutoFit/>
          </a:bodyPr>
          <a:lstStyle/>
          <a:p>
            <a:pPr algn="ctr"/>
            <a:r>
              <a:rPr lang="en-US" sz="3200" dirty="0"/>
              <a:t>Chapter 11</a:t>
            </a:r>
          </a:p>
          <a:p>
            <a:pPr algn="ctr"/>
            <a:r>
              <a:rPr lang="en-US" sz="4000" b="1" dirty="0">
                <a:solidFill>
                  <a:srgbClr val="009900"/>
                </a:solidFill>
              </a:rPr>
              <a:t>Solutions and Colloids</a:t>
            </a:r>
          </a:p>
        </p:txBody>
      </p:sp>
      <p:sp>
        <p:nvSpPr>
          <p:cNvPr id="8" name="Rectangle 7"/>
          <p:cNvSpPr/>
          <p:nvPr/>
        </p:nvSpPr>
        <p:spPr>
          <a:xfrm>
            <a:off x="155816" y="6355745"/>
            <a:ext cx="8335041" cy="338554"/>
          </a:xfrm>
          <a:prstGeom prst="rect">
            <a:avLst/>
          </a:prstGeom>
        </p:spPr>
        <p:txBody>
          <a:bodyPr wrap="square">
            <a:spAutoFit/>
          </a:bodyPr>
          <a:lstStyle/>
          <a:p>
            <a:r>
              <a:rPr lang="en-US" sz="1600" i="1" dirty="0">
                <a:solidFill>
                  <a:srgbClr val="000000"/>
                </a:solidFill>
                <a:ea typeface="Calibri" charset="0"/>
                <a:cs typeface="Calibri" charset="0"/>
              </a:rPr>
              <a:t>Slides by </a:t>
            </a:r>
            <a:r>
              <a:rPr lang="en-US" sz="1600" i="1">
                <a:solidFill>
                  <a:srgbClr val="000000"/>
                </a:solidFill>
                <a:ea typeface="Calibri" charset="0"/>
                <a:cs typeface="Calibri" charset="0"/>
              </a:rPr>
              <a:t>Montgomery College </a:t>
            </a:r>
            <a:r>
              <a:rPr lang="en-US" sz="1600" i="1" dirty="0">
                <a:solidFill>
                  <a:srgbClr val="000000"/>
                </a:solidFill>
                <a:ea typeface="Calibri" charset="0"/>
                <a:cs typeface="Calibri" charset="0"/>
              </a:rPr>
              <a:t>licensed under </a:t>
            </a:r>
            <a:r>
              <a:rPr lang="en-US" sz="1600" i="1" u="sng" dirty="0">
                <a:solidFill>
                  <a:srgbClr val="0000FF"/>
                </a:solidFill>
                <a:ea typeface="Calibri" charset="0"/>
                <a:cs typeface="Calibri" charset="0"/>
                <a:hlinkClick r:id="rId2"/>
              </a:rPr>
              <a:t>CC BY 4.0</a:t>
            </a:r>
            <a:r>
              <a:rPr lang="en-US" sz="1600" dirty="0">
                <a:ea typeface="Calibri" charset="0"/>
                <a:cs typeface="Calibri" charset="0"/>
              </a:rPr>
              <a:t>.</a:t>
            </a:r>
            <a:r>
              <a:rPr lang="en-US" sz="1600" i="1" dirty="0"/>
              <a:t> </a:t>
            </a:r>
          </a:p>
        </p:txBody>
      </p:sp>
      <p:pic>
        <p:nvPicPr>
          <p:cNvPr id="4" name="Picture 3"/>
          <p:cNvPicPr>
            <a:picLocks noChangeAspect="1"/>
          </p:cNvPicPr>
          <p:nvPr/>
        </p:nvPicPr>
        <p:blipFill>
          <a:blip r:embed="rId3"/>
          <a:stretch>
            <a:fillRect/>
          </a:stretch>
        </p:blipFill>
        <p:spPr>
          <a:xfrm>
            <a:off x="2929058" y="2988510"/>
            <a:ext cx="3285883" cy="328588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72973" y="3969386"/>
            <a:ext cx="5296907" cy="2752089"/>
          </a:xfrm>
          <a:prstGeom prst="rect">
            <a:avLst/>
          </a:prstGeom>
        </p:spPr>
      </p:pic>
      <p:sp>
        <p:nvSpPr>
          <p:cNvPr id="2" name="Title 1"/>
          <p:cNvSpPr>
            <a:spLocks noGrp="1"/>
          </p:cNvSpPr>
          <p:nvPr>
            <p:ph type="title"/>
          </p:nvPr>
        </p:nvSpPr>
        <p:spPr>
          <a:prstGeom prst="rect">
            <a:avLst/>
          </a:prstGeom>
        </p:spPr>
        <p:txBody>
          <a:bodyPr>
            <a:normAutofit/>
          </a:bodyPr>
          <a:lstStyle/>
          <a:p>
            <a:r>
              <a:rPr lang="en-US" dirty="0"/>
              <a:t>11</a:t>
            </a:r>
            <a:r>
              <a:rPr lang="en-US" sz="2800" dirty="0"/>
              <a:t>.2  Electrolytes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890546"/>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Containing Electrolytes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an ionic compound is able to dissolve in water, a solution containing ions is generated.</a:t>
            </a:r>
          </a:p>
          <a:p>
            <a:pPr marL="342900" indent="-342900">
              <a:buClr>
                <a:srgbClr val="009900"/>
              </a:buClr>
              <a:buFont typeface="Arial" panose="020B0604020202020204" pitchFamily="34" charset="0"/>
              <a:buChar char="•"/>
            </a:pPr>
            <a:r>
              <a:rPr lang="en-US" sz="2200" dirty="0"/>
              <a:t>These solutions are </a:t>
            </a:r>
            <a:r>
              <a:rPr lang="en-US" sz="2200" i="1" u="sng" dirty="0">
                <a:solidFill>
                  <a:srgbClr val="009900"/>
                </a:solidFill>
              </a:rPr>
              <a:t>electrolytes</a:t>
            </a:r>
            <a:r>
              <a:rPr lang="en-US" sz="2200" dirty="0"/>
              <a:t>. </a:t>
            </a:r>
          </a:p>
          <a:p>
            <a:pPr marL="1074420" lvl="1" indent="-342900">
              <a:buClr>
                <a:srgbClr val="009900"/>
              </a:buClr>
            </a:pPr>
            <a:r>
              <a:rPr lang="en-US" sz="2000" dirty="0"/>
              <a:t>a high percentage of ions yields a strong electrolyte.</a:t>
            </a:r>
          </a:p>
          <a:p>
            <a:pPr marL="1074420" lvl="1" indent="-342900">
              <a:buClr>
                <a:srgbClr val="009900"/>
              </a:buClr>
            </a:pPr>
            <a:r>
              <a:rPr lang="en-US" sz="2000" dirty="0"/>
              <a:t>few ions yields a weak electrolyte.</a:t>
            </a:r>
          </a:p>
          <a:p>
            <a:pPr marL="342900" indent="-342900">
              <a:buClr>
                <a:srgbClr val="009900"/>
              </a:buClr>
              <a:buFont typeface="Arial" panose="020B0604020202020204" pitchFamily="34" charset="0"/>
              <a:buChar char="•"/>
            </a:pPr>
            <a:r>
              <a:rPr lang="en-US" sz="2200" dirty="0"/>
              <a:t>Substances can be identified as strong or weak electrolytes by measuring conductivity.</a:t>
            </a:r>
          </a:p>
        </p:txBody>
      </p:sp>
    </p:spTree>
    <p:extLst>
      <p:ext uri="{BB962C8B-B14F-4D97-AF65-F5344CB8AC3E}">
        <p14:creationId xmlns:p14="http://schemas.microsoft.com/office/powerpoint/2010/main" val="129794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.2  Electrolytes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11</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83160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Ionic Electrolytes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electrostatic attraction between polar water molecules and particles from an ionic compound such as KCl are ion-dipole interactions.</a:t>
            </a:r>
          </a:p>
        </p:txBody>
      </p:sp>
      <p:pic>
        <p:nvPicPr>
          <p:cNvPr id="5" name="Picture 4"/>
          <p:cNvPicPr>
            <a:picLocks noChangeAspect="1"/>
          </p:cNvPicPr>
          <p:nvPr/>
        </p:nvPicPr>
        <p:blipFill>
          <a:blip r:embed="rId2"/>
          <a:stretch>
            <a:fillRect/>
          </a:stretch>
        </p:blipFill>
        <p:spPr>
          <a:xfrm>
            <a:off x="5532187" y="2684722"/>
            <a:ext cx="3445425" cy="3344419"/>
          </a:xfrm>
          <a:prstGeom prst="rect">
            <a:avLst/>
          </a:prstGeom>
        </p:spPr>
      </p:pic>
      <mc:AlternateContent xmlns:mc="http://schemas.openxmlformats.org/markup-compatibility/2006" xmlns:a14="http://schemas.microsoft.com/office/drawing/2010/main">
        <mc:Choice Requires="a14">
          <p:sp>
            <p:nvSpPr>
              <p:cNvPr id="8" name="Text Placeholder 2"/>
              <p:cNvSpPr txBox="1">
                <a:spLocks/>
              </p:cNvSpPr>
              <p:nvPr/>
            </p:nvSpPr>
            <p:spPr>
              <a:xfrm>
                <a:off x="457200" y="2395847"/>
                <a:ext cx="5266944" cy="420612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200" dirty="0"/>
                  <a:t>The K</a:t>
                </a:r>
                <a:r>
                  <a:rPr lang="en-US" sz="2200" baseline="30000" dirty="0"/>
                  <a:t>+</a:t>
                </a:r>
                <a:r>
                  <a:rPr lang="en-US" sz="2200" dirty="0"/>
                  <a:t> ions are attracted to the </a:t>
                </a:r>
                <a14:m>
                  <m:oMath xmlns:m="http://schemas.openxmlformats.org/officeDocument/2006/math">
                    <m:r>
                      <a:rPr lang="en-US" sz="2200" i="1">
                        <a:latin typeface="Cambria Math" charset="0"/>
                        <a:ea typeface="Cambria Math" charset="0"/>
                        <a:cs typeface="Cambria Math" charset="0"/>
                      </a:rPr>
                      <m:t>𝛿</m:t>
                    </m:r>
                    <m:r>
                      <a:rPr lang="mr-IN" sz="2200" i="1">
                        <a:latin typeface="Cambria Math" charset="0"/>
                        <a:ea typeface="Cambria Math" charset="0"/>
                        <a:cs typeface="Cambria Math" charset="0"/>
                      </a:rPr>
                      <m:t>− </m:t>
                    </m:r>
                  </m:oMath>
                </a14:m>
                <a:r>
                  <a:rPr lang="en-US" sz="2200" dirty="0"/>
                  <a:t>part of water molecules. </a:t>
                </a:r>
              </a:p>
              <a:p>
                <a:pPr marL="342900" indent="-342900">
                  <a:buClr>
                    <a:srgbClr val="009900"/>
                  </a:buClr>
                  <a:buFont typeface="Arial" panose="020B0604020202020204" pitchFamily="34" charset="0"/>
                  <a:buChar char="•"/>
                </a:pPr>
                <a:r>
                  <a:rPr lang="en-US" sz="2200" dirty="0"/>
                  <a:t>The Cl- ions are attracted to the</a:t>
                </a:r>
                <a:r>
                  <a:rPr lang="el-GR" sz="2200" dirty="0">
                    <a:ea typeface="Cambria Math" charset="0"/>
                    <a:cs typeface="Cambria Math" charset="0"/>
                  </a:rPr>
                  <a:t> </a:t>
                </a:r>
                <a14:m>
                  <m:oMath xmlns:m="http://schemas.openxmlformats.org/officeDocument/2006/math">
                    <m:r>
                      <a:rPr lang="el-GR" sz="2200" i="1">
                        <a:latin typeface="Cambria Math" charset="0"/>
                        <a:ea typeface="Cambria Math" charset="0"/>
                        <a:cs typeface="Cambria Math" charset="0"/>
                      </a:rPr>
                      <m:t>𝛿</m:t>
                    </m:r>
                    <m:r>
                      <a:rPr lang="en-US" sz="2200" i="1">
                        <a:latin typeface="Cambria Math" charset="0"/>
                      </a:rPr>
                      <m:t>+</m:t>
                    </m:r>
                  </m:oMath>
                </a14:m>
                <a:r>
                  <a:rPr lang="en-US" sz="2200" dirty="0"/>
                  <a:t> of water molecules.</a:t>
                </a:r>
              </a:p>
              <a:p>
                <a:pPr marL="342900" indent="-342900">
                  <a:buClr>
                    <a:srgbClr val="009900"/>
                  </a:buClr>
                  <a:buFont typeface="Arial" panose="020B0604020202020204" pitchFamily="34" charset="0"/>
                  <a:buChar char="•"/>
                </a:pPr>
                <a:r>
                  <a:rPr lang="en-US" sz="2200" dirty="0"/>
                  <a:t>The water molecules form hydration shells around each dissolved cation or anion.</a:t>
                </a:r>
              </a:p>
              <a:p>
                <a:pPr marL="342900" indent="-342900">
                  <a:buClr>
                    <a:srgbClr val="009900"/>
                  </a:buClr>
                  <a:buFont typeface="Arial" panose="020B0604020202020204" pitchFamily="34" charset="0"/>
                  <a:buChar char="•"/>
                </a:pPr>
                <a:r>
                  <a:rPr lang="en-US" sz="2200" dirty="0"/>
                  <a:t>Solutions of strong electrolytes conduct electricity easily.</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p:txBody>
          </p:sp>
        </mc:Choice>
        <mc:Fallback xmlns="">
          <p:sp>
            <p:nvSpPr>
              <p:cNvPr id="8" name="Text Placeholder 2"/>
              <p:cNvSpPr txBox="1">
                <a:spLocks noRot="1" noChangeAspect="1" noMove="1" noResize="1" noEditPoints="1" noAdjustHandles="1" noChangeArrowheads="1" noChangeShapeType="1" noTextEdit="1"/>
              </p:cNvSpPr>
              <p:nvPr/>
            </p:nvSpPr>
            <p:spPr>
              <a:xfrm>
                <a:off x="457200" y="2395847"/>
                <a:ext cx="5266944" cy="4206121"/>
              </a:xfrm>
              <a:prstGeom prst="rect">
                <a:avLst/>
              </a:prstGeom>
              <a:blipFill>
                <a:blip r:embed="rId3"/>
                <a:stretch>
                  <a:fillRect l="-1273" t="-870"/>
                </a:stretch>
              </a:blipFill>
            </p:spPr>
            <p:txBody>
              <a:bodyPr/>
              <a:lstStyle/>
              <a:p>
                <a:r>
                  <a:rPr lang="en-US">
                    <a:noFill/>
                  </a:rPr>
                  <a:t> </a:t>
                </a:r>
              </a:p>
            </p:txBody>
          </p:sp>
        </mc:Fallback>
      </mc:AlternateContent>
    </p:spTree>
    <p:extLst>
      <p:ext uri="{BB962C8B-B14F-4D97-AF65-F5344CB8AC3E}">
        <p14:creationId xmlns:p14="http://schemas.microsoft.com/office/powerpoint/2010/main" val="185583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.2  Electrolytes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83160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Covalent Electrolytes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Pure water is a poor conductor because it only slightly ionizes to yield hydronium ions and hydroxide ions.</a:t>
            </a:r>
          </a:p>
        </p:txBody>
      </p:sp>
      <p:sp>
        <p:nvSpPr>
          <p:cNvPr id="10" name="TextBox 9"/>
          <p:cNvSpPr txBox="1"/>
          <p:nvPr/>
        </p:nvSpPr>
        <p:spPr>
          <a:xfrm>
            <a:off x="898760" y="2129782"/>
            <a:ext cx="7199674" cy="430887"/>
          </a:xfrm>
          <a:prstGeom prst="rect">
            <a:avLst/>
          </a:prstGeom>
          <a:noFill/>
        </p:spPr>
        <p:txBody>
          <a:bodyPr wrap="square" rtlCol="0">
            <a:spAutoFit/>
          </a:bodyPr>
          <a:lstStyle/>
          <a:p>
            <a:pPr algn="ctr"/>
            <a:r>
              <a:rPr lang="en-US" sz="2200" dirty="0">
                <a:sym typeface="Wingdings"/>
              </a:rPr>
              <a:t>2H</a:t>
            </a:r>
            <a:r>
              <a:rPr lang="en-US" sz="2200" baseline="-25000" dirty="0">
                <a:sym typeface="Wingdings"/>
              </a:rPr>
              <a:t>2</a:t>
            </a:r>
            <a:r>
              <a:rPr lang="en-US" sz="2200" dirty="0">
                <a:sym typeface="Wingdings"/>
              </a:rPr>
              <a:t>O</a:t>
            </a:r>
            <a:r>
              <a:rPr lang="en-US" sz="2200" dirty="0"/>
              <a:t>(ℓ)</a:t>
            </a:r>
            <a:r>
              <a:rPr lang="en-US" sz="2200" baseline="-25000" dirty="0">
                <a:sym typeface="Wingdings"/>
              </a:rPr>
              <a:t> </a:t>
            </a:r>
            <a:r>
              <a:rPr lang="en-US" sz="2200" dirty="0">
                <a:sym typeface="Wingdings"/>
              </a:rPr>
              <a:t>   </a:t>
            </a:r>
            <a:r>
              <a:rPr lang="en-US" sz="2200" dirty="0">
                <a:solidFill>
                  <a:srgbClr val="009900"/>
                </a:solidFill>
                <a:sym typeface="Wingdings"/>
              </a:rPr>
              <a:t></a:t>
            </a:r>
            <a:r>
              <a:rPr lang="en-US" sz="2200" dirty="0">
                <a:sym typeface="Wingdings"/>
              </a:rPr>
              <a:t>   2OH</a:t>
            </a:r>
            <a:r>
              <a:rPr lang="en-US" sz="2200" baseline="40000" dirty="0">
                <a:sym typeface="Wingdings"/>
              </a:rPr>
              <a:t>⎯</a:t>
            </a:r>
            <a:r>
              <a:rPr lang="en-US" sz="2200" dirty="0">
                <a:sym typeface="Wingdings"/>
              </a:rPr>
              <a:t>(</a:t>
            </a:r>
            <a:r>
              <a:rPr lang="en-US" sz="2200" i="1" dirty="0">
                <a:sym typeface="Wingdings"/>
              </a:rPr>
              <a:t>aq</a:t>
            </a:r>
            <a:r>
              <a:rPr lang="en-US" sz="2200" dirty="0">
                <a:sym typeface="Wingdings"/>
              </a:rPr>
              <a:t>)   +   H</a:t>
            </a:r>
            <a:r>
              <a:rPr lang="en-US" sz="2200" baseline="-25000" dirty="0">
                <a:sym typeface="Wingdings"/>
              </a:rPr>
              <a:t>3</a:t>
            </a:r>
            <a:r>
              <a:rPr lang="en-US" sz="2200" dirty="0">
                <a:sym typeface="Wingdings"/>
              </a:rPr>
              <a:t>O</a:t>
            </a:r>
            <a:r>
              <a:rPr lang="en-US" sz="2200" baseline="30000" dirty="0">
                <a:sym typeface="Wingdings"/>
              </a:rPr>
              <a:t>+</a:t>
            </a:r>
            <a:r>
              <a:rPr lang="en-US" sz="2200" dirty="0">
                <a:sym typeface="Wingdings"/>
              </a:rPr>
              <a:t>(</a:t>
            </a:r>
            <a:r>
              <a:rPr lang="en-US" sz="2200" i="1" dirty="0">
                <a:sym typeface="Wingdings"/>
              </a:rPr>
              <a:t>g</a:t>
            </a:r>
            <a:r>
              <a:rPr lang="en-US" sz="2200" dirty="0">
                <a:sym typeface="Wingdings"/>
              </a:rPr>
              <a:t>)</a:t>
            </a:r>
            <a:endParaRPr lang="en-US" sz="2200" baseline="-25000" dirty="0"/>
          </a:p>
        </p:txBody>
      </p:sp>
      <p:sp>
        <p:nvSpPr>
          <p:cNvPr id="11" name="Text Placeholder 2"/>
          <p:cNvSpPr txBox="1">
            <a:spLocks/>
          </p:cNvSpPr>
          <p:nvPr/>
        </p:nvSpPr>
        <p:spPr>
          <a:xfrm>
            <a:off x="457200" y="2619203"/>
            <a:ext cx="8328454" cy="373714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200" dirty="0"/>
              <a:t>HCl is a covalently bonded compound in the gas phase.</a:t>
            </a:r>
          </a:p>
          <a:p>
            <a:pPr marL="342900" indent="-342900">
              <a:buClr>
                <a:srgbClr val="009900"/>
              </a:buClr>
              <a:buFont typeface="Arial" panose="020B0604020202020204" pitchFamily="34" charset="0"/>
              <a:buChar char="•"/>
            </a:pPr>
            <a:r>
              <a:rPr lang="en-US" sz="2200" dirty="0"/>
              <a:t>HCl in water, however, is a very good conductor.</a:t>
            </a:r>
          </a:p>
          <a:p>
            <a:pPr marL="1074420" lvl="1" indent="-342900">
              <a:buClr>
                <a:srgbClr val="009900"/>
              </a:buClr>
            </a:pPr>
            <a:r>
              <a:rPr lang="en-US" sz="2000" dirty="0"/>
              <a:t>HCl transfers H</a:t>
            </a:r>
            <a:r>
              <a:rPr lang="en-US" sz="2000" baseline="30000" dirty="0">
                <a:sym typeface="Wingdings"/>
              </a:rPr>
              <a:t>+</a:t>
            </a:r>
            <a:r>
              <a:rPr lang="en-US" sz="2000" dirty="0"/>
              <a:t> to H</a:t>
            </a:r>
            <a:r>
              <a:rPr lang="en-US" sz="2000" baseline="-25000" dirty="0"/>
              <a:t>2</a:t>
            </a:r>
            <a:r>
              <a:rPr lang="en-US" sz="2000" dirty="0"/>
              <a:t>O to form </a:t>
            </a:r>
            <a:r>
              <a:rPr lang="en-US" sz="2000" dirty="0">
                <a:sym typeface="Wingdings"/>
              </a:rPr>
              <a:t>H</a:t>
            </a:r>
            <a:r>
              <a:rPr lang="en-US" sz="2000" baseline="-25000" dirty="0">
                <a:sym typeface="Wingdings"/>
              </a:rPr>
              <a:t>3</a:t>
            </a:r>
            <a:r>
              <a:rPr lang="en-US" sz="2000" dirty="0">
                <a:sym typeface="Wingdings"/>
              </a:rPr>
              <a:t>O</a:t>
            </a:r>
            <a:r>
              <a:rPr lang="en-US" sz="2000" baseline="30000" dirty="0">
                <a:sym typeface="Wingdings"/>
              </a:rPr>
              <a:t>+</a:t>
            </a:r>
            <a:r>
              <a:rPr lang="en-US" sz="2000" dirty="0">
                <a:sym typeface="Wingdings"/>
              </a:rPr>
              <a:t> and Cl</a:t>
            </a:r>
            <a:r>
              <a:rPr lang="en-US" sz="2000" baseline="40000" dirty="0">
                <a:sym typeface="Wingdings"/>
              </a:rPr>
              <a:t>⎯</a:t>
            </a:r>
            <a:r>
              <a:rPr lang="en-US" sz="2000" dirty="0">
                <a:sym typeface="Wingdings"/>
              </a:rPr>
              <a:t>.</a:t>
            </a:r>
            <a:endParaRPr lang="en-US" sz="20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p:txBody>
      </p:sp>
      <p:graphicFrame>
        <p:nvGraphicFramePr>
          <p:cNvPr id="5" name="Object 4"/>
          <p:cNvGraphicFramePr>
            <a:graphicFrameLocks noChangeAspect="1"/>
          </p:cNvGraphicFramePr>
          <p:nvPr>
            <p:extLst>
              <p:ext uri="{D42A27DB-BD31-4B8C-83A1-F6EECF244321}">
                <p14:modId xmlns:p14="http://schemas.microsoft.com/office/powerpoint/2010/main" val="4211281335"/>
              </p:ext>
            </p:extLst>
          </p:nvPr>
        </p:nvGraphicFramePr>
        <p:xfrm>
          <a:off x="1094397" y="4312704"/>
          <a:ext cx="6808399" cy="1067648"/>
        </p:xfrm>
        <a:graphic>
          <a:graphicData uri="http://schemas.openxmlformats.org/presentationml/2006/ole">
            <mc:AlternateContent xmlns:mc="http://schemas.openxmlformats.org/markup-compatibility/2006">
              <mc:Choice xmlns:v="urn:schemas-microsoft-com:vml" Requires="v">
                <p:oleObj spid="_x0000_s4396" name="CS ChemDraw Drawing" r:id="rId3" imgW="4403970" imgH="690113" progId="ChemDraw.Document.6.0">
                  <p:embed/>
                </p:oleObj>
              </mc:Choice>
              <mc:Fallback>
                <p:oleObj name="CS ChemDraw Drawing" r:id="rId3" imgW="4403970" imgH="690113" progId="ChemDraw.Document.6.0">
                  <p:embed/>
                  <p:pic>
                    <p:nvPicPr>
                      <p:cNvPr id="0" name=""/>
                      <p:cNvPicPr/>
                      <p:nvPr/>
                    </p:nvPicPr>
                    <p:blipFill>
                      <a:blip r:embed="rId4"/>
                      <a:stretch>
                        <a:fillRect/>
                      </a:stretch>
                    </p:blipFill>
                    <p:spPr>
                      <a:xfrm>
                        <a:off x="1094397" y="4312704"/>
                        <a:ext cx="6808399" cy="1067648"/>
                      </a:xfrm>
                      <a:prstGeom prst="rect">
                        <a:avLst/>
                      </a:prstGeom>
                    </p:spPr>
                  </p:pic>
                </p:oleObj>
              </mc:Fallback>
            </mc:AlternateContent>
          </a:graphicData>
        </a:graphic>
      </p:graphicFrame>
      <p:sp>
        <p:nvSpPr>
          <p:cNvPr id="6" name="TextBox 5"/>
          <p:cNvSpPr txBox="1"/>
          <p:nvPr/>
        </p:nvSpPr>
        <p:spPr>
          <a:xfrm>
            <a:off x="5008729" y="5438886"/>
            <a:ext cx="1633781" cy="369332"/>
          </a:xfrm>
          <a:prstGeom prst="rect">
            <a:avLst/>
          </a:prstGeom>
          <a:noFill/>
        </p:spPr>
        <p:txBody>
          <a:bodyPr wrap="none" rtlCol="0">
            <a:spAutoFit/>
          </a:bodyPr>
          <a:lstStyle/>
          <a:p>
            <a:r>
              <a:rPr lang="en-US" i="1" dirty="0"/>
              <a:t>hydronium ion</a:t>
            </a:r>
          </a:p>
        </p:txBody>
      </p:sp>
    </p:spTree>
    <p:extLst>
      <p:ext uri="{BB962C8B-B14F-4D97-AF65-F5344CB8AC3E}">
        <p14:creationId xmlns:p14="http://schemas.microsoft.com/office/powerpoint/2010/main" val="150279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.3  Solubility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13</a:t>
            </a:fld>
            <a:endParaRPr lang="en-US" dirty="0"/>
          </a:p>
        </p:txBody>
      </p:sp>
      <p:sp>
        <p:nvSpPr>
          <p:cNvPr id="9" name="Text Placeholder 2"/>
          <p:cNvSpPr txBox="1">
            <a:spLocks/>
          </p:cNvSpPr>
          <p:nvPr/>
        </p:nvSpPr>
        <p:spPr>
          <a:xfrm>
            <a:off x="457200" y="956968"/>
            <a:ext cx="8530098" cy="34961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a:t>
            </a:r>
            <a:r>
              <a:rPr lang="en-US" sz="2200" i="1" u="sng" dirty="0">
                <a:solidFill>
                  <a:srgbClr val="009900"/>
                </a:solidFill>
              </a:rPr>
              <a:t>solubility</a:t>
            </a:r>
            <a:r>
              <a:rPr lang="en-US" sz="2200" dirty="0"/>
              <a:t> of a compound in a particular solvent is the maximum concentration in solution that can be achieved.</a:t>
            </a:r>
          </a:p>
          <a:p>
            <a:pPr marL="1074420" lvl="1" indent="-342900">
              <a:buClr>
                <a:srgbClr val="009900"/>
              </a:buClr>
            </a:pPr>
            <a:r>
              <a:rPr lang="en-US" sz="2000" dirty="0"/>
              <a:t>solvent and temperature are important </a:t>
            </a:r>
          </a:p>
          <a:p>
            <a:pPr marL="1074420" lvl="1" indent="-342900">
              <a:buClr>
                <a:srgbClr val="009900"/>
              </a:buClr>
            </a:pPr>
            <a:r>
              <a:rPr lang="en-US" sz="2000" i="1" u="sng" dirty="0">
                <a:solidFill>
                  <a:srgbClr val="009900"/>
                </a:solidFill>
              </a:rPr>
              <a:t>saturated</a:t>
            </a:r>
            <a:r>
              <a:rPr lang="en-US" sz="2000" dirty="0"/>
              <a:t>:  [solute] = solubility</a:t>
            </a:r>
          </a:p>
          <a:p>
            <a:pPr marL="1074420" lvl="1" indent="-342900">
              <a:buClr>
                <a:srgbClr val="009900"/>
              </a:buClr>
            </a:pPr>
            <a:r>
              <a:rPr lang="en-US" sz="2000" i="1" u="sng" dirty="0">
                <a:solidFill>
                  <a:srgbClr val="009900"/>
                </a:solidFill>
              </a:rPr>
              <a:t>unsaturated</a:t>
            </a:r>
            <a:r>
              <a:rPr lang="en-US" sz="2000" dirty="0"/>
              <a:t>:  [solute] &lt; solubility</a:t>
            </a:r>
          </a:p>
          <a:p>
            <a:pPr marL="1074420" lvl="1" indent="-342900">
              <a:buClr>
                <a:srgbClr val="009900"/>
              </a:buClr>
            </a:pPr>
            <a:r>
              <a:rPr lang="en-US" sz="2000" i="1" u="sng" dirty="0">
                <a:solidFill>
                  <a:srgbClr val="009900"/>
                </a:solidFill>
              </a:rPr>
              <a:t>supersaturated</a:t>
            </a:r>
            <a:r>
              <a:rPr lang="en-US" sz="2000" dirty="0"/>
              <a:t>:  [solute] &gt; solubility</a:t>
            </a:r>
            <a:endParaRPr lang="en-US" sz="2200" dirty="0"/>
          </a:p>
          <a:p>
            <a:pPr marL="342900" indent="-342900">
              <a:buClr>
                <a:srgbClr val="009900"/>
              </a:buClr>
              <a:buFont typeface="Arial" panose="020B0604020202020204" pitchFamily="34" charset="0"/>
              <a:buChar char="•"/>
            </a:pPr>
            <a:endParaRPr lang="en-US" sz="2200" dirty="0"/>
          </a:p>
        </p:txBody>
      </p:sp>
      <p:sp>
        <p:nvSpPr>
          <p:cNvPr id="6" name="TextBox 5"/>
          <p:cNvSpPr txBox="1"/>
          <p:nvPr/>
        </p:nvSpPr>
        <p:spPr>
          <a:xfrm>
            <a:off x="758924" y="4404181"/>
            <a:ext cx="7199674" cy="430887"/>
          </a:xfrm>
          <a:prstGeom prst="rect">
            <a:avLst/>
          </a:prstGeom>
          <a:noFill/>
        </p:spPr>
        <p:txBody>
          <a:bodyPr wrap="square" rtlCol="0">
            <a:spAutoFit/>
          </a:bodyPr>
          <a:lstStyle/>
          <a:p>
            <a:pPr algn="ctr"/>
            <a:r>
              <a:rPr lang="en-US" sz="2200" dirty="0">
                <a:sym typeface="Wingdings"/>
              </a:rPr>
              <a:t>NaCl(s)  </a:t>
            </a:r>
            <a:r>
              <a:rPr lang="en-US" sz="2200" dirty="0">
                <a:solidFill>
                  <a:srgbClr val="009900"/>
                </a:solidFill>
                <a:sym typeface="Wingdings"/>
              </a:rPr>
              <a:t></a:t>
            </a:r>
            <a:r>
              <a:rPr lang="en-US" sz="2200" dirty="0">
                <a:sym typeface="Wingdings"/>
              </a:rPr>
              <a:t>   Na</a:t>
            </a:r>
            <a:r>
              <a:rPr lang="en-US" sz="2200" baseline="30000" dirty="0">
                <a:sym typeface="Wingdings"/>
              </a:rPr>
              <a:t>+</a:t>
            </a:r>
            <a:r>
              <a:rPr lang="en-US" sz="2200" dirty="0">
                <a:sym typeface="Wingdings"/>
              </a:rPr>
              <a:t>(</a:t>
            </a:r>
            <a:r>
              <a:rPr lang="en-US" sz="2200" i="1" dirty="0">
                <a:sym typeface="Wingdings"/>
              </a:rPr>
              <a:t>aq</a:t>
            </a:r>
            <a:r>
              <a:rPr lang="en-US" sz="2200" dirty="0">
                <a:sym typeface="Wingdings"/>
              </a:rPr>
              <a:t>)  +  Cl</a:t>
            </a:r>
            <a:r>
              <a:rPr lang="en-US" sz="2200" baseline="40000" dirty="0">
                <a:sym typeface="Wingdings"/>
              </a:rPr>
              <a:t>⎯</a:t>
            </a:r>
            <a:r>
              <a:rPr lang="en-US" sz="2200" dirty="0">
                <a:sym typeface="Wingdings"/>
              </a:rPr>
              <a:t>(</a:t>
            </a:r>
            <a:r>
              <a:rPr lang="en-US" sz="2200" i="1" dirty="0">
                <a:sym typeface="Wingdings"/>
              </a:rPr>
              <a:t>aq</a:t>
            </a:r>
            <a:r>
              <a:rPr lang="en-US" sz="2200" dirty="0">
                <a:sym typeface="Wingdings"/>
              </a:rPr>
              <a:t>)</a:t>
            </a:r>
            <a:endParaRPr lang="en-US" sz="2200" baseline="-25000" dirty="0"/>
          </a:p>
        </p:txBody>
      </p:sp>
      <p:sp>
        <p:nvSpPr>
          <p:cNvPr id="3" name="TextBox 2"/>
          <p:cNvSpPr txBox="1"/>
          <p:nvPr/>
        </p:nvSpPr>
        <p:spPr>
          <a:xfrm>
            <a:off x="566900" y="5003718"/>
            <a:ext cx="7087197" cy="1302921"/>
          </a:xfrm>
          <a:prstGeom prst="rect">
            <a:avLst/>
          </a:prstGeom>
          <a:noFill/>
        </p:spPr>
        <p:txBody>
          <a:bodyPr wrap="none" rtlCol="0">
            <a:spAutoFit/>
          </a:bodyPr>
          <a:lstStyle/>
          <a:p>
            <a:pPr marL="342900" indent="-342900">
              <a:spcAft>
                <a:spcPts val="1000"/>
              </a:spcAft>
              <a:buClr>
                <a:srgbClr val="009900"/>
              </a:buClr>
              <a:buFont typeface="Arial" charset="0"/>
              <a:buChar char="•"/>
            </a:pPr>
            <a:r>
              <a:rPr lang="en-US" sz="2200" dirty="0"/>
              <a:t>At 25 °C, the solubility of NaCl in water is 359 kg/m</a:t>
            </a:r>
            <a:r>
              <a:rPr lang="en-US" sz="2200" baseline="30000" dirty="0"/>
              <a:t>3</a:t>
            </a:r>
            <a:r>
              <a:rPr lang="en-US" sz="2200" dirty="0"/>
              <a:t>.</a:t>
            </a:r>
          </a:p>
          <a:p>
            <a:pPr lvl="1">
              <a:spcAft>
                <a:spcPts val="1000"/>
              </a:spcAft>
            </a:pPr>
            <a:r>
              <a:rPr lang="en-US" sz="2000" dirty="0"/>
              <a:t>What is the solubility in g/mL?</a:t>
            </a:r>
          </a:p>
          <a:p>
            <a:pPr lvl="1">
              <a:spcAft>
                <a:spcPts val="1000"/>
              </a:spcAft>
            </a:pPr>
            <a:r>
              <a:rPr lang="en-US" sz="2000" dirty="0"/>
              <a:t>What is the solubility in mol/L?  </a:t>
            </a:r>
          </a:p>
        </p:txBody>
      </p:sp>
    </p:spTree>
    <p:extLst>
      <p:ext uri="{BB962C8B-B14F-4D97-AF65-F5344CB8AC3E}">
        <p14:creationId xmlns:p14="http://schemas.microsoft.com/office/powerpoint/2010/main" val="63910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age616image108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6071" y="2490175"/>
            <a:ext cx="3636491" cy="37918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normAutofit/>
          </a:bodyPr>
          <a:lstStyle/>
          <a:p>
            <a:r>
              <a:rPr lang="en-US" dirty="0"/>
              <a:t>11</a:t>
            </a:r>
            <a:r>
              <a:rPr lang="en-US" sz="2800" dirty="0"/>
              <a:t>.3  Solubility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14</a:t>
            </a:fld>
            <a:endParaRPr lang="en-US" dirty="0"/>
          </a:p>
        </p:txBody>
      </p:sp>
      <p:sp>
        <p:nvSpPr>
          <p:cNvPr id="9" name="Text Placeholder 2"/>
          <p:cNvSpPr txBox="1">
            <a:spLocks/>
          </p:cNvSpPr>
          <p:nvPr/>
        </p:nvSpPr>
        <p:spPr>
          <a:xfrm>
            <a:off x="457200" y="896852"/>
            <a:ext cx="8530098" cy="34961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Gases in Liquids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Temperature is one of major factors affecting solubility.</a:t>
            </a:r>
          </a:p>
          <a:p>
            <a:pPr marL="342900" indent="-342900">
              <a:buClr>
                <a:srgbClr val="009900"/>
              </a:buClr>
              <a:buFont typeface="Arial" panose="020B0604020202020204" pitchFamily="34" charset="0"/>
              <a:buChar char="•"/>
            </a:pPr>
            <a:r>
              <a:rPr lang="en-US" sz="2200" dirty="0"/>
              <a:t>At higher temperatures, the solubility of gases in water </a:t>
            </a:r>
            <a:r>
              <a:rPr lang="en-US" sz="2200" i="1" u="sng" dirty="0">
                <a:solidFill>
                  <a:srgbClr val="009900"/>
                </a:solidFill>
              </a:rPr>
              <a:t>decreases</a:t>
            </a:r>
            <a:r>
              <a:rPr lang="en-US" sz="2200" dirty="0"/>
              <a:t>.</a:t>
            </a:r>
          </a:p>
        </p:txBody>
      </p:sp>
      <p:sp>
        <p:nvSpPr>
          <p:cNvPr id="6" name="Rectangle 5"/>
          <p:cNvSpPr/>
          <p:nvPr/>
        </p:nvSpPr>
        <p:spPr>
          <a:xfrm>
            <a:off x="730110" y="6218064"/>
            <a:ext cx="3328415" cy="523220"/>
          </a:xfrm>
          <a:prstGeom prst="rect">
            <a:avLst/>
          </a:prstGeom>
          <a:solidFill>
            <a:schemeClr val="bg1"/>
          </a:solidFill>
        </p:spPr>
        <p:txBody>
          <a:bodyPr wrap="square">
            <a:spAutoFit/>
          </a:bodyPr>
          <a:lstStyle/>
          <a:p>
            <a:pPr algn="ctr"/>
            <a:r>
              <a:rPr lang="en-US" sz="1400" i="1" dirty="0"/>
              <a:t>All solubilities displayed were measured at a constant gas pressure of 1 atm.</a:t>
            </a:r>
          </a:p>
        </p:txBody>
      </p:sp>
      <p:pic>
        <p:nvPicPr>
          <p:cNvPr id="3" name="Picture 2"/>
          <p:cNvPicPr>
            <a:picLocks noChangeAspect="1"/>
          </p:cNvPicPr>
          <p:nvPr/>
        </p:nvPicPr>
        <p:blipFill>
          <a:blip r:embed="rId3"/>
          <a:stretch>
            <a:fillRect/>
          </a:stretch>
        </p:blipFill>
        <p:spPr>
          <a:xfrm>
            <a:off x="6107254" y="2405666"/>
            <a:ext cx="2706688" cy="1743497"/>
          </a:xfrm>
          <a:prstGeom prst="rect">
            <a:avLst/>
          </a:prstGeom>
        </p:spPr>
      </p:pic>
      <p:pic>
        <p:nvPicPr>
          <p:cNvPr id="5" name="Picture 4"/>
          <p:cNvPicPr>
            <a:picLocks noChangeAspect="1"/>
          </p:cNvPicPr>
          <p:nvPr/>
        </p:nvPicPr>
        <p:blipFill>
          <a:blip r:embed="rId4"/>
          <a:stretch>
            <a:fillRect/>
          </a:stretch>
        </p:blipFill>
        <p:spPr>
          <a:xfrm>
            <a:off x="4212562" y="4482438"/>
            <a:ext cx="2717800" cy="1816100"/>
          </a:xfrm>
          <a:prstGeom prst="rect">
            <a:avLst/>
          </a:prstGeom>
        </p:spPr>
      </p:pic>
      <p:sp>
        <p:nvSpPr>
          <p:cNvPr id="10" name="Rectangle 9"/>
          <p:cNvSpPr/>
          <p:nvPr/>
        </p:nvSpPr>
        <p:spPr>
          <a:xfrm>
            <a:off x="4058525" y="3755983"/>
            <a:ext cx="2865859" cy="523220"/>
          </a:xfrm>
          <a:prstGeom prst="rect">
            <a:avLst/>
          </a:prstGeom>
          <a:solidFill>
            <a:schemeClr val="bg1"/>
          </a:solidFill>
        </p:spPr>
        <p:txBody>
          <a:bodyPr wrap="square">
            <a:spAutoFit/>
          </a:bodyPr>
          <a:lstStyle/>
          <a:p>
            <a:pPr algn="ctr"/>
            <a:r>
              <a:rPr lang="en-US" sz="1400" i="1" dirty="0"/>
              <a:t>Carbonated water quickly loses CO</a:t>
            </a:r>
            <a:r>
              <a:rPr lang="en-US" sz="1400" i="1" baseline="-25000" dirty="0"/>
              <a:t>2</a:t>
            </a:r>
            <a:r>
              <a:rPr lang="en-US" sz="1400" i="1" dirty="0"/>
              <a:t> at warmer temperatures</a:t>
            </a:r>
          </a:p>
        </p:txBody>
      </p:sp>
      <p:sp>
        <p:nvSpPr>
          <p:cNvPr id="11" name="Rectangle 10"/>
          <p:cNvSpPr/>
          <p:nvPr/>
        </p:nvSpPr>
        <p:spPr>
          <a:xfrm>
            <a:off x="6121439" y="5949879"/>
            <a:ext cx="2865859" cy="738664"/>
          </a:xfrm>
          <a:prstGeom prst="rect">
            <a:avLst/>
          </a:prstGeom>
          <a:solidFill>
            <a:schemeClr val="bg1"/>
          </a:solidFill>
        </p:spPr>
        <p:txBody>
          <a:bodyPr wrap="square">
            <a:spAutoFit/>
          </a:bodyPr>
          <a:lstStyle/>
          <a:p>
            <a:pPr algn="ctr"/>
            <a:r>
              <a:rPr lang="en-US" sz="1400" i="1" dirty="0"/>
              <a:t>Decreased oxygen solubility in natural waters can lead to large-scale fish kills</a:t>
            </a:r>
          </a:p>
        </p:txBody>
      </p:sp>
    </p:spTree>
    <p:extLst>
      <p:ext uri="{BB962C8B-B14F-4D97-AF65-F5344CB8AC3E}">
        <p14:creationId xmlns:p14="http://schemas.microsoft.com/office/powerpoint/2010/main" val="152559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268414"/>
            <a:ext cx="8530098" cy="518478"/>
          </a:xfrm>
          <a:prstGeom prst="rect">
            <a:avLst/>
          </a:prstGeom>
        </p:spPr>
        <p:txBody>
          <a:bodyPr>
            <a:normAutofit/>
          </a:bodyPr>
          <a:lstStyle/>
          <a:p>
            <a:r>
              <a:rPr lang="en-US" sz="2400" dirty="0"/>
              <a:t>Decompression Sickness:  The Bends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15</a:t>
            </a:fld>
            <a:endParaRPr lang="en-US" dirty="0"/>
          </a:p>
        </p:txBody>
      </p:sp>
      <p:sp>
        <p:nvSpPr>
          <p:cNvPr id="8" name="Rectangle 7"/>
          <p:cNvSpPr/>
          <p:nvPr/>
        </p:nvSpPr>
        <p:spPr>
          <a:xfrm>
            <a:off x="131961" y="786892"/>
            <a:ext cx="8731266" cy="3785652"/>
          </a:xfrm>
          <a:prstGeom prst="rect">
            <a:avLst/>
          </a:prstGeom>
        </p:spPr>
        <p:txBody>
          <a:bodyPr wrap="square">
            <a:spAutoFit/>
          </a:bodyPr>
          <a:lstStyle/>
          <a:p>
            <a:pPr marL="285750" indent="-285750">
              <a:buFont typeface="Arial" charset="0"/>
              <a:buChar char="•"/>
            </a:pPr>
            <a:r>
              <a:rPr lang="en-US" sz="1600" dirty="0"/>
              <a:t>Decompression sickness (DCS), or “the bends,” is an effect of the increased pressure of the air inhaled when swimming at considerable depths. </a:t>
            </a:r>
          </a:p>
          <a:p>
            <a:pPr marL="285750" indent="-285750">
              <a:buFont typeface="Arial" charset="0"/>
              <a:buChar char="•"/>
            </a:pPr>
            <a:r>
              <a:rPr lang="en-US" sz="1600" dirty="0"/>
              <a:t>Divers are subjected to atmospheric pressure as well as additional pressure due to the water The air inhaled by a diver while submerged contains gases at the corresponding higher ambient pressure, and the concentrations of the gases dissolved in the diver’s blood are proportionally high (see gas laws).</a:t>
            </a:r>
          </a:p>
          <a:p>
            <a:pPr marL="285750" indent="-285750">
              <a:buFont typeface="Arial" charset="0"/>
              <a:buChar char="•"/>
            </a:pPr>
            <a:r>
              <a:rPr lang="en-US" sz="1600" dirty="0"/>
              <a:t>As the diver ascends to the surface of the water, ambient pressure decreases and the dissolved gases becomes less soluble. </a:t>
            </a:r>
          </a:p>
          <a:p>
            <a:pPr marL="285750" indent="-285750">
              <a:buFont typeface="Arial" charset="0"/>
              <a:buChar char="•"/>
            </a:pPr>
            <a:r>
              <a:rPr lang="en-US" sz="1600" dirty="0"/>
              <a:t>Is ascent is rapid, gases escaping from the diver’s blood may form bubbles that can cause rashes, joint pain, paralysis, and death. </a:t>
            </a:r>
          </a:p>
          <a:p>
            <a:pPr marL="285750" indent="-285750">
              <a:buFont typeface="Arial" charset="0"/>
              <a:buChar char="•"/>
            </a:pPr>
            <a:r>
              <a:rPr lang="en-US" sz="1600" dirty="0"/>
              <a:t>To avoid DCS, divers must ascend from depths at relatively slow speeds (10 or 20 m/min) or otherwise make several decompression stops, pausing for several minutes at given depths during the ascent. </a:t>
            </a:r>
          </a:p>
          <a:p>
            <a:pPr marL="285750" indent="-285750">
              <a:buFont typeface="Arial" charset="0"/>
              <a:buChar char="•"/>
            </a:pPr>
            <a:r>
              <a:rPr lang="en-US" sz="1600" dirty="0"/>
              <a:t>When these preventive measures are unsuccessful, divers with DCS are often provided hyperbaric oxygen therapy in pressurized vessels.</a:t>
            </a:r>
          </a:p>
        </p:txBody>
      </p:sp>
      <p:sp>
        <p:nvSpPr>
          <p:cNvPr id="12" name="Rectangle 11"/>
          <p:cNvSpPr/>
          <p:nvPr/>
        </p:nvSpPr>
        <p:spPr>
          <a:xfrm>
            <a:off x="4996569" y="5270695"/>
            <a:ext cx="3866658" cy="738664"/>
          </a:xfrm>
          <a:prstGeom prst="rect">
            <a:avLst/>
          </a:prstGeom>
        </p:spPr>
        <p:txBody>
          <a:bodyPr wrap="square">
            <a:spAutoFit/>
          </a:bodyPr>
          <a:lstStyle/>
          <a:p>
            <a:pPr marL="342900" indent="-342900">
              <a:buClr>
                <a:srgbClr val="009900"/>
              </a:buClr>
              <a:buFont typeface="+mj-lt"/>
              <a:buAutoNum type="alphaLcParenR"/>
            </a:pPr>
            <a:r>
              <a:rPr lang="en-US" sz="1400" dirty="0"/>
              <a:t>US Navy divers undergo training in a recompression chamber. </a:t>
            </a:r>
          </a:p>
          <a:p>
            <a:pPr marL="342900" indent="-342900">
              <a:buClr>
                <a:srgbClr val="009900"/>
              </a:buClr>
              <a:buFont typeface="+mj-lt"/>
              <a:buAutoNum type="alphaLcParenR"/>
            </a:pPr>
            <a:r>
              <a:rPr lang="en-US" sz="1400" dirty="0"/>
              <a:t>Divers receive hyperbaric oxygen therapy. </a:t>
            </a:r>
          </a:p>
        </p:txBody>
      </p:sp>
      <p:pic>
        <p:nvPicPr>
          <p:cNvPr id="13" name="Picture 12"/>
          <p:cNvPicPr>
            <a:picLocks noChangeAspect="1"/>
          </p:cNvPicPr>
          <p:nvPr/>
        </p:nvPicPr>
        <p:blipFill>
          <a:blip r:embed="rId2"/>
          <a:stretch>
            <a:fillRect/>
          </a:stretch>
        </p:blipFill>
        <p:spPr>
          <a:xfrm>
            <a:off x="457200" y="4752975"/>
            <a:ext cx="4508500" cy="1968500"/>
          </a:xfrm>
          <a:prstGeom prst="rect">
            <a:avLst/>
          </a:prstGeom>
        </p:spPr>
      </p:pic>
    </p:spTree>
    <p:extLst>
      <p:ext uri="{BB962C8B-B14F-4D97-AF65-F5344CB8AC3E}">
        <p14:creationId xmlns:p14="http://schemas.microsoft.com/office/powerpoint/2010/main" val="81675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.3  Solubility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16</a:t>
            </a:fld>
            <a:endParaRPr lang="en-US" dirty="0"/>
          </a:p>
        </p:txBody>
      </p:sp>
      <p:sp>
        <p:nvSpPr>
          <p:cNvPr id="9" name="Text Placeholder 2"/>
          <p:cNvSpPr txBox="1">
            <a:spLocks/>
          </p:cNvSpPr>
          <p:nvPr/>
        </p:nvSpPr>
        <p:spPr>
          <a:xfrm>
            <a:off x="457200" y="956968"/>
            <a:ext cx="8530098" cy="34961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Liquids in Liquids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Some liquids mix with each other completely and have mutual solubility </a:t>
            </a:r>
            <a:r>
              <a:rPr lang="mr-IN" sz="2200" dirty="0"/>
              <a:t>–</a:t>
            </a:r>
            <a:r>
              <a:rPr lang="en-US" sz="2200" dirty="0"/>
              <a:t> these liquids are </a:t>
            </a:r>
            <a:r>
              <a:rPr lang="en-US" sz="2200" i="1" u="sng" dirty="0">
                <a:solidFill>
                  <a:srgbClr val="009900"/>
                </a:solidFill>
              </a:rPr>
              <a:t>miscible</a:t>
            </a:r>
            <a:r>
              <a:rPr lang="en-US" sz="2200" dirty="0"/>
              <a:t>.</a:t>
            </a:r>
          </a:p>
          <a:p>
            <a:pPr marL="1074420" lvl="1" indent="-342900">
              <a:buClr>
                <a:srgbClr val="009900"/>
              </a:buClr>
            </a:pPr>
            <a:r>
              <a:rPr lang="en-US" sz="2000" dirty="0"/>
              <a:t>Both components usually have the same polarity (i.e. polar/polar or nonpolar/nonpolar).</a:t>
            </a:r>
          </a:p>
          <a:p>
            <a:pPr marL="342900" indent="-342900">
              <a:buClr>
                <a:srgbClr val="009900"/>
              </a:buClr>
              <a:buFont typeface="Arial" panose="020B0604020202020204" pitchFamily="34" charset="0"/>
              <a:buChar char="•"/>
            </a:pPr>
            <a:r>
              <a:rPr lang="en-US" sz="2200" dirty="0"/>
              <a:t>Two liquids that have low mutual solubility and do not mix are called </a:t>
            </a:r>
            <a:r>
              <a:rPr lang="en-US" sz="2200" i="1" u="sng" dirty="0">
                <a:solidFill>
                  <a:srgbClr val="009900"/>
                </a:solidFill>
              </a:rPr>
              <a:t>immiscible</a:t>
            </a:r>
            <a:r>
              <a:rPr lang="en-US" sz="2200" dirty="0"/>
              <a:t>.</a:t>
            </a:r>
          </a:p>
          <a:p>
            <a:pPr marL="1074420" lvl="1" indent="-342900">
              <a:buClr>
                <a:srgbClr val="009900"/>
              </a:buClr>
            </a:pPr>
            <a:r>
              <a:rPr lang="en-US" sz="2000" dirty="0"/>
              <a:t>A polar and a nonpolar liquid (oil and water) do not mix to an appreciable extent.</a:t>
            </a:r>
          </a:p>
          <a:p>
            <a:pPr marL="342900" indent="-342900">
              <a:buClr>
                <a:srgbClr val="009900"/>
              </a:buClr>
              <a:buFont typeface="Arial" panose="020B0604020202020204" pitchFamily="34" charset="0"/>
              <a:buChar char="•"/>
            </a:pPr>
            <a:endParaRPr lang="en-US" sz="2200" dirty="0"/>
          </a:p>
        </p:txBody>
      </p:sp>
      <p:pic>
        <p:nvPicPr>
          <p:cNvPr id="3" name="Picture 2"/>
          <p:cNvPicPr>
            <a:picLocks noChangeAspect="1"/>
          </p:cNvPicPr>
          <p:nvPr/>
        </p:nvPicPr>
        <p:blipFill>
          <a:blip r:embed="rId2"/>
          <a:stretch>
            <a:fillRect/>
          </a:stretch>
        </p:blipFill>
        <p:spPr>
          <a:xfrm>
            <a:off x="6535360" y="4453128"/>
            <a:ext cx="1648520" cy="2194592"/>
          </a:xfrm>
          <a:prstGeom prst="rect">
            <a:avLst/>
          </a:prstGeom>
          <a:ln>
            <a:solidFill>
              <a:schemeClr val="accent5">
                <a:lumMod val="50000"/>
              </a:schemeClr>
            </a:solidFill>
          </a:ln>
        </p:spPr>
      </p:pic>
    </p:spTree>
    <p:extLst>
      <p:ext uri="{BB962C8B-B14F-4D97-AF65-F5344CB8AC3E}">
        <p14:creationId xmlns:p14="http://schemas.microsoft.com/office/powerpoint/2010/main" val="208882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2F633B3-16E2-4909-ACA1-80BBA0CB601E}" type="slidenum">
              <a:rPr lang="en-US" smtClean="0"/>
              <a:pPr/>
              <a:t>17</a:t>
            </a:fld>
            <a:endParaRPr lang="en-US" dirty="0"/>
          </a:p>
        </p:txBody>
      </p:sp>
      <p:sp>
        <p:nvSpPr>
          <p:cNvPr id="9" name="Text Placeholder 2"/>
          <p:cNvSpPr txBox="1">
            <a:spLocks/>
          </p:cNvSpPr>
          <p:nvPr/>
        </p:nvSpPr>
        <p:spPr>
          <a:xfrm>
            <a:off x="457200" y="939863"/>
            <a:ext cx="4420803" cy="5399382"/>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Solids in Liquids</a:t>
            </a:r>
            <a:endParaRPr lang="en-US" sz="2200" dirty="0">
              <a:solidFill>
                <a:srgbClr val="009900"/>
              </a:solidFill>
            </a:endParaRPr>
          </a:p>
          <a:p>
            <a:pPr marL="342900" indent="-342900">
              <a:buFont typeface="Arial" charset="0"/>
              <a:buChar char="•"/>
            </a:pPr>
            <a:r>
              <a:rPr lang="en-US" sz="2200" dirty="0"/>
              <a:t>Solubility usually increases with temperature.</a:t>
            </a:r>
          </a:p>
          <a:p>
            <a:pPr marL="342900" indent="-342900">
              <a:buFont typeface="Arial" charset="0"/>
              <a:buChar char="•"/>
            </a:pPr>
            <a:r>
              <a:rPr lang="en-US" sz="2200" dirty="0"/>
              <a:t>Examine the data. Which compound is an exception?</a:t>
            </a:r>
          </a:p>
          <a:p>
            <a:endParaRPr lang="en-US" sz="2200" dirty="0"/>
          </a:p>
        </p:txBody>
      </p:sp>
      <p:sp>
        <p:nvSpPr>
          <p:cNvPr id="10" name="Title 1"/>
          <p:cNvSpPr>
            <a:spLocks noGrp="1"/>
          </p:cNvSpPr>
          <p:nvPr>
            <p:ph type="title"/>
          </p:nvPr>
        </p:nvSpPr>
        <p:spPr>
          <a:xfrm>
            <a:off x="457200" y="347979"/>
            <a:ext cx="8530098" cy="518478"/>
          </a:xfrm>
          <a:prstGeom prst="rect">
            <a:avLst/>
          </a:prstGeom>
        </p:spPr>
        <p:txBody>
          <a:bodyPr>
            <a:normAutofit/>
          </a:bodyPr>
          <a:lstStyle/>
          <a:p>
            <a:r>
              <a:rPr lang="en-US" dirty="0"/>
              <a:t>11</a:t>
            </a:r>
            <a:r>
              <a:rPr lang="en-US" sz="2800" dirty="0"/>
              <a:t>.3  Solubility</a:t>
            </a:r>
          </a:p>
        </p:txBody>
      </p:sp>
      <p:pic>
        <p:nvPicPr>
          <p:cNvPr id="13" name="Picture 12"/>
          <p:cNvPicPr>
            <a:picLocks noChangeAspect="1"/>
          </p:cNvPicPr>
          <p:nvPr/>
        </p:nvPicPr>
        <p:blipFill>
          <a:blip r:embed="rId2"/>
          <a:stretch>
            <a:fillRect/>
          </a:stretch>
        </p:blipFill>
        <p:spPr>
          <a:xfrm>
            <a:off x="4545786" y="738187"/>
            <a:ext cx="4279976" cy="5405939"/>
          </a:xfrm>
          <a:prstGeom prst="rect">
            <a:avLst/>
          </a:prstGeom>
        </p:spPr>
      </p:pic>
    </p:spTree>
    <p:extLst>
      <p:ext uri="{BB962C8B-B14F-4D97-AF65-F5344CB8AC3E}">
        <p14:creationId xmlns:p14="http://schemas.microsoft.com/office/powerpoint/2010/main" val="1896075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2F633B3-16E2-4909-ACA1-80BBA0CB601E}" type="slidenum">
              <a:rPr lang="en-US" smtClean="0"/>
              <a:pPr/>
              <a:t>18</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4849" y="3114214"/>
            <a:ext cx="2637461" cy="2644912"/>
          </a:xfrm>
          <a:prstGeom prst="rect">
            <a:avLst/>
          </a:prstGeom>
        </p:spPr>
      </p:pic>
      <p:sp>
        <p:nvSpPr>
          <p:cNvPr id="7" name="TextBox 6"/>
          <p:cNvSpPr txBox="1"/>
          <p:nvPr/>
        </p:nvSpPr>
        <p:spPr>
          <a:xfrm>
            <a:off x="2667314" y="5941048"/>
            <a:ext cx="4194344" cy="646331"/>
          </a:xfrm>
          <a:prstGeom prst="rect">
            <a:avLst/>
          </a:prstGeom>
          <a:solidFill>
            <a:schemeClr val="bg1"/>
          </a:solidFill>
        </p:spPr>
        <p:txBody>
          <a:bodyPr wrap="square" rtlCol="0">
            <a:spAutoFit/>
          </a:bodyPr>
          <a:lstStyle/>
          <a:p>
            <a:pPr algn="ctr"/>
            <a:r>
              <a:rPr lang="en-US" i="1" dirty="0"/>
              <a:t>Sodium acetate crystallized from a supersaturated solution (</a:t>
            </a:r>
            <a:r>
              <a:rPr lang="en-US" i="1" dirty="0">
                <a:hlinkClick r:id="rId3"/>
              </a:rPr>
              <a:t>video</a:t>
            </a:r>
            <a:r>
              <a:rPr lang="en-US" i="1" dirty="0"/>
              <a:t>).</a:t>
            </a:r>
          </a:p>
        </p:txBody>
      </p:sp>
      <p:sp>
        <p:nvSpPr>
          <p:cNvPr id="9" name="Text Placeholder 2"/>
          <p:cNvSpPr txBox="1">
            <a:spLocks/>
          </p:cNvSpPr>
          <p:nvPr/>
        </p:nvSpPr>
        <p:spPr>
          <a:xfrm>
            <a:off x="512303" y="910467"/>
            <a:ext cx="8631697" cy="5399382"/>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Solids in Liquids</a:t>
            </a:r>
            <a:endParaRPr lang="en-US" sz="2200" dirty="0">
              <a:solidFill>
                <a:srgbClr val="009900"/>
              </a:solidFill>
            </a:endParaRPr>
          </a:p>
          <a:p>
            <a:pPr marL="342900" indent="-342900">
              <a:buFont typeface="Arial" charset="0"/>
              <a:buChar char="•"/>
            </a:pPr>
            <a:r>
              <a:rPr lang="en-US" sz="2200" dirty="0"/>
              <a:t>Solubility can be exploited to purify substances by crystallization.</a:t>
            </a:r>
          </a:p>
          <a:p>
            <a:pPr marL="1074420" lvl="1" indent="-342900">
              <a:buFont typeface="Arial" charset="0"/>
              <a:buChar char="•"/>
            </a:pPr>
            <a:r>
              <a:rPr lang="en-US" dirty="0"/>
              <a:t>A supersaturated solution can be made.</a:t>
            </a:r>
          </a:p>
          <a:p>
            <a:pPr marL="1074420" lvl="1" indent="-342900">
              <a:buFont typeface="Arial" charset="0"/>
              <a:buChar char="•"/>
            </a:pPr>
            <a:r>
              <a:rPr lang="en-US" dirty="0"/>
              <a:t>Crystallization can be initiated by adding a seed crystal or by agitating the solution. </a:t>
            </a:r>
          </a:p>
          <a:p>
            <a:endParaRPr lang="en-US" sz="2200" dirty="0"/>
          </a:p>
        </p:txBody>
      </p:sp>
      <p:sp>
        <p:nvSpPr>
          <p:cNvPr id="10" name="Title 1"/>
          <p:cNvSpPr>
            <a:spLocks noGrp="1"/>
          </p:cNvSpPr>
          <p:nvPr>
            <p:ph type="title"/>
          </p:nvPr>
        </p:nvSpPr>
        <p:spPr>
          <a:xfrm>
            <a:off x="457200" y="347979"/>
            <a:ext cx="8530098" cy="518478"/>
          </a:xfrm>
          <a:prstGeom prst="rect">
            <a:avLst/>
          </a:prstGeom>
        </p:spPr>
        <p:txBody>
          <a:bodyPr>
            <a:normAutofit/>
          </a:bodyPr>
          <a:lstStyle/>
          <a:p>
            <a:r>
              <a:rPr lang="en-US" dirty="0"/>
              <a:t>11</a:t>
            </a:r>
            <a:r>
              <a:rPr lang="en-US" sz="2800" dirty="0"/>
              <a:t>.3  Solubility</a:t>
            </a:r>
          </a:p>
        </p:txBody>
      </p:sp>
    </p:spTree>
    <p:extLst>
      <p:ext uri="{BB962C8B-B14F-4D97-AF65-F5344CB8AC3E}">
        <p14:creationId xmlns:p14="http://schemas.microsoft.com/office/powerpoint/2010/main" val="235613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.3  Solubility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19</a:t>
            </a:fld>
            <a:endParaRPr lang="en-US" dirty="0"/>
          </a:p>
        </p:txBody>
      </p:sp>
      <p:sp>
        <p:nvSpPr>
          <p:cNvPr id="9" name="Text Placeholder 2"/>
          <p:cNvSpPr txBox="1">
            <a:spLocks/>
          </p:cNvSpPr>
          <p:nvPr/>
        </p:nvSpPr>
        <p:spPr>
          <a:xfrm>
            <a:off x="457200" y="956968"/>
            <a:ext cx="8530098" cy="119187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Sodium Acetate Hand Warmers</a:t>
            </a:r>
            <a:endParaRPr lang="en-US" sz="2200" dirty="0">
              <a:solidFill>
                <a:srgbClr val="009900"/>
              </a:solidFill>
            </a:endParaRPr>
          </a:p>
        </p:txBody>
      </p:sp>
      <p:pic>
        <p:nvPicPr>
          <p:cNvPr id="1025" name="Picture 1" descr="age623image988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3463" y="1700434"/>
            <a:ext cx="8607695" cy="17932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697" y="3790930"/>
            <a:ext cx="8411226" cy="923330"/>
          </a:xfrm>
          <a:prstGeom prst="rect">
            <a:avLst/>
          </a:prstGeom>
        </p:spPr>
        <p:txBody>
          <a:bodyPr wrap="square">
            <a:spAutoFit/>
          </a:bodyPr>
          <a:lstStyle/>
          <a:p>
            <a:r>
              <a:rPr lang="en-US" dirty="0"/>
              <a:t>This hand warmer produces heat when the sodium acetate in a supersaturated solution precipitates. Precipitation of the solute is initiated by a mechanical shockwave generated when the flexible metal disk within the solution is “clicked.”</a:t>
            </a:r>
          </a:p>
        </p:txBody>
      </p:sp>
    </p:spTree>
    <p:extLst>
      <p:ext uri="{BB962C8B-B14F-4D97-AF65-F5344CB8AC3E}">
        <p14:creationId xmlns:p14="http://schemas.microsoft.com/office/powerpoint/2010/main" val="201114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979"/>
            <a:ext cx="8530098" cy="518478"/>
          </a:xfrm>
          <a:prstGeom prst="rect">
            <a:avLst/>
          </a:prstGeom>
        </p:spPr>
        <p:txBody>
          <a:bodyPr>
            <a:noAutofit/>
          </a:bodyPr>
          <a:lstStyle/>
          <a:p>
            <a:r>
              <a:rPr lang="en-US" sz="3000" dirty="0">
                <a:solidFill>
                  <a:schemeClr val="tx1"/>
                </a:solidFill>
              </a:rPr>
              <a:t>chapter 11:  Solutions and Colloids</a:t>
            </a:r>
          </a:p>
        </p:txBody>
      </p:sp>
      <p:sp>
        <p:nvSpPr>
          <p:cNvPr id="4" name="Content Placeholder 2"/>
          <p:cNvSpPr txBox="1">
            <a:spLocks/>
          </p:cNvSpPr>
          <p:nvPr/>
        </p:nvSpPr>
        <p:spPr>
          <a:xfrm>
            <a:off x="457200" y="1313796"/>
            <a:ext cx="8352043"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Font typeface="Arial" charset="0"/>
              <a:buNone/>
            </a:pPr>
            <a:r>
              <a:rPr lang="en-US" sz="2800" dirty="0">
                <a:solidFill>
                  <a:schemeClr val="accent5">
                    <a:lumMod val="50000"/>
                  </a:schemeClr>
                </a:solidFill>
                <a:latin typeface="Arial" charset="0"/>
                <a:ea typeface="MS PGothic" charset="0"/>
              </a:rPr>
              <a:t>11.1	The Dissolution Process</a:t>
            </a:r>
          </a:p>
          <a:p>
            <a:pPr>
              <a:buFont typeface="Arial" charset="0"/>
              <a:buNone/>
            </a:pPr>
            <a:r>
              <a:rPr lang="en-US" sz="2800" dirty="0">
                <a:solidFill>
                  <a:schemeClr val="accent5">
                    <a:lumMod val="50000"/>
                  </a:schemeClr>
                </a:solidFill>
                <a:latin typeface="Arial" charset="0"/>
                <a:ea typeface="MS PGothic" charset="0"/>
              </a:rPr>
              <a:t>11.2	Electrolytes</a:t>
            </a:r>
          </a:p>
          <a:p>
            <a:pPr>
              <a:buFont typeface="Arial" charset="0"/>
              <a:buNone/>
            </a:pPr>
            <a:r>
              <a:rPr lang="en-US" sz="2800" dirty="0">
                <a:solidFill>
                  <a:schemeClr val="accent5">
                    <a:lumMod val="50000"/>
                  </a:schemeClr>
                </a:solidFill>
                <a:latin typeface="Arial" charset="0"/>
                <a:ea typeface="MS PGothic" charset="0"/>
              </a:rPr>
              <a:t>11.3	Solubility</a:t>
            </a:r>
          </a:p>
          <a:p>
            <a:r>
              <a:rPr lang="en-US" sz="2800" dirty="0">
                <a:solidFill>
                  <a:schemeClr val="accent5">
                    <a:lumMod val="50000"/>
                  </a:schemeClr>
                </a:solidFill>
                <a:latin typeface="Arial" charset="0"/>
                <a:ea typeface="MS PGothic" charset="0"/>
              </a:rPr>
              <a:t>11.4	Colligative Properties</a:t>
            </a:r>
          </a:p>
          <a:p>
            <a:r>
              <a:rPr lang="en-US" sz="2800" dirty="0">
                <a:solidFill>
                  <a:schemeClr val="bg1">
                    <a:lumMod val="65000"/>
                  </a:schemeClr>
                </a:solidFill>
                <a:latin typeface="Arial" charset="0"/>
                <a:ea typeface="MS PGothic" charset="0"/>
              </a:rPr>
              <a:t>11.5	Colloids</a:t>
            </a:r>
          </a:p>
          <a:p>
            <a:pPr>
              <a:buFont typeface="Arial" charset="0"/>
              <a:buNone/>
            </a:pPr>
            <a:endParaRPr lang="en-US" sz="2800" dirty="0">
              <a:solidFill>
                <a:schemeClr val="accent5">
                  <a:lumMod val="50000"/>
                </a:schemeClr>
              </a:solidFill>
              <a:latin typeface="Arial" charset="0"/>
              <a:ea typeface="MS PGothic" charset="0"/>
            </a:endParaRPr>
          </a:p>
        </p:txBody>
      </p:sp>
      <p:sp>
        <p:nvSpPr>
          <p:cNvPr id="3" name="Slide Number Placeholder 2"/>
          <p:cNvSpPr>
            <a:spLocks noGrp="1"/>
          </p:cNvSpPr>
          <p:nvPr>
            <p:ph type="sldNum" sz="quarter" idx="4"/>
          </p:nvPr>
        </p:nvSpPr>
        <p:spPr/>
        <p:txBody>
          <a:bodyPr/>
          <a:lstStyle/>
          <a:p>
            <a:fld id="{72F633B3-16E2-4909-ACA1-80BBA0CB601E}" type="slidenum">
              <a:rPr lang="en-US" smtClean="0"/>
              <a:pPr/>
              <a:t>2</a:t>
            </a:fld>
            <a:endParaRPr lang="en-US" dirty="0"/>
          </a:p>
        </p:txBody>
      </p:sp>
    </p:spTree>
    <p:extLst>
      <p:ext uri="{BB962C8B-B14F-4D97-AF65-F5344CB8AC3E}">
        <p14:creationId xmlns:p14="http://schemas.microsoft.com/office/powerpoint/2010/main" val="428123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Properties of 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properties of solutions are different from those of pure solutes or pure solvents.</a:t>
            </a:r>
          </a:p>
          <a:p>
            <a:pPr marL="342900" indent="-342900">
              <a:buClr>
                <a:srgbClr val="009900"/>
              </a:buClr>
              <a:buFont typeface="Arial" panose="020B0604020202020204" pitchFamily="34" charset="0"/>
              <a:buChar char="•"/>
            </a:pPr>
            <a:r>
              <a:rPr lang="en-US" sz="2200" i="1" u="sng" dirty="0">
                <a:solidFill>
                  <a:srgbClr val="009900"/>
                </a:solidFill>
              </a:rPr>
              <a:t>Colligative properties</a:t>
            </a:r>
            <a:r>
              <a:rPr lang="en-US" sz="2200" dirty="0"/>
              <a:t> depend solely upon the total concentration of solute particles and not the nature of those particles.</a:t>
            </a:r>
          </a:p>
        </p:txBody>
      </p:sp>
      <p:grpSp>
        <p:nvGrpSpPr>
          <p:cNvPr id="5" name="Group 4"/>
          <p:cNvGrpSpPr/>
          <p:nvPr/>
        </p:nvGrpSpPr>
        <p:grpSpPr>
          <a:xfrm>
            <a:off x="1087363" y="3239209"/>
            <a:ext cx="5940337" cy="430887"/>
            <a:chOff x="593587" y="3282811"/>
            <a:chExt cx="5940337" cy="430887"/>
          </a:xfrm>
        </p:grpSpPr>
        <mc:AlternateContent xmlns:mc="http://schemas.openxmlformats.org/markup-compatibility/2006" xmlns:a14="http://schemas.microsoft.com/office/drawing/2010/main">
          <mc:Choice Requires="a14">
            <p:sp>
              <p:nvSpPr>
                <p:cNvPr id="3" name="TextBox 2"/>
                <p:cNvSpPr txBox="1"/>
                <p:nvPr/>
              </p:nvSpPr>
              <p:spPr>
                <a:xfrm>
                  <a:off x="5138927" y="3306727"/>
                  <a:ext cx="1394997" cy="3830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charset="0"/>
                              </a:rPr>
                              <m:t>𝑃</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𝑋</m:t>
                            </m:r>
                          </m:e>
                          <m:sub>
                            <m:r>
                              <a:rPr lang="en-US" sz="2400" b="0" i="1" smtClean="0">
                                <a:latin typeface="Cambria Math" charset="0"/>
                              </a:rPr>
                              <m:t>1</m:t>
                            </m:r>
                          </m:sub>
                        </m:sSub>
                        <m:sSubSup>
                          <m:sSubSupPr>
                            <m:ctrlPr>
                              <a:rPr lang="en-US" sz="2400" b="0" i="1" smtClean="0">
                                <a:latin typeface="Cambria Math" panose="02040503050406030204" pitchFamily="18" charset="0"/>
                              </a:rPr>
                            </m:ctrlPr>
                          </m:sSubSupPr>
                          <m:e>
                            <m:r>
                              <a:rPr lang="en-US" sz="2400" b="0" i="1" smtClean="0">
                                <a:latin typeface="Cambria Math" charset="0"/>
                              </a:rPr>
                              <m:t>𝑃</m:t>
                            </m:r>
                          </m:e>
                          <m:sub>
                            <m:r>
                              <a:rPr lang="en-US" sz="2400" b="0" i="1" smtClean="0">
                                <a:latin typeface="Cambria Math" charset="0"/>
                              </a:rPr>
                              <m:t>1</m:t>
                            </m:r>
                          </m:sub>
                          <m:sup>
                            <m:r>
                              <a:rPr lang="it-IT" sz="2400" b="0" i="1" smtClean="0">
                                <a:latin typeface="Cambria Math" charset="0"/>
                                <a:ea typeface="Cambria Math" charset="0"/>
                                <a:cs typeface="Cambria Math" charset="0"/>
                              </a:rPr>
                              <m:t>°</m:t>
                            </m:r>
                          </m:sup>
                        </m:sSubSup>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5138927" y="3306727"/>
                  <a:ext cx="1394997" cy="383054"/>
                </a:xfrm>
                <a:prstGeom prst="rect">
                  <a:avLst/>
                </a:prstGeom>
                <a:blipFill>
                  <a:blip r:embed="rId3"/>
                  <a:stretch>
                    <a:fillRect/>
                  </a:stretch>
                </a:blipFill>
              </p:spPr>
              <p:txBody>
                <a:bodyPr/>
                <a:lstStyle/>
                <a:p>
                  <a:r>
                    <a:rPr lang="en-US">
                      <a:noFill/>
                    </a:rPr>
                    <a:t> </a:t>
                  </a:r>
                </a:p>
              </p:txBody>
            </p:sp>
          </mc:Fallback>
        </mc:AlternateContent>
        <p:sp>
          <p:nvSpPr>
            <p:cNvPr id="32" name="Text Box 4"/>
            <p:cNvSpPr txBox="1">
              <a:spLocks noChangeArrowheads="1"/>
            </p:cNvSpPr>
            <p:nvPr/>
          </p:nvSpPr>
          <p:spPr bwMode="auto">
            <a:xfrm>
              <a:off x="593587" y="3282811"/>
              <a:ext cx="3502925"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US" sz="2200" dirty="0"/>
                <a:t>Vapor-Pressure Lowering</a:t>
              </a:r>
            </a:p>
          </p:txBody>
        </p:sp>
      </p:grpSp>
      <p:grpSp>
        <p:nvGrpSpPr>
          <p:cNvPr id="36" name="Group 35"/>
          <p:cNvGrpSpPr/>
          <p:nvPr/>
        </p:nvGrpSpPr>
        <p:grpSpPr>
          <a:xfrm>
            <a:off x="1044049" y="4014645"/>
            <a:ext cx="6291813" cy="430887"/>
            <a:chOff x="550273" y="3934966"/>
            <a:chExt cx="6291813" cy="430887"/>
          </a:xfrm>
        </p:grpSpPr>
        <mc:AlternateContent xmlns:mc="http://schemas.openxmlformats.org/markup-compatibility/2006" xmlns:a14="http://schemas.microsoft.com/office/drawing/2010/main">
          <mc:Choice Requires="a14">
            <p:sp>
              <p:nvSpPr>
                <p:cNvPr id="29" name="TextBox 28"/>
                <p:cNvSpPr txBox="1"/>
                <p:nvPr/>
              </p:nvSpPr>
              <p:spPr>
                <a:xfrm>
                  <a:off x="5138927" y="3965743"/>
                  <a:ext cx="1703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e>
                          <m:sub>
                            <m:r>
                              <a:rPr lang="en-US" sz="2400" b="0" i="1" smtClean="0">
                                <a:latin typeface="Cambria Math" charset="0"/>
                              </a:rPr>
                              <m:t>𝑏</m:t>
                            </m:r>
                          </m:sub>
                        </m:sSub>
                        <m:r>
                          <a:rPr lang="en-US" sz="2400" b="0" i="1" smtClean="0">
                            <a:latin typeface="Cambria Math" charset="0"/>
                          </a:rPr>
                          <m:t>=</m:t>
                        </m:r>
                        <m:r>
                          <a:rPr lang="en-US" sz="2400" i="1">
                            <a:latin typeface="Cambria Math" charset="0"/>
                            <a:ea typeface="Cambria Math" charset="0"/>
                            <a:cs typeface="Cambria Math" charset="0"/>
                          </a:rPr>
                          <m:t>𝒾</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𝐾</m:t>
                            </m:r>
                          </m:e>
                          <m:sub>
                            <m:r>
                              <a:rPr lang="en-US" sz="2400" i="1">
                                <a:latin typeface="Cambria Math" charset="0"/>
                                <a:ea typeface="Cambria Math" charset="0"/>
                                <a:cs typeface="Cambria Math" charset="0"/>
                              </a:rPr>
                              <m:t>𝑏</m:t>
                            </m:r>
                          </m:sub>
                        </m:sSub>
                        <m:r>
                          <a:rPr lang="en-US" sz="2400" i="1">
                            <a:latin typeface="Cambria Math" charset="0"/>
                            <a:ea typeface="Cambria Math" charset="0"/>
                            <a:cs typeface="Cambria Math" charset="0"/>
                          </a:rPr>
                          <m:t>𝓂</m:t>
                        </m:r>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138927" y="3965743"/>
                  <a:ext cx="1703159" cy="369332"/>
                </a:xfrm>
                <a:prstGeom prst="rect">
                  <a:avLst/>
                </a:prstGeom>
                <a:blipFill rotWithShape="0">
                  <a:blip r:embed="rId4"/>
                  <a:stretch>
                    <a:fillRect l="-3226" r="-1792" b="-20000"/>
                  </a:stretch>
                </a:blipFill>
              </p:spPr>
              <p:txBody>
                <a:bodyPr/>
                <a:lstStyle/>
                <a:p>
                  <a:r>
                    <a:rPr lang="en-US">
                      <a:noFill/>
                    </a:rPr>
                    <a:t> </a:t>
                  </a:r>
                </a:p>
              </p:txBody>
            </p:sp>
          </mc:Fallback>
        </mc:AlternateContent>
        <p:sp>
          <p:nvSpPr>
            <p:cNvPr id="33" name="Text Box 3"/>
            <p:cNvSpPr txBox="1">
              <a:spLocks noChangeArrowheads="1"/>
            </p:cNvSpPr>
            <p:nvPr/>
          </p:nvSpPr>
          <p:spPr bwMode="auto">
            <a:xfrm>
              <a:off x="550273" y="3934966"/>
              <a:ext cx="3125615"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US" sz="2200" dirty="0"/>
                <a:t>Boiling-Point Elevation</a:t>
              </a:r>
            </a:p>
          </p:txBody>
        </p:sp>
      </p:grpSp>
      <p:grpSp>
        <p:nvGrpSpPr>
          <p:cNvPr id="37" name="Group 36"/>
          <p:cNvGrpSpPr/>
          <p:nvPr/>
        </p:nvGrpSpPr>
        <p:grpSpPr>
          <a:xfrm>
            <a:off x="1044049" y="4790081"/>
            <a:ext cx="6254495" cy="430887"/>
            <a:chOff x="550273" y="4758924"/>
            <a:chExt cx="6254495" cy="430887"/>
          </a:xfrm>
        </p:grpSpPr>
        <mc:AlternateContent xmlns:mc="http://schemas.openxmlformats.org/markup-compatibility/2006" xmlns:a14="http://schemas.microsoft.com/office/drawing/2010/main">
          <mc:Choice Requires="a14">
            <p:sp>
              <p:nvSpPr>
                <p:cNvPr id="30" name="TextBox 29"/>
                <p:cNvSpPr txBox="1"/>
                <p:nvPr/>
              </p:nvSpPr>
              <p:spPr>
                <a:xfrm>
                  <a:off x="5138927" y="4774890"/>
                  <a:ext cx="166584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e>
                          <m:sub>
                            <m:r>
                              <a:rPr lang="en-US" sz="2400" b="0" i="1" smtClean="0">
                                <a:latin typeface="Cambria Math" charset="0"/>
                              </a:rPr>
                              <m:t>𝑓</m:t>
                            </m:r>
                          </m:sub>
                        </m:sSub>
                        <m:r>
                          <a:rPr lang="en-US" sz="2400" b="0" i="1" smtClean="0">
                            <a:latin typeface="Cambria Math" charset="0"/>
                          </a:rPr>
                          <m:t>=</m:t>
                        </m:r>
                        <m:r>
                          <a:rPr lang="en-US" sz="2400" i="1">
                            <a:latin typeface="Cambria Math" charset="0"/>
                            <a:ea typeface="Cambria Math" charset="0"/>
                            <a:cs typeface="Cambria Math" charset="0"/>
                          </a:rPr>
                          <m:t>𝒾</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𝐾</m:t>
                            </m:r>
                          </m:e>
                          <m:sub>
                            <m:r>
                              <a:rPr lang="en-US" sz="2400" b="0" i="1" smtClean="0">
                                <a:latin typeface="Cambria Math" charset="0"/>
                                <a:ea typeface="Cambria Math" charset="0"/>
                                <a:cs typeface="Cambria Math" charset="0"/>
                              </a:rPr>
                              <m:t>𝑓</m:t>
                            </m:r>
                          </m:sub>
                        </m:sSub>
                        <m:r>
                          <a:rPr lang="en-US" sz="2400" i="1">
                            <a:latin typeface="Cambria Math" charset="0"/>
                            <a:ea typeface="Cambria Math" charset="0"/>
                            <a:cs typeface="Cambria Math" charset="0"/>
                          </a:rPr>
                          <m:t>𝓂</m:t>
                        </m:r>
                      </m:oMath>
                    </m:oMathPara>
                  </a14:m>
                  <a:endParaRPr lang="en-US"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138927" y="4774890"/>
                  <a:ext cx="1665841" cy="398955"/>
                </a:xfrm>
                <a:prstGeom prst="rect">
                  <a:avLst/>
                </a:prstGeom>
                <a:blipFill rotWithShape="0">
                  <a:blip r:embed="rId5"/>
                  <a:stretch>
                    <a:fillRect l="-3297" r="-1832" b="-24242"/>
                  </a:stretch>
                </a:blipFill>
              </p:spPr>
              <p:txBody>
                <a:bodyPr/>
                <a:lstStyle/>
                <a:p>
                  <a:r>
                    <a:rPr lang="en-US">
                      <a:noFill/>
                    </a:rPr>
                    <a:t> </a:t>
                  </a:r>
                </a:p>
              </p:txBody>
            </p:sp>
          </mc:Fallback>
        </mc:AlternateContent>
        <p:sp>
          <p:nvSpPr>
            <p:cNvPr id="34" name="Text Box 8"/>
            <p:cNvSpPr txBox="1">
              <a:spLocks noChangeArrowheads="1"/>
            </p:cNvSpPr>
            <p:nvPr/>
          </p:nvSpPr>
          <p:spPr bwMode="auto">
            <a:xfrm>
              <a:off x="550273" y="4758924"/>
              <a:ext cx="354624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US" sz="2200" dirty="0"/>
                <a:t>Freezing-Point Depression</a:t>
              </a:r>
            </a:p>
          </p:txBody>
        </p:sp>
      </p:grpSp>
      <p:grpSp>
        <p:nvGrpSpPr>
          <p:cNvPr id="38" name="Group 37"/>
          <p:cNvGrpSpPr/>
          <p:nvPr/>
        </p:nvGrpSpPr>
        <p:grpSpPr>
          <a:xfrm>
            <a:off x="1044049" y="5565517"/>
            <a:ext cx="6162034" cy="430887"/>
            <a:chOff x="550273" y="5609119"/>
            <a:chExt cx="6162034" cy="430887"/>
          </a:xfrm>
        </p:grpSpPr>
        <mc:AlternateContent xmlns:mc="http://schemas.openxmlformats.org/markup-compatibility/2006" xmlns:a14="http://schemas.microsoft.com/office/drawing/2010/main">
          <mc:Choice Requires="a14">
            <p:sp>
              <p:nvSpPr>
                <p:cNvPr id="31" name="TextBox 30"/>
                <p:cNvSpPr txBox="1"/>
                <p:nvPr/>
              </p:nvSpPr>
              <p:spPr>
                <a:xfrm>
                  <a:off x="5231389" y="5639896"/>
                  <a:ext cx="1480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b="0" i="1" smtClean="0">
                            <a:latin typeface="Cambria Math" charset="0"/>
                            <a:ea typeface="Cambria Math" charset="0"/>
                            <a:cs typeface="Cambria Math" charset="0"/>
                          </a:rPr>
                          <m:t>Π</m:t>
                        </m:r>
                        <m:r>
                          <a:rPr lang="en-US" sz="2400" b="0" i="1" smtClean="0">
                            <a:latin typeface="Cambria Math" charset="0"/>
                            <a:ea typeface="Cambria Math" charset="0"/>
                            <a:cs typeface="Cambria Math" charset="0"/>
                          </a:rPr>
                          <m:t>=</m:t>
                        </m:r>
                        <m:r>
                          <a:rPr lang="en-US" sz="2400" i="1">
                            <a:latin typeface="Cambria Math" charset="0"/>
                            <a:ea typeface="Cambria Math" charset="0"/>
                            <a:cs typeface="Cambria Math" charset="0"/>
                          </a:rPr>
                          <m:t>𝒾</m:t>
                        </m:r>
                        <m:r>
                          <a:rPr lang="en-US" sz="2400" b="0" i="1" smtClean="0">
                            <a:latin typeface="Cambria Math" charset="0"/>
                            <a:ea typeface="Cambria Math" charset="0"/>
                            <a:cs typeface="Cambria Math" charset="0"/>
                          </a:rPr>
                          <m:t>𝑀𝑅𝑇</m:t>
                        </m:r>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5231389" y="5639896"/>
                  <a:ext cx="1480918" cy="369332"/>
                </a:xfrm>
                <a:prstGeom prst="rect">
                  <a:avLst/>
                </a:prstGeom>
                <a:blipFill rotWithShape="0">
                  <a:blip r:embed="rId6"/>
                  <a:stretch>
                    <a:fillRect l="-3704" r="-3704"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Box 13"/>
                <p:cNvSpPr txBox="1">
                  <a:spLocks noChangeArrowheads="1"/>
                </p:cNvSpPr>
                <p:nvPr/>
              </p:nvSpPr>
              <p:spPr bwMode="auto">
                <a:xfrm>
                  <a:off x="550273" y="5609119"/>
                  <a:ext cx="3125616" cy="43088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r>
                    <a:rPr lang="en-US" sz="2200" dirty="0"/>
                    <a:t>Osmotic Pressure (</a:t>
                  </a:r>
                  <a14:m>
                    <m:oMath xmlns:m="http://schemas.openxmlformats.org/officeDocument/2006/math">
                      <m:r>
                        <m:rPr>
                          <m:sty m:val="p"/>
                        </m:rPr>
                        <a:rPr lang="el-GR" sz="2200" b="0" i="0">
                          <a:latin typeface="Cambria Math" panose="02040503050406030204" pitchFamily="18" charset="0"/>
                          <a:ea typeface="Cambria Math" charset="0"/>
                          <a:cs typeface="Cambria Math" charset="0"/>
                        </a:rPr>
                        <m:t>Π</m:t>
                      </m:r>
                    </m:oMath>
                  </a14:m>
                  <a:r>
                    <a:rPr lang="en-US" sz="2200" dirty="0"/>
                    <a:t>) </a:t>
                  </a:r>
                </a:p>
              </p:txBody>
            </p:sp>
          </mc:Choice>
          <mc:Fallback xmlns="">
            <p:sp>
              <p:nvSpPr>
                <p:cNvPr id="35" name="Text Box 13"/>
                <p:cNvSpPr txBox="1">
                  <a:spLocks noRot="1" noChangeAspect="1" noMove="1" noResize="1" noEditPoints="1" noAdjustHandles="1" noChangeArrowheads="1" noChangeShapeType="1" noTextEdit="1"/>
                </p:cNvSpPr>
                <p:nvPr/>
              </p:nvSpPr>
              <p:spPr bwMode="auto">
                <a:xfrm>
                  <a:off x="550273" y="5609119"/>
                  <a:ext cx="3125616" cy="430887"/>
                </a:xfrm>
                <a:prstGeom prst="rect">
                  <a:avLst/>
                </a:prstGeom>
                <a:blipFill rotWithShape="0">
                  <a:blip r:embed="rId7"/>
                  <a:stretch>
                    <a:fillRect l="-2534" t="-8451" b="-28169"/>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1862774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21</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mc:AlternateContent xmlns:mc="http://schemas.openxmlformats.org/markup-compatibility/2006" xmlns:a14="http://schemas.microsoft.com/office/drawing/2010/main">
        <mc:Choice Requires="a14">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Molality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Thus far, concentration has been defined in terms of molarity.</a:t>
                </a:r>
              </a:p>
              <a:p>
                <a:pPr marL="342900" indent="-342900">
                  <a:buClr>
                    <a:srgbClr val="009900"/>
                  </a:buClr>
                  <a:buFont typeface="Arial" panose="020B0604020202020204" pitchFamily="34" charset="0"/>
                  <a:buChar char="•"/>
                </a:pPr>
                <a:r>
                  <a:rPr lang="en-US" sz="2200" dirty="0"/>
                  <a:t>Solution volume varies with temperature and therefore molarity varies with temperature.</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r>
                  <a:rPr lang="en-US" sz="2200" dirty="0"/>
                  <a:t>Molality (</a:t>
                </a:r>
                <a14:m>
                  <m:oMath xmlns:m="http://schemas.openxmlformats.org/officeDocument/2006/math">
                    <m:r>
                      <a:rPr lang="en-US" i="1">
                        <a:latin typeface="Cambria Math" charset="0"/>
                        <a:ea typeface="Cambria Math" charset="0"/>
                        <a:cs typeface="Cambria Math" charset="0"/>
                      </a:rPr>
                      <m:t>𝓂</m:t>
                    </m:r>
                  </m:oMath>
                </a14:m>
                <a:r>
                  <a:rPr lang="en-US" sz="2200" dirty="0"/>
                  <a:t>) is more appropriate for calculations where temperature is a factor because it </a:t>
                </a:r>
                <a:r>
                  <a:rPr lang="en-US" sz="2200" i="1" u="sng" dirty="0">
                    <a:solidFill>
                      <a:srgbClr val="009100"/>
                    </a:solidFill>
                  </a:rPr>
                  <a:t>does not vary with temperature</a:t>
                </a:r>
                <a:r>
                  <a:rPr lang="en-US" sz="2200" dirty="0"/>
                  <a:t>.</a:t>
                </a:r>
              </a:p>
            </p:txBody>
          </p:sp>
        </mc:Choice>
        <mc:Fallback xmlns="">
          <p:sp>
            <p:nvSpPr>
              <p:cNvPr id="9" name="Text Placeholder 2"/>
              <p:cNvSpPr txBox="1">
                <a:spLocks noRot="1" noChangeAspect="1" noMove="1" noResize="1" noEditPoints="1" noAdjustHandles="1" noChangeArrowheads="1" noChangeShapeType="1" noTextEdit="1"/>
              </p:cNvSpPr>
              <p:nvPr/>
            </p:nvSpPr>
            <p:spPr>
              <a:xfrm>
                <a:off x="457200" y="956968"/>
                <a:ext cx="8530098" cy="5308870"/>
              </a:xfrm>
              <a:prstGeom prst="rect">
                <a:avLst/>
              </a:prstGeom>
              <a:blipFill>
                <a:blip r:embed="rId3"/>
                <a:stretch>
                  <a:fillRect l="-929" t="-6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329838" y="2745901"/>
                <a:ext cx="2211503" cy="701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𝑴</m:t>
                      </m:r>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𝑠𝑜𝑙𝑢𝑡𝑒</m:t>
                          </m:r>
                        </m:num>
                        <m:den>
                          <m:r>
                            <a:rPr lang="en-US" sz="2400" b="0" i="1" smtClean="0">
                              <a:latin typeface="Cambria Math" panose="02040503050406030204" pitchFamily="18" charset="0"/>
                            </a:rPr>
                            <m:t>𝐿</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𝑠𝑜𝑙𝑢𝑡𝑖𝑜𝑛</m:t>
                          </m:r>
                        </m:den>
                      </m:f>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3329838" y="2745901"/>
                <a:ext cx="2211503" cy="7014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335288" y="5075313"/>
                <a:ext cx="2229136" cy="766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𝒎</m:t>
                      </m:r>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𝑠𝑜𝑙𝑢𝑡𝑒</m:t>
                          </m:r>
                        </m:num>
                        <m:den>
                          <m:r>
                            <a:rPr lang="en-US" sz="2400" b="0" i="1" smtClean="0">
                              <a:latin typeface="Cambria Math" panose="02040503050406030204" pitchFamily="18" charset="0"/>
                            </a:rPr>
                            <m:t>𝑘𝑔</m:t>
                          </m:r>
                          <m:r>
                            <a:rPr lang="en-US" sz="2400" b="0" i="1" smtClean="0">
                              <a:latin typeface="Cambria Math" panose="02040503050406030204" pitchFamily="18" charset="0"/>
                            </a:rPr>
                            <m:t> </m:t>
                          </m:r>
                          <m:r>
                            <a:rPr lang="en-US" sz="2400" b="0" i="1" smtClean="0">
                              <a:latin typeface="Cambria Math" panose="02040503050406030204" pitchFamily="18" charset="0"/>
                            </a:rPr>
                            <m:t>𝑠𝑜𝑙𝑣𝑒𝑛𝑡</m:t>
                          </m:r>
                        </m:den>
                      </m:f>
                    </m:oMath>
                  </m:oMathPara>
                </a14:m>
                <a:endParaRPr lang="en-US" sz="2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335288" y="5075313"/>
                <a:ext cx="2229136" cy="76604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47877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57200" y="956968"/>
            <a:ext cx="8530098" cy="179826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Mole Fraction</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mole fraction is also a concentration unit that is not dependent upon temperature.</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p:txBody>
      </p:sp>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487030" y="2148831"/>
                <a:ext cx="3848939" cy="7634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𝑿</m:t>
                          </m:r>
                        </m:e>
                        <m:sub>
                          <m:r>
                            <a:rPr lang="en-US" sz="2400" b="1" i="1" smtClean="0">
                              <a:latin typeface="Cambria Math" panose="02040503050406030204" pitchFamily="18" charset="0"/>
                            </a:rPr>
                            <m:t>𝑨</m:t>
                          </m:r>
                        </m:sub>
                      </m:sSub>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𝐴</m:t>
                          </m:r>
                        </m:num>
                        <m:den>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𝑚𝑜𝑙𝑒𝑠</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𝑠𝑎𝑚𝑝𝑙𝑒</m:t>
                          </m:r>
                        </m:den>
                      </m:f>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487030" y="2148831"/>
                <a:ext cx="3848939" cy="76347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Placeholder 2"/>
              <p:cNvSpPr txBox="1">
                <a:spLocks/>
              </p:cNvSpPr>
              <p:nvPr/>
            </p:nvSpPr>
            <p:spPr>
              <a:xfrm>
                <a:off x="457200" y="3185189"/>
                <a:ext cx="8530098" cy="2708539"/>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van’t Hoff Factor </a:t>
                </a:r>
                <a:r>
                  <a:rPr lang="en-US" b="1" dirty="0">
                    <a:solidFill>
                      <a:srgbClr val="009100"/>
                    </a:solidFill>
                    <a:latin typeface="Cambria Math" panose="02040503050406030204" pitchFamily="18" charset="0"/>
                    <a:ea typeface="Cambria Math" panose="02040503050406030204" pitchFamily="18" charset="0"/>
                  </a:rPr>
                  <a:t>(</a:t>
                </a:r>
                <a14:m>
                  <m:oMath xmlns:m="http://schemas.openxmlformats.org/officeDocument/2006/math">
                    <m:r>
                      <a:rPr lang="en-US" b="1" i="1">
                        <a:solidFill>
                          <a:srgbClr val="009100"/>
                        </a:solidFill>
                        <a:latin typeface="Cambria Math" panose="02040503050406030204" pitchFamily="18" charset="0"/>
                        <a:ea typeface="Cambria Math" panose="02040503050406030204" pitchFamily="18" charset="0"/>
                        <a:cs typeface="Cambria Math" charset="0"/>
                      </a:rPr>
                      <m:t>𝓲</m:t>
                    </m:r>
                    <m:r>
                      <a:rPr lang="en-US" b="1" i="0" smtClean="0">
                        <a:solidFill>
                          <a:srgbClr val="009100"/>
                        </a:solidFill>
                        <a:latin typeface="Cambria Math" panose="02040503050406030204" pitchFamily="18" charset="0"/>
                        <a:ea typeface="Cambria Math" panose="02040503050406030204" pitchFamily="18" charset="0"/>
                        <a:cs typeface="Cambria Math" charset="0"/>
                      </a:rPr>
                      <m:t>)</m:t>
                    </m:r>
                  </m:oMath>
                </a14:m>
                <a:endParaRPr lang="en-US" b="1" dirty="0">
                  <a:solidFill>
                    <a:srgbClr val="009900"/>
                  </a:solidFill>
                  <a:latin typeface="Cambria Math" panose="02040503050406030204" pitchFamily="18" charset="0"/>
                  <a:ea typeface="Cambria Math" panose="02040503050406030204" pitchFamily="18" charset="0"/>
                </a:endParaRPr>
              </a:p>
              <a:p>
                <a:pPr marL="342900" indent="-342900">
                  <a:buClr>
                    <a:srgbClr val="009900"/>
                  </a:buClr>
                  <a:buFont typeface="Arial" panose="020B0604020202020204" pitchFamily="34" charset="0"/>
                  <a:buChar char="•"/>
                </a:pPr>
                <a:r>
                  <a:rPr lang="en-US" sz="2200" dirty="0"/>
                  <a:t>Colligative properties depend upon the </a:t>
                </a:r>
                <a:r>
                  <a:rPr lang="en-US" sz="2200" i="1" u="sng" dirty="0"/>
                  <a:t>total number of particles</a:t>
                </a:r>
                <a:r>
                  <a:rPr lang="en-US" sz="2200" dirty="0"/>
                  <a:t> in solution, the concentrations of electrolytes must be adjusted to account for the number of particles generated upon dissolution.</a:t>
                </a:r>
              </a:p>
              <a:p>
                <a:pPr marL="342900" indent="-342900">
                  <a:buClr>
                    <a:srgbClr val="009900"/>
                  </a:buClr>
                  <a:buFont typeface="Arial" panose="020B0604020202020204" pitchFamily="34" charset="0"/>
                  <a:buChar char="•"/>
                </a:pPr>
                <a:r>
                  <a:rPr lang="en-US" sz="2200" dirty="0"/>
                  <a:t>The approximate value of the van’t Hoff factor can be predicted:</a:t>
                </a:r>
              </a:p>
              <a:p>
                <a:pPr>
                  <a:buClr>
                    <a:srgbClr val="009900"/>
                  </a:buClr>
                </a:pPr>
                <a:endParaRPr lang="en-US" sz="2200" dirty="0"/>
              </a:p>
              <a:p>
                <a:pPr marL="342900" indent="-342900">
                  <a:buClr>
                    <a:srgbClr val="009900"/>
                  </a:buClr>
                  <a:buFont typeface="Arial" panose="020B0604020202020204" pitchFamily="34" charset="0"/>
                  <a:buChar char="•"/>
                </a:pPr>
                <a:endParaRPr lang="en-US" sz="2200" dirty="0"/>
              </a:p>
            </p:txBody>
          </p:sp>
        </mc:Choice>
        <mc:Fallback xmlns="">
          <p:sp>
            <p:nvSpPr>
              <p:cNvPr id="8" name="Text Placeholder 2"/>
              <p:cNvSpPr txBox="1">
                <a:spLocks noRot="1" noChangeAspect="1" noMove="1" noResize="1" noEditPoints="1" noAdjustHandles="1" noChangeArrowheads="1" noChangeShapeType="1" noTextEdit="1"/>
              </p:cNvSpPr>
              <p:nvPr/>
            </p:nvSpPr>
            <p:spPr>
              <a:xfrm>
                <a:off x="457200" y="3185189"/>
                <a:ext cx="8530098" cy="2708539"/>
              </a:xfrm>
              <a:prstGeom prst="rect">
                <a:avLst/>
              </a:prstGeom>
              <a:blipFill rotWithShape="0">
                <a:blip r:embed="rId4"/>
                <a:stretch>
                  <a:fillRect l="-929" t="-1802"/>
                </a:stretch>
              </a:blipFill>
            </p:spPr>
            <p:txBody>
              <a:bodyPr/>
              <a:lstStyle/>
              <a:p>
                <a:r>
                  <a:rPr lang="en-US">
                    <a:noFill/>
                  </a:rPr>
                  <a:t> </a:t>
                </a:r>
              </a:p>
            </p:txBody>
          </p:sp>
        </mc:Fallback>
      </mc:AlternateContent>
      <p:grpSp>
        <p:nvGrpSpPr>
          <p:cNvPr id="21" name="Group 20"/>
          <p:cNvGrpSpPr/>
          <p:nvPr/>
        </p:nvGrpSpPr>
        <p:grpSpPr>
          <a:xfrm>
            <a:off x="1337429" y="5579724"/>
            <a:ext cx="811441" cy="769540"/>
            <a:chOff x="1337429" y="5321139"/>
            <a:chExt cx="811441" cy="769540"/>
          </a:xfrm>
        </p:grpSpPr>
        <mc:AlternateContent xmlns:mc="http://schemas.openxmlformats.org/markup-compatibility/2006" xmlns:a14="http://schemas.microsoft.com/office/drawing/2010/main">
          <mc:Choice Requires="a14">
            <p:sp>
              <p:nvSpPr>
                <p:cNvPr id="11" name="TextBox 10"/>
                <p:cNvSpPr txBox="1"/>
                <p:nvPr/>
              </p:nvSpPr>
              <p:spPr>
                <a:xfrm>
                  <a:off x="1340667" y="5721347"/>
                  <a:ext cx="804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charset="0"/>
                            <a:ea typeface="Cambria Math" charset="0"/>
                            <a:cs typeface="Cambria Math" charset="0"/>
                          </a:rPr>
                          <m:t>𝒾</m:t>
                        </m:r>
                        <m:r>
                          <a:rPr lang="en-US" sz="2400" b="0" i="1" smtClean="0">
                            <a:latin typeface="Cambria Math" charset="0"/>
                          </a:rPr>
                          <m:t>=</m:t>
                        </m:r>
                        <m:r>
                          <a:rPr lang="en-US" sz="2400" b="0" i="1" smtClean="0">
                            <a:latin typeface="Cambria Math" panose="02040503050406030204" pitchFamily="18" charset="0"/>
                          </a:rPr>
                          <m:t>2</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340667" y="5721347"/>
                  <a:ext cx="804964" cy="369332"/>
                </a:xfrm>
                <a:prstGeom prst="rect">
                  <a:avLst/>
                </a:prstGeom>
                <a:blipFill>
                  <a:blip r:embed="rId5"/>
                  <a:stretch>
                    <a:fillRect l="-6818" r="-7576" b="-9836"/>
                  </a:stretch>
                </a:blipFill>
              </p:spPr>
              <p:txBody>
                <a:bodyPr/>
                <a:lstStyle/>
                <a:p>
                  <a:r>
                    <a:rPr lang="en-US">
                      <a:noFill/>
                    </a:rPr>
                    <a:t> </a:t>
                  </a:r>
                </a:p>
              </p:txBody>
            </p:sp>
          </mc:Fallback>
        </mc:AlternateContent>
        <p:sp>
          <p:nvSpPr>
            <p:cNvPr id="3" name="TextBox 2"/>
            <p:cNvSpPr txBox="1"/>
            <p:nvPr/>
          </p:nvSpPr>
          <p:spPr>
            <a:xfrm>
              <a:off x="1337429" y="5321139"/>
              <a:ext cx="811441" cy="430887"/>
            </a:xfrm>
            <a:prstGeom prst="rect">
              <a:avLst/>
            </a:prstGeom>
            <a:noFill/>
          </p:spPr>
          <p:txBody>
            <a:bodyPr wrap="none" rtlCol="0">
              <a:spAutoFit/>
            </a:bodyPr>
            <a:lstStyle/>
            <a:p>
              <a:r>
                <a:rPr lang="en-US" sz="2200" dirty="0"/>
                <a:t>NaCl</a:t>
              </a:r>
            </a:p>
          </p:txBody>
        </p:sp>
      </p:grpSp>
      <p:grpSp>
        <p:nvGrpSpPr>
          <p:cNvPr id="22" name="Group 21"/>
          <p:cNvGrpSpPr/>
          <p:nvPr/>
        </p:nvGrpSpPr>
        <p:grpSpPr>
          <a:xfrm>
            <a:off x="2966997" y="5579724"/>
            <a:ext cx="947695" cy="769540"/>
            <a:chOff x="2966997" y="5321139"/>
            <a:chExt cx="947695" cy="769540"/>
          </a:xfrm>
        </p:grpSpPr>
        <mc:AlternateContent xmlns:mc="http://schemas.openxmlformats.org/markup-compatibility/2006" xmlns:a14="http://schemas.microsoft.com/office/drawing/2010/main">
          <mc:Choice Requires="a14">
            <p:sp>
              <p:nvSpPr>
                <p:cNvPr id="12" name="TextBox 11"/>
                <p:cNvSpPr txBox="1"/>
                <p:nvPr/>
              </p:nvSpPr>
              <p:spPr>
                <a:xfrm>
                  <a:off x="3038362" y="5721347"/>
                  <a:ext cx="804964"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charset="0"/>
                            <a:ea typeface="Cambria Math" charset="0"/>
                            <a:cs typeface="Cambria Math" charset="0"/>
                          </a:rPr>
                          <m:t>𝒾</m:t>
                        </m:r>
                        <m:r>
                          <a:rPr lang="en-US" sz="2400" b="0" i="1" smtClean="0">
                            <a:latin typeface="Cambria Math" charset="0"/>
                          </a:rPr>
                          <m:t>=</m:t>
                        </m:r>
                        <m:r>
                          <a:rPr lang="en-US" sz="2400" b="0" i="1" smtClean="0">
                            <a:latin typeface="Cambria Math" panose="02040503050406030204" pitchFamily="18" charset="0"/>
                          </a:rPr>
                          <m:t>3</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038362" y="5721347"/>
                  <a:ext cx="804964" cy="369332"/>
                </a:xfrm>
                <a:prstGeom prst="rect">
                  <a:avLst/>
                </a:prstGeom>
                <a:blipFill>
                  <a:blip r:embed="rId6"/>
                  <a:stretch>
                    <a:fillRect l="-11364" r="-3030" b="-9836"/>
                  </a:stretch>
                </a:blipFill>
              </p:spPr>
              <p:txBody>
                <a:bodyPr/>
                <a:lstStyle/>
                <a:p>
                  <a:r>
                    <a:rPr lang="en-US">
                      <a:noFill/>
                    </a:rPr>
                    <a:t> </a:t>
                  </a:r>
                </a:p>
              </p:txBody>
            </p:sp>
          </mc:Fallback>
        </mc:AlternateContent>
        <p:sp>
          <p:nvSpPr>
            <p:cNvPr id="13" name="TextBox 12"/>
            <p:cNvSpPr txBox="1"/>
            <p:nvPr/>
          </p:nvSpPr>
          <p:spPr>
            <a:xfrm>
              <a:off x="2966997" y="5321139"/>
              <a:ext cx="947695" cy="430887"/>
            </a:xfrm>
            <a:prstGeom prst="rect">
              <a:avLst/>
            </a:prstGeom>
            <a:noFill/>
          </p:spPr>
          <p:txBody>
            <a:bodyPr wrap="none" rtlCol="0">
              <a:spAutoFit/>
            </a:bodyPr>
            <a:lstStyle/>
            <a:p>
              <a:pPr algn="ctr"/>
              <a:r>
                <a:rPr lang="en-US" sz="2200" dirty="0"/>
                <a:t>MgCl</a:t>
              </a:r>
              <a:r>
                <a:rPr lang="en-US" sz="2200" baseline="-25000" dirty="0"/>
                <a:t>2</a:t>
              </a:r>
            </a:p>
          </p:txBody>
        </p:sp>
      </p:grpSp>
      <p:grpSp>
        <p:nvGrpSpPr>
          <p:cNvPr id="23" name="Group 22"/>
          <p:cNvGrpSpPr/>
          <p:nvPr/>
        </p:nvGrpSpPr>
        <p:grpSpPr>
          <a:xfrm>
            <a:off x="4732819" y="5579724"/>
            <a:ext cx="885179" cy="769540"/>
            <a:chOff x="4732819" y="5321139"/>
            <a:chExt cx="885179" cy="769540"/>
          </a:xfrm>
        </p:grpSpPr>
        <mc:AlternateContent xmlns:mc="http://schemas.openxmlformats.org/markup-compatibility/2006" xmlns:a14="http://schemas.microsoft.com/office/drawing/2010/main">
          <mc:Choice Requires="a14">
            <p:sp>
              <p:nvSpPr>
                <p:cNvPr id="14" name="TextBox 13"/>
                <p:cNvSpPr txBox="1"/>
                <p:nvPr/>
              </p:nvSpPr>
              <p:spPr>
                <a:xfrm>
                  <a:off x="4772926" y="5721347"/>
                  <a:ext cx="804964"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charset="0"/>
                            <a:ea typeface="Cambria Math" charset="0"/>
                            <a:cs typeface="Cambria Math" charset="0"/>
                          </a:rPr>
                          <m:t>𝒾</m:t>
                        </m:r>
                        <m:r>
                          <a:rPr lang="en-US" sz="2400" b="0" i="1" smtClean="0">
                            <a:latin typeface="Cambria Math" charset="0"/>
                          </a:rPr>
                          <m:t>=</m:t>
                        </m:r>
                        <m:r>
                          <a:rPr lang="en-US" sz="2400" b="0" i="1" smtClean="0">
                            <a:latin typeface="Cambria Math" panose="02040503050406030204" pitchFamily="18" charset="0"/>
                          </a:rPr>
                          <m:t>4</m:t>
                        </m:r>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772926" y="5721347"/>
                  <a:ext cx="804964" cy="369332"/>
                </a:xfrm>
                <a:prstGeom prst="rect">
                  <a:avLst/>
                </a:prstGeom>
                <a:blipFill>
                  <a:blip r:embed="rId7"/>
                  <a:stretch>
                    <a:fillRect l="-12121" r="-3030" b="-9836"/>
                  </a:stretch>
                </a:blipFill>
              </p:spPr>
              <p:txBody>
                <a:bodyPr/>
                <a:lstStyle/>
                <a:p>
                  <a:r>
                    <a:rPr lang="en-US">
                      <a:noFill/>
                    </a:rPr>
                    <a:t> </a:t>
                  </a:r>
                </a:p>
              </p:txBody>
            </p:sp>
          </mc:Fallback>
        </mc:AlternateContent>
        <p:sp>
          <p:nvSpPr>
            <p:cNvPr id="15" name="TextBox 14"/>
            <p:cNvSpPr txBox="1"/>
            <p:nvPr/>
          </p:nvSpPr>
          <p:spPr>
            <a:xfrm>
              <a:off x="4732819" y="5321139"/>
              <a:ext cx="885179" cy="430887"/>
            </a:xfrm>
            <a:prstGeom prst="rect">
              <a:avLst/>
            </a:prstGeom>
            <a:noFill/>
          </p:spPr>
          <p:txBody>
            <a:bodyPr wrap="none" rtlCol="0">
              <a:spAutoFit/>
            </a:bodyPr>
            <a:lstStyle/>
            <a:p>
              <a:pPr algn="ctr"/>
              <a:r>
                <a:rPr lang="en-US" sz="2200" dirty="0"/>
                <a:t>FeCl</a:t>
              </a:r>
              <a:r>
                <a:rPr lang="en-US" sz="2200" baseline="-25000" dirty="0"/>
                <a:t>3</a:t>
              </a:r>
            </a:p>
          </p:txBody>
        </p:sp>
      </p:grpSp>
      <p:grpSp>
        <p:nvGrpSpPr>
          <p:cNvPr id="24" name="Group 23"/>
          <p:cNvGrpSpPr/>
          <p:nvPr/>
        </p:nvGrpSpPr>
        <p:grpSpPr>
          <a:xfrm>
            <a:off x="6335969" y="5579724"/>
            <a:ext cx="1228220" cy="1035422"/>
            <a:chOff x="6335969" y="5336576"/>
            <a:chExt cx="1228220" cy="1035422"/>
          </a:xfrm>
        </p:grpSpPr>
        <mc:AlternateContent xmlns:mc="http://schemas.openxmlformats.org/markup-compatibility/2006" xmlns:a14="http://schemas.microsoft.com/office/drawing/2010/main">
          <mc:Choice Requires="a14">
            <p:sp>
              <p:nvSpPr>
                <p:cNvPr id="19" name="TextBox 18"/>
                <p:cNvSpPr txBox="1"/>
                <p:nvPr/>
              </p:nvSpPr>
              <p:spPr>
                <a:xfrm>
                  <a:off x="6610371" y="6002666"/>
                  <a:ext cx="679417"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i="1" smtClean="0">
                            <a:solidFill>
                              <a:srgbClr val="009100"/>
                            </a:solidFill>
                            <a:latin typeface="Cambria Math" charset="0"/>
                            <a:ea typeface="Cambria Math" charset="0"/>
                            <a:cs typeface="Cambria Math" charset="0"/>
                          </a:rPr>
                          <m:t>𝒾</m:t>
                        </m:r>
                        <m:r>
                          <a:rPr lang="en-US" sz="2400" b="0" i="1" smtClean="0">
                            <a:solidFill>
                              <a:srgbClr val="009100"/>
                            </a:solidFill>
                            <a:latin typeface="Cambria Math" charset="0"/>
                          </a:rPr>
                          <m:t>=</m:t>
                        </m:r>
                        <m:r>
                          <a:rPr lang="en-US" sz="2400" b="0" i="1" smtClean="0">
                            <a:solidFill>
                              <a:srgbClr val="009100"/>
                            </a:solidFill>
                            <a:latin typeface="Cambria Math" panose="02040503050406030204" pitchFamily="18" charset="0"/>
                          </a:rPr>
                          <m:t>?</m:t>
                        </m:r>
                      </m:oMath>
                    </m:oMathPara>
                  </a14:m>
                  <a:endParaRPr lang="en-US" sz="2400" dirty="0">
                    <a:solidFill>
                      <a:srgbClr val="0091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610371" y="6002666"/>
                  <a:ext cx="679417" cy="369332"/>
                </a:xfrm>
                <a:prstGeom prst="rect">
                  <a:avLst/>
                </a:prstGeom>
                <a:blipFill>
                  <a:blip r:embed="rId8"/>
                  <a:stretch>
                    <a:fillRect l="-14286" r="-2679" b="-10000"/>
                  </a:stretch>
                </a:blipFill>
              </p:spPr>
              <p:txBody>
                <a:bodyPr/>
                <a:lstStyle/>
                <a:p>
                  <a:r>
                    <a:rPr lang="en-US">
                      <a:noFill/>
                    </a:rPr>
                    <a:t> </a:t>
                  </a:r>
                </a:p>
              </p:txBody>
            </p:sp>
          </mc:Fallback>
        </mc:AlternateContent>
        <p:sp>
          <p:nvSpPr>
            <p:cNvPr id="20" name="TextBox 19"/>
            <p:cNvSpPr txBox="1"/>
            <p:nvPr/>
          </p:nvSpPr>
          <p:spPr>
            <a:xfrm>
              <a:off x="6335969" y="5336576"/>
              <a:ext cx="1228220" cy="707885"/>
            </a:xfrm>
            <a:prstGeom prst="rect">
              <a:avLst/>
            </a:prstGeom>
            <a:noFill/>
          </p:spPr>
          <p:txBody>
            <a:bodyPr wrap="none" rtlCol="0">
              <a:spAutoFit/>
            </a:bodyPr>
            <a:lstStyle/>
            <a:p>
              <a:pPr algn="ctr"/>
              <a:r>
                <a:rPr lang="en-US" sz="2200" dirty="0">
                  <a:solidFill>
                    <a:srgbClr val="009100"/>
                  </a:solidFill>
                </a:rPr>
                <a:t>C</a:t>
              </a:r>
              <a:r>
                <a:rPr lang="en-US" sz="2200" baseline="-25000" dirty="0">
                  <a:solidFill>
                    <a:srgbClr val="009100"/>
                  </a:solidFill>
                </a:rPr>
                <a:t>6</a:t>
              </a:r>
              <a:r>
                <a:rPr lang="en-US" sz="2200" dirty="0">
                  <a:solidFill>
                    <a:srgbClr val="009100"/>
                  </a:solidFill>
                </a:rPr>
                <a:t>H</a:t>
              </a:r>
              <a:r>
                <a:rPr lang="en-US" sz="2200" baseline="-25000" dirty="0">
                  <a:solidFill>
                    <a:srgbClr val="009100"/>
                  </a:solidFill>
                </a:rPr>
                <a:t>12</a:t>
              </a:r>
              <a:r>
                <a:rPr lang="en-US" sz="2200" dirty="0">
                  <a:solidFill>
                    <a:srgbClr val="009100"/>
                  </a:solidFill>
                </a:rPr>
                <a:t>O</a:t>
              </a:r>
              <a:r>
                <a:rPr lang="en-US" sz="2200" baseline="-25000" dirty="0">
                  <a:solidFill>
                    <a:srgbClr val="009100"/>
                  </a:solidFill>
                </a:rPr>
                <a:t>6</a:t>
              </a:r>
            </a:p>
            <a:p>
              <a:pPr algn="ctr"/>
              <a:r>
                <a:rPr lang="en-US" i="1" dirty="0">
                  <a:solidFill>
                    <a:srgbClr val="009100"/>
                  </a:solidFill>
                </a:rPr>
                <a:t>glucose</a:t>
              </a:r>
              <a:endParaRPr lang="en-US" i="1" baseline="-25000" dirty="0">
                <a:solidFill>
                  <a:srgbClr val="009100"/>
                </a:solidFill>
              </a:endParaRPr>
            </a:p>
          </p:txBody>
        </p:sp>
      </p:grpSp>
    </p:spTree>
    <p:extLst>
      <p:ext uri="{BB962C8B-B14F-4D97-AF65-F5344CB8AC3E}">
        <p14:creationId xmlns:p14="http://schemas.microsoft.com/office/powerpoint/2010/main" val="89824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23</a:t>
            </a:fld>
            <a:endParaRPr lang="en-US" dirty="0"/>
          </a:p>
        </p:txBody>
      </p:sp>
      <p:sp>
        <p:nvSpPr>
          <p:cNvPr id="7" name="Text Placeholder 2"/>
          <p:cNvSpPr txBox="1">
            <a:spLocks/>
          </p:cNvSpPr>
          <p:nvPr/>
        </p:nvSpPr>
        <p:spPr>
          <a:xfrm>
            <a:off x="285629" y="2261154"/>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mc:AlternateContent xmlns:mc="http://schemas.openxmlformats.org/markup-compatibility/2006" xmlns:a14="http://schemas.microsoft.com/office/drawing/2010/main">
        <mc:Choice Requires="a14">
          <p:sp>
            <p:nvSpPr>
              <p:cNvPr id="9" name="Text Placeholder 2"/>
              <p:cNvSpPr txBox="1">
                <a:spLocks/>
              </p:cNvSpPr>
              <p:nvPr/>
            </p:nvSpPr>
            <p:spPr>
              <a:xfrm>
                <a:off x="238832" y="956968"/>
                <a:ext cx="8782334"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Molality, Molarity, and Mole Fraction </a:t>
                </a:r>
              </a:p>
              <a:p>
                <a:pPr>
                  <a:buClr>
                    <a:srgbClr val="009900"/>
                  </a:buClr>
                </a:pPr>
                <a:r>
                  <a:rPr lang="en-US" sz="2200" dirty="0"/>
                  <a:t>Commercial bleach is 5.25% sodium hypochlorite by mass:  100.00 g of bleach contains 5.25 g of NaClO. Calculate the molarity (M), the molality (</a:t>
                </a:r>
                <a14:m>
                  <m:oMath xmlns:m="http://schemas.openxmlformats.org/officeDocument/2006/math">
                    <m:r>
                      <a:rPr lang="en-US" i="1">
                        <a:latin typeface="Cambria Math" charset="0"/>
                        <a:ea typeface="Cambria Math" charset="0"/>
                        <a:cs typeface="Cambria Math" charset="0"/>
                      </a:rPr>
                      <m:t>𝓂</m:t>
                    </m:r>
                  </m:oMath>
                </a14:m>
                <a:r>
                  <a:rPr lang="en-US" sz="2200" dirty="0"/>
                  <a:t>), and mole fraction (</a:t>
                </a:r>
                <a:r>
                  <a:rPr lang="en-US" sz="2200" i="1" dirty="0"/>
                  <a:t>X</a:t>
                </a:r>
                <a:r>
                  <a:rPr lang="en-US" sz="2200" i="1" baseline="-25000" dirty="0"/>
                  <a:t>NaClO</a:t>
                </a:r>
                <a:r>
                  <a:rPr lang="en-US" sz="2200" dirty="0"/>
                  <a:t>) of commercial bleach. Predict the van’t Hoff factor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cs typeface="Cambria Math" charset="0"/>
                      </a:rPr>
                      <m:t>𝒾</m:t>
                    </m:r>
                  </m:oMath>
                </a14:m>
                <a:r>
                  <a:rPr lang="en-US" sz="2200" dirty="0"/>
                  <a:t>) for commercial bleach. </a:t>
                </a:r>
              </a:p>
              <a:p>
                <a:pPr>
                  <a:spcAft>
                    <a:spcPts val="0"/>
                  </a:spcAft>
                  <a:buClr>
                    <a:srgbClr val="009900"/>
                  </a:buClr>
                </a:pPr>
                <a:r>
                  <a:rPr lang="en-US" sz="1800" i="1" dirty="0"/>
                  <a:t>The bleach solution has a density of 1.11 g/cm</a:t>
                </a:r>
                <a:r>
                  <a:rPr lang="en-US" sz="1800" i="1" baseline="30000" dirty="0"/>
                  <a:t>3</a:t>
                </a:r>
                <a:r>
                  <a:rPr lang="en-US" sz="1800" i="1" dirty="0"/>
                  <a:t>.</a:t>
                </a:r>
              </a:p>
              <a:p>
                <a:pPr>
                  <a:spcAft>
                    <a:spcPts val="0"/>
                  </a:spcAft>
                  <a:buClr>
                    <a:srgbClr val="009900"/>
                  </a:buClr>
                </a:pPr>
                <a:r>
                  <a:rPr lang="en-US" sz="1800" i="1" dirty="0"/>
                  <a:t>Water has a density of 1.00 g/cm</a:t>
                </a:r>
                <a:r>
                  <a:rPr lang="en-US" sz="1800" i="1" baseline="30000" dirty="0"/>
                  <a:t>3</a:t>
                </a:r>
                <a:r>
                  <a:rPr lang="en-US" sz="1800" i="1" dirty="0"/>
                  <a:t>.</a:t>
                </a:r>
              </a:p>
            </p:txBody>
          </p:sp>
        </mc:Choice>
        <mc:Fallback xmlns="">
          <p:sp>
            <p:nvSpPr>
              <p:cNvPr id="9" name="Text Placeholder 2"/>
              <p:cNvSpPr txBox="1">
                <a:spLocks noRot="1" noChangeAspect="1" noMove="1" noResize="1" noEditPoints="1" noAdjustHandles="1" noChangeArrowheads="1" noChangeShapeType="1" noTextEdit="1"/>
              </p:cNvSpPr>
              <p:nvPr/>
            </p:nvSpPr>
            <p:spPr>
              <a:xfrm>
                <a:off x="238832" y="956968"/>
                <a:ext cx="8782334" cy="5308870"/>
              </a:xfrm>
              <a:prstGeom prst="rect">
                <a:avLst/>
              </a:prstGeom>
              <a:blipFill>
                <a:blip r:embed="rId3"/>
                <a:stretch>
                  <a:fillRect l="-902" t="-689" r="-1666"/>
                </a:stretch>
              </a:blipFill>
            </p:spPr>
            <p:txBody>
              <a:bodyPr/>
              <a:lstStyle/>
              <a:p>
                <a:r>
                  <a:rPr lang="en-US">
                    <a:noFill/>
                  </a:rPr>
                  <a:t> </a:t>
                </a:r>
              </a:p>
            </p:txBody>
          </p:sp>
        </mc:Fallback>
      </mc:AlternateContent>
      <p:grpSp>
        <p:nvGrpSpPr>
          <p:cNvPr id="3" name="Group 2"/>
          <p:cNvGrpSpPr/>
          <p:nvPr/>
        </p:nvGrpSpPr>
        <p:grpSpPr>
          <a:xfrm>
            <a:off x="505123" y="3643369"/>
            <a:ext cx="8035970" cy="766044"/>
            <a:chOff x="457200" y="2770439"/>
            <a:chExt cx="8035970" cy="766044"/>
          </a:xfrm>
        </p:grpSpPr>
        <mc:AlternateContent xmlns:mc="http://schemas.openxmlformats.org/markup-compatibility/2006" xmlns:a14="http://schemas.microsoft.com/office/drawing/2010/main">
          <mc:Choice Requires="a14">
            <p:sp>
              <p:nvSpPr>
                <p:cNvPr id="6" name="TextBox 5"/>
                <p:cNvSpPr txBox="1"/>
                <p:nvPr/>
              </p:nvSpPr>
              <p:spPr>
                <a:xfrm>
                  <a:off x="457200" y="2770439"/>
                  <a:ext cx="2211503" cy="701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𝑠𝑜𝑙𝑢𝑡𝑒</m:t>
                            </m:r>
                          </m:num>
                          <m:den>
                            <m:r>
                              <a:rPr lang="en-US" sz="2400" b="0" i="1" smtClean="0">
                                <a:latin typeface="Cambria Math" panose="02040503050406030204" pitchFamily="18" charset="0"/>
                              </a:rPr>
                              <m:t>𝐿</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𝑠𝑜𝑙𝑢𝑡𝑖𝑜𝑛</m:t>
                            </m:r>
                          </m:den>
                        </m:f>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2770439"/>
                  <a:ext cx="2211503" cy="7014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215545" y="2770439"/>
                  <a:ext cx="2229136" cy="766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𝒎</m:t>
                        </m:r>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𝑠𝑜𝑙𝑢𝑡𝑒</m:t>
                            </m:r>
                          </m:num>
                          <m:den>
                            <m:r>
                              <a:rPr lang="en-US" sz="2400" b="0" i="1" smtClean="0">
                                <a:latin typeface="Cambria Math" panose="02040503050406030204" pitchFamily="18" charset="0"/>
                              </a:rPr>
                              <m:t>𝑘𝑔</m:t>
                            </m:r>
                            <m:r>
                              <a:rPr lang="en-US" sz="2400" b="0" i="1" smtClean="0">
                                <a:latin typeface="Cambria Math" panose="02040503050406030204" pitchFamily="18" charset="0"/>
                              </a:rPr>
                              <m:t> </m:t>
                            </m:r>
                            <m:r>
                              <a:rPr lang="en-US" sz="2400" b="0" i="1" smtClean="0">
                                <a:latin typeface="Cambria Math" panose="02040503050406030204" pitchFamily="18" charset="0"/>
                              </a:rPr>
                              <m:t>𝑠𝑜𝑙𝑣𝑒𝑛𝑡</m:t>
                            </m:r>
                          </m:den>
                        </m:f>
                      </m:oMath>
                    </m:oMathPara>
                  </a14:m>
                  <a:endParaRPr lang="en-US" sz="2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215545" y="2770439"/>
                  <a:ext cx="2229136" cy="76604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991523" y="2770439"/>
                  <a:ext cx="2501647" cy="701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𝑿</m:t>
                            </m:r>
                          </m:e>
                          <m:sub>
                            <m:r>
                              <a:rPr lang="en-US" sz="2400" b="1" i="1" smtClean="0">
                                <a:latin typeface="Cambria Math" panose="02040503050406030204" pitchFamily="18" charset="0"/>
                              </a:rPr>
                              <m:t>𝑨</m:t>
                            </m:r>
                          </m:sub>
                        </m:sSub>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𝑚𝑜𝑙</m:t>
                            </m:r>
                            <m:r>
                              <a:rPr lang="en-US" sz="2400" b="0" i="1" smtClean="0">
                                <a:latin typeface="Cambria Math" panose="02040503050406030204" pitchFamily="18" charset="0"/>
                              </a:rPr>
                              <m:t> </m:t>
                            </m:r>
                            <m:r>
                              <a:rPr lang="en-US" sz="2400" b="0" i="1" smtClean="0">
                                <a:latin typeface="Cambria Math" panose="02040503050406030204" pitchFamily="18" charset="0"/>
                              </a:rPr>
                              <m:t>𝐴</m:t>
                            </m:r>
                          </m:num>
                          <m:den>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𝑚𝑜𝑙𝑒𝑠</m:t>
                            </m:r>
                          </m:den>
                        </m:f>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991523" y="2770439"/>
                  <a:ext cx="2501647" cy="701410"/>
                </a:xfrm>
                <a:prstGeom prst="rect">
                  <a:avLst/>
                </a:prstGeom>
                <a:blipFill rotWithShape="0">
                  <a:blip r:embed="rId6"/>
                  <a:stretch>
                    <a:fillRect/>
                  </a:stretch>
                </a:blipFill>
              </p:spPr>
              <p:txBody>
                <a:bodyPr/>
                <a:lstStyle/>
                <a:p>
                  <a:r>
                    <a:rPr lang="en-US">
                      <a:noFill/>
                    </a:rPr>
                    <a:t> </a:t>
                  </a:r>
                </a:p>
              </p:txBody>
            </p:sp>
          </mc:Fallback>
        </mc:AlternateContent>
      </p:grpSp>
      <p:pic>
        <p:nvPicPr>
          <p:cNvPr id="5" name="Picture 4"/>
          <p:cNvPicPr>
            <a:picLocks noChangeAspect="1"/>
          </p:cNvPicPr>
          <p:nvPr/>
        </p:nvPicPr>
        <p:blipFill>
          <a:blip r:embed="rId7"/>
          <a:stretch>
            <a:fillRect/>
          </a:stretch>
        </p:blipFill>
        <p:spPr>
          <a:xfrm>
            <a:off x="7290269" y="4901493"/>
            <a:ext cx="1072510" cy="1637419"/>
          </a:xfrm>
          <a:prstGeom prst="rect">
            <a:avLst/>
          </a:prstGeom>
        </p:spPr>
      </p:pic>
    </p:spTree>
    <p:extLst>
      <p:ext uri="{BB962C8B-B14F-4D97-AF65-F5344CB8AC3E}">
        <p14:creationId xmlns:p14="http://schemas.microsoft.com/office/powerpoint/2010/main" val="420116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24</a:t>
            </a:fld>
            <a:endParaRPr lang="en-US" dirty="0"/>
          </a:p>
        </p:txBody>
      </p:sp>
      <p:sp>
        <p:nvSpPr>
          <p:cNvPr id="7" name="Text Placeholder 2"/>
          <p:cNvSpPr txBox="1">
            <a:spLocks/>
          </p:cNvSpPr>
          <p:nvPr/>
        </p:nvSpPr>
        <p:spPr>
          <a:xfrm>
            <a:off x="285629" y="2261154"/>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Molality and Molarity</a:t>
            </a:r>
          </a:p>
          <a:p>
            <a:pPr>
              <a:buClr>
                <a:srgbClr val="009900"/>
              </a:buClr>
            </a:pPr>
            <a:r>
              <a:rPr lang="en-US" sz="2200" dirty="0"/>
              <a:t>What is the molality of a 3.75 M aqueous ethanol (C</a:t>
            </a:r>
            <a:r>
              <a:rPr lang="en-US" sz="2200" baseline="-25000" dirty="0"/>
              <a:t>2</a:t>
            </a:r>
            <a:r>
              <a:rPr lang="en-US" sz="2200" dirty="0"/>
              <a:t>H</a:t>
            </a:r>
            <a:r>
              <a:rPr lang="en-US" sz="2200" baseline="-25000" dirty="0"/>
              <a:t>5</a:t>
            </a:r>
            <a:r>
              <a:rPr lang="en-US" sz="2200" dirty="0"/>
              <a:t>OH) solution? The density of the solution is 0.965 g/mL.</a:t>
            </a:r>
          </a:p>
          <a:p>
            <a:pPr>
              <a:buClr>
                <a:srgbClr val="009900"/>
              </a:buClr>
            </a:pPr>
            <a:r>
              <a:rPr lang="en-US" sz="2000" i="1" dirty="0"/>
              <a:t>Hint:  Assume that you have one liter to start.</a:t>
            </a:r>
          </a:p>
        </p:txBody>
      </p:sp>
      <p:pic>
        <p:nvPicPr>
          <p:cNvPr id="13" name="Picture 12"/>
          <p:cNvPicPr>
            <a:picLocks noChangeAspect="1"/>
          </p:cNvPicPr>
          <p:nvPr/>
        </p:nvPicPr>
        <p:blipFill>
          <a:blip r:embed="rId3"/>
          <a:stretch>
            <a:fillRect/>
          </a:stretch>
        </p:blipFill>
        <p:spPr>
          <a:xfrm>
            <a:off x="6603503" y="3276097"/>
            <a:ext cx="2383795" cy="3445378"/>
          </a:xfrm>
          <a:prstGeom prst="rect">
            <a:avLst/>
          </a:prstGeom>
        </p:spPr>
      </p:pic>
    </p:spTree>
    <p:extLst>
      <p:ext uri="{BB962C8B-B14F-4D97-AF65-F5344CB8AC3E}">
        <p14:creationId xmlns:p14="http://schemas.microsoft.com/office/powerpoint/2010/main" val="248201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Vapor Pressure Lowering</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Dissolving a nonvolatile substance in a volatile liquid results in vapor pressure lowering.</a:t>
            </a:r>
          </a:p>
          <a:p>
            <a:pPr marL="342900" indent="-342900">
              <a:buClr>
                <a:srgbClr val="009900"/>
              </a:buClr>
              <a:buFont typeface="Arial" panose="020B0604020202020204" pitchFamily="34" charset="0"/>
              <a:buChar char="•"/>
            </a:pPr>
            <a:r>
              <a:rPr lang="en-US" sz="2200" dirty="0"/>
              <a:t>Solute molecules decrease the surface area of the liquid and hinder vaporization.</a:t>
            </a:r>
          </a:p>
          <a:p>
            <a:pPr marL="342900" indent="-342900">
              <a:buClr>
                <a:srgbClr val="009900"/>
              </a:buClr>
              <a:buFont typeface="Arial" panose="020B0604020202020204" pitchFamily="34" charset="0"/>
              <a:buChar char="•"/>
            </a:pPr>
            <a:r>
              <a:rPr lang="en-US" sz="2200" dirty="0"/>
              <a:t>This results in a lowering of the vapor pressure above the liquid.</a:t>
            </a:r>
          </a:p>
        </p:txBody>
      </p:sp>
      <p:pic>
        <p:nvPicPr>
          <p:cNvPr id="3" name="Picture 2"/>
          <p:cNvPicPr>
            <a:picLocks noChangeAspect="1"/>
          </p:cNvPicPr>
          <p:nvPr/>
        </p:nvPicPr>
        <p:blipFill>
          <a:blip r:embed="rId3"/>
          <a:stretch>
            <a:fillRect/>
          </a:stretch>
        </p:blipFill>
        <p:spPr>
          <a:xfrm>
            <a:off x="2484770" y="3544981"/>
            <a:ext cx="4445128" cy="3054845"/>
          </a:xfrm>
          <a:prstGeom prst="rect">
            <a:avLst/>
          </a:prstGeom>
        </p:spPr>
      </p:pic>
    </p:spTree>
    <p:extLst>
      <p:ext uri="{BB962C8B-B14F-4D97-AF65-F5344CB8AC3E}">
        <p14:creationId xmlns:p14="http://schemas.microsoft.com/office/powerpoint/2010/main" val="2613531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26</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6050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Vapor Pressure Lowering – Raoult’s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Vapor pressure and solute concentration are related.</a:t>
            </a:r>
          </a:p>
        </p:txBody>
      </p:sp>
      <mc:AlternateContent xmlns:mc="http://schemas.openxmlformats.org/markup-compatibility/2006" xmlns:a14="http://schemas.microsoft.com/office/drawing/2010/main">
        <mc:Choice Requires="a14">
          <p:sp>
            <p:nvSpPr>
              <p:cNvPr id="10" name="TextBox 9"/>
              <p:cNvSpPr txBox="1"/>
              <p:nvPr/>
            </p:nvSpPr>
            <p:spPr>
              <a:xfrm>
                <a:off x="984905" y="1881152"/>
                <a:ext cx="1431802" cy="385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𝐴</m:t>
                          </m:r>
                        </m:sub>
                      </m:sSub>
                      <m:r>
                        <a:rPr lang="en-US" sz="2400" b="0" i="1" smtClean="0">
                          <a:solidFill>
                            <a:srgbClr val="009100"/>
                          </a:solidFill>
                          <a:latin typeface="Cambria Math" charset="0"/>
                        </a:rPr>
                        <m:t>=</m:t>
                      </m:r>
                      <m:sSub>
                        <m:sSubPr>
                          <m:ctrlPr>
                            <a:rPr lang="en-US" sz="2400" b="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𝑋</m:t>
                          </m:r>
                        </m:e>
                        <m:sub>
                          <m:r>
                            <a:rPr lang="en-US" sz="2400" b="0" i="1" smtClean="0">
                              <a:solidFill>
                                <a:srgbClr val="009100"/>
                              </a:solidFill>
                              <a:latin typeface="Cambria Math" panose="02040503050406030204" pitchFamily="18" charset="0"/>
                            </a:rPr>
                            <m:t>𝐴</m:t>
                          </m:r>
                        </m:sub>
                      </m:sSub>
                      <m:sSubSup>
                        <m:sSubSupPr>
                          <m:ctrlPr>
                            <a:rPr lang="en-US" sz="2400" b="0" i="1" smtClean="0">
                              <a:solidFill>
                                <a:srgbClr val="009100"/>
                              </a:solidFill>
                              <a:latin typeface="Cambria Math" panose="02040503050406030204" pitchFamily="18" charset="0"/>
                            </a:rPr>
                          </m:ctrlPr>
                        </m:sSubSup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𝐴</m:t>
                          </m:r>
                        </m:sub>
                        <m:sup>
                          <m:r>
                            <a:rPr lang="it-IT" sz="2400" b="0" i="1" smtClean="0">
                              <a:solidFill>
                                <a:srgbClr val="009100"/>
                              </a:solidFill>
                              <a:latin typeface="Cambria Math" charset="0"/>
                              <a:ea typeface="Cambria Math" charset="0"/>
                              <a:cs typeface="Cambria Math" charset="0"/>
                            </a:rPr>
                            <m:t>°</m:t>
                          </m:r>
                        </m:sup>
                      </m:sSubSup>
                    </m:oMath>
                  </m:oMathPara>
                </a14:m>
                <a:endParaRPr lang="en-US" sz="2400" dirty="0">
                  <a:solidFill>
                    <a:srgbClr val="0091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84905" y="1881152"/>
                <a:ext cx="1431802" cy="3858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Placeholder 2"/>
              <p:cNvSpPr txBox="1">
                <a:spLocks/>
              </p:cNvSpPr>
              <p:nvPr/>
            </p:nvSpPr>
            <p:spPr>
              <a:xfrm>
                <a:off x="3614739" y="1868614"/>
                <a:ext cx="5447474" cy="1708340"/>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Clr>
                    <a:srgbClr val="009900"/>
                  </a:buClr>
                </a:pPr>
                <a:r>
                  <a:rPr lang="en-US" sz="1800" dirty="0"/>
                  <a:t>A is the volatile solvent.</a:t>
                </a:r>
              </a:p>
              <a:p>
                <a:pPr>
                  <a:buClr>
                    <a:srgbClr val="009900"/>
                  </a:buClr>
                </a:pPr>
                <a:r>
                  <a:rPr lang="en-US" sz="1800" dirty="0"/>
                  <a:t>P</a:t>
                </a:r>
                <a:r>
                  <a:rPr lang="en-US" sz="1800" baseline="-25000" dirty="0"/>
                  <a:t>A</a:t>
                </a:r>
                <a:r>
                  <a:rPr lang="en-US" sz="1800" dirty="0"/>
                  <a:t> = partial pressure exerted by A in solution.</a:t>
                </a:r>
              </a:p>
              <a:p>
                <a:pPr>
                  <a:buClr>
                    <a:srgbClr val="009900"/>
                  </a:buClr>
                </a:pPr>
                <a:r>
                  <a:rPr lang="en-US" sz="1800" dirty="0"/>
                  <a:t>P</a:t>
                </a:r>
                <a:r>
                  <a:rPr lang="en-US" sz="1800" baseline="-25000" dirty="0"/>
                  <a:t>A</a:t>
                </a:r>
                <a:r>
                  <a:rPr lang="en-US" sz="1800" dirty="0"/>
                  <a:t>° = vapor pressure of pure A.</a:t>
                </a:r>
              </a:p>
              <a:p>
                <a:pPr>
                  <a:buClr>
                    <a:srgbClr val="009900"/>
                  </a:buClr>
                </a:pPr>
                <a:r>
                  <a:rPr lang="en-US" sz="1800" dirty="0"/>
                  <a:t>X</a:t>
                </a:r>
                <a:r>
                  <a:rPr lang="en-US" sz="1800" baseline="-25000" dirty="0"/>
                  <a:t>A</a:t>
                </a:r>
                <a:r>
                  <a:rPr lang="en-US" sz="1800" dirty="0"/>
                  <a:t> = mole fraction of A in the solution.</a:t>
                </a:r>
              </a:p>
              <a:p>
                <a:pPr>
                  <a:buClr>
                    <a:srgbClr val="009900"/>
                  </a:buClr>
                </a:pPr>
                <a14:m>
                  <m:oMath xmlns:m="http://schemas.openxmlformats.org/officeDocument/2006/math">
                    <m:r>
                      <a:rPr lang="en-US" sz="2000" i="1">
                        <a:latin typeface="Cambria Math" charset="0"/>
                        <a:ea typeface="Cambria Math" charset="0"/>
                        <a:cs typeface="Cambria Math" charset="0"/>
                      </a:rPr>
                      <m:t>𝒾</m:t>
                    </m:r>
                    <m:r>
                      <a:rPr lang="en-US" sz="2000" b="0" i="0" smtClean="0">
                        <a:latin typeface="Cambria Math" panose="02040503050406030204" pitchFamily="18" charset="0"/>
                        <a:ea typeface="Cambria Math" charset="0"/>
                        <a:cs typeface="Cambria Math" charset="0"/>
                      </a:rPr>
                      <m:t>=</m:t>
                    </m:r>
                  </m:oMath>
                </a14:m>
                <a:r>
                  <a:rPr lang="en-US" sz="2000" dirty="0"/>
                  <a:t> </a:t>
                </a:r>
                <a:r>
                  <a:rPr lang="en-US" sz="1800" dirty="0"/>
                  <a:t>van’t Hoff factor (apply to moles of solute)</a:t>
                </a:r>
              </a:p>
            </p:txBody>
          </p:sp>
        </mc:Choice>
        <mc:Fallback xmlns="">
          <p:sp>
            <p:nvSpPr>
              <p:cNvPr id="12" name="Text Placeholder 2"/>
              <p:cNvSpPr txBox="1">
                <a:spLocks noRot="1" noChangeAspect="1" noMove="1" noResize="1" noEditPoints="1" noAdjustHandles="1" noChangeArrowheads="1" noChangeShapeType="1" noTextEdit="1"/>
              </p:cNvSpPr>
              <p:nvPr/>
            </p:nvSpPr>
            <p:spPr>
              <a:xfrm>
                <a:off x="3614739" y="1868614"/>
                <a:ext cx="5447474" cy="1708340"/>
              </a:xfrm>
              <a:prstGeom prst="rect">
                <a:avLst/>
              </a:prstGeom>
              <a:blipFill>
                <a:blip r:embed="rId4"/>
                <a:stretch>
                  <a:fillRect l="-1007" t="-3571" b="-2857"/>
                </a:stretch>
              </a:blipFill>
            </p:spPr>
            <p:txBody>
              <a:bodyPr/>
              <a:lstStyle/>
              <a:p>
                <a:r>
                  <a:rPr lang="en-US">
                    <a:noFill/>
                  </a:rPr>
                  <a:t> </a:t>
                </a:r>
              </a:p>
            </p:txBody>
          </p:sp>
        </mc:Fallback>
      </mc:AlternateContent>
      <p:grpSp>
        <p:nvGrpSpPr>
          <p:cNvPr id="11" name="Group 10"/>
          <p:cNvGrpSpPr/>
          <p:nvPr/>
        </p:nvGrpSpPr>
        <p:grpSpPr>
          <a:xfrm>
            <a:off x="157863" y="3670231"/>
            <a:ext cx="6144854" cy="3000433"/>
            <a:chOff x="260589" y="3725249"/>
            <a:chExt cx="6144854" cy="3000433"/>
          </a:xfrm>
        </p:grpSpPr>
        <p:grpSp>
          <p:nvGrpSpPr>
            <p:cNvPr id="6" name="Group 5"/>
            <p:cNvGrpSpPr/>
            <p:nvPr/>
          </p:nvGrpSpPr>
          <p:grpSpPr>
            <a:xfrm>
              <a:off x="260589" y="3725249"/>
              <a:ext cx="6144854" cy="3000433"/>
              <a:chOff x="260589" y="3725249"/>
              <a:chExt cx="6144854" cy="3000433"/>
            </a:xfrm>
          </p:grpSpPr>
          <p:pic>
            <p:nvPicPr>
              <p:cNvPr id="3" name="Picture 2"/>
              <p:cNvPicPr>
                <a:picLocks noChangeAspect="1"/>
              </p:cNvPicPr>
              <p:nvPr/>
            </p:nvPicPr>
            <p:blipFill>
              <a:blip r:embed="rId5"/>
              <a:stretch>
                <a:fillRect/>
              </a:stretch>
            </p:blipFill>
            <p:spPr>
              <a:xfrm>
                <a:off x="260589" y="3725249"/>
                <a:ext cx="6144854" cy="2993357"/>
              </a:xfrm>
              <a:prstGeom prst="rect">
                <a:avLst/>
              </a:prstGeom>
            </p:spPr>
          </p:pic>
          <p:sp>
            <p:nvSpPr>
              <p:cNvPr id="5" name="TextBox 4"/>
              <p:cNvSpPr txBox="1"/>
              <p:nvPr/>
            </p:nvSpPr>
            <p:spPr>
              <a:xfrm>
                <a:off x="397040" y="6356350"/>
                <a:ext cx="492443" cy="369332"/>
              </a:xfrm>
              <a:prstGeom prst="rect">
                <a:avLst/>
              </a:prstGeom>
              <a:noFill/>
            </p:spPr>
            <p:txBody>
              <a:bodyPr wrap="none" rtlCol="0">
                <a:spAutoFit/>
              </a:bodyPr>
              <a:lstStyle/>
              <a:p>
                <a:r>
                  <a:rPr lang="en-US" dirty="0"/>
                  <a:t>(A)</a:t>
                </a:r>
              </a:p>
            </p:txBody>
          </p:sp>
        </p:grpSp>
        <p:sp>
          <p:nvSpPr>
            <p:cNvPr id="8" name="TextBox 7"/>
            <p:cNvSpPr txBox="1"/>
            <p:nvPr/>
          </p:nvSpPr>
          <p:spPr>
            <a:xfrm>
              <a:off x="2992747" y="5054438"/>
              <a:ext cx="1449436" cy="338554"/>
            </a:xfrm>
            <a:prstGeom prst="rect">
              <a:avLst/>
            </a:prstGeom>
            <a:noFill/>
          </p:spPr>
          <p:txBody>
            <a:bodyPr wrap="none" rtlCol="0">
              <a:spAutoFit/>
            </a:bodyPr>
            <a:lstStyle/>
            <a:p>
              <a:pPr algn="ctr"/>
              <a:r>
                <a:rPr lang="en-US" sz="1600" dirty="0"/>
                <a:t>Solute added.</a:t>
              </a:r>
            </a:p>
          </p:txBody>
        </p:sp>
      </p:grpSp>
      <p:sp>
        <p:nvSpPr>
          <p:cNvPr id="15" name="TextBox 14"/>
          <p:cNvSpPr txBox="1"/>
          <p:nvPr/>
        </p:nvSpPr>
        <p:spPr>
          <a:xfrm>
            <a:off x="6152414" y="4536837"/>
            <a:ext cx="2834884" cy="1000274"/>
          </a:xfrm>
          <a:prstGeom prst="rect">
            <a:avLst/>
          </a:prstGeom>
          <a:noFill/>
        </p:spPr>
        <p:txBody>
          <a:bodyPr wrap="square" rtlCol="0">
            <a:spAutoFit/>
          </a:bodyPr>
          <a:lstStyle/>
          <a:p>
            <a:pPr marL="285750" indent="-285750">
              <a:spcAft>
                <a:spcPts val="600"/>
              </a:spcAft>
              <a:buClr>
                <a:srgbClr val="009100"/>
              </a:buClr>
              <a:buFont typeface="Arial" panose="020B0604020202020204" pitchFamily="34" charset="0"/>
              <a:buChar char="•"/>
            </a:pPr>
            <a:r>
              <a:rPr lang="en-US" dirty="0"/>
              <a:t>A vaporization blocked.</a:t>
            </a:r>
          </a:p>
          <a:p>
            <a:pPr marL="285750" indent="-285750">
              <a:spcAft>
                <a:spcPts val="600"/>
              </a:spcAft>
              <a:buClr>
                <a:srgbClr val="009100"/>
              </a:buClr>
              <a:buFont typeface="Arial" panose="020B0604020202020204" pitchFamily="34" charset="0"/>
              <a:buChar char="•"/>
            </a:pPr>
            <a:r>
              <a:rPr lang="en-US" dirty="0"/>
              <a:t>The pressure above the solution is </a:t>
            </a:r>
            <a:r>
              <a:rPr lang="en-US" i="1" u="sng" dirty="0">
                <a:solidFill>
                  <a:srgbClr val="009100"/>
                </a:solidFill>
              </a:rPr>
              <a:t>lowered</a:t>
            </a:r>
            <a:r>
              <a:rPr lang="en-US" dirty="0"/>
              <a:t>.</a:t>
            </a:r>
          </a:p>
        </p:txBody>
      </p:sp>
    </p:spTree>
    <p:extLst>
      <p:ext uri="{BB962C8B-B14F-4D97-AF65-F5344CB8AC3E}">
        <p14:creationId xmlns:p14="http://schemas.microsoft.com/office/powerpoint/2010/main" val="2210179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27</a:t>
            </a:fld>
            <a:endParaRPr lang="en-US" dirty="0"/>
          </a:p>
        </p:txBody>
      </p:sp>
      <p:sp>
        <p:nvSpPr>
          <p:cNvPr id="9" name="Text Placeholder 2"/>
          <p:cNvSpPr txBox="1">
            <a:spLocks/>
          </p:cNvSpPr>
          <p:nvPr/>
        </p:nvSpPr>
        <p:spPr>
          <a:xfrm>
            <a:off x="457200" y="956968"/>
            <a:ext cx="8530098" cy="26050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Vapor Pressure Lowering – Antifreeze</a:t>
            </a:r>
          </a:p>
          <a:p>
            <a:r>
              <a:rPr lang="en-US" sz="2000" dirty="0"/>
              <a:t>Ethylene glycol (HOCH</a:t>
            </a:r>
            <a:r>
              <a:rPr lang="en-US" sz="2000" baseline="-25000" dirty="0"/>
              <a:t>2</a:t>
            </a:r>
            <a:r>
              <a:rPr lang="en-US" sz="2000" dirty="0"/>
              <a:t>CH</a:t>
            </a:r>
            <a:r>
              <a:rPr lang="en-US" sz="2000" baseline="-25000" dirty="0"/>
              <a:t>2</a:t>
            </a:r>
            <a:r>
              <a:rPr lang="en-US" sz="2000" dirty="0"/>
              <a:t>OH), the major ingredient in antifreeze, increases the boiling point of radiator fluid by lowering its vapor pressure. At 100°C, the vapor pressure of pure water is 760 mmHg. Calculate the vapor pressure of an aqueous solution containing 30.2% ethylene glycol by mass.</a:t>
            </a:r>
          </a:p>
        </p:txBody>
      </p:sp>
      <mc:AlternateContent xmlns:mc="http://schemas.openxmlformats.org/markup-compatibility/2006" xmlns:a14="http://schemas.microsoft.com/office/drawing/2010/main">
        <mc:Choice Requires="a14">
          <p:sp>
            <p:nvSpPr>
              <p:cNvPr id="13" name="TextBox 12"/>
              <p:cNvSpPr txBox="1"/>
              <p:nvPr/>
            </p:nvSpPr>
            <p:spPr>
              <a:xfrm>
                <a:off x="2739204" y="3134148"/>
                <a:ext cx="3295902"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𝑠𝑜𝑙𝑢𝑡𝑖𝑜𝑛</m:t>
                          </m:r>
                        </m:sub>
                      </m:sSub>
                      <m:r>
                        <a:rPr lang="en-US" sz="2400" b="0" i="1" smtClean="0">
                          <a:solidFill>
                            <a:srgbClr val="009100"/>
                          </a:solidFill>
                          <a:latin typeface="Cambria Math" charset="0"/>
                        </a:rPr>
                        <m:t>=</m:t>
                      </m:r>
                      <m:sSub>
                        <m:sSubPr>
                          <m:ctrlPr>
                            <a:rPr lang="en-US" sz="2400" b="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𝑋</m:t>
                          </m:r>
                        </m:e>
                        <m:sub>
                          <m:r>
                            <a:rPr lang="en-US" sz="2400" b="0" i="1" smtClean="0">
                              <a:solidFill>
                                <a:srgbClr val="009100"/>
                              </a:solidFill>
                              <a:latin typeface="Cambria Math" panose="02040503050406030204" pitchFamily="18" charset="0"/>
                            </a:rPr>
                            <m:t>𝑤𝑎𝑡𝑒𝑟</m:t>
                          </m:r>
                        </m:sub>
                      </m:sSub>
                      <m:sSubSup>
                        <m:sSubSupPr>
                          <m:ctrlPr>
                            <a:rPr lang="en-US" sz="2400" b="0" i="1" smtClean="0">
                              <a:solidFill>
                                <a:srgbClr val="009100"/>
                              </a:solidFill>
                              <a:latin typeface="Cambria Math" panose="02040503050406030204" pitchFamily="18" charset="0"/>
                            </a:rPr>
                          </m:ctrlPr>
                        </m:sSubSup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𝑤𝑎𝑡𝑒𝑟</m:t>
                          </m:r>
                        </m:sub>
                        <m:sup>
                          <m:r>
                            <a:rPr lang="it-IT" sz="2400" b="0" i="1" smtClean="0">
                              <a:solidFill>
                                <a:srgbClr val="009100"/>
                              </a:solidFill>
                              <a:latin typeface="Cambria Math" charset="0"/>
                              <a:ea typeface="Cambria Math" charset="0"/>
                              <a:cs typeface="Cambria Math" charset="0"/>
                            </a:rPr>
                            <m:t>°</m:t>
                          </m:r>
                        </m:sup>
                      </m:sSubSup>
                    </m:oMath>
                  </m:oMathPara>
                </a14:m>
                <a:endParaRPr lang="en-US" sz="2400" dirty="0">
                  <a:solidFill>
                    <a:srgbClr val="0091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739204" y="3134148"/>
                <a:ext cx="3295902" cy="381258"/>
              </a:xfrm>
              <a:prstGeom prst="rect">
                <a:avLst/>
              </a:prstGeom>
              <a:blipFill>
                <a:blip r:embed="rId3"/>
                <a:stretch>
                  <a:fillRect l="-1479" b="-17460"/>
                </a:stretch>
              </a:blipFill>
            </p:spPr>
            <p:txBody>
              <a:bodyPr/>
              <a:lstStyle/>
              <a:p>
                <a:r>
                  <a:rPr lang="en-US">
                    <a:noFill/>
                  </a:rPr>
                  <a:t> </a:t>
                </a:r>
              </a:p>
            </p:txBody>
          </p:sp>
        </mc:Fallback>
      </mc:AlternateContent>
      <p:sp>
        <p:nvSpPr>
          <p:cNvPr id="3" name="TextBox 2"/>
          <p:cNvSpPr txBox="1"/>
          <p:nvPr/>
        </p:nvSpPr>
        <p:spPr>
          <a:xfrm>
            <a:off x="6553616" y="5987018"/>
            <a:ext cx="2403222" cy="369332"/>
          </a:xfrm>
          <a:prstGeom prst="rect">
            <a:avLst/>
          </a:prstGeom>
          <a:noFill/>
        </p:spPr>
        <p:txBody>
          <a:bodyPr wrap="none" rtlCol="0">
            <a:spAutoFit/>
          </a:bodyPr>
          <a:lstStyle/>
          <a:p>
            <a:r>
              <a:rPr lang="en-US" i="1" dirty="0"/>
              <a:t>[Answer:  675 mmHg]</a:t>
            </a:r>
          </a:p>
        </p:txBody>
      </p:sp>
    </p:spTree>
    <p:extLst>
      <p:ext uri="{BB962C8B-B14F-4D97-AF65-F5344CB8AC3E}">
        <p14:creationId xmlns:p14="http://schemas.microsoft.com/office/powerpoint/2010/main" val="4249786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28</a:t>
            </a:fld>
            <a:endParaRPr lang="en-US" dirty="0"/>
          </a:p>
        </p:txBody>
      </p:sp>
      <p:sp>
        <p:nvSpPr>
          <p:cNvPr id="9" name="Text Placeholder 2"/>
          <p:cNvSpPr txBox="1">
            <a:spLocks/>
          </p:cNvSpPr>
          <p:nvPr/>
        </p:nvSpPr>
        <p:spPr>
          <a:xfrm>
            <a:off x="457200" y="956968"/>
            <a:ext cx="8530098" cy="26050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Vapor Pressure Lowering – Seawater</a:t>
            </a:r>
          </a:p>
          <a:p>
            <a:r>
              <a:rPr lang="en-US" sz="2000" dirty="0"/>
              <a:t>Seawater is a solution of 3.0% NaCl along with a small number of other salts. Calculate the </a:t>
            </a:r>
            <a:r>
              <a:rPr lang="en-US" sz="2000" i="1" u="sng" dirty="0"/>
              <a:t>decrease</a:t>
            </a:r>
            <a:r>
              <a:rPr lang="en-US" sz="2000" dirty="0"/>
              <a:t> in vapor pressure of water at 25 °C caused by the NaCl. The vapor pressure of pure water at 25 °C is 23.80 mmHg.</a:t>
            </a:r>
          </a:p>
          <a:p>
            <a:r>
              <a:rPr lang="en-US" sz="1800" i="1" dirty="0"/>
              <a:t>Note that </a:t>
            </a:r>
            <a:r>
              <a:rPr lang="en-US" sz="1800" i="1" u="sng" dirty="0"/>
              <a:t>one mole</a:t>
            </a:r>
            <a:r>
              <a:rPr lang="en-US" sz="1800" i="1" dirty="0"/>
              <a:t> of NaCl produces </a:t>
            </a:r>
            <a:r>
              <a:rPr lang="en-US" sz="1800" i="1" u="sng" dirty="0"/>
              <a:t>two moles</a:t>
            </a:r>
            <a:r>
              <a:rPr lang="en-US" sz="1800" i="1" dirty="0"/>
              <a:t> of solute particles.</a:t>
            </a:r>
          </a:p>
        </p:txBody>
      </p:sp>
      <mc:AlternateContent xmlns:mc="http://schemas.openxmlformats.org/markup-compatibility/2006" xmlns:a14="http://schemas.microsoft.com/office/drawing/2010/main">
        <mc:Choice Requires="a14">
          <p:sp>
            <p:nvSpPr>
              <p:cNvPr id="13" name="TextBox 12"/>
              <p:cNvSpPr txBox="1"/>
              <p:nvPr/>
            </p:nvSpPr>
            <p:spPr>
              <a:xfrm>
                <a:off x="2739204" y="2943519"/>
                <a:ext cx="3412986"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𝑠𝑒𝑎𝑤𝑎𝑡𝑒𝑟</m:t>
                          </m:r>
                        </m:sub>
                      </m:sSub>
                      <m:r>
                        <a:rPr lang="en-US" sz="2400" b="0" i="1" smtClean="0">
                          <a:solidFill>
                            <a:srgbClr val="009100"/>
                          </a:solidFill>
                          <a:latin typeface="Cambria Math" charset="0"/>
                        </a:rPr>
                        <m:t>=</m:t>
                      </m:r>
                      <m:sSub>
                        <m:sSubPr>
                          <m:ctrlPr>
                            <a:rPr lang="en-US" sz="2400" b="0" i="1" smtClean="0">
                              <a:solidFill>
                                <a:srgbClr val="009100"/>
                              </a:solidFill>
                              <a:latin typeface="Cambria Math" panose="02040503050406030204" pitchFamily="18" charset="0"/>
                            </a:rPr>
                          </m:ctrlPr>
                        </m:sSubPr>
                        <m:e>
                          <m:r>
                            <a:rPr lang="en-US" sz="2400" b="0" i="1" smtClean="0">
                              <a:solidFill>
                                <a:srgbClr val="009100"/>
                              </a:solidFill>
                              <a:latin typeface="Cambria Math" charset="0"/>
                            </a:rPr>
                            <m:t>𝑋</m:t>
                          </m:r>
                        </m:e>
                        <m:sub>
                          <m:r>
                            <a:rPr lang="en-US" sz="2400" b="0" i="1" smtClean="0">
                              <a:solidFill>
                                <a:srgbClr val="009100"/>
                              </a:solidFill>
                              <a:latin typeface="Cambria Math" panose="02040503050406030204" pitchFamily="18" charset="0"/>
                            </a:rPr>
                            <m:t>𝑤𝑎𝑡𝑒𝑟</m:t>
                          </m:r>
                        </m:sub>
                      </m:sSub>
                      <m:sSubSup>
                        <m:sSubSupPr>
                          <m:ctrlPr>
                            <a:rPr lang="en-US" sz="2400" b="0" i="1" smtClean="0">
                              <a:solidFill>
                                <a:srgbClr val="009100"/>
                              </a:solidFill>
                              <a:latin typeface="Cambria Math" panose="02040503050406030204" pitchFamily="18" charset="0"/>
                            </a:rPr>
                          </m:ctrlPr>
                        </m:sSubSupPr>
                        <m:e>
                          <m:r>
                            <a:rPr lang="en-US" sz="2400" b="0" i="1" smtClean="0">
                              <a:solidFill>
                                <a:srgbClr val="009100"/>
                              </a:solidFill>
                              <a:latin typeface="Cambria Math" charset="0"/>
                            </a:rPr>
                            <m:t>𝑃</m:t>
                          </m:r>
                        </m:e>
                        <m:sub>
                          <m:r>
                            <a:rPr lang="en-US" sz="2400" b="0" i="1" smtClean="0">
                              <a:solidFill>
                                <a:srgbClr val="009100"/>
                              </a:solidFill>
                              <a:latin typeface="Cambria Math" panose="02040503050406030204" pitchFamily="18" charset="0"/>
                            </a:rPr>
                            <m:t>𝑤𝑎𝑡𝑒𝑟</m:t>
                          </m:r>
                        </m:sub>
                        <m:sup>
                          <m:r>
                            <a:rPr lang="it-IT" sz="2400" b="0" i="1" smtClean="0">
                              <a:solidFill>
                                <a:srgbClr val="009100"/>
                              </a:solidFill>
                              <a:latin typeface="Cambria Math" charset="0"/>
                              <a:ea typeface="Cambria Math" charset="0"/>
                              <a:cs typeface="Cambria Math" charset="0"/>
                            </a:rPr>
                            <m:t>°</m:t>
                          </m:r>
                        </m:sup>
                      </m:sSubSup>
                    </m:oMath>
                  </m:oMathPara>
                </a14:m>
                <a:endParaRPr lang="en-US" sz="2400" dirty="0">
                  <a:solidFill>
                    <a:srgbClr val="0091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739204" y="2943519"/>
                <a:ext cx="3412986" cy="381258"/>
              </a:xfrm>
              <a:prstGeom prst="rect">
                <a:avLst/>
              </a:prstGeom>
              <a:blipFill>
                <a:blip r:embed="rId3"/>
                <a:stretch>
                  <a:fillRect l="-1429" b="-19355"/>
                </a:stretch>
              </a:blipFill>
            </p:spPr>
            <p:txBody>
              <a:bodyPr/>
              <a:lstStyle/>
              <a:p>
                <a:r>
                  <a:rPr lang="en-US">
                    <a:noFill/>
                  </a:rPr>
                  <a:t> </a:t>
                </a:r>
              </a:p>
            </p:txBody>
          </p:sp>
        </mc:Fallback>
      </mc:AlternateContent>
      <p:sp>
        <p:nvSpPr>
          <p:cNvPr id="3" name="TextBox 2"/>
          <p:cNvSpPr txBox="1"/>
          <p:nvPr/>
        </p:nvSpPr>
        <p:spPr>
          <a:xfrm>
            <a:off x="6027821" y="6352143"/>
            <a:ext cx="2959477" cy="369332"/>
          </a:xfrm>
          <a:prstGeom prst="rect">
            <a:avLst/>
          </a:prstGeom>
          <a:solidFill>
            <a:schemeClr val="bg1"/>
          </a:solidFill>
        </p:spPr>
        <p:txBody>
          <a:bodyPr wrap="square" rtlCol="0">
            <a:spAutoFit/>
          </a:bodyPr>
          <a:lstStyle/>
          <a:p>
            <a:pPr algn="ctr"/>
            <a:r>
              <a:rPr lang="en-US" i="1" dirty="0"/>
              <a:t>[see next slide for answer]</a:t>
            </a:r>
          </a:p>
        </p:txBody>
      </p:sp>
    </p:spTree>
    <p:extLst>
      <p:ext uri="{BB962C8B-B14F-4D97-AF65-F5344CB8AC3E}">
        <p14:creationId xmlns:p14="http://schemas.microsoft.com/office/powerpoint/2010/main" val="2641681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29</a:t>
            </a:fld>
            <a:endParaRPr lang="en-US" dirty="0"/>
          </a:p>
        </p:txBody>
      </p:sp>
      <p:sp>
        <p:nvSpPr>
          <p:cNvPr id="9" name="Text Placeholder 2"/>
          <p:cNvSpPr txBox="1">
            <a:spLocks/>
          </p:cNvSpPr>
          <p:nvPr/>
        </p:nvSpPr>
        <p:spPr>
          <a:xfrm>
            <a:off x="457200" y="1059692"/>
            <a:ext cx="8530098" cy="221635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000" i="1" dirty="0">
                <a:solidFill>
                  <a:srgbClr val="009100"/>
                </a:solidFill>
              </a:rPr>
              <a:t>Answer:</a:t>
            </a:r>
          </a:p>
          <a:p>
            <a:r>
              <a:rPr lang="en-US" sz="2000" i="1" dirty="0"/>
              <a:t>P</a:t>
            </a:r>
            <a:r>
              <a:rPr lang="en-US" sz="2000" i="1" baseline="-25000" dirty="0"/>
              <a:t>seawater </a:t>
            </a:r>
            <a:r>
              <a:rPr lang="en-US" sz="2000" i="1" dirty="0"/>
              <a:t>= 23.35 mmHg  and  </a:t>
            </a:r>
            <a:r>
              <a:rPr lang="el-GR" sz="2000" i="1" dirty="0"/>
              <a:t>Δ</a:t>
            </a:r>
            <a:r>
              <a:rPr lang="en-US" sz="2000" i="1" dirty="0"/>
              <a:t>P = 0.45 mmHg</a:t>
            </a:r>
          </a:p>
          <a:p>
            <a:endParaRPr lang="en-US" sz="2000" i="1" dirty="0"/>
          </a:p>
          <a:p>
            <a:r>
              <a:rPr lang="en-US" sz="2000" i="1" dirty="0"/>
              <a:t>The change is pressure is only 0.45 mmHg, but it constitutes a 2% decrease in the vapor pressure of water. </a:t>
            </a:r>
          </a:p>
        </p:txBody>
      </p:sp>
      <p:pic>
        <p:nvPicPr>
          <p:cNvPr id="5122" name="Picture 2" descr="Image result for great lak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4246" y="3179790"/>
            <a:ext cx="3611304" cy="29204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3228" y="3276042"/>
            <a:ext cx="4572000" cy="2554545"/>
          </a:xfrm>
          <a:prstGeom prst="rect">
            <a:avLst/>
          </a:prstGeom>
        </p:spPr>
        <p:txBody>
          <a:bodyPr>
            <a:spAutoFit/>
          </a:bodyPr>
          <a:lstStyle/>
          <a:p>
            <a:r>
              <a:rPr lang="en-US" sz="2000" i="1" dirty="0"/>
              <a:t>This is part of the reason that humidity tends to be higher in states around the Great Lakes, which are freshwater lakes.</a:t>
            </a:r>
          </a:p>
          <a:p>
            <a:endParaRPr lang="en-US" sz="2000" i="1" dirty="0"/>
          </a:p>
          <a:p>
            <a:r>
              <a:rPr lang="en-US" sz="2000" i="1" dirty="0"/>
              <a:t>Scientists take such pressure changes into account when modeling climate change.</a:t>
            </a:r>
          </a:p>
        </p:txBody>
      </p:sp>
    </p:spTree>
    <p:extLst>
      <p:ext uri="{BB962C8B-B14F-4D97-AF65-F5344CB8AC3E}">
        <p14:creationId xmlns:p14="http://schemas.microsoft.com/office/powerpoint/2010/main" val="71028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42631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Homogeneous mixtures or two or more substances are called solutions.</a:t>
            </a:r>
          </a:p>
          <a:p>
            <a:pPr marL="342900" indent="-342900">
              <a:buClr>
                <a:srgbClr val="009900"/>
              </a:buClr>
              <a:buFont typeface="Arial" panose="020B0604020202020204" pitchFamily="34" charset="0"/>
              <a:buChar char="•"/>
            </a:pPr>
            <a:r>
              <a:rPr lang="en-US" sz="2200" dirty="0"/>
              <a:t>The substance present in the </a:t>
            </a:r>
            <a:r>
              <a:rPr lang="en-US" sz="2200" i="1" u="sng" dirty="0">
                <a:solidFill>
                  <a:srgbClr val="009900"/>
                </a:solidFill>
              </a:rPr>
              <a:t>larger</a:t>
            </a:r>
            <a:r>
              <a:rPr lang="en-US" sz="2200" dirty="0"/>
              <a:t> amount is the </a:t>
            </a:r>
            <a:r>
              <a:rPr lang="en-US" sz="2200" i="1" u="sng" dirty="0">
                <a:solidFill>
                  <a:srgbClr val="009900"/>
                </a:solidFill>
              </a:rPr>
              <a:t>solvent</a:t>
            </a:r>
            <a:r>
              <a:rPr lang="en-US" sz="2200" dirty="0"/>
              <a:t>.</a:t>
            </a:r>
          </a:p>
          <a:p>
            <a:pPr marL="342900" indent="-342900">
              <a:buClr>
                <a:srgbClr val="009900"/>
              </a:buClr>
              <a:buFont typeface="Arial" panose="020B0604020202020204" pitchFamily="34" charset="0"/>
              <a:buChar char="•"/>
            </a:pPr>
            <a:r>
              <a:rPr lang="en-US" sz="2200" dirty="0"/>
              <a:t>The substance present in the </a:t>
            </a:r>
            <a:r>
              <a:rPr lang="en-US" sz="2200" i="1" u="sng" dirty="0">
                <a:solidFill>
                  <a:srgbClr val="009900"/>
                </a:solidFill>
              </a:rPr>
              <a:t>smaller</a:t>
            </a:r>
            <a:r>
              <a:rPr lang="en-US" sz="2200" dirty="0"/>
              <a:t> amount is the </a:t>
            </a:r>
            <a:r>
              <a:rPr lang="en-US" sz="2200" i="1" u="sng" dirty="0">
                <a:solidFill>
                  <a:srgbClr val="009900"/>
                </a:solidFill>
              </a:rPr>
              <a:t>solute</a:t>
            </a:r>
            <a:r>
              <a:rPr lang="en-US" sz="2200" dirty="0"/>
              <a:t>.</a:t>
            </a:r>
          </a:p>
          <a:p>
            <a:pPr marL="342900" indent="-342900">
              <a:buClr>
                <a:srgbClr val="009900"/>
              </a:buClr>
              <a:buFont typeface="Arial" panose="020B0604020202020204" pitchFamily="34" charset="0"/>
              <a:buChar char="•"/>
            </a:pPr>
            <a:endParaRPr lang="en-US" sz="2200" i="1" u="sng" dirty="0">
              <a:solidFill>
                <a:srgbClr val="009900"/>
              </a:solidFill>
            </a:endParaRPr>
          </a:p>
          <a:p>
            <a:pPr marL="342900" indent="-342900">
              <a:buClr>
                <a:srgbClr val="009900"/>
              </a:buClr>
              <a:buFont typeface="Arial" panose="020B0604020202020204" pitchFamily="34" charset="0"/>
              <a:buChar char="•"/>
            </a:pPr>
            <a:endParaRPr lang="en-US" sz="2200" i="1" u="sng" dirty="0">
              <a:solidFill>
                <a:srgbClr val="009900"/>
              </a:solidFill>
            </a:endParaRPr>
          </a:p>
          <a:p>
            <a:pPr marL="342900" indent="-342900">
              <a:buClr>
                <a:srgbClr val="009900"/>
              </a:buClr>
              <a:buFont typeface="Arial" panose="020B0604020202020204" pitchFamily="34" charset="0"/>
              <a:buChar char="•"/>
            </a:pPr>
            <a:endParaRPr lang="en-US" sz="2200" i="1" u="sng" dirty="0">
              <a:solidFill>
                <a:srgbClr val="009900"/>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10499" y="3477930"/>
            <a:ext cx="1597892" cy="2584347"/>
          </a:xfrm>
          <a:prstGeom prst="rect">
            <a:avLst/>
          </a:prstGeom>
          <a:ln>
            <a:solidFill>
              <a:schemeClr val="accent1"/>
            </a:solidFill>
          </a:ln>
        </p:spPr>
      </p:pic>
      <p:sp>
        <p:nvSpPr>
          <p:cNvPr id="12" name="TextBox 11"/>
          <p:cNvSpPr txBox="1"/>
          <p:nvPr/>
        </p:nvSpPr>
        <p:spPr>
          <a:xfrm>
            <a:off x="870862" y="4469705"/>
            <a:ext cx="4291559" cy="400110"/>
          </a:xfrm>
          <a:prstGeom prst="rect">
            <a:avLst/>
          </a:prstGeom>
          <a:noFill/>
        </p:spPr>
        <p:txBody>
          <a:bodyPr wrap="none" rtlCol="0">
            <a:spAutoFit/>
          </a:bodyPr>
          <a:lstStyle/>
          <a:p>
            <a:r>
              <a:rPr lang="en-US" sz="2000" dirty="0">
                <a:solidFill>
                  <a:srgbClr val="0000FF"/>
                </a:solidFill>
              </a:rPr>
              <a:t>CuSO</a:t>
            </a:r>
            <a:r>
              <a:rPr lang="en-US" sz="2000" baseline="-25000" dirty="0">
                <a:solidFill>
                  <a:srgbClr val="0000FF"/>
                </a:solidFill>
              </a:rPr>
              <a:t>4</a:t>
            </a:r>
            <a:r>
              <a:rPr lang="en-US" sz="2000" dirty="0">
                <a:solidFill>
                  <a:srgbClr val="0000FF"/>
                </a:solidFill>
              </a:rPr>
              <a:t>(s)  </a:t>
            </a:r>
            <a:r>
              <a:rPr lang="en-US" sz="2000" dirty="0">
                <a:solidFill>
                  <a:srgbClr val="0000FF"/>
                </a:solidFill>
                <a:sym typeface="Wingdings"/>
              </a:rPr>
              <a:t>  Cu</a:t>
            </a:r>
            <a:r>
              <a:rPr lang="en-US" sz="2000" baseline="30000" dirty="0">
                <a:solidFill>
                  <a:srgbClr val="0000FF"/>
                </a:solidFill>
                <a:sym typeface="Wingdings"/>
              </a:rPr>
              <a:t>2+</a:t>
            </a:r>
            <a:r>
              <a:rPr lang="en-US" sz="2000" dirty="0">
                <a:solidFill>
                  <a:srgbClr val="0000FF"/>
                </a:solidFill>
                <a:sym typeface="Wingdings"/>
              </a:rPr>
              <a:t>(aq)  +  SO</a:t>
            </a:r>
            <a:r>
              <a:rPr lang="en-US" sz="2000" baseline="-25000" dirty="0">
                <a:solidFill>
                  <a:srgbClr val="0000FF"/>
                </a:solidFill>
                <a:sym typeface="Wingdings"/>
              </a:rPr>
              <a:t>4</a:t>
            </a:r>
            <a:r>
              <a:rPr lang="en-US" sz="2000" baseline="30000" dirty="0">
                <a:solidFill>
                  <a:srgbClr val="0000FF"/>
                </a:solidFill>
                <a:sym typeface="Wingdings"/>
              </a:rPr>
              <a:t>2-</a:t>
            </a:r>
            <a:r>
              <a:rPr lang="en-US" sz="2000" dirty="0">
                <a:solidFill>
                  <a:srgbClr val="0000FF"/>
                </a:solidFill>
                <a:sym typeface="Wingdings"/>
              </a:rPr>
              <a:t>(aq)</a:t>
            </a:r>
            <a:endParaRPr lang="en-US" sz="2000" dirty="0">
              <a:solidFill>
                <a:srgbClr val="0000FF"/>
              </a:solidFill>
            </a:endParaRPr>
          </a:p>
        </p:txBody>
      </p:sp>
      <p:sp>
        <p:nvSpPr>
          <p:cNvPr id="16" name="TextBox 15"/>
          <p:cNvSpPr txBox="1"/>
          <p:nvPr/>
        </p:nvSpPr>
        <p:spPr>
          <a:xfrm>
            <a:off x="825217" y="3495820"/>
            <a:ext cx="4699059" cy="707886"/>
          </a:xfrm>
          <a:prstGeom prst="rect">
            <a:avLst/>
          </a:prstGeom>
          <a:noFill/>
        </p:spPr>
        <p:txBody>
          <a:bodyPr wrap="square" rtlCol="0">
            <a:spAutoFit/>
          </a:bodyPr>
          <a:lstStyle/>
          <a:p>
            <a:r>
              <a:rPr lang="en-US" sz="2000" dirty="0"/>
              <a:t>Copper(II) sulfate dissolved in water forms a homogeneous solution.</a:t>
            </a:r>
          </a:p>
        </p:txBody>
      </p:sp>
      <p:sp>
        <p:nvSpPr>
          <p:cNvPr id="17" name="TextBox 16"/>
          <p:cNvSpPr txBox="1"/>
          <p:nvPr/>
        </p:nvSpPr>
        <p:spPr>
          <a:xfrm>
            <a:off x="870862" y="5135814"/>
            <a:ext cx="4699059" cy="707886"/>
          </a:xfrm>
          <a:prstGeom prst="rect">
            <a:avLst/>
          </a:prstGeom>
          <a:noFill/>
        </p:spPr>
        <p:txBody>
          <a:bodyPr wrap="square" rtlCol="0">
            <a:spAutoFit/>
          </a:bodyPr>
          <a:lstStyle/>
          <a:p>
            <a:r>
              <a:rPr lang="en-US" sz="2000" dirty="0"/>
              <a:t>The </a:t>
            </a:r>
            <a:r>
              <a:rPr lang="en-US" sz="2000" i="1" u="sng" dirty="0">
                <a:solidFill>
                  <a:srgbClr val="009900"/>
                </a:solidFill>
              </a:rPr>
              <a:t>solute</a:t>
            </a:r>
            <a:r>
              <a:rPr lang="en-US" sz="2000" dirty="0"/>
              <a:t> is copper(II) sulfate.</a:t>
            </a:r>
          </a:p>
          <a:p>
            <a:r>
              <a:rPr lang="en-US" sz="2000" dirty="0"/>
              <a:t>The </a:t>
            </a:r>
            <a:r>
              <a:rPr lang="en-US" sz="2000" i="1" u="sng" dirty="0">
                <a:solidFill>
                  <a:srgbClr val="009900"/>
                </a:solidFill>
              </a:rPr>
              <a:t>solvent</a:t>
            </a:r>
            <a:r>
              <a:rPr lang="en-US" sz="2000" dirty="0"/>
              <a:t> is water.</a:t>
            </a:r>
          </a:p>
        </p:txBody>
      </p:sp>
    </p:spTree>
    <p:extLst>
      <p:ext uri="{BB962C8B-B14F-4D97-AF65-F5344CB8AC3E}">
        <p14:creationId xmlns:p14="http://schemas.microsoft.com/office/powerpoint/2010/main" val="121051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1009102"/>
            <a:ext cx="8530098"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Boiling Point Elevation</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boiling point of a liquid is the temperature at which vapor pressure equals atmospheric pressure.</a:t>
            </a:r>
          </a:p>
          <a:p>
            <a:pPr marL="342900" indent="-342900">
              <a:buClr>
                <a:srgbClr val="009900"/>
              </a:buClr>
              <a:buFont typeface="Arial" panose="020B0604020202020204" pitchFamily="34" charset="0"/>
              <a:buChar char="•"/>
            </a:pPr>
            <a:r>
              <a:rPr lang="en-US" sz="2200" dirty="0"/>
              <a:t>Because vapor pressure is lowered when nonvolatile solutes are present, the boiling point increases.</a:t>
            </a:r>
          </a:p>
        </p:txBody>
      </p:sp>
      <mc:AlternateContent xmlns:mc="http://schemas.openxmlformats.org/markup-compatibility/2006" xmlns:a14="http://schemas.microsoft.com/office/drawing/2010/main">
        <mc:Choice Requires="a14">
          <p:sp>
            <p:nvSpPr>
              <p:cNvPr id="12" name="TextBox 11"/>
              <p:cNvSpPr txBox="1"/>
              <p:nvPr/>
            </p:nvSpPr>
            <p:spPr>
              <a:xfrm>
                <a:off x="1071600" y="3229714"/>
                <a:ext cx="1703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i="1" smtClean="0">
                              <a:solidFill>
                                <a:srgbClr val="009100"/>
                              </a:solidFill>
                              <a:latin typeface="Cambria Math" charset="0"/>
                              <a:ea typeface="Cambria Math" charset="0"/>
                              <a:cs typeface="Cambria Math" charset="0"/>
                            </a:rPr>
                            <m:t>∆</m:t>
                          </m:r>
                          <m:r>
                            <a:rPr lang="en-US" sz="2400" b="0" i="1" smtClean="0">
                              <a:solidFill>
                                <a:srgbClr val="009100"/>
                              </a:solidFill>
                              <a:latin typeface="Cambria Math" charset="0"/>
                              <a:ea typeface="Cambria Math" charset="0"/>
                              <a:cs typeface="Cambria Math" charset="0"/>
                            </a:rPr>
                            <m:t>𝑇</m:t>
                          </m:r>
                        </m:e>
                        <m:sub>
                          <m:r>
                            <a:rPr lang="en-US" sz="2400" b="0" i="1" smtClean="0">
                              <a:solidFill>
                                <a:srgbClr val="009100"/>
                              </a:solidFill>
                              <a:latin typeface="Cambria Math" charset="0"/>
                            </a:rPr>
                            <m:t>𝑏</m:t>
                          </m:r>
                        </m:sub>
                      </m:sSub>
                      <m:r>
                        <a:rPr lang="en-US" sz="2400" b="0" i="1" smtClean="0">
                          <a:solidFill>
                            <a:srgbClr val="009100"/>
                          </a:solidFill>
                          <a:latin typeface="Cambria Math" charset="0"/>
                        </a:rPr>
                        <m:t>=</m:t>
                      </m:r>
                      <m:r>
                        <a:rPr lang="en-US" sz="2400" i="1">
                          <a:solidFill>
                            <a:srgbClr val="009100"/>
                          </a:solidFill>
                          <a:latin typeface="Cambria Math" charset="0"/>
                          <a:ea typeface="Cambria Math" charset="0"/>
                          <a:cs typeface="Cambria Math" charset="0"/>
                        </a:rPr>
                        <m:t>𝒾</m:t>
                      </m:r>
                      <m:sSub>
                        <m:sSubPr>
                          <m:ctrlPr>
                            <a:rPr lang="en-US" sz="2400" i="1">
                              <a:solidFill>
                                <a:srgbClr val="009100"/>
                              </a:solidFill>
                              <a:latin typeface="Cambria Math" panose="02040503050406030204" pitchFamily="18" charset="0"/>
                              <a:ea typeface="Cambria Math" charset="0"/>
                              <a:cs typeface="Cambria Math" charset="0"/>
                            </a:rPr>
                          </m:ctrlPr>
                        </m:sSubPr>
                        <m:e>
                          <m:r>
                            <a:rPr lang="en-US" sz="2400" i="1">
                              <a:solidFill>
                                <a:srgbClr val="009100"/>
                              </a:solidFill>
                              <a:latin typeface="Cambria Math" charset="0"/>
                              <a:ea typeface="Cambria Math" charset="0"/>
                              <a:cs typeface="Cambria Math" charset="0"/>
                            </a:rPr>
                            <m:t>𝐾</m:t>
                          </m:r>
                        </m:e>
                        <m:sub>
                          <m:r>
                            <a:rPr lang="en-US" sz="2400" i="1">
                              <a:solidFill>
                                <a:srgbClr val="009100"/>
                              </a:solidFill>
                              <a:latin typeface="Cambria Math" charset="0"/>
                              <a:ea typeface="Cambria Math" charset="0"/>
                              <a:cs typeface="Cambria Math" charset="0"/>
                            </a:rPr>
                            <m:t>𝑏</m:t>
                          </m:r>
                        </m:sub>
                      </m:sSub>
                      <m:r>
                        <a:rPr lang="en-US" sz="2400" i="1">
                          <a:solidFill>
                            <a:srgbClr val="009100"/>
                          </a:solidFill>
                          <a:latin typeface="Cambria Math" charset="0"/>
                          <a:ea typeface="Cambria Math" charset="0"/>
                          <a:cs typeface="Cambria Math" charset="0"/>
                        </a:rPr>
                        <m:t>𝓂</m:t>
                      </m:r>
                    </m:oMath>
                  </m:oMathPara>
                </a14:m>
                <a:endParaRPr lang="en-US" sz="2400" dirty="0">
                  <a:solidFill>
                    <a:srgbClr val="0091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71600" y="3229714"/>
                <a:ext cx="1703159" cy="369332"/>
              </a:xfrm>
              <a:prstGeom prst="rect">
                <a:avLst/>
              </a:prstGeom>
              <a:blipFill>
                <a:blip r:embed="rId3"/>
                <a:stretch>
                  <a:fillRect l="-3584" r="-179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2"/>
              <p:cNvSpPr txBox="1">
                <a:spLocks/>
              </p:cNvSpPr>
              <p:nvPr/>
            </p:nvSpPr>
            <p:spPr>
              <a:xfrm>
                <a:off x="3839683" y="3164923"/>
                <a:ext cx="5147615" cy="211676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Clr>
                    <a:srgbClr val="009900"/>
                  </a:buClr>
                </a:pPr>
                <a:r>
                  <a:rPr lang="en-US" sz="1800" i="1" dirty="0"/>
                  <a:t>ΔT</a:t>
                </a:r>
                <a:r>
                  <a:rPr lang="en-US" sz="1800" i="1" baseline="-25000" dirty="0"/>
                  <a:t>b</a:t>
                </a:r>
                <a:r>
                  <a:rPr lang="en-US" sz="1800" dirty="0"/>
                  <a:t> = boiling point elevation</a:t>
                </a:r>
              </a:p>
              <a:p>
                <a:pPr>
                  <a:buClr>
                    <a:srgbClr val="009900"/>
                  </a:buClr>
                </a:pPr>
                <a:r>
                  <a:rPr lang="en-US" sz="1800" i="1" dirty="0"/>
                  <a:t>K</a:t>
                </a:r>
                <a:r>
                  <a:rPr lang="en-US" sz="1800" i="1" baseline="-25000" dirty="0"/>
                  <a:t>b</a:t>
                </a:r>
                <a:r>
                  <a:rPr lang="en-US" sz="1800" dirty="0"/>
                  <a:t> = molal boiling point elevation constant</a:t>
                </a:r>
              </a:p>
              <a:p>
                <a:pPr>
                  <a:buClr>
                    <a:srgbClr val="009900"/>
                  </a:buClr>
                </a:pPr>
                <a:r>
                  <a:rPr lang="en-US" sz="1800" dirty="0">
                    <a:latin typeface="Lucida Calligraphy" panose="03010101010101010101" pitchFamily="66" charset="0"/>
                  </a:rPr>
                  <a:t>m</a:t>
                </a:r>
                <a:r>
                  <a:rPr lang="en-US" sz="1800" dirty="0"/>
                  <a:t> = molal concentration of all solute species</a:t>
                </a:r>
              </a:p>
              <a:p>
                <a:pPr>
                  <a:buClr>
                    <a:srgbClr val="009900"/>
                  </a:buClr>
                </a:pPr>
                <a14:m>
                  <m:oMath xmlns:m="http://schemas.openxmlformats.org/officeDocument/2006/math">
                    <m:r>
                      <a:rPr lang="en-US" sz="2000" i="1">
                        <a:latin typeface="Cambria Math" charset="0"/>
                        <a:ea typeface="Cambria Math" charset="0"/>
                        <a:cs typeface="Cambria Math" charset="0"/>
                      </a:rPr>
                      <m:t>𝒾</m:t>
                    </m:r>
                    <m:r>
                      <a:rPr lang="en-US" sz="2000" b="0" i="0" smtClean="0">
                        <a:latin typeface="Cambria Math" panose="02040503050406030204" pitchFamily="18" charset="0"/>
                        <a:ea typeface="Cambria Math" charset="0"/>
                        <a:cs typeface="Cambria Math" charset="0"/>
                      </a:rPr>
                      <m:t>=</m:t>
                    </m:r>
                  </m:oMath>
                </a14:m>
                <a:r>
                  <a:rPr lang="en-US" sz="2000" dirty="0"/>
                  <a:t> </a:t>
                </a:r>
                <a:r>
                  <a:rPr lang="en-US" sz="1800" dirty="0"/>
                  <a:t>van’t Hoff factor</a:t>
                </a:r>
              </a:p>
            </p:txBody>
          </p:sp>
        </mc:Choice>
        <mc:Fallback xmlns="">
          <p:sp>
            <p:nvSpPr>
              <p:cNvPr id="13" name="Text Placeholder 2"/>
              <p:cNvSpPr txBox="1">
                <a:spLocks noRot="1" noChangeAspect="1" noMove="1" noResize="1" noEditPoints="1" noAdjustHandles="1" noChangeArrowheads="1" noChangeShapeType="1" noTextEdit="1"/>
              </p:cNvSpPr>
              <p:nvPr/>
            </p:nvSpPr>
            <p:spPr>
              <a:xfrm>
                <a:off x="3839683" y="3164923"/>
                <a:ext cx="5147615" cy="2116763"/>
              </a:xfrm>
              <a:prstGeom prst="rect">
                <a:avLst/>
              </a:prstGeom>
              <a:blipFill>
                <a:blip r:embed="rId4"/>
                <a:stretch>
                  <a:fillRect l="-1066" t="-1441"/>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890235" y="3810009"/>
            <a:ext cx="2044694" cy="2911466"/>
          </a:xfrm>
          <a:prstGeom prst="rect">
            <a:avLst/>
          </a:prstGeom>
        </p:spPr>
      </p:pic>
    </p:spTree>
    <p:extLst>
      <p:ext uri="{BB962C8B-B14F-4D97-AF65-F5344CB8AC3E}">
        <p14:creationId xmlns:p14="http://schemas.microsoft.com/office/powerpoint/2010/main" val="8773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31</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57200" y="866457"/>
            <a:ext cx="8408892"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11.6</a:t>
            </a:r>
          </a:p>
          <a:p>
            <a:pPr>
              <a:buClr>
                <a:srgbClr val="009900"/>
              </a:buClr>
            </a:pPr>
            <a:r>
              <a:rPr lang="en-US" sz="2200" dirty="0"/>
              <a:t>What is the boiling point of a solution containing 92.1 g of I</a:t>
            </a:r>
            <a:r>
              <a:rPr lang="en-US" sz="2200" baseline="-25000" dirty="0"/>
              <a:t>2</a:t>
            </a:r>
            <a:r>
              <a:rPr lang="en-US" sz="2200" dirty="0"/>
              <a:t>  and 800.0 g of chloroform, CHCl</a:t>
            </a:r>
            <a:r>
              <a:rPr lang="en-US" sz="2200" baseline="-25000" dirty="0"/>
              <a:t>3</a:t>
            </a:r>
            <a:r>
              <a:rPr lang="en-US" sz="2200" dirty="0"/>
              <a:t>. Assume that I</a:t>
            </a:r>
            <a:r>
              <a:rPr lang="en-US" sz="2200" baseline="-25000" dirty="0"/>
              <a:t>2</a:t>
            </a:r>
            <a:r>
              <a:rPr lang="en-US" sz="2200" dirty="0"/>
              <a:t> is non-volatile.</a:t>
            </a:r>
          </a:p>
        </p:txBody>
      </p:sp>
      <mc:AlternateContent xmlns:mc="http://schemas.openxmlformats.org/markup-compatibility/2006" xmlns:a14="http://schemas.microsoft.com/office/drawing/2010/main">
        <mc:Choice Requires="a14">
          <p:sp>
            <p:nvSpPr>
              <p:cNvPr id="12" name="TextBox 11"/>
              <p:cNvSpPr txBox="1"/>
              <p:nvPr/>
            </p:nvSpPr>
            <p:spPr>
              <a:xfrm>
                <a:off x="3769847" y="2423397"/>
                <a:ext cx="1703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i="1" smtClean="0">
                              <a:solidFill>
                                <a:srgbClr val="009100"/>
                              </a:solidFill>
                              <a:latin typeface="Cambria Math" charset="0"/>
                              <a:ea typeface="Cambria Math" charset="0"/>
                              <a:cs typeface="Cambria Math" charset="0"/>
                            </a:rPr>
                            <m:t>∆</m:t>
                          </m:r>
                          <m:r>
                            <a:rPr lang="en-US" sz="2400" b="0" i="1" smtClean="0">
                              <a:solidFill>
                                <a:srgbClr val="009100"/>
                              </a:solidFill>
                              <a:latin typeface="Cambria Math" charset="0"/>
                              <a:ea typeface="Cambria Math" charset="0"/>
                              <a:cs typeface="Cambria Math" charset="0"/>
                            </a:rPr>
                            <m:t>𝑇</m:t>
                          </m:r>
                        </m:e>
                        <m:sub>
                          <m:r>
                            <a:rPr lang="en-US" sz="2400" b="0" i="1" smtClean="0">
                              <a:solidFill>
                                <a:srgbClr val="009100"/>
                              </a:solidFill>
                              <a:latin typeface="Cambria Math" charset="0"/>
                            </a:rPr>
                            <m:t>𝑏</m:t>
                          </m:r>
                        </m:sub>
                      </m:sSub>
                      <m:r>
                        <a:rPr lang="en-US" sz="2400" b="0" i="1" smtClean="0">
                          <a:solidFill>
                            <a:srgbClr val="009100"/>
                          </a:solidFill>
                          <a:latin typeface="Cambria Math" charset="0"/>
                        </a:rPr>
                        <m:t>=</m:t>
                      </m:r>
                      <m:r>
                        <a:rPr lang="en-US" sz="2400" i="1">
                          <a:solidFill>
                            <a:srgbClr val="009100"/>
                          </a:solidFill>
                          <a:latin typeface="Cambria Math" charset="0"/>
                          <a:ea typeface="Cambria Math" charset="0"/>
                          <a:cs typeface="Cambria Math" charset="0"/>
                        </a:rPr>
                        <m:t>𝒾</m:t>
                      </m:r>
                      <m:sSub>
                        <m:sSubPr>
                          <m:ctrlPr>
                            <a:rPr lang="en-US" sz="2400" i="1">
                              <a:solidFill>
                                <a:srgbClr val="009100"/>
                              </a:solidFill>
                              <a:latin typeface="Cambria Math" panose="02040503050406030204" pitchFamily="18" charset="0"/>
                              <a:ea typeface="Cambria Math" charset="0"/>
                              <a:cs typeface="Cambria Math" charset="0"/>
                            </a:rPr>
                          </m:ctrlPr>
                        </m:sSubPr>
                        <m:e>
                          <m:r>
                            <a:rPr lang="en-US" sz="2400" i="1">
                              <a:solidFill>
                                <a:srgbClr val="009100"/>
                              </a:solidFill>
                              <a:latin typeface="Cambria Math" charset="0"/>
                              <a:ea typeface="Cambria Math" charset="0"/>
                              <a:cs typeface="Cambria Math" charset="0"/>
                            </a:rPr>
                            <m:t>𝐾</m:t>
                          </m:r>
                        </m:e>
                        <m:sub>
                          <m:r>
                            <a:rPr lang="en-US" sz="2400" i="1">
                              <a:solidFill>
                                <a:srgbClr val="009100"/>
                              </a:solidFill>
                              <a:latin typeface="Cambria Math" charset="0"/>
                              <a:ea typeface="Cambria Math" charset="0"/>
                              <a:cs typeface="Cambria Math" charset="0"/>
                            </a:rPr>
                            <m:t>𝑏</m:t>
                          </m:r>
                        </m:sub>
                      </m:sSub>
                      <m:r>
                        <a:rPr lang="en-US" sz="2400" i="1">
                          <a:solidFill>
                            <a:srgbClr val="009100"/>
                          </a:solidFill>
                          <a:latin typeface="Cambria Math" charset="0"/>
                          <a:ea typeface="Cambria Math" charset="0"/>
                          <a:cs typeface="Cambria Math" charset="0"/>
                        </a:rPr>
                        <m:t>𝓂</m:t>
                      </m:r>
                    </m:oMath>
                  </m:oMathPara>
                </a14:m>
                <a:endParaRPr lang="en-US" sz="2400" dirty="0">
                  <a:solidFill>
                    <a:srgbClr val="0091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69847" y="2423397"/>
                <a:ext cx="1703159" cy="369332"/>
              </a:xfrm>
              <a:prstGeom prst="rect">
                <a:avLst/>
              </a:prstGeom>
              <a:blipFill>
                <a:blip r:embed="rId3"/>
                <a:stretch>
                  <a:fillRect l="-3214" r="-1429" b="-20000"/>
                </a:stretch>
              </a:blipFill>
            </p:spPr>
            <p:txBody>
              <a:bodyPr/>
              <a:lstStyle/>
              <a:p>
                <a:r>
                  <a:rPr lang="en-US">
                    <a:noFill/>
                  </a:rPr>
                  <a:t> </a:t>
                </a:r>
              </a:p>
            </p:txBody>
          </p:sp>
        </mc:Fallback>
      </mc:AlternateContent>
      <p:graphicFrame>
        <p:nvGraphicFramePr>
          <p:cNvPr id="15" name="Table 14"/>
          <p:cNvGraphicFramePr>
            <a:graphicFrameLocks noGrp="1"/>
          </p:cNvGraphicFramePr>
          <p:nvPr>
            <p:extLst>
              <p:ext uri="{D42A27DB-BD31-4B8C-83A1-F6EECF244321}">
                <p14:modId xmlns:p14="http://schemas.microsoft.com/office/powerpoint/2010/main" val="2508140996"/>
              </p:ext>
            </p:extLst>
          </p:nvPr>
        </p:nvGraphicFramePr>
        <p:xfrm>
          <a:off x="2689654" y="4917811"/>
          <a:ext cx="6096000" cy="1483360"/>
        </p:xfrm>
        <a:graphic>
          <a:graphicData uri="http://schemas.openxmlformats.org/drawingml/2006/table">
            <a:tbl>
              <a:tblPr firstRow="1" bandRow="1">
                <a:tableStyleId>{5C22544A-7EE6-4342-B048-85BDC9FD1C3A}</a:tableStyleId>
              </a:tblPr>
              <a:tblGrid>
                <a:gridCol w="1245973">
                  <a:extLst>
                    <a:ext uri="{9D8B030D-6E8A-4147-A177-3AD203B41FA5}">
                      <a16:colId xmlns:a16="http://schemas.microsoft.com/office/drawing/2014/main" val="3005378559"/>
                    </a:ext>
                  </a:extLst>
                </a:gridCol>
                <a:gridCol w="1397000">
                  <a:extLst>
                    <a:ext uri="{9D8B030D-6E8A-4147-A177-3AD203B41FA5}">
                      <a16:colId xmlns:a16="http://schemas.microsoft.com/office/drawing/2014/main" val="194943447"/>
                    </a:ext>
                  </a:extLst>
                </a:gridCol>
                <a:gridCol w="1066800">
                  <a:extLst>
                    <a:ext uri="{9D8B030D-6E8A-4147-A177-3AD203B41FA5}">
                      <a16:colId xmlns:a16="http://schemas.microsoft.com/office/drawing/2014/main" val="3008707576"/>
                    </a:ext>
                  </a:extLst>
                </a:gridCol>
                <a:gridCol w="1397000">
                  <a:extLst>
                    <a:ext uri="{9D8B030D-6E8A-4147-A177-3AD203B41FA5}">
                      <a16:colId xmlns:a16="http://schemas.microsoft.com/office/drawing/2014/main" val="1693050729"/>
                    </a:ext>
                  </a:extLst>
                </a:gridCol>
                <a:gridCol w="989227">
                  <a:extLst>
                    <a:ext uri="{9D8B030D-6E8A-4147-A177-3AD203B41FA5}">
                      <a16:colId xmlns:a16="http://schemas.microsoft.com/office/drawing/2014/main" val="2066494923"/>
                    </a:ext>
                  </a:extLst>
                </a:gridCol>
              </a:tblGrid>
              <a:tr h="370840">
                <a:tc>
                  <a:txBody>
                    <a:bodyPr/>
                    <a:lstStyle/>
                    <a:p>
                      <a:pPr algn="ctr"/>
                      <a:r>
                        <a:rPr lang="en-US" sz="1400" b="0" dirty="0">
                          <a:solidFill>
                            <a:schemeClr val="tx1"/>
                          </a:solidFill>
                        </a:rPr>
                        <a:t>Solvent</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Boiling</a:t>
                      </a:r>
                      <a:r>
                        <a:rPr lang="en-US" sz="1400" b="0" baseline="0" dirty="0">
                          <a:solidFill>
                            <a:schemeClr val="tx1"/>
                          </a:solidFill>
                        </a:rPr>
                        <a:t> Point</a:t>
                      </a:r>
                      <a:endParaRPr lang="en-US" sz="1400" b="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i="1" dirty="0">
                          <a:solidFill>
                            <a:schemeClr val="tx1"/>
                          </a:solidFill>
                        </a:rPr>
                        <a:t>K</a:t>
                      </a:r>
                      <a:r>
                        <a:rPr lang="en-US" sz="1400" b="0" i="1" baseline="-25000" dirty="0">
                          <a:solidFill>
                            <a:schemeClr val="tx1"/>
                          </a:solidFill>
                        </a:rPr>
                        <a:t>b</a:t>
                      </a:r>
                      <a:r>
                        <a:rPr lang="en-US" sz="1400" b="0" i="0" baseline="0" dirty="0">
                          <a:solidFill>
                            <a:schemeClr val="tx1"/>
                          </a:solidFill>
                        </a:rPr>
                        <a:t> (</a:t>
                      </a:r>
                      <a:r>
                        <a:rPr lang="en-US" sz="1400" b="0" dirty="0">
                          <a:solidFill>
                            <a:schemeClr val="tx1"/>
                          </a:solidFill>
                        </a:rPr>
                        <a:t>°C</a:t>
                      </a:r>
                      <a:r>
                        <a:rPr lang="en-US" sz="1400" b="0" i="0" baseline="0" dirty="0">
                          <a:solidFill>
                            <a:schemeClr val="tx1"/>
                          </a:solidFill>
                        </a:rPr>
                        <a:t>/</a:t>
                      </a:r>
                      <a:r>
                        <a:rPr lang="en-US" sz="1400" b="0" dirty="0">
                          <a:solidFill>
                            <a:schemeClr val="tx1"/>
                          </a:solidFill>
                          <a:latin typeface="Lucida Calligraphy" panose="03010101010101010101" pitchFamily="66" charset="0"/>
                        </a:rPr>
                        <a:t>m</a:t>
                      </a:r>
                      <a:r>
                        <a:rPr lang="en-US" sz="1400" b="0" i="0" baseline="0" dirty="0">
                          <a:solidFill>
                            <a:schemeClr val="tx1"/>
                          </a:solidFill>
                        </a:rPr>
                        <a:t>)</a:t>
                      </a:r>
                      <a:endParaRPr lang="en-US" sz="1400" b="0" i="1" baseline="-25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Freezing</a:t>
                      </a:r>
                      <a:r>
                        <a:rPr lang="en-US" sz="1400" b="0" baseline="0" dirty="0">
                          <a:solidFill>
                            <a:schemeClr val="tx1"/>
                          </a:solidFill>
                        </a:rPr>
                        <a:t> Point</a:t>
                      </a:r>
                      <a:endParaRPr lang="en-US" sz="1400" b="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i="1" dirty="0">
                          <a:solidFill>
                            <a:schemeClr val="tx1"/>
                          </a:solidFill>
                        </a:rPr>
                        <a:t>K</a:t>
                      </a:r>
                      <a:r>
                        <a:rPr lang="en-US" sz="1400" b="0" i="1" baseline="-25000" dirty="0">
                          <a:solidFill>
                            <a:schemeClr val="tx1"/>
                          </a:solidFill>
                        </a:rPr>
                        <a:t>f</a:t>
                      </a:r>
                      <a:r>
                        <a:rPr lang="en-US" sz="1400" b="0" i="0" baseline="0" dirty="0">
                          <a:solidFill>
                            <a:schemeClr val="tx1"/>
                          </a:solidFill>
                        </a:rPr>
                        <a:t> (</a:t>
                      </a:r>
                      <a:r>
                        <a:rPr lang="en-US" sz="1400" b="0" dirty="0">
                          <a:solidFill>
                            <a:schemeClr val="tx1"/>
                          </a:solidFill>
                        </a:rPr>
                        <a:t>°C</a:t>
                      </a:r>
                      <a:r>
                        <a:rPr lang="en-US" sz="1400" b="0" i="0" baseline="0" dirty="0">
                          <a:solidFill>
                            <a:schemeClr val="tx1"/>
                          </a:solidFill>
                        </a:rPr>
                        <a:t>/</a:t>
                      </a:r>
                      <a:r>
                        <a:rPr lang="en-US" sz="1400" b="0" dirty="0">
                          <a:solidFill>
                            <a:schemeClr val="tx1"/>
                          </a:solidFill>
                          <a:latin typeface="Lucida Calligraphy" panose="03010101010101010101" pitchFamily="66" charset="0"/>
                        </a:rPr>
                        <a:t>m</a:t>
                      </a:r>
                      <a:r>
                        <a:rPr lang="en-US" sz="1400" b="0" i="0" baseline="0" dirty="0">
                          <a:solidFill>
                            <a:schemeClr val="tx1"/>
                          </a:solidFill>
                        </a:rPr>
                        <a:t>)</a:t>
                      </a:r>
                      <a:endParaRPr lang="en-US" sz="1400" b="0" i="1" baseline="-25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6585356"/>
                  </a:ext>
                </a:extLst>
              </a:tr>
              <a:tr h="370840">
                <a:tc>
                  <a:txBody>
                    <a:bodyPr/>
                    <a:lstStyle/>
                    <a:p>
                      <a:pPr algn="ctr"/>
                      <a:r>
                        <a:rPr lang="en-US" sz="1400" b="0" dirty="0">
                          <a:solidFill>
                            <a:schemeClr val="tx1"/>
                          </a:solidFill>
                        </a:rPr>
                        <a:t>H</a:t>
                      </a:r>
                      <a:r>
                        <a:rPr lang="en-US" sz="1400" b="0" baseline="-25000" dirty="0">
                          <a:solidFill>
                            <a:schemeClr val="tx1"/>
                          </a:solidFill>
                        </a:rPr>
                        <a:t>2</a:t>
                      </a:r>
                      <a:r>
                        <a:rPr lang="en-US" sz="1400" b="0" dirty="0">
                          <a:solidFill>
                            <a:schemeClr val="tx1"/>
                          </a:solidFill>
                        </a:rPr>
                        <a:t>O</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100.0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0.512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0.0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1.86</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777511"/>
                  </a:ext>
                </a:extLst>
              </a:tr>
              <a:tr h="370840">
                <a:tc>
                  <a:txBody>
                    <a:bodyPr/>
                    <a:lstStyle/>
                    <a:p>
                      <a:pPr algn="ctr"/>
                      <a:r>
                        <a:rPr lang="en-US" sz="1400" b="0" dirty="0">
                          <a:solidFill>
                            <a:schemeClr val="tx1"/>
                          </a:solidFill>
                        </a:rPr>
                        <a:t>benzene</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80.1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2.53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5.5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5.12</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378801"/>
                  </a:ext>
                </a:extLst>
              </a:tr>
              <a:tr h="370840">
                <a:tc>
                  <a:txBody>
                    <a:bodyPr/>
                    <a:lstStyle/>
                    <a:p>
                      <a:pPr algn="ctr"/>
                      <a:r>
                        <a:rPr lang="en-US" sz="1400" b="0" dirty="0">
                          <a:solidFill>
                            <a:schemeClr val="tx1"/>
                          </a:solidFill>
                        </a:rPr>
                        <a:t>chloroform</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61.26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3.63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−63.5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4.68</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extLst>
                  <a:ext uri="{0D108BD9-81ED-4DB2-BD59-A6C34878D82A}">
                    <a16:rowId xmlns:a16="http://schemas.microsoft.com/office/drawing/2014/main" val="3569597567"/>
                  </a:ext>
                </a:extLst>
              </a:tr>
            </a:tbl>
          </a:graphicData>
        </a:graphic>
      </p:graphicFrame>
    </p:spTree>
    <p:extLst>
      <p:ext uri="{BB962C8B-B14F-4D97-AF65-F5344CB8AC3E}">
        <p14:creationId xmlns:p14="http://schemas.microsoft.com/office/powerpoint/2010/main" val="215120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1009102"/>
            <a:ext cx="8530098"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Freezing Point Depression</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boiling point of a liquid is the temperature at which vapor pressure equals atmospheric pressure.</a:t>
            </a:r>
          </a:p>
          <a:p>
            <a:pPr marL="342900" indent="-342900">
              <a:buClr>
                <a:srgbClr val="009900"/>
              </a:buClr>
              <a:buFont typeface="Arial" panose="020B0604020202020204" pitchFamily="34" charset="0"/>
              <a:buChar char="•"/>
            </a:pPr>
            <a:r>
              <a:rPr lang="en-US" sz="2200" dirty="0"/>
              <a:t>Because vapor pressure is lowered when nonvolatile solutes are present, the boiling point increases.</a:t>
            </a:r>
          </a:p>
        </p:txBody>
      </p:sp>
      <mc:AlternateContent xmlns:mc="http://schemas.openxmlformats.org/markup-compatibility/2006" xmlns:a14="http://schemas.microsoft.com/office/drawing/2010/main">
        <mc:Choice Requires="a14">
          <p:sp>
            <p:nvSpPr>
              <p:cNvPr id="12" name="TextBox 11"/>
              <p:cNvSpPr txBox="1"/>
              <p:nvPr/>
            </p:nvSpPr>
            <p:spPr>
              <a:xfrm>
                <a:off x="1071600" y="3229714"/>
                <a:ext cx="1684500"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i="1" smtClean="0">
                              <a:solidFill>
                                <a:srgbClr val="009100"/>
                              </a:solidFill>
                              <a:latin typeface="Cambria Math" charset="0"/>
                              <a:ea typeface="Cambria Math" charset="0"/>
                              <a:cs typeface="Cambria Math" charset="0"/>
                            </a:rPr>
                            <m:t>∆</m:t>
                          </m:r>
                          <m:r>
                            <a:rPr lang="en-US" sz="2400" b="0" i="1" smtClean="0">
                              <a:solidFill>
                                <a:srgbClr val="009100"/>
                              </a:solidFill>
                              <a:latin typeface="Cambria Math" charset="0"/>
                              <a:ea typeface="Cambria Math" charset="0"/>
                              <a:cs typeface="Cambria Math" charset="0"/>
                            </a:rPr>
                            <m:t>𝑇</m:t>
                          </m:r>
                        </m:e>
                        <m:sub>
                          <m:r>
                            <a:rPr lang="en-US" sz="2400" b="0" i="1" smtClean="0">
                              <a:solidFill>
                                <a:srgbClr val="009100"/>
                              </a:solidFill>
                              <a:latin typeface="Cambria Math" panose="02040503050406030204" pitchFamily="18" charset="0"/>
                              <a:ea typeface="Cambria Math" charset="0"/>
                              <a:cs typeface="Cambria Math" charset="0"/>
                            </a:rPr>
                            <m:t>𝑓</m:t>
                          </m:r>
                        </m:sub>
                      </m:sSub>
                      <m:r>
                        <a:rPr lang="en-US" sz="2400" b="0" i="1" smtClean="0">
                          <a:solidFill>
                            <a:srgbClr val="009100"/>
                          </a:solidFill>
                          <a:latin typeface="Cambria Math" charset="0"/>
                        </a:rPr>
                        <m:t>=</m:t>
                      </m:r>
                      <m:r>
                        <a:rPr lang="en-US" sz="2400" i="1">
                          <a:solidFill>
                            <a:srgbClr val="009100"/>
                          </a:solidFill>
                          <a:latin typeface="Cambria Math" charset="0"/>
                          <a:ea typeface="Cambria Math" charset="0"/>
                          <a:cs typeface="Cambria Math" charset="0"/>
                        </a:rPr>
                        <m:t>𝒾</m:t>
                      </m:r>
                      <m:sSub>
                        <m:sSubPr>
                          <m:ctrlPr>
                            <a:rPr lang="en-US" sz="2400" i="1">
                              <a:solidFill>
                                <a:srgbClr val="009100"/>
                              </a:solidFill>
                              <a:latin typeface="Cambria Math" panose="02040503050406030204" pitchFamily="18" charset="0"/>
                              <a:ea typeface="Cambria Math" charset="0"/>
                              <a:cs typeface="Cambria Math" charset="0"/>
                            </a:rPr>
                          </m:ctrlPr>
                        </m:sSubPr>
                        <m:e>
                          <m:r>
                            <a:rPr lang="en-US" sz="2400" i="1">
                              <a:solidFill>
                                <a:srgbClr val="009100"/>
                              </a:solidFill>
                              <a:latin typeface="Cambria Math" charset="0"/>
                              <a:ea typeface="Cambria Math" charset="0"/>
                              <a:cs typeface="Cambria Math" charset="0"/>
                            </a:rPr>
                            <m:t>𝐾</m:t>
                          </m:r>
                        </m:e>
                        <m:sub>
                          <m:r>
                            <a:rPr lang="en-US" sz="2400" i="1">
                              <a:solidFill>
                                <a:srgbClr val="009100"/>
                              </a:solidFill>
                              <a:latin typeface="Cambria Math" charset="0"/>
                              <a:ea typeface="Cambria Math" charset="0"/>
                              <a:cs typeface="Cambria Math" charset="0"/>
                            </a:rPr>
                            <m:t>𝑏</m:t>
                          </m:r>
                        </m:sub>
                      </m:sSub>
                      <m:r>
                        <a:rPr lang="en-US" sz="2400" i="1">
                          <a:solidFill>
                            <a:srgbClr val="009100"/>
                          </a:solidFill>
                          <a:latin typeface="Cambria Math" charset="0"/>
                          <a:ea typeface="Cambria Math" charset="0"/>
                          <a:cs typeface="Cambria Math" charset="0"/>
                        </a:rPr>
                        <m:t>𝓂</m:t>
                      </m:r>
                    </m:oMath>
                  </m:oMathPara>
                </a14:m>
                <a:endParaRPr lang="en-US" sz="2400" dirty="0">
                  <a:solidFill>
                    <a:srgbClr val="0091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71600" y="3229714"/>
                <a:ext cx="1684500" cy="398955"/>
              </a:xfrm>
              <a:prstGeom prst="rect">
                <a:avLst/>
              </a:prstGeom>
              <a:blipFill>
                <a:blip r:embed="rId3"/>
                <a:stretch>
                  <a:fillRect l="-3623" r="-1812"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Placeholder 2"/>
              <p:cNvSpPr txBox="1">
                <a:spLocks/>
              </p:cNvSpPr>
              <p:nvPr/>
            </p:nvSpPr>
            <p:spPr>
              <a:xfrm>
                <a:off x="3839683" y="3164923"/>
                <a:ext cx="5147615" cy="211676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Clr>
                    <a:srgbClr val="009900"/>
                  </a:buClr>
                </a:pPr>
                <a:r>
                  <a:rPr lang="en-US" sz="1800" i="1" dirty="0" err="1"/>
                  <a:t>ΔT</a:t>
                </a:r>
                <a:r>
                  <a:rPr lang="en-US" sz="1800" i="1" baseline="-25000" dirty="0" err="1"/>
                  <a:t>f</a:t>
                </a:r>
                <a:r>
                  <a:rPr lang="en-US" sz="1800" dirty="0"/>
                  <a:t> = freezing point depression</a:t>
                </a:r>
              </a:p>
              <a:p>
                <a:pPr>
                  <a:buClr>
                    <a:srgbClr val="009900"/>
                  </a:buClr>
                </a:pPr>
                <a:r>
                  <a:rPr lang="en-US" sz="1800" i="1" dirty="0"/>
                  <a:t>K</a:t>
                </a:r>
                <a:r>
                  <a:rPr lang="en-US" sz="1800" i="1" baseline="-25000" dirty="0"/>
                  <a:t>f</a:t>
                </a:r>
                <a:r>
                  <a:rPr lang="en-US" sz="1800" dirty="0"/>
                  <a:t> = molal freezing point depression constant</a:t>
                </a:r>
              </a:p>
              <a:p>
                <a:pPr>
                  <a:buClr>
                    <a:srgbClr val="009900"/>
                  </a:buClr>
                </a:pPr>
                <a:r>
                  <a:rPr lang="en-US" sz="1800" dirty="0">
                    <a:latin typeface="Lucida Calligraphy" panose="03010101010101010101" pitchFamily="66" charset="0"/>
                  </a:rPr>
                  <a:t>m</a:t>
                </a:r>
                <a:r>
                  <a:rPr lang="en-US" sz="1800" dirty="0"/>
                  <a:t> = molal concentration of all solute species</a:t>
                </a:r>
              </a:p>
              <a:p>
                <a:pPr>
                  <a:buClr>
                    <a:srgbClr val="009900"/>
                  </a:buClr>
                </a:pPr>
                <a14:m>
                  <m:oMath xmlns:m="http://schemas.openxmlformats.org/officeDocument/2006/math">
                    <m:r>
                      <a:rPr lang="en-US" sz="2000" i="1">
                        <a:latin typeface="Cambria Math" charset="0"/>
                        <a:ea typeface="Cambria Math" charset="0"/>
                        <a:cs typeface="Cambria Math" charset="0"/>
                      </a:rPr>
                      <m:t>𝒾</m:t>
                    </m:r>
                    <m:r>
                      <a:rPr lang="en-US" sz="2000" b="0" i="0" smtClean="0">
                        <a:latin typeface="Cambria Math" panose="02040503050406030204" pitchFamily="18" charset="0"/>
                        <a:ea typeface="Cambria Math" charset="0"/>
                        <a:cs typeface="Cambria Math" charset="0"/>
                      </a:rPr>
                      <m:t>=</m:t>
                    </m:r>
                  </m:oMath>
                </a14:m>
                <a:r>
                  <a:rPr lang="en-US" sz="2000" dirty="0"/>
                  <a:t> </a:t>
                </a:r>
                <a:r>
                  <a:rPr lang="en-US" sz="1800" dirty="0"/>
                  <a:t>van’t Hoff factor</a:t>
                </a:r>
              </a:p>
            </p:txBody>
          </p:sp>
        </mc:Choice>
        <mc:Fallback xmlns="">
          <p:sp>
            <p:nvSpPr>
              <p:cNvPr id="13" name="Text Placeholder 2"/>
              <p:cNvSpPr txBox="1">
                <a:spLocks noRot="1" noChangeAspect="1" noMove="1" noResize="1" noEditPoints="1" noAdjustHandles="1" noChangeArrowheads="1" noChangeShapeType="1" noTextEdit="1"/>
              </p:cNvSpPr>
              <p:nvPr/>
            </p:nvSpPr>
            <p:spPr>
              <a:xfrm>
                <a:off x="3839683" y="3164923"/>
                <a:ext cx="5147615" cy="2116763"/>
              </a:xfrm>
              <a:prstGeom prst="rect">
                <a:avLst/>
              </a:prstGeom>
              <a:blipFill>
                <a:blip r:embed="rId4"/>
                <a:stretch>
                  <a:fillRect l="-1066" t="-1441"/>
                </a:stretch>
              </a:blipFill>
            </p:spPr>
            <p:txBody>
              <a:bodyPr/>
              <a:lstStyle/>
              <a:p>
                <a:r>
                  <a:rPr lang="en-US">
                    <a:noFill/>
                  </a:rPr>
                  <a:t> </a:t>
                </a:r>
              </a:p>
            </p:txBody>
          </p:sp>
        </mc:Fallback>
      </mc:AlternateContent>
      <p:grpSp>
        <p:nvGrpSpPr>
          <p:cNvPr id="3" name="Group 2"/>
          <p:cNvGrpSpPr/>
          <p:nvPr/>
        </p:nvGrpSpPr>
        <p:grpSpPr>
          <a:xfrm>
            <a:off x="468408" y="3965209"/>
            <a:ext cx="3015914" cy="2573703"/>
            <a:chOff x="405893" y="4098423"/>
            <a:chExt cx="3015914" cy="2573703"/>
          </a:xfrm>
        </p:grpSpPr>
        <p:pic>
          <p:nvPicPr>
            <p:cNvPr id="10242" name="Picture 2" descr="Image result for freezing point depre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93" y="4098423"/>
              <a:ext cx="3015914" cy="21835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5893" y="6364349"/>
              <a:ext cx="1229824" cy="307777"/>
            </a:xfrm>
            <a:prstGeom prst="rect">
              <a:avLst/>
            </a:prstGeom>
            <a:noFill/>
          </p:spPr>
          <p:txBody>
            <a:bodyPr wrap="none" rtlCol="0">
              <a:spAutoFit/>
            </a:bodyPr>
            <a:lstStyle/>
            <a:p>
              <a:r>
                <a:rPr lang="en-US" sz="1400" i="1" dirty="0"/>
                <a:t>thinglink.com</a:t>
              </a:r>
            </a:p>
          </p:txBody>
        </p:sp>
      </p:grpSp>
      <p:pic>
        <p:nvPicPr>
          <p:cNvPr id="10244" name="Picture 4" descr="Image result for freezing point depression salt on road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7905" y="4738804"/>
            <a:ext cx="3298521" cy="180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83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517803" y="882499"/>
            <a:ext cx="8408892"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 Sucrose in Water</a:t>
            </a:r>
          </a:p>
          <a:p>
            <a:pPr>
              <a:buClr>
                <a:srgbClr val="009900"/>
              </a:buClr>
            </a:pPr>
            <a:r>
              <a:rPr lang="en-US" sz="2200" dirty="0"/>
              <a:t>What is the freezing point of a solution containing 115.0 g of sucrose dissolved in 350.0 g water? </a:t>
            </a:r>
          </a:p>
        </p:txBody>
      </p:sp>
      <mc:AlternateContent xmlns:mc="http://schemas.openxmlformats.org/markup-compatibility/2006" xmlns:a14="http://schemas.microsoft.com/office/drawing/2010/main">
        <mc:Choice Requires="a14">
          <p:sp>
            <p:nvSpPr>
              <p:cNvPr id="8" name="TextBox 7"/>
              <p:cNvSpPr txBox="1"/>
              <p:nvPr/>
            </p:nvSpPr>
            <p:spPr>
              <a:xfrm>
                <a:off x="3830604" y="2209108"/>
                <a:ext cx="166584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100"/>
                              </a:solidFill>
                              <a:latin typeface="Cambria Math" panose="02040503050406030204" pitchFamily="18" charset="0"/>
                            </a:rPr>
                          </m:ctrlPr>
                        </m:sSubPr>
                        <m:e>
                          <m:r>
                            <a:rPr lang="en-US" sz="2400" i="1" smtClean="0">
                              <a:solidFill>
                                <a:srgbClr val="009100"/>
                              </a:solidFill>
                              <a:latin typeface="Cambria Math" charset="0"/>
                              <a:ea typeface="Cambria Math" charset="0"/>
                              <a:cs typeface="Cambria Math" charset="0"/>
                            </a:rPr>
                            <m:t>∆</m:t>
                          </m:r>
                          <m:r>
                            <a:rPr lang="en-US" sz="2400" b="0" i="1" smtClean="0">
                              <a:solidFill>
                                <a:srgbClr val="009100"/>
                              </a:solidFill>
                              <a:latin typeface="Cambria Math" charset="0"/>
                              <a:ea typeface="Cambria Math" charset="0"/>
                              <a:cs typeface="Cambria Math" charset="0"/>
                            </a:rPr>
                            <m:t>𝑇</m:t>
                          </m:r>
                        </m:e>
                        <m:sub>
                          <m:r>
                            <a:rPr lang="en-US" sz="2400" b="0" i="1" smtClean="0">
                              <a:solidFill>
                                <a:srgbClr val="009100"/>
                              </a:solidFill>
                              <a:latin typeface="Cambria Math" panose="02040503050406030204" pitchFamily="18" charset="0"/>
                              <a:ea typeface="Cambria Math" charset="0"/>
                              <a:cs typeface="Cambria Math" charset="0"/>
                            </a:rPr>
                            <m:t>𝑓</m:t>
                          </m:r>
                        </m:sub>
                      </m:sSub>
                      <m:r>
                        <a:rPr lang="en-US" sz="2400" b="0" i="1" smtClean="0">
                          <a:solidFill>
                            <a:srgbClr val="009100"/>
                          </a:solidFill>
                          <a:latin typeface="Cambria Math" charset="0"/>
                        </a:rPr>
                        <m:t>=</m:t>
                      </m:r>
                      <m:r>
                        <a:rPr lang="en-US" sz="2400" i="1">
                          <a:solidFill>
                            <a:srgbClr val="009100"/>
                          </a:solidFill>
                          <a:latin typeface="Cambria Math" charset="0"/>
                          <a:ea typeface="Cambria Math" charset="0"/>
                          <a:cs typeface="Cambria Math" charset="0"/>
                        </a:rPr>
                        <m:t>𝒾</m:t>
                      </m:r>
                      <m:sSub>
                        <m:sSubPr>
                          <m:ctrlPr>
                            <a:rPr lang="en-US" sz="2400" i="1">
                              <a:solidFill>
                                <a:srgbClr val="009100"/>
                              </a:solidFill>
                              <a:latin typeface="Cambria Math" panose="02040503050406030204" pitchFamily="18" charset="0"/>
                              <a:ea typeface="Cambria Math" charset="0"/>
                              <a:cs typeface="Cambria Math" charset="0"/>
                            </a:rPr>
                          </m:ctrlPr>
                        </m:sSubPr>
                        <m:e>
                          <m:r>
                            <a:rPr lang="en-US" sz="2400" i="1">
                              <a:solidFill>
                                <a:srgbClr val="009100"/>
                              </a:solidFill>
                              <a:latin typeface="Cambria Math" charset="0"/>
                              <a:ea typeface="Cambria Math" charset="0"/>
                              <a:cs typeface="Cambria Math" charset="0"/>
                            </a:rPr>
                            <m:t>𝐾</m:t>
                          </m:r>
                        </m:e>
                        <m:sub>
                          <m:r>
                            <a:rPr lang="en-US" sz="2400" b="0" i="1" smtClean="0">
                              <a:solidFill>
                                <a:srgbClr val="009100"/>
                              </a:solidFill>
                              <a:latin typeface="Cambria Math" panose="02040503050406030204" pitchFamily="18" charset="0"/>
                              <a:ea typeface="Cambria Math" charset="0"/>
                              <a:cs typeface="Cambria Math" charset="0"/>
                            </a:rPr>
                            <m:t>𝑓</m:t>
                          </m:r>
                        </m:sub>
                      </m:sSub>
                      <m:r>
                        <a:rPr lang="en-US" sz="2400" i="1">
                          <a:solidFill>
                            <a:srgbClr val="009100"/>
                          </a:solidFill>
                          <a:latin typeface="Cambria Math" charset="0"/>
                          <a:ea typeface="Cambria Math" charset="0"/>
                          <a:cs typeface="Cambria Math" charset="0"/>
                        </a:rPr>
                        <m:t>𝓂</m:t>
                      </m:r>
                    </m:oMath>
                  </m:oMathPara>
                </a14:m>
                <a:endParaRPr lang="en-US" sz="2400" dirty="0">
                  <a:solidFill>
                    <a:srgbClr val="0091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830604" y="2209108"/>
                <a:ext cx="1665841" cy="398955"/>
              </a:xfrm>
              <a:prstGeom prst="rect">
                <a:avLst/>
              </a:prstGeom>
              <a:blipFill>
                <a:blip r:embed="rId3"/>
                <a:stretch>
                  <a:fillRect l="-3285" r="-1460" b="-25758"/>
                </a:stretch>
              </a:blipFill>
            </p:spPr>
            <p:txBody>
              <a:bodyPr/>
              <a:lstStyle/>
              <a:p>
                <a:r>
                  <a:rPr lang="en-US">
                    <a:noFill/>
                  </a:rPr>
                  <a:t> </a:t>
                </a:r>
              </a:p>
            </p:txBody>
          </p:sp>
        </mc:Fallback>
      </mc:AlternateContent>
      <p:graphicFrame>
        <p:nvGraphicFramePr>
          <p:cNvPr id="11" name="Table 10"/>
          <p:cNvGraphicFramePr>
            <a:graphicFrameLocks noGrp="1"/>
          </p:cNvGraphicFramePr>
          <p:nvPr>
            <p:extLst>
              <p:ext uri="{D42A27DB-BD31-4B8C-83A1-F6EECF244321}">
                <p14:modId xmlns:p14="http://schemas.microsoft.com/office/powerpoint/2010/main" val="3242937053"/>
              </p:ext>
            </p:extLst>
          </p:nvPr>
        </p:nvGraphicFramePr>
        <p:xfrm>
          <a:off x="2689654" y="4917811"/>
          <a:ext cx="6096000" cy="1483360"/>
        </p:xfrm>
        <a:graphic>
          <a:graphicData uri="http://schemas.openxmlformats.org/drawingml/2006/table">
            <a:tbl>
              <a:tblPr firstRow="1" bandRow="1">
                <a:tableStyleId>{5C22544A-7EE6-4342-B048-85BDC9FD1C3A}</a:tableStyleId>
              </a:tblPr>
              <a:tblGrid>
                <a:gridCol w="1245973">
                  <a:extLst>
                    <a:ext uri="{9D8B030D-6E8A-4147-A177-3AD203B41FA5}">
                      <a16:colId xmlns:a16="http://schemas.microsoft.com/office/drawing/2014/main" val="3005378559"/>
                    </a:ext>
                  </a:extLst>
                </a:gridCol>
                <a:gridCol w="1397000">
                  <a:extLst>
                    <a:ext uri="{9D8B030D-6E8A-4147-A177-3AD203B41FA5}">
                      <a16:colId xmlns:a16="http://schemas.microsoft.com/office/drawing/2014/main" val="194943447"/>
                    </a:ext>
                  </a:extLst>
                </a:gridCol>
                <a:gridCol w="1066800">
                  <a:extLst>
                    <a:ext uri="{9D8B030D-6E8A-4147-A177-3AD203B41FA5}">
                      <a16:colId xmlns:a16="http://schemas.microsoft.com/office/drawing/2014/main" val="3008707576"/>
                    </a:ext>
                  </a:extLst>
                </a:gridCol>
                <a:gridCol w="1397000">
                  <a:extLst>
                    <a:ext uri="{9D8B030D-6E8A-4147-A177-3AD203B41FA5}">
                      <a16:colId xmlns:a16="http://schemas.microsoft.com/office/drawing/2014/main" val="1693050729"/>
                    </a:ext>
                  </a:extLst>
                </a:gridCol>
                <a:gridCol w="989227">
                  <a:extLst>
                    <a:ext uri="{9D8B030D-6E8A-4147-A177-3AD203B41FA5}">
                      <a16:colId xmlns:a16="http://schemas.microsoft.com/office/drawing/2014/main" val="2066494923"/>
                    </a:ext>
                  </a:extLst>
                </a:gridCol>
              </a:tblGrid>
              <a:tr h="370840">
                <a:tc>
                  <a:txBody>
                    <a:bodyPr/>
                    <a:lstStyle/>
                    <a:p>
                      <a:pPr algn="ctr"/>
                      <a:r>
                        <a:rPr lang="en-US" sz="1400" b="0" dirty="0">
                          <a:solidFill>
                            <a:schemeClr val="tx1"/>
                          </a:solidFill>
                        </a:rPr>
                        <a:t>Solvent</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Boiling</a:t>
                      </a:r>
                      <a:r>
                        <a:rPr lang="en-US" sz="1400" b="0" baseline="0" dirty="0">
                          <a:solidFill>
                            <a:schemeClr val="tx1"/>
                          </a:solidFill>
                        </a:rPr>
                        <a:t> Point</a:t>
                      </a:r>
                      <a:endParaRPr lang="en-US" sz="1400" b="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i="1" dirty="0">
                          <a:solidFill>
                            <a:schemeClr val="tx1"/>
                          </a:solidFill>
                        </a:rPr>
                        <a:t>K</a:t>
                      </a:r>
                      <a:r>
                        <a:rPr lang="en-US" sz="1400" b="0" i="1" baseline="-25000" dirty="0">
                          <a:solidFill>
                            <a:schemeClr val="tx1"/>
                          </a:solidFill>
                        </a:rPr>
                        <a:t>b</a:t>
                      </a:r>
                      <a:r>
                        <a:rPr lang="en-US" sz="1400" b="0" i="0" baseline="0" dirty="0">
                          <a:solidFill>
                            <a:schemeClr val="tx1"/>
                          </a:solidFill>
                        </a:rPr>
                        <a:t> (</a:t>
                      </a:r>
                      <a:r>
                        <a:rPr lang="en-US" sz="1400" b="0" dirty="0">
                          <a:solidFill>
                            <a:schemeClr val="tx1"/>
                          </a:solidFill>
                        </a:rPr>
                        <a:t>°C</a:t>
                      </a:r>
                      <a:r>
                        <a:rPr lang="en-US" sz="1400" b="0" i="0" baseline="0" dirty="0">
                          <a:solidFill>
                            <a:schemeClr val="tx1"/>
                          </a:solidFill>
                        </a:rPr>
                        <a:t>/</a:t>
                      </a:r>
                      <a:r>
                        <a:rPr lang="en-US" sz="1400" b="0" dirty="0">
                          <a:solidFill>
                            <a:schemeClr val="tx1"/>
                          </a:solidFill>
                          <a:latin typeface="Lucida Calligraphy" panose="03010101010101010101" pitchFamily="66" charset="0"/>
                        </a:rPr>
                        <a:t>m</a:t>
                      </a:r>
                      <a:r>
                        <a:rPr lang="en-US" sz="1400" b="0" i="0" baseline="0" dirty="0">
                          <a:solidFill>
                            <a:schemeClr val="tx1"/>
                          </a:solidFill>
                        </a:rPr>
                        <a:t>)</a:t>
                      </a:r>
                      <a:endParaRPr lang="en-US" sz="1400" b="0" i="1" baseline="-25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Freezing</a:t>
                      </a:r>
                      <a:r>
                        <a:rPr lang="en-US" sz="1400" b="0" baseline="0" dirty="0">
                          <a:solidFill>
                            <a:schemeClr val="tx1"/>
                          </a:solidFill>
                        </a:rPr>
                        <a:t> Point</a:t>
                      </a:r>
                      <a:endParaRPr lang="en-US" sz="1400" b="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i="1" dirty="0">
                          <a:solidFill>
                            <a:schemeClr val="tx1"/>
                          </a:solidFill>
                        </a:rPr>
                        <a:t>K</a:t>
                      </a:r>
                      <a:r>
                        <a:rPr lang="en-US" sz="1400" b="0" i="1" baseline="-25000" dirty="0">
                          <a:solidFill>
                            <a:schemeClr val="tx1"/>
                          </a:solidFill>
                        </a:rPr>
                        <a:t>f</a:t>
                      </a:r>
                      <a:r>
                        <a:rPr lang="en-US" sz="1400" b="0" i="0" baseline="0" dirty="0">
                          <a:solidFill>
                            <a:schemeClr val="tx1"/>
                          </a:solidFill>
                        </a:rPr>
                        <a:t> (</a:t>
                      </a:r>
                      <a:r>
                        <a:rPr lang="en-US" sz="1400" b="0" dirty="0">
                          <a:solidFill>
                            <a:schemeClr val="tx1"/>
                          </a:solidFill>
                        </a:rPr>
                        <a:t>°C</a:t>
                      </a:r>
                      <a:r>
                        <a:rPr lang="en-US" sz="1400" b="0" i="0" baseline="0" dirty="0">
                          <a:solidFill>
                            <a:schemeClr val="tx1"/>
                          </a:solidFill>
                        </a:rPr>
                        <a:t>/</a:t>
                      </a:r>
                      <a:r>
                        <a:rPr lang="en-US" sz="1400" b="0" dirty="0">
                          <a:solidFill>
                            <a:schemeClr val="tx1"/>
                          </a:solidFill>
                          <a:latin typeface="Lucida Calligraphy" panose="03010101010101010101" pitchFamily="66" charset="0"/>
                        </a:rPr>
                        <a:t>m</a:t>
                      </a:r>
                      <a:r>
                        <a:rPr lang="en-US" sz="1400" b="0" i="0" baseline="0" dirty="0">
                          <a:solidFill>
                            <a:schemeClr val="tx1"/>
                          </a:solidFill>
                        </a:rPr>
                        <a:t>)</a:t>
                      </a:r>
                      <a:endParaRPr lang="en-US" sz="1400" b="0" i="1" baseline="-25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rgbClr val="0091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6585356"/>
                  </a:ext>
                </a:extLst>
              </a:tr>
              <a:tr h="370840">
                <a:tc>
                  <a:txBody>
                    <a:bodyPr/>
                    <a:lstStyle/>
                    <a:p>
                      <a:pPr algn="ctr"/>
                      <a:r>
                        <a:rPr lang="en-US" sz="1400" b="0" dirty="0">
                          <a:solidFill>
                            <a:schemeClr val="tx1"/>
                          </a:solidFill>
                        </a:rPr>
                        <a:t>H</a:t>
                      </a:r>
                      <a:r>
                        <a:rPr lang="en-US" sz="1400" b="0" baseline="-25000" dirty="0">
                          <a:solidFill>
                            <a:schemeClr val="tx1"/>
                          </a:solidFill>
                        </a:rPr>
                        <a:t>2</a:t>
                      </a:r>
                      <a:r>
                        <a:rPr lang="en-US" sz="1400" b="0" dirty="0">
                          <a:solidFill>
                            <a:schemeClr val="tx1"/>
                          </a:solidFill>
                        </a:rPr>
                        <a:t>O</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100.0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0.512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0.0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1.86</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777511"/>
                  </a:ext>
                </a:extLst>
              </a:tr>
              <a:tr h="370840">
                <a:tc>
                  <a:txBody>
                    <a:bodyPr/>
                    <a:lstStyle/>
                    <a:p>
                      <a:pPr algn="ctr"/>
                      <a:r>
                        <a:rPr lang="en-US" sz="1400" b="0" dirty="0">
                          <a:solidFill>
                            <a:schemeClr val="tx1"/>
                          </a:solidFill>
                        </a:rPr>
                        <a:t>benzene</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80.1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2.53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5.5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5.12</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378801"/>
                  </a:ext>
                </a:extLst>
              </a:tr>
              <a:tr h="370840">
                <a:tc>
                  <a:txBody>
                    <a:bodyPr/>
                    <a:lstStyle/>
                    <a:p>
                      <a:pPr algn="ctr"/>
                      <a:r>
                        <a:rPr lang="en-US" sz="1400" b="0" dirty="0">
                          <a:solidFill>
                            <a:schemeClr val="tx1"/>
                          </a:solidFill>
                        </a:rPr>
                        <a:t>chloroform</a:t>
                      </a:r>
                    </a:p>
                  </a:txBody>
                  <a:tcPr anchor="ctr">
                    <a:lnL w="9525" cap="flat" cmpd="sng" algn="ctr">
                      <a:solidFill>
                        <a:srgbClr val="0091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61.26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3.63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−63.5 °C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4.68</a:t>
                      </a:r>
                    </a:p>
                  </a:txBody>
                  <a:tcPr anchor="ctr">
                    <a:lnL w="9525" cap="flat" cmpd="sng" algn="ctr">
                      <a:solidFill>
                        <a:schemeClr val="tx1"/>
                      </a:solidFill>
                      <a:prstDash val="solid"/>
                      <a:round/>
                      <a:headEnd type="none" w="med" len="med"/>
                      <a:tailEnd type="none" w="med" len="med"/>
                    </a:lnL>
                    <a:lnR w="9525" cap="flat" cmpd="sng" algn="ctr">
                      <a:solidFill>
                        <a:srgbClr val="0091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rgbClr val="009100"/>
                      </a:solidFill>
                      <a:prstDash val="solid"/>
                      <a:round/>
                      <a:headEnd type="none" w="med" len="med"/>
                      <a:tailEnd type="none" w="med" len="med"/>
                    </a:lnB>
                    <a:solidFill>
                      <a:schemeClr val="bg1"/>
                    </a:solidFill>
                  </a:tcPr>
                </a:tc>
                <a:extLst>
                  <a:ext uri="{0D108BD9-81ED-4DB2-BD59-A6C34878D82A}">
                    <a16:rowId xmlns:a16="http://schemas.microsoft.com/office/drawing/2014/main" val="3569597567"/>
                  </a:ext>
                </a:extLst>
              </a:tr>
            </a:tbl>
          </a:graphicData>
        </a:graphic>
      </p:graphicFrame>
    </p:spTree>
    <p:extLst>
      <p:ext uri="{BB962C8B-B14F-4D97-AF65-F5344CB8AC3E}">
        <p14:creationId xmlns:p14="http://schemas.microsoft.com/office/powerpoint/2010/main" val="1182403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This phase diagram indicates the pressure in atmospheres of water and a solution at various temperatures. The graph shows the freezing point of water and the freezing point of the solution, with the difference between these two values identified as delta T subscript f. The graph shows the boiling point of water and the boiling point of the solution, with the difference between these two values identified as delta T subscript b. Similarly, the difference in the pressure of water and the solution at the boiling point of water is shown and identified as delta P. This difference in pressure is labeled vapor pressure lowering. The lower level of the vapor pressure curve for the solution as opposed to that of pure water shows vapor pressure lowering in the solution. Background colors on the diagram indicate the presence of water and the solution in the solid state to the left, liquid state in the central upper region, and gas to the righ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4604" y="2160838"/>
            <a:ext cx="7552645" cy="4560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mc:AlternateContent xmlns:mc="http://schemas.openxmlformats.org/markup-compatibility/2006" xmlns:a14="http://schemas.microsoft.com/office/drawing/2010/main">
        <mc:Choice Requires="a14">
          <p:sp>
            <p:nvSpPr>
              <p:cNvPr id="10" name="Text Placeholder 2"/>
              <p:cNvSpPr txBox="1">
                <a:spLocks/>
              </p:cNvSpPr>
              <p:nvPr/>
            </p:nvSpPr>
            <p:spPr>
              <a:xfrm>
                <a:off x="468408" y="896808"/>
                <a:ext cx="8530098"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Boiling Point and Freezing Point – Phase Diagram</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This phase diagram is for an aqueous solution of a nonelectrolyte (like sucrose) </a:t>
                </a:r>
                <a:r>
                  <a:rPr lang="en-US" sz="2200" dirty="0">
                    <a:solidFill>
                      <a:schemeClr val="tx1"/>
                    </a:solidFill>
                  </a:rPr>
                  <a:t>where </a:t>
                </a:r>
                <a14:m>
                  <m:oMath xmlns:m="http://schemas.openxmlformats.org/officeDocument/2006/math">
                    <m:r>
                      <a:rPr lang="en-US" i="1">
                        <a:solidFill>
                          <a:schemeClr val="tx1"/>
                        </a:solidFill>
                        <a:latin typeface="Cambria Math" charset="0"/>
                        <a:ea typeface="Cambria Math" charset="0"/>
                        <a:cs typeface="Cambria Math" charset="0"/>
                      </a:rPr>
                      <m:t>𝒾</m:t>
                    </m:r>
                  </m:oMath>
                </a14:m>
                <a:r>
                  <a:rPr lang="en-US" sz="2000" dirty="0">
                    <a:solidFill>
                      <a:schemeClr val="tx1"/>
                    </a:solidFill>
                  </a:rPr>
                  <a:t>=1.0</a:t>
                </a:r>
                <a:r>
                  <a:rPr lang="en-US" sz="2000" dirty="0"/>
                  <a:t>.</a:t>
                </a:r>
              </a:p>
            </p:txBody>
          </p:sp>
        </mc:Choice>
        <mc:Fallback xmlns="">
          <p:sp>
            <p:nvSpPr>
              <p:cNvPr id="10" name="Text Placeholder 2"/>
              <p:cNvSpPr txBox="1">
                <a:spLocks noRot="1" noChangeAspect="1" noMove="1" noResize="1" noEditPoints="1" noAdjustHandles="1" noChangeArrowheads="1" noChangeShapeType="1" noTextEdit="1"/>
              </p:cNvSpPr>
              <p:nvPr/>
            </p:nvSpPr>
            <p:spPr>
              <a:xfrm>
                <a:off x="468408" y="896808"/>
                <a:ext cx="8530098" cy="3197922"/>
              </a:xfrm>
              <a:prstGeom prst="rect">
                <a:avLst/>
              </a:prstGeom>
              <a:blipFill>
                <a:blip r:embed="rId4"/>
                <a:stretch>
                  <a:fillRect l="-929" t="-1143"/>
                </a:stretch>
              </a:blipFill>
            </p:spPr>
            <p:txBody>
              <a:bodyPr/>
              <a:lstStyle/>
              <a:p>
                <a:r>
                  <a:rPr lang="en-US">
                    <a:noFill/>
                  </a:rPr>
                  <a:t> </a:t>
                </a:r>
              </a:p>
            </p:txBody>
          </p:sp>
        </mc:Fallback>
      </mc:AlternateContent>
    </p:spTree>
    <p:extLst>
      <p:ext uri="{BB962C8B-B14F-4D97-AF65-F5344CB8AC3E}">
        <p14:creationId xmlns:p14="http://schemas.microsoft.com/office/powerpoint/2010/main" val="421118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This phase diagram indicates the pressure in atmospheres of water and a solution at various temperatures. The graph shows the freezing point of water and the freezing point of the solution, with the difference between these two values identified as delta T subscript f. The graph shows the boiling point of water and the boiling point of the solution, with the difference between these two values identified as delta T subscript b. Similarly, the difference in the pressure of water and the solution at the boiling point of water is shown and identified as delta P. This difference in pressure is labeled vapor pressure lowering. The lower level of the vapor pressure curve for the solution as opposed to that of pure water shows vapor pressure lowering in the solution. Background colors on the diagram indicate the presence of water and the solution in the solid state to the left, liquid state in the central upper region, and gas to the righ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1742" y="3391026"/>
            <a:ext cx="4977971" cy="3005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896808"/>
            <a:ext cx="8530098" cy="417049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Phase Diagram Interpretation</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liquid-vapor curve is beneath the solvent curve.</a:t>
            </a:r>
          </a:p>
          <a:p>
            <a:pPr marL="1074420" lvl="1" indent="-342900">
              <a:buClr>
                <a:srgbClr val="009900"/>
              </a:buClr>
            </a:pPr>
            <a:r>
              <a:rPr lang="en-US" sz="2000" i="1" dirty="0">
                <a:solidFill>
                  <a:srgbClr val="009100"/>
                </a:solidFill>
              </a:rPr>
              <a:t>vapor pressure lowering</a:t>
            </a:r>
          </a:p>
          <a:p>
            <a:pPr marL="342900" indent="-342900">
              <a:buClr>
                <a:srgbClr val="009900"/>
              </a:buClr>
              <a:buFont typeface="Arial" panose="020B0604020202020204" pitchFamily="34" charset="0"/>
              <a:buChar char="•"/>
            </a:pPr>
            <a:r>
              <a:rPr lang="en-US" sz="2200" dirty="0"/>
              <a:t>At any given pressure, the boiling point is higher.</a:t>
            </a:r>
          </a:p>
          <a:p>
            <a:pPr marL="1074420" lvl="1" indent="-342900">
              <a:buClr>
                <a:srgbClr val="009900"/>
              </a:buClr>
            </a:pPr>
            <a:r>
              <a:rPr lang="en-US" sz="2000" i="1" dirty="0">
                <a:solidFill>
                  <a:srgbClr val="009100"/>
                </a:solidFill>
              </a:rPr>
              <a:t>boiling point elevation</a:t>
            </a:r>
          </a:p>
          <a:p>
            <a:pPr marL="342900" indent="-342900">
              <a:buClr>
                <a:srgbClr val="009900"/>
              </a:buClr>
              <a:buFont typeface="Arial" panose="020B0604020202020204" pitchFamily="34" charset="0"/>
              <a:buChar char="•"/>
            </a:pPr>
            <a:r>
              <a:rPr lang="en-US" sz="2200" dirty="0"/>
              <a:t>The solid-liquid curve for the solution is falls to the left of the pure solvent.</a:t>
            </a:r>
          </a:p>
          <a:p>
            <a:pPr marL="1074420" lvl="1" indent="-342900">
              <a:buClr>
                <a:srgbClr val="009900"/>
              </a:buClr>
            </a:pPr>
            <a:r>
              <a:rPr lang="en-US" sz="2000" i="1" dirty="0">
                <a:solidFill>
                  <a:srgbClr val="009100"/>
                </a:solidFill>
              </a:rPr>
              <a:t>freezing point depression</a:t>
            </a:r>
          </a:p>
        </p:txBody>
      </p:sp>
      <p:sp>
        <p:nvSpPr>
          <p:cNvPr id="3" name="TextBox 2"/>
          <p:cNvSpPr txBox="1"/>
          <p:nvPr/>
        </p:nvSpPr>
        <p:spPr>
          <a:xfrm>
            <a:off x="751177" y="4589819"/>
            <a:ext cx="3661336" cy="1015663"/>
          </a:xfrm>
          <a:prstGeom prst="rect">
            <a:avLst/>
          </a:prstGeom>
          <a:noFill/>
          <a:ln w="19050">
            <a:solidFill>
              <a:srgbClr val="009100"/>
            </a:solidFill>
          </a:ln>
        </p:spPr>
        <p:txBody>
          <a:bodyPr wrap="square" rtlCol="0">
            <a:spAutoFit/>
          </a:bodyPr>
          <a:lstStyle/>
          <a:p>
            <a:r>
              <a:rPr lang="en-US" sz="2000" i="1" dirty="0"/>
              <a:t>Why is the solid gas curve the same for both the pure solvent and the solution?</a:t>
            </a:r>
          </a:p>
        </p:txBody>
      </p:sp>
      <p:cxnSp>
        <p:nvCxnSpPr>
          <p:cNvPr id="6" name="Straight Arrow Connector 5"/>
          <p:cNvCxnSpPr/>
          <p:nvPr/>
        </p:nvCxnSpPr>
        <p:spPr>
          <a:xfrm>
            <a:off x="4412513" y="4890977"/>
            <a:ext cx="893134" cy="308345"/>
          </a:xfrm>
          <a:prstGeom prst="straightConnector1">
            <a:avLst/>
          </a:prstGeom>
          <a:ln w="19050">
            <a:solidFill>
              <a:srgbClr val="0091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67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36</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1009102"/>
            <a:ext cx="8530098" cy="319792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Osmotic Pressure</a:t>
            </a:r>
            <a:endParaRPr lang="en-US" sz="2200" dirty="0">
              <a:solidFill>
                <a:srgbClr val="009900"/>
              </a:solidFill>
            </a:endParaRPr>
          </a:p>
          <a:p>
            <a:pPr marL="342900" indent="-342900">
              <a:buClr>
                <a:srgbClr val="009900"/>
              </a:buClr>
              <a:buFont typeface="Arial" panose="020B0604020202020204" pitchFamily="34" charset="0"/>
              <a:buChar char="•"/>
            </a:pPr>
            <a:r>
              <a:rPr lang="en-US" sz="2200" i="1" u="sng" dirty="0">
                <a:solidFill>
                  <a:srgbClr val="009100"/>
                </a:solidFill>
              </a:rPr>
              <a:t>Osmosis</a:t>
            </a:r>
            <a:r>
              <a:rPr lang="en-US" sz="2200" dirty="0"/>
              <a:t> is diffusion-driven transfer of solvent molecules across a semipermeable membrane.</a:t>
            </a:r>
          </a:p>
        </p:txBody>
      </p:sp>
      <p:pic>
        <p:nvPicPr>
          <p:cNvPr id="5122" name="Picture 2" descr="The figure shows two U shaped tubes with a semi permeable membrane placed at the base of the U. In figure a, pure solvent is present and indicated by small yellow spheres to the left of the membrane. To the right, a solution exists with larger blue spheres intermingled with some small yellow spheres. At the membrane, arrows pointing from three small yellow spheres on both sides of the membrane cross over the membrane. An arrow drawn from one of the large blue spheres does not cross the membrane, but rather is reflected back from the surface of the membrane. The levels of liquid in both sides of the U shaped tube are equal. In figure b, arrows again point from small yellow spheres across the semipermeable membrane from both sides. This diagram shows the level of liquid in the left, pure solvent, side to be significantly lower than the liquid level on the right. Dashed lines are drawn from these two liquid levels into the middle of the U-shaped tube and between them is the term osmotic pressu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22556" y="2434813"/>
            <a:ext cx="6840343" cy="423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92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37</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912255"/>
            <a:ext cx="8530098" cy="22674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Osmotic Pressure</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Osmosis in the apparatus shown, causes the volume/level of the solution to rise.</a:t>
            </a:r>
          </a:p>
          <a:p>
            <a:pPr marL="342900" indent="-342900">
              <a:buClr>
                <a:srgbClr val="009900"/>
              </a:buClr>
              <a:buFont typeface="Arial" panose="020B0604020202020204" pitchFamily="34" charset="0"/>
              <a:buChar char="•"/>
            </a:pPr>
            <a:r>
              <a:rPr lang="en-US" sz="2200" dirty="0"/>
              <a:t>This increases the hydrostatic pressure due to the weight of the column of solution in the tube.</a:t>
            </a:r>
          </a:p>
          <a:p>
            <a:pPr marL="342900" indent="-342900">
              <a:buClr>
                <a:srgbClr val="009900"/>
              </a:buClr>
              <a:buFont typeface="Arial" panose="020B0604020202020204" pitchFamily="34" charset="0"/>
              <a:buChar char="•"/>
            </a:pPr>
            <a:endParaRPr lang="en-US" sz="2200" dirty="0"/>
          </a:p>
        </p:txBody>
      </p:sp>
      <p:sp>
        <p:nvSpPr>
          <p:cNvPr id="8" name="Text Placeholder 2"/>
          <p:cNvSpPr txBox="1">
            <a:spLocks/>
          </p:cNvSpPr>
          <p:nvPr/>
        </p:nvSpPr>
        <p:spPr>
          <a:xfrm>
            <a:off x="457200" y="2838037"/>
            <a:ext cx="5004213" cy="22674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200" dirty="0"/>
              <a:t>Solvent molecules are then pushed back into the pure solvent.</a:t>
            </a:r>
          </a:p>
          <a:p>
            <a:pPr marL="342900" indent="-342900">
              <a:buClr>
                <a:srgbClr val="009900"/>
              </a:buClr>
              <a:buFont typeface="Arial" panose="020B0604020202020204" pitchFamily="34" charset="0"/>
              <a:buChar char="•"/>
            </a:pPr>
            <a:r>
              <a:rPr lang="en-US" sz="2200" dirty="0"/>
              <a:t>The pressure at which solvent molecules move through the membrane at the same rate in both directions is the </a:t>
            </a:r>
            <a:r>
              <a:rPr lang="en-US" sz="2200" i="1" u="sng" dirty="0">
                <a:solidFill>
                  <a:srgbClr val="009100"/>
                </a:solidFill>
              </a:rPr>
              <a:t>osmotic pressure</a:t>
            </a:r>
            <a:r>
              <a:rPr lang="en-US" sz="2200" dirty="0"/>
              <a:t>.</a:t>
            </a:r>
          </a:p>
        </p:txBody>
      </p:sp>
      <p:pic>
        <p:nvPicPr>
          <p:cNvPr id="3" name="Picture 2"/>
          <p:cNvPicPr>
            <a:picLocks noChangeAspect="1"/>
          </p:cNvPicPr>
          <p:nvPr/>
        </p:nvPicPr>
        <p:blipFill>
          <a:blip r:embed="rId3"/>
          <a:stretch>
            <a:fillRect/>
          </a:stretch>
        </p:blipFill>
        <p:spPr>
          <a:xfrm>
            <a:off x="5515384" y="2702566"/>
            <a:ext cx="3288260" cy="3870865"/>
          </a:xfrm>
          <a:prstGeom prst="rect">
            <a:avLst/>
          </a:prstGeom>
        </p:spPr>
      </p:pic>
      <mc:AlternateContent xmlns:mc="http://schemas.openxmlformats.org/markup-compatibility/2006" xmlns:a14="http://schemas.microsoft.com/office/drawing/2010/main">
        <mc:Choice Requires="a14">
          <p:sp>
            <p:nvSpPr>
              <p:cNvPr id="11" name="Text Placeholder 2"/>
              <p:cNvSpPr txBox="1">
                <a:spLocks/>
              </p:cNvSpPr>
              <p:nvPr/>
            </p:nvSpPr>
            <p:spPr>
              <a:xfrm>
                <a:off x="2887605" y="5197132"/>
                <a:ext cx="5147615" cy="151573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Clr>
                    <a:srgbClr val="009900"/>
                  </a:buClr>
                </a:pPr>
                <a:r>
                  <a:rPr lang="en-US" sz="1800" dirty="0"/>
                  <a:t> </a:t>
                </a:r>
                <a14:m>
                  <m:oMath xmlns:m="http://schemas.openxmlformats.org/officeDocument/2006/math">
                    <m:r>
                      <m:rPr>
                        <m:sty m:val="p"/>
                      </m:rPr>
                      <a:rPr lang="el-GR" sz="1800" i="1">
                        <a:latin typeface="Cambria Math" charset="0"/>
                        <a:ea typeface="Cambria Math" charset="0"/>
                        <a:cs typeface="Cambria Math" charset="0"/>
                      </a:rPr>
                      <m:t>Π</m:t>
                    </m:r>
                    <m:r>
                      <a:rPr lang="el-GR" sz="1800" i="1">
                        <a:latin typeface="Cambria Math" charset="0"/>
                        <a:ea typeface="Cambria Math" charset="0"/>
                        <a:cs typeface="Cambria Math" charset="0"/>
                      </a:rPr>
                      <m:t> </m:t>
                    </m:r>
                    <m:r>
                      <a:rPr lang="en-US" sz="1800" b="0" i="0" smtClean="0">
                        <a:latin typeface="Cambria Math" panose="02040503050406030204" pitchFamily="18" charset="0"/>
                        <a:ea typeface="Cambria Math" charset="0"/>
                        <a:cs typeface="Cambria Math" charset="0"/>
                      </a:rPr>
                      <m:t> </m:t>
                    </m:r>
                  </m:oMath>
                </a14:m>
                <a:r>
                  <a:rPr lang="en-US" sz="1800" dirty="0"/>
                  <a:t>= osmotic pressure</a:t>
                </a:r>
              </a:p>
              <a:p>
                <a:pPr>
                  <a:buClr>
                    <a:srgbClr val="009900"/>
                  </a:buClr>
                </a:pPr>
                <a:r>
                  <a:rPr lang="en-US" sz="1800" i="1" dirty="0"/>
                  <a:t>M </a:t>
                </a:r>
                <a:r>
                  <a:rPr lang="en-US" sz="1800" dirty="0"/>
                  <a:t>= molarity of the solution</a:t>
                </a:r>
              </a:p>
              <a:p>
                <a:pPr>
                  <a:buClr>
                    <a:srgbClr val="009900"/>
                  </a:buClr>
                </a:pPr>
                <a:r>
                  <a:rPr lang="en-US" sz="1800" dirty="0"/>
                  <a:t>R = gas constant</a:t>
                </a:r>
              </a:p>
              <a:p>
                <a:pPr>
                  <a:buClr>
                    <a:srgbClr val="009900"/>
                  </a:buClr>
                </a:pPr>
                <a14:m>
                  <m:oMath xmlns:m="http://schemas.openxmlformats.org/officeDocument/2006/math">
                    <m:r>
                      <a:rPr lang="en-US" sz="2000" i="1">
                        <a:latin typeface="Cambria Math" charset="0"/>
                        <a:ea typeface="Cambria Math" charset="0"/>
                        <a:cs typeface="Cambria Math" charset="0"/>
                      </a:rPr>
                      <m:t>𝒾</m:t>
                    </m:r>
                    <m:r>
                      <a:rPr lang="en-US" sz="2000" b="0" i="0" smtClean="0">
                        <a:latin typeface="Cambria Math" panose="02040503050406030204" pitchFamily="18" charset="0"/>
                        <a:ea typeface="Cambria Math" charset="0"/>
                        <a:cs typeface="Cambria Math" charset="0"/>
                      </a:rPr>
                      <m:t>=</m:t>
                    </m:r>
                  </m:oMath>
                </a14:m>
                <a:r>
                  <a:rPr lang="en-US" sz="2000" dirty="0"/>
                  <a:t> </a:t>
                </a:r>
                <a:r>
                  <a:rPr lang="en-US" sz="1800" dirty="0"/>
                  <a:t>van’t Hoff factor</a:t>
                </a:r>
              </a:p>
            </p:txBody>
          </p:sp>
        </mc:Choice>
        <mc:Fallback xmlns="">
          <p:sp>
            <p:nvSpPr>
              <p:cNvPr id="11" name="Text Placeholder 2"/>
              <p:cNvSpPr txBox="1">
                <a:spLocks noRot="1" noChangeAspect="1" noMove="1" noResize="1" noEditPoints="1" noAdjustHandles="1" noChangeArrowheads="1" noChangeShapeType="1" noTextEdit="1"/>
              </p:cNvSpPr>
              <p:nvPr/>
            </p:nvSpPr>
            <p:spPr>
              <a:xfrm>
                <a:off x="2887605" y="5197132"/>
                <a:ext cx="5147615" cy="1515735"/>
              </a:xfrm>
              <a:prstGeom prst="rect">
                <a:avLst/>
              </a:prstGeom>
              <a:blipFill>
                <a:blip r:embed="rId4"/>
                <a:stretch>
                  <a:fillRect l="-1066" t="-2419" b="-20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71542" y="5598725"/>
                <a:ext cx="1480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b="0" i="1" smtClean="0">
                          <a:latin typeface="Cambria Math" charset="0"/>
                          <a:ea typeface="Cambria Math" charset="0"/>
                          <a:cs typeface="Cambria Math" charset="0"/>
                        </a:rPr>
                        <m:t>Π</m:t>
                      </m:r>
                      <m:r>
                        <a:rPr lang="en-US" sz="2400" b="0" i="1" smtClean="0">
                          <a:latin typeface="Cambria Math" charset="0"/>
                          <a:ea typeface="Cambria Math" charset="0"/>
                          <a:cs typeface="Cambria Math" charset="0"/>
                        </a:rPr>
                        <m:t>=</m:t>
                      </m:r>
                      <m:r>
                        <a:rPr lang="en-US" sz="2400" i="1">
                          <a:latin typeface="Cambria Math" charset="0"/>
                          <a:ea typeface="Cambria Math" charset="0"/>
                          <a:cs typeface="Cambria Math" charset="0"/>
                        </a:rPr>
                        <m:t>𝒾</m:t>
                      </m:r>
                      <m:r>
                        <a:rPr lang="en-US" sz="2400" b="0" i="1" smtClean="0">
                          <a:latin typeface="Cambria Math" charset="0"/>
                          <a:ea typeface="Cambria Math" charset="0"/>
                          <a:cs typeface="Cambria Math" charset="0"/>
                        </a:rPr>
                        <m:t>𝑀𝑅𝑇</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771542" y="5598725"/>
                <a:ext cx="1480918" cy="369332"/>
              </a:xfrm>
              <a:prstGeom prst="rect">
                <a:avLst/>
              </a:prstGeom>
              <a:blipFill>
                <a:blip r:embed="rId5"/>
                <a:stretch>
                  <a:fillRect l="-4132" r="-4132" b="-9836"/>
                </a:stretch>
              </a:blipFill>
            </p:spPr>
            <p:txBody>
              <a:bodyPr/>
              <a:lstStyle/>
              <a:p>
                <a:r>
                  <a:rPr lang="en-US">
                    <a:noFill/>
                  </a:rPr>
                  <a:t> </a:t>
                </a:r>
              </a:p>
            </p:txBody>
          </p:sp>
        </mc:Fallback>
      </mc:AlternateContent>
    </p:spTree>
    <p:extLst>
      <p:ext uri="{BB962C8B-B14F-4D97-AF65-F5344CB8AC3E}">
        <p14:creationId xmlns:p14="http://schemas.microsoft.com/office/powerpoint/2010/main" val="315677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1009102"/>
            <a:ext cx="8530098" cy="22674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Reverse Osmosis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pressure applied to the solution is greater than the osmotic pressure, reverse osmosis can occur.</a:t>
            </a:r>
          </a:p>
          <a:p>
            <a:pPr marL="342900" indent="-342900">
              <a:buClr>
                <a:srgbClr val="009900"/>
              </a:buClr>
              <a:buFont typeface="Arial" panose="020B0604020202020204" pitchFamily="34" charset="0"/>
              <a:buChar char="•"/>
            </a:pPr>
            <a:r>
              <a:rPr lang="en-US" sz="2200" dirty="0"/>
              <a:t>On a large scale, this process can be used to desalinate sea water.</a:t>
            </a:r>
          </a:p>
          <a:p>
            <a:pPr marL="342900" indent="-342900">
              <a:buClr>
                <a:srgbClr val="009900"/>
              </a:buClr>
              <a:buFont typeface="Arial" panose="020B0604020202020204" pitchFamily="34" charset="0"/>
              <a:buChar char="•"/>
            </a:pPr>
            <a:endParaRPr lang="en-US" sz="2200" dirty="0"/>
          </a:p>
        </p:txBody>
      </p:sp>
      <p:grpSp>
        <p:nvGrpSpPr>
          <p:cNvPr id="6" name="Group 5"/>
          <p:cNvGrpSpPr/>
          <p:nvPr/>
        </p:nvGrpSpPr>
        <p:grpSpPr>
          <a:xfrm>
            <a:off x="770021" y="3462604"/>
            <a:ext cx="7748040" cy="2399730"/>
            <a:chOff x="770021" y="3462604"/>
            <a:chExt cx="7748040" cy="2399730"/>
          </a:xfrm>
        </p:grpSpPr>
        <p:pic>
          <p:nvPicPr>
            <p:cNvPr id="7170" name="Picture 2" descr="http://www.acewater.co.jp/en/images/en_d_basis_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21" y="3462604"/>
              <a:ext cx="7748040" cy="22137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5554557"/>
              <a:ext cx="1332160" cy="307777"/>
            </a:xfrm>
            <a:prstGeom prst="rect">
              <a:avLst/>
            </a:prstGeom>
            <a:noFill/>
          </p:spPr>
          <p:txBody>
            <a:bodyPr wrap="none" rtlCol="0">
              <a:spAutoFit/>
            </a:bodyPr>
            <a:lstStyle/>
            <a:p>
              <a:r>
                <a:rPr lang="en-US" sz="1400" i="1" dirty="0"/>
                <a:t>acewater.co.jp</a:t>
              </a:r>
            </a:p>
          </p:txBody>
        </p:sp>
      </p:grpSp>
    </p:spTree>
    <p:extLst>
      <p:ext uri="{BB962C8B-B14F-4D97-AF65-F5344CB8AC3E}">
        <p14:creationId xmlns:p14="http://schemas.microsoft.com/office/powerpoint/2010/main" val="945326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.4  Colligative Properties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0" name="Text Placeholder 2"/>
          <p:cNvSpPr txBox="1">
            <a:spLocks/>
          </p:cNvSpPr>
          <p:nvPr/>
        </p:nvSpPr>
        <p:spPr>
          <a:xfrm>
            <a:off x="468408" y="1009102"/>
            <a:ext cx="8530098" cy="22674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Osmosis in Biology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Red blood cells have semipermeable membranes.</a:t>
            </a:r>
          </a:p>
          <a:p>
            <a:pPr marL="342900" indent="-342900">
              <a:buClr>
                <a:srgbClr val="009900"/>
              </a:buClr>
              <a:buFont typeface="Arial" panose="020B0604020202020204" pitchFamily="34" charset="0"/>
              <a:buChar char="•"/>
            </a:pPr>
            <a:r>
              <a:rPr lang="en-US" sz="2200" dirty="0"/>
              <a:t>Swell and burst in a </a:t>
            </a:r>
            <a:r>
              <a:rPr lang="en-US" sz="2200" i="1" u="sng" dirty="0">
                <a:solidFill>
                  <a:srgbClr val="009100"/>
                </a:solidFill>
              </a:rPr>
              <a:t>hypotonic</a:t>
            </a:r>
            <a:r>
              <a:rPr lang="en-US" sz="2200" dirty="0"/>
              <a:t> solution.</a:t>
            </a:r>
          </a:p>
          <a:p>
            <a:pPr marL="342900" indent="-342900">
              <a:buClr>
                <a:srgbClr val="009900"/>
              </a:buClr>
              <a:buFont typeface="Arial" panose="020B0604020202020204" pitchFamily="34" charset="0"/>
              <a:buChar char="•"/>
            </a:pPr>
            <a:r>
              <a:rPr lang="en-US" sz="2200" dirty="0"/>
              <a:t>Maintain their normal shape in an </a:t>
            </a:r>
            <a:r>
              <a:rPr lang="en-US" sz="2200" i="1" u="sng" dirty="0">
                <a:solidFill>
                  <a:srgbClr val="009100"/>
                </a:solidFill>
              </a:rPr>
              <a:t>isotonic</a:t>
            </a:r>
            <a:r>
              <a:rPr lang="en-US" sz="2200" dirty="0"/>
              <a:t> solution.</a:t>
            </a:r>
          </a:p>
          <a:p>
            <a:pPr marL="342900" indent="-342900">
              <a:buClr>
                <a:srgbClr val="009900"/>
              </a:buClr>
              <a:buFont typeface="Arial" panose="020B0604020202020204" pitchFamily="34" charset="0"/>
              <a:buChar char="•"/>
            </a:pPr>
            <a:r>
              <a:rPr lang="en-US" sz="2200" dirty="0"/>
              <a:t>Shrivel and become non-functional in a </a:t>
            </a:r>
            <a:r>
              <a:rPr lang="en-US" sz="2200" i="1" u="sng" dirty="0">
                <a:solidFill>
                  <a:srgbClr val="009100"/>
                </a:solidFill>
              </a:rPr>
              <a:t>hypertonic</a:t>
            </a:r>
            <a:r>
              <a:rPr lang="en-US" sz="2200" dirty="0"/>
              <a:t> solution.</a:t>
            </a:r>
          </a:p>
          <a:p>
            <a:pPr marL="342900" indent="-342900">
              <a:buClr>
                <a:srgbClr val="009900"/>
              </a:buClr>
              <a:buFont typeface="Arial" panose="020B0604020202020204" pitchFamily="34" charset="0"/>
              <a:buChar char="•"/>
            </a:pPr>
            <a:endParaRPr lang="en-US" sz="2200" dirty="0"/>
          </a:p>
        </p:txBody>
      </p:sp>
      <p:pic>
        <p:nvPicPr>
          <p:cNvPr id="8194" name="Picture 2" descr="This figure shows three scenarios relating to red blood cell membranes. In a, H subscript 2 O has two arrows drawn from it pointing into a red disk. Beneath it in a circle are eleven similar disks with a bulging appearance, one of which appears to have burst with blue liquid erupting from it. In b, the image is similar except that rather than having two arrows pointing into the red disk, one points in and a second points out toward the H subscript 2 O. In the circle beneath, twelve of the red disks are present. In c, both arrows are drawn from a red shriveled disk toward the H subscript 2 O. In the circle below, twelve shriveled disks are show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6751" y="3246617"/>
            <a:ext cx="7069351" cy="347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7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47784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particles in a homogeneous solution are uniformly distributed.</a:t>
            </a:r>
            <a:endParaRPr lang="en-US" sz="2200" i="1" u="sng" dirty="0">
              <a:solidFill>
                <a:srgbClr val="009900"/>
              </a:solidFill>
            </a:endParaRPr>
          </a:p>
          <a:p>
            <a:pPr marL="342900" indent="-342900">
              <a:buClr>
                <a:srgbClr val="009900"/>
              </a:buClr>
              <a:buFont typeface="Arial" panose="020B0604020202020204" pitchFamily="34" charset="0"/>
              <a:buChar char="•"/>
            </a:pPr>
            <a:endParaRPr lang="en-US" sz="2200" i="1" u="sng" dirty="0">
              <a:solidFill>
                <a:srgbClr val="009900"/>
              </a:solidFill>
            </a:endParaRPr>
          </a:p>
          <a:p>
            <a:pPr marL="342900" indent="-342900">
              <a:buClr>
                <a:srgbClr val="009900"/>
              </a:buClr>
              <a:buFont typeface="Arial" panose="020B0604020202020204" pitchFamily="34" charset="0"/>
              <a:buChar char="•"/>
            </a:pPr>
            <a:endParaRPr lang="en-US" sz="2200" i="1" u="sng" dirty="0">
              <a:solidFill>
                <a:srgbClr val="009900"/>
              </a:solidFill>
            </a:endParaRPr>
          </a:p>
        </p:txBody>
      </p:sp>
      <p:pic>
        <p:nvPicPr>
          <p:cNvPr id="6" name="Picture 5"/>
          <p:cNvPicPr>
            <a:picLocks noChangeAspect="1"/>
          </p:cNvPicPr>
          <p:nvPr/>
        </p:nvPicPr>
        <p:blipFill>
          <a:blip r:embed="rId2"/>
          <a:stretch>
            <a:fillRect/>
          </a:stretch>
        </p:blipFill>
        <p:spPr>
          <a:xfrm>
            <a:off x="593711" y="2525324"/>
            <a:ext cx="3236157" cy="3045422"/>
          </a:xfrm>
          <a:prstGeom prst="rect">
            <a:avLst/>
          </a:prstGeom>
        </p:spPr>
      </p:pic>
      <p:sp>
        <p:nvSpPr>
          <p:cNvPr id="8" name="TextBox 7"/>
          <p:cNvSpPr txBox="1"/>
          <p:nvPr/>
        </p:nvSpPr>
        <p:spPr>
          <a:xfrm>
            <a:off x="3966379" y="3285609"/>
            <a:ext cx="4898585" cy="1015663"/>
          </a:xfrm>
          <a:prstGeom prst="rect">
            <a:avLst/>
          </a:prstGeom>
          <a:noFill/>
        </p:spPr>
        <p:txBody>
          <a:bodyPr wrap="square" rtlCol="0">
            <a:spAutoFit/>
          </a:bodyPr>
          <a:lstStyle/>
          <a:p>
            <a:r>
              <a:rPr lang="en-US" sz="2000" dirty="0"/>
              <a:t>Pure samples gas mix when the stopcock is opened. A homogeneous solution forms upon mixing.</a:t>
            </a:r>
          </a:p>
        </p:txBody>
      </p:sp>
    </p:spTree>
    <p:extLst>
      <p:ext uri="{BB962C8B-B14F-4D97-AF65-F5344CB8AC3E}">
        <p14:creationId xmlns:p14="http://schemas.microsoft.com/office/powerpoint/2010/main" val="470689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3700"/>
            <a:ext cx="4249561"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Solutions:  </a:t>
            </a:r>
            <a:r>
              <a:rPr lang="en-US" sz="2400" dirty="0"/>
              <a:t>#1, 5, 9, 11, 15, 23</a:t>
            </a:r>
            <a:endParaRPr lang="en-US" sz="2400" dirty="0">
              <a:effectLst/>
            </a:endParaRPr>
          </a:p>
        </p:txBody>
      </p:sp>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end of chapter problems – chapter 11</a:t>
            </a:r>
          </a:p>
        </p:txBody>
      </p:sp>
      <p:sp>
        <p:nvSpPr>
          <p:cNvPr id="6" name="Rectangle 5"/>
          <p:cNvSpPr/>
          <p:nvPr/>
        </p:nvSpPr>
        <p:spPr>
          <a:xfrm>
            <a:off x="556053" y="4562044"/>
            <a:ext cx="8031893" cy="1282402"/>
          </a:xfrm>
          <a:prstGeom prst="rect">
            <a:avLst/>
          </a:prstGeom>
        </p:spPr>
        <p:txBody>
          <a:bodyPr wrap="square">
            <a:spAutoFit/>
          </a:bodyPr>
          <a:lstStyle/>
          <a:p>
            <a:pPr>
              <a:lnSpc>
                <a:spcPct val="115000"/>
              </a:lnSpc>
              <a:spcAft>
                <a:spcPts val="1000"/>
              </a:spcAft>
            </a:pPr>
            <a:r>
              <a:rPr lang="en-US" sz="2000" dirty="0">
                <a:solidFill>
                  <a:srgbClr val="009900"/>
                </a:solidFill>
                <a:ea typeface="Calibri" panose="020F0502020204030204" pitchFamily="34" charset="0"/>
                <a:cs typeface="Times New Roman" panose="02020603050405020304" pitchFamily="18" charset="0"/>
              </a:rPr>
              <a:t>For detailed solutions to these problems, go to the OpenStax Chemistry website and download the </a:t>
            </a:r>
            <a:r>
              <a:rPr lang="en-US" sz="2000" dirty="0">
                <a:hlinkClick r:id="rId2"/>
              </a:rPr>
              <a:t>Student Solution Guide</a:t>
            </a:r>
            <a:r>
              <a:rPr lang="en-US" sz="2000" dirty="0"/>
              <a:t>.</a:t>
            </a:r>
          </a:p>
          <a:p>
            <a:pPr>
              <a:lnSpc>
                <a:spcPct val="115000"/>
              </a:lnSpc>
              <a:spcAft>
                <a:spcPts val="1000"/>
              </a:spcAft>
            </a:pPr>
            <a:endParaRPr lang="en-US" sz="2000" dirty="0">
              <a:solidFill>
                <a:srgbClr val="009900"/>
              </a:solidFill>
              <a:effectLst/>
              <a:ea typeface="Calibri" panose="020F0502020204030204" pitchFamily="34" charset="0"/>
              <a:cs typeface="Times New Roman" panose="02020603050405020304" pitchFamily="18" charset="0"/>
            </a:endParaRPr>
          </a:p>
        </p:txBody>
      </p:sp>
      <p:sp>
        <p:nvSpPr>
          <p:cNvPr id="9" name="Rectangle 8"/>
          <p:cNvSpPr/>
          <p:nvPr/>
        </p:nvSpPr>
        <p:spPr>
          <a:xfrm>
            <a:off x="457200" y="2021753"/>
            <a:ext cx="5900974"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Colligative Properties:  </a:t>
            </a:r>
            <a:r>
              <a:rPr lang="en-US" sz="2400" dirty="0"/>
              <a:t>#33b, 38c, 43, 45, </a:t>
            </a:r>
            <a:endParaRPr lang="en-US" sz="2400" dirty="0">
              <a:effectLst/>
            </a:endParaRPr>
          </a:p>
        </p:txBody>
      </p:sp>
    </p:spTree>
    <p:extLst>
      <p:ext uri="{BB962C8B-B14F-4D97-AF65-F5344CB8AC3E}">
        <p14:creationId xmlns:p14="http://schemas.microsoft.com/office/powerpoint/2010/main" val="3469390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videos – chapter 11</a:t>
            </a:r>
          </a:p>
        </p:txBody>
      </p:sp>
      <p:sp>
        <p:nvSpPr>
          <p:cNvPr id="4" name="Rectangle 3"/>
          <p:cNvSpPr/>
          <p:nvPr/>
        </p:nvSpPr>
        <p:spPr>
          <a:xfrm>
            <a:off x="457200" y="985646"/>
            <a:ext cx="8686800" cy="5262979"/>
          </a:xfrm>
          <a:prstGeom prst="rect">
            <a:avLst/>
          </a:prstGeom>
        </p:spPr>
        <p:txBody>
          <a:bodyPr wrap="square">
            <a:spAutoFit/>
          </a:bodyPr>
          <a:lstStyle/>
          <a:p>
            <a:r>
              <a:rPr lang="en-US" sz="1600" dirty="0"/>
              <a:t>General Explanation of Solubility</a:t>
            </a:r>
          </a:p>
          <a:p>
            <a:r>
              <a:rPr lang="en-US" sz="1600" u="sng" dirty="0">
                <a:hlinkClick r:id="rId2"/>
              </a:rPr>
              <a:t>http://screencast.com/t/e6UR0YisSor4</a:t>
            </a:r>
            <a:endParaRPr lang="en-US" sz="1600" dirty="0"/>
          </a:p>
          <a:p>
            <a:r>
              <a:rPr lang="en-US" sz="1600" dirty="0"/>
              <a:t> </a:t>
            </a:r>
          </a:p>
          <a:p>
            <a:r>
              <a:rPr lang="en-US" sz="1600" dirty="0"/>
              <a:t>Predicting Solubility of Compounds </a:t>
            </a:r>
          </a:p>
          <a:p>
            <a:r>
              <a:rPr lang="en-US" sz="1600" u="sng" dirty="0">
                <a:hlinkClick r:id="rId3" tooltip="video"/>
              </a:rPr>
              <a:t>http://youtu.be/UPlQ72uX_-M</a:t>
            </a:r>
            <a:r>
              <a:rPr lang="en-US" sz="1600" dirty="0"/>
              <a:t> </a:t>
            </a:r>
          </a:p>
          <a:p>
            <a:r>
              <a:rPr lang="en-US" sz="1600" dirty="0"/>
              <a:t> </a:t>
            </a:r>
          </a:p>
          <a:p>
            <a:r>
              <a:rPr lang="en-US" sz="1600" dirty="0"/>
              <a:t>Raoult’s Law (Calculating Vapor Pressure of Solution)</a:t>
            </a:r>
          </a:p>
          <a:p>
            <a:r>
              <a:rPr lang="en-US" sz="1600" u="sng" dirty="0">
                <a:hlinkClick r:id="rId4" tooltip="video"/>
              </a:rPr>
              <a:t>http://youtu.be/w8lbSyTci2Y</a:t>
            </a:r>
            <a:r>
              <a:rPr lang="en-US" sz="1600" dirty="0"/>
              <a:t> </a:t>
            </a:r>
          </a:p>
          <a:p>
            <a:r>
              <a:rPr lang="en-US" sz="1600" u="sng" dirty="0">
                <a:hlinkClick r:id="rId5" tooltip="video"/>
              </a:rPr>
              <a:t>http://youtu.be/4e-NiMpOBQY</a:t>
            </a:r>
            <a:r>
              <a:rPr lang="en-US" sz="1600" dirty="0"/>
              <a:t> </a:t>
            </a:r>
          </a:p>
          <a:p>
            <a:r>
              <a:rPr lang="en-US" sz="1600" dirty="0"/>
              <a:t> </a:t>
            </a:r>
          </a:p>
          <a:p>
            <a:r>
              <a:rPr lang="en-US" sz="1600" dirty="0"/>
              <a:t>Freezing Point Depression Calculation</a:t>
            </a:r>
          </a:p>
          <a:p>
            <a:r>
              <a:rPr lang="en-US" sz="1600" u="sng" dirty="0">
                <a:hlinkClick r:id="rId6" tooltip="video"/>
              </a:rPr>
              <a:t>http://youtu.be/1sdAxF1eYig</a:t>
            </a:r>
            <a:r>
              <a:rPr lang="en-US" sz="1600" dirty="0"/>
              <a:t> </a:t>
            </a:r>
          </a:p>
          <a:p>
            <a:r>
              <a:rPr lang="en-US" sz="1600" dirty="0"/>
              <a:t> </a:t>
            </a:r>
          </a:p>
          <a:p>
            <a:r>
              <a:rPr lang="en-US" sz="1600" dirty="0"/>
              <a:t>Boiling Point Elevation Calculation</a:t>
            </a:r>
          </a:p>
          <a:p>
            <a:r>
              <a:rPr lang="en-US" sz="1600" u="sng" dirty="0">
                <a:hlinkClick r:id="rId7" tooltip="video"/>
              </a:rPr>
              <a:t>http://youtu.be/kIGya7eNXZo</a:t>
            </a:r>
            <a:r>
              <a:rPr lang="en-US" sz="1600" dirty="0"/>
              <a:t> </a:t>
            </a:r>
          </a:p>
          <a:p>
            <a:r>
              <a:rPr lang="en-US" sz="1600" dirty="0"/>
              <a:t>(</a:t>
            </a:r>
            <a:r>
              <a:rPr lang="en-US" sz="1600" i="1" dirty="0"/>
              <a:t>note:  The final answer for the calculation shown in the video should be 7.04 g, not 1.76 g)</a:t>
            </a:r>
            <a:endParaRPr lang="en-US" sz="1600" dirty="0"/>
          </a:p>
          <a:p>
            <a:r>
              <a:rPr lang="en-US" sz="1600" dirty="0"/>
              <a:t>	</a:t>
            </a:r>
          </a:p>
          <a:p>
            <a:endParaRPr lang="en-US" sz="1600" dirty="0"/>
          </a:p>
          <a:p>
            <a:r>
              <a:rPr lang="en-US" sz="1600" dirty="0"/>
              <a:t> </a:t>
            </a:r>
          </a:p>
          <a:p>
            <a:endParaRPr lang="en-US" sz="1600" dirty="0"/>
          </a:p>
          <a:p>
            <a:r>
              <a:rPr lang="en-US" sz="1600" i="1" dirty="0"/>
              <a:t>*All videos were created by MC Chemistry faculty unless otherwise indicated.</a:t>
            </a:r>
            <a:endParaRPr lang="en-US" sz="1600" dirty="0"/>
          </a:p>
        </p:txBody>
      </p:sp>
    </p:spTree>
    <p:extLst>
      <p:ext uri="{BB962C8B-B14F-4D97-AF65-F5344CB8AC3E}">
        <p14:creationId xmlns:p14="http://schemas.microsoft.com/office/powerpoint/2010/main" val="75615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simulations – chapter 11</a:t>
            </a:r>
          </a:p>
        </p:txBody>
      </p:sp>
      <p:sp>
        <p:nvSpPr>
          <p:cNvPr id="2" name="Rectangle 1"/>
          <p:cNvSpPr/>
          <p:nvPr/>
        </p:nvSpPr>
        <p:spPr>
          <a:xfrm>
            <a:off x="457199" y="1235833"/>
            <a:ext cx="8414951" cy="2031325"/>
          </a:xfrm>
          <a:prstGeom prst="rect">
            <a:avLst/>
          </a:prstGeom>
        </p:spPr>
        <p:txBody>
          <a:bodyPr wrap="square">
            <a:spAutoFit/>
          </a:bodyPr>
          <a:lstStyle/>
          <a:p>
            <a:r>
              <a:rPr lang="en-US" i="1" dirty="0"/>
              <a:t>Salts &amp; Solubility (Solubility, Solutions)</a:t>
            </a:r>
            <a:endParaRPr lang="en-US" dirty="0"/>
          </a:p>
          <a:p>
            <a:r>
              <a:rPr lang="en-US" u="sng" dirty="0">
                <a:hlinkClick r:id="rId2"/>
              </a:rPr>
              <a:t>https://phet.colorado.edu/en/simulation/legacy/soluble-salts</a:t>
            </a:r>
            <a:endParaRPr lang="en-US" dirty="0"/>
          </a:p>
          <a:p>
            <a:r>
              <a:rPr lang="en-US" dirty="0"/>
              <a:t> </a:t>
            </a:r>
          </a:p>
          <a:p>
            <a:r>
              <a:rPr lang="en-US" i="1" dirty="0"/>
              <a:t>Concentration (Solutions, Concentration, Saturation)</a:t>
            </a:r>
            <a:endParaRPr lang="en-US" dirty="0"/>
          </a:p>
          <a:p>
            <a:r>
              <a:rPr lang="en-US" u="sng" dirty="0">
                <a:hlinkClick r:id="rId3"/>
              </a:rPr>
              <a:t>https://phet.colorado.edu/en/simulation/concentration</a:t>
            </a:r>
            <a:endParaRPr lang="en-US" dirty="0"/>
          </a:p>
          <a:p>
            <a:r>
              <a:rPr lang="en-US" dirty="0"/>
              <a:t> </a:t>
            </a:r>
          </a:p>
          <a:p>
            <a:r>
              <a:rPr lang="en-US" dirty="0"/>
              <a:t> </a:t>
            </a:r>
            <a:endParaRPr lang="en-US" dirty="0">
              <a:effectLst/>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4096" y="6015037"/>
            <a:ext cx="1363202" cy="689347"/>
          </a:xfrm>
          <a:prstGeom prst="rect">
            <a:avLst/>
          </a:prstGeom>
        </p:spPr>
      </p:pic>
    </p:spTree>
    <p:extLst>
      <p:ext uri="{BB962C8B-B14F-4D97-AF65-F5344CB8AC3E}">
        <p14:creationId xmlns:p14="http://schemas.microsoft.com/office/powerpoint/2010/main" val="966155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47784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a:t>
            </a:r>
            <a:endParaRPr lang="en-US" sz="2200" dirty="0">
              <a:solidFill>
                <a:srgbClr val="009900"/>
              </a:solidFill>
            </a:endParaRPr>
          </a:p>
          <a:p>
            <a:pPr>
              <a:buClr>
                <a:srgbClr val="009900"/>
              </a:buClr>
            </a:pPr>
            <a:endParaRPr lang="en-US" sz="2200" i="1" u="sng" dirty="0">
              <a:solidFill>
                <a:srgbClr val="009900"/>
              </a:solidFill>
            </a:endParaRPr>
          </a:p>
        </p:txBody>
      </p:sp>
      <p:pic>
        <p:nvPicPr>
          <p:cNvPr id="11" name="Picture 10"/>
          <p:cNvPicPr>
            <a:picLocks noChangeAspect="1"/>
          </p:cNvPicPr>
          <p:nvPr/>
        </p:nvPicPr>
        <p:blipFill>
          <a:blip r:embed="rId2"/>
          <a:stretch>
            <a:fillRect/>
          </a:stretch>
        </p:blipFill>
        <p:spPr>
          <a:xfrm>
            <a:off x="1120520" y="1360573"/>
            <a:ext cx="7001813" cy="4131636"/>
          </a:xfrm>
          <a:prstGeom prst="rect">
            <a:avLst/>
          </a:prstGeom>
        </p:spPr>
      </p:pic>
      <p:sp>
        <p:nvSpPr>
          <p:cNvPr id="12" name="TextBox 11"/>
          <p:cNvSpPr txBox="1"/>
          <p:nvPr/>
        </p:nvSpPr>
        <p:spPr>
          <a:xfrm>
            <a:off x="2098711" y="5616503"/>
            <a:ext cx="5859887" cy="615553"/>
          </a:xfrm>
          <a:prstGeom prst="rect">
            <a:avLst/>
          </a:prstGeom>
          <a:noFill/>
        </p:spPr>
        <p:txBody>
          <a:bodyPr wrap="square" rtlCol="0">
            <a:spAutoFit/>
          </a:bodyPr>
          <a:lstStyle/>
          <a:p>
            <a:r>
              <a:rPr lang="en-US" dirty="0">
                <a:solidFill>
                  <a:srgbClr val="009100"/>
                </a:solidFill>
              </a:rPr>
              <a:t>[1]  </a:t>
            </a:r>
            <a:r>
              <a:rPr lang="en-US" sz="1600" i="1" dirty="0"/>
              <a:t>If bubbles of gas are observed, then the mixture is</a:t>
            </a:r>
          </a:p>
          <a:p>
            <a:r>
              <a:rPr lang="en-US" sz="1600" i="1" dirty="0"/>
              <a:t>      not homogeneous and therefore not a solution.</a:t>
            </a:r>
          </a:p>
        </p:txBody>
      </p:sp>
    </p:spTree>
    <p:extLst>
      <p:ext uri="{BB962C8B-B14F-4D97-AF65-F5344CB8AC3E}">
        <p14:creationId xmlns:p14="http://schemas.microsoft.com/office/powerpoint/2010/main" val="246566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6</a:t>
            </a:fld>
            <a:endParaRPr lang="en-US" dirty="0"/>
          </a:p>
        </p:txBody>
      </p:sp>
      <p:sp>
        <p:nvSpPr>
          <p:cNvPr id="7" name="Text Placeholder 2"/>
          <p:cNvSpPr txBox="1">
            <a:spLocks/>
          </p:cNvSpPr>
          <p:nvPr/>
        </p:nvSpPr>
        <p:spPr>
          <a:xfrm>
            <a:off x="457200" y="2265393"/>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Solutions:  Defining Traits</a:t>
            </a:r>
            <a:endParaRPr lang="en-US" sz="2200" dirty="0">
              <a:solidFill>
                <a:srgbClr val="009900"/>
              </a:solidFill>
            </a:endParaRPr>
          </a:p>
          <a:p>
            <a:pPr marL="342900" indent="-342900">
              <a:buClr>
                <a:srgbClr val="009900"/>
              </a:buClr>
              <a:buFont typeface="Arial" panose="020B0604020202020204" pitchFamily="34" charset="0"/>
              <a:buChar char="•"/>
            </a:pPr>
            <a:r>
              <a:rPr lang="en-US" sz="2000" dirty="0"/>
              <a:t>A solution is homogeneous and has uniform composition.</a:t>
            </a:r>
          </a:p>
          <a:p>
            <a:pPr marL="342900" indent="-342900">
              <a:buClr>
                <a:srgbClr val="009900"/>
              </a:buClr>
              <a:buFont typeface="Arial" panose="020B0604020202020204" pitchFamily="34" charset="0"/>
              <a:buChar char="•"/>
            </a:pPr>
            <a:r>
              <a:rPr lang="en-US" sz="2000" dirty="0"/>
              <a:t>The physical state of a solution (s, </a:t>
            </a:r>
            <a:r>
              <a:rPr lang="en-US" sz="2000" dirty="0">
                <a:latin typeface="Calibri" charset="0"/>
                <a:ea typeface="Calibri" charset="0"/>
                <a:cs typeface="Calibri" charset="0"/>
              </a:rPr>
              <a:t>ℓ</a:t>
            </a:r>
            <a:r>
              <a:rPr lang="en-US" sz="2000" dirty="0"/>
              <a:t>, g) is typically the same as that of the solvent.</a:t>
            </a:r>
          </a:p>
          <a:p>
            <a:pPr marL="342900" indent="-342900">
              <a:buClr>
                <a:srgbClr val="009900"/>
              </a:buClr>
              <a:buFont typeface="Arial" panose="020B0604020202020204" pitchFamily="34" charset="0"/>
              <a:buChar char="•"/>
            </a:pPr>
            <a:r>
              <a:rPr lang="en-US" sz="2000" dirty="0"/>
              <a:t>The components of a solution are dispersed on a molecular scale.</a:t>
            </a:r>
          </a:p>
          <a:p>
            <a:pPr marL="342900" indent="-342900">
              <a:buClr>
                <a:srgbClr val="009900"/>
              </a:buClr>
              <a:buFont typeface="Arial" panose="020B0604020202020204" pitchFamily="34" charset="0"/>
              <a:buChar char="•"/>
            </a:pPr>
            <a:r>
              <a:rPr lang="en-US" sz="2000" dirty="0"/>
              <a:t>The dissolved solute in a solution will not separate from the solvent.</a:t>
            </a:r>
          </a:p>
          <a:p>
            <a:pPr marL="342900" indent="-342900">
              <a:buClr>
                <a:srgbClr val="009900"/>
              </a:buClr>
              <a:buFont typeface="Arial" panose="020B0604020202020204" pitchFamily="34" charset="0"/>
              <a:buChar char="•"/>
            </a:pPr>
            <a:r>
              <a:rPr lang="en-US" sz="2000" dirty="0"/>
              <a:t>Solutions may form in an exothermic or endothermic process.</a:t>
            </a:r>
          </a:p>
        </p:txBody>
      </p:sp>
      <p:grpSp>
        <p:nvGrpSpPr>
          <p:cNvPr id="5" name="Group 4"/>
          <p:cNvGrpSpPr/>
          <p:nvPr/>
        </p:nvGrpSpPr>
        <p:grpSpPr>
          <a:xfrm>
            <a:off x="1488329" y="3863857"/>
            <a:ext cx="6885567" cy="2508119"/>
            <a:chOff x="1488329" y="3972164"/>
            <a:chExt cx="6885567" cy="2508119"/>
          </a:xfrm>
        </p:grpSpPr>
        <p:sp>
          <p:nvSpPr>
            <p:cNvPr id="22" name="TextBox 21"/>
            <p:cNvSpPr txBox="1"/>
            <p:nvPr/>
          </p:nvSpPr>
          <p:spPr>
            <a:xfrm>
              <a:off x="3746142" y="4471586"/>
              <a:ext cx="915635" cy="646331"/>
            </a:xfrm>
            <a:prstGeom prst="rect">
              <a:avLst/>
            </a:prstGeom>
            <a:noFill/>
          </p:spPr>
          <p:txBody>
            <a:bodyPr wrap="none" rtlCol="0">
              <a:spAutoFit/>
            </a:bodyPr>
            <a:lstStyle/>
            <a:p>
              <a:pPr algn="ctr"/>
              <a:r>
                <a:rPr lang="en-US" i="1" dirty="0"/>
                <a:t>add</a:t>
              </a:r>
            </a:p>
            <a:p>
              <a:pPr algn="ctr"/>
              <a:r>
                <a:rPr lang="en-US" i="1" dirty="0"/>
                <a:t>solvent</a:t>
              </a:r>
            </a:p>
          </p:txBody>
        </p:sp>
        <p:grpSp>
          <p:nvGrpSpPr>
            <p:cNvPr id="3" name="Group 2"/>
            <p:cNvGrpSpPr/>
            <p:nvPr/>
          </p:nvGrpSpPr>
          <p:grpSpPr>
            <a:xfrm>
              <a:off x="1488329" y="3972164"/>
              <a:ext cx="6885567" cy="2508119"/>
              <a:chOff x="1753251" y="3960391"/>
              <a:chExt cx="6885567" cy="2508119"/>
            </a:xfrm>
          </p:grpSpPr>
          <p:grpSp>
            <p:nvGrpSpPr>
              <p:cNvPr id="20" name="Group 19"/>
              <p:cNvGrpSpPr/>
              <p:nvPr/>
            </p:nvGrpSpPr>
            <p:grpSpPr>
              <a:xfrm>
                <a:off x="2044204" y="3960391"/>
                <a:ext cx="4785110" cy="2508119"/>
                <a:chOff x="2144788" y="4143271"/>
                <a:chExt cx="4785110" cy="2508119"/>
              </a:xfrm>
            </p:grpSpPr>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812" y="4155044"/>
                  <a:ext cx="1437086" cy="2496346"/>
                </a:xfrm>
                <a:prstGeom prst="rect">
                  <a:avLst/>
                </a:prstGeom>
              </p:spPr>
            </p:pic>
            <p:grpSp>
              <p:nvGrpSpPr>
                <p:cNvPr id="17" name="Group 16"/>
                <p:cNvGrpSpPr/>
                <p:nvPr/>
              </p:nvGrpSpPr>
              <p:grpSpPr>
                <a:xfrm>
                  <a:off x="2144788" y="4143271"/>
                  <a:ext cx="1492268" cy="2482852"/>
                  <a:chOff x="2328557" y="4225799"/>
                  <a:chExt cx="1492268" cy="2482852"/>
                </a:xfrm>
              </p:grpSpPr>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37714" y="4225799"/>
                    <a:ext cx="1383111" cy="2482852"/>
                  </a:xfrm>
                  <a:prstGeom prst="rect">
                    <a:avLst/>
                  </a:prstGeom>
                </p:spPr>
              </p:pic>
              <p:sp>
                <p:nvSpPr>
                  <p:cNvPr id="14" name="Rectangle 13"/>
                  <p:cNvSpPr/>
                  <p:nvPr/>
                </p:nvSpPr>
                <p:spPr>
                  <a:xfrm>
                    <a:off x="2328557" y="5894440"/>
                    <a:ext cx="466344" cy="55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4078224" y="5357265"/>
                  <a:ext cx="1088136" cy="0"/>
                </a:xfrm>
                <a:prstGeom prst="straightConnector1">
                  <a:avLst/>
                </a:prstGeom>
                <a:ln w="28575">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753251" y="5910804"/>
                <a:ext cx="800219" cy="369332"/>
              </a:xfrm>
              <a:prstGeom prst="rect">
                <a:avLst/>
              </a:prstGeom>
              <a:noFill/>
            </p:spPr>
            <p:txBody>
              <a:bodyPr wrap="none" rtlCol="0">
                <a:spAutoFit/>
              </a:bodyPr>
              <a:lstStyle/>
              <a:p>
                <a:r>
                  <a:rPr lang="en-US" i="1" dirty="0"/>
                  <a:t>solute</a:t>
                </a:r>
              </a:p>
            </p:txBody>
          </p:sp>
          <p:sp>
            <p:nvSpPr>
              <p:cNvPr id="23" name="TextBox 22"/>
              <p:cNvSpPr txBox="1"/>
              <p:nvPr/>
            </p:nvSpPr>
            <p:spPr>
              <a:xfrm>
                <a:off x="6844737" y="4751418"/>
                <a:ext cx="1794081" cy="646331"/>
              </a:xfrm>
              <a:prstGeom prst="rect">
                <a:avLst/>
              </a:prstGeom>
              <a:noFill/>
            </p:spPr>
            <p:txBody>
              <a:bodyPr wrap="none" rtlCol="0">
                <a:spAutoFit/>
              </a:bodyPr>
              <a:lstStyle/>
              <a:p>
                <a:pPr algn="ctr"/>
                <a:r>
                  <a:rPr lang="en-US" i="1" dirty="0"/>
                  <a:t>solute + solvent</a:t>
                </a:r>
              </a:p>
              <a:p>
                <a:pPr algn="ctr"/>
                <a:r>
                  <a:rPr lang="en-US" i="1" dirty="0"/>
                  <a:t>= solution</a:t>
                </a:r>
              </a:p>
            </p:txBody>
          </p:sp>
        </p:grpSp>
      </p:grpSp>
    </p:spTree>
    <p:extLst>
      <p:ext uri="{BB962C8B-B14F-4D97-AF65-F5344CB8AC3E}">
        <p14:creationId xmlns:p14="http://schemas.microsoft.com/office/powerpoint/2010/main" val="116895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7</a:t>
            </a:fld>
            <a:endParaRPr lang="en-US" dirty="0"/>
          </a:p>
        </p:txBody>
      </p:sp>
      <p:sp>
        <p:nvSpPr>
          <p:cNvPr id="9" name="Text Placeholder 2"/>
          <p:cNvSpPr txBox="1">
            <a:spLocks/>
          </p:cNvSpPr>
          <p:nvPr/>
        </p:nvSpPr>
        <p:spPr>
          <a:xfrm>
            <a:off x="457200" y="890353"/>
            <a:ext cx="8325853"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Formation of 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000" dirty="0"/>
              <a:t>The formation of a solution is a </a:t>
            </a:r>
            <a:r>
              <a:rPr lang="en-US" sz="2000" i="1" u="sng" dirty="0">
                <a:solidFill>
                  <a:srgbClr val="009100"/>
                </a:solidFill>
              </a:rPr>
              <a:t>spontaneous</a:t>
            </a:r>
            <a:r>
              <a:rPr lang="en-US" sz="2000" dirty="0"/>
              <a:t> process.</a:t>
            </a:r>
          </a:p>
          <a:p>
            <a:pPr marL="1074420" lvl="1" indent="-342900">
              <a:spcAft>
                <a:spcPts val="0"/>
              </a:spcAft>
              <a:buClr>
                <a:srgbClr val="009900"/>
              </a:buClr>
            </a:pPr>
            <a:r>
              <a:rPr lang="en-US" sz="1800" dirty="0"/>
              <a:t>No energy input is required.</a:t>
            </a:r>
          </a:p>
          <a:p>
            <a:pPr marL="1074420" lvl="1" indent="-342900">
              <a:buClr>
                <a:srgbClr val="009900"/>
              </a:buClr>
            </a:pPr>
            <a:r>
              <a:rPr lang="en-US" sz="1800" dirty="0"/>
              <a:t>Stirring simply speeds up the process.</a:t>
            </a:r>
          </a:p>
          <a:p>
            <a:pPr marL="342900" indent="-342900">
              <a:buClr>
                <a:srgbClr val="009900"/>
              </a:buClr>
              <a:buFont typeface="Arial" panose="020B0604020202020204" pitchFamily="34" charset="0"/>
              <a:buChar char="•"/>
            </a:pPr>
            <a:r>
              <a:rPr lang="en-US" sz="2000" dirty="0"/>
              <a:t>Solution formation is favored if:</a:t>
            </a:r>
          </a:p>
          <a:p>
            <a:pPr marL="1074420" lvl="1" indent="-342900">
              <a:spcAft>
                <a:spcPts val="0"/>
              </a:spcAft>
              <a:buClr>
                <a:srgbClr val="009900"/>
              </a:buClr>
            </a:pPr>
            <a:r>
              <a:rPr lang="en-US" sz="1800" dirty="0"/>
              <a:t>there is a decrease in internal energy of the system (exothermic).</a:t>
            </a:r>
          </a:p>
          <a:p>
            <a:pPr marL="1074420" lvl="1" indent="-342900">
              <a:spcAft>
                <a:spcPts val="0"/>
              </a:spcAft>
              <a:buClr>
                <a:srgbClr val="009900"/>
              </a:buClr>
            </a:pPr>
            <a:r>
              <a:rPr lang="en-US" sz="1800" dirty="0"/>
              <a:t>there is an increase in dispersion of matter.</a:t>
            </a:r>
          </a:p>
        </p:txBody>
      </p:sp>
      <p:pic>
        <p:nvPicPr>
          <p:cNvPr id="2052" name="Picture 4" descr="http://jsmith.cis.byuh.edu/books/principles-of-general-chemistry-v1.0/section_17/835cf24514b20b9ab970d0699091fee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3421" y="3596682"/>
            <a:ext cx="7908898" cy="312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34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8</a:t>
            </a:fld>
            <a:endParaRPr lang="en-US" dirty="0"/>
          </a:p>
        </p:txBody>
      </p:sp>
      <p:sp>
        <p:nvSpPr>
          <p:cNvPr id="9" name="Text Placeholder 2"/>
          <p:cNvSpPr txBox="1">
            <a:spLocks/>
          </p:cNvSpPr>
          <p:nvPr/>
        </p:nvSpPr>
        <p:spPr>
          <a:xfrm>
            <a:off x="457200" y="956968"/>
            <a:ext cx="8530098" cy="190214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Intermolecular Forces in Solutions</a:t>
            </a:r>
            <a:endParaRPr lang="en-US" sz="2200" dirty="0">
              <a:solidFill>
                <a:srgbClr val="009900"/>
              </a:solidFill>
            </a:endParaRPr>
          </a:p>
          <a:p>
            <a:pPr marL="342900" indent="-342900">
              <a:buClr>
                <a:srgbClr val="009900"/>
              </a:buClr>
              <a:buFont typeface="Arial" panose="020B0604020202020204" pitchFamily="34" charset="0"/>
              <a:buChar char="•"/>
            </a:pPr>
            <a:r>
              <a:rPr lang="en-US" sz="2000" dirty="0"/>
              <a:t>An ideal solution has intermolecular forces that are similar to those present in the separated components.</a:t>
            </a:r>
          </a:p>
        </p:txBody>
      </p:sp>
      <p:pic>
        <p:nvPicPr>
          <p:cNvPr id="2050" name="Picture 2" descr="Two figures are shown. The first contains two spherical containers joined by a closed stopcock. The container to the left is labeled H e. It holds about thirty evenly dispersed, small, light blue spheres. The container on the right is labeled A r and contains about thirty slightly larger blue-green spheres. The second, similar figure has an open stopcock between the two spherical containers. The light blue and green spheres are evenly dispersed and present in both container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40432" y="2451067"/>
            <a:ext cx="7109644" cy="1821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609600" y="4634954"/>
            <a:ext cx="8530098" cy="190214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000" dirty="0"/>
              <a:t>In the dissolution process:</a:t>
            </a:r>
          </a:p>
          <a:p>
            <a:pPr marL="1074420" lvl="1" indent="-342900">
              <a:buClr>
                <a:srgbClr val="009900"/>
              </a:buClr>
            </a:pPr>
            <a:r>
              <a:rPr lang="en-US" sz="2000" dirty="0"/>
              <a:t>solute-solute and solvent-solvent forces must be overcome </a:t>
            </a:r>
          </a:p>
          <a:p>
            <a:pPr marL="1074420" lvl="1" indent="-342900">
              <a:buClr>
                <a:srgbClr val="009900"/>
              </a:buClr>
            </a:pPr>
            <a:r>
              <a:rPr lang="en-US" sz="2000" dirty="0"/>
              <a:t>solute-solvent attractions are established during </a:t>
            </a:r>
            <a:r>
              <a:rPr lang="en-US" sz="2000" i="1" u="sng" dirty="0">
                <a:solidFill>
                  <a:srgbClr val="009100"/>
                </a:solidFill>
              </a:rPr>
              <a:t>solvation</a:t>
            </a:r>
            <a:r>
              <a:rPr lang="en-US" sz="2000" dirty="0"/>
              <a:t>.</a:t>
            </a:r>
          </a:p>
          <a:p>
            <a:pPr marL="1074420" lvl="1" indent="-342900">
              <a:buClr>
                <a:srgbClr val="009900"/>
              </a:buClr>
            </a:pPr>
            <a:r>
              <a:rPr lang="en-US" sz="2000" dirty="0"/>
              <a:t>the relative energies determine if dissolution occurs.</a:t>
            </a:r>
          </a:p>
        </p:txBody>
      </p:sp>
    </p:spTree>
    <p:extLst>
      <p:ext uri="{BB962C8B-B14F-4D97-AF65-F5344CB8AC3E}">
        <p14:creationId xmlns:p14="http://schemas.microsoft.com/office/powerpoint/2010/main" val="423974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11</a:t>
            </a:r>
            <a:r>
              <a:rPr lang="en-US" sz="2800" dirty="0"/>
              <a:t>.1  The Dissolution Process</a:t>
            </a:r>
          </a:p>
        </p:txBody>
      </p:sp>
      <p:sp>
        <p:nvSpPr>
          <p:cNvPr id="4" name="Slide Number Placeholder 3"/>
          <p:cNvSpPr>
            <a:spLocks noGrp="1"/>
          </p:cNvSpPr>
          <p:nvPr>
            <p:ph type="sldNum" sz="quarter" idx="4"/>
          </p:nvPr>
        </p:nvSpPr>
        <p:spPr/>
        <p:txBody>
          <a:bodyPr/>
          <a:lstStyle/>
          <a:p>
            <a:fld id="{72F633B3-16E2-4909-ACA1-80BBA0CB601E}" type="slidenum">
              <a:rPr lang="en-US" smtClean="0"/>
              <a:pPr/>
              <a:t>9</a:t>
            </a:fld>
            <a:endParaRPr lang="en-US" dirty="0"/>
          </a:p>
        </p:txBody>
      </p:sp>
      <p:sp>
        <p:nvSpPr>
          <p:cNvPr id="7" name="Text Placeholder 2"/>
          <p:cNvSpPr txBox="1">
            <a:spLocks/>
          </p:cNvSpPr>
          <p:nvPr/>
        </p:nvSpPr>
        <p:spPr>
          <a:xfrm>
            <a:off x="457200" y="2291336"/>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buClr>
                <a:srgbClr val="009900"/>
              </a:buClr>
            </a:pPr>
            <a:r>
              <a:rPr lang="en-US" sz="2200" dirty="0"/>
              <a:t>A mixture of cooking oil and water does not yield a solution.</a:t>
            </a:r>
          </a:p>
          <a:p>
            <a:pPr algn="ctr">
              <a:buClr>
                <a:srgbClr val="009900"/>
              </a:buClr>
            </a:pPr>
            <a:r>
              <a:rPr lang="en-US" sz="2200" i="1" dirty="0">
                <a:solidFill>
                  <a:srgbClr val="009100"/>
                </a:solidFill>
              </a:rPr>
              <a:t>Consider the intermolecular forces involved and explain.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559" y="2179543"/>
            <a:ext cx="4491736" cy="3976103"/>
          </a:xfrm>
          <a:prstGeom prst="rect">
            <a:avLst/>
          </a:prstGeom>
        </p:spPr>
      </p:pic>
    </p:spTree>
    <p:extLst>
      <p:ext uri="{BB962C8B-B14F-4D97-AF65-F5344CB8AC3E}">
        <p14:creationId xmlns:p14="http://schemas.microsoft.com/office/powerpoint/2010/main" val="14006696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8659</TotalTime>
  <Words>2806</Words>
  <Application>Microsoft Macintosh PowerPoint</Application>
  <PresentationFormat>On-screen Show (4:3)</PresentationFormat>
  <Paragraphs>457</Paragraphs>
  <Slides>42</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MS PGothic</vt:lpstr>
      <vt:lpstr>Arial</vt:lpstr>
      <vt:lpstr>Arial Black</vt:lpstr>
      <vt:lpstr>Calibri</vt:lpstr>
      <vt:lpstr>Cambria Math</vt:lpstr>
      <vt:lpstr>Lucida Calligraphy</vt:lpstr>
      <vt:lpstr>Mangal</vt:lpstr>
      <vt:lpstr>Times New Roman</vt:lpstr>
      <vt:lpstr>Wingdings</vt:lpstr>
      <vt:lpstr>Essential</vt:lpstr>
      <vt:lpstr>CS ChemDraw Drawing</vt:lpstr>
      <vt:lpstr>PowerPoint Presentation</vt:lpstr>
      <vt:lpstr>chapter 11:  Solutions and Colloids</vt:lpstr>
      <vt:lpstr>11.1  The Dissolution Process</vt:lpstr>
      <vt:lpstr>11.1  The Dissolution Process</vt:lpstr>
      <vt:lpstr>11.1  The Dissolution Process</vt:lpstr>
      <vt:lpstr>11.1  The Dissolution Process</vt:lpstr>
      <vt:lpstr>11.1  The Dissolution Process</vt:lpstr>
      <vt:lpstr>11.1  The Dissolution Process</vt:lpstr>
      <vt:lpstr>11.1  The Dissolution Process</vt:lpstr>
      <vt:lpstr>11.2  Electrolytes</vt:lpstr>
      <vt:lpstr>11.2  Electrolytes</vt:lpstr>
      <vt:lpstr>11.2  Electrolytes</vt:lpstr>
      <vt:lpstr>11.3  Solubility</vt:lpstr>
      <vt:lpstr>11.3  Solubility</vt:lpstr>
      <vt:lpstr>Decompression Sickness:  The Bends</vt:lpstr>
      <vt:lpstr>11.3  Solubility</vt:lpstr>
      <vt:lpstr>11.3  Solubility</vt:lpstr>
      <vt:lpstr>11.3  Solubility</vt:lpstr>
      <vt:lpstr>11.3  Solubility</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11.4  Colligative Properties</vt:lpstr>
      <vt:lpstr>PowerPoint Presentation</vt:lpstr>
      <vt:lpstr>PowerPoint Presentation</vt:lpstr>
      <vt:lpstr>PowerPoint Presentation</vt:lpstr>
    </vt:vector>
  </TitlesOfParts>
  <Company>WNI</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Takahara, Patricia M.</dc:creator>
  <cp:lastModifiedBy>Microsoft Office User</cp:lastModifiedBy>
  <cp:revision>3286</cp:revision>
  <cp:lastPrinted>2015-06-09T23:57:19Z</cp:lastPrinted>
  <dcterms:created xsi:type="dcterms:W3CDTF">2017-01-14T15:08:30Z</dcterms:created>
  <dcterms:modified xsi:type="dcterms:W3CDTF">2018-04-06T15:14:48Z</dcterms:modified>
</cp:coreProperties>
</file>