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9" r:id="rId2"/>
    <p:sldId id="258" r:id="rId3"/>
    <p:sldId id="303" r:id="rId4"/>
    <p:sldId id="289" r:id="rId5"/>
    <p:sldId id="257" r:id="rId6"/>
    <p:sldId id="290" r:id="rId7"/>
    <p:sldId id="266" r:id="rId8"/>
    <p:sldId id="276" r:id="rId9"/>
    <p:sldId id="293" r:id="rId10"/>
    <p:sldId id="256" r:id="rId11"/>
    <p:sldId id="298" r:id="rId12"/>
    <p:sldId id="295" r:id="rId13"/>
    <p:sldId id="294" r:id="rId14"/>
    <p:sldId id="260" r:id="rId15"/>
    <p:sldId id="297" r:id="rId16"/>
    <p:sldId id="264" r:id="rId17"/>
    <p:sldId id="262" r:id="rId18"/>
    <p:sldId id="277" r:id="rId19"/>
    <p:sldId id="299" r:id="rId20"/>
    <p:sldId id="268" r:id="rId21"/>
    <p:sldId id="291" r:id="rId22"/>
    <p:sldId id="300" r:id="rId23"/>
    <p:sldId id="282" r:id="rId24"/>
    <p:sldId id="279" r:id="rId25"/>
    <p:sldId id="280" r:id="rId26"/>
    <p:sldId id="263" r:id="rId27"/>
    <p:sldId id="302" r:id="rId28"/>
    <p:sldId id="271" r:id="rId29"/>
    <p:sldId id="301" r:id="rId30"/>
    <p:sldId id="265" r:id="rId31"/>
    <p:sldId id="287" r:id="rId32"/>
    <p:sldId id="288" r:id="rId33"/>
    <p:sldId id="267" r:id="rId34"/>
    <p:sldId id="269" r:id="rId35"/>
    <p:sldId id="270" r:id="rId36"/>
    <p:sldId id="261"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794" autoAdjust="0"/>
    <p:restoredTop sz="94660"/>
  </p:normalViewPr>
  <p:slideViewPr>
    <p:cSldViewPr snapToGrid="0">
      <p:cViewPr varScale="1">
        <p:scale>
          <a:sx n="74" d="100"/>
          <a:sy n="74" d="100"/>
        </p:scale>
        <p:origin x="66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0AEE71-5AE4-4711-A826-234E7A925693}" type="datetimeFigureOut">
              <a:rPr lang="en-US" smtClean="0"/>
              <a:t>3/27/2018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5B4560-88BC-42BA-ADBE-DDEB595ACB7E}" type="slidenum">
              <a:rPr lang="en-US" smtClean="0"/>
              <a:t>‹#›</a:t>
            </a:fld>
            <a:endParaRPr lang="en-US"/>
          </a:p>
        </p:txBody>
      </p:sp>
    </p:spTree>
    <p:extLst>
      <p:ext uri="{BB962C8B-B14F-4D97-AF65-F5344CB8AC3E}">
        <p14:creationId xmlns:p14="http://schemas.microsoft.com/office/powerpoint/2010/main" val="109198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5B4560-88BC-42BA-ADBE-DDEB595ACB7E}" type="slidenum">
              <a:rPr lang="en-US" smtClean="0"/>
              <a:t>1</a:t>
            </a:fld>
            <a:endParaRPr lang="en-US"/>
          </a:p>
        </p:txBody>
      </p:sp>
    </p:spTree>
    <p:extLst>
      <p:ext uri="{BB962C8B-B14F-4D97-AF65-F5344CB8AC3E}">
        <p14:creationId xmlns:p14="http://schemas.microsoft.com/office/powerpoint/2010/main" val="22187490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DE04D62-9305-41EC-AFB8-17888C652F9A}" type="datetime1">
              <a:rPr lang="en-US" smtClean="0"/>
              <a:t>3/27/2018</a:t>
            </a:fld>
            <a:endParaRPr lang="en-US"/>
          </a:p>
        </p:txBody>
      </p:sp>
      <p:sp>
        <p:nvSpPr>
          <p:cNvPr id="5" name="Footer Placeholder 4"/>
          <p:cNvSpPr>
            <a:spLocks noGrp="1"/>
          </p:cNvSpPr>
          <p:nvPr>
            <p:ph type="ftr" sz="quarter" idx="11"/>
          </p:nvPr>
        </p:nvSpPr>
        <p:spPr/>
        <p:txBody>
          <a:bodyPr/>
          <a:lstStyle/>
          <a:p>
            <a:r>
              <a:rPr lang="en-US" smtClean="0"/>
              <a:t>Dr. Girija Naraasimhan</a:t>
            </a:r>
            <a:endParaRPr lang="en-US"/>
          </a:p>
        </p:txBody>
      </p:sp>
      <p:sp>
        <p:nvSpPr>
          <p:cNvPr id="6" name="Slide Number Placeholder 5"/>
          <p:cNvSpPr>
            <a:spLocks noGrp="1"/>
          </p:cNvSpPr>
          <p:nvPr>
            <p:ph type="sldNum" sz="quarter" idx="12"/>
          </p:nvPr>
        </p:nvSpPr>
        <p:spPr/>
        <p:txBody>
          <a:bodyPr/>
          <a:lstStyle/>
          <a:p>
            <a:fld id="{3496EB1B-DDA0-456F-BE1C-0D0B814BEA8F}" type="slidenum">
              <a:rPr lang="en-US" smtClean="0"/>
              <a:t>‹#›</a:t>
            </a:fld>
            <a:endParaRPr lang="en-US"/>
          </a:p>
        </p:txBody>
      </p:sp>
    </p:spTree>
    <p:extLst>
      <p:ext uri="{BB962C8B-B14F-4D97-AF65-F5344CB8AC3E}">
        <p14:creationId xmlns:p14="http://schemas.microsoft.com/office/powerpoint/2010/main" val="1803277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EFF481-ACF2-44B8-AAA5-1EFD61D4EBB7}" type="datetime1">
              <a:rPr lang="en-US" smtClean="0"/>
              <a:t>3/27/2018</a:t>
            </a:fld>
            <a:endParaRPr lang="en-US"/>
          </a:p>
        </p:txBody>
      </p:sp>
      <p:sp>
        <p:nvSpPr>
          <p:cNvPr id="5" name="Footer Placeholder 4"/>
          <p:cNvSpPr>
            <a:spLocks noGrp="1"/>
          </p:cNvSpPr>
          <p:nvPr>
            <p:ph type="ftr" sz="quarter" idx="11"/>
          </p:nvPr>
        </p:nvSpPr>
        <p:spPr/>
        <p:txBody>
          <a:bodyPr/>
          <a:lstStyle/>
          <a:p>
            <a:r>
              <a:rPr lang="en-US" smtClean="0"/>
              <a:t>Dr. Girija Naraasimhan</a:t>
            </a:r>
            <a:endParaRPr lang="en-US"/>
          </a:p>
        </p:txBody>
      </p:sp>
      <p:sp>
        <p:nvSpPr>
          <p:cNvPr id="6" name="Slide Number Placeholder 5"/>
          <p:cNvSpPr>
            <a:spLocks noGrp="1"/>
          </p:cNvSpPr>
          <p:nvPr>
            <p:ph type="sldNum" sz="quarter" idx="12"/>
          </p:nvPr>
        </p:nvSpPr>
        <p:spPr/>
        <p:txBody>
          <a:bodyPr/>
          <a:lstStyle/>
          <a:p>
            <a:fld id="{3496EB1B-DDA0-456F-BE1C-0D0B814BEA8F}" type="slidenum">
              <a:rPr lang="en-US" smtClean="0"/>
              <a:t>‹#›</a:t>
            </a:fld>
            <a:endParaRPr lang="en-US"/>
          </a:p>
        </p:txBody>
      </p:sp>
    </p:spTree>
    <p:extLst>
      <p:ext uri="{BB962C8B-B14F-4D97-AF65-F5344CB8AC3E}">
        <p14:creationId xmlns:p14="http://schemas.microsoft.com/office/powerpoint/2010/main" val="1551517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F57FD5-A13E-471B-9579-EC907EA71673}" type="datetime1">
              <a:rPr lang="en-US" smtClean="0"/>
              <a:t>3/27/2018</a:t>
            </a:fld>
            <a:endParaRPr lang="en-US"/>
          </a:p>
        </p:txBody>
      </p:sp>
      <p:sp>
        <p:nvSpPr>
          <p:cNvPr id="5" name="Footer Placeholder 4"/>
          <p:cNvSpPr>
            <a:spLocks noGrp="1"/>
          </p:cNvSpPr>
          <p:nvPr>
            <p:ph type="ftr" sz="quarter" idx="11"/>
          </p:nvPr>
        </p:nvSpPr>
        <p:spPr/>
        <p:txBody>
          <a:bodyPr/>
          <a:lstStyle/>
          <a:p>
            <a:r>
              <a:rPr lang="en-US" smtClean="0"/>
              <a:t>Dr. Girija Naraasimhan</a:t>
            </a:r>
            <a:endParaRPr lang="en-US"/>
          </a:p>
        </p:txBody>
      </p:sp>
      <p:sp>
        <p:nvSpPr>
          <p:cNvPr id="6" name="Slide Number Placeholder 5"/>
          <p:cNvSpPr>
            <a:spLocks noGrp="1"/>
          </p:cNvSpPr>
          <p:nvPr>
            <p:ph type="sldNum" sz="quarter" idx="12"/>
          </p:nvPr>
        </p:nvSpPr>
        <p:spPr/>
        <p:txBody>
          <a:bodyPr/>
          <a:lstStyle/>
          <a:p>
            <a:fld id="{3496EB1B-DDA0-456F-BE1C-0D0B814BEA8F}" type="slidenum">
              <a:rPr lang="en-US" smtClean="0"/>
              <a:t>‹#›</a:t>
            </a:fld>
            <a:endParaRPr lang="en-US"/>
          </a:p>
        </p:txBody>
      </p:sp>
    </p:spTree>
    <p:extLst>
      <p:ext uri="{BB962C8B-B14F-4D97-AF65-F5344CB8AC3E}">
        <p14:creationId xmlns:p14="http://schemas.microsoft.com/office/powerpoint/2010/main" val="785150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0E1C0D-DAE4-4C58-8CBF-94875062027D}" type="datetime1">
              <a:rPr lang="en-US" smtClean="0"/>
              <a:t>3/27/2018</a:t>
            </a:fld>
            <a:endParaRPr lang="en-US"/>
          </a:p>
        </p:txBody>
      </p:sp>
      <p:sp>
        <p:nvSpPr>
          <p:cNvPr id="5" name="Footer Placeholder 4"/>
          <p:cNvSpPr>
            <a:spLocks noGrp="1"/>
          </p:cNvSpPr>
          <p:nvPr>
            <p:ph type="ftr" sz="quarter" idx="11"/>
          </p:nvPr>
        </p:nvSpPr>
        <p:spPr/>
        <p:txBody>
          <a:bodyPr/>
          <a:lstStyle/>
          <a:p>
            <a:r>
              <a:rPr lang="en-US" smtClean="0"/>
              <a:t>Dr. Girija Naraasimhan</a:t>
            </a:r>
            <a:endParaRPr lang="en-US"/>
          </a:p>
        </p:txBody>
      </p:sp>
      <p:sp>
        <p:nvSpPr>
          <p:cNvPr id="6" name="Slide Number Placeholder 5"/>
          <p:cNvSpPr>
            <a:spLocks noGrp="1"/>
          </p:cNvSpPr>
          <p:nvPr>
            <p:ph type="sldNum" sz="quarter" idx="12"/>
          </p:nvPr>
        </p:nvSpPr>
        <p:spPr/>
        <p:txBody>
          <a:bodyPr/>
          <a:lstStyle/>
          <a:p>
            <a:fld id="{3496EB1B-DDA0-456F-BE1C-0D0B814BEA8F}" type="slidenum">
              <a:rPr lang="en-US" smtClean="0"/>
              <a:t>‹#›</a:t>
            </a:fld>
            <a:endParaRPr lang="en-US"/>
          </a:p>
        </p:txBody>
      </p:sp>
    </p:spTree>
    <p:extLst>
      <p:ext uri="{BB962C8B-B14F-4D97-AF65-F5344CB8AC3E}">
        <p14:creationId xmlns:p14="http://schemas.microsoft.com/office/powerpoint/2010/main" val="2929376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64CDF5-B8CD-4A53-A1E6-1C6543EC42B0}" type="datetime1">
              <a:rPr lang="en-US" smtClean="0"/>
              <a:t>3/27/2018</a:t>
            </a:fld>
            <a:endParaRPr lang="en-US"/>
          </a:p>
        </p:txBody>
      </p:sp>
      <p:sp>
        <p:nvSpPr>
          <p:cNvPr id="5" name="Footer Placeholder 4"/>
          <p:cNvSpPr>
            <a:spLocks noGrp="1"/>
          </p:cNvSpPr>
          <p:nvPr>
            <p:ph type="ftr" sz="quarter" idx="11"/>
          </p:nvPr>
        </p:nvSpPr>
        <p:spPr/>
        <p:txBody>
          <a:bodyPr/>
          <a:lstStyle/>
          <a:p>
            <a:r>
              <a:rPr lang="en-US" smtClean="0"/>
              <a:t>Dr. Girija Naraasimhan</a:t>
            </a:r>
            <a:endParaRPr lang="en-US"/>
          </a:p>
        </p:txBody>
      </p:sp>
      <p:sp>
        <p:nvSpPr>
          <p:cNvPr id="6" name="Slide Number Placeholder 5"/>
          <p:cNvSpPr>
            <a:spLocks noGrp="1"/>
          </p:cNvSpPr>
          <p:nvPr>
            <p:ph type="sldNum" sz="quarter" idx="12"/>
          </p:nvPr>
        </p:nvSpPr>
        <p:spPr/>
        <p:txBody>
          <a:bodyPr/>
          <a:lstStyle/>
          <a:p>
            <a:fld id="{3496EB1B-DDA0-456F-BE1C-0D0B814BEA8F}" type="slidenum">
              <a:rPr lang="en-US" smtClean="0"/>
              <a:t>‹#›</a:t>
            </a:fld>
            <a:endParaRPr lang="en-US"/>
          </a:p>
        </p:txBody>
      </p:sp>
    </p:spTree>
    <p:extLst>
      <p:ext uri="{BB962C8B-B14F-4D97-AF65-F5344CB8AC3E}">
        <p14:creationId xmlns:p14="http://schemas.microsoft.com/office/powerpoint/2010/main" val="3328034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ACEBCBE-7D95-418C-9F7B-A4FC7704CFAD}" type="datetime1">
              <a:rPr lang="en-US" smtClean="0"/>
              <a:t>3/27/2018</a:t>
            </a:fld>
            <a:endParaRPr lang="en-US"/>
          </a:p>
        </p:txBody>
      </p:sp>
      <p:sp>
        <p:nvSpPr>
          <p:cNvPr id="6" name="Footer Placeholder 5"/>
          <p:cNvSpPr>
            <a:spLocks noGrp="1"/>
          </p:cNvSpPr>
          <p:nvPr>
            <p:ph type="ftr" sz="quarter" idx="11"/>
          </p:nvPr>
        </p:nvSpPr>
        <p:spPr/>
        <p:txBody>
          <a:bodyPr/>
          <a:lstStyle/>
          <a:p>
            <a:r>
              <a:rPr lang="en-US" smtClean="0"/>
              <a:t>Dr. Girija Naraasimhan</a:t>
            </a:r>
            <a:endParaRPr lang="en-US"/>
          </a:p>
        </p:txBody>
      </p:sp>
      <p:sp>
        <p:nvSpPr>
          <p:cNvPr id="7" name="Slide Number Placeholder 6"/>
          <p:cNvSpPr>
            <a:spLocks noGrp="1"/>
          </p:cNvSpPr>
          <p:nvPr>
            <p:ph type="sldNum" sz="quarter" idx="12"/>
          </p:nvPr>
        </p:nvSpPr>
        <p:spPr/>
        <p:txBody>
          <a:bodyPr/>
          <a:lstStyle/>
          <a:p>
            <a:fld id="{3496EB1B-DDA0-456F-BE1C-0D0B814BEA8F}" type="slidenum">
              <a:rPr lang="en-US" smtClean="0"/>
              <a:t>‹#›</a:t>
            </a:fld>
            <a:endParaRPr lang="en-US"/>
          </a:p>
        </p:txBody>
      </p:sp>
    </p:spTree>
    <p:extLst>
      <p:ext uri="{BB962C8B-B14F-4D97-AF65-F5344CB8AC3E}">
        <p14:creationId xmlns:p14="http://schemas.microsoft.com/office/powerpoint/2010/main" val="995835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B42D4E8-88F6-4FB1-87B7-BA2D2F5B25C0}" type="datetime1">
              <a:rPr lang="en-US" smtClean="0"/>
              <a:t>3/27/2018</a:t>
            </a:fld>
            <a:endParaRPr lang="en-US"/>
          </a:p>
        </p:txBody>
      </p:sp>
      <p:sp>
        <p:nvSpPr>
          <p:cNvPr id="8" name="Footer Placeholder 7"/>
          <p:cNvSpPr>
            <a:spLocks noGrp="1"/>
          </p:cNvSpPr>
          <p:nvPr>
            <p:ph type="ftr" sz="quarter" idx="11"/>
          </p:nvPr>
        </p:nvSpPr>
        <p:spPr/>
        <p:txBody>
          <a:bodyPr/>
          <a:lstStyle/>
          <a:p>
            <a:r>
              <a:rPr lang="en-US" smtClean="0"/>
              <a:t>Dr. Girija Naraasimhan</a:t>
            </a:r>
            <a:endParaRPr lang="en-US"/>
          </a:p>
        </p:txBody>
      </p:sp>
      <p:sp>
        <p:nvSpPr>
          <p:cNvPr id="9" name="Slide Number Placeholder 8"/>
          <p:cNvSpPr>
            <a:spLocks noGrp="1"/>
          </p:cNvSpPr>
          <p:nvPr>
            <p:ph type="sldNum" sz="quarter" idx="12"/>
          </p:nvPr>
        </p:nvSpPr>
        <p:spPr/>
        <p:txBody>
          <a:bodyPr/>
          <a:lstStyle/>
          <a:p>
            <a:fld id="{3496EB1B-DDA0-456F-BE1C-0D0B814BEA8F}" type="slidenum">
              <a:rPr lang="en-US" smtClean="0"/>
              <a:t>‹#›</a:t>
            </a:fld>
            <a:endParaRPr lang="en-US"/>
          </a:p>
        </p:txBody>
      </p:sp>
    </p:spTree>
    <p:extLst>
      <p:ext uri="{BB962C8B-B14F-4D97-AF65-F5344CB8AC3E}">
        <p14:creationId xmlns:p14="http://schemas.microsoft.com/office/powerpoint/2010/main" val="1053777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FDA6415-0112-4970-AF8E-02DA0A6F1003}" type="datetime1">
              <a:rPr lang="en-US" smtClean="0"/>
              <a:t>3/27/2018</a:t>
            </a:fld>
            <a:endParaRPr lang="en-US"/>
          </a:p>
        </p:txBody>
      </p:sp>
      <p:sp>
        <p:nvSpPr>
          <p:cNvPr id="4" name="Footer Placeholder 3"/>
          <p:cNvSpPr>
            <a:spLocks noGrp="1"/>
          </p:cNvSpPr>
          <p:nvPr>
            <p:ph type="ftr" sz="quarter" idx="11"/>
          </p:nvPr>
        </p:nvSpPr>
        <p:spPr/>
        <p:txBody>
          <a:bodyPr/>
          <a:lstStyle/>
          <a:p>
            <a:r>
              <a:rPr lang="en-US" smtClean="0"/>
              <a:t>Dr. Girija Naraasimhan</a:t>
            </a:r>
            <a:endParaRPr lang="en-US"/>
          </a:p>
        </p:txBody>
      </p:sp>
      <p:sp>
        <p:nvSpPr>
          <p:cNvPr id="5" name="Slide Number Placeholder 4"/>
          <p:cNvSpPr>
            <a:spLocks noGrp="1"/>
          </p:cNvSpPr>
          <p:nvPr>
            <p:ph type="sldNum" sz="quarter" idx="12"/>
          </p:nvPr>
        </p:nvSpPr>
        <p:spPr/>
        <p:txBody>
          <a:bodyPr/>
          <a:lstStyle/>
          <a:p>
            <a:fld id="{3496EB1B-DDA0-456F-BE1C-0D0B814BEA8F}" type="slidenum">
              <a:rPr lang="en-US" smtClean="0"/>
              <a:t>‹#›</a:t>
            </a:fld>
            <a:endParaRPr lang="en-US"/>
          </a:p>
        </p:txBody>
      </p:sp>
    </p:spTree>
    <p:extLst>
      <p:ext uri="{BB962C8B-B14F-4D97-AF65-F5344CB8AC3E}">
        <p14:creationId xmlns:p14="http://schemas.microsoft.com/office/powerpoint/2010/main" val="3976966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C2AB01-BC77-47E5-80F1-A67DCC9B7BEC}" type="datetime1">
              <a:rPr lang="en-US" smtClean="0"/>
              <a:t>3/27/2018</a:t>
            </a:fld>
            <a:endParaRPr lang="en-US"/>
          </a:p>
        </p:txBody>
      </p:sp>
      <p:sp>
        <p:nvSpPr>
          <p:cNvPr id="3" name="Footer Placeholder 2"/>
          <p:cNvSpPr>
            <a:spLocks noGrp="1"/>
          </p:cNvSpPr>
          <p:nvPr>
            <p:ph type="ftr" sz="quarter" idx="11"/>
          </p:nvPr>
        </p:nvSpPr>
        <p:spPr/>
        <p:txBody>
          <a:bodyPr/>
          <a:lstStyle/>
          <a:p>
            <a:r>
              <a:rPr lang="en-US" smtClean="0"/>
              <a:t>Dr. Girija Naraasimhan</a:t>
            </a:r>
            <a:endParaRPr lang="en-US"/>
          </a:p>
        </p:txBody>
      </p:sp>
      <p:sp>
        <p:nvSpPr>
          <p:cNvPr id="4" name="Slide Number Placeholder 3"/>
          <p:cNvSpPr>
            <a:spLocks noGrp="1"/>
          </p:cNvSpPr>
          <p:nvPr>
            <p:ph type="sldNum" sz="quarter" idx="12"/>
          </p:nvPr>
        </p:nvSpPr>
        <p:spPr/>
        <p:txBody>
          <a:bodyPr/>
          <a:lstStyle/>
          <a:p>
            <a:fld id="{3496EB1B-DDA0-456F-BE1C-0D0B814BEA8F}" type="slidenum">
              <a:rPr lang="en-US" smtClean="0"/>
              <a:t>‹#›</a:t>
            </a:fld>
            <a:endParaRPr lang="en-US"/>
          </a:p>
        </p:txBody>
      </p:sp>
    </p:spTree>
    <p:extLst>
      <p:ext uri="{BB962C8B-B14F-4D97-AF65-F5344CB8AC3E}">
        <p14:creationId xmlns:p14="http://schemas.microsoft.com/office/powerpoint/2010/main" val="1617499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768DE8-DDA7-4BBC-BB79-F1A87BF703BF}" type="datetime1">
              <a:rPr lang="en-US" smtClean="0"/>
              <a:t>3/27/2018</a:t>
            </a:fld>
            <a:endParaRPr lang="en-US"/>
          </a:p>
        </p:txBody>
      </p:sp>
      <p:sp>
        <p:nvSpPr>
          <p:cNvPr id="6" name="Footer Placeholder 5"/>
          <p:cNvSpPr>
            <a:spLocks noGrp="1"/>
          </p:cNvSpPr>
          <p:nvPr>
            <p:ph type="ftr" sz="quarter" idx="11"/>
          </p:nvPr>
        </p:nvSpPr>
        <p:spPr/>
        <p:txBody>
          <a:bodyPr/>
          <a:lstStyle/>
          <a:p>
            <a:r>
              <a:rPr lang="en-US" smtClean="0"/>
              <a:t>Dr. Girija Naraasimhan</a:t>
            </a:r>
            <a:endParaRPr lang="en-US"/>
          </a:p>
        </p:txBody>
      </p:sp>
      <p:sp>
        <p:nvSpPr>
          <p:cNvPr id="7" name="Slide Number Placeholder 6"/>
          <p:cNvSpPr>
            <a:spLocks noGrp="1"/>
          </p:cNvSpPr>
          <p:nvPr>
            <p:ph type="sldNum" sz="quarter" idx="12"/>
          </p:nvPr>
        </p:nvSpPr>
        <p:spPr/>
        <p:txBody>
          <a:bodyPr/>
          <a:lstStyle/>
          <a:p>
            <a:fld id="{3496EB1B-DDA0-456F-BE1C-0D0B814BEA8F}" type="slidenum">
              <a:rPr lang="en-US" smtClean="0"/>
              <a:t>‹#›</a:t>
            </a:fld>
            <a:endParaRPr lang="en-US"/>
          </a:p>
        </p:txBody>
      </p:sp>
    </p:spTree>
    <p:extLst>
      <p:ext uri="{BB962C8B-B14F-4D97-AF65-F5344CB8AC3E}">
        <p14:creationId xmlns:p14="http://schemas.microsoft.com/office/powerpoint/2010/main" val="619673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EA9E83-0C5B-4CF7-8E56-E2B3D949FD3B}" type="datetime1">
              <a:rPr lang="en-US" smtClean="0"/>
              <a:t>3/27/2018</a:t>
            </a:fld>
            <a:endParaRPr lang="en-US"/>
          </a:p>
        </p:txBody>
      </p:sp>
      <p:sp>
        <p:nvSpPr>
          <p:cNvPr id="6" name="Footer Placeholder 5"/>
          <p:cNvSpPr>
            <a:spLocks noGrp="1"/>
          </p:cNvSpPr>
          <p:nvPr>
            <p:ph type="ftr" sz="quarter" idx="11"/>
          </p:nvPr>
        </p:nvSpPr>
        <p:spPr/>
        <p:txBody>
          <a:bodyPr/>
          <a:lstStyle/>
          <a:p>
            <a:r>
              <a:rPr lang="en-US" smtClean="0"/>
              <a:t>Dr. Girija Naraasimhan</a:t>
            </a:r>
            <a:endParaRPr lang="en-US"/>
          </a:p>
        </p:txBody>
      </p:sp>
      <p:sp>
        <p:nvSpPr>
          <p:cNvPr id="7" name="Slide Number Placeholder 6"/>
          <p:cNvSpPr>
            <a:spLocks noGrp="1"/>
          </p:cNvSpPr>
          <p:nvPr>
            <p:ph type="sldNum" sz="quarter" idx="12"/>
          </p:nvPr>
        </p:nvSpPr>
        <p:spPr/>
        <p:txBody>
          <a:bodyPr/>
          <a:lstStyle/>
          <a:p>
            <a:fld id="{3496EB1B-DDA0-456F-BE1C-0D0B814BEA8F}" type="slidenum">
              <a:rPr lang="en-US" smtClean="0"/>
              <a:t>‹#›</a:t>
            </a:fld>
            <a:endParaRPr lang="en-US"/>
          </a:p>
        </p:txBody>
      </p:sp>
    </p:spTree>
    <p:extLst>
      <p:ext uri="{BB962C8B-B14F-4D97-AF65-F5344CB8AC3E}">
        <p14:creationId xmlns:p14="http://schemas.microsoft.com/office/powerpoint/2010/main" val="3398732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CACA0E-950F-46F0-9E2C-FE76F644F7D7}" type="datetime1">
              <a:rPr lang="en-US" smtClean="0"/>
              <a:t>3/27/2018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Dr. Girija Naraasimhan</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96EB1B-DDA0-456F-BE1C-0D0B814BEA8F}" type="slidenum">
              <a:rPr lang="en-US" smtClean="0"/>
              <a:t>‹#›</a:t>
            </a:fld>
            <a:endParaRPr lang="en-US"/>
          </a:p>
        </p:txBody>
      </p:sp>
    </p:spTree>
    <p:extLst>
      <p:ext uri="{BB962C8B-B14F-4D97-AF65-F5344CB8AC3E}">
        <p14:creationId xmlns:p14="http://schemas.microsoft.com/office/powerpoint/2010/main" val="18067808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64231" y="3012514"/>
            <a:ext cx="4083234" cy="369332"/>
          </a:xfrm>
          <a:prstGeom prst="rect">
            <a:avLst/>
          </a:prstGeom>
        </p:spPr>
        <p:txBody>
          <a:bodyPr wrap="none">
            <a:spAutoFit/>
          </a:bodyPr>
          <a:lstStyle/>
          <a:p>
            <a:r>
              <a:rPr lang="en-US" b="1" u="sng" dirty="0">
                <a:solidFill>
                  <a:srgbClr val="7030A0"/>
                </a:solidFill>
                <a:latin typeface="Helvetica Neue"/>
              </a:rPr>
              <a:t>Transparent Data Encryption (TDE) </a:t>
            </a:r>
            <a:endParaRPr lang="en-US" b="1" u="sng" dirty="0">
              <a:solidFill>
                <a:srgbClr val="7030A0"/>
              </a:solidFill>
            </a:endParaRPr>
          </a:p>
        </p:txBody>
      </p:sp>
      <p:sp>
        <p:nvSpPr>
          <p:cNvPr id="2" name="Footer Placeholder 1"/>
          <p:cNvSpPr>
            <a:spLocks noGrp="1"/>
          </p:cNvSpPr>
          <p:nvPr>
            <p:ph type="ftr" sz="quarter" idx="11"/>
          </p:nvPr>
        </p:nvSpPr>
        <p:spPr/>
        <p:txBody>
          <a:bodyPr/>
          <a:lstStyle/>
          <a:p>
            <a:r>
              <a:rPr lang="en-US" smtClean="0"/>
              <a:t>Dr. Girija Naraasimhan</a:t>
            </a:r>
            <a:endParaRPr lang="en-US"/>
          </a:p>
        </p:txBody>
      </p:sp>
      <p:sp>
        <p:nvSpPr>
          <p:cNvPr id="4" name="Slide Number Placeholder 3"/>
          <p:cNvSpPr>
            <a:spLocks noGrp="1"/>
          </p:cNvSpPr>
          <p:nvPr>
            <p:ph type="sldNum" sz="quarter" idx="12"/>
          </p:nvPr>
        </p:nvSpPr>
        <p:spPr/>
        <p:txBody>
          <a:bodyPr/>
          <a:lstStyle/>
          <a:p>
            <a:fld id="{3496EB1B-DDA0-456F-BE1C-0D0B814BEA8F}" type="slidenum">
              <a:rPr lang="en-US" smtClean="0"/>
              <a:t>1</a:t>
            </a:fld>
            <a:endParaRPr lang="en-US"/>
          </a:p>
        </p:txBody>
      </p:sp>
    </p:spTree>
    <p:extLst>
      <p:ext uri="{BB962C8B-B14F-4D97-AF65-F5344CB8AC3E}">
        <p14:creationId xmlns:p14="http://schemas.microsoft.com/office/powerpoint/2010/main" val="1617467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7025" y="124265"/>
            <a:ext cx="2698175" cy="369332"/>
          </a:xfrm>
          <a:prstGeom prst="rect">
            <a:avLst/>
          </a:prstGeom>
        </p:spPr>
        <p:txBody>
          <a:bodyPr wrap="none">
            <a:spAutoFit/>
          </a:bodyPr>
          <a:lstStyle/>
          <a:p>
            <a:r>
              <a:rPr lang="en-US" b="1" u="sng" dirty="0" smtClean="0">
                <a:solidFill>
                  <a:srgbClr val="252525"/>
                </a:solidFill>
                <a:latin typeface="Arial" panose="020B0604020202020204" pitchFamily="34" charset="0"/>
              </a:rPr>
              <a:t>Create New Master key</a:t>
            </a:r>
            <a:endParaRPr lang="en-US" b="1" i="0" u="sng" dirty="0">
              <a:solidFill>
                <a:srgbClr val="252525"/>
              </a:solidFill>
              <a:effectLst/>
              <a:latin typeface="Arial" panose="020B0604020202020204" pitchFamily="34" charset="0"/>
            </a:endParaRPr>
          </a:p>
        </p:txBody>
      </p:sp>
      <p:sp>
        <p:nvSpPr>
          <p:cNvPr id="7" name="Rectangle 6"/>
          <p:cNvSpPr/>
          <p:nvPr/>
        </p:nvSpPr>
        <p:spPr>
          <a:xfrm>
            <a:off x="286043" y="600867"/>
            <a:ext cx="11272911" cy="1569660"/>
          </a:xfrm>
          <a:prstGeom prst="rect">
            <a:avLst/>
          </a:prstGeom>
        </p:spPr>
        <p:txBody>
          <a:bodyPr wrap="square">
            <a:spAutoFit/>
          </a:bodyPr>
          <a:lstStyle/>
          <a:p>
            <a:pPr lvl="0" eaLnBrk="0" fontAlgn="base" hangingPunct="0">
              <a:spcBef>
                <a:spcPct val="0"/>
              </a:spcBef>
              <a:spcAft>
                <a:spcPct val="0"/>
              </a:spcAft>
            </a:pPr>
            <a:r>
              <a:rPr lang="en-US" altLang="en-US" dirty="0">
                <a:solidFill>
                  <a:srgbClr val="222222"/>
                </a:solidFill>
                <a:latin typeface="Helvetica Neue"/>
              </a:rPr>
              <a:t>To use transparent data encryption, </a:t>
            </a:r>
            <a:r>
              <a:rPr lang="en-US" altLang="en-US" dirty="0" smtClean="0">
                <a:solidFill>
                  <a:srgbClr val="222222"/>
                </a:solidFill>
                <a:latin typeface="Helvetica Neue"/>
              </a:rPr>
              <a:t>it is needed</a:t>
            </a:r>
            <a:r>
              <a:rPr lang="en-US" altLang="en-US" dirty="0">
                <a:solidFill>
                  <a:srgbClr val="222222"/>
                </a:solidFill>
                <a:latin typeface="Helvetica Neue"/>
              </a:rPr>
              <a:t> </a:t>
            </a:r>
            <a:r>
              <a:rPr lang="en-US" altLang="en-US" sz="1600" dirty="0">
                <a:solidFill>
                  <a:srgbClr val="000000"/>
                </a:solidFill>
                <a:latin typeface="menlo"/>
              </a:rPr>
              <a:t>ALTER SYSTEM</a:t>
            </a:r>
            <a:r>
              <a:rPr lang="en-US" altLang="en-US" dirty="0">
                <a:solidFill>
                  <a:srgbClr val="222222"/>
                </a:solidFill>
                <a:latin typeface="Helvetica Neue"/>
              </a:rPr>
              <a:t> privilege and a valid password to the Oracle wallet. </a:t>
            </a:r>
            <a:endParaRPr lang="en-US" altLang="en-US" dirty="0" smtClean="0">
              <a:solidFill>
                <a:srgbClr val="222222"/>
              </a:solidFill>
              <a:latin typeface="Helvetica Neue"/>
            </a:endParaRPr>
          </a:p>
          <a:p>
            <a:pPr lvl="0" eaLnBrk="0" fontAlgn="base" hangingPunct="0">
              <a:spcBef>
                <a:spcPct val="0"/>
              </a:spcBef>
              <a:spcAft>
                <a:spcPct val="0"/>
              </a:spcAft>
            </a:pPr>
            <a:endParaRPr lang="en-US" altLang="en-US" dirty="0">
              <a:solidFill>
                <a:srgbClr val="222222"/>
              </a:solidFill>
              <a:latin typeface="Helvetica Neue"/>
            </a:endParaRPr>
          </a:p>
          <a:p>
            <a:pPr lvl="0" eaLnBrk="0" fontAlgn="base" hangingPunct="0">
              <a:spcBef>
                <a:spcPct val="0"/>
              </a:spcBef>
              <a:spcAft>
                <a:spcPct val="0"/>
              </a:spcAft>
            </a:pPr>
            <a:r>
              <a:rPr lang="en-US" altLang="en-US" dirty="0" smtClean="0">
                <a:solidFill>
                  <a:srgbClr val="222222"/>
                </a:solidFill>
                <a:latin typeface="Helvetica Neue"/>
              </a:rPr>
              <a:t>If </a:t>
            </a:r>
            <a:r>
              <a:rPr lang="en-US" altLang="en-US" dirty="0">
                <a:solidFill>
                  <a:srgbClr val="222222"/>
                </a:solidFill>
                <a:latin typeface="Helvetica Neue"/>
              </a:rPr>
              <a:t>an Oracle wallet does not exist, then a new one is created using the password specified in the SQL command.</a:t>
            </a:r>
            <a:r>
              <a:rPr lang="en-US" altLang="en-US" sz="2400" dirty="0"/>
              <a:t> </a:t>
            </a:r>
            <a:endParaRPr lang="en-US" altLang="en-US" sz="4000" dirty="0">
              <a:latin typeface="Arial" panose="020B0604020202020204" pitchFamily="34" charset="0"/>
            </a:endParaRPr>
          </a:p>
        </p:txBody>
      </p:sp>
      <p:sp>
        <p:nvSpPr>
          <p:cNvPr id="8" name="Rectangle 7"/>
          <p:cNvSpPr/>
          <p:nvPr/>
        </p:nvSpPr>
        <p:spPr>
          <a:xfrm>
            <a:off x="393894" y="2470248"/>
            <a:ext cx="10372579" cy="369332"/>
          </a:xfrm>
          <a:prstGeom prst="rect">
            <a:avLst/>
          </a:prstGeom>
        </p:spPr>
        <p:txBody>
          <a:bodyPr wrap="square">
            <a:spAutoFit/>
          </a:bodyPr>
          <a:lstStyle/>
          <a:p>
            <a:r>
              <a:rPr lang="en-US" dirty="0">
                <a:solidFill>
                  <a:srgbClr val="222222"/>
                </a:solidFill>
                <a:latin typeface="Helvetica Neue"/>
              </a:rPr>
              <a:t>To </a:t>
            </a:r>
            <a:r>
              <a:rPr lang="en-US" dirty="0">
                <a:solidFill>
                  <a:srgbClr val="002060"/>
                </a:solidFill>
                <a:latin typeface="Helvetica Neue"/>
              </a:rPr>
              <a:t>create a new master key </a:t>
            </a:r>
            <a:r>
              <a:rPr lang="en-US" dirty="0">
                <a:solidFill>
                  <a:srgbClr val="222222"/>
                </a:solidFill>
                <a:latin typeface="Helvetica Neue"/>
              </a:rPr>
              <a:t>and begin using transparent data encryption</a:t>
            </a:r>
            <a:endParaRPr lang="en-US" dirty="0"/>
          </a:p>
        </p:txBody>
      </p:sp>
      <p:sp>
        <p:nvSpPr>
          <p:cNvPr id="9" name="Rectangle 2"/>
          <p:cNvSpPr>
            <a:spLocks noChangeArrowheads="1"/>
          </p:cNvSpPr>
          <p:nvPr/>
        </p:nvSpPr>
        <p:spPr bwMode="auto">
          <a:xfrm>
            <a:off x="5580184" y="5932474"/>
            <a:ext cx="65" cy="437249"/>
          </a:xfrm>
          <a:prstGeom prst="rect">
            <a:avLst/>
          </a:prstGeom>
          <a:solidFill>
            <a:srgbClr val="F9F9F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15870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0" name="Rectangle 9"/>
          <p:cNvSpPr/>
          <p:nvPr/>
        </p:nvSpPr>
        <p:spPr>
          <a:xfrm>
            <a:off x="1436112" y="3161708"/>
            <a:ext cx="9190893" cy="369332"/>
          </a:xfrm>
          <a:prstGeom prst="rect">
            <a:avLst/>
          </a:prstGeom>
        </p:spPr>
        <p:txBody>
          <a:bodyPr wrap="square">
            <a:spAutoFit/>
          </a:bodyPr>
          <a:lstStyle/>
          <a:p>
            <a:pPr lvl="0" eaLnBrk="0" fontAlgn="base" hangingPunct="0">
              <a:spcBef>
                <a:spcPct val="0"/>
              </a:spcBef>
              <a:spcAft>
                <a:spcPct val="0"/>
              </a:spcAft>
            </a:pPr>
            <a:r>
              <a:rPr lang="en-US" altLang="en-US" b="1" i="1" dirty="0">
                <a:solidFill>
                  <a:srgbClr val="002060"/>
                </a:solidFill>
                <a:latin typeface="Courier New" panose="02070309020205020404" pitchFamily="49" charset="0"/>
                <a:cs typeface="Courier New" panose="02070309020205020404" pitchFamily="49" charset="0"/>
              </a:rPr>
              <a:t>ALTER SYSTEM SET ENCRYPTION KEY IDENTIFIED BY </a:t>
            </a:r>
            <a:r>
              <a:rPr lang="en-US" altLang="en-US" b="1" i="1" dirty="0" smtClean="0">
                <a:solidFill>
                  <a:srgbClr val="002060"/>
                </a:solidFill>
                <a:latin typeface="Courier New" panose="02070309020205020404" pitchFamily="49" charset="0"/>
                <a:cs typeface="Courier New" panose="02070309020205020404" pitchFamily="49" charset="0"/>
              </a:rPr>
              <a:t>“password”;</a:t>
            </a:r>
            <a:endParaRPr lang="en-US" altLang="en-US" b="1" i="1" dirty="0">
              <a:solidFill>
                <a:srgbClr val="002060"/>
              </a:solidFill>
              <a:latin typeface="Courier New" panose="02070309020205020404" pitchFamily="49" charset="0"/>
              <a:cs typeface="Courier New" panose="02070309020205020404" pitchFamily="49" charset="0"/>
            </a:endParaRPr>
          </a:p>
        </p:txBody>
      </p:sp>
      <p:sp>
        <p:nvSpPr>
          <p:cNvPr id="12" name="Rectangle 11"/>
          <p:cNvSpPr/>
          <p:nvPr/>
        </p:nvSpPr>
        <p:spPr>
          <a:xfrm>
            <a:off x="393894" y="3925630"/>
            <a:ext cx="9367532" cy="646331"/>
          </a:xfrm>
          <a:prstGeom prst="rect">
            <a:avLst/>
          </a:prstGeom>
        </p:spPr>
        <p:txBody>
          <a:bodyPr wrap="square">
            <a:spAutoFit/>
          </a:bodyPr>
          <a:lstStyle/>
          <a:p>
            <a:r>
              <a:rPr lang="en-US" dirty="0"/>
              <a:t>ALTER SYSTEM SET ENCRYPTION KEY command is a DDL command requiring the ALTER SYSTEM privilege, and it automatically commits any pending transactions.</a:t>
            </a:r>
          </a:p>
        </p:txBody>
      </p:sp>
      <p:sp>
        <p:nvSpPr>
          <p:cNvPr id="2" name="Footer Placeholder 1"/>
          <p:cNvSpPr>
            <a:spLocks noGrp="1"/>
          </p:cNvSpPr>
          <p:nvPr>
            <p:ph type="ftr" sz="quarter" idx="11"/>
          </p:nvPr>
        </p:nvSpPr>
        <p:spPr/>
        <p:txBody>
          <a:bodyPr/>
          <a:lstStyle/>
          <a:p>
            <a:r>
              <a:rPr lang="en-US" smtClean="0"/>
              <a:t>Dr. Girija Naraasimhan</a:t>
            </a:r>
            <a:endParaRPr lang="en-US"/>
          </a:p>
        </p:txBody>
      </p:sp>
      <p:sp>
        <p:nvSpPr>
          <p:cNvPr id="3" name="Slide Number Placeholder 2"/>
          <p:cNvSpPr>
            <a:spLocks noGrp="1"/>
          </p:cNvSpPr>
          <p:nvPr>
            <p:ph type="sldNum" sz="quarter" idx="12"/>
          </p:nvPr>
        </p:nvSpPr>
        <p:spPr/>
        <p:txBody>
          <a:bodyPr/>
          <a:lstStyle/>
          <a:p>
            <a:fld id="{3496EB1B-DDA0-456F-BE1C-0D0B814BEA8F}" type="slidenum">
              <a:rPr lang="en-US" smtClean="0"/>
              <a:t>10</a:t>
            </a:fld>
            <a:endParaRPr lang="en-US"/>
          </a:p>
        </p:txBody>
      </p:sp>
    </p:spTree>
    <p:extLst>
      <p:ext uri="{BB962C8B-B14F-4D97-AF65-F5344CB8AC3E}">
        <p14:creationId xmlns:p14="http://schemas.microsoft.com/office/powerpoint/2010/main" val="29094167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41298" t="21981" r="17379" b="52066"/>
          <a:stretch/>
        </p:blipFill>
        <p:spPr>
          <a:xfrm>
            <a:off x="273690" y="690854"/>
            <a:ext cx="11517051" cy="5587011"/>
          </a:xfrm>
          <a:prstGeom prst="rect">
            <a:avLst/>
          </a:prstGeom>
        </p:spPr>
      </p:pic>
      <p:sp>
        <p:nvSpPr>
          <p:cNvPr id="2" name="Footer Placeholder 1"/>
          <p:cNvSpPr>
            <a:spLocks noGrp="1"/>
          </p:cNvSpPr>
          <p:nvPr>
            <p:ph type="ftr" sz="quarter" idx="11"/>
          </p:nvPr>
        </p:nvSpPr>
        <p:spPr/>
        <p:txBody>
          <a:bodyPr/>
          <a:lstStyle/>
          <a:p>
            <a:r>
              <a:rPr lang="en-US" smtClean="0"/>
              <a:t>Dr. Girija Naraasimhan</a:t>
            </a:r>
            <a:endParaRPr lang="en-US"/>
          </a:p>
        </p:txBody>
      </p:sp>
      <p:sp>
        <p:nvSpPr>
          <p:cNvPr id="3" name="Slide Number Placeholder 2"/>
          <p:cNvSpPr>
            <a:spLocks noGrp="1"/>
          </p:cNvSpPr>
          <p:nvPr>
            <p:ph type="sldNum" sz="quarter" idx="12"/>
          </p:nvPr>
        </p:nvSpPr>
        <p:spPr/>
        <p:txBody>
          <a:bodyPr/>
          <a:lstStyle/>
          <a:p>
            <a:fld id="{3496EB1B-DDA0-456F-BE1C-0D0B814BEA8F}" type="slidenum">
              <a:rPr lang="en-US" smtClean="0"/>
              <a:t>11</a:t>
            </a:fld>
            <a:endParaRPr lang="en-US"/>
          </a:p>
        </p:txBody>
      </p:sp>
    </p:spTree>
    <p:extLst>
      <p:ext uri="{BB962C8B-B14F-4D97-AF65-F5344CB8AC3E}">
        <p14:creationId xmlns:p14="http://schemas.microsoft.com/office/powerpoint/2010/main" val="14056965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41712" r="2871" b="42670"/>
          <a:stretch/>
        </p:blipFill>
        <p:spPr>
          <a:xfrm>
            <a:off x="480857" y="792754"/>
            <a:ext cx="10528434" cy="1113433"/>
          </a:xfrm>
          <a:prstGeom prst="rect">
            <a:avLst/>
          </a:prstGeom>
        </p:spPr>
      </p:pic>
      <p:pic>
        <p:nvPicPr>
          <p:cNvPr id="3" name="Picture 2"/>
          <p:cNvPicPr>
            <a:picLocks noChangeAspect="1"/>
          </p:cNvPicPr>
          <p:nvPr/>
        </p:nvPicPr>
        <p:blipFill rotWithShape="1">
          <a:blip r:embed="rId2"/>
          <a:srcRect t="41712" r="2871" b="3215"/>
          <a:stretch/>
        </p:blipFill>
        <p:spPr>
          <a:xfrm>
            <a:off x="207181" y="4269346"/>
            <a:ext cx="11333363" cy="2588654"/>
          </a:xfrm>
          <a:prstGeom prst="rect">
            <a:avLst/>
          </a:prstGeom>
        </p:spPr>
      </p:pic>
      <p:sp>
        <p:nvSpPr>
          <p:cNvPr id="4" name="Rectangle 3"/>
          <p:cNvSpPr/>
          <p:nvPr/>
        </p:nvSpPr>
        <p:spPr>
          <a:xfrm>
            <a:off x="367092" y="1943361"/>
            <a:ext cx="11429955" cy="1754326"/>
          </a:xfrm>
          <a:prstGeom prst="rect">
            <a:avLst/>
          </a:prstGeom>
        </p:spPr>
        <p:txBody>
          <a:bodyPr wrap="square">
            <a:spAutoFit/>
          </a:bodyPr>
          <a:lstStyle/>
          <a:p>
            <a:r>
              <a:rPr lang="en-US" dirty="0"/>
              <a:t>Once the wallet has been opened, it remains open until you shut down the database instance</a:t>
            </a:r>
          </a:p>
          <a:p>
            <a:r>
              <a:rPr lang="en-US" dirty="0" smtClean="0"/>
              <a:t>                                                                                 or  </a:t>
            </a:r>
            <a:endParaRPr lang="en-US" dirty="0"/>
          </a:p>
          <a:p>
            <a:r>
              <a:rPr lang="en-US" dirty="0"/>
              <a:t>close it explicitly by issuing an ALTER SYSTEM SET ENCRYPTION WALLET CLOSE command</a:t>
            </a:r>
            <a:r>
              <a:rPr lang="en-US" dirty="0" smtClean="0"/>
              <a:t>.</a:t>
            </a:r>
          </a:p>
          <a:p>
            <a:endParaRPr lang="en-US" dirty="0" smtClean="0"/>
          </a:p>
          <a:p>
            <a:r>
              <a:rPr lang="en-US" dirty="0" smtClean="0"/>
              <a:t>When </a:t>
            </a:r>
            <a:r>
              <a:rPr lang="en-US" dirty="0"/>
              <a:t>you restart the instance, you must issue the ALTER SYSTEM SET ENCRYPTION WALLET OPEN command again.</a:t>
            </a:r>
          </a:p>
          <a:p>
            <a:endParaRPr lang="en-US" dirty="0"/>
          </a:p>
        </p:txBody>
      </p:sp>
      <p:sp>
        <p:nvSpPr>
          <p:cNvPr id="5" name="TextBox 4"/>
          <p:cNvSpPr txBox="1"/>
          <p:nvPr/>
        </p:nvSpPr>
        <p:spPr>
          <a:xfrm>
            <a:off x="103031" y="0"/>
            <a:ext cx="3503054" cy="369332"/>
          </a:xfrm>
          <a:prstGeom prst="rect">
            <a:avLst/>
          </a:prstGeom>
          <a:noFill/>
        </p:spPr>
        <p:txBody>
          <a:bodyPr wrap="square" rtlCol="0">
            <a:spAutoFit/>
          </a:bodyPr>
          <a:lstStyle/>
          <a:p>
            <a:r>
              <a:rPr lang="en-US" b="1" u="sng" dirty="0" smtClean="0">
                <a:solidFill>
                  <a:srgbClr val="7030A0"/>
                </a:solidFill>
              </a:rPr>
              <a:t>Open the Wallet</a:t>
            </a:r>
            <a:endParaRPr lang="en-US" b="1" u="sng" dirty="0">
              <a:solidFill>
                <a:srgbClr val="7030A0"/>
              </a:solidFill>
            </a:endParaRPr>
          </a:p>
        </p:txBody>
      </p:sp>
      <p:sp>
        <p:nvSpPr>
          <p:cNvPr id="6" name="Rectangle 5"/>
          <p:cNvSpPr/>
          <p:nvPr/>
        </p:nvSpPr>
        <p:spPr>
          <a:xfrm>
            <a:off x="947694" y="443680"/>
            <a:ext cx="9852338" cy="369332"/>
          </a:xfrm>
          <a:prstGeom prst="rect">
            <a:avLst/>
          </a:prstGeom>
        </p:spPr>
        <p:txBody>
          <a:bodyPr wrap="square">
            <a:spAutoFit/>
          </a:bodyPr>
          <a:lstStyle/>
          <a:p>
            <a:r>
              <a:rPr lang="en-US" b="1" dirty="0" smtClean="0">
                <a:solidFill>
                  <a:srgbClr val="002060"/>
                </a:solidFill>
                <a:latin typeface="Courier New" panose="02070309020205020404" pitchFamily="49" charset="0"/>
                <a:cs typeface="Courier New" panose="02070309020205020404" pitchFamily="49" charset="0"/>
              </a:rPr>
              <a:t>Alter </a:t>
            </a:r>
            <a:r>
              <a:rPr lang="en-US" b="1" dirty="0">
                <a:solidFill>
                  <a:srgbClr val="002060"/>
                </a:solidFill>
                <a:latin typeface="Courier New" panose="02070309020205020404" pitchFamily="49" charset="0"/>
                <a:cs typeface="Courier New" panose="02070309020205020404" pitchFamily="49" charset="0"/>
              </a:rPr>
              <a:t>system set encryption wallet open identified by "wallettest";</a:t>
            </a:r>
          </a:p>
        </p:txBody>
      </p:sp>
      <p:sp>
        <p:nvSpPr>
          <p:cNvPr id="7" name="TextBox 6"/>
          <p:cNvSpPr txBox="1"/>
          <p:nvPr/>
        </p:nvSpPr>
        <p:spPr>
          <a:xfrm>
            <a:off x="207181" y="3457401"/>
            <a:ext cx="5177308" cy="369332"/>
          </a:xfrm>
          <a:prstGeom prst="rect">
            <a:avLst/>
          </a:prstGeom>
          <a:noFill/>
        </p:spPr>
        <p:txBody>
          <a:bodyPr wrap="square" rtlCol="0">
            <a:spAutoFit/>
          </a:bodyPr>
          <a:lstStyle/>
          <a:p>
            <a:r>
              <a:rPr lang="en-US" b="1" u="sng" dirty="0" smtClean="0">
                <a:solidFill>
                  <a:srgbClr val="7030A0"/>
                </a:solidFill>
              </a:rPr>
              <a:t>Status of the Wallet</a:t>
            </a:r>
            <a:endParaRPr lang="en-US" b="1" u="sng" dirty="0">
              <a:solidFill>
                <a:srgbClr val="7030A0"/>
              </a:solidFill>
            </a:endParaRPr>
          </a:p>
        </p:txBody>
      </p:sp>
      <p:sp>
        <p:nvSpPr>
          <p:cNvPr id="8" name="Rectangle 7"/>
          <p:cNvSpPr/>
          <p:nvPr/>
        </p:nvSpPr>
        <p:spPr>
          <a:xfrm>
            <a:off x="103031" y="3770968"/>
            <a:ext cx="11839978" cy="369332"/>
          </a:xfrm>
          <a:prstGeom prst="rect">
            <a:avLst/>
          </a:prstGeom>
        </p:spPr>
        <p:txBody>
          <a:bodyPr wrap="square">
            <a:spAutoFit/>
          </a:bodyPr>
          <a:lstStyle/>
          <a:p>
            <a:r>
              <a:rPr lang="en-US" b="1" dirty="0">
                <a:solidFill>
                  <a:srgbClr val="002060"/>
                </a:solidFill>
                <a:latin typeface="Courier New" panose="02070309020205020404" pitchFamily="49" charset="0"/>
                <a:cs typeface="Courier New" panose="02070309020205020404" pitchFamily="49" charset="0"/>
              </a:rPr>
              <a:t>select </a:t>
            </a:r>
            <a:r>
              <a:rPr lang="en-US" b="1" dirty="0" err="1">
                <a:solidFill>
                  <a:srgbClr val="002060"/>
                </a:solidFill>
                <a:latin typeface="Courier New" panose="02070309020205020404" pitchFamily="49" charset="0"/>
                <a:cs typeface="Courier New" panose="02070309020205020404" pitchFamily="49" charset="0"/>
              </a:rPr>
              <a:t>wrl_type</a:t>
            </a:r>
            <a:r>
              <a:rPr lang="en-US" b="1" dirty="0">
                <a:solidFill>
                  <a:srgbClr val="002060"/>
                </a:solidFill>
                <a:latin typeface="Courier New" panose="02070309020205020404" pitchFamily="49" charset="0"/>
                <a:cs typeface="Courier New" panose="02070309020205020404" pitchFamily="49" charset="0"/>
              </a:rPr>
              <a:t> </a:t>
            </a:r>
            <a:r>
              <a:rPr lang="en-US" b="1" dirty="0" err="1">
                <a:solidFill>
                  <a:srgbClr val="002060"/>
                </a:solidFill>
                <a:latin typeface="Courier New" panose="02070309020205020404" pitchFamily="49" charset="0"/>
                <a:cs typeface="Courier New" panose="02070309020205020404" pitchFamily="49" charset="0"/>
              </a:rPr>
              <a:t>wallet,status,wrl_parameter</a:t>
            </a:r>
            <a:r>
              <a:rPr lang="en-US" b="1" dirty="0">
                <a:solidFill>
                  <a:srgbClr val="002060"/>
                </a:solidFill>
                <a:latin typeface="Courier New" panose="02070309020205020404" pitchFamily="49" charset="0"/>
                <a:cs typeface="Courier New" panose="02070309020205020404" pitchFamily="49" charset="0"/>
              </a:rPr>
              <a:t> </a:t>
            </a:r>
            <a:r>
              <a:rPr lang="en-US" b="1" dirty="0" err="1">
                <a:solidFill>
                  <a:srgbClr val="002060"/>
                </a:solidFill>
                <a:latin typeface="Courier New" panose="02070309020205020404" pitchFamily="49" charset="0"/>
                <a:cs typeface="Courier New" panose="02070309020205020404" pitchFamily="49" charset="0"/>
              </a:rPr>
              <a:t>wallet_location</a:t>
            </a:r>
            <a:r>
              <a:rPr lang="en-US" b="1" dirty="0">
                <a:solidFill>
                  <a:srgbClr val="002060"/>
                </a:solidFill>
                <a:latin typeface="Courier New" panose="02070309020205020404" pitchFamily="49" charset="0"/>
                <a:cs typeface="Courier New" panose="02070309020205020404" pitchFamily="49" charset="0"/>
              </a:rPr>
              <a:t> from </a:t>
            </a:r>
            <a:r>
              <a:rPr lang="en-US" b="1" dirty="0" err="1">
                <a:solidFill>
                  <a:srgbClr val="002060"/>
                </a:solidFill>
                <a:latin typeface="Courier New" panose="02070309020205020404" pitchFamily="49" charset="0"/>
                <a:cs typeface="Courier New" panose="02070309020205020404" pitchFamily="49" charset="0"/>
              </a:rPr>
              <a:t>v$encryption_wallet</a:t>
            </a:r>
            <a:r>
              <a:rPr lang="en-US" b="1" dirty="0">
                <a:solidFill>
                  <a:srgbClr val="002060"/>
                </a:solidFill>
                <a:latin typeface="Courier New" panose="02070309020205020404" pitchFamily="49" charset="0"/>
                <a:cs typeface="Courier New" panose="02070309020205020404" pitchFamily="49" charset="0"/>
              </a:rPr>
              <a:t>;</a:t>
            </a:r>
          </a:p>
        </p:txBody>
      </p:sp>
      <p:sp>
        <p:nvSpPr>
          <p:cNvPr id="9" name="Footer Placeholder 8"/>
          <p:cNvSpPr>
            <a:spLocks noGrp="1"/>
          </p:cNvSpPr>
          <p:nvPr>
            <p:ph type="ftr" sz="quarter" idx="11"/>
          </p:nvPr>
        </p:nvSpPr>
        <p:spPr/>
        <p:txBody>
          <a:bodyPr/>
          <a:lstStyle/>
          <a:p>
            <a:r>
              <a:rPr lang="en-US" smtClean="0"/>
              <a:t>Dr. Girija Naraasimhan</a:t>
            </a:r>
            <a:endParaRPr lang="en-US"/>
          </a:p>
        </p:txBody>
      </p:sp>
      <p:sp>
        <p:nvSpPr>
          <p:cNvPr id="10" name="Slide Number Placeholder 9"/>
          <p:cNvSpPr>
            <a:spLocks noGrp="1"/>
          </p:cNvSpPr>
          <p:nvPr>
            <p:ph type="sldNum" sz="quarter" idx="12"/>
          </p:nvPr>
        </p:nvSpPr>
        <p:spPr/>
        <p:txBody>
          <a:bodyPr/>
          <a:lstStyle/>
          <a:p>
            <a:fld id="{3496EB1B-DDA0-456F-BE1C-0D0B814BEA8F}" type="slidenum">
              <a:rPr lang="en-US" smtClean="0"/>
              <a:t>12</a:t>
            </a:fld>
            <a:endParaRPr lang="en-US"/>
          </a:p>
        </p:txBody>
      </p:sp>
    </p:spTree>
    <p:extLst>
      <p:ext uri="{BB962C8B-B14F-4D97-AF65-F5344CB8AC3E}">
        <p14:creationId xmlns:p14="http://schemas.microsoft.com/office/powerpoint/2010/main" val="14518439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41298" t="47059" r="17379" b="43052"/>
          <a:stretch/>
        </p:blipFill>
        <p:spPr>
          <a:xfrm>
            <a:off x="408308" y="718229"/>
            <a:ext cx="10641286" cy="2102243"/>
          </a:xfrm>
          <a:prstGeom prst="rect">
            <a:avLst/>
          </a:prstGeom>
        </p:spPr>
      </p:pic>
      <p:sp>
        <p:nvSpPr>
          <p:cNvPr id="5" name="Rectangle 4"/>
          <p:cNvSpPr/>
          <p:nvPr/>
        </p:nvSpPr>
        <p:spPr>
          <a:xfrm>
            <a:off x="136896" y="143693"/>
            <a:ext cx="10745273" cy="369332"/>
          </a:xfrm>
          <a:prstGeom prst="rect">
            <a:avLst/>
          </a:prstGeom>
        </p:spPr>
        <p:txBody>
          <a:bodyPr wrap="square">
            <a:spAutoFit/>
          </a:bodyPr>
          <a:lstStyle/>
          <a:p>
            <a:r>
              <a:rPr lang="en-US" dirty="0"/>
              <a:t>If the wallet is already open, the command returns an error and takes no action</a:t>
            </a:r>
          </a:p>
        </p:txBody>
      </p:sp>
      <p:pic>
        <p:nvPicPr>
          <p:cNvPr id="9" name="Picture 8"/>
          <p:cNvPicPr>
            <a:picLocks noChangeAspect="1"/>
          </p:cNvPicPr>
          <p:nvPr/>
        </p:nvPicPr>
        <p:blipFill>
          <a:blip r:embed="rId3"/>
          <a:stretch>
            <a:fillRect/>
          </a:stretch>
        </p:blipFill>
        <p:spPr>
          <a:xfrm>
            <a:off x="953431" y="4776524"/>
            <a:ext cx="9435610" cy="1298561"/>
          </a:xfrm>
          <a:prstGeom prst="rect">
            <a:avLst/>
          </a:prstGeom>
        </p:spPr>
      </p:pic>
      <p:sp>
        <p:nvSpPr>
          <p:cNvPr id="10" name="TextBox 9"/>
          <p:cNvSpPr txBox="1"/>
          <p:nvPr/>
        </p:nvSpPr>
        <p:spPr>
          <a:xfrm>
            <a:off x="232213" y="3025676"/>
            <a:ext cx="3503054" cy="369332"/>
          </a:xfrm>
          <a:prstGeom prst="rect">
            <a:avLst/>
          </a:prstGeom>
          <a:noFill/>
        </p:spPr>
        <p:txBody>
          <a:bodyPr wrap="square" rtlCol="0">
            <a:spAutoFit/>
          </a:bodyPr>
          <a:lstStyle/>
          <a:p>
            <a:r>
              <a:rPr lang="en-US" b="1" u="sng" dirty="0" smtClean="0">
                <a:solidFill>
                  <a:srgbClr val="7030A0"/>
                </a:solidFill>
              </a:rPr>
              <a:t>Close the Wallet</a:t>
            </a:r>
            <a:endParaRPr lang="en-US" b="1" u="sng" dirty="0">
              <a:solidFill>
                <a:srgbClr val="7030A0"/>
              </a:solidFill>
            </a:endParaRPr>
          </a:p>
        </p:txBody>
      </p:sp>
      <p:sp>
        <p:nvSpPr>
          <p:cNvPr id="11" name="Rectangle 10"/>
          <p:cNvSpPr/>
          <p:nvPr/>
        </p:nvSpPr>
        <p:spPr>
          <a:xfrm>
            <a:off x="408308" y="4017322"/>
            <a:ext cx="9980733" cy="369332"/>
          </a:xfrm>
          <a:prstGeom prst="rect">
            <a:avLst/>
          </a:prstGeom>
        </p:spPr>
        <p:txBody>
          <a:bodyPr wrap="square">
            <a:spAutoFit/>
          </a:bodyPr>
          <a:lstStyle/>
          <a:p>
            <a:r>
              <a:rPr lang="en-US" b="1" dirty="0">
                <a:solidFill>
                  <a:srgbClr val="002060"/>
                </a:solidFill>
                <a:latin typeface="Courier New" panose="02070309020205020404" pitchFamily="49" charset="0"/>
                <a:cs typeface="Courier New" panose="02070309020205020404" pitchFamily="49" charset="0"/>
              </a:rPr>
              <a:t>Alter system set encryption wallet close identified by "wallettest";</a:t>
            </a:r>
          </a:p>
        </p:txBody>
      </p:sp>
      <p:sp>
        <p:nvSpPr>
          <p:cNvPr id="12" name="TextBox 11"/>
          <p:cNvSpPr txBox="1"/>
          <p:nvPr/>
        </p:nvSpPr>
        <p:spPr>
          <a:xfrm>
            <a:off x="1069340" y="3453055"/>
            <a:ext cx="9658282" cy="369332"/>
          </a:xfrm>
          <a:prstGeom prst="rect">
            <a:avLst/>
          </a:prstGeom>
          <a:noFill/>
        </p:spPr>
        <p:txBody>
          <a:bodyPr wrap="square" rtlCol="0">
            <a:spAutoFit/>
          </a:bodyPr>
          <a:lstStyle/>
          <a:p>
            <a:r>
              <a:rPr lang="en-US" dirty="0" smtClean="0"/>
              <a:t>Close the wallet using the below given command </a:t>
            </a:r>
            <a:endParaRPr lang="en-US" dirty="0"/>
          </a:p>
        </p:txBody>
      </p:sp>
      <p:sp>
        <p:nvSpPr>
          <p:cNvPr id="2" name="Footer Placeholder 1"/>
          <p:cNvSpPr>
            <a:spLocks noGrp="1"/>
          </p:cNvSpPr>
          <p:nvPr>
            <p:ph type="ftr" sz="quarter" idx="11"/>
          </p:nvPr>
        </p:nvSpPr>
        <p:spPr/>
        <p:txBody>
          <a:bodyPr/>
          <a:lstStyle/>
          <a:p>
            <a:r>
              <a:rPr lang="en-US" smtClean="0"/>
              <a:t>Dr. Girija Naraasimhan</a:t>
            </a:r>
            <a:endParaRPr lang="en-US"/>
          </a:p>
        </p:txBody>
      </p:sp>
      <p:sp>
        <p:nvSpPr>
          <p:cNvPr id="3" name="Slide Number Placeholder 2"/>
          <p:cNvSpPr>
            <a:spLocks noGrp="1"/>
          </p:cNvSpPr>
          <p:nvPr>
            <p:ph type="sldNum" sz="quarter" idx="12"/>
          </p:nvPr>
        </p:nvSpPr>
        <p:spPr/>
        <p:txBody>
          <a:bodyPr/>
          <a:lstStyle/>
          <a:p>
            <a:fld id="{3496EB1B-DDA0-456F-BE1C-0D0B814BEA8F}" type="slidenum">
              <a:rPr lang="en-US" smtClean="0"/>
              <a:t>13</a:t>
            </a:fld>
            <a:endParaRPr lang="en-US"/>
          </a:p>
        </p:txBody>
      </p:sp>
    </p:spTree>
    <p:extLst>
      <p:ext uri="{BB962C8B-B14F-4D97-AF65-F5344CB8AC3E}">
        <p14:creationId xmlns:p14="http://schemas.microsoft.com/office/powerpoint/2010/main" val="36795533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41646" t="46005" r="18472" b="34243"/>
          <a:stretch/>
        </p:blipFill>
        <p:spPr>
          <a:xfrm>
            <a:off x="214461" y="404469"/>
            <a:ext cx="11762891" cy="5545569"/>
          </a:xfrm>
          <a:prstGeom prst="rect">
            <a:avLst/>
          </a:prstGeom>
        </p:spPr>
      </p:pic>
      <p:sp>
        <p:nvSpPr>
          <p:cNvPr id="2" name="Footer Placeholder 1"/>
          <p:cNvSpPr>
            <a:spLocks noGrp="1"/>
          </p:cNvSpPr>
          <p:nvPr>
            <p:ph type="ftr" sz="quarter" idx="11"/>
          </p:nvPr>
        </p:nvSpPr>
        <p:spPr/>
        <p:txBody>
          <a:bodyPr/>
          <a:lstStyle/>
          <a:p>
            <a:r>
              <a:rPr lang="en-US" smtClean="0"/>
              <a:t>Dr. Girija Naraasimhan</a:t>
            </a:r>
            <a:endParaRPr lang="en-US"/>
          </a:p>
        </p:txBody>
      </p:sp>
      <p:sp>
        <p:nvSpPr>
          <p:cNvPr id="4" name="Slide Number Placeholder 3"/>
          <p:cNvSpPr>
            <a:spLocks noGrp="1"/>
          </p:cNvSpPr>
          <p:nvPr>
            <p:ph type="sldNum" sz="quarter" idx="12"/>
          </p:nvPr>
        </p:nvSpPr>
        <p:spPr/>
        <p:txBody>
          <a:bodyPr/>
          <a:lstStyle/>
          <a:p>
            <a:fld id="{3496EB1B-DDA0-456F-BE1C-0D0B814BEA8F}" type="slidenum">
              <a:rPr lang="en-US" smtClean="0"/>
              <a:t>14</a:t>
            </a:fld>
            <a:endParaRPr lang="en-US"/>
          </a:p>
        </p:txBody>
      </p:sp>
    </p:spTree>
    <p:extLst>
      <p:ext uri="{BB962C8B-B14F-4D97-AF65-F5344CB8AC3E}">
        <p14:creationId xmlns:p14="http://schemas.microsoft.com/office/powerpoint/2010/main" val="6077471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3437" y="369332"/>
            <a:ext cx="11324822" cy="1200329"/>
          </a:xfrm>
          <a:prstGeom prst="rect">
            <a:avLst/>
          </a:prstGeom>
        </p:spPr>
        <p:txBody>
          <a:bodyPr wrap="square">
            <a:spAutoFit/>
          </a:bodyPr>
          <a:lstStyle/>
          <a:p>
            <a:r>
              <a:rPr lang="en-US" dirty="0"/>
              <a:t>If the schema does not have the ALTER SYSTEM privilege, or the wallet is unavailable, or an incorrect password is given, then the command returns an error and exits. </a:t>
            </a:r>
            <a:r>
              <a:rPr lang="en-US" dirty="0" smtClean="0"/>
              <a:t> </a:t>
            </a:r>
            <a:endParaRPr lang="en-US" dirty="0"/>
          </a:p>
          <a:p>
            <a:endParaRPr lang="en-US" dirty="0" smtClean="0"/>
          </a:p>
          <a:p>
            <a:r>
              <a:rPr lang="en-US" dirty="0" smtClean="0"/>
              <a:t>Instead of “wallettest”  try with incorrect password  “</a:t>
            </a:r>
            <a:r>
              <a:rPr lang="en-US" dirty="0" err="1" smtClean="0"/>
              <a:t>wtest</a:t>
            </a:r>
            <a:r>
              <a:rPr lang="en-US" dirty="0" smtClean="0"/>
              <a:t>” </a:t>
            </a:r>
            <a:endParaRPr lang="en-US" dirty="0"/>
          </a:p>
        </p:txBody>
      </p:sp>
      <p:sp>
        <p:nvSpPr>
          <p:cNvPr id="4" name="Rectangle 3"/>
          <p:cNvSpPr/>
          <p:nvPr/>
        </p:nvSpPr>
        <p:spPr>
          <a:xfrm>
            <a:off x="0" y="0"/>
            <a:ext cx="2007281" cy="369332"/>
          </a:xfrm>
          <a:prstGeom prst="rect">
            <a:avLst/>
          </a:prstGeom>
        </p:spPr>
        <p:txBody>
          <a:bodyPr wrap="none">
            <a:spAutoFit/>
          </a:bodyPr>
          <a:lstStyle/>
          <a:p>
            <a:r>
              <a:rPr lang="en-US" b="1" u="sng" dirty="0" smtClean="0">
                <a:solidFill>
                  <a:srgbClr val="7030A0"/>
                </a:solidFill>
              </a:rPr>
              <a:t>Incorrect password</a:t>
            </a:r>
            <a:endParaRPr lang="en-US" b="1" u="sng" dirty="0">
              <a:solidFill>
                <a:srgbClr val="7030A0"/>
              </a:solidFill>
            </a:endParaRPr>
          </a:p>
        </p:txBody>
      </p:sp>
      <p:pic>
        <p:nvPicPr>
          <p:cNvPr id="5" name="Picture 4"/>
          <p:cNvPicPr>
            <a:picLocks noChangeAspect="1"/>
          </p:cNvPicPr>
          <p:nvPr/>
        </p:nvPicPr>
        <p:blipFill rotWithShape="1">
          <a:blip r:embed="rId2"/>
          <a:srcRect l="1234"/>
          <a:stretch/>
        </p:blipFill>
        <p:spPr>
          <a:xfrm>
            <a:off x="343437" y="1603936"/>
            <a:ext cx="10663707" cy="4243073"/>
          </a:xfrm>
          <a:prstGeom prst="rect">
            <a:avLst/>
          </a:prstGeom>
        </p:spPr>
      </p:pic>
      <p:sp>
        <p:nvSpPr>
          <p:cNvPr id="2" name="Footer Placeholder 1"/>
          <p:cNvSpPr>
            <a:spLocks noGrp="1"/>
          </p:cNvSpPr>
          <p:nvPr>
            <p:ph type="ftr" sz="quarter" idx="11"/>
          </p:nvPr>
        </p:nvSpPr>
        <p:spPr/>
        <p:txBody>
          <a:bodyPr/>
          <a:lstStyle/>
          <a:p>
            <a:r>
              <a:rPr lang="en-US" smtClean="0"/>
              <a:t>Dr. Girija Naraasimhan</a:t>
            </a:r>
            <a:endParaRPr lang="en-US"/>
          </a:p>
        </p:txBody>
      </p:sp>
      <p:sp>
        <p:nvSpPr>
          <p:cNvPr id="6" name="Slide Number Placeholder 5"/>
          <p:cNvSpPr>
            <a:spLocks noGrp="1"/>
          </p:cNvSpPr>
          <p:nvPr>
            <p:ph type="sldNum" sz="quarter" idx="12"/>
          </p:nvPr>
        </p:nvSpPr>
        <p:spPr/>
        <p:txBody>
          <a:bodyPr/>
          <a:lstStyle/>
          <a:p>
            <a:fld id="{3496EB1B-DDA0-456F-BE1C-0D0B814BEA8F}" type="slidenum">
              <a:rPr lang="en-US" smtClean="0"/>
              <a:t>15</a:t>
            </a:fld>
            <a:endParaRPr lang="en-US"/>
          </a:p>
        </p:txBody>
      </p:sp>
    </p:spTree>
    <p:extLst>
      <p:ext uri="{BB962C8B-B14F-4D97-AF65-F5344CB8AC3E}">
        <p14:creationId xmlns:p14="http://schemas.microsoft.com/office/powerpoint/2010/main" val="71512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8878" y="164316"/>
            <a:ext cx="11373729" cy="2585323"/>
          </a:xfrm>
          <a:prstGeom prst="rect">
            <a:avLst/>
          </a:prstGeom>
        </p:spPr>
        <p:txBody>
          <a:bodyPr wrap="square">
            <a:spAutoFit/>
          </a:bodyPr>
          <a:lstStyle/>
          <a:p>
            <a:r>
              <a:rPr lang="en-US" b="1" dirty="0">
                <a:solidFill>
                  <a:srgbClr val="7030A0"/>
                </a:solidFill>
              </a:rPr>
              <a:t>Using Wallets with Automatic Login Enabled for Transparent Data Encryption</a:t>
            </a:r>
          </a:p>
          <a:p>
            <a:r>
              <a:rPr lang="en-US" dirty="0"/>
              <a:t>The external security module can use wallets with the automatic login feature enabled. </a:t>
            </a:r>
            <a:endParaRPr lang="en-US" dirty="0" smtClean="0"/>
          </a:p>
          <a:p>
            <a:endParaRPr lang="en-US" dirty="0"/>
          </a:p>
          <a:p>
            <a:r>
              <a:rPr lang="en-US" dirty="0" smtClean="0"/>
              <a:t>These </a:t>
            </a:r>
            <a:r>
              <a:rPr lang="en-US" dirty="0"/>
              <a:t>wallets remain open all the time. </a:t>
            </a:r>
            <a:endParaRPr lang="en-US" dirty="0" smtClean="0"/>
          </a:p>
          <a:p>
            <a:endParaRPr lang="en-US" dirty="0"/>
          </a:p>
          <a:p>
            <a:r>
              <a:rPr lang="en-US" dirty="0" smtClean="0"/>
              <a:t>The </a:t>
            </a:r>
            <a:r>
              <a:rPr lang="en-US" dirty="0"/>
              <a:t>security administrator does not have to reopen the wallet after a database instance has been restarted</a:t>
            </a:r>
            <a:r>
              <a:rPr lang="en-US" dirty="0" smtClean="0"/>
              <a:t>.</a:t>
            </a:r>
          </a:p>
          <a:p>
            <a:endParaRPr lang="en-US" dirty="0"/>
          </a:p>
          <a:p>
            <a:r>
              <a:rPr lang="en-US" dirty="0" smtClean="0"/>
              <a:t>If </a:t>
            </a:r>
            <a:r>
              <a:rPr lang="en-US" dirty="0"/>
              <a:t>your environment does not require the extra security provided by a wallet that must be explicitly opened for use, then you may use an </a:t>
            </a:r>
            <a:r>
              <a:rPr lang="en-US" dirty="0" smtClean="0"/>
              <a:t>auto login </a:t>
            </a:r>
            <a:r>
              <a:rPr lang="en-US" dirty="0"/>
              <a:t>wallet.</a:t>
            </a:r>
          </a:p>
        </p:txBody>
      </p:sp>
      <p:sp>
        <p:nvSpPr>
          <p:cNvPr id="2" name="Footer Placeholder 1"/>
          <p:cNvSpPr>
            <a:spLocks noGrp="1"/>
          </p:cNvSpPr>
          <p:nvPr>
            <p:ph type="ftr" sz="quarter" idx="11"/>
          </p:nvPr>
        </p:nvSpPr>
        <p:spPr/>
        <p:txBody>
          <a:bodyPr/>
          <a:lstStyle/>
          <a:p>
            <a:r>
              <a:rPr lang="en-US" smtClean="0"/>
              <a:t>Dr. Girija Naraasimhan</a:t>
            </a:r>
            <a:endParaRPr lang="en-US"/>
          </a:p>
        </p:txBody>
      </p:sp>
      <p:sp>
        <p:nvSpPr>
          <p:cNvPr id="3" name="Slide Number Placeholder 2"/>
          <p:cNvSpPr>
            <a:spLocks noGrp="1"/>
          </p:cNvSpPr>
          <p:nvPr>
            <p:ph type="sldNum" sz="quarter" idx="12"/>
          </p:nvPr>
        </p:nvSpPr>
        <p:spPr/>
        <p:txBody>
          <a:bodyPr/>
          <a:lstStyle/>
          <a:p>
            <a:fld id="{3496EB1B-DDA0-456F-BE1C-0D0B814BEA8F}" type="slidenum">
              <a:rPr lang="en-US" smtClean="0"/>
              <a:t>16</a:t>
            </a:fld>
            <a:endParaRPr lang="en-US"/>
          </a:p>
        </p:txBody>
      </p:sp>
    </p:spTree>
    <p:extLst>
      <p:ext uri="{BB962C8B-B14F-4D97-AF65-F5344CB8AC3E}">
        <p14:creationId xmlns:p14="http://schemas.microsoft.com/office/powerpoint/2010/main" val="12848764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1164" y="680059"/>
            <a:ext cx="11064215" cy="369332"/>
          </a:xfrm>
          <a:prstGeom prst="rect">
            <a:avLst/>
          </a:prstGeom>
        </p:spPr>
        <p:txBody>
          <a:bodyPr wrap="square">
            <a:spAutoFit/>
          </a:bodyPr>
          <a:lstStyle/>
          <a:p>
            <a:r>
              <a:rPr lang="en-US" dirty="0">
                <a:solidFill>
                  <a:srgbClr val="222222"/>
                </a:solidFill>
                <a:latin typeface="Helvetica Neue"/>
              </a:rPr>
              <a:t>To create a new table with encrypted columns, use the CREATE TABLE command in the following form:</a:t>
            </a:r>
            <a:endParaRPr lang="en-US" dirty="0"/>
          </a:p>
        </p:txBody>
      </p:sp>
      <p:sp>
        <p:nvSpPr>
          <p:cNvPr id="6" name="Rectangle 5"/>
          <p:cNvSpPr/>
          <p:nvPr/>
        </p:nvSpPr>
        <p:spPr>
          <a:xfrm>
            <a:off x="1618445" y="1092941"/>
            <a:ext cx="9120553" cy="369332"/>
          </a:xfrm>
          <a:prstGeom prst="rect">
            <a:avLst/>
          </a:prstGeom>
        </p:spPr>
        <p:txBody>
          <a:bodyPr wrap="square">
            <a:spAutoFit/>
          </a:bodyPr>
          <a:lstStyle/>
          <a:p>
            <a:r>
              <a:rPr lang="en-US" altLang="en-US" b="1" dirty="0">
                <a:solidFill>
                  <a:srgbClr val="000000"/>
                </a:solidFill>
                <a:latin typeface="Courier New" panose="02070309020205020404" pitchFamily="49" charset="0"/>
                <a:cs typeface="Courier New" panose="02070309020205020404" pitchFamily="49" charset="0"/>
              </a:rPr>
              <a:t>CREATE TABLE </a:t>
            </a:r>
            <a:r>
              <a:rPr lang="en-US" altLang="en-US" b="1" i="1" dirty="0" err="1">
                <a:solidFill>
                  <a:srgbClr val="000000"/>
                </a:solidFill>
                <a:latin typeface="Courier New" panose="02070309020205020404" pitchFamily="49" charset="0"/>
                <a:cs typeface="Courier New" panose="02070309020205020404" pitchFamily="49" charset="0"/>
              </a:rPr>
              <a:t>table_name</a:t>
            </a:r>
            <a:r>
              <a:rPr lang="en-US" altLang="en-US" b="1" dirty="0">
                <a:solidFill>
                  <a:srgbClr val="000000"/>
                </a:solidFill>
                <a:latin typeface="Courier New" panose="02070309020205020404" pitchFamily="49" charset="0"/>
                <a:cs typeface="Courier New" panose="02070309020205020404" pitchFamily="49" charset="0"/>
              </a:rPr>
              <a:t> ( </a:t>
            </a:r>
            <a:r>
              <a:rPr lang="en-US" altLang="en-US" b="1" i="1" dirty="0" err="1">
                <a:solidFill>
                  <a:srgbClr val="000000"/>
                </a:solidFill>
                <a:latin typeface="Courier New" panose="02070309020205020404" pitchFamily="49" charset="0"/>
                <a:cs typeface="Courier New" panose="02070309020205020404" pitchFamily="49" charset="0"/>
              </a:rPr>
              <a:t>column_name</a:t>
            </a:r>
            <a:r>
              <a:rPr lang="en-US" altLang="en-US" b="1" dirty="0">
                <a:solidFill>
                  <a:srgbClr val="000000"/>
                </a:solidFill>
                <a:latin typeface="Courier New" panose="02070309020205020404" pitchFamily="49" charset="0"/>
                <a:cs typeface="Courier New" panose="02070309020205020404" pitchFamily="49" charset="0"/>
              </a:rPr>
              <a:t> </a:t>
            </a:r>
            <a:r>
              <a:rPr lang="en-US" altLang="en-US" b="1" i="1" dirty="0" err="1">
                <a:solidFill>
                  <a:srgbClr val="000000"/>
                </a:solidFill>
                <a:latin typeface="Courier New" panose="02070309020205020404" pitchFamily="49" charset="0"/>
                <a:cs typeface="Courier New" panose="02070309020205020404" pitchFamily="49" charset="0"/>
              </a:rPr>
              <a:t>column_type</a:t>
            </a:r>
            <a:r>
              <a:rPr lang="en-US" altLang="en-US" b="1" dirty="0">
                <a:solidFill>
                  <a:srgbClr val="000000"/>
                </a:solidFill>
                <a:latin typeface="Courier New" panose="02070309020205020404" pitchFamily="49" charset="0"/>
                <a:cs typeface="Courier New" panose="02070309020205020404" pitchFamily="49" charset="0"/>
              </a:rPr>
              <a:t> ENCRYPT</a:t>
            </a:r>
            <a:r>
              <a:rPr lang="en-US" altLang="en-US" b="1" dirty="0" smtClean="0">
                <a:solidFill>
                  <a:srgbClr val="000000"/>
                </a:solidFill>
                <a:latin typeface="Courier New" panose="02070309020205020404" pitchFamily="49" charset="0"/>
                <a:cs typeface="Courier New" panose="02070309020205020404" pitchFamily="49" charset="0"/>
              </a:rPr>
              <a:t>,....);</a:t>
            </a:r>
            <a:endParaRPr lang="en-US" b="1" dirty="0">
              <a:latin typeface="Courier New" panose="02070309020205020404" pitchFamily="49" charset="0"/>
              <a:cs typeface="Courier New" panose="02070309020205020404" pitchFamily="49" charset="0"/>
            </a:endParaRPr>
          </a:p>
        </p:txBody>
      </p:sp>
      <p:sp>
        <p:nvSpPr>
          <p:cNvPr id="3" name="Rectangle 2"/>
          <p:cNvSpPr/>
          <p:nvPr/>
        </p:nvSpPr>
        <p:spPr>
          <a:xfrm>
            <a:off x="755560" y="1723011"/>
            <a:ext cx="10242997" cy="461665"/>
          </a:xfrm>
          <a:prstGeom prst="rect">
            <a:avLst/>
          </a:prstGeom>
        </p:spPr>
        <p:txBody>
          <a:bodyPr wrap="square">
            <a:spAutoFit/>
          </a:bodyPr>
          <a:lstStyle/>
          <a:p>
            <a:pPr lvl="0" eaLnBrk="0" fontAlgn="base" hangingPunct="0">
              <a:spcBef>
                <a:spcPct val="0"/>
              </a:spcBef>
              <a:spcAft>
                <a:spcPct val="0"/>
              </a:spcAft>
            </a:pPr>
            <a:r>
              <a:rPr lang="en-US" altLang="en-US" dirty="0">
                <a:solidFill>
                  <a:srgbClr val="222222"/>
                </a:solidFill>
                <a:latin typeface="Helvetica Neue"/>
              </a:rPr>
              <a:t>The </a:t>
            </a:r>
            <a:r>
              <a:rPr lang="en-US" altLang="en-US" sz="1600" dirty="0">
                <a:solidFill>
                  <a:srgbClr val="000000"/>
                </a:solidFill>
                <a:latin typeface="menlo"/>
              </a:rPr>
              <a:t>ENCRYPT</a:t>
            </a:r>
            <a:r>
              <a:rPr lang="en-US" altLang="en-US" dirty="0">
                <a:solidFill>
                  <a:srgbClr val="222222"/>
                </a:solidFill>
                <a:latin typeface="Helvetica Neue"/>
              </a:rPr>
              <a:t> keyword against a column specifies that the column should be encrypted.</a:t>
            </a:r>
            <a:r>
              <a:rPr lang="en-US" altLang="en-US" sz="2400" dirty="0"/>
              <a:t> </a:t>
            </a:r>
            <a:endParaRPr lang="en-US" altLang="en-US" sz="4000" dirty="0">
              <a:latin typeface="Arial" panose="020B0604020202020204" pitchFamily="34" charset="0"/>
            </a:endParaRPr>
          </a:p>
        </p:txBody>
      </p:sp>
      <p:sp>
        <p:nvSpPr>
          <p:cNvPr id="4" name="Rectangle 3"/>
          <p:cNvSpPr/>
          <p:nvPr/>
        </p:nvSpPr>
        <p:spPr>
          <a:xfrm>
            <a:off x="163021" y="158583"/>
            <a:ext cx="4938083" cy="369332"/>
          </a:xfrm>
          <a:prstGeom prst="rect">
            <a:avLst/>
          </a:prstGeom>
        </p:spPr>
        <p:txBody>
          <a:bodyPr wrap="none">
            <a:spAutoFit/>
          </a:bodyPr>
          <a:lstStyle/>
          <a:p>
            <a:r>
              <a:rPr lang="en-US" b="1" dirty="0">
                <a:solidFill>
                  <a:srgbClr val="7030A0"/>
                </a:solidFill>
                <a:latin typeface="Arial" panose="020B0604020202020204" pitchFamily="34" charset="0"/>
              </a:rPr>
              <a:t>Creating a Table with an Encrypted Column</a:t>
            </a:r>
            <a:endParaRPr lang="en-US" b="1" dirty="0">
              <a:solidFill>
                <a:srgbClr val="7030A0"/>
              </a:solidFill>
            </a:endParaRPr>
          </a:p>
        </p:txBody>
      </p:sp>
      <p:sp>
        <p:nvSpPr>
          <p:cNvPr id="5" name="Rectangle 4"/>
          <p:cNvSpPr/>
          <p:nvPr/>
        </p:nvSpPr>
        <p:spPr>
          <a:xfrm>
            <a:off x="755560" y="2244487"/>
            <a:ext cx="9983438" cy="369332"/>
          </a:xfrm>
          <a:prstGeom prst="rect">
            <a:avLst/>
          </a:prstGeom>
        </p:spPr>
        <p:txBody>
          <a:bodyPr wrap="square">
            <a:spAutoFit/>
          </a:bodyPr>
          <a:lstStyle/>
          <a:p>
            <a:pPr lvl="0" eaLnBrk="0" fontAlgn="base" hangingPunct="0">
              <a:spcBef>
                <a:spcPct val="0"/>
              </a:spcBef>
              <a:spcAft>
                <a:spcPct val="0"/>
              </a:spcAft>
            </a:pPr>
            <a:r>
              <a:rPr lang="en-US" altLang="en-US" dirty="0">
                <a:solidFill>
                  <a:srgbClr val="222222"/>
                </a:solidFill>
                <a:latin typeface="Helvetica Neue"/>
              </a:rPr>
              <a:t>By default, transparent data encryption uses AES with a 192-bit length key (</a:t>
            </a:r>
            <a:r>
              <a:rPr lang="en-US" altLang="en-US" sz="1600" dirty="0">
                <a:solidFill>
                  <a:srgbClr val="000000"/>
                </a:solidFill>
                <a:latin typeface="menlo"/>
              </a:rPr>
              <a:t>AES192</a:t>
            </a:r>
            <a:r>
              <a:rPr lang="en-US" altLang="en-US" dirty="0">
                <a:solidFill>
                  <a:srgbClr val="222222"/>
                </a:solidFill>
                <a:latin typeface="Helvetica Neue"/>
              </a:rPr>
              <a:t>). </a:t>
            </a:r>
            <a:endParaRPr lang="en-US" altLang="en-US" sz="4000" dirty="0">
              <a:latin typeface="Arial" panose="020B0604020202020204" pitchFamily="34" charset="0"/>
            </a:endParaRPr>
          </a:p>
        </p:txBody>
      </p:sp>
      <p:sp>
        <p:nvSpPr>
          <p:cNvPr id="8" name="Rectangle 7"/>
          <p:cNvSpPr/>
          <p:nvPr/>
        </p:nvSpPr>
        <p:spPr>
          <a:xfrm>
            <a:off x="8157155" y="2858296"/>
            <a:ext cx="3873020" cy="1631216"/>
          </a:xfrm>
          <a:prstGeom prst="rect">
            <a:avLst/>
          </a:prstGeom>
        </p:spPr>
        <p:txBody>
          <a:bodyPr wrap="square">
            <a:spAutoFit/>
          </a:bodyPr>
          <a:lstStyle/>
          <a:p>
            <a:pPr lvl="0" eaLnBrk="0" fontAlgn="base" hangingPunct="0">
              <a:spcBef>
                <a:spcPct val="0"/>
              </a:spcBef>
              <a:spcAft>
                <a:spcPct val="0"/>
              </a:spcAft>
            </a:pPr>
            <a:r>
              <a:rPr lang="en-US" altLang="en-US" dirty="0">
                <a:solidFill>
                  <a:srgbClr val="000000"/>
                </a:solidFill>
                <a:latin typeface="Courier New" panose="02070309020205020404" pitchFamily="49" charset="0"/>
                <a:cs typeface="Courier New" panose="02070309020205020404" pitchFamily="49" charset="0"/>
              </a:rPr>
              <a:t>CREATE TABLE </a:t>
            </a:r>
            <a:r>
              <a:rPr lang="en-US" altLang="en-US" dirty="0" smtClean="0">
                <a:solidFill>
                  <a:srgbClr val="000000"/>
                </a:solidFill>
                <a:latin typeface="Courier New" panose="02070309020205020404" pitchFamily="49" charset="0"/>
                <a:cs typeface="Courier New" panose="02070309020205020404" pitchFamily="49" charset="0"/>
              </a:rPr>
              <a:t>employee</a:t>
            </a:r>
          </a:p>
          <a:p>
            <a:pPr lvl="0" eaLnBrk="0" fontAlgn="base" hangingPunct="0">
              <a:spcBef>
                <a:spcPct val="0"/>
              </a:spcBef>
              <a:spcAft>
                <a:spcPct val="0"/>
              </a:spcAft>
            </a:pPr>
            <a:r>
              <a:rPr lang="en-US" altLang="en-US" dirty="0">
                <a:solidFill>
                  <a:srgbClr val="000000"/>
                </a:solidFill>
                <a:latin typeface="Courier New" panose="02070309020205020404" pitchFamily="49" charset="0"/>
                <a:cs typeface="Courier New" panose="02070309020205020404" pitchFamily="49" charset="0"/>
              </a:rPr>
              <a:t>(</a:t>
            </a:r>
            <a:r>
              <a:rPr lang="en-US" altLang="en-US" dirty="0" err="1" smtClean="0">
                <a:solidFill>
                  <a:srgbClr val="000000"/>
                </a:solidFill>
                <a:latin typeface="Courier New" panose="02070309020205020404" pitchFamily="49" charset="0"/>
                <a:cs typeface="Courier New" panose="02070309020205020404" pitchFamily="49" charset="0"/>
              </a:rPr>
              <a:t>first_name</a:t>
            </a:r>
            <a:r>
              <a:rPr lang="en-US" altLang="en-US" dirty="0" smtClean="0">
                <a:solidFill>
                  <a:srgbClr val="000000"/>
                </a:solidFill>
                <a:latin typeface="Courier New" panose="02070309020205020404" pitchFamily="49" charset="0"/>
                <a:cs typeface="Courier New" panose="02070309020205020404" pitchFamily="49" charset="0"/>
              </a:rPr>
              <a:t> </a:t>
            </a:r>
            <a:r>
              <a:rPr lang="en-US" altLang="en-US" dirty="0">
                <a:solidFill>
                  <a:srgbClr val="000000"/>
                </a:solidFill>
                <a:latin typeface="Courier New" panose="02070309020205020404" pitchFamily="49" charset="0"/>
                <a:cs typeface="Courier New" panose="02070309020205020404" pitchFamily="49" charset="0"/>
              </a:rPr>
              <a:t>VARCHAR2(128), </a:t>
            </a:r>
            <a:endParaRPr lang="en-US" altLang="en-US" dirty="0" smtClean="0">
              <a:solidFill>
                <a:srgbClr val="000000"/>
              </a:solidFill>
              <a:latin typeface="Courier New" panose="02070309020205020404" pitchFamily="49" charset="0"/>
              <a:cs typeface="Courier New" panose="02070309020205020404" pitchFamily="49" charset="0"/>
            </a:endParaRPr>
          </a:p>
          <a:p>
            <a:pPr lvl="0" eaLnBrk="0" fontAlgn="base" hangingPunct="0">
              <a:spcBef>
                <a:spcPct val="0"/>
              </a:spcBef>
              <a:spcAft>
                <a:spcPct val="0"/>
              </a:spcAft>
            </a:pPr>
            <a:r>
              <a:rPr lang="en-US" altLang="en-US" dirty="0" err="1" smtClean="0">
                <a:solidFill>
                  <a:srgbClr val="000000"/>
                </a:solidFill>
                <a:latin typeface="Courier New" panose="02070309020205020404" pitchFamily="49" charset="0"/>
                <a:cs typeface="Courier New" panose="02070309020205020404" pitchFamily="49" charset="0"/>
              </a:rPr>
              <a:t>last_name</a:t>
            </a:r>
            <a:r>
              <a:rPr lang="en-US" altLang="en-US" dirty="0" smtClean="0">
                <a:solidFill>
                  <a:srgbClr val="000000"/>
                </a:solidFill>
                <a:latin typeface="Courier New" panose="02070309020205020404" pitchFamily="49" charset="0"/>
                <a:cs typeface="Courier New" panose="02070309020205020404" pitchFamily="49" charset="0"/>
              </a:rPr>
              <a:t> </a:t>
            </a:r>
            <a:r>
              <a:rPr lang="en-US" altLang="en-US" dirty="0">
                <a:solidFill>
                  <a:srgbClr val="000000"/>
                </a:solidFill>
                <a:latin typeface="Courier New" panose="02070309020205020404" pitchFamily="49" charset="0"/>
                <a:cs typeface="Courier New" panose="02070309020205020404" pitchFamily="49" charset="0"/>
              </a:rPr>
              <a:t>VARCHAR2(128), </a:t>
            </a:r>
          </a:p>
          <a:p>
            <a:pPr lvl="0" eaLnBrk="0" fontAlgn="base" hangingPunct="0">
              <a:spcBef>
                <a:spcPct val="0"/>
              </a:spcBef>
              <a:spcAft>
                <a:spcPct val="0"/>
              </a:spcAft>
            </a:pPr>
            <a:r>
              <a:rPr lang="en-US" altLang="en-US" dirty="0" err="1">
                <a:solidFill>
                  <a:srgbClr val="000000"/>
                </a:solidFill>
                <a:latin typeface="Courier New" panose="02070309020205020404" pitchFamily="49" charset="0"/>
                <a:cs typeface="Courier New" panose="02070309020205020404" pitchFamily="49" charset="0"/>
              </a:rPr>
              <a:t>empID</a:t>
            </a:r>
            <a:r>
              <a:rPr lang="en-US" altLang="en-US" dirty="0">
                <a:solidFill>
                  <a:srgbClr val="000000"/>
                </a:solidFill>
                <a:latin typeface="Courier New" panose="02070309020205020404" pitchFamily="49" charset="0"/>
                <a:cs typeface="Courier New" panose="02070309020205020404" pitchFamily="49" charset="0"/>
              </a:rPr>
              <a:t> NUMBER, </a:t>
            </a:r>
          </a:p>
          <a:p>
            <a:pPr lvl="0" eaLnBrk="0" fontAlgn="base" hangingPunct="0">
              <a:spcBef>
                <a:spcPct val="0"/>
              </a:spcBef>
              <a:spcAft>
                <a:spcPct val="0"/>
              </a:spcAft>
            </a:pPr>
            <a:r>
              <a:rPr lang="en-US" altLang="en-US" dirty="0">
                <a:solidFill>
                  <a:srgbClr val="000000"/>
                </a:solidFill>
                <a:latin typeface="Courier New" panose="02070309020205020404" pitchFamily="49" charset="0"/>
                <a:cs typeface="Courier New" panose="02070309020205020404" pitchFamily="49" charset="0"/>
              </a:rPr>
              <a:t>salary NUMBER(6) </a:t>
            </a:r>
            <a:r>
              <a:rPr lang="en-US" altLang="en-US" b="1" dirty="0">
                <a:solidFill>
                  <a:srgbClr val="000000"/>
                </a:solidFill>
                <a:latin typeface="Courier New" panose="02070309020205020404" pitchFamily="49" charset="0"/>
                <a:cs typeface="Courier New" panose="02070309020205020404" pitchFamily="49" charset="0"/>
              </a:rPr>
              <a:t>ENCRYPT</a:t>
            </a:r>
            <a:r>
              <a:rPr lang="en-US" altLang="en-US" dirty="0">
                <a:solidFill>
                  <a:srgbClr val="000000"/>
                </a:solidFill>
                <a:latin typeface="Courier New" panose="02070309020205020404" pitchFamily="49" charset="0"/>
                <a:cs typeface="Courier New" panose="02070309020205020404" pitchFamily="49" charset="0"/>
              </a:rPr>
              <a:t> );</a:t>
            </a:r>
            <a:r>
              <a:rPr lang="en-US" altLang="en-US" sz="2800" dirty="0">
                <a:latin typeface="Courier New" panose="02070309020205020404" pitchFamily="49" charset="0"/>
                <a:cs typeface="Courier New" panose="02070309020205020404" pitchFamily="49" charset="0"/>
              </a:rPr>
              <a:t> </a:t>
            </a:r>
            <a:endParaRPr lang="en-US" altLang="en-US" sz="4400" dirty="0">
              <a:latin typeface="Courier New" panose="02070309020205020404" pitchFamily="49" charset="0"/>
              <a:cs typeface="Courier New" panose="02070309020205020404" pitchFamily="49" charset="0"/>
            </a:endParaRPr>
          </a:p>
        </p:txBody>
      </p:sp>
      <p:pic>
        <p:nvPicPr>
          <p:cNvPr id="10" name="Picture 9"/>
          <p:cNvPicPr>
            <a:picLocks noChangeAspect="1"/>
          </p:cNvPicPr>
          <p:nvPr/>
        </p:nvPicPr>
        <p:blipFill>
          <a:blip r:embed="rId2"/>
          <a:stretch>
            <a:fillRect/>
          </a:stretch>
        </p:blipFill>
        <p:spPr>
          <a:xfrm>
            <a:off x="163021" y="2858296"/>
            <a:ext cx="7994134" cy="3839814"/>
          </a:xfrm>
          <a:prstGeom prst="rect">
            <a:avLst/>
          </a:prstGeom>
        </p:spPr>
      </p:pic>
      <p:sp>
        <p:nvSpPr>
          <p:cNvPr id="11" name="TextBox 10"/>
          <p:cNvSpPr txBox="1"/>
          <p:nvPr/>
        </p:nvSpPr>
        <p:spPr>
          <a:xfrm>
            <a:off x="8512935" y="4829577"/>
            <a:ext cx="3142444" cy="646331"/>
          </a:xfrm>
          <a:prstGeom prst="rect">
            <a:avLst/>
          </a:prstGeom>
          <a:noFill/>
          <a:ln w="28575">
            <a:solidFill>
              <a:schemeClr val="accent1"/>
            </a:solidFill>
          </a:ln>
        </p:spPr>
        <p:txBody>
          <a:bodyPr wrap="square" rtlCol="0">
            <a:spAutoFit/>
          </a:bodyPr>
          <a:lstStyle/>
          <a:p>
            <a:r>
              <a:rPr lang="en-US" dirty="0" smtClean="0"/>
              <a:t>Sys objects are not allow to  encrypted. </a:t>
            </a:r>
            <a:endParaRPr lang="en-US" dirty="0"/>
          </a:p>
        </p:txBody>
      </p:sp>
      <p:cxnSp>
        <p:nvCxnSpPr>
          <p:cNvPr id="13" name="Straight Arrow Connector 12"/>
          <p:cNvCxnSpPr>
            <a:stCxn id="11" idx="1"/>
          </p:cNvCxnSpPr>
          <p:nvPr/>
        </p:nvCxnSpPr>
        <p:spPr>
          <a:xfrm flipH="1" flipV="1">
            <a:off x="5101105" y="4009293"/>
            <a:ext cx="3411830" cy="11434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Footer Placeholder 6"/>
          <p:cNvSpPr>
            <a:spLocks noGrp="1"/>
          </p:cNvSpPr>
          <p:nvPr>
            <p:ph type="ftr" sz="quarter" idx="11"/>
          </p:nvPr>
        </p:nvSpPr>
        <p:spPr/>
        <p:txBody>
          <a:bodyPr/>
          <a:lstStyle/>
          <a:p>
            <a:r>
              <a:rPr lang="en-US" smtClean="0"/>
              <a:t>Dr. Girija Naraasimhan</a:t>
            </a:r>
            <a:endParaRPr lang="en-US"/>
          </a:p>
        </p:txBody>
      </p:sp>
      <p:sp>
        <p:nvSpPr>
          <p:cNvPr id="9" name="Slide Number Placeholder 8"/>
          <p:cNvSpPr>
            <a:spLocks noGrp="1"/>
          </p:cNvSpPr>
          <p:nvPr>
            <p:ph type="sldNum" sz="quarter" idx="12"/>
          </p:nvPr>
        </p:nvSpPr>
        <p:spPr/>
        <p:txBody>
          <a:bodyPr/>
          <a:lstStyle/>
          <a:p>
            <a:fld id="{3496EB1B-DDA0-456F-BE1C-0D0B814BEA8F}" type="slidenum">
              <a:rPr lang="en-US" smtClean="0"/>
              <a:t>17</a:t>
            </a:fld>
            <a:endParaRPr lang="en-US"/>
          </a:p>
        </p:txBody>
      </p:sp>
    </p:spTree>
    <p:extLst>
      <p:ext uri="{BB962C8B-B14F-4D97-AF65-F5344CB8AC3E}">
        <p14:creationId xmlns:p14="http://schemas.microsoft.com/office/powerpoint/2010/main" val="24805975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6036" y="154744"/>
            <a:ext cx="11907773" cy="6414868"/>
          </a:xfrm>
          <a:prstGeom prst="rect">
            <a:avLst/>
          </a:prstGeom>
        </p:spPr>
      </p:pic>
      <p:sp>
        <p:nvSpPr>
          <p:cNvPr id="3" name="Footer Placeholder 2"/>
          <p:cNvSpPr>
            <a:spLocks noGrp="1"/>
          </p:cNvSpPr>
          <p:nvPr>
            <p:ph type="ftr" sz="quarter" idx="11"/>
          </p:nvPr>
        </p:nvSpPr>
        <p:spPr/>
        <p:txBody>
          <a:bodyPr/>
          <a:lstStyle/>
          <a:p>
            <a:r>
              <a:rPr lang="en-US" smtClean="0"/>
              <a:t>Dr. Girija Naraasimhan</a:t>
            </a:r>
            <a:endParaRPr lang="en-US"/>
          </a:p>
        </p:txBody>
      </p:sp>
      <p:sp>
        <p:nvSpPr>
          <p:cNvPr id="4" name="Slide Number Placeholder 3"/>
          <p:cNvSpPr>
            <a:spLocks noGrp="1"/>
          </p:cNvSpPr>
          <p:nvPr>
            <p:ph type="sldNum" sz="quarter" idx="12"/>
          </p:nvPr>
        </p:nvSpPr>
        <p:spPr/>
        <p:txBody>
          <a:bodyPr/>
          <a:lstStyle/>
          <a:p>
            <a:fld id="{3496EB1B-DDA0-456F-BE1C-0D0B814BEA8F}" type="slidenum">
              <a:rPr lang="en-US" smtClean="0"/>
              <a:t>18</a:t>
            </a:fld>
            <a:endParaRPr lang="en-US"/>
          </a:p>
        </p:txBody>
      </p:sp>
    </p:spTree>
    <p:extLst>
      <p:ext uri="{BB962C8B-B14F-4D97-AF65-F5344CB8AC3E}">
        <p14:creationId xmlns:p14="http://schemas.microsoft.com/office/powerpoint/2010/main" val="19102864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707089" y="4992636"/>
            <a:ext cx="4792393" cy="1477328"/>
          </a:xfrm>
          <a:prstGeom prst="rect">
            <a:avLst/>
          </a:prstGeom>
          <a:noFill/>
        </p:spPr>
        <p:txBody>
          <a:bodyPr wrap="square" rtlCol="0">
            <a:spAutoFit/>
          </a:bodyPr>
          <a:lstStyle/>
          <a:p>
            <a:r>
              <a:rPr lang="en-US" dirty="0" smtClean="0"/>
              <a:t>If wallet is closed  and select the encrypted column salary, it will not display the column , but other column (clear text) column same tables are displaying. </a:t>
            </a:r>
          </a:p>
          <a:p>
            <a:endParaRPr lang="en-US" dirty="0"/>
          </a:p>
        </p:txBody>
      </p:sp>
      <p:pic>
        <p:nvPicPr>
          <p:cNvPr id="5" name="Picture 4"/>
          <p:cNvPicPr>
            <a:picLocks noChangeAspect="1"/>
          </p:cNvPicPr>
          <p:nvPr/>
        </p:nvPicPr>
        <p:blipFill>
          <a:blip r:embed="rId2"/>
          <a:stretch>
            <a:fillRect/>
          </a:stretch>
        </p:blipFill>
        <p:spPr>
          <a:xfrm>
            <a:off x="0" y="0"/>
            <a:ext cx="11035885" cy="4645855"/>
          </a:xfrm>
          <a:prstGeom prst="rect">
            <a:avLst/>
          </a:prstGeom>
        </p:spPr>
      </p:pic>
      <p:sp>
        <p:nvSpPr>
          <p:cNvPr id="6" name="Rectangle 5"/>
          <p:cNvSpPr/>
          <p:nvPr/>
        </p:nvSpPr>
        <p:spPr>
          <a:xfrm>
            <a:off x="434272" y="5116865"/>
            <a:ext cx="4034454" cy="646331"/>
          </a:xfrm>
          <a:prstGeom prst="rect">
            <a:avLst/>
          </a:prstGeom>
        </p:spPr>
        <p:txBody>
          <a:bodyPr wrap="square">
            <a:spAutoFit/>
          </a:bodyPr>
          <a:lstStyle/>
          <a:p>
            <a:r>
              <a:rPr lang="en-US" dirty="0"/>
              <a:t>If wallet is open, then </a:t>
            </a:r>
            <a:r>
              <a:rPr lang="en-US" dirty="0" smtClean="0"/>
              <a:t>encrypted column </a:t>
            </a:r>
            <a:r>
              <a:rPr lang="en-US" dirty="0"/>
              <a:t>will display. </a:t>
            </a:r>
          </a:p>
        </p:txBody>
      </p:sp>
      <p:cxnSp>
        <p:nvCxnSpPr>
          <p:cNvPr id="8" name="Straight Arrow Connector 7"/>
          <p:cNvCxnSpPr/>
          <p:nvPr/>
        </p:nvCxnSpPr>
        <p:spPr>
          <a:xfrm flipH="1">
            <a:off x="11299764" y="1431611"/>
            <a:ext cx="199718" cy="33709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4389120" y="3659386"/>
            <a:ext cx="1702190" cy="17025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Right Brace 11"/>
          <p:cNvSpPr/>
          <p:nvPr/>
        </p:nvSpPr>
        <p:spPr>
          <a:xfrm>
            <a:off x="11035885" y="0"/>
            <a:ext cx="527758" cy="285504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Right Brace 14"/>
          <p:cNvSpPr/>
          <p:nvPr/>
        </p:nvSpPr>
        <p:spPr>
          <a:xfrm>
            <a:off x="11183815" y="4802596"/>
            <a:ext cx="787791" cy="127487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r>
              <a:rPr lang="en-US" smtClean="0"/>
              <a:t>Dr. Girija Naraasimhan</a:t>
            </a:r>
            <a:endParaRPr lang="en-US"/>
          </a:p>
        </p:txBody>
      </p:sp>
      <p:sp>
        <p:nvSpPr>
          <p:cNvPr id="3" name="Slide Number Placeholder 2"/>
          <p:cNvSpPr>
            <a:spLocks noGrp="1"/>
          </p:cNvSpPr>
          <p:nvPr>
            <p:ph type="sldNum" sz="quarter" idx="12"/>
          </p:nvPr>
        </p:nvSpPr>
        <p:spPr/>
        <p:txBody>
          <a:bodyPr/>
          <a:lstStyle/>
          <a:p>
            <a:fld id="{3496EB1B-DDA0-456F-BE1C-0D0B814BEA8F}" type="slidenum">
              <a:rPr lang="en-US" smtClean="0"/>
              <a:t>19</a:t>
            </a:fld>
            <a:endParaRPr lang="en-US"/>
          </a:p>
        </p:txBody>
      </p:sp>
    </p:spTree>
    <p:extLst>
      <p:ext uri="{BB962C8B-B14F-4D97-AF65-F5344CB8AC3E}">
        <p14:creationId xmlns:p14="http://schemas.microsoft.com/office/powerpoint/2010/main" val="28867189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0942" y="89177"/>
            <a:ext cx="6400800" cy="369332"/>
          </a:xfrm>
          <a:prstGeom prst="rect">
            <a:avLst/>
          </a:prstGeom>
          <a:noFill/>
        </p:spPr>
        <p:txBody>
          <a:bodyPr wrap="square" rtlCol="0">
            <a:spAutoFit/>
          </a:bodyPr>
          <a:lstStyle/>
          <a:p>
            <a:r>
              <a:rPr lang="en-US" b="1" u="sng" dirty="0" smtClean="0">
                <a:solidFill>
                  <a:srgbClr val="7030A0"/>
                </a:solidFill>
              </a:rPr>
              <a:t>WHY NEED </a:t>
            </a:r>
            <a:r>
              <a:rPr lang="en-US" b="1" u="sng" dirty="0" smtClean="0">
                <a:solidFill>
                  <a:srgbClr val="7030A0"/>
                </a:solidFill>
                <a:latin typeface="Helvetica Neue"/>
              </a:rPr>
              <a:t>Transparent </a:t>
            </a:r>
            <a:r>
              <a:rPr lang="en-US" b="1" u="sng" dirty="0">
                <a:solidFill>
                  <a:srgbClr val="7030A0"/>
                </a:solidFill>
                <a:latin typeface="Helvetica Neue"/>
              </a:rPr>
              <a:t>Data Encryption (TDE) </a:t>
            </a:r>
            <a:endParaRPr lang="en-US" b="1" u="sng" dirty="0">
              <a:solidFill>
                <a:srgbClr val="7030A0"/>
              </a:solidFill>
            </a:endParaRPr>
          </a:p>
        </p:txBody>
      </p:sp>
      <p:sp>
        <p:nvSpPr>
          <p:cNvPr id="3" name="Rectangle 2"/>
          <p:cNvSpPr/>
          <p:nvPr/>
        </p:nvSpPr>
        <p:spPr>
          <a:xfrm>
            <a:off x="230944" y="458509"/>
            <a:ext cx="11664462" cy="923330"/>
          </a:xfrm>
          <a:prstGeom prst="rect">
            <a:avLst/>
          </a:prstGeom>
        </p:spPr>
        <p:txBody>
          <a:bodyPr wrap="square">
            <a:spAutoFit/>
          </a:bodyPr>
          <a:lstStyle/>
          <a:p>
            <a:r>
              <a:rPr lang="en-US" dirty="0">
                <a:solidFill>
                  <a:srgbClr val="222222"/>
                </a:solidFill>
                <a:latin typeface="Helvetica Neue"/>
              </a:rPr>
              <a:t>Oracle Database uses authentication, authorization, and auditing mechanisms to secure data in the database, but not in the operating system data files where data is </a:t>
            </a:r>
            <a:r>
              <a:rPr lang="en-US" dirty="0" smtClean="0">
                <a:solidFill>
                  <a:srgbClr val="222222"/>
                </a:solidFill>
                <a:latin typeface="Helvetica Neue"/>
              </a:rPr>
              <a:t>stored.</a:t>
            </a:r>
            <a:endParaRPr lang="en-US" sz="800" dirty="0" smtClean="0">
              <a:solidFill>
                <a:srgbClr val="222222"/>
              </a:solidFill>
              <a:latin typeface="Helvetica Neue"/>
            </a:endParaRPr>
          </a:p>
          <a:p>
            <a:endParaRPr lang="en-US" dirty="0"/>
          </a:p>
        </p:txBody>
      </p:sp>
      <p:sp>
        <p:nvSpPr>
          <p:cNvPr id="4" name="Rectangle 3"/>
          <p:cNvSpPr/>
          <p:nvPr/>
        </p:nvSpPr>
        <p:spPr>
          <a:xfrm>
            <a:off x="230942" y="1272246"/>
            <a:ext cx="11186161" cy="369332"/>
          </a:xfrm>
          <a:prstGeom prst="rect">
            <a:avLst/>
          </a:prstGeom>
        </p:spPr>
        <p:txBody>
          <a:bodyPr wrap="square">
            <a:spAutoFit/>
          </a:bodyPr>
          <a:lstStyle/>
          <a:p>
            <a:r>
              <a:rPr lang="en-US" dirty="0">
                <a:latin typeface="Helvetica Neue"/>
              </a:rPr>
              <a:t>To protect these data files, Oracle Database provides Transparent Data Encryption (TDE). </a:t>
            </a:r>
          </a:p>
        </p:txBody>
      </p:sp>
      <p:sp>
        <p:nvSpPr>
          <p:cNvPr id="5" name="Rectangle 4"/>
          <p:cNvSpPr/>
          <p:nvPr/>
        </p:nvSpPr>
        <p:spPr>
          <a:xfrm>
            <a:off x="230942" y="1872410"/>
            <a:ext cx="11565988" cy="646331"/>
          </a:xfrm>
          <a:prstGeom prst="rect">
            <a:avLst/>
          </a:prstGeom>
        </p:spPr>
        <p:txBody>
          <a:bodyPr wrap="square">
            <a:spAutoFit/>
          </a:bodyPr>
          <a:lstStyle/>
          <a:p>
            <a:r>
              <a:rPr lang="en-US" dirty="0">
                <a:latin typeface="Helvetica Neue"/>
              </a:rPr>
              <a:t>Transparent Data Encryption (TDE) enables </a:t>
            </a:r>
            <a:r>
              <a:rPr lang="en-US" dirty="0" smtClean="0">
                <a:latin typeface="Helvetica Neue"/>
              </a:rPr>
              <a:t>to </a:t>
            </a:r>
            <a:r>
              <a:rPr lang="en-US" dirty="0">
                <a:latin typeface="Helvetica Neue"/>
              </a:rPr>
              <a:t>encrypt sensitive data, such as Personally Identifiable Information (PII</a:t>
            </a:r>
            <a:r>
              <a:rPr lang="en-US" dirty="0" smtClean="0">
                <a:latin typeface="Helvetica Neue"/>
              </a:rPr>
              <a:t>), Credit card number </a:t>
            </a:r>
            <a:r>
              <a:rPr lang="en-US" dirty="0">
                <a:latin typeface="Helvetica Neue"/>
              </a:rPr>
              <a:t>store in tables and tablespaces</a:t>
            </a:r>
          </a:p>
        </p:txBody>
      </p:sp>
      <p:sp>
        <p:nvSpPr>
          <p:cNvPr id="6" name="Rectangle 5"/>
          <p:cNvSpPr/>
          <p:nvPr/>
        </p:nvSpPr>
        <p:spPr>
          <a:xfrm>
            <a:off x="280181" y="2839073"/>
            <a:ext cx="11816862" cy="646331"/>
          </a:xfrm>
          <a:prstGeom prst="rect">
            <a:avLst/>
          </a:prstGeom>
        </p:spPr>
        <p:txBody>
          <a:bodyPr wrap="square">
            <a:spAutoFit/>
          </a:bodyPr>
          <a:lstStyle/>
          <a:p>
            <a:r>
              <a:rPr lang="en-US" dirty="0">
                <a:solidFill>
                  <a:srgbClr val="222222"/>
                </a:solidFill>
                <a:latin typeface="Helvetica Neue"/>
              </a:rPr>
              <a:t>After the data is encrypted, this data is transparently decrypted for authorized users or applications when they access this data.</a:t>
            </a:r>
            <a:endParaRPr lang="en-US" dirty="0"/>
          </a:p>
        </p:txBody>
      </p:sp>
      <p:sp>
        <p:nvSpPr>
          <p:cNvPr id="7" name="Rectangle 6"/>
          <p:cNvSpPr/>
          <p:nvPr/>
        </p:nvSpPr>
        <p:spPr>
          <a:xfrm>
            <a:off x="180532" y="3970378"/>
            <a:ext cx="11286979" cy="646331"/>
          </a:xfrm>
          <a:prstGeom prst="rect">
            <a:avLst/>
          </a:prstGeom>
        </p:spPr>
        <p:txBody>
          <a:bodyPr wrap="square">
            <a:spAutoFit/>
          </a:bodyPr>
          <a:lstStyle/>
          <a:p>
            <a:r>
              <a:rPr lang="en-US" dirty="0">
                <a:latin typeface="Helvetica Neue"/>
              </a:rPr>
              <a:t>Even if the encrypted data is retrieved, it cannot be understood until authorized decryption occurs, which is automatic for users authorized to access the table.</a:t>
            </a:r>
          </a:p>
        </p:txBody>
      </p:sp>
      <p:sp>
        <p:nvSpPr>
          <p:cNvPr id="8" name="Rectangle 7"/>
          <p:cNvSpPr/>
          <p:nvPr/>
        </p:nvSpPr>
        <p:spPr>
          <a:xfrm>
            <a:off x="230942" y="4938921"/>
            <a:ext cx="11580056" cy="1323439"/>
          </a:xfrm>
          <a:prstGeom prst="rect">
            <a:avLst/>
          </a:prstGeom>
        </p:spPr>
        <p:txBody>
          <a:bodyPr wrap="square">
            <a:spAutoFit/>
          </a:bodyPr>
          <a:lstStyle/>
          <a:p>
            <a:endParaRPr lang="en-US" sz="800" dirty="0">
              <a:solidFill>
                <a:srgbClr val="222222"/>
              </a:solidFill>
              <a:latin typeface="Helvetica Neue"/>
            </a:endParaRPr>
          </a:p>
          <a:p>
            <a:r>
              <a:rPr lang="en-US" dirty="0">
                <a:latin typeface="Helvetica Neue"/>
              </a:rPr>
              <a:t>Both TDE column encryption and TDE tablespace encryption use a two-tiered key-based architecture. </a:t>
            </a:r>
            <a:endParaRPr lang="en-US" dirty="0" smtClean="0">
              <a:latin typeface="Helvetica Neue"/>
            </a:endParaRPr>
          </a:p>
          <a:p>
            <a:endParaRPr lang="en-US" dirty="0" smtClean="0">
              <a:latin typeface="Helvetica Neue"/>
            </a:endParaRPr>
          </a:p>
          <a:p>
            <a:r>
              <a:rPr lang="en-US" dirty="0" smtClean="0">
                <a:latin typeface="Helvetica Neue"/>
              </a:rPr>
              <a:t>Unauthorized </a:t>
            </a:r>
            <a:r>
              <a:rPr lang="en-US" dirty="0">
                <a:latin typeface="Helvetica Neue"/>
              </a:rPr>
              <a:t>users, such as intruders who are attempting security attacks, cannot read the data from storage and back up media unless they have the TDE master encryption key to decrypt it.</a:t>
            </a:r>
          </a:p>
        </p:txBody>
      </p:sp>
      <p:sp>
        <p:nvSpPr>
          <p:cNvPr id="9" name="Footer Placeholder 8"/>
          <p:cNvSpPr>
            <a:spLocks noGrp="1"/>
          </p:cNvSpPr>
          <p:nvPr>
            <p:ph type="ftr" sz="quarter" idx="11"/>
          </p:nvPr>
        </p:nvSpPr>
        <p:spPr/>
        <p:txBody>
          <a:bodyPr/>
          <a:lstStyle/>
          <a:p>
            <a:r>
              <a:rPr lang="en-US" smtClean="0"/>
              <a:t>Dr. Girija Naraasimhan</a:t>
            </a:r>
            <a:endParaRPr lang="en-US"/>
          </a:p>
        </p:txBody>
      </p:sp>
      <p:sp>
        <p:nvSpPr>
          <p:cNvPr id="10" name="Slide Number Placeholder 9"/>
          <p:cNvSpPr>
            <a:spLocks noGrp="1"/>
          </p:cNvSpPr>
          <p:nvPr>
            <p:ph type="sldNum" sz="quarter" idx="12"/>
          </p:nvPr>
        </p:nvSpPr>
        <p:spPr/>
        <p:txBody>
          <a:bodyPr/>
          <a:lstStyle/>
          <a:p>
            <a:fld id="{3496EB1B-DDA0-456F-BE1C-0D0B814BEA8F}" type="slidenum">
              <a:rPr lang="en-US" smtClean="0"/>
              <a:t>2</a:t>
            </a:fld>
            <a:endParaRPr lang="en-US"/>
          </a:p>
        </p:txBody>
      </p:sp>
    </p:spTree>
    <p:extLst>
      <p:ext uri="{BB962C8B-B14F-4D97-AF65-F5344CB8AC3E}">
        <p14:creationId xmlns:p14="http://schemas.microsoft.com/office/powerpoint/2010/main" val="27857635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604909" y="2964190"/>
            <a:ext cx="65" cy="437249"/>
          </a:xfrm>
          <a:prstGeom prst="rect">
            <a:avLst/>
          </a:prstGeom>
          <a:solidFill>
            <a:srgbClr val="F9F9F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15870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7" name="Rectangle 6"/>
          <p:cNvSpPr/>
          <p:nvPr/>
        </p:nvSpPr>
        <p:spPr>
          <a:xfrm>
            <a:off x="297383" y="2192680"/>
            <a:ext cx="10701175" cy="1046440"/>
          </a:xfrm>
          <a:prstGeom prst="rect">
            <a:avLst/>
          </a:prstGeom>
        </p:spPr>
        <p:txBody>
          <a:bodyPr wrap="square">
            <a:spAutoFit/>
          </a:bodyPr>
          <a:lstStyle/>
          <a:p>
            <a:r>
              <a:rPr lang="en-US" dirty="0" smtClean="0">
                <a:latin typeface="Helvetica Neue"/>
              </a:rPr>
              <a:t>By </a:t>
            </a:r>
            <a:r>
              <a:rPr lang="en-US" dirty="0">
                <a:latin typeface="Helvetica Neue"/>
              </a:rPr>
              <a:t>default, transparent data encryption adds salt to </a:t>
            </a:r>
            <a:r>
              <a:rPr lang="en-US" dirty="0" smtClean="0">
                <a:latin typeface="Helvetica Neue"/>
              </a:rPr>
              <a:t>clear text </a:t>
            </a:r>
            <a:r>
              <a:rPr lang="en-US" dirty="0">
                <a:latin typeface="Helvetica Neue"/>
              </a:rPr>
              <a:t>before encrypting it</a:t>
            </a:r>
            <a:r>
              <a:rPr lang="en-US" dirty="0" smtClean="0">
                <a:latin typeface="Helvetica Neue"/>
              </a:rPr>
              <a:t>.</a:t>
            </a:r>
          </a:p>
          <a:p>
            <a:endParaRPr lang="en-US" dirty="0">
              <a:latin typeface="Helvetica Neue"/>
            </a:endParaRPr>
          </a:p>
          <a:p>
            <a:r>
              <a:rPr lang="en-US" dirty="0" smtClean="0">
                <a:latin typeface="Helvetica Neue"/>
              </a:rPr>
              <a:t>This </a:t>
            </a:r>
            <a:r>
              <a:rPr lang="en-US" dirty="0">
                <a:latin typeface="Helvetica Neue"/>
              </a:rPr>
              <a:t>makes it harder for attackers to steal the data through a brute force attack.</a:t>
            </a:r>
          </a:p>
          <a:p>
            <a:endParaRPr lang="en-US" sz="800" dirty="0"/>
          </a:p>
        </p:txBody>
      </p:sp>
      <p:sp>
        <p:nvSpPr>
          <p:cNvPr id="3" name="Rectangle 2"/>
          <p:cNvSpPr/>
          <p:nvPr/>
        </p:nvSpPr>
        <p:spPr>
          <a:xfrm>
            <a:off x="206062" y="369332"/>
            <a:ext cx="11848563" cy="1754326"/>
          </a:xfrm>
          <a:prstGeom prst="rect">
            <a:avLst/>
          </a:prstGeom>
        </p:spPr>
        <p:txBody>
          <a:bodyPr wrap="square">
            <a:spAutoFit/>
          </a:bodyPr>
          <a:lstStyle/>
          <a:p>
            <a:pPr lvl="0" eaLnBrk="0" fontAlgn="base" hangingPunct="0">
              <a:spcBef>
                <a:spcPct val="0"/>
              </a:spcBef>
              <a:spcAft>
                <a:spcPct val="0"/>
              </a:spcAft>
            </a:pPr>
            <a:r>
              <a:rPr lang="en-US" altLang="en-US" dirty="0">
                <a:solidFill>
                  <a:srgbClr val="222222"/>
                </a:solidFill>
                <a:latin typeface="Helvetica Neue"/>
              </a:rPr>
              <a:t>Salt is a way to strengthen the security of encrypted data. </a:t>
            </a:r>
            <a:endParaRPr lang="en-US" altLang="en-US" dirty="0" smtClean="0">
              <a:solidFill>
                <a:srgbClr val="222222"/>
              </a:solidFill>
              <a:latin typeface="Helvetica Neue"/>
            </a:endParaRPr>
          </a:p>
          <a:p>
            <a:pPr lvl="0" eaLnBrk="0" fontAlgn="base" hangingPunct="0">
              <a:spcBef>
                <a:spcPct val="0"/>
              </a:spcBef>
              <a:spcAft>
                <a:spcPct val="0"/>
              </a:spcAft>
            </a:pPr>
            <a:endParaRPr lang="en-US" altLang="en-US" dirty="0">
              <a:solidFill>
                <a:srgbClr val="222222"/>
              </a:solidFill>
              <a:latin typeface="Helvetica Neue"/>
            </a:endParaRPr>
          </a:p>
          <a:p>
            <a:pPr lvl="0" eaLnBrk="0" fontAlgn="base" hangingPunct="0">
              <a:spcBef>
                <a:spcPct val="0"/>
              </a:spcBef>
              <a:spcAft>
                <a:spcPct val="0"/>
              </a:spcAft>
            </a:pPr>
            <a:r>
              <a:rPr lang="en-US" altLang="en-US" dirty="0" smtClean="0">
                <a:solidFill>
                  <a:srgbClr val="222222"/>
                </a:solidFill>
                <a:latin typeface="Helvetica Neue"/>
              </a:rPr>
              <a:t>It </a:t>
            </a:r>
            <a:r>
              <a:rPr lang="en-US" altLang="en-US" dirty="0">
                <a:solidFill>
                  <a:srgbClr val="222222"/>
                </a:solidFill>
                <a:latin typeface="Helvetica Neue"/>
              </a:rPr>
              <a:t>is a random string added to the data before it is encrypted, causing repetition of text in the clear to appear different when encrypted. </a:t>
            </a:r>
            <a:endParaRPr lang="en-US" altLang="en-US" dirty="0" smtClean="0">
              <a:solidFill>
                <a:srgbClr val="222222"/>
              </a:solidFill>
              <a:latin typeface="Helvetica Neue"/>
            </a:endParaRPr>
          </a:p>
          <a:p>
            <a:pPr lvl="0" eaLnBrk="0" fontAlgn="base" hangingPunct="0">
              <a:spcBef>
                <a:spcPct val="0"/>
              </a:spcBef>
              <a:spcAft>
                <a:spcPct val="0"/>
              </a:spcAft>
            </a:pPr>
            <a:endParaRPr lang="en-US" altLang="en-US" dirty="0" smtClean="0">
              <a:solidFill>
                <a:srgbClr val="222222"/>
              </a:solidFill>
              <a:latin typeface="Helvetica Neue"/>
            </a:endParaRPr>
          </a:p>
          <a:p>
            <a:pPr lvl="0" eaLnBrk="0" fontAlgn="base" hangingPunct="0">
              <a:spcBef>
                <a:spcPct val="0"/>
              </a:spcBef>
              <a:spcAft>
                <a:spcPct val="0"/>
              </a:spcAft>
            </a:pPr>
            <a:r>
              <a:rPr lang="en-US" altLang="en-US" dirty="0" smtClean="0">
                <a:solidFill>
                  <a:srgbClr val="222222"/>
                </a:solidFill>
                <a:latin typeface="Helvetica Neue"/>
              </a:rPr>
              <a:t>Salt </a:t>
            </a:r>
            <a:r>
              <a:rPr lang="en-US" altLang="en-US" dirty="0">
                <a:solidFill>
                  <a:srgbClr val="222222"/>
                </a:solidFill>
                <a:latin typeface="Helvetica Neue"/>
              </a:rPr>
              <a:t>thus removes one method attackers use to steal data, namely, matching patterns of encrypted text</a:t>
            </a:r>
            <a:r>
              <a:rPr lang="en-US" altLang="en-US" dirty="0" smtClean="0">
                <a:solidFill>
                  <a:srgbClr val="222222"/>
                </a:solidFill>
                <a:latin typeface="Helvetica Neue"/>
              </a:rPr>
              <a:t>.</a:t>
            </a:r>
            <a:endParaRPr lang="en-US" altLang="en-US" sz="2400" dirty="0"/>
          </a:p>
        </p:txBody>
      </p:sp>
      <p:sp>
        <p:nvSpPr>
          <p:cNvPr id="9" name="Rectangle 8"/>
          <p:cNvSpPr/>
          <p:nvPr/>
        </p:nvSpPr>
        <p:spPr>
          <a:xfrm>
            <a:off x="297383" y="0"/>
            <a:ext cx="607859" cy="369332"/>
          </a:xfrm>
          <a:prstGeom prst="rect">
            <a:avLst/>
          </a:prstGeom>
        </p:spPr>
        <p:txBody>
          <a:bodyPr wrap="none">
            <a:spAutoFit/>
          </a:bodyPr>
          <a:lstStyle/>
          <a:p>
            <a:r>
              <a:rPr lang="en-US" altLang="en-US" b="1" u="sng" dirty="0">
                <a:solidFill>
                  <a:srgbClr val="7030A0"/>
                </a:solidFill>
                <a:latin typeface="Helvetica Neue"/>
              </a:rPr>
              <a:t>Salt</a:t>
            </a:r>
            <a:endParaRPr lang="en-US" b="1" u="sng" dirty="0">
              <a:solidFill>
                <a:srgbClr val="7030A0"/>
              </a:solidFill>
            </a:endParaRPr>
          </a:p>
        </p:txBody>
      </p:sp>
      <p:sp>
        <p:nvSpPr>
          <p:cNvPr id="10" name="Rectangle 9"/>
          <p:cNvSpPr/>
          <p:nvPr/>
        </p:nvSpPr>
        <p:spPr>
          <a:xfrm>
            <a:off x="206062" y="3216773"/>
            <a:ext cx="4198585" cy="369332"/>
          </a:xfrm>
          <a:prstGeom prst="rect">
            <a:avLst/>
          </a:prstGeom>
        </p:spPr>
        <p:txBody>
          <a:bodyPr wrap="none">
            <a:spAutoFit/>
          </a:bodyPr>
          <a:lstStyle/>
          <a:p>
            <a:r>
              <a:rPr lang="en-US" b="1" i="1" dirty="0">
                <a:solidFill>
                  <a:srgbClr val="222222"/>
                </a:solidFill>
                <a:latin typeface="Helvetica Neue"/>
              </a:rPr>
              <a:t>Adding Salt to an Encrypted Column</a:t>
            </a:r>
            <a:endParaRPr lang="en-US" dirty="0"/>
          </a:p>
        </p:txBody>
      </p:sp>
      <p:sp>
        <p:nvSpPr>
          <p:cNvPr id="11" name="Rectangle 1"/>
          <p:cNvSpPr>
            <a:spLocks noChangeArrowheads="1"/>
          </p:cNvSpPr>
          <p:nvPr/>
        </p:nvSpPr>
        <p:spPr bwMode="auto">
          <a:xfrm>
            <a:off x="1800665" y="4800167"/>
            <a:ext cx="65" cy="437249"/>
          </a:xfrm>
          <a:prstGeom prst="rect">
            <a:avLst/>
          </a:prstGeom>
          <a:solidFill>
            <a:srgbClr val="F9F9F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15870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2" name="Rectangle 11"/>
          <p:cNvSpPr/>
          <p:nvPr/>
        </p:nvSpPr>
        <p:spPr>
          <a:xfrm>
            <a:off x="1331643" y="3467508"/>
            <a:ext cx="8632653" cy="523220"/>
          </a:xfrm>
          <a:prstGeom prst="rect">
            <a:avLst/>
          </a:prstGeom>
        </p:spPr>
        <p:txBody>
          <a:bodyPr wrap="square">
            <a:spAutoFit/>
          </a:bodyPr>
          <a:lstStyle/>
          <a:p>
            <a:pPr lvl="0" eaLnBrk="0" fontAlgn="base" hangingPunct="0">
              <a:spcBef>
                <a:spcPct val="0"/>
              </a:spcBef>
              <a:spcAft>
                <a:spcPct val="0"/>
              </a:spcAft>
            </a:pPr>
            <a:r>
              <a:rPr lang="en-US" altLang="en-US" b="1" dirty="0">
                <a:solidFill>
                  <a:srgbClr val="7030A0"/>
                </a:solidFill>
                <a:latin typeface="Courier New" panose="02070309020205020404" pitchFamily="49" charset="0"/>
                <a:cs typeface="Courier New" panose="02070309020205020404" pitchFamily="49" charset="0"/>
              </a:rPr>
              <a:t>ALTER TABLE employee MODIFY (</a:t>
            </a:r>
            <a:r>
              <a:rPr lang="en-US" altLang="en-US" b="1" dirty="0" err="1">
                <a:solidFill>
                  <a:srgbClr val="7030A0"/>
                </a:solidFill>
                <a:latin typeface="Courier New" panose="02070309020205020404" pitchFamily="49" charset="0"/>
                <a:cs typeface="Courier New" panose="02070309020205020404" pitchFamily="49" charset="0"/>
              </a:rPr>
              <a:t>first_name</a:t>
            </a:r>
            <a:r>
              <a:rPr lang="en-US" altLang="en-US" b="1" dirty="0">
                <a:solidFill>
                  <a:srgbClr val="7030A0"/>
                </a:solidFill>
                <a:latin typeface="Courier New" panose="02070309020205020404" pitchFamily="49" charset="0"/>
                <a:cs typeface="Courier New" panose="02070309020205020404" pitchFamily="49" charset="0"/>
              </a:rPr>
              <a:t> ENCRYPT SALT);</a:t>
            </a:r>
            <a:r>
              <a:rPr lang="en-US" altLang="en-US" sz="2800" b="1" dirty="0">
                <a:solidFill>
                  <a:srgbClr val="7030A0"/>
                </a:solidFill>
                <a:latin typeface="Courier New" panose="02070309020205020404" pitchFamily="49" charset="0"/>
                <a:cs typeface="Courier New" panose="02070309020205020404" pitchFamily="49" charset="0"/>
              </a:rPr>
              <a:t> </a:t>
            </a:r>
            <a:endParaRPr lang="en-US" altLang="en-US" sz="4400" b="1" dirty="0">
              <a:solidFill>
                <a:srgbClr val="7030A0"/>
              </a:solidFill>
              <a:latin typeface="Courier New" panose="02070309020205020404" pitchFamily="49" charset="0"/>
              <a:cs typeface="Courier New" panose="02070309020205020404" pitchFamily="49" charset="0"/>
            </a:endParaRPr>
          </a:p>
        </p:txBody>
      </p:sp>
      <p:pic>
        <p:nvPicPr>
          <p:cNvPr id="13" name="Picture 12"/>
          <p:cNvPicPr>
            <a:picLocks noChangeAspect="1"/>
          </p:cNvPicPr>
          <p:nvPr/>
        </p:nvPicPr>
        <p:blipFill>
          <a:blip r:embed="rId2"/>
          <a:stretch>
            <a:fillRect/>
          </a:stretch>
        </p:blipFill>
        <p:spPr>
          <a:xfrm>
            <a:off x="107588" y="4042881"/>
            <a:ext cx="10668264" cy="2626646"/>
          </a:xfrm>
          <a:prstGeom prst="rect">
            <a:avLst/>
          </a:prstGeom>
        </p:spPr>
      </p:pic>
      <p:sp>
        <p:nvSpPr>
          <p:cNvPr id="2" name="Footer Placeholder 1"/>
          <p:cNvSpPr>
            <a:spLocks noGrp="1"/>
          </p:cNvSpPr>
          <p:nvPr>
            <p:ph type="ftr" sz="quarter" idx="11"/>
          </p:nvPr>
        </p:nvSpPr>
        <p:spPr/>
        <p:txBody>
          <a:bodyPr/>
          <a:lstStyle/>
          <a:p>
            <a:r>
              <a:rPr lang="en-US" smtClean="0"/>
              <a:t>Dr. Girija Naraasimhan</a:t>
            </a:r>
            <a:endParaRPr lang="en-US"/>
          </a:p>
        </p:txBody>
      </p:sp>
      <p:sp>
        <p:nvSpPr>
          <p:cNvPr id="4" name="Slide Number Placeholder 3"/>
          <p:cNvSpPr>
            <a:spLocks noGrp="1"/>
          </p:cNvSpPr>
          <p:nvPr>
            <p:ph type="sldNum" sz="quarter" idx="12"/>
          </p:nvPr>
        </p:nvSpPr>
        <p:spPr/>
        <p:txBody>
          <a:bodyPr/>
          <a:lstStyle/>
          <a:p>
            <a:fld id="{3496EB1B-DDA0-456F-BE1C-0D0B814BEA8F}" type="slidenum">
              <a:rPr lang="en-US" smtClean="0"/>
              <a:t>20</a:t>
            </a:fld>
            <a:endParaRPr lang="en-US"/>
          </a:p>
        </p:txBody>
      </p:sp>
    </p:spTree>
    <p:extLst>
      <p:ext uri="{BB962C8B-B14F-4D97-AF65-F5344CB8AC3E}">
        <p14:creationId xmlns:p14="http://schemas.microsoft.com/office/powerpoint/2010/main" val="32102848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5760" y="211015"/>
            <a:ext cx="4670474" cy="369332"/>
          </a:xfrm>
          <a:prstGeom prst="rect">
            <a:avLst/>
          </a:prstGeom>
          <a:noFill/>
        </p:spPr>
        <p:txBody>
          <a:bodyPr wrap="square" rtlCol="0">
            <a:spAutoFit/>
          </a:bodyPr>
          <a:lstStyle/>
          <a:p>
            <a:r>
              <a:rPr lang="en-US" b="1" dirty="0" smtClean="0">
                <a:solidFill>
                  <a:srgbClr val="7030A0"/>
                </a:solidFill>
              </a:rPr>
              <a:t>Display the salt and encrypted column details</a:t>
            </a:r>
            <a:endParaRPr lang="en-US" b="1" dirty="0">
              <a:solidFill>
                <a:srgbClr val="7030A0"/>
              </a:solidFill>
            </a:endParaRPr>
          </a:p>
        </p:txBody>
      </p:sp>
      <p:sp>
        <p:nvSpPr>
          <p:cNvPr id="3" name="Rectangle 2"/>
          <p:cNvSpPr/>
          <p:nvPr/>
        </p:nvSpPr>
        <p:spPr>
          <a:xfrm>
            <a:off x="293928" y="1162315"/>
            <a:ext cx="4814138" cy="369332"/>
          </a:xfrm>
          <a:prstGeom prst="rect">
            <a:avLst/>
          </a:prstGeom>
        </p:spPr>
        <p:txBody>
          <a:bodyPr wrap="none">
            <a:spAutoFit/>
          </a:bodyPr>
          <a:lstStyle/>
          <a:p>
            <a:r>
              <a:rPr lang="en-US" b="1" i="1" dirty="0">
                <a:solidFill>
                  <a:srgbClr val="7030A0"/>
                </a:solidFill>
                <a:latin typeface="Helvetica Neue"/>
              </a:rPr>
              <a:t>Removing Salt from an Encrypted Column</a:t>
            </a:r>
            <a:endParaRPr lang="en-US" dirty="0">
              <a:solidFill>
                <a:srgbClr val="7030A0"/>
              </a:solidFill>
            </a:endParaRPr>
          </a:p>
        </p:txBody>
      </p:sp>
      <p:sp>
        <p:nvSpPr>
          <p:cNvPr id="5" name="Rectangle 1"/>
          <p:cNvSpPr>
            <a:spLocks noChangeArrowheads="1"/>
          </p:cNvSpPr>
          <p:nvPr/>
        </p:nvSpPr>
        <p:spPr bwMode="auto">
          <a:xfrm>
            <a:off x="1209822" y="3273679"/>
            <a:ext cx="65" cy="437249"/>
          </a:xfrm>
          <a:prstGeom prst="rect">
            <a:avLst/>
          </a:prstGeom>
          <a:solidFill>
            <a:srgbClr val="F9F9F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15870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6" name="Rectangle 5"/>
          <p:cNvSpPr/>
          <p:nvPr/>
        </p:nvSpPr>
        <p:spPr>
          <a:xfrm>
            <a:off x="965982" y="1713505"/>
            <a:ext cx="8839200" cy="523220"/>
          </a:xfrm>
          <a:prstGeom prst="rect">
            <a:avLst/>
          </a:prstGeom>
        </p:spPr>
        <p:txBody>
          <a:bodyPr wrap="square">
            <a:spAutoFit/>
          </a:bodyPr>
          <a:lstStyle/>
          <a:p>
            <a:pPr lvl="0" eaLnBrk="0" fontAlgn="base" hangingPunct="0">
              <a:spcBef>
                <a:spcPct val="0"/>
              </a:spcBef>
              <a:spcAft>
                <a:spcPct val="0"/>
              </a:spcAft>
            </a:pPr>
            <a:r>
              <a:rPr lang="en-US" altLang="en-US" b="1" dirty="0">
                <a:solidFill>
                  <a:srgbClr val="002060"/>
                </a:solidFill>
                <a:latin typeface="Courier New" panose="02070309020205020404" pitchFamily="49" charset="0"/>
                <a:cs typeface="Courier New" panose="02070309020205020404" pitchFamily="49" charset="0"/>
              </a:rPr>
              <a:t>ALTER TABLE employee MODIFY (</a:t>
            </a:r>
            <a:r>
              <a:rPr lang="en-US" altLang="en-US" b="1" dirty="0" err="1">
                <a:solidFill>
                  <a:srgbClr val="002060"/>
                </a:solidFill>
                <a:latin typeface="Courier New" panose="02070309020205020404" pitchFamily="49" charset="0"/>
                <a:cs typeface="Courier New" panose="02070309020205020404" pitchFamily="49" charset="0"/>
              </a:rPr>
              <a:t>first_name</a:t>
            </a:r>
            <a:r>
              <a:rPr lang="en-US" altLang="en-US" b="1" dirty="0">
                <a:solidFill>
                  <a:srgbClr val="002060"/>
                </a:solidFill>
                <a:latin typeface="Courier New" panose="02070309020205020404" pitchFamily="49" charset="0"/>
                <a:cs typeface="Courier New" panose="02070309020205020404" pitchFamily="49" charset="0"/>
              </a:rPr>
              <a:t> ENCRYPT NO SALT);</a:t>
            </a:r>
            <a:r>
              <a:rPr lang="en-US" altLang="en-US" sz="2800" b="1" dirty="0">
                <a:solidFill>
                  <a:srgbClr val="002060"/>
                </a:solidFill>
                <a:latin typeface="Courier New" panose="02070309020205020404" pitchFamily="49" charset="0"/>
                <a:cs typeface="Courier New" panose="02070309020205020404" pitchFamily="49" charset="0"/>
              </a:rPr>
              <a:t> </a:t>
            </a:r>
            <a:endParaRPr lang="en-US" altLang="en-US" sz="4400" b="1" dirty="0">
              <a:solidFill>
                <a:srgbClr val="002060"/>
              </a:solidFill>
              <a:latin typeface="Courier New" panose="02070309020205020404" pitchFamily="49" charset="0"/>
              <a:cs typeface="Courier New" panose="02070309020205020404" pitchFamily="49" charset="0"/>
            </a:endParaRPr>
          </a:p>
        </p:txBody>
      </p:sp>
      <p:pic>
        <p:nvPicPr>
          <p:cNvPr id="7" name="Picture 6"/>
          <p:cNvPicPr>
            <a:picLocks noChangeAspect="1"/>
          </p:cNvPicPr>
          <p:nvPr/>
        </p:nvPicPr>
        <p:blipFill>
          <a:blip r:embed="rId2"/>
          <a:stretch>
            <a:fillRect/>
          </a:stretch>
        </p:blipFill>
        <p:spPr>
          <a:xfrm>
            <a:off x="739433" y="2710971"/>
            <a:ext cx="9601787" cy="2873903"/>
          </a:xfrm>
          <a:prstGeom prst="rect">
            <a:avLst/>
          </a:prstGeom>
        </p:spPr>
      </p:pic>
      <p:sp>
        <p:nvSpPr>
          <p:cNvPr id="8" name="Rectangle 7"/>
          <p:cNvSpPr/>
          <p:nvPr/>
        </p:nvSpPr>
        <p:spPr>
          <a:xfrm>
            <a:off x="1988234" y="580347"/>
            <a:ext cx="8914228" cy="369332"/>
          </a:xfrm>
          <a:prstGeom prst="rect">
            <a:avLst/>
          </a:prstGeom>
        </p:spPr>
        <p:txBody>
          <a:bodyPr wrap="square">
            <a:spAutoFit/>
          </a:bodyPr>
          <a:lstStyle/>
          <a:p>
            <a:r>
              <a:rPr lang="en-US" dirty="0"/>
              <a:t>select </a:t>
            </a:r>
            <a:r>
              <a:rPr lang="en-US" dirty="0" err="1"/>
              <a:t>table_name,column_name,salt</a:t>
            </a:r>
            <a:r>
              <a:rPr lang="en-US" dirty="0"/>
              <a:t> from </a:t>
            </a:r>
            <a:r>
              <a:rPr lang="en-US" dirty="0" err="1"/>
              <a:t>user_encrypted_columns</a:t>
            </a:r>
            <a:r>
              <a:rPr lang="en-US" dirty="0"/>
              <a:t>;</a:t>
            </a:r>
          </a:p>
        </p:txBody>
      </p:sp>
      <p:sp>
        <p:nvSpPr>
          <p:cNvPr id="4" name="Footer Placeholder 3"/>
          <p:cNvSpPr>
            <a:spLocks noGrp="1"/>
          </p:cNvSpPr>
          <p:nvPr>
            <p:ph type="ftr" sz="quarter" idx="11"/>
          </p:nvPr>
        </p:nvSpPr>
        <p:spPr/>
        <p:txBody>
          <a:bodyPr/>
          <a:lstStyle/>
          <a:p>
            <a:r>
              <a:rPr lang="en-US" smtClean="0"/>
              <a:t>Dr. Girija Naraasimhan</a:t>
            </a:r>
            <a:endParaRPr lang="en-US"/>
          </a:p>
        </p:txBody>
      </p:sp>
      <p:sp>
        <p:nvSpPr>
          <p:cNvPr id="9" name="Slide Number Placeholder 8"/>
          <p:cNvSpPr>
            <a:spLocks noGrp="1"/>
          </p:cNvSpPr>
          <p:nvPr>
            <p:ph type="sldNum" sz="quarter" idx="12"/>
          </p:nvPr>
        </p:nvSpPr>
        <p:spPr/>
        <p:txBody>
          <a:bodyPr/>
          <a:lstStyle/>
          <a:p>
            <a:fld id="{3496EB1B-DDA0-456F-BE1C-0D0B814BEA8F}" type="slidenum">
              <a:rPr lang="en-US" smtClean="0"/>
              <a:t>21</a:t>
            </a:fld>
            <a:endParaRPr lang="en-US"/>
          </a:p>
        </p:txBody>
      </p:sp>
    </p:spTree>
    <p:extLst>
      <p:ext uri="{BB962C8B-B14F-4D97-AF65-F5344CB8AC3E}">
        <p14:creationId xmlns:p14="http://schemas.microsoft.com/office/powerpoint/2010/main" val="19462161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5736" y="482943"/>
            <a:ext cx="10574083" cy="646331"/>
          </a:xfrm>
          <a:prstGeom prst="rect">
            <a:avLst/>
          </a:prstGeom>
        </p:spPr>
        <p:txBody>
          <a:bodyPr wrap="square">
            <a:spAutoFit/>
          </a:bodyPr>
          <a:lstStyle/>
          <a:p>
            <a:r>
              <a:rPr lang="en-US" dirty="0" smtClean="0"/>
              <a:t>Index </a:t>
            </a:r>
            <a:r>
              <a:rPr lang="en-US" dirty="0"/>
              <a:t>the encrypted column, must specify the NO SALT parameter with the SQL ENCRYPT clause</a:t>
            </a:r>
          </a:p>
          <a:p>
            <a:endParaRPr lang="en-US" dirty="0"/>
          </a:p>
        </p:txBody>
      </p:sp>
      <p:pic>
        <p:nvPicPr>
          <p:cNvPr id="5" name="Picture 4"/>
          <p:cNvPicPr>
            <a:picLocks noChangeAspect="1"/>
          </p:cNvPicPr>
          <p:nvPr/>
        </p:nvPicPr>
        <p:blipFill>
          <a:blip r:embed="rId2"/>
          <a:stretch>
            <a:fillRect/>
          </a:stretch>
        </p:blipFill>
        <p:spPr>
          <a:xfrm>
            <a:off x="325736" y="1016324"/>
            <a:ext cx="11187977" cy="4587805"/>
          </a:xfrm>
          <a:prstGeom prst="rect">
            <a:avLst/>
          </a:prstGeom>
        </p:spPr>
      </p:pic>
      <p:sp>
        <p:nvSpPr>
          <p:cNvPr id="6" name="Rectangle 5"/>
          <p:cNvSpPr/>
          <p:nvPr/>
        </p:nvSpPr>
        <p:spPr>
          <a:xfrm>
            <a:off x="141140" y="113611"/>
            <a:ext cx="4417107" cy="369332"/>
          </a:xfrm>
          <a:prstGeom prst="rect">
            <a:avLst/>
          </a:prstGeom>
        </p:spPr>
        <p:txBody>
          <a:bodyPr wrap="none">
            <a:spAutoFit/>
          </a:bodyPr>
          <a:lstStyle/>
          <a:p>
            <a:r>
              <a:rPr lang="en-US" dirty="0">
                <a:solidFill>
                  <a:srgbClr val="7030A0"/>
                </a:solidFill>
              </a:rPr>
              <a:t>Encrypted Column </a:t>
            </a:r>
            <a:r>
              <a:rPr lang="en-US" dirty="0" smtClean="0">
                <a:solidFill>
                  <a:srgbClr val="7030A0"/>
                </a:solidFill>
              </a:rPr>
              <a:t>Using No salt  for Indexing</a:t>
            </a:r>
            <a:endParaRPr lang="en-US" dirty="0">
              <a:solidFill>
                <a:srgbClr val="7030A0"/>
              </a:solidFill>
            </a:endParaRPr>
          </a:p>
        </p:txBody>
      </p:sp>
      <p:sp>
        <p:nvSpPr>
          <p:cNvPr id="9" name="Rectangle 8"/>
          <p:cNvSpPr/>
          <p:nvPr/>
        </p:nvSpPr>
        <p:spPr>
          <a:xfrm>
            <a:off x="871470" y="5814344"/>
            <a:ext cx="8826322" cy="369332"/>
          </a:xfrm>
          <a:prstGeom prst="rect">
            <a:avLst/>
          </a:prstGeom>
        </p:spPr>
        <p:txBody>
          <a:bodyPr wrap="square">
            <a:spAutoFit/>
          </a:bodyPr>
          <a:lstStyle/>
          <a:p>
            <a:r>
              <a:rPr lang="en-US" dirty="0">
                <a:solidFill>
                  <a:srgbClr val="222222"/>
                </a:solidFill>
                <a:latin typeface="Helvetica Neue"/>
              </a:rPr>
              <a:t>To remove salt from an encrypted column before indexing it,</a:t>
            </a:r>
            <a:endParaRPr lang="en-US" dirty="0"/>
          </a:p>
        </p:txBody>
      </p:sp>
      <p:sp>
        <p:nvSpPr>
          <p:cNvPr id="3" name="Footer Placeholder 2"/>
          <p:cNvSpPr>
            <a:spLocks noGrp="1"/>
          </p:cNvSpPr>
          <p:nvPr>
            <p:ph type="ftr" sz="quarter" idx="11"/>
          </p:nvPr>
        </p:nvSpPr>
        <p:spPr/>
        <p:txBody>
          <a:bodyPr/>
          <a:lstStyle/>
          <a:p>
            <a:r>
              <a:rPr lang="en-US" smtClean="0"/>
              <a:t>Dr. Girija Naraasimhan</a:t>
            </a:r>
            <a:endParaRPr lang="en-US"/>
          </a:p>
        </p:txBody>
      </p:sp>
      <p:sp>
        <p:nvSpPr>
          <p:cNvPr id="4" name="Slide Number Placeholder 3"/>
          <p:cNvSpPr>
            <a:spLocks noGrp="1"/>
          </p:cNvSpPr>
          <p:nvPr>
            <p:ph type="sldNum" sz="quarter" idx="12"/>
          </p:nvPr>
        </p:nvSpPr>
        <p:spPr/>
        <p:txBody>
          <a:bodyPr/>
          <a:lstStyle/>
          <a:p>
            <a:fld id="{3496EB1B-DDA0-456F-BE1C-0D0B814BEA8F}" type="slidenum">
              <a:rPr lang="en-US" smtClean="0"/>
              <a:t>22</a:t>
            </a:fld>
            <a:endParaRPr lang="en-US"/>
          </a:p>
        </p:txBody>
      </p:sp>
    </p:spTree>
    <p:extLst>
      <p:ext uri="{BB962C8B-B14F-4D97-AF65-F5344CB8AC3E}">
        <p14:creationId xmlns:p14="http://schemas.microsoft.com/office/powerpoint/2010/main" val="6653628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6197" t="20831" r="4084" b="10215"/>
          <a:stretch/>
        </p:blipFill>
        <p:spPr>
          <a:xfrm>
            <a:off x="759852" y="656824"/>
            <a:ext cx="8500057" cy="4726546"/>
          </a:xfrm>
          <a:prstGeom prst="rect">
            <a:avLst/>
          </a:prstGeom>
        </p:spPr>
      </p:pic>
      <p:sp>
        <p:nvSpPr>
          <p:cNvPr id="3" name="TextBox 2"/>
          <p:cNvSpPr txBox="1"/>
          <p:nvPr/>
        </p:nvSpPr>
        <p:spPr>
          <a:xfrm>
            <a:off x="321972" y="141668"/>
            <a:ext cx="4984124" cy="369332"/>
          </a:xfrm>
          <a:prstGeom prst="rect">
            <a:avLst/>
          </a:prstGeom>
          <a:noFill/>
        </p:spPr>
        <p:txBody>
          <a:bodyPr wrap="square" rtlCol="0">
            <a:spAutoFit/>
          </a:bodyPr>
          <a:lstStyle/>
          <a:p>
            <a:r>
              <a:rPr lang="en-US" b="1" u="sng" dirty="0" smtClean="0">
                <a:solidFill>
                  <a:srgbClr val="7030A0"/>
                </a:solidFill>
              </a:rPr>
              <a:t>Encryption Algorithms for TDE</a:t>
            </a:r>
            <a:endParaRPr lang="en-US" b="1" u="sng" dirty="0">
              <a:solidFill>
                <a:srgbClr val="7030A0"/>
              </a:solidFill>
            </a:endParaRPr>
          </a:p>
        </p:txBody>
      </p:sp>
      <p:sp>
        <p:nvSpPr>
          <p:cNvPr id="4" name="Rectangle 3"/>
          <p:cNvSpPr/>
          <p:nvPr/>
        </p:nvSpPr>
        <p:spPr>
          <a:xfrm>
            <a:off x="759852" y="5655851"/>
            <a:ext cx="10058402" cy="646331"/>
          </a:xfrm>
          <a:prstGeom prst="rect">
            <a:avLst/>
          </a:prstGeom>
        </p:spPr>
        <p:txBody>
          <a:bodyPr wrap="square">
            <a:spAutoFit/>
          </a:bodyPr>
          <a:lstStyle/>
          <a:p>
            <a:pPr lvl="0" eaLnBrk="0" fontAlgn="base" hangingPunct="0">
              <a:spcBef>
                <a:spcPct val="0"/>
              </a:spcBef>
              <a:spcAft>
                <a:spcPct val="0"/>
              </a:spcAft>
            </a:pPr>
            <a:r>
              <a:rPr lang="en-US" altLang="en-US" dirty="0">
                <a:solidFill>
                  <a:srgbClr val="222222"/>
                </a:solidFill>
                <a:latin typeface="Helvetica Neue"/>
              </a:rPr>
              <a:t>By default, transparent data encryption uses AES with a 192-bit length key (</a:t>
            </a:r>
            <a:r>
              <a:rPr lang="en-US" altLang="en-US" sz="1600" dirty="0">
                <a:solidFill>
                  <a:srgbClr val="000000"/>
                </a:solidFill>
                <a:latin typeface="menlo"/>
              </a:rPr>
              <a:t>AES192</a:t>
            </a:r>
            <a:r>
              <a:rPr lang="en-US" altLang="en-US" dirty="0" smtClean="0">
                <a:solidFill>
                  <a:srgbClr val="222222"/>
                </a:solidFill>
                <a:latin typeface="Helvetica Neue"/>
              </a:rPr>
              <a:t>). AES128 is default for tablespace.  </a:t>
            </a:r>
            <a:endParaRPr lang="en-US" altLang="en-US" sz="4000" dirty="0">
              <a:latin typeface="Arial" panose="020B0604020202020204" pitchFamily="34" charset="0"/>
            </a:endParaRPr>
          </a:p>
        </p:txBody>
      </p:sp>
      <p:sp>
        <p:nvSpPr>
          <p:cNvPr id="5" name="Footer Placeholder 4"/>
          <p:cNvSpPr>
            <a:spLocks noGrp="1"/>
          </p:cNvSpPr>
          <p:nvPr>
            <p:ph type="ftr" sz="quarter" idx="11"/>
          </p:nvPr>
        </p:nvSpPr>
        <p:spPr/>
        <p:txBody>
          <a:bodyPr/>
          <a:lstStyle/>
          <a:p>
            <a:r>
              <a:rPr lang="en-US" smtClean="0"/>
              <a:t>Dr. Girija Naraasimhan</a:t>
            </a:r>
            <a:endParaRPr lang="en-US"/>
          </a:p>
        </p:txBody>
      </p:sp>
      <p:sp>
        <p:nvSpPr>
          <p:cNvPr id="6" name="Slide Number Placeholder 5"/>
          <p:cNvSpPr>
            <a:spLocks noGrp="1"/>
          </p:cNvSpPr>
          <p:nvPr>
            <p:ph type="sldNum" sz="quarter" idx="12"/>
          </p:nvPr>
        </p:nvSpPr>
        <p:spPr/>
        <p:txBody>
          <a:bodyPr/>
          <a:lstStyle/>
          <a:p>
            <a:fld id="{3496EB1B-DDA0-456F-BE1C-0D0B814BEA8F}" type="slidenum">
              <a:rPr lang="en-US" smtClean="0"/>
              <a:t>23</a:t>
            </a:fld>
            <a:endParaRPr lang="en-US"/>
          </a:p>
        </p:txBody>
      </p:sp>
    </p:spTree>
    <p:extLst>
      <p:ext uri="{BB962C8B-B14F-4D97-AF65-F5344CB8AC3E}">
        <p14:creationId xmlns:p14="http://schemas.microsoft.com/office/powerpoint/2010/main" val="3717465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64380"/>
          <a:stretch/>
        </p:blipFill>
        <p:spPr>
          <a:xfrm>
            <a:off x="548692" y="575394"/>
            <a:ext cx="10849108" cy="2716103"/>
          </a:xfrm>
          <a:prstGeom prst="rect">
            <a:avLst/>
          </a:prstGeom>
        </p:spPr>
      </p:pic>
      <p:pic>
        <p:nvPicPr>
          <p:cNvPr id="3" name="Picture 2"/>
          <p:cNvPicPr>
            <a:picLocks noChangeAspect="1"/>
          </p:cNvPicPr>
          <p:nvPr/>
        </p:nvPicPr>
        <p:blipFill rotWithShape="1">
          <a:blip r:embed="rId2"/>
          <a:srcRect t="73441"/>
          <a:stretch/>
        </p:blipFill>
        <p:spPr>
          <a:xfrm>
            <a:off x="548692" y="4443212"/>
            <a:ext cx="10965019" cy="2021982"/>
          </a:xfrm>
          <a:prstGeom prst="rect">
            <a:avLst/>
          </a:prstGeom>
        </p:spPr>
      </p:pic>
      <p:sp>
        <p:nvSpPr>
          <p:cNvPr id="4" name="TextBox 3"/>
          <p:cNvSpPr txBox="1"/>
          <p:nvPr/>
        </p:nvSpPr>
        <p:spPr>
          <a:xfrm>
            <a:off x="218941" y="79716"/>
            <a:ext cx="6104586" cy="369332"/>
          </a:xfrm>
          <a:prstGeom prst="rect">
            <a:avLst/>
          </a:prstGeom>
          <a:noFill/>
        </p:spPr>
        <p:txBody>
          <a:bodyPr wrap="square" rtlCol="0">
            <a:spAutoFit/>
          </a:bodyPr>
          <a:lstStyle/>
          <a:p>
            <a:r>
              <a:rPr lang="en-US" dirty="0" smtClean="0">
                <a:solidFill>
                  <a:srgbClr val="7030A0"/>
                </a:solidFill>
              </a:rPr>
              <a:t>Change the different algorithm already encrypted column</a:t>
            </a:r>
            <a:endParaRPr lang="en-US" dirty="0">
              <a:solidFill>
                <a:srgbClr val="7030A0"/>
              </a:solidFill>
            </a:endParaRPr>
          </a:p>
        </p:txBody>
      </p:sp>
      <p:sp>
        <p:nvSpPr>
          <p:cNvPr id="5" name="TextBox 4"/>
          <p:cNvSpPr txBox="1"/>
          <p:nvPr/>
        </p:nvSpPr>
        <p:spPr>
          <a:xfrm>
            <a:off x="399244" y="3544189"/>
            <a:ext cx="11114467" cy="646331"/>
          </a:xfrm>
          <a:prstGeom prst="rect">
            <a:avLst/>
          </a:prstGeom>
          <a:noFill/>
        </p:spPr>
        <p:txBody>
          <a:bodyPr wrap="square" rtlCol="0">
            <a:spAutoFit/>
          </a:bodyPr>
          <a:lstStyle/>
          <a:p>
            <a:r>
              <a:rPr lang="en-US" dirty="0" smtClean="0"/>
              <a:t>Include other column also same algorithm then no problem, for example here </a:t>
            </a:r>
            <a:r>
              <a:rPr lang="en-US" dirty="0" err="1" smtClean="0"/>
              <a:t>fname</a:t>
            </a:r>
            <a:r>
              <a:rPr lang="en-US" dirty="0" smtClean="0"/>
              <a:t> also has same algorithm ‘3DES168’. if the column is already encrypted it is not possible to change the different algorithm </a:t>
            </a:r>
            <a:endParaRPr lang="en-US" dirty="0"/>
          </a:p>
        </p:txBody>
      </p:sp>
      <p:sp>
        <p:nvSpPr>
          <p:cNvPr id="6" name="Footer Placeholder 5"/>
          <p:cNvSpPr>
            <a:spLocks noGrp="1"/>
          </p:cNvSpPr>
          <p:nvPr>
            <p:ph type="ftr" sz="quarter" idx="11"/>
          </p:nvPr>
        </p:nvSpPr>
        <p:spPr/>
        <p:txBody>
          <a:bodyPr/>
          <a:lstStyle/>
          <a:p>
            <a:r>
              <a:rPr lang="en-US" smtClean="0"/>
              <a:t>Dr. Girija Naraasimhan</a:t>
            </a:r>
            <a:endParaRPr lang="en-US"/>
          </a:p>
        </p:txBody>
      </p:sp>
      <p:sp>
        <p:nvSpPr>
          <p:cNvPr id="7" name="Slide Number Placeholder 6"/>
          <p:cNvSpPr>
            <a:spLocks noGrp="1"/>
          </p:cNvSpPr>
          <p:nvPr>
            <p:ph type="sldNum" sz="quarter" idx="12"/>
          </p:nvPr>
        </p:nvSpPr>
        <p:spPr/>
        <p:txBody>
          <a:bodyPr/>
          <a:lstStyle/>
          <a:p>
            <a:fld id="{3496EB1B-DDA0-456F-BE1C-0D0B814BEA8F}" type="slidenum">
              <a:rPr lang="en-US" smtClean="0"/>
              <a:t>24</a:t>
            </a:fld>
            <a:endParaRPr lang="en-US"/>
          </a:p>
        </p:txBody>
      </p:sp>
    </p:spTree>
    <p:extLst>
      <p:ext uri="{BB962C8B-B14F-4D97-AF65-F5344CB8AC3E}">
        <p14:creationId xmlns:p14="http://schemas.microsoft.com/office/powerpoint/2010/main" val="2909809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5249" y="482387"/>
            <a:ext cx="5787225" cy="369332"/>
          </a:xfrm>
          <a:prstGeom prst="rect">
            <a:avLst/>
          </a:prstGeom>
        </p:spPr>
        <p:txBody>
          <a:bodyPr wrap="none">
            <a:spAutoFit/>
          </a:bodyPr>
          <a:lstStyle/>
          <a:p>
            <a:r>
              <a:rPr lang="en-US" dirty="0"/>
              <a:t>In the table, all the column should be in the same algorithm</a:t>
            </a:r>
          </a:p>
        </p:txBody>
      </p:sp>
      <p:pic>
        <p:nvPicPr>
          <p:cNvPr id="3" name="Picture 2"/>
          <p:cNvPicPr>
            <a:picLocks noChangeAspect="1"/>
          </p:cNvPicPr>
          <p:nvPr/>
        </p:nvPicPr>
        <p:blipFill>
          <a:blip r:embed="rId2"/>
          <a:stretch>
            <a:fillRect/>
          </a:stretch>
        </p:blipFill>
        <p:spPr>
          <a:xfrm>
            <a:off x="403705" y="1266925"/>
            <a:ext cx="9933569" cy="4324149"/>
          </a:xfrm>
          <a:prstGeom prst="rect">
            <a:avLst/>
          </a:prstGeom>
        </p:spPr>
      </p:pic>
      <p:sp>
        <p:nvSpPr>
          <p:cNvPr id="4" name="TextBox 3"/>
          <p:cNvSpPr txBox="1"/>
          <p:nvPr/>
        </p:nvSpPr>
        <p:spPr>
          <a:xfrm>
            <a:off x="386366" y="103031"/>
            <a:ext cx="5336314" cy="369332"/>
          </a:xfrm>
          <a:prstGeom prst="rect">
            <a:avLst/>
          </a:prstGeom>
          <a:noFill/>
        </p:spPr>
        <p:txBody>
          <a:bodyPr wrap="square" rtlCol="0">
            <a:spAutoFit/>
          </a:bodyPr>
          <a:lstStyle/>
          <a:p>
            <a:r>
              <a:rPr lang="en-US" b="1" dirty="0" smtClean="0">
                <a:solidFill>
                  <a:srgbClr val="7030A0"/>
                </a:solidFill>
              </a:rPr>
              <a:t>All encrypted column should be same Algorithm</a:t>
            </a:r>
            <a:endParaRPr lang="en-US" b="1" dirty="0">
              <a:solidFill>
                <a:srgbClr val="7030A0"/>
              </a:solidFill>
            </a:endParaRPr>
          </a:p>
        </p:txBody>
      </p:sp>
      <p:sp>
        <p:nvSpPr>
          <p:cNvPr id="5" name="Footer Placeholder 4"/>
          <p:cNvSpPr>
            <a:spLocks noGrp="1"/>
          </p:cNvSpPr>
          <p:nvPr>
            <p:ph type="ftr" sz="quarter" idx="11"/>
          </p:nvPr>
        </p:nvSpPr>
        <p:spPr/>
        <p:txBody>
          <a:bodyPr/>
          <a:lstStyle/>
          <a:p>
            <a:r>
              <a:rPr lang="en-US" smtClean="0"/>
              <a:t>Dr. Girija Naraasimhan</a:t>
            </a:r>
            <a:endParaRPr lang="en-US"/>
          </a:p>
        </p:txBody>
      </p:sp>
      <p:sp>
        <p:nvSpPr>
          <p:cNvPr id="6" name="Slide Number Placeholder 5"/>
          <p:cNvSpPr>
            <a:spLocks noGrp="1"/>
          </p:cNvSpPr>
          <p:nvPr>
            <p:ph type="sldNum" sz="quarter" idx="12"/>
          </p:nvPr>
        </p:nvSpPr>
        <p:spPr/>
        <p:txBody>
          <a:bodyPr/>
          <a:lstStyle/>
          <a:p>
            <a:fld id="{3496EB1B-DDA0-456F-BE1C-0D0B814BEA8F}" type="slidenum">
              <a:rPr lang="en-US" smtClean="0"/>
              <a:t>25</a:t>
            </a:fld>
            <a:endParaRPr lang="en-US"/>
          </a:p>
        </p:txBody>
      </p:sp>
    </p:spTree>
    <p:extLst>
      <p:ext uri="{BB962C8B-B14F-4D97-AF65-F5344CB8AC3E}">
        <p14:creationId xmlns:p14="http://schemas.microsoft.com/office/powerpoint/2010/main" val="35167320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31818" y="563767"/>
            <a:ext cx="65" cy="437249"/>
          </a:xfrm>
          <a:prstGeom prst="rect">
            <a:avLst/>
          </a:prstGeom>
          <a:solidFill>
            <a:srgbClr val="F9F9F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15870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 name="Rectangle 3"/>
          <p:cNvSpPr/>
          <p:nvPr/>
        </p:nvSpPr>
        <p:spPr>
          <a:xfrm>
            <a:off x="231818" y="0"/>
            <a:ext cx="6096000" cy="369332"/>
          </a:xfrm>
          <a:prstGeom prst="rect">
            <a:avLst/>
          </a:prstGeom>
        </p:spPr>
        <p:txBody>
          <a:bodyPr>
            <a:spAutoFit/>
          </a:bodyPr>
          <a:lstStyle/>
          <a:p>
            <a:pPr lvl="0"/>
            <a:r>
              <a:rPr lang="en-US" b="1" i="1" dirty="0" smtClean="0">
                <a:solidFill>
                  <a:srgbClr val="7030A0"/>
                </a:solidFill>
              </a:rPr>
              <a:t>Table </a:t>
            </a:r>
            <a:r>
              <a:rPr lang="en-US" b="1" i="1" dirty="0">
                <a:solidFill>
                  <a:srgbClr val="7030A0"/>
                </a:solidFill>
              </a:rPr>
              <a:t>with an Encrypted Column Using 3DES168</a:t>
            </a:r>
            <a:endParaRPr lang="en-US" altLang="en-US" sz="4000" dirty="0">
              <a:solidFill>
                <a:srgbClr val="7030A0"/>
              </a:solidFill>
              <a:latin typeface="Arial" panose="020B0604020202020204" pitchFamily="34" charset="0"/>
            </a:endParaRPr>
          </a:p>
        </p:txBody>
      </p:sp>
      <p:sp>
        <p:nvSpPr>
          <p:cNvPr id="5" name="Rectangle 4"/>
          <p:cNvSpPr/>
          <p:nvPr/>
        </p:nvSpPr>
        <p:spPr>
          <a:xfrm>
            <a:off x="1960495" y="240601"/>
            <a:ext cx="8395888" cy="646331"/>
          </a:xfrm>
          <a:prstGeom prst="rect">
            <a:avLst/>
          </a:prstGeom>
        </p:spPr>
        <p:txBody>
          <a:bodyPr wrap="none">
            <a:spAutoFit/>
          </a:bodyPr>
          <a:lstStyle/>
          <a:p>
            <a:endParaRPr lang="en-US" dirty="0"/>
          </a:p>
          <a:p>
            <a:r>
              <a:rPr lang="en-US" dirty="0"/>
              <a:t>create table employee(</a:t>
            </a:r>
            <a:r>
              <a:rPr lang="en-US" dirty="0" err="1"/>
              <a:t>empid</a:t>
            </a:r>
            <a:r>
              <a:rPr lang="en-US" dirty="0"/>
              <a:t> number(5) encrypt using '3DES168', </a:t>
            </a:r>
            <a:r>
              <a:rPr lang="en-US" dirty="0" err="1"/>
              <a:t>fname</a:t>
            </a:r>
            <a:r>
              <a:rPr lang="en-US" dirty="0"/>
              <a:t> varchar2(10));</a:t>
            </a:r>
          </a:p>
        </p:txBody>
      </p:sp>
      <p:sp>
        <p:nvSpPr>
          <p:cNvPr id="6" name="Rectangle 5"/>
          <p:cNvSpPr/>
          <p:nvPr/>
        </p:nvSpPr>
        <p:spPr>
          <a:xfrm>
            <a:off x="552559" y="1127533"/>
            <a:ext cx="9929613" cy="923330"/>
          </a:xfrm>
          <a:prstGeom prst="rect">
            <a:avLst/>
          </a:prstGeom>
        </p:spPr>
        <p:txBody>
          <a:bodyPr wrap="square">
            <a:spAutoFit/>
          </a:bodyPr>
          <a:lstStyle/>
          <a:p>
            <a:r>
              <a:rPr lang="en-US" dirty="0"/>
              <a:t>It also </a:t>
            </a:r>
            <a:r>
              <a:rPr lang="en-US" dirty="0" smtClean="0"/>
              <a:t>possible to assign </a:t>
            </a:r>
            <a:r>
              <a:rPr lang="en-US" dirty="0"/>
              <a:t>the syntax for specifying a different encryption </a:t>
            </a:r>
            <a:r>
              <a:rPr lang="en-US" dirty="0" smtClean="0"/>
              <a:t>algorithm.</a:t>
            </a:r>
          </a:p>
          <a:p>
            <a:endParaRPr lang="en-US" dirty="0"/>
          </a:p>
          <a:p>
            <a:r>
              <a:rPr lang="en-US" dirty="0" smtClean="0"/>
              <a:t>The </a:t>
            </a:r>
            <a:r>
              <a:rPr lang="en-US" dirty="0"/>
              <a:t>string which specifies the algorithm must be enclosed in single quotation marks.</a:t>
            </a:r>
          </a:p>
        </p:txBody>
      </p:sp>
      <p:pic>
        <p:nvPicPr>
          <p:cNvPr id="7" name="Picture 6"/>
          <p:cNvPicPr>
            <a:picLocks noChangeAspect="1"/>
          </p:cNvPicPr>
          <p:nvPr/>
        </p:nvPicPr>
        <p:blipFill>
          <a:blip r:embed="rId2"/>
          <a:stretch>
            <a:fillRect/>
          </a:stretch>
        </p:blipFill>
        <p:spPr>
          <a:xfrm>
            <a:off x="743285" y="2291464"/>
            <a:ext cx="9933301" cy="3207815"/>
          </a:xfrm>
          <a:prstGeom prst="rect">
            <a:avLst/>
          </a:prstGeom>
        </p:spPr>
      </p:pic>
      <p:sp>
        <p:nvSpPr>
          <p:cNvPr id="3" name="Footer Placeholder 2"/>
          <p:cNvSpPr>
            <a:spLocks noGrp="1"/>
          </p:cNvSpPr>
          <p:nvPr>
            <p:ph type="ftr" sz="quarter" idx="11"/>
          </p:nvPr>
        </p:nvSpPr>
        <p:spPr/>
        <p:txBody>
          <a:bodyPr/>
          <a:lstStyle/>
          <a:p>
            <a:r>
              <a:rPr lang="en-US" smtClean="0"/>
              <a:t>Dr. Girija Naraasimhan</a:t>
            </a:r>
            <a:endParaRPr lang="en-US"/>
          </a:p>
        </p:txBody>
      </p:sp>
      <p:sp>
        <p:nvSpPr>
          <p:cNvPr id="8" name="Slide Number Placeholder 7"/>
          <p:cNvSpPr>
            <a:spLocks noGrp="1"/>
          </p:cNvSpPr>
          <p:nvPr>
            <p:ph type="sldNum" sz="quarter" idx="12"/>
          </p:nvPr>
        </p:nvSpPr>
        <p:spPr/>
        <p:txBody>
          <a:bodyPr/>
          <a:lstStyle/>
          <a:p>
            <a:fld id="{3496EB1B-DDA0-456F-BE1C-0D0B814BEA8F}" type="slidenum">
              <a:rPr lang="en-US" smtClean="0"/>
              <a:t>26</a:t>
            </a:fld>
            <a:endParaRPr lang="en-US"/>
          </a:p>
        </p:txBody>
      </p:sp>
    </p:spTree>
    <p:extLst>
      <p:ext uri="{BB962C8B-B14F-4D97-AF65-F5344CB8AC3E}">
        <p14:creationId xmlns:p14="http://schemas.microsoft.com/office/powerpoint/2010/main" val="2268123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41961" y="1993542"/>
            <a:ext cx="8814918" cy="3389827"/>
          </a:xfrm>
          <a:prstGeom prst="rect">
            <a:avLst/>
          </a:prstGeom>
        </p:spPr>
      </p:pic>
      <p:sp>
        <p:nvSpPr>
          <p:cNvPr id="6" name="TextBox 5"/>
          <p:cNvSpPr txBox="1"/>
          <p:nvPr/>
        </p:nvSpPr>
        <p:spPr>
          <a:xfrm>
            <a:off x="772732" y="270456"/>
            <a:ext cx="4288665" cy="369332"/>
          </a:xfrm>
          <a:prstGeom prst="rect">
            <a:avLst/>
          </a:prstGeom>
          <a:noFill/>
        </p:spPr>
        <p:txBody>
          <a:bodyPr wrap="square" rtlCol="0">
            <a:spAutoFit/>
          </a:bodyPr>
          <a:lstStyle/>
          <a:p>
            <a:r>
              <a:rPr lang="en-US" b="1" dirty="0" smtClean="0">
                <a:solidFill>
                  <a:srgbClr val="7030A0"/>
                </a:solidFill>
              </a:rPr>
              <a:t>Display encrypted algorithm in the table</a:t>
            </a:r>
            <a:endParaRPr lang="en-US" b="1" dirty="0">
              <a:solidFill>
                <a:srgbClr val="7030A0"/>
              </a:solidFill>
            </a:endParaRPr>
          </a:p>
        </p:txBody>
      </p:sp>
      <p:sp>
        <p:nvSpPr>
          <p:cNvPr id="2" name="Footer Placeholder 1"/>
          <p:cNvSpPr>
            <a:spLocks noGrp="1"/>
          </p:cNvSpPr>
          <p:nvPr>
            <p:ph type="ftr" sz="quarter" idx="11"/>
          </p:nvPr>
        </p:nvSpPr>
        <p:spPr/>
        <p:txBody>
          <a:bodyPr/>
          <a:lstStyle/>
          <a:p>
            <a:r>
              <a:rPr lang="en-US" smtClean="0"/>
              <a:t>Dr. Girija Naraasimhan</a:t>
            </a:r>
            <a:endParaRPr lang="en-US"/>
          </a:p>
        </p:txBody>
      </p:sp>
      <p:sp>
        <p:nvSpPr>
          <p:cNvPr id="3" name="Slide Number Placeholder 2"/>
          <p:cNvSpPr>
            <a:spLocks noGrp="1"/>
          </p:cNvSpPr>
          <p:nvPr>
            <p:ph type="sldNum" sz="quarter" idx="12"/>
          </p:nvPr>
        </p:nvSpPr>
        <p:spPr/>
        <p:txBody>
          <a:bodyPr/>
          <a:lstStyle/>
          <a:p>
            <a:fld id="{3496EB1B-DDA0-456F-BE1C-0D0B814BEA8F}" type="slidenum">
              <a:rPr lang="en-US" smtClean="0"/>
              <a:t>27</a:t>
            </a:fld>
            <a:endParaRPr lang="en-US"/>
          </a:p>
        </p:txBody>
      </p:sp>
    </p:spTree>
    <p:extLst>
      <p:ext uri="{BB962C8B-B14F-4D97-AF65-F5344CB8AC3E}">
        <p14:creationId xmlns:p14="http://schemas.microsoft.com/office/powerpoint/2010/main" val="34013900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17267"/>
            <a:ext cx="65" cy="491734"/>
          </a:xfrm>
          <a:prstGeom prst="rect">
            <a:avLst/>
          </a:prstGeom>
          <a:solidFill>
            <a:srgbClr val="EEEEE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0" rIns="0" bIns="53958"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7" name="Rectangle 6"/>
          <p:cNvSpPr/>
          <p:nvPr/>
        </p:nvSpPr>
        <p:spPr>
          <a:xfrm>
            <a:off x="0" y="55114"/>
            <a:ext cx="9392992" cy="584775"/>
          </a:xfrm>
          <a:prstGeom prst="rect">
            <a:avLst/>
          </a:prstGeom>
        </p:spPr>
        <p:txBody>
          <a:bodyPr wrap="square">
            <a:spAutoFit/>
          </a:bodyPr>
          <a:lstStyle/>
          <a:p>
            <a:pPr lvl="0" eaLnBrk="0" fontAlgn="base" hangingPunct="0">
              <a:spcBef>
                <a:spcPct val="0"/>
              </a:spcBef>
              <a:spcAft>
                <a:spcPct val="0"/>
              </a:spcAft>
            </a:pPr>
            <a:r>
              <a:rPr lang="en-US" altLang="en-US" sz="3200" dirty="0">
                <a:solidFill>
                  <a:srgbClr val="7030A0"/>
                </a:solidFill>
                <a:latin typeface="Arial" panose="020B0604020202020204" pitchFamily="34" charset="0"/>
                <a:cs typeface="Arial" panose="020B0604020202020204" pitchFamily="34" charset="0"/>
              </a:rPr>
              <a:t>Disabling Encryption on a </a:t>
            </a:r>
            <a:r>
              <a:rPr lang="en-US" altLang="en-US" sz="3200" dirty="0" smtClean="0">
                <a:solidFill>
                  <a:srgbClr val="7030A0"/>
                </a:solidFill>
                <a:latin typeface="Arial" panose="020B0604020202020204" pitchFamily="34" charset="0"/>
                <a:cs typeface="Arial" panose="020B0604020202020204" pitchFamily="34" charset="0"/>
              </a:rPr>
              <a:t>Column</a:t>
            </a:r>
            <a:endParaRPr lang="en-US" altLang="en-US" sz="3200" dirty="0">
              <a:solidFill>
                <a:srgbClr val="7030A0"/>
              </a:solidFill>
              <a:latin typeface="Arial" panose="020B0604020202020204" pitchFamily="34" charset="0"/>
              <a:cs typeface="Arial" panose="020B0604020202020204" pitchFamily="34" charset="0"/>
            </a:endParaRPr>
          </a:p>
        </p:txBody>
      </p:sp>
      <p:sp>
        <p:nvSpPr>
          <p:cNvPr id="8" name="Rectangle 7"/>
          <p:cNvSpPr/>
          <p:nvPr/>
        </p:nvSpPr>
        <p:spPr>
          <a:xfrm>
            <a:off x="418645" y="641977"/>
            <a:ext cx="11159462" cy="923330"/>
          </a:xfrm>
          <a:prstGeom prst="rect">
            <a:avLst/>
          </a:prstGeom>
        </p:spPr>
        <p:txBody>
          <a:bodyPr wrap="square">
            <a:spAutoFit/>
          </a:bodyPr>
          <a:lstStyle/>
          <a:p>
            <a:pPr lvl="0" eaLnBrk="0" fontAlgn="base" hangingPunct="0">
              <a:spcBef>
                <a:spcPct val="0"/>
              </a:spcBef>
              <a:spcAft>
                <a:spcPct val="0"/>
              </a:spcAft>
            </a:pPr>
            <a:r>
              <a:rPr lang="en-US" altLang="en-US" dirty="0">
                <a:solidFill>
                  <a:srgbClr val="222222"/>
                </a:solidFill>
                <a:latin typeface="Helvetica Neue"/>
              </a:rPr>
              <a:t>It may be necessary to disable encryption for reasons of compatibility or performance</a:t>
            </a:r>
            <a:r>
              <a:rPr lang="en-US" altLang="en-US" dirty="0" smtClean="0">
                <a:solidFill>
                  <a:srgbClr val="222222"/>
                </a:solidFill>
                <a:latin typeface="Helvetica Neue"/>
              </a:rPr>
              <a:t>.</a:t>
            </a:r>
          </a:p>
          <a:p>
            <a:pPr lvl="0" eaLnBrk="0" fontAlgn="base" hangingPunct="0">
              <a:spcBef>
                <a:spcPct val="0"/>
              </a:spcBef>
              <a:spcAft>
                <a:spcPct val="0"/>
              </a:spcAft>
            </a:pPr>
            <a:endParaRPr lang="en-US" altLang="en-US" dirty="0">
              <a:solidFill>
                <a:srgbClr val="222222"/>
              </a:solidFill>
              <a:latin typeface="Helvetica Neue"/>
            </a:endParaRPr>
          </a:p>
          <a:p>
            <a:pPr lvl="0" eaLnBrk="0" fontAlgn="base" hangingPunct="0">
              <a:spcBef>
                <a:spcPct val="0"/>
              </a:spcBef>
              <a:spcAft>
                <a:spcPct val="0"/>
              </a:spcAft>
            </a:pPr>
            <a:r>
              <a:rPr lang="en-US" altLang="en-US" dirty="0" smtClean="0">
                <a:solidFill>
                  <a:srgbClr val="222222"/>
                </a:solidFill>
                <a:latin typeface="Helvetica Neue"/>
              </a:rPr>
              <a:t> </a:t>
            </a:r>
            <a:r>
              <a:rPr lang="en-US" altLang="en-US" dirty="0">
                <a:solidFill>
                  <a:srgbClr val="222222"/>
                </a:solidFill>
                <a:latin typeface="Helvetica Neue"/>
              </a:rPr>
              <a:t>To disable column encryption, use the </a:t>
            </a:r>
            <a:r>
              <a:rPr lang="en-US" altLang="en-US" sz="1600" dirty="0">
                <a:solidFill>
                  <a:srgbClr val="000000"/>
                </a:solidFill>
                <a:latin typeface="menlo"/>
              </a:rPr>
              <a:t>ALTER TABLE </a:t>
            </a:r>
            <a:r>
              <a:rPr lang="en-US" altLang="en-US" sz="1600" dirty="0" smtClean="0">
                <a:solidFill>
                  <a:srgbClr val="000000"/>
                </a:solidFill>
                <a:latin typeface="menlo"/>
              </a:rPr>
              <a:t>MODIFY </a:t>
            </a:r>
            <a:r>
              <a:rPr lang="en-US" altLang="en-US" dirty="0" smtClean="0">
                <a:solidFill>
                  <a:srgbClr val="222222"/>
                </a:solidFill>
                <a:latin typeface="Helvetica Neue"/>
              </a:rPr>
              <a:t>command with </a:t>
            </a:r>
            <a:r>
              <a:rPr lang="en-US" altLang="en-US" dirty="0">
                <a:solidFill>
                  <a:srgbClr val="222222"/>
                </a:solidFill>
                <a:latin typeface="Helvetica Neue"/>
              </a:rPr>
              <a:t>the </a:t>
            </a:r>
            <a:r>
              <a:rPr lang="en-US" altLang="en-US" sz="1600" dirty="0">
                <a:solidFill>
                  <a:srgbClr val="000000"/>
                </a:solidFill>
                <a:latin typeface="menlo"/>
              </a:rPr>
              <a:t>DECRYPT</a:t>
            </a:r>
            <a:r>
              <a:rPr lang="en-US" altLang="en-US" dirty="0">
                <a:solidFill>
                  <a:srgbClr val="222222"/>
                </a:solidFill>
                <a:latin typeface="Helvetica Neue"/>
              </a:rPr>
              <a:t> clause</a:t>
            </a:r>
            <a:endParaRPr lang="en-US" altLang="en-US" sz="4000" dirty="0">
              <a:latin typeface="Arial" panose="020B0604020202020204" pitchFamily="34" charset="0"/>
            </a:endParaRPr>
          </a:p>
        </p:txBody>
      </p:sp>
      <p:pic>
        <p:nvPicPr>
          <p:cNvPr id="9" name="Picture 8"/>
          <p:cNvPicPr>
            <a:picLocks noChangeAspect="1"/>
          </p:cNvPicPr>
          <p:nvPr/>
        </p:nvPicPr>
        <p:blipFill>
          <a:blip r:embed="rId2"/>
          <a:stretch>
            <a:fillRect/>
          </a:stretch>
        </p:blipFill>
        <p:spPr>
          <a:xfrm>
            <a:off x="1516219" y="1836919"/>
            <a:ext cx="8992942" cy="1885075"/>
          </a:xfrm>
          <a:prstGeom prst="rect">
            <a:avLst/>
          </a:prstGeom>
        </p:spPr>
      </p:pic>
      <p:sp>
        <p:nvSpPr>
          <p:cNvPr id="10" name="Rectangle 9"/>
          <p:cNvSpPr/>
          <p:nvPr/>
        </p:nvSpPr>
        <p:spPr>
          <a:xfrm>
            <a:off x="187983" y="3993606"/>
            <a:ext cx="4835683" cy="369332"/>
          </a:xfrm>
          <a:prstGeom prst="rect">
            <a:avLst/>
          </a:prstGeom>
        </p:spPr>
        <p:txBody>
          <a:bodyPr wrap="none">
            <a:spAutoFit/>
          </a:bodyPr>
          <a:lstStyle/>
          <a:p>
            <a:r>
              <a:rPr lang="en-US" dirty="0">
                <a:solidFill>
                  <a:srgbClr val="7030A0"/>
                </a:solidFill>
                <a:latin typeface="Arial" panose="020B0604020202020204" pitchFamily="34" charset="0"/>
              </a:rPr>
              <a:t>Adding Encrypted Columns to Existing Tables</a:t>
            </a:r>
          </a:p>
        </p:txBody>
      </p:sp>
      <p:pic>
        <p:nvPicPr>
          <p:cNvPr id="11" name="Picture 10"/>
          <p:cNvPicPr>
            <a:picLocks noChangeAspect="1"/>
          </p:cNvPicPr>
          <p:nvPr/>
        </p:nvPicPr>
        <p:blipFill>
          <a:blip r:embed="rId3"/>
          <a:stretch>
            <a:fillRect/>
          </a:stretch>
        </p:blipFill>
        <p:spPr>
          <a:xfrm>
            <a:off x="1628740" y="4362938"/>
            <a:ext cx="9202391" cy="2428299"/>
          </a:xfrm>
          <a:prstGeom prst="rect">
            <a:avLst/>
          </a:prstGeom>
        </p:spPr>
      </p:pic>
      <p:sp>
        <p:nvSpPr>
          <p:cNvPr id="3" name="Footer Placeholder 2"/>
          <p:cNvSpPr>
            <a:spLocks noGrp="1"/>
          </p:cNvSpPr>
          <p:nvPr>
            <p:ph type="ftr" sz="quarter" idx="11"/>
          </p:nvPr>
        </p:nvSpPr>
        <p:spPr/>
        <p:txBody>
          <a:bodyPr/>
          <a:lstStyle/>
          <a:p>
            <a:r>
              <a:rPr lang="en-US" smtClean="0"/>
              <a:t>Dr. Girija Naraasimhan</a:t>
            </a:r>
            <a:endParaRPr lang="en-US"/>
          </a:p>
        </p:txBody>
      </p:sp>
      <p:sp>
        <p:nvSpPr>
          <p:cNvPr id="4" name="Slide Number Placeholder 3"/>
          <p:cNvSpPr>
            <a:spLocks noGrp="1"/>
          </p:cNvSpPr>
          <p:nvPr>
            <p:ph type="sldNum" sz="quarter" idx="12"/>
          </p:nvPr>
        </p:nvSpPr>
        <p:spPr/>
        <p:txBody>
          <a:bodyPr/>
          <a:lstStyle/>
          <a:p>
            <a:fld id="{3496EB1B-DDA0-456F-BE1C-0D0B814BEA8F}" type="slidenum">
              <a:rPr lang="en-US" smtClean="0"/>
              <a:t>28</a:t>
            </a:fld>
            <a:endParaRPr lang="en-US"/>
          </a:p>
        </p:txBody>
      </p:sp>
    </p:spTree>
    <p:extLst>
      <p:ext uri="{BB962C8B-B14F-4D97-AF65-F5344CB8AC3E}">
        <p14:creationId xmlns:p14="http://schemas.microsoft.com/office/powerpoint/2010/main" val="32702645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954" y="154990"/>
            <a:ext cx="3621504" cy="369332"/>
          </a:xfrm>
          <a:prstGeom prst="rect">
            <a:avLst/>
          </a:prstGeom>
        </p:spPr>
        <p:txBody>
          <a:bodyPr wrap="none">
            <a:spAutoFit/>
          </a:bodyPr>
          <a:lstStyle/>
          <a:p>
            <a:r>
              <a:rPr lang="en-US" dirty="0">
                <a:solidFill>
                  <a:srgbClr val="7030A0"/>
                </a:solidFill>
                <a:latin typeface="Arial" panose="020B0604020202020204" pitchFamily="34" charset="0"/>
              </a:rPr>
              <a:t>Encrypting Unencrypted Columns</a:t>
            </a:r>
            <a:endParaRPr lang="en-US" b="0" i="0" dirty="0">
              <a:solidFill>
                <a:srgbClr val="7030A0"/>
              </a:solidFill>
              <a:effectLst/>
              <a:latin typeface="Arial" panose="020B0604020202020204" pitchFamily="34" charset="0"/>
            </a:endParaRPr>
          </a:p>
        </p:txBody>
      </p:sp>
      <p:sp>
        <p:nvSpPr>
          <p:cNvPr id="3" name="Rectangle 2"/>
          <p:cNvSpPr/>
          <p:nvPr/>
        </p:nvSpPr>
        <p:spPr>
          <a:xfrm>
            <a:off x="1116169" y="615851"/>
            <a:ext cx="9611932" cy="738664"/>
          </a:xfrm>
          <a:prstGeom prst="rect">
            <a:avLst/>
          </a:prstGeom>
        </p:spPr>
        <p:txBody>
          <a:bodyPr wrap="square">
            <a:spAutoFit/>
          </a:bodyPr>
          <a:lstStyle/>
          <a:p>
            <a:pPr lvl="0" eaLnBrk="0" fontAlgn="base" hangingPunct="0">
              <a:spcBef>
                <a:spcPct val="0"/>
              </a:spcBef>
              <a:spcAft>
                <a:spcPct val="0"/>
              </a:spcAft>
            </a:pPr>
            <a:r>
              <a:rPr lang="en-US" altLang="en-US" dirty="0">
                <a:solidFill>
                  <a:srgbClr val="222222"/>
                </a:solidFill>
                <a:latin typeface="Helvetica Neue"/>
              </a:rPr>
              <a:t>To encrypt unencrypted columns, use the </a:t>
            </a:r>
            <a:r>
              <a:rPr lang="en-US" altLang="en-US" sz="1600" dirty="0">
                <a:solidFill>
                  <a:srgbClr val="000000"/>
                </a:solidFill>
                <a:latin typeface="menlo"/>
              </a:rPr>
              <a:t>ALTER TABLE MODIFY</a:t>
            </a:r>
            <a:r>
              <a:rPr lang="en-US" altLang="en-US" dirty="0">
                <a:solidFill>
                  <a:srgbClr val="222222"/>
                </a:solidFill>
                <a:latin typeface="Helvetica Neue"/>
              </a:rPr>
              <a:t> command, </a:t>
            </a:r>
            <a:endParaRPr lang="en-US" altLang="en-US" dirty="0" smtClean="0">
              <a:solidFill>
                <a:srgbClr val="222222"/>
              </a:solidFill>
              <a:latin typeface="Helvetica Neue"/>
            </a:endParaRPr>
          </a:p>
          <a:p>
            <a:pPr lvl="0" eaLnBrk="0" fontAlgn="base" hangingPunct="0">
              <a:spcBef>
                <a:spcPct val="0"/>
              </a:spcBef>
              <a:spcAft>
                <a:spcPct val="0"/>
              </a:spcAft>
            </a:pPr>
            <a:r>
              <a:rPr lang="en-US" altLang="en-US" dirty="0" smtClean="0">
                <a:solidFill>
                  <a:srgbClr val="222222"/>
                </a:solidFill>
                <a:latin typeface="Helvetica Neue"/>
              </a:rPr>
              <a:t>specifying </a:t>
            </a:r>
            <a:r>
              <a:rPr lang="en-US" altLang="en-US" dirty="0">
                <a:solidFill>
                  <a:srgbClr val="222222"/>
                </a:solidFill>
                <a:latin typeface="Helvetica Neue"/>
              </a:rPr>
              <a:t>the unencrypted column with the </a:t>
            </a:r>
            <a:r>
              <a:rPr lang="en-US" altLang="en-US" sz="1600" dirty="0">
                <a:solidFill>
                  <a:srgbClr val="000000"/>
                </a:solidFill>
                <a:latin typeface="menlo"/>
              </a:rPr>
              <a:t>ENCRYPT</a:t>
            </a:r>
            <a:r>
              <a:rPr lang="en-US" altLang="en-US" dirty="0">
                <a:solidFill>
                  <a:srgbClr val="222222"/>
                </a:solidFill>
                <a:latin typeface="Helvetica Neue"/>
              </a:rPr>
              <a:t> clause</a:t>
            </a:r>
            <a:r>
              <a:rPr lang="en-US" altLang="en-US" sz="2400" dirty="0"/>
              <a:t> </a:t>
            </a:r>
            <a:endParaRPr lang="en-US" altLang="en-US" sz="4000" dirty="0">
              <a:latin typeface="Arial" panose="020B0604020202020204" pitchFamily="34" charset="0"/>
            </a:endParaRPr>
          </a:p>
        </p:txBody>
      </p:sp>
      <p:pic>
        <p:nvPicPr>
          <p:cNvPr id="4" name="Picture 3"/>
          <p:cNvPicPr>
            <a:picLocks noChangeAspect="1"/>
          </p:cNvPicPr>
          <p:nvPr/>
        </p:nvPicPr>
        <p:blipFill>
          <a:blip r:embed="rId2"/>
          <a:stretch>
            <a:fillRect/>
          </a:stretch>
        </p:blipFill>
        <p:spPr>
          <a:xfrm>
            <a:off x="503550" y="2091140"/>
            <a:ext cx="10130106" cy="3846021"/>
          </a:xfrm>
          <a:prstGeom prst="rect">
            <a:avLst/>
          </a:prstGeom>
        </p:spPr>
      </p:pic>
      <p:sp>
        <p:nvSpPr>
          <p:cNvPr id="5" name="Footer Placeholder 4"/>
          <p:cNvSpPr>
            <a:spLocks noGrp="1"/>
          </p:cNvSpPr>
          <p:nvPr>
            <p:ph type="ftr" sz="quarter" idx="11"/>
          </p:nvPr>
        </p:nvSpPr>
        <p:spPr/>
        <p:txBody>
          <a:bodyPr/>
          <a:lstStyle/>
          <a:p>
            <a:r>
              <a:rPr lang="en-US" smtClean="0"/>
              <a:t>Dr. Girija Naraasimhan</a:t>
            </a:r>
            <a:endParaRPr lang="en-US"/>
          </a:p>
        </p:txBody>
      </p:sp>
      <p:sp>
        <p:nvSpPr>
          <p:cNvPr id="6" name="Slide Number Placeholder 5"/>
          <p:cNvSpPr>
            <a:spLocks noGrp="1"/>
          </p:cNvSpPr>
          <p:nvPr>
            <p:ph type="sldNum" sz="quarter" idx="12"/>
          </p:nvPr>
        </p:nvSpPr>
        <p:spPr/>
        <p:txBody>
          <a:bodyPr/>
          <a:lstStyle/>
          <a:p>
            <a:fld id="{3496EB1B-DDA0-456F-BE1C-0D0B814BEA8F}" type="slidenum">
              <a:rPr lang="en-US" smtClean="0"/>
              <a:t>29</a:t>
            </a:fld>
            <a:endParaRPr lang="en-US"/>
          </a:p>
        </p:txBody>
      </p:sp>
    </p:spTree>
    <p:extLst>
      <p:ext uri="{BB962C8B-B14F-4D97-AF65-F5344CB8AC3E}">
        <p14:creationId xmlns:p14="http://schemas.microsoft.com/office/powerpoint/2010/main" val="9185420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240932" y="218106"/>
            <a:ext cx="2864887" cy="369332"/>
          </a:xfrm>
          <a:prstGeom prst="rect">
            <a:avLst/>
          </a:prstGeom>
        </p:spPr>
        <p:txBody>
          <a:bodyPr wrap="none">
            <a:spAutoFit/>
          </a:bodyPr>
          <a:lstStyle/>
          <a:p>
            <a:r>
              <a:rPr lang="en-US" b="1" dirty="0" smtClean="0">
                <a:solidFill>
                  <a:srgbClr val="7030A0"/>
                </a:solidFill>
                <a:latin typeface="arial" panose="020B0604020202020204" pitchFamily="34" charset="0"/>
              </a:rPr>
              <a:t>Encryption </a:t>
            </a:r>
            <a:r>
              <a:rPr lang="en-US" b="1" dirty="0">
                <a:solidFill>
                  <a:srgbClr val="7030A0"/>
                </a:solidFill>
                <a:latin typeface="arial" panose="020B0604020202020204" pitchFamily="34" charset="0"/>
              </a:rPr>
              <a:t>C</a:t>
            </a:r>
            <a:r>
              <a:rPr lang="en-US" b="1" dirty="0" smtClean="0">
                <a:solidFill>
                  <a:srgbClr val="7030A0"/>
                </a:solidFill>
                <a:latin typeface="arial" panose="020B0604020202020204" pitchFamily="34" charset="0"/>
              </a:rPr>
              <a:t>omponents</a:t>
            </a:r>
            <a:endParaRPr lang="en-US" b="1" dirty="0">
              <a:solidFill>
                <a:srgbClr val="7030A0"/>
              </a:solidFill>
            </a:endParaRPr>
          </a:p>
        </p:txBody>
      </p:sp>
      <p:cxnSp>
        <p:nvCxnSpPr>
          <p:cNvPr id="7" name="Straight Arrow Connector 6"/>
          <p:cNvCxnSpPr/>
          <p:nvPr/>
        </p:nvCxnSpPr>
        <p:spPr>
          <a:xfrm>
            <a:off x="7260771" y="533205"/>
            <a:ext cx="1536122" cy="3811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8745428" y="720042"/>
            <a:ext cx="1762021" cy="369332"/>
          </a:xfrm>
          <a:prstGeom prst="rect">
            <a:avLst/>
          </a:prstGeom>
        </p:spPr>
        <p:txBody>
          <a:bodyPr wrap="none">
            <a:spAutoFit/>
          </a:bodyPr>
          <a:lstStyle/>
          <a:p>
            <a:r>
              <a:rPr lang="en-US" dirty="0">
                <a:solidFill>
                  <a:srgbClr val="00B050"/>
                </a:solidFill>
                <a:latin typeface="arial" panose="020B0604020202020204" pitchFamily="34" charset="0"/>
              </a:rPr>
              <a:t>E</a:t>
            </a:r>
            <a:r>
              <a:rPr lang="en-US" dirty="0" smtClean="0">
                <a:solidFill>
                  <a:srgbClr val="00B050"/>
                </a:solidFill>
                <a:latin typeface="arial" panose="020B0604020202020204" pitchFamily="34" charset="0"/>
              </a:rPr>
              <a:t>ncryption </a:t>
            </a:r>
            <a:r>
              <a:rPr lang="en-US" dirty="0">
                <a:solidFill>
                  <a:srgbClr val="00B050"/>
                </a:solidFill>
                <a:latin typeface="arial" panose="020B0604020202020204" pitchFamily="34" charset="0"/>
              </a:rPr>
              <a:t>key </a:t>
            </a:r>
            <a:endParaRPr lang="en-US" dirty="0">
              <a:solidFill>
                <a:srgbClr val="00B050"/>
              </a:solidFill>
            </a:endParaRPr>
          </a:p>
        </p:txBody>
      </p:sp>
      <p:sp>
        <p:nvSpPr>
          <p:cNvPr id="9" name="Rectangle 8"/>
          <p:cNvSpPr/>
          <p:nvPr/>
        </p:nvSpPr>
        <p:spPr>
          <a:xfrm>
            <a:off x="4815827" y="1154132"/>
            <a:ext cx="1159292" cy="369332"/>
          </a:xfrm>
          <a:prstGeom prst="rect">
            <a:avLst/>
          </a:prstGeom>
        </p:spPr>
        <p:txBody>
          <a:bodyPr wrap="none">
            <a:spAutoFit/>
          </a:bodyPr>
          <a:lstStyle/>
          <a:p>
            <a:r>
              <a:rPr lang="en-US" dirty="0">
                <a:solidFill>
                  <a:srgbClr val="00B050"/>
                </a:solidFill>
                <a:latin typeface="arial" panose="020B0604020202020204" pitchFamily="34" charset="0"/>
              </a:rPr>
              <a:t>A</a:t>
            </a:r>
            <a:r>
              <a:rPr lang="en-US" dirty="0" smtClean="0">
                <a:solidFill>
                  <a:srgbClr val="00B050"/>
                </a:solidFill>
                <a:latin typeface="arial" panose="020B0604020202020204" pitchFamily="34" charset="0"/>
              </a:rPr>
              <a:t>lgorithm</a:t>
            </a:r>
            <a:endParaRPr lang="en-US" dirty="0">
              <a:solidFill>
                <a:srgbClr val="00B050"/>
              </a:solidFill>
            </a:endParaRPr>
          </a:p>
        </p:txBody>
      </p:sp>
      <p:cxnSp>
        <p:nvCxnSpPr>
          <p:cNvPr id="11" name="Straight Arrow Connector 10"/>
          <p:cNvCxnSpPr>
            <a:stCxn id="5" idx="2"/>
            <a:endCxn id="9" idx="0"/>
          </p:cNvCxnSpPr>
          <p:nvPr/>
        </p:nvCxnSpPr>
        <p:spPr>
          <a:xfrm flipH="1">
            <a:off x="5395473" y="587438"/>
            <a:ext cx="1277903" cy="5666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5" idx="1"/>
          </p:cNvCxnSpPr>
          <p:nvPr/>
        </p:nvCxnSpPr>
        <p:spPr>
          <a:xfrm flipH="1">
            <a:off x="2667000" y="402772"/>
            <a:ext cx="2573932" cy="7293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933256" y="1149478"/>
            <a:ext cx="2698239" cy="369332"/>
          </a:xfrm>
          <a:prstGeom prst="rect">
            <a:avLst/>
          </a:prstGeom>
        </p:spPr>
        <p:txBody>
          <a:bodyPr wrap="none">
            <a:spAutoFit/>
          </a:bodyPr>
          <a:lstStyle/>
          <a:p>
            <a:r>
              <a:rPr lang="en-US" dirty="0">
                <a:solidFill>
                  <a:srgbClr val="00B050"/>
                </a:solidFill>
                <a:latin typeface="arial" panose="020B0604020202020204" pitchFamily="34" charset="0"/>
              </a:rPr>
              <a:t>T</a:t>
            </a:r>
            <a:r>
              <a:rPr lang="en-US" dirty="0" smtClean="0">
                <a:solidFill>
                  <a:srgbClr val="00B050"/>
                </a:solidFill>
                <a:latin typeface="arial" panose="020B0604020202020204" pitchFamily="34" charset="0"/>
              </a:rPr>
              <a:t>wo-tier </a:t>
            </a:r>
            <a:r>
              <a:rPr lang="en-US" dirty="0">
                <a:solidFill>
                  <a:srgbClr val="00B050"/>
                </a:solidFill>
                <a:latin typeface="arial" panose="020B0604020202020204" pitchFamily="34" charset="0"/>
              </a:rPr>
              <a:t>key architecture</a:t>
            </a:r>
            <a:endParaRPr lang="en-US" dirty="0">
              <a:solidFill>
                <a:srgbClr val="00B050"/>
              </a:solidFill>
            </a:endParaRPr>
          </a:p>
        </p:txBody>
      </p:sp>
      <p:sp>
        <p:nvSpPr>
          <p:cNvPr id="15" name="Rectangle 14"/>
          <p:cNvSpPr/>
          <p:nvPr/>
        </p:nvSpPr>
        <p:spPr>
          <a:xfrm>
            <a:off x="458121" y="2020532"/>
            <a:ext cx="3495845" cy="1477328"/>
          </a:xfrm>
          <a:prstGeom prst="rect">
            <a:avLst/>
          </a:prstGeom>
        </p:spPr>
        <p:txBody>
          <a:bodyPr wrap="square">
            <a:spAutoFit/>
          </a:bodyPr>
          <a:lstStyle/>
          <a:p>
            <a:r>
              <a:rPr lang="en-US" dirty="0">
                <a:solidFill>
                  <a:srgbClr val="000000"/>
                </a:solidFill>
                <a:latin typeface="arial" panose="020B0604020202020204" pitchFamily="34" charset="0"/>
              </a:rPr>
              <a:t>B</a:t>
            </a:r>
            <a:r>
              <a:rPr lang="en-US" dirty="0" smtClean="0">
                <a:solidFill>
                  <a:srgbClr val="000000"/>
                </a:solidFill>
                <a:latin typeface="arial" panose="020B0604020202020204" pitchFamily="34" charset="0"/>
              </a:rPr>
              <a:t>oth </a:t>
            </a:r>
            <a:r>
              <a:rPr lang="en-US" b="1" dirty="0">
                <a:solidFill>
                  <a:srgbClr val="000000"/>
                </a:solidFill>
                <a:latin typeface="arial" panose="020B0604020202020204" pitchFamily="34" charset="0"/>
              </a:rPr>
              <a:t>column and </a:t>
            </a:r>
            <a:r>
              <a:rPr lang="en-US" b="1" dirty="0" smtClean="0">
                <a:solidFill>
                  <a:srgbClr val="000000"/>
                </a:solidFill>
                <a:latin typeface="arial" panose="020B0604020202020204" pitchFamily="34" charset="0"/>
              </a:rPr>
              <a:t>table space </a:t>
            </a:r>
            <a:r>
              <a:rPr lang="en-US" dirty="0">
                <a:solidFill>
                  <a:srgbClr val="000000"/>
                </a:solidFill>
                <a:latin typeface="arial" panose="020B0604020202020204" pitchFamily="34" charset="0"/>
              </a:rPr>
              <a:t>encryption keys are stored in the database but are encrypted with another key called the master key </a:t>
            </a:r>
            <a:endParaRPr lang="en-US" dirty="0"/>
          </a:p>
        </p:txBody>
      </p:sp>
      <p:sp>
        <p:nvSpPr>
          <p:cNvPr id="16" name="Rectangle 15"/>
          <p:cNvSpPr/>
          <p:nvPr/>
        </p:nvSpPr>
        <p:spPr>
          <a:xfrm>
            <a:off x="142313" y="3746060"/>
            <a:ext cx="4822372" cy="923330"/>
          </a:xfrm>
          <a:prstGeom prst="rect">
            <a:avLst/>
          </a:prstGeom>
        </p:spPr>
        <p:txBody>
          <a:bodyPr wrap="square">
            <a:spAutoFit/>
          </a:bodyPr>
          <a:lstStyle/>
          <a:p>
            <a:r>
              <a:rPr lang="en-US" dirty="0">
                <a:solidFill>
                  <a:srgbClr val="000000"/>
                </a:solidFill>
                <a:latin typeface="arial" panose="020B0604020202020204" pitchFamily="34" charset="0"/>
              </a:rPr>
              <a:t>The master key is stored outside the database in a special container called </a:t>
            </a:r>
            <a:r>
              <a:rPr lang="en-US" dirty="0" smtClean="0">
                <a:solidFill>
                  <a:srgbClr val="000000"/>
                </a:solidFill>
                <a:latin typeface="arial" panose="020B0604020202020204" pitchFamily="34" charset="0"/>
              </a:rPr>
              <a:t>an </a:t>
            </a:r>
            <a:r>
              <a:rPr lang="en-US" dirty="0" smtClean="0">
                <a:solidFill>
                  <a:srgbClr val="FF0000"/>
                </a:solidFill>
                <a:latin typeface="arial" panose="020B0604020202020204" pitchFamily="34" charset="0"/>
              </a:rPr>
              <a:t>External </a:t>
            </a:r>
            <a:r>
              <a:rPr lang="en-US" dirty="0">
                <a:solidFill>
                  <a:srgbClr val="FF0000"/>
                </a:solidFill>
                <a:latin typeface="arial" panose="020B0604020202020204" pitchFamily="34" charset="0"/>
              </a:rPr>
              <a:t>security module </a:t>
            </a:r>
            <a:endParaRPr lang="en-US" dirty="0">
              <a:solidFill>
                <a:srgbClr val="FF0000"/>
              </a:solidFill>
            </a:endParaRPr>
          </a:p>
        </p:txBody>
      </p:sp>
      <p:sp>
        <p:nvSpPr>
          <p:cNvPr id="17" name="Rectangle 16"/>
          <p:cNvSpPr/>
          <p:nvPr/>
        </p:nvSpPr>
        <p:spPr>
          <a:xfrm>
            <a:off x="228578" y="5194493"/>
            <a:ext cx="4044697" cy="369332"/>
          </a:xfrm>
          <a:prstGeom prst="rect">
            <a:avLst/>
          </a:prstGeom>
        </p:spPr>
        <p:txBody>
          <a:bodyPr wrap="none">
            <a:spAutoFit/>
          </a:bodyPr>
          <a:lstStyle/>
          <a:p>
            <a:r>
              <a:rPr lang="en-US" dirty="0">
                <a:solidFill>
                  <a:srgbClr val="000000"/>
                </a:solidFill>
                <a:latin typeface="arial" panose="020B0604020202020204" pitchFamily="34" charset="0"/>
              </a:rPr>
              <a:t>M</a:t>
            </a:r>
            <a:r>
              <a:rPr lang="en-US" dirty="0" smtClean="0">
                <a:solidFill>
                  <a:srgbClr val="000000"/>
                </a:solidFill>
                <a:latin typeface="arial" panose="020B0604020202020204" pitchFamily="34" charset="0"/>
              </a:rPr>
              <a:t>aster </a:t>
            </a:r>
            <a:r>
              <a:rPr lang="en-US" dirty="0">
                <a:solidFill>
                  <a:srgbClr val="000000"/>
                </a:solidFill>
                <a:latin typeface="arial" panose="020B0604020202020204" pitchFamily="34" charset="0"/>
              </a:rPr>
              <a:t>key is stored in </a:t>
            </a:r>
            <a:r>
              <a:rPr lang="en-US" b="1" dirty="0">
                <a:solidFill>
                  <a:srgbClr val="FF0000"/>
                </a:solidFill>
                <a:latin typeface="arial" panose="020B0604020202020204" pitchFamily="34" charset="0"/>
              </a:rPr>
              <a:t>Oracle wallet</a:t>
            </a:r>
            <a:r>
              <a:rPr lang="en-US" dirty="0">
                <a:solidFill>
                  <a:srgbClr val="000000"/>
                </a:solidFill>
                <a:latin typeface="arial" panose="020B0604020202020204" pitchFamily="34" charset="0"/>
              </a:rPr>
              <a:t> </a:t>
            </a:r>
            <a:endParaRPr lang="en-US" dirty="0"/>
          </a:p>
        </p:txBody>
      </p:sp>
      <p:cxnSp>
        <p:nvCxnSpPr>
          <p:cNvPr id="19" name="Straight Arrow Connector 18"/>
          <p:cNvCxnSpPr/>
          <p:nvPr/>
        </p:nvCxnSpPr>
        <p:spPr>
          <a:xfrm flipH="1">
            <a:off x="1983036" y="1501838"/>
            <a:ext cx="11017" cy="6574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1869283" y="3169126"/>
            <a:ext cx="11017" cy="6574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1994053" y="4548066"/>
            <a:ext cx="11017" cy="6574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5638801" y="4218940"/>
            <a:ext cx="6096000" cy="1477328"/>
          </a:xfrm>
          <a:prstGeom prst="rect">
            <a:avLst/>
          </a:prstGeom>
        </p:spPr>
        <p:txBody>
          <a:bodyPr>
            <a:spAutoFit/>
          </a:bodyPr>
          <a:lstStyle/>
          <a:p>
            <a:r>
              <a:rPr lang="en-US" dirty="0">
                <a:solidFill>
                  <a:srgbClr val="000000"/>
                </a:solidFill>
                <a:latin typeface="arial" panose="020B0604020202020204" pitchFamily="34" charset="0"/>
              </a:rPr>
              <a:t>Unless the right password is supplied, the wallet can’t be opened and the encrypted data can’t be retrieved. The wallet is automatically closed when the database instance is shut down and must be reopened by a security officer when the instance starts</a:t>
            </a:r>
            <a:endParaRPr lang="en-US" dirty="0"/>
          </a:p>
        </p:txBody>
      </p:sp>
      <p:cxnSp>
        <p:nvCxnSpPr>
          <p:cNvPr id="24" name="Straight Arrow Connector 23"/>
          <p:cNvCxnSpPr>
            <a:stCxn id="17" idx="3"/>
          </p:cNvCxnSpPr>
          <p:nvPr/>
        </p:nvCxnSpPr>
        <p:spPr>
          <a:xfrm flipV="1">
            <a:off x="4273275" y="4669390"/>
            <a:ext cx="1329978" cy="7097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745864" y="5830278"/>
            <a:ext cx="6096000" cy="923330"/>
          </a:xfrm>
          <a:prstGeom prst="rect">
            <a:avLst/>
          </a:prstGeom>
        </p:spPr>
        <p:txBody>
          <a:bodyPr>
            <a:spAutoFit/>
          </a:bodyPr>
          <a:lstStyle/>
          <a:p>
            <a:r>
              <a:rPr lang="en-US" dirty="0">
                <a:solidFill>
                  <a:srgbClr val="000000"/>
                </a:solidFill>
                <a:latin typeface="arial" panose="020B0604020202020204" pitchFamily="34" charset="0"/>
              </a:rPr>
              <a:t>T</a:t>
            </a:r>
            <a:r>
              <a:rPr lang="en-US" dirty="0" smtClean="0">
                <a:solidFill>
                  <a:srgbClr val="000000"/>
                </a:solidFill>
                <a:latin typeface="arial" panose="020B0604020202020204" pitchFamily="34" charset="0"/>
              </a:rPr>
              <a:t>hieves </a:t>
            </a:r>
            <a:r>
              <a:rPr lang="en-US" dirty="0">
                <a:solidFill>
                  <a:srgbClr val="000000"/>
                </a:solidFill>
                <a:latin typeface="arial" panose="020B0604020202020204" pitchFamily="34" charset="0"/>
              </a:rPr>
              <a:t>might be able to restore a database from tapes, without the wallet and the password, they will not be able to view the encrypted data.</a:t>
            </a:r>
            <a:endParaRPr lang="en-US" dirty="0"/>
          </a:p>
        </p:txBody>
      </p:sp>
      <p:sp>
        <p:nvSpPr>
          <p:cNvPr id="3" name="Left Brace 2"/>
          <p:cNvSpPr/>
          <p:nvPr/>
        </p:nvSpPr>
        <p:spPr>
          <a:xfrm>
            <a:off x="5460642" y="4043966"/>
            <a:ext cx="285222" cy="2709642"/>
          </a:xfrm>
          <a:prstGeom prst="lef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3" name="Straight Arrow Connector 22"/>
          <p:cNvCxnSpPr/>
          <p:nvPr/>
        </p:nvCxnSpPr>
        <p:spPr>
          <a:xfrm>
            <a:off x="5565017" y="1526457"/>
            <a:ext cx="685614" cy="1695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5091339" y="1501446"/>
            <a:ext cx="495958" cy="4584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216118" y="1442803"/>
            <a:ext cx="4671873" cy="369332"/>
          </a:xfrm>
          <a:prstGeom prst="rect">
            <a:avLst/>
          </a:prstGeom>
          <a:noFill/>
        </p:spPr>
        <p:txBody>
          <a:bodyPr wrap="square" rtlCol="0">
            <a:spAutoFit/>
          </a:bodyPr>
          <a:lstStyle/>
          <a:p>
            <a:r>
              <a:rPr lang="en-US" dirty="0" smtClean="0"/>
              <a:t>DES (Triple Data Encryption Standard)</a:t>
            </a:r>
            <a:endParaRPr lang="en-US" dirty="0"/>
          </a:p>
        </p:txBody>
      </p:sp>
      <p:sp>
        <p:nvSpPr>
          <p:cNvPr id="29" name="TextBox 28"/>
          <p:cNvSpPr txBox="1"/>
          <p:nvPr/>
        </p:nvSpPr>
        <p:spPr>
          <a:xfrm>
            <a:off x="4302935" y="1957369"/>
            <a:ext cx="4206965" cy="369332"/>
          </a:xfrm>
          <a:prstGeom prst="rect">
            <a:avLst/>
          </a:prstGeom>
          <a:noFill/>
        </p:spPr>
        <p:txBody>
          <a:bodyPr wrap="square" rtlCol="0">
            <a:spAutoFit/>
          </a:bodyPr>
          <a:lstStyle/>
          <a:p>
            <a:r>
              <a:rPr lang="en-US" dirty="0" smtClean="0"/>
              <a:t>AES (Advanced Encryption Standard)</a:t>
            </a:r>
            <a:endParaRPr lang="en-US" dirty="0"/>
          </a:p>
        </p:txBody>
      </p:sp>
      <p:cxnSp>
        <p:nvCxnSpPr>
          <p:cNvPr id="30" name="Straight Arrow Connector 29"/>
          <p:cNvCxnSpPr>
            <a:endCxn id="39" idx="1"/>
          </p:cNvCxnSpPr>
          <p:nvPr/>
        </p:nvCxnSpPr>
        <p:spPr>
          <a:xfrm>
            <a:off x="6618968" y="2237967"/>
            <a:ext cx="1088793" cy="4818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a:off x="5395473" y="2203090"/>
            <a:ext cx="886930" cy="7911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4479132" y="2971525"/>
            <a:ext cx="3989169" cy="369332"/>
          </a:xfrm>
          <a:prstGeom prst="rect">
            <a:avLst/>
          </a:prstGeom>
        </p:spPr>
        <p:txBody>
          <a:bodyPr wrap="none">
            <a:spAutoFit/>
          </a:bodyPr>
          <a:lstStyle/>
          <a:p>
            <a:r>
              <a:rPr lang="en-US" dirty="0" smtClean="0">
                <a:solidFill>
                  <a:srgbClr val="7030A0"/>
                </a:solidFill>
              </a:rPr>
              <a:t>AES192 is default for column encryption </a:t>
            </a:r>
            <a:endParaRPr lang="en-US" dirty="0">
              <a:solidFill>
                <a:srgbClr val="7030A0"/>
              </a:solidFill>
            </a:endParaRPr>
          </a:p>
        </p:txBody>
      </p:sp>
      <p:sp>
        <p:nvSpPr>
          <p:cNvPr id="39" name="Rectangle 38"/>
          <p:cNvSpPr/>
          <p:nvPr/>
        </p:nvSpPr>
        <p:spPr>
          <a:xfrm>
            <a:off x="7707761" y="2535188"/>
            <a:ext cx="3180230" cy="369332"/>
          </a:xfrm>
          <a:prstGeom prst="rect">
            <a:avLst/>
          </a:prstGeom>
        </p:spPr>
        <p:txBody>
          <a:bodyPr wrap="none">
            <a:spAutoFit/>
          </a:bodyPr>
          <a:lstStyle/>
          <a:p>
            <a:r>
              <a:rPr lang="en-US" dirty="0">
                <a:solidFill>
                  <a:srgbClr val="7030A0"/>
                </a:solidFill>
              </a:rPr>
              <a:t>AES128 is default for tablespace</a:t>
            </a:r>
          </a:p>
        </p:txBody>
      </p:sp>
      <p:sp>
        <p:nvSpPr>
          <p:cNvPr id="2" name="Footer Placeholder 1"/>
          <p:cNvSpPr>
            <a:spLocks noGrp="1"/>
          </p:cNvSpPr>
          <p:nvPr>
            <p:ph type="ftr" sz="quarter" idx="11"/>
          </p:nvPr>
        </p:nvSpPr>
        <p:spPr/>
        <p:txBody>
          <a:bodyPr/>
          <a:lstStyle/>
          <a:p>
            <a:r>
              <a:rPr lang="en-US" smtClean="0"/>
              <a:t>Dr. Girija Naraasimhan</a:t>
            </a:r>
            <a:endParaRPr lang="en-US"/>
          </a:p>
        </p:txBody>
      </p:sp>
      <p:sp>
        <p:nvSpPr>
          <p:cNvPr id="4" name="Slide Number Placeholder 3"/>
          <p:cNvSpPr>
            <a:spLocks noGrp="1"/>
          </p:cNvSpPr>
          <p:nvPr>
            <p:ph type="sldNum" sz="quarter" idx="12"/>
          </p:nvPr>
        </p:nvSpPr>
        <p:spPr/>
        <p:txBody>
          <a:bodyPr/>
          <a:lstStyle/>
          <a:p>
            <a:fld id="{3496EB1B-DDA0-456F-BE1C-0D0B814BEA8F}" type="slidenum">
              <a:rPr lang="en-US" smtClean="0"/>
              <a:t>3</a:t>
            </a:fld>
            <a:endParaRPr lang="en-US"/>
          </a:p>
        </p:txBody>
      </p:sp>
    </p:spTree>
    <p:extLst>
      <p:ext uri="{BB962C8B-B14F-4D97-AF65-F5344CB8AC3E}">
        <p14:creationId xmlns:p14="http://schemas.microsoft.com/office/powerpoint/2010/main" val="16929922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997398774"/>
              </p:ext>
            </p:extLst>
          </p:nvPr>
        </p:nvGraphicFramePr>
        <p:xfrm>
          <a:off x="753794" y="217084"/>
          <a:ext cx="10515600" cy="731520"/>
        </p:xfrm>
        <a:graphic>
          <a:graphicData uri="http://schemas.openxmlformats.org/drawingml/2006/table">
            <a:tbl>
              <a:tblPr/>
              <a:tblGrid>
                <a:gridCol w="10515600"/>
              </a:tblGrid>
              <a:tr h="0">
                <a:tc>
                  <a:txBody>
                    <a:bodyPr/>
                    <a:lstStyle/>
                    <a:p>
                      <a:pPr algn="l" fontAlgn="t"/>
                      <a:endParaRPr lang="en-US">
                        <a:effectLst/>
                        <a:latin typeface="arial" panose="020B0604020202020204" pitchFamily="34" charset="0"/>
                      </a:endParaRPr>
                    </a:p>
                  </a:txBody>
                  <a:tcPr>
                    <a:lnL>
                      <a:noFill/>
                    </a:lnL>
                    <a:lnR>
                      <a:noFill/>
                    </a:lnR>
                    <a:lnT>
                      <a:noFill/>
                    </a:lnT>
                    <a:lnB>
                      <a:noFill/>
                    </a:lnB>
                  </a:tcPr>
                </a:tc>
              </a:tr>
              <a:tr h="0">
                <a:tc>
                  <a:txBody>
                    <a:bodyPr/>
                    <a:lstStyle/>
                    <a:p>
                      <a:pPr algn="l" fontAlgn="t"/>
                      <a:r>
                        <a:rPr lang="en-US" b="1" dirty="0">
                          <a:effectLst/>
                          <a:latin typeface="arial" panose="020B0604020202020204" pitchFamily="34" charset="0"/>
                        </a:rPr>
                        <a:t>Figure 1:</a:t>
                      </a:r>
                      <a:r>
                        <a:rPr lang="en-US" dirty="0">
                          <a:effectLst/>
                          <a:latin typeface="arial" panose="020B0604020202020204" pitchFamily="34" charset="0"/>
                        </a:rPr>
                        <a:t> Loading of data buffers</a:t>
                      </a:r>
                    </a:p>
                  </a:txBody>
                  <a:tcPr>
                    <a:lnL>
                      <a:noFill/>
                    </a:lnL>
                    <a:lnR>
                      <a:noFill/>
                    </a:lnR>
                    <a:lnT>
                      <a:noFill/>
                    </a:lnT>
                    <a:lnB>
                      <a:noFill/>
                    </a:lnB>
                  </a:tcPr>
                </a:tc>
              </a:tr>
            </a:tbl>
          </a:graphicData>
        </a:graphic>
      </p:graphicFrame>
      <p:pic>
        <p:nvPicPr>
          <p:cNvPr id="14337" name="Picture 1" descr="fig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793" y="216925"/>
            <a:ext cx="10959235" cy="436596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963350" y="4582886"/>
            <a:ext cx="2540119" cy="369332"/>
          </a:xfrm>
          <a:prstGeom prst="rect">
            <a:avLst/>
          </a:prstGeom>
        </p:spPr>
        <p:txBody>
          <a:bodyPr wrap="none">
            <a:spAutoFit/>
          </a:bodyPr>
          <a:lstStyle/>
          <a:p>
            <a:r>
              <a:rPr lang="en-US" dirty="0">
                <a:latin typeface="arial" panose="020B0604020202020204" pitchFamily="34" charset="0"/>
              </a:rPr>
              <a:t>Loading of data buffers</a:t>
            </a:r>
            <a:endParaRPr lang="en-US" dirty="0"/>
          </a:p>
        </p:txBody>
      </p:sp>
      <p:sp>
        <p:nvSpPr>
          <p:cNvPr id="4" name="Footer Placeholder 3"/>
          <p:cNvSpPr>
            <a:spLocks noGrp="1"/>
          </p:cNvSpPr>
          <p:nvPr>
            <p:ph type="ftr" sz="quarter" idx="11"/>
          </p:nvPr>
        </p:nvSpPr>
        <p:spPr/>
        <p:txBody>
          <a:bodyPr/>
          <a:lstStyle/>
          <a:p>
            <a:r>
              <a:rPr lang="en-US" smtClean="0"/>
              <a:t>Dr. Girija Naraasimhan</a:t>
            </a:r>
            <a:endParaRPr lang="en-US"/>
          </a:p>
        </p:txBody>
      </p:sp>
      <p:sp>
        <p:nvSpPr>
          <p:cNvPr id="5" name="Slide Number Placeholder 4"/>
          <p:cNvSpPr>
            <a:spLocks noGrp="1"/>
          </p:cNvSpPr>
          <p:nvPr>
            <p:ph type="sldNum" sz="quarter" idx="12"/>
          </p:nvPr>
        </p:nvSpPr>
        <p:spPr/>
        <p:txBody>
          <a:bodyPr/>
          <a:lstStyle/>
          <a:p>
            <a:fld id="{3496EB1B-DDA0-456F-BE1C-0D0B814BEA8F}" type="slidenum">
              <a:rPr lang="en-US" smtClean="0"/>
              <a:t>30</a:t>
            </a:fld>
            <a:endParaRPr lang="en-US"/>
          </a:p>
        </p:txBody>
      </p:sp>
    </p:spTree>
    <p:extLst>
      <p:ext uri="{BB962C8B-B14F-4D97-AF65-F5344CB8AC3E}">
        <p14:creationId xmlns:p14="http://schemas.microsoft.com/office/powerpoint/2010/main" val="18098846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2853" y="604467"/>
            <a:ext cx="10989548" cy="2585323"/>
          </a:xfrm>
          <a:prstGeom prst="rect">
            <a:avLst/>
          </a:prstGeom>
        </p:spPr>
        <p:txBody>
          <a:bodyPr wrap="square">
            <a:spAutoFit/>
          </a:bodyPr>
          <a:lstStyle/>
          <a:p>
            <a:r>
              <a:rPr lang="en-US" dirty="0">
                <a:solidFill>
                  <a:srgbClr val="000000"/>
                </a:solidFill>
                <a:latin typeface="arial" panose="020B0604020202020204" pitchFamily="34" charset="0"/>
              </a:rPr>
              <a:t>With tablespace encryption, before data buffers are written back to disk (as a result of the checkpoint process), they are encrypted by DB Writer processes (</a:t>
            </a:r>
            <a:r>
              <a:rPr lang="en-US" dirty="0" err="1" smtClean="0">
                <a:solidFill>
                  <a:srgbClr val="000000"/>
                </a:solidFill>
                <a:latin typeface="arial" panose="020B0604020202020204" pitchFamily="34" charset="0"/>
              </a:rPr>
              <a:t>DBWn</a:t>
            </a:r>
            <a:r>
              <a:rPr lang="en-US" dirty="0" smtClean="0">
                <a:solidFill>
                  <a:srgbClr val="000000"/>
                </a:solidFill>
                <a:latin typeface="arial" panose="020B0604020202020204" pitchFamily="34" charset="0"/>
              </a:rPr>
              <a:t>).</a:t>
            </a:r>
          </a:p>
          <a:p>
            <a:endParaRPr lang="en-US" dirty="0">
              <a:solidFill>
                <a:srgbClr val="000000"/>
              </a:solidFill>
              <a:latin typeface="arial" panose="020B0604020202020204" pitchFamily="34" charset="0"/>
            </a:endParaRPr>
          </a:p>
          <a:p>
            <a:r>
              <a:rPr lang="en-US" dirty="0" smtClean="0">
                <a:solidFill>
                  <a:srgbClr val="000000"/>
                </a:solidFill>
                <a:latin typeface="arial" panose="020B0604020202020204" pitchFamily="34" charset="0"/>
              </a:rPr>
              <a:t> </a:t>
            </a:r>
            <a:r>
              <a:rPr lang="en-US" dirty="0">
                <a:solidFill>
                  <a:srgbClr val="000000"/>
                </a:solidFill>
                <a:latin typeface="arial" panose="020B0604020202020204" pitchFamily="34" charset="0"/>
              </a:rPr>
              <a:t>Operations, such as direct path inserts and reads that manipulate the data directly in the database, perform encryption inline</a:t>
            </a:r>
            <a:r>
              <a:rPr lang="en-US" dirty="0" smtClean="0">
                <a:solidFill>
                  <a:srgbClr val="000000"/>
                </a:solidFill>
                <a:latin typeface="arial" panose="020B0604020202020204" pitchFamily="34" charset="0"/>
              </a:rPr>
              <a:t>.</a:t>
            </a:r>
          </a:p>
          <a:p>
            <a:endParaRPr lang="en-US" dirty="0">
              <a:solidFill>
                <a:srgbClr val="000000"/>
              </a:solidFill>
              <a:latin typeface="arial" panose="020B0604020202020204" pitchFamily="34" charset="0"/>
            </a:endParaRPr>
          </a:p>
          <a:p>
            <a:r>
              <a:rPr lang="en-US" dirty="0" smtClean="0">
                <a:solidFill>
                  <a:srgbClr val="000000"/>
                </a:solidFill>
                <a:latin typeface="arial" panose="020B0604020202020204" pitchFamily="34" charset="0"/>
              </a:rPr>
              <a:t> </a:t>
            </a:r>
            <a:r>
              <a:rPr lang="en-US" dirty="0">
                <a:solidFill>
                  <a:srgbClr val="000000"/>
                </a:solidFill>
                <a:latin typeface="arial" panose="020B0604020202020204" pitchFamily="34" charset="0"/>
              </a:rPr>
              <a:t>When the log buffers are written to the redo logs by the log writer process, they are encrypted as </a:t>
            </a:r>
            <a:r>
              <a:rPr lang="en-US" dirty="0" smtClean="0">
                <a:solidFill>
                  <a:srgbClr val="000000"/>
                </a:solidFill>
                <a:latin typeface="arial" panose="020B0604020202020204" pitchFamily="34" charset="0"/>
              </a:rPr>
              <a:t>well.</a:t>
            </a:r>
          </a:p>
          <a:p>
            <a:endParaRPr lang="en-US" dirty="0">
              <a:solidFill>
                <a:srgbClr val="000000"/>
              </a:solidFill>
              <a:latin typeface="arial" panose="020B0604020202020204" pitchFamily="34" charset="0"/>
            </a:endParaRPr>
          </a:p>
          <a:p>
            <a:r>
              <a:rPr lang="en-US" dirty="0" smtClean="0">
                <a:solidFill>
                  <a:srgbClr val="000000"/>
                </a:solidFill>
                <a:latin typeface="arial" panose="020B0604020202020204" pitchFamily="34" charset="0"/>
              </a:rPr>
              <a:t> </a:t>
            </a:r>
            <a:r>
              <a:rPr lang="en-US" dirty="0">
                <a:solidFill>
                  <a:srgbClr val="000000"/>
                </a:solidFill>
                <a:latin typeface="arial" panose="020B0604020202020204" pitchFamily="34" charset="0"/>
              </a:rPr>
              <a:t>so the initial and subsequently archived redo logs contain only encrypted data.</a:t>
            </a:r>
            <a:endParaRPr lang="en-US" dirty="0"/>
          </a:p>
        </p:txBody>
      </p:sp>
      <p:sp>
        <p:nvSpPr>
          <p:cNvPr id="3" name="Footer Placeholder 2"/>
          <p:cNvSpPr>
            <a:spLocks noGrp="1"/>
          </p:cNvSpPr>
          <p:nvPr>
            <p:ph type="ftr" sz="quarter" idx="11"/>
          </p:nvPr>
        </p:nvSpPr>
        <p:spPr/>
        <p:txBody>
          <a:bodyPr/>
          <a:lstStyle/>
          <a:p>
            <a:r>
              <a:rPr lang="en-US" smtClean="0"/>
              <a:t>Dr. Girija Naraasimhan</a:t>
            </a:r>
            <a:endParaRPr lang="en-US"/>
          </a:p>
        </p:txBody>
      </p:sp>
      <p:sp>
        <p:nvSpPr>
          <p:cNvPr id="4" name="Slide Number Placeholder 3"/>
          <p:cNvSpPr>
            <a:spLocks noGrp="1"/>
          </p:cNvSpPr>
          <p:nvPr>
            <p:ph type="sldNum" sz="quarter" idx="12"/>
          </p:nvPr>
        </p:nvSpPr>
        <p:spPr/>
        <p:txBody>
          <a:bodyPr/>
          <a:lstStyle/>
          <a:p>
            <a:fld id="{3496EB1B-DDA0-456F-BE1C-0D0B814BEA8F}" type="slidenum">
              <a:rPr lang="en-US" smtClean="0"/>
              <a:t>31</a:t>
            </a:fld>
            <a:endParaRPr lang="en-US"/>
          </a:p>
        </p:txBody>
      </p:sp>
    </p:spTree>
    <p:extLst>
      <p:ext uri="{BB962C8B-B14F-4D97-AF65-F5344CB8AC3E}">
        <p14:creationId xmlns:p14="http://schemas.microsoft.com/office/powerpoint/2010/main" val="9492381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 descr="fig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0597" y="178895"/>
            <a:ext cx="10190545" cy="3957675"/>
          </a:xfrm>
          <a:prstGeom prst="rect">
            <a:avLst/>
          </a:prstGeom>
          <a:noFill/>
          <a:extLst>
            <a:ext uri="{909E8E84-426E-40DD-AFC4-6F175D3DCCD1}">
              <a14:hiddenFill xmlns:a14="http://schemas.microsoft.com/office/drawing/2010/main">
                <a:solidFill>
                  <a:srgbClr val="FFFFFF"/>
                </a:solidFill>
              </a14:hiddenFill>
            </a:ext>
          </a:extLst>
        </p:spPr>
      </p:pic>
      <p:pic>
        <p:nvPicPr>
          <p:cNvPr id="15363" name="Picture 3" descr="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7315" y="316328"/>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7315" y="316328"/>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5365" name="Picture 5" descr="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7315" y="316328"/>
            <a:ext cx="95250" cy="95250"/>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6" descr="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7315" y="316328"/>
            <a:ext cx="95250" cy="952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218428" y="4136570"/>
            <a:ext cx="4014882" cy="369332"/>
          </a:xfrm>
          <a:prstGeom prst="rect">
            <a:avLst/>
          </a:prstGeom>
        </p:spPr>
        <p:txBody>
          <a:bodyPr wrap="none">
            <a:spAutoFit/>
          </a:bodyPr>
          <a:lstStyle/>
          <a:p>
            <a:r>
              <a:rPr lang="en-US" dirty="0">
                <a:latin typeface="arial" panose="020B0604020202020204" pitchFamily="34" charset="0"/>
              </a:rPr>
              <a:t>Flushing of buffers from cache to disk</a:t>
            </a:r>
            <a:endParaRPr lang="en-US" dirty="0"/>
          </a:p>
        </p:txBody>
      </p:sp>
      <p:sp>
        <p:nvSpPr>
          <p:cNvPr id="2" name="Footer Placeholder 1"/>
          <p:cNvSpPr>
            <a:spLocks noGrp="1"/>
          </p:cNvSpPr>
          <p:nvPr>
            <p:ph type="ftr" sz="quarter" idx="11"/>
          </p:nvPr>
        </p:nvSpPr>
        <p:spPr/>
        <p:txBody>
          <a:bodyPr/>
          <a:lstStyle/>
          <a:p>
            <a:r>
              <a:rPr lang="en-US" smtClean="0"/>
              <a:t>Dr. Girija Naraasimhan</a:t>
            </a:r>
            <a:endParaRPr lang="en-US"/>
          </a:p>
        </p:txBody>
      </p:sp>
      <p:sp>
        <p:nvSpPr>
          <p:cNvPr id="3" name="Slide Number Placeholder 2"/>
          <p:cNvSpPr>
            <a:spLocks noGrp="1"/>
          </p:cNvSpPr>
          <p:nvPr>
            <p:ph type="sldNum" sz="quarter" idx="12"/>
          </p:nvPr>
        </p:nvSpPr>
        <p:spPr/>
        <p:txBody>
          <a:bodyPr/>
          <a:lstStyle/>
          <a:p>
            <a:fld id="{3496EB1B-DDA0-456F-BE1C-0D0B814BEA8F}" type="slidenum">
              <a:rPr lang="en-US" smtClean="0"/>
              <a:t>32</a:t>
            </a:fld>
            <a:endParaRPr lang="en-US"/>
          </a:p>
        </p:txBody>
      </p:sp>
    </p:spTree>
    <p:extLst>
      <p:ext uri="{BB962C8B-B14F-4D97-AF65-F5344CB8AC3E}">
        <p14:creationId xmlns:p14="http://schemas.microsoft.com/office/powerpoint/2010/main" val="27656563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958" y="0"/>
            <a:ext cx="3527632" cy="369332"/>
          </a:xfrm>
          <a:prstGeom prst="rect">
            <a:avLst/>
          </a:prstGeom>
        </p:spPr>
        <p:txBody>
          <a:bodyPr wrap="none">
            <a:spAutoFit/>
          </a:bodyPr>
          <a:lstStyle/>
          <a:p>
            <a:r>
              <a:rPr lang="en-US" dirty="0">
                <a:solidFill>
                  <a:srgbClr val="252525"/>
                </a:solidFill>
                <a:latin typeface="Arial" panose="020B0604020202020204" pitchFamily="34" charset="0"/>
              </a:rPr>
              <a:t>Create an Encrypted Tablespace</a:t>
            </a:r>
            <a:endParaRPr lang="en-US" b="0" i="0" dirty="0">
              <a:solidFill>
                <a:srgbClr val="252525"/>
              </a:solidFill>
              <a:effectLst/>
              <a:latin typeface="Arial" panose="020B0604020202020204" pitchFamily="34" charset="0"/>
            </a:endParaRPr>
          </a:p>
        </p:txBody>
      </p:sp>
      <p:sp>
        <p:nvSpPr>
          <p:cNvPr id="4" name="Rectangle 3"/>
          <p:cNvSpPr/>
          <p:nvPr/>
        </p:nvSpPr>
        <p:spPr>
          <a:xfrm>
            <a:off x="551590" y="571865"/>
            <a:ext cx="10923486" cy="923330"/>
          </a:xfrm>
          <a:prstGeom prst="rect">
            <a:avLst/>
          </a:prstGeom>
        </p:spPr>
        <p:txBody>
          <a:bodyPr wrap="square">
            <a:spAutoFit/>
          </a:bodyPr>
          <a:lstStyle/>
          <a:p>
            <a:r>
              <a:rPr lang="en-US" dirty="0">
                <a:solidFill>
                  <a:srgbClr val="222222"/>
                </a:solidFill>
                <a:latin typeface="Helvetica Neue"/>
              </a:rPr>
              <a:t>TDE tablespace encryption enables you to encrypt an entire tablespace</a:t>
            </a:r>
            <a:r>
              <a:rPr lang="en-US" dirty="0" smtClean="0">
                <a:solidFill>
                  <a:srgbClr val="222222"/>
                </a:solidFill>
                <a:latin typeface="Helvetica Neue"/>
              </a:rPr>
              <a:t>.</a:t>
            </a:r>
          </a:p>
          <a:p>
            <a:endParaRPr lang="en-US" dirty="0">
              <a:solidFill>
                <a:srgbClr val="222222"/>
              </a:solidFill>
              <a:latin typeface="Helvetica Neue"/>
            </a:endParaRPr>
          </a:p>
          <a:p>
            <a:r>
              <a:rPr lang="en-US" dirty="0" smtClean="0">
                <a:solidFill>
                  <a:srgbClr val="222222"/>
                </a:solidFill>
                <a:latin typeface="Helvetica Neue"/>
              </a:rPr>
              <a:t> </a:t>
            </a:r>
            <a:r>
              <a:rPr lang="en-US" dirty="0">
                <a:solidFill>
                  <a:srgbClr val="222222"/>
                </a:solidFill>
                <a:latin typeface="Helvetica Neue"/>
              </a:rPr>
              <a:t>All data stored in the tablespace is encrypted by default</a:t>
            </a:r>
            <a:endParaRPr lang="en-US" dirty="0"/>
          </a:p>
        </p:txBody>
      </p:sp>
      <p:pic>
        <p:nvPicPr>
          <p:cNvPr id="6" name="Picture 5"/>
          <p:cNvPicPr>
            <a:picLocks noChangeAspect="1"/>
          </p:cNvPicPr>
          <p:nvPr/>
        </p:nvPicPr>
        <p:blipFill>
          <a:blip r:embed="rId2"/>
          <a:stretch>
            <a:fillRect/>
          </a:stretch>
        </p:blipFill>
        <p:spPr>
          <a:xfrm>
            <a:off x="1498711" y="1828264"/>
            <a:ext cx="8250596" cy="3271770"/>
          </a:xfrm>
          <a:prstGeom prst="rect">
            <a:avLst/>
          </a:prstGeom>
        </p:spPr>
      </p:pic>
      <p:sp>
        <p:nvSpPr>
          <p:cNvPr id="3" name="Footer Placeholder 2"/>
          <p:cNvSpPr>
            <a:spLocks noGrp="1"/>
          </p:cNvSpPr>
          <p:nvPr>
            <p:ph type="ftr" sz="quarter" idx="11"/>
          </p:nvPr>
        </p:nvSpPr>
        <p:spPr/>
        <p:txBody>
          <a:bodyPr/>
          <a:lstStyle/>
          <a:p>
            <a:r>
              <a:rPr lang="en-US" smtClean="0"/>
              <a:t>Dr. Girija Naraasimhan</a:t>
            </a:r>
            <a:endParaRPr lang="en-US"/>
          </a:p>
        </p:txBody>
      </p:sp>
      <p:sp>
        <p:nvSpPr>
          <p:cNvPr id="5" name="Slide Number Placeholder 4"/>
          <p:cNvSpPr>
            <a:spLocks noGrp="1"/>
          </p:cNvSpPr>
          <p:nvPr>
            <p:ph type="sldNum" sz="quarter" idx="12"/>
          </p:nvPr>
        </p:nvSpPr>
        <p:spPr/>
        <p:txBody>
          <a:bodyPr/>
          <a:lstStyle/>
          <a:p>
            <a:fld id="{3496EB1B-DDA0-456F-BE1C-0D0B814BEA8F}" type="slidenum">
              <a:rPr lang="en-US" smtClean="0"/>
              <a:t>33</a:t>
            </a:fld>
            <a:endParaRPr lang="en-US"/>
          </a:p>
        </p:txBody>
      </p:sp>
    </p:spTree>
    <p:extLst>
      <p:ext uri="{BB962C8B-B14F-4D97-AF65-F5344CB8AC3E}">
        <p14:creationId xmlns:p14="http://schemas.microsoft.com/office/powerpoint/2010/main" val="17309689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9486" y="0"/>
            <a:ext cx="4575099" cy="369332"/>
          </a:xfrm>
          <a:prstGeom prst="rect">
            <a:avLst/>
          </a:prstGeom>
        </p:spPr>
        <p:txBody>
          <a:bodyPr wrap="none">
            <a:spAutoFit/>
          </a:bodyPr>
          <a:lstStyle/>
          <a:p>
            <a:r>
              <a:rPr lang="en-US" dirty="0">
                <a:solidFill>
                  <a:srgbClr val="252525"/>
                </a:solidFill>
                <a:latin typeface="Arial" panose="020B0604020202020204" pitchFamily="34" charset="0"/>
              </a:rPr>
              <a:t>Create a Table in an Encrypted Tablespace</a:t>
            </a:r>
            <a:endParaRPr lang="en-US" b="0" i="0" dirty="0">
              <a:solidFill>
                <a:srgbClr val="252525"/>
              </a:solidFill>
              <a:effectLst/>
              <a:latin typeface="Arial" panose="020B0604020202020204" pitchFamily="34" charset="0"/>
            </a:endParaRPr>
          </a:p>
        </p:txBody>
      </p:sp>
      <p:sp>
        <p:nvSpPr>
          <p:cNvPr id="7" name="Rectangle 6"/>
          <p:cNvSpPr/>
          <p:nvPr/>
        </p:nvSpPr>
        <p:spPr>
          <a:xfrm>
            <a:off x="1592687" y="542940"/>
            <a:ext cx="6096000" cy="646331"/>
          </a:xfrm>
          <a:prstGeom prst="rect">
            <a:avLst/>
          </a:prstGeom>
        </p:spPr>
        <p:txBody>
          <a:bodyPr>
            <a:spAutoFit/>
          </a:bodyPr>
          <a:lstStyle/>
          <a:p>
            <a:r>
              <a:rPr lang="en-US" dirty="0">
                <a:solidFill>
                  <a:srgbClr val="222222"/>
                </a:solidFill>
                <a:latin typeface="Helvetica Neue"/>
              </a:rPr>
              <a:t>If we create a table in an encrypted tablespace, then all data in the table is stored in encrypted form on the disk</a:t>
            </a:r>
            <a:endParaRPr lang="en-US" dirty="0"/>
          </a:p>
        </p:txBody>
      </p:sp>
      <p:pic>
        <p:nvPicPr>
          <p:cNvPr id="8" name="Picture 7"/>
          <p:cNvPicPr>
            <a:picLocks noChangeAspect="1"/>
          </p:cNvPicPr>
          <p:nvPr/>
        </p:nvPicPr>
        <p:blipFill rotWithShape="1">
          <a:blip r:embed="rId2"/>
          <a:srcRect r="72381" b="72433"/>
          <a:stretch/>
        </p:blipFill>
        <p:spPr>
          <a:xfrm>
            <a:off x="2190587" y="1398659"/>
            <a:ext cx="4194959" cy="1022932"/>
          </a:xfrm>
          <a:prstGeom prst="rect">
            <a:avLst/>
          </a:prstGeom>
        </p:spPr>
      </p:pic>
      <p:pic>
        <p:nvPicPr>
          <p:cNvPr id="10" name="Picture 9"/>
          <p:cNvPicPr>
            <a:picLocks noChangeAspect="1"/>
          </p:cNvPicPr>
          <p:nvPr/>
        </p:nvPicPr>
        <p:blipFill>
          <a:blip r:embed="rId3"/>
          <a:stretch>
            <a:fillRect/>
          </a:stretch>
        </p:blipFill>
        <p:spPr>
          <a:xfrm>
            <a:off x="380731" y="2630979"/>
            <a:ext cx="10553432" cy="2888222"/>
          </a:xfrm>
          <a:prstGeom prst="rect">
            <a:avLst/>
          </a:prstGeom>
        </p:spPr>
      </p:pic>
      <p:sp>
        <p:nvSpPr>
          <p:cNvPr id="2" name="Footer Placeholder 1"/>
          <p:cNvSpPr>
            <a:spLocks noGrp="1"/>
          </p:cNvSpPr>
          <p:nvPr>
            <p:ph type="ftr" sz="quarter" idx="11"/>
          </p:nvPr>
        </p:nvSpPr>
        <p:spPr/>
        <p:txBody>
          <a:bodyPr/>
          <a:lstStyle/>
          <a:p>
            <a:r>
              <a:rPr lang="en-US" smtClean="0"/>
              <a:t>Dr. Girija Naraasimhan</a:t>
            </a:r>
            <a:endParaRPr lang="en-US"/>
          </a:p>
        </p:txBody>
      </p:sp>
      <p:sp>
        <p:nvSpPr>
          <p:cNvPr id="3" name="Slide Number Placeholder 2"/>
          <p:cNvSpPr>
            <a:spLocks noGrp="1"/>
          </p:cNvSpPr>
          <p:nvPr>
            <p:ph type="sldNum" sz="quarter" idx="12"/>
          </p:nvPr>
        </p:nvSpPr>
        <p:spPr/>
        <p:txBody>
          <a:bodyPr/>
          <a:lstStyle/>
          <a:p>
            <a:fld id="{3496EB1B-DDA0-456F-BE1C-0D0B814BEA8F}" type="slidenum">
              <a:rPr lang="en-US" smtClean="0"/>
              <a:t>34</a:t>
            </a:fld>
            <a:endParaRPr lang="en-US"/>
          </a:p>
        </p:txBody>
      </p:sp>
    </p:spTree>
    <p:extLst>
      <p:ext uri="{BB962C8B-B14F-4D97-AF65-F5344CB8AC3E}">
        <p14:creationId xmlns:p14="http://schemas.microsoft.com/office/powerpoint/2010/main" val="9152615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1350498" y="1805337"/>
            <a:ext cx="65" cy="437249"/>
          </a:xfrm>
          <a:prstGeom prst="rect">
            <a:avLst/>
          </a:prstGeom>
          <a:solidFill>
            <a:srgbClr val="F9F9F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15870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3" name="Picture 2"/>
          <p:cNvPicPr>
            <a:picLocks noChangeAspect="1"/>
          </p:cNvPicPr>
          <p:nvPr/>
        </p:nvPicPr>
        <p:blipFill>
          <a:blip r:embed="rId2"/>
          <a:stretch>
            <a:fillRect/>
          </a:stretch>
        </p:blipFill>
        <p:spPr>
          <a:xfrm>
            <a:off x="626302" y="557111"/>
            <a:ext cx="9187399" cy="4736106"/>
          </a:xfrm>
          <a:prstGeom prst="rect">
            <a:avLst/>
          </a:prstGeom>
        </p:spPr>
      </p:pic>
      <p:sp>
        <p:nvSpPr>
          <p:cNvPr id="2" name="Footer Placeholder 1"/>
          <p:cNvSpPr>
            <a:spLocks noGrp="1"/>
          </p:cNvSpPr>
          <p:nvPr>
            <p:ph type="ftr" sz="quarter" idx="11"/>
          </p:nvPr>
        </p:nvSpPr>
        <p:spPr/>
        <p:txBody>
          <a:bodyPr/>
          <a:lstStyle/>
          <a:p>
            <a:r>
              <a:rPr lang="en-US" smtClean="0"/>
              <a:t>Dr. Girija Naraasimhan</a:t>
            </a:r>
            <a:endParaRPr lang="en-US"/>
          </a:p>
        </p:txBody>
      </p:sp>
      <p:sp>
        <p:nvSpPr>
          <p:cNvPr id="4" name="Slide Number Placeholder 3"/>
          <p:cNvSpPr>
            <a:spLocks noGrp="1"/>
          </p:cNvSpPr>
          <p:nvPr>
            <p:ph type="sldNum" sz="quarter" idx="12"/>
          </p:nvPr>
        </p:nvSpPr>
        <p:spPr/>
        <p:txBody>
          <a:bodyPr/>
          <a:lstStyle/>
          <a:p>
            <a:fld id="{3496EB1B-DDA0-456F-BE1C-0D0B814BEA8F}" type="slidenum">
              <a:rPr lang="en-US" smtClean="0"/>
              <a:t>35</a:t>
            </a:fld>
            <a:endParaRPr lang="en-US"/>
          </a:p>
        </p:txBody>
      </p:sp>
    </p:spTree>
    <p:extLst>
      <p:ext uri="{BB962C8B-B14F-4D97-AF65-F5344CB8AC3E}">
        <p14:creationId xmlns:p14="http://schemas.microsoft.com/office/powerpoint/2010/main" val="22546884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3218" y="1132938"/>
            <a:ext cx="11274752" cy="369332"/>
          </a:xfrm>
          <a:prstGeom prst="rect">
            <a:avLst/>
          </a:prstGeom>
        </p:spPr>
        <p:txBody>
          <a:bodyPr wrap="square">
            <a:spAutoFit/>
          </a:bodyPr>
          <a:lstStyle/>
          <a:p>
            <a:r>
              <a:rPr lang="en-US" dirty="0"/>
              <a:t>https://docs.oracle.com/cd/B19306_01/network.102/b14268/asotrans.htm#BABJJAIG</a:t>
            </a:r>
          </a:p>
        </p:txBody>
      </p:sp>
      <p:sp>
        <p:nvSpPr>
          <p:cNvPr id="3" name="Rectangle 2"/>
          <p:cNvSpPr/>
          <p:nvPr/>
        </p:nvSpPr>
        <p:spPr>
          <a:xfrm>
            <a:off x="246352" y="1679639"/>
            <a:ext cx="11699295" cy="369332"/>
          </a:xfrm>
          <a:prstGeom prst="rect">
            <a:avLst/>
          </a:prstGeom>
        </p:spPr>
        <p:txBody>
          <a:bodyPr wrap="square">
            <a:spAutoFit/>
          </a:bodyPr>
          <a:lstStyle/>
          <a:p>
            <a:r>
              <a:rPr lang="en-US" dirty="0"/>
              <a:t>https://docs.oracle.com/cloud/latest/db121/ASOAG/asotrans.htm#ASOAG10136</a:t>
            </a:r>
          </a:p>
        </p:txBody>
      </p:sp>
      <p:sp>
        <p:nvSpPr>
          <p:cNvPr id="4" name="Rectangle 3"/>
          <p:cNvSpPr/>
          <p:nvPr/>
        </p:nvSpPr>
        <p:spPr>
          <a:xfrm>
            <a:off x="253218" y="2403710"/>
            <a:ext cx="9184696" cy="369332"/>
          </a:xfrm>
          <a:prstGeom prst="rect">
            <a:avLst/>
          </a:prstGeom>
        </p:spPr>
        <p:txBody>
          <a:bodyPr wrap="square">
            <a:spAutoFit/>
          </a:bodyPr>
          <a:lstStyle/>
          <a:p>
            <a:r>
              <a:rPr lang="en-US" dirty="0"/>
              <a:t>http://www.oracle.com/technetwork/testcontent/o19tte-086996.html</a:t>
            </a:r>
          </a:p>
        </p:txBody>
      </p:sp>
      <p:sp>
        <p:nvSpPr>
          <p:cNvPr id="5" name="Footer Placeholder 4"/>
          <p:cNvSpPr>
            <a:spLocks noGrp="1"/>
          </p:cNvSpPr>
          <p:nvPr>
            <p:ph type="ftr" sz="quarter" idx="11"/>
          </p:nvPr>
        </p:nvSpPr>
        <p:spPr/>
        <p:txBody>
          <a:bodyPr/>
          <a:lstStyle/>
          <a:p>
            <a:r>
              <a:rPr lang="en-US" smtClean="0"/>
              <a:t>Dr. Girija Naraasimhan</a:t>
            </a:r>
            <a:endParaRPr lang="en-US"/>
          </a:p>
        </p:txBody>
      </p:sp>
      <p:sp>
        <p:nvSpPr>
          <p:cNvPr id="6" name="Slide Number Placeholder 5"/>
          <p:cNvSpPr>
            <a:spLocks noGrp="1"/>
          </p:cNvSpPr>
          <p:nvPr>
            <p:ph type="sldNum" sz="quarter" idx="12"/>
          </p:nvPr>
        </p:nvSpPr>
        <p:spPr/>
        <p:txBody>
          <a:bodyPr/>
          <a:lstStyle/>
          <a:p>
            <a:fld id="{3496EB1B-DDA0-456F-BE1C-0D0B814BEA8F}" type="slidenum">
              <a:rPr lang="en-US" smtClean="0"/>
              <a:t>36</a:t>
            </a:fld>
            <a:endParaRPr lang="en-US"/>
          </a:p>
        </p:txBody>
      </p:sp>
      <p:sp>
        <p:nvSpPr>
          <p:cNvPr id="7" name="TextBox 6"/>
          <p:cNvSpPr txBox="1"/>
          <p:nvPr/>
        </p:nvSpPr>
        <p:spPr>
          <a:xfrm>
            <a:off x="360608" y="270456"/>
            <a:ext cx="3677992" cy="369332"/>
          </a:xfrm>
          <a:prstGeom prst="rect">
            <a:avLst/>
          </a:prstGeom>
          <a:noFill/>
        </p:spPr>
        <p:txBody>
          <a:bodyPr wrap="square" rtlCol="0">
            <a:spAutoFit/>
          </a:bodyPr>
          <a:lstStyle/>
          <a:p>
            <a:r>
              <a:rPr lang="en-US" b="1" u="sng" dirty="0" smtClean="0"/>
              <a:t>References</a:t>
            </a:r>
            <a:endParaRPr lang="en-US" b="1" u="sng" dirty="0"/>
          </a:p>
        </p:txBody>
      </p:sp>
    </p:spTree>
    <p:extLst>
      <p:ext uri="{BB962C8B-B14F-4D97-AF65-F5344CB8AC3E}">
        <p14:creationId xmlns:p14="http://schemas.microsoft.com/office/powerpoint/2010/main" val="2518501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538144" y="256188"/>
            <a:ext cx="8142514" cy="923330"/>
          </a:xfrm>
          <a:prstGeom prst="rect">
            <a:avLst/>
          </a:prstGeom>
        </p:spPr>
        <p:txBody>
          <a:bodyPr wrap="square">
            <a:spAutoFit/>
          </a:bodyPr>
          <a:lstStyle/>
          <a:p>
            <a:r>
              <a:rPr lang="en-US" dirty="0">
                <a:solidFill>
                  <a:srgbClr val="7030A0"/>
                </a:solidFill>
              </a:rPr>
              <a:t>Master encryption key – </a:t>
            </a:r>
            <a:r>
              <a:rPr lang="en-US" dirty="0"/>
              <a:t>The encryption key used to encrypt secondary data encryption keys used for column encryption and table space encryption</a:t>
            </a:r>
            <a:r>
              <a:rPr lang="en-US" dirty="0" smtClean="0"/>
              <a:t>.  </a:t>
            </a:r>
            <a:r>
              <a:rPr lang="en-US" dirty="0"/>
              <a:t>Master encryption keys are part of the Oracle Advanced Security two-tier key architecture</a:t>
            </a:r>
          </a:p>
        </p:txBody>
      </p:sp>
      <p:cxnSp>
        <p:nvCxnSpPr>
          <p:cNvPr id="7" name="Straight Arrow Connector 6"/>
          <p:cNvCxnSpPr/>
          <p:nvPr/>
        </p:nvCxnSpPr>
        <p:spPr>
          <a:xfrm flipH="1">
            <a:off x="5355847" y="1127152"/>
            <a:ext cx="2760999" cy="168222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9401908" y="1166945"/>
            <a:ext cx="11723" cy="2075094"/>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112215" y="2894699"/>
            <a:ext cx="2031454" cy="369332"/>
          </a:xfrm>
          <a:prstGeom prst="rect">
            <a:avLst/>
          </a:prstGeom>
        </p:spPr>
        <p:txBody>
          <a:bodyPr wrap="none">
            <a:spAutoFit/>
          </a:bodyPr>
          <a:lstStyle/>
          <a:p>
            <a:r>
              <a:rPr lang="en-US" dirty="0">
                <a:solidFill>
                  <a:srgbClr val="7030A0"/>
                </a:solidFill>
              </a:rPr>
              <a:t>C</a:t>
            </a:r>
            <a:r>
              <a:rPr lang="en-US" dirty="0" smtClean="0">
                <a:solidFill>
                  <a:srgbClr val="7030A0"/>
                </a:solidFill>
              </a:rPr>
              <a:t>olumn </a:t>
            </a:r>
            <a:r>
              <a:rPr lang="en-US" dirty="0">
                <a:solidFill>
                  <a:srgbClr val="7030A0"/>
                </a:solidFill>
              </a:rPr>
              <a:t>encryption </a:t>
            </a:r>
          </a:p>
        </p:txBody>
      </p:sp>
      <p:sp>
        <p:nvSpPr>
          <p:cNvPr id="12" name="Rectangle 11"/>
          <p:cNvSpPr/>
          <p:nvPr/>
        </p:nvSpPr>
        <p:spPr>
          <a:xfrm>
            <a:off x="8383124" y="3234115"/>
            <a:ext cx="2315570" cy="369332"/>
          </a:xfrm>
          <a:prstGeom prst="rect">
            <a:avLst/>
          </a:prstGeom>
        </p:spPr>
        <p:txBody>
          <a:bodyPr wrap="none">
            <a:spAutoFit/>
          </a:bodyPr>
          <a:lstStyle/>
          <a:p>
            <a:r>
              <a:rPr lang="en-US" dirty="0">
                <a:solidFill>
                  <a:srgbClr val="7030A0"/>
                </a:solidFill>
              </a:rPr>
              <a:t>T</a:t>
            </a:r>
            <a:r>
              <a:rPr lang="en-US" dirty="0" smtClean="0">
                <a:solidFill>
                  <a:srgbClr val="7030A0"/>
                </a:solidFill>
              </a:rPr>
              <a:t>able </a:t>
            </a:r>
            <a:r>
              <a:rPr lang="en-US" dirty="0">
                <a:solidFill>
                  <a:srgbClr val="7030A0"/>
                </a:solidFill>
              </a:rPr>
              <a:t>space encryption</a:t>
            </a:r>
          </a:p>
        </p:txBody>
      </p:sp>
      <p:sp>
        <p:nvSpPr>
          <p:cNvPr id="13" name="Rectangle 12"/>
          <p:cNvSpPr/>
          <p:nvPr/>
        </p:nvSpPr>
        <p:spPr>
          <a:xfrm>
            <a:off x="388584" y="4081758"/>
            <a:ext cx="5177868" cy="923330"/>
          </a:xfrm>
          <a:prstGeom prst="rect">
            <a:avLst/>
          </a:prstGeom>
        </p:spPr>
        <p:txBody>
          <a:bodyPr wrap="square">
            <a:spAutoFit/>
          </a:bodyPr>
          <a:lstStyle/>
          <a:p>
            <a:r>
              <a:rPr lang="en-US" b="1" dirty="0">
                <a:solidFill>
                  <a:srgbClr val="002060"/>
                </a:solidFill>
              </a:rPr>
              <a:t>Table key </a:t>
            </a:r>
            <a:r>
              <a:rPr lang="en-US" dirty="0"/>
              <a:t>– </a:t>
            </a:r>
            <a:r>
              <a:rPr lang="en-US" dirty="0" smtClean="0"/>
              <a:t>it is also referred as </a:t>
            </a:r>
            <a:r>
              <a:rPr lang="en-US" b="1" dirty="0" smtClean="0">
                <a:solidFill>
                  <a:srgbClr val="002060"/>
                </a:solidFill>
              </a:rPr>
              <a:t>column </a:t>
            </a:r>
            <a:r>
              <a:rPr lang="en-US" b="1" dirty="0">
                <a:solidFill>
                  <a:srgbClr val="002060"/>
                </a:solidFill>
              </a:rPr>
              <a:t>key</a:t>
            </a:r>
            <a:r>
              <a:rPr lang="en-US" dirty="0"/>
              <a:t>, this key is used to encrypt one or more specific columns in a given </a:t>
            </a:r>
            <a:r>
              <a:rPr lang="en-US" dirty="0" smtClean="0"/>
              <a:t>table.</a:t>
            </a:r>
            <a:endParaRPr lang="en-US" dirty="0"/>
          </a:p>
        </p:txBody>
      </p:sp>
      <p:sp>
        <p:nvSpPr>
          <p:cNvPr id="14" name="Rectangle 13"/>
          <p:cNvSpPr/>
          <p:nvPr/>
        </p:nvSpPr>
        <p:spPr>
          <a:xfrm>
            <a:off x="266360" y="5340315"/>
            <a:ext cx="4998348" cy="646331"/>
          </a:xfrm>
          <a:prstGeom prst="rect">
            <a:avLst/>
          </a:prstGeom>
        </p:spPr>
        <p:txBody>
          <a:bodyPr wrap="square">
            <a:spAutoFit/>
          </a:bodyPr>
          <a:lstStyle/>
          <a:p>
            <a:r>
              <a:rPr lang="en-US" dirty="0"/>
              <a:t>These keys are stored in the </a:t>
            </a:r>
            <a:r>
              <a:rPr lang="en-US" b="1" dirty="0">
                <a:solidFill>
                  <a:srgbClr val="0070C0"/>
                </a:solidFill>
              </a:rPr>
              <a:t>Oracle data dictionary</a:t>
            </a:r>
            <a:r>
              <a:rPr lang="en-US" dirty="0"/>
              <a:t>, encrypted with the master encryption key. </a:t>
            </a:r>
          </a:p>
        </p:txBody>
      </p:sp>
      <p:cxnSp>
        <p:nvCxnSpPr>
          <p:cNvPr id="18" name="Straight Arrow Connector 17"/>
          <p:cNvCxnSpPr/>
          <p:nvPr/>
        </p:nvCxnSpPr>
        <p:spPr>
          <a:xfrm flipH="1">
            <a:off x="4736428" y="3296337"/>
            <a:ext cx="457" cy="811296"/>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6263471" y="4406504"/>
            <a:ext cx="6096000" cy="1477328"/>
          </a:xfrm>
          <a:prstGeom prst="rect">
            <a:avLst/>
          </a:prstGeom>
        </p:spPr>
        <p:txBody>
          <a:bodyPr>
            <a:spAutoFit/>
          </a:bodyPr>
          <a:lstStyle/>
          <a:p>
            <a:r>
              <a:rPr lang="en-US" dirty="0"/>
              <a:t>The key used to encrypt a tablespace.  These keys are encrypted using the </a:t>
            </a:r>
            <a:r>
              <a:rPr lang="en-US" b="1" dirty="0"/>
              <a:t>master key </a:t>
            </a:r>
            <a:r>
              <a:rPr lang="en-US" dirty="0"/>
              <a:t>and are stored in the </a:t>
            </a:r>
            <a:r>
              <a:rPr lang="en-US" b="1" dirty="0">
                <a:solidFill>
                  <a:srgbClr val="0070C0"/>
                </a:solidFill>
              </a:rPr>
              <a:t>tablespace header of the encrypted tablespace</a:t>
            </a:r>
            <a:r>
              <a:rPr lang="en-US" dirty="0"/>
              <a:t>, as well as in the </a:t>
            </a:r>
            <a:r>
              <a:rPr lang="en-US" b="1" dirty="0">
                <a:solidFill>
                  <a:srgbClr val="0070C0"/>
                </a:solidFill>
              </a:rPr>
              <a:t>header of each operating system </a:t>
            </a:r>
            <a:r>
              <a:rPr lang="en-US" dirty="0"/>
              <a:t>- file that belongs to the encrypted </a:t>
            </a:r>
            <a:r>
              <a:rPr lang="en-US" dirty="0" smtClean="0"/>
              <a:t>tablespace.</a:t>
            </a:r>
            <a:endParaRPr lang="en-US" dirty="0"/>
          </a:p>
        </p:txBody>
      </p:sp>
      <p:cxnSp>
        <p:nvCxnSpPr>
          <p:cNvPr id="20" name="Straight Arrow Connector 19"/>
          <p:cNvCxnSpPr/>
          <p:nvPr/>
        </p:nvCxnSpPr>
        <p:spPr>
          <a:xfrm>
            <a:off x="9483968" y="3603447"/>
            <a:ext cx="43543" cy="803057"/>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86738" y="1711328"/>
            <a:ext cx="4903595" cy="1200329"/>
          </a:xfrm>
          <a:prstGeom prst="rect">
            <a:avLst/>
          </a:prstGeom>
        </p:spPr>
        <p:txBody>
          <a:bodyPr wrap="square">
            <a:spAutoFit/>
          </a:bodyPr>
          <a:lstStyle/>
          <a:p>
            <a:r>
              <a:rPr lang="en-US" dirty="0">
                <a:solidFill>
                  <a:srgbClr val="7030A0"/>
                </a:solidFill>
              </a:rPr>
              <a:t>Wallet</a:t>
            </a:r>
            <a:r>
              <a:rPr lang="en-US" dirty="0"/>
              <a:t> – A PKCS#12 </a:t>
            </a:r>
            <a:r>
              <a:rPr lang="en-US" dirty="0" smtClean="0"/>
              <a:t>archiving file format is used to stores TDE </a:t>
            </a:r>
            <a:r>
              <a:rPr lang="en-US" dirty="0"/>
              <a:t>master key. </a:t>
            </a:r>
            <a:r>
              <a:rPr lang="en-US" dirty="0" smtClean="0"/>
              <a:t> Or</a:t>
            </a:r>
          </a:p>
          <a:p>
            <a:r>
              <a:rPr lang="en-US" i="1" dirty="0"/>
              <a:t>PKCS</a:t>
            </a:r>
            <a:r>
              <a:rPr lang="en-US" dirty="0"/>
              <a:t> #</a:t>
            </a:r>
            <a:r>
              <a:rPr lang="en-US" i="1" dirty="0"/>
              <a:t>5</a:t>
            </a:r>
            <a:r>
              <a:rPr lang="en-US" dirty="0"/>
              <a:t> is the Password-Based Cryptography </a:t>
            </a:r>
            <a:r>
              <a:rPr lang="en-US" dirty="0" smtClean="0"/>
              <a:t>Specification.</a:t>
            </a:r>
            <a:endParaRPr lang="en-US" dirty="0"/>
          </a:p>
        </p:txBody>
      </p:sp>
      <p:cxnSp>
        <p:nvCxnSpPr>
          <p:cNvPr id="32" name="Straight Arrow Connector 31"/>
          <p:cNvCxnSpPr/>
          <p:nvPr/>
        </p:nvCxnSpPr>
        <p:spPr>
          <a:xfrm flipH="1">
            <a:off x="1992923" y="708551"/>
            <a:ext cx="1545222" cy="943159"/>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rot="19891752">
            <a:off x="2173720" y="820077"/>
            <a:ext cx="1429103" cy="369332"/>
          </a:xfrm>
          <a:prstGeom prst="rect">
            <a:avLst/>
          </a:prstGeom>
          <a:noFill/>
        </p:spPr>
        <p:txBody>
          <a:bodyPr wrap="square" rtlCol="0">
            <a:spAutoFit/>
          </a:bodyPr>
          <a:lstStyle/>
          <a:p>
            <a:r>
              <a:rPr lang="en-US" dirty="0" smtClean="0"/>
              <a:t>Stores</a:t>
            </a:r>
            <a:endParaRPr lang="en-US" dirty="0"/>
          </a:p>
        </p:txBody>
      </p:sp>
      <p:sp>
        <p:nvSpPr>
          <p:cNvPr id="2" name="Footer Placeholder 1"/>
          <p:cNvSpPr>
            <a:spLocks noGrp="1"/>
          </p:cNvSpPr>
          <p:nvPr>
            <p:ph type="ftr" sz="quarter" idx="11"/>
          </p:nvPr>
        </p:nvSpPr>
        <p:spPr/>
        <p:txBody>
          <a:bodyPr/>
          <a:lstStyle/>
          <a:p>
            <a:r>
              <a:rPr lang="en-US" smtClean="0"/>
              <a:t>Dr. Girija Naraasimhan</a:t>
            </a:r>
            <a:endParaRPr lang="en-US"/>
          </a:p>
        </p:txBody>
      </p:sp>
      <p:sp>
        <p:nvSpPr>
          <p:cNvPr id="3" name="Slide Number Placeholder 2"/>
          <p:cNvSpPr>
            <a:spLocks noGrp="1"/>
          </p:cNvSpPr>
          <p:nvPr>
            <p:ph type="sldNum" sz="quarter" idx="12"/>
          </p:nvPr>
        </p:nvSpPr>
        <p:spPr/>
        <p:txBody>
          <a:bodyPr/>
          <a:lstStyle/>
          <a:p>
            <a:fld id="{3496EB1B-DDA0-456F-BE1C-0D0B814BEA8F}" type="slidenum">
              <a:rPr lang="en-US" smtClean="0"/>
              <a:t>4</a:t>
            </a:fld>
            <a:endParaRPr lang="en-US"/>
          </a:p>
        </p:txBody>
      </p:sp>
    </p:spTree>
    <p:extLst>
      <p:ext uri="{BB962C8B-B14F-4D97-AF65-F5344CB8AC3E}">
        <p14:creationId xmlns:p14="http://schemas.microsoft.com/office/powerpoint/2010/main" val="1868371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97736" y="115910"/>
            <a:ext cx="10406130" cy="6742090"/>
          </a:xfrm>
          <a:prstGeom prst="rect">
            <a:avLst/>
          </a:prstGeom>
        </p:spPr>
      </p:pic>
      <p:sp>
        <p:nvSpPr>
          <p:cNvPr id="5" name="Rectangle 4"/>
          <p:cNvSpPr/>
          <p:nvPr/>
        </p:nvSpPr>
        <p:spPr>
          <a:xfrm>
            <a:off x="150627" y="2489699"/>
            <a:ext cx="1398764" cy="646331"/>
          </a:xfrm>
          <a:prstGeom prst="rect">
            <a:avLst/>
          </a:prstGeom>
          <a:ln w="25400">
            <a:solidFill>
              <a:schemeClr val="accent1"/>
            </a:solidFill>
          </a:ln>
        </p:spPr>
        <p:txBody>
          <a:bodyPr wrap="square">
            <a:spAutoFit/>
          </a:bodyPr>
          <a:lstStyle/>
          <a:p>
            <a:r>
              <a:rPr lang="en-US" dirty="0"/>
              <a:t>Unencrypted plain </a:t>
            </a:r>
            <a:r>
              <a:rPr lang="en-US" dirty="0" smtClean="0"/>
              <a:t>text</a:t>
            </a:r>
            <a:endParaRPr lang="en-US" dirty="0"/>
          </a:p>
        </p:txBody>
      </p:sp>
      <p:sp>
        <p:nvSpPr>
          <p:cNvPr id="6" name="Rectangle 5"/>
          <p:cNvSpPr/>
          <p:nvPr/>
        </p:nvSpPr>
        <p:spPr>
          <a:xfrm>
            <a:off x="10303098" y="2542537"/>
            <a:ext cx="1752914" cy="923330"/>
          </a:xfrm>
          <a:prstGeom prst="rect">
            <a:avLst/>
          </a:prstGeom>
          <a:solidFill>
            <a:schemeClr val="bg1"/>
          </a:solidFill>
          <a:ln w="31750">
            <a:solidFill>
              <a:schemeClr val="accent1"/>
            </a:solidFill>
          </a:ln>
        </p:spPr>
        <p:txBody>
          <a:bodyPr wrap="square">
            <a:spAutoFit/>
          </a:bodyPr>
          <a:lstStyle/>
          <a:p>
            <a:r>
              <a:rPr lang="en-US" dirty="0"/>
              <a:t>Message text that has been encrypted.</a:t>
            </a:r>
          </a:p>
        </p:txBody>
      </p:sp>
      <p:cxnSp>
        <p:nvCxnSpPr>
          <p:cNvPr id="8" name="Straight Arrow Connector 7"/>
          <p:cNvCxnSpPr/>
          <p:nvPr/>
        </p:nvCxnSpPr>
        <p:spPr>
          <a:xfrm>
            <a:off x="9008079" y="2893400"/>
            <a:ext cx="1171977" cy="1673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505243" y="2812864"/>
            <a:ext cx="1828800" cy="1913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1"/>
          </p:nvPr>
        </p:nvSpPr>
        <p:spPr/>
        <p:txBody>
          <a:bodyPr/>
          <a:lstStyle/>
          <a:p>
            <a:r>
              <a:rPr lang="en-US" smtClean="0"/>
              <a:t>Dr. Girija Naraasimhan</a:t>
            </a:r>
            <a:endParaRPr lang="en-US"/>
          </a:p>
        </p:txBody>
      </p:sp>
      <p:sp>
        <p:nvSpPr>
          <p:cNvPr id="3" name="Slide Number Placeholder 2"/>
          <p:cNvSpPr>
            <a:spLocks noGrp="1"/>
          </p:cNvSpPr>
          <p:nvPr>
            <p:ph type="sldNum" sz="quarter" idx="12"/>
          </p:nvPr>
        </p:nvSpPr>
        <p:spPr/>
        <p:txBody>
          <a:bodyPr/>
          <a:lstStyle/>
          <a:p>
            <a:fld id="{3496EB1B-DDA0-456F-BE1C-0D0B814BEA8F}" type="slidenum">
              <a:rPr lang="en-US" smtClean="0"/>
              <a:t>5</a:t>
            </a:fld>
            <a:endParaRPr lang="en-US"/>
          </a:p>
        </p:txBody>
      </p:sp>
    </p:spTree>
    <p:extLst>
      <p:ext uri="{BB962C8B-B14F-4D97-AF65-F5344CB8AC3E}">
        <p14:creationId xmlns:p14="http://schemas.microsoft.com/office/powerpoint/2010/main" val="610799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4171" y="108857"/>
            <a:ext cx="11908972" cy="2000548"/>
          </a:xfrm>
          <a:prstGeom prst="rect">
            <a:avLst/>
          </a:prstGeom>
        </p:spPr>
        <p:txBody>
          <a:bodyPr wrap="square">
            <a:spAutoFit/>
          </a:bodyPr>
          <a:lstStyle/>
          <a:p>
            <a:r>
              <a:rPr lang="en-US" dirty="0"/>
              <a:t>the master key of the server is stored in an external security module that is outside the database and accessible only to the security administrator.</a:t>
            </a:r>
          </a:p>
          <a:p>
            <a:endParaRPr lang="en-US" sz="800" dirty="0"/>
          </a:p>
          <a:p>
            <a:r>
              <a:rPr lang="en-US" dirty="0"/>
              <a:t> For this external security module, Oracle uses an Oracle wallet Storing the master key in this way prevents its unauthorized use. </a:t>
            </a:r>
          </a:p>
          <a:p>
            <a:endParaRPr lang="en-US" sz="800" dirty="0"/>
          </a:p>
          <a:p>
            <a:r>
              <a:rPr lang="en-US" dirty="0"/>
              <a:t>In addition to storing the master key, the Oracle wallet is also used to generate encryption keys and perform encryption and decryption.</a:t>
            </a:r>
          </a:p>
        </p:txBody>
      </p:sp>
      <p:pic>
        <p:nvPicPr>
          <p:cNvPr id="5" name="Picture 4"/>
          <p:cNvPicPr>
            <a:picLocks noChangeAspect="1"/>
          </p:cNvPicPr>
          <p:nvPr/>
        </p:nvPicPr>
        <p:blipFill>
          <a:blip r:embed="rId2"/>
          <a:stretch>
            <a:fillRect/>
          </a:stretch>
        </p:blipFill>
        <p:spPr>
          <a:xfrm>
            <a:off x="317470" y="2308324"/>
            <a:ext cx="7084816" cy="4158343"/>
          </a:xfrm>
          <a:prstGeom prst="rect">
            <a:avLst/>
          </a:prstGeom>
        </p:spPr>
      </p:pic>
      <p:sp>
        <p:nvSpPr>
          <p:cNvPr id="6" name="Rectangle 5"/>
          <p:cNvSpPr/>
          <p:nvPr/>
        </p:nvSpPr>
        <p:spPr>
          <a:xfrm>
            <a:off x="7491157" y="2925556"/>
            <a:ext cx="4452257" cy="2923877"/>
          </a:xfrm>
          <a:prstGeom prst="rect">
            <a:avLst/>
          </a:prstGeom>
        </p:spPr>
        <p:txBody>
          <a:bodyPr wrap="square">
            <a:spAutoFit/>
          </a:bodyPr>
          <a:lstStyle/>
          <a:p>
            <a:r>
              <a:rPr lang="en-US" dirty="0">
                <a:solidFill>
                  <a:srgbClr val="222222"/>
                </a:solidFill>
                <a:latin typeface="Helvetica Neue"/>
              </a:rPr>
              <a:t>When a table contains encrypted columns, a single key is used </a:t>
            </a:r>
            <a:r>
              <a:rPr lang="en-US" b="1" dirty="0">
                <a:solidFill>
                  <a:srgbClr val="0070C0"/>
                </a:solidFill>
                <a:latin typeface="Helvetica Neue"/>
              </a:rPr>
              <a:t>regardless of the number of encrypted </a:t>
            </a:r>
            <a:r>
              <a:rPr lang="en-US" dirty="0">
                <a:solidFill>
                  <a:srgbClr val="222222"/>
                </a:solidFill>
                <a:latin typeface="Helvetica Neue"/>
              </a:rPr>
              <a:t>columns. </a:t>
            </a:r>
          </a:p>
          <a:p>
            <a:endParaRPr lang="en-US" sz="800" dirty="0" smtClean="0">
              <a:solidFill>
                <a:srgbClr val="222222"/>
              </a:solidFill>
              <a:latin typeface="Helvetica Neue"/>
            </a:endParaRPr>
          </a:p>
          <a:p>
            <a:endParaRPr lang="en-US" sz="800" dirty="0">
              <a:solidFill>
                <a:srgbClr val="222222"/>
              </a:solidFill>
              <a:latin typeface="Helvetica Neue"/>
            </a:endParaRPr>
          </a:p>
          <a:p>
            <a:endParaRPr lang="en-US" sz="800" dirty="0" smtClean="0">
              <a:solidFill>
                <a:srgbClr val="222222"/>
              </a:solidFill>
              <a:latin typeface="Helvetica Neue"/>
            </a:endParaRPr>
          </a:p>
          <a:p>
            <a:endParaRPr lang="en-US" sz="800" dirty="0">
              <a:solidFill>
                <a:srgbClr val="222222"/>
              </a:solidFill>
              <a:latin typeface="Helvetica Neue"/>
            </a:endParaRPr>
          </a:p>
          <a:p>
            <a:endParaRPr lang="en-US" sz="800" dirty="0">
              <a:solidFill>
                <a:srgbClr val="222222"/>
              </a:solidFill>
              <a:latin typeface="Helvetica Neue"/>
            </a:endParaRPr>
          </a:p>
          <a:p>
            <a:r>
              <a:rPr lang="en-US" dirty="0">
                <a:solidFill>
                  <a:srgbClr val="222222"/>
                </a:solidFill>
                <a:latin typeface="Helvetica Neue"/>
              </a:rPr>
              <a:t>The keys for all tables containing encrypted columns are encrypted with the </a:t>
            </a:r>
            <a:r>
              <a:rPr lang="en-US" dirty="0">
                <a:solidFill>
                  <a:srgbClr val="0070C0"/>
                </a:solidFill>
                <a:latin typeface="Helvetica Neue"/>
              </a:rPr>
              <a:t>database server master key and stored in a dictionary table </a:t>
            </a:r>
            <a:r>
              <a:rPr lang="en-US" dirty="0">
                <a:solidFill>
                  <a:srgbClr val="222222"/>
                </a:solidFill>
                <a:latin typeface="Helvetica Neue"/>
              </a:rPr>
              <a:t>in the database.</a:t>
            </a:r>
          </a:p>
          <a:p>
            <a:endParaRPr lang="en-US" dirty="0">
              <a:solidFill>
                <a:srgbClr val="222222"/>
              </a:solidFill>
              <a:latin typeface="Helvetica Neue"/>
            </a:endParaRPr>
          </a:p>
        </p:txBody>
      </p:sp>
      <p:sp>
        <p:nvSpPr>
          <p:cNvPr id="2" name="Footer Placeholder 1"/>
          <p:cNvSpPr>
            <a:spLocks noGrp="1"/>
          </p:cNvSpPr>
          <p:nvPr>
            <p:ph type="ftr" sz="quarter" idx="11"/>
          </p:nvPr>
        </p:nvSpPr>
        <p:spPr/>
        <p:txBody>
          <a:bodyPr/>
          <a:lstStyle/>
          <a:p>
            <a:r>
              <a:rPr lang="en-US" smtClean="0"/>
              <a:t>Dr. Girija Naraasimhan</a:t>
            </a:r>
            <a:endParaRPr lang="en-US"/>
          </a:p>
        </p:txBody>
      </p:sp>
      <p:sp>
        <p:nvSpPr>
          <p:cNvPr id="3" name="Slide Number Placeholder 2"/>
          <p:cNvSpPr>
            <a:spLocks noGrp="1"/>
          </p:cNvSpPr>
          <p:nvPr>
            <p:ph type="sldNum" sz="quarter" idx="12"/>
          </p:nvPr>
        </p:nvSpPr>
        <p:spPr/>
        <p:txBody>
          <a:bodyPr/>
          <a:lstStyle/>
          <a:p>
            <a:fld id="{3496EB1B-DDA0-456F-BE1C-0D0B814BEA8F}" type="slidenum">
              <a:rPr lang="en-US" smtClean="0"/>
              <a:t>6</a:t>
            </a:fld>
            <a:endParaRPr lang="en-US"/>
          </a:p>
        </p:txBody>
      </p:sp>
    </p:spTree>
    <p:extLst>
      <p:ext uri="{BB962C8B-B14F-4D97-AF65-F5344CB8AC3E}">
        <p14:creationId xmlns:p14="http://schemas.microsoft.com/office/powerpoint/2010/main" val="1273016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17267"/>
            <a:ext cx="65" cy="491734"/>
          </a:xfrm>
          <a:prstGeom prst="rect">
            <a:avLst/>
          </a:prstGeom>
          <a:solidFill>
            <a:srgbClr val="EEEEE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0" rIns="0" bIns="53958"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 name="Rectangle 2"/>
          <p:cNvSpPr/>
          <p:nvPr/>
        </p:nvSpPr>
        <p:spPr>
          <a:xfrm>
            <a:off x="656526" y="3393774"/>
            <a:ext cx="10470525" cy="2585323"/>
          </a:xfrm>
          <a:prstGeom prst="rect">
            <a:avLst/>
          </a:prstGeom>
        </p:spPr>
        <p:txBody>
          <a:bodyPr wrap="square">
            <a:spAutoFit/>
          </a:bodyPr>
          <a:lstStyle/>
          <a:p>
            <a:r>
              <a:rPr lang="en-US" dirty="0" err="1"/>
              <a:t>certificate_ID</a:t>
            </a:r>
            <a:r>
              <a:rPr lang="en-US" dirty="0"/>
              <a:t> is an optional string containing the unique identifier of a certificate stored in the security module. Use this parameter if you intend to use your PKI private key as your master key. This parameter has no default setting.</a:t>
            </a:r>
          </a:p>
          <a:p>
            <a:endParaRPr lang="en-US" dirty="0"/>
          </a:p>
          <a:p>
            <a:r>
              <a:rPr lang="en-US" dirty="0"/>
              <a:t>You can search for a </a:t>
            </a:r>
            <a:r>
              <a:rPr lang="en-US" dirty="0" err="1"/>
              <a:t>certificate_ID</a:t>
            </a:r>
            <a:r>
              <a:rPr lang="en-US" dirty="0"/>
              <a:t> by querying the V$WALLET fixed view when the wallet is open. Only certificates that can be used as master keys by transparent data encryption are shown.</a:t>
            </a:r>
          </a:p>
          <a:p>
            <a:endParaRPr lang="en-US" dirty="0"/>
          </a:p>
          <a:p>
            <a:r>
              <a:rPr lang="en-US" dirty="0"/>
              <a:t>password is the mandatory wallet password for the security module, with no default setting. It is case sensitive; enclose it in double-quotation marks.</a:t>
            </a:r>
          </a:p>
        </p:txBody>
      </p:sp>
      <p:sp>
        <p:nvSpPr>
          <p:cNvPr id="4" name="Rectangle 2"/>
          <p:cNvSpPr>
            <a:spLocks noChangeArrowheads="1"/>
          </p:cNvSpPr>
          <p:nvPr/>
        </p:nvSpPr>
        <p:spPr bwMode="auto">
          <a:xfrm>
            <a:off x="0" y="3393774"/>
            <a:ext cx="65" cy="437249"/>
          </a:xfrm>
          <a:prstGeom prst="rect">
            <a:avLst/>
          </a:prstGeom>
          <a:solidFill>
            <a:srgbClr val="F9F9F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15870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6" name="Rectangle 5"/>
          <p:cNvSpPr/>
          <p:nvPr/>
        </p:nvSpPr>
        <p:spPr>
          <a:xfrm>
            <a:off x="0" y="-17267"/>
            <a:ext cx="11668259" cy="2523768"/>
          </a:xfrm>
          <a:prstGeom prst="rect">
            <a:avLst/>
          </a:prstGeom>
        </p:spPr>
        <p:txBody>
          <a:bodyPr wrap="square">
            <a:spAutoFit/>
          </a:bodyPr>
          <a:lstStyle/>
          <a:p>
            <a:pPr lvl="0" eaLnBrk="0" fontAlgn="base" hangingPunct="0">
              <a:spcBef>
                <a:spcPct val="0"/>
              </a:spcBef>
              <a:spcAft>
                <a:spcPct val="0"/>
              </a:spcAft>
            </a:pPr>
            <a:r>
              <a:rPr lang="en-US" altLang="en-US" sz="3200" dirty="0">
                <a:solidFill>
                  <a:srgbClr val="252525"/>
                </a:solidFill>
                <a:latin typeface="Arial" panose="020B0604020202020204" pitchFamily="34" charset="0"/>
                <a:cs typeface="Arial" panose="020B0604020202020204" pitchFamily="34" charset="0"/>
              </a:rPr>
              <a:t>Specifying an Additional Wallet Location in SQLNET.ORA</a:t>
            </a:r>
          </a:p>
          <a:p>
            <a:pPr lvl="0" eaLnBrk="0" fontAlgn="base" hangingPunct="0">
              <a:spcBef>
                <a:spcPct val="0"/>
              </a:spcBef>
              <a:spcAft>
                <a:spcPct val="0"/>
              </a:spcAft>
            </a:pPr>
            <a:r>
              <a:rPr lang="en-US" altLang="en-US" dirty="0">
                <a:solidFill>
                  <a:srgbClr val="222222"/>
                </a:solidFill>
                <a:latin typeface="Helvetica Neue"/>
              </a:rPr>
              <a:t>By default, the external security module stores encryption keys in the Oracle wallet specified in the </a:t>
            </a:r>
            <a:r>
              <a:rPr lang="en-US" altLang="en-US" sz="1600" dirty="0" err="1">
                <a:solidFill>
                  <a:srgbClr val="000000"/>
                </a:solidFill>
                <a:latin typeface="menlo"/>
              </a:rPr>
              <a:t>sqlnet.ora</a:t>
            </a:r>
            <a:r>
              <a:rPr lang="en-US" altLang="en-US" dirty="0">
                <a:solidFill>
                  <a:srgbClr val="222222"/>
                </a:solidFill>
                <a:latin typeface="Helvetica Neue"/>
              </a:rPr>
              <a:t> configuration file</a:t>
            </a:r>
            <a:r>
              <a:rPr lang="en-US" altLang="en-US" dirty="0" smtClean="0">
                <a:solidFill>
                  <a:srgbClr val="222222"/>
                </a:solidFill>
                <a:latin typeface="Helvetica Neue"/>
              </a:rPr>
              <a:t>.</a:t>
            </a:r>
          </a:p>
          <a:p>
            <a:pPr lvl="0" eaLnBrk="0" fontAlgn="base" hangingPunct="0">
              <a:spcBef>
                <a:spcPct val="0"/>
              </a:spcBef>
              <a:spcAft>
                <a:spcPct val="0"/>
              </a:spcAft>
            </a:pPr>
            <a:endParaRPr lang="en-US" altLang="en-US" dirty="0">
              <a:solidFill>
                <a:srgbClr val="222222"/>
              </a:solidFill>
              <a:latin typeface="Helvetica Neue"/>
            </a:endParaRPr>
          </a:p>
          <a:p>
            <a:pPr lvl="0" eaLnBrk="0" fontAlgn="base" hangingPunct="0">
              <a:spcBef>
                <a:spcPct val="0"/>
              </a:spcBef>
              <a:spcAft>
                <a:spcPct val="0"/>
              </a:spcAft>
            </a:pPr>
            <a:r>
              <a:rPr lang="en-US" altLang="en-US" dirty="0" smtClean="0">
                <a:solidFill>
                  <a:srgbClr val="222222"/>
                </a:solidFill>
                <a:latin typeface="Helvetica Neue"/>
              </a:rPr>
              <a:t>If </a:t>
            </a:r>
            <a:r>
              <a:rPr lang="en-US" altLang="en-US" dirty="0">
                <a:solidFill>
                  <a:srgbClr val="222222"/>
                </a:solidFill>
                <a:latin typeface="Helvetica Neue"/>
              </a:rPr>
              <a:t>no wallet location is specified in the </a:t>
            </a:r>
            <a:r>
              <a:rPr lang="en-US" altLang="en-US" sz="1600" dirty="0" err="1">
                <a:solidFill>
                  <a:srgbClr val="000000"/>
                </a:solidFill>
                <a:latin typeface="menlo"/>
              </a:rPr>
              <a:t>sqlnet.ora</a:t>
            </a:r>
            <a:r>
              <a:rPr lang="en-US" altLang="en-US" dirty="0">
                <a:solidFill>
                  <a:srgbClr val="222222"/>
                </a:solidFill>
                <a:latin typeface="Helvetica Neue"/>
              </a:rPr>
              <a:t> file, then the default database wallet is used.</a:t>
            </a:r>
            <a:endParaRPr lang="en-US" altLang="en-US" sz="2400" dirty="0"/>
          </a:p>
          <a:p>
            <a:pPr lvl="0" eaLnBrk="0" fontAlgn="base" hangingPunct="0">
              <a:spcBef>
                <a:spcPct val="0"/>
              </a:spcBef>
              <a:spcAft>
                <a:spcPct val="0"/>
              </a:spcAft>
            </a:pPr>
            <a:endParaRPr lang="en-US" altLang="en-US" dirty="0" smtClean="0">
              <a:solidFill>
                <a:srgbClr val="222222"/>
              </a:solidFill>
              <a:latin typeface="Helvetica Neue"/>
            </a:endParaRPr>
          </a:p>
          <a:p>
            <a:pPr lvl="0" eaLnBrk="0" fontAlgn="base" hangingPunct="0">
              <a:spcBef>
                <a:spcPct val="0"/>
              </a:spcBef>
              <a:spcAft>
                <a:spcPct val="0"/>
              </a:spcAft>
            </a:pPr>
            <a:r>
              <a:rPr lang="en-US" altLang="en-US" dirty="0" smtClean="0">
                <a:solidFill>
                  <a:srgbClr val="222222"/>
                </a:solidFill>
                <a:latin typeface="Helvetica Neue"/>
              </a:rPr>
              <a:t>If </a:t>
            </a:r>
            <a:r>
              <a:rPr lang="en-US" altLang="en-US" dirty="0">
                <a:solidFill>
                  <a:srgbClr val="222222"/>
                </a:solidFill>
                <a:latin typeface="Helvetica Neue"/>
              </a:rPr>
              <a:t>you wish to use a wallet specifically for transparent data encryption, then you must specify a second wallet location in </a:t>
            </a:r>
            <a:r>
              <a:rPr lang="en-US" altLang="en-US" sz="1600" dirty="0" err="1">
                <a:solidFill>
                  <a:srgbClr val="000000"/>
                </a:solidFill>
                <a:latin typeface="menlo"/>
              </a:rPr>
              <a:t>sqlnet.ora</a:t>
            </a:r>
            <a:r>
              <a:rPr lang="en-US" altLang="en-US" dirty="0">
                <a:solidFill>
                  <a:srgbClr val="222222"/>
                </a:solidFill>
                <a:latin typeface="Helvetica Neue"/>
              </a:rPr>
              <a:t> by using the </a:t>
            </a:r>
            <a:r>
              <a:rPr lang="en-US" altLang="en-US" sz="1600" dirty="0">
                <a:solidFill>
                  <a:srgbClr val="000000"/>
                </a:solidFill>
                <a:latin typeface="menlo"/>
              </a:rPr>
              <a:t>ENCRYPTION_WALLET_LOCATION</a:t>
            </a:r>
            <a:r>
              <a:rPr lang="en-US" altLang="en-US" dirty="0">
                <a:solidFill>
                  <a:srgbClr val="222222"/>
                </a:solidFill>
                <a:latin typeface="Helvetica Neue"/>
              </a:rPr>
              <a:t> parameter.</a:t>
            </a:r>
            <a:endParaRPr lang="en-US" altLang="en-US" sz="4000" dirty="0">
              <a:latin typeface="Arial" panose="020B0604020202020204" pitchFamily="34" charset="0"/>
            </a:endParaRPr>
          </a:p>
        </p:txBody>
      </p:sp>
      <p:sp>
        <p:nvSpPr>
          <p:cNvPr id="7" name="Rectangle 6"/>
          <p:cNvSpPr/>
          <p:nvPr/>
        </p:nvSpPr>
        <p:spPr>
          <a:xfrm>
            <a:off x="656526" y="2623049"/>
            <a:ext cx="9689205" cy="523220"/>
          </a:xfrm>
          <a:prstGeom prst="rect">
            <a:avLst/>
          </a:prstGeom>
        </p:spPr>
        <p:txBody>
          <a:bodyPr wrap="square">
            <a:spAutoFit/>
          </a:bodyPr>
          <a:lstStyle/>
          <a:p>
            <a:pPr lvl="0" eaLnBrk="0" fontAlgn="base" hangingPunct="0">
              <a:spcBef>
                <a:spcPct val="0"/>
              </a:spcBef>
              <a:spcAft>
                <a:spcPct val="0"/>
              </a:spcAft>
            </a:pPr>
            <a:r>
              <a:rPr lang="en-US" altLang="en-US" b="1" dirty="0">
                <a:solidFill>
                  <a:srgbClr val="002060"/>
                </a:solidFill>
                <a:latin typeface="Courier New" panose="02070309020205020404" pitchFamily="49" charset="0"/>
                <a:cs typeface="Courier New" panose="02070309020205020404" pitchFamily="49" charset="0"/>
              </a:rPr>
              <a:t>ALTER SYSTEM SET ENCRYPTION KEY </a:t>
            </a:r>
            <a:r>
              <a:rPr lang="en-US" altLang="en-US" b="1" i="1" dirty="0" err="1">
                <a:solidFill>
                  <a:srgbClr val="002060"/>
                </a:solidFill>
                <a:latin typeface="Courier New" panose="02070309020205020404" pitchFamily="49" charset="0"/>
                <a:cs typeface="Courier New" panose="02070309020205020404" pitchFamily="49" charset="0"/>
              </a:rPr>
              <a:t>certificate_ID</a:t>
            </a:r>
            <a:r>
              <a:rPr lang="en-US" altLang="en-US" b="1" dirty="0">
                <a:solidFill>
                  <a:srgbClr val="002060"/>
                </a:solidFill>
                <a:latin typeface="Courier New" panose="02070309020205020404" pitchFamily="49" charset="0"/>
                <a:cs typeface="Courier New" panose="02070309020205020404" pitchFamily="49" charset="0"/>
              </a:rPr>
              <a:t> IDENTIFIED BY </a:t>
            </a:r>
            <a:r>
              <a:rPr lang="en-US" altLang="en-US" b="1" i="1" dirty="0">
                <a:solidFill>
                  <a:srgbClr val="002060"/>
                </a:solidFill>
                <a:latin typeface="Courier New" panose="02070309020205020404" pitchFamily="49" charset="0"/>
                <a:cs typeface="Courier New" panose="02070309020205020404" pitchFamily="49" charset="0"/>
              </a:rPr>
              <a:t>password</a:t>
            </a:r>
            <a:r>
              <a:rPr lang="en-US" altLang="en-US" sz="2800" b="1" dirty="0">
                <a:solidFill>
                  <a:srgbClr val="002060"/>
                </a:solidFill>
                <a:latin typeface="Courier New" panose="02070309020205020404" pitchFamily="49" charset="0"/>
                <a:cs typeface="Courier New" panose="02070309020205020404" pitchFamily="49" charset="0"/>
              </a:rPr>
              <a:t> </a:t>
            </a:r>
            <a:endParaRPr lang="en-US" altLang="en-US" sz="4400" b="1" dirty="0">
              <a:solidFill>
                <a:srgbClr val="002060"/>
              </a:solidFill>
              <a:latin typeface="Courier New" panose="02070309020205020404" pitchFamily="49" charset="0"/>
              <a:cs typeface="Courier New" panose="02070309020205020404" pitchFamily="49" charset="0"/>
            </a:endParaRPr>
          </a:p>
        </p:txBody>
      </p:sp>
      <p:sp>
        <p:nvSpPr>
          <p:cNvPr id="5" name="Footer Placeholder 4"/>
          <p:cNvSpPr>
            <a:spLocks noGrp="1"/>
          </p:cNvSpPr>
          <p:nvPr>
            <p:ph type="ftr" sz="quarter" idx="11"/>
          </p:nvPr>
        </p:nvSpPr>
        <p:spPr/>
        <p:txBody>
          <a:bodyPr/>
          <a:lstStyle/>
          <a:p>
            <a:r>
              <a:rPr lang="en-US" smtClean="0"/>
              <a:t>Dr. Girija Naraasimhan</a:t>
            </a:r>
            <a:endParaRPr lang="en-US"/>
          </a:p>
        </p:txBody>
      </p:sp>
      <p:sp>
        <p:nvSpPr>
          <p:cNvPr id="8" name="Slide Number Placeholder 7"/>
          <p:cNvSpPr>
            <a:spLocks noGrp="1"/>
          </p:cNvSpPr>
          <p:nvPr>
            <p:ph type="sldNum" sz="quarter" idx="12"/>
          </p:nvPr>
        </p:nvSpPr>
        <p:spPr/>
        <p:txBody>
          <a:bodyPr/>
          <a:lstStyle/>
          <a:p>
            <a:fld id="{3496EB1B-DDA0-456F-BE1C-0D0B814BEA8F}" type="slidenum">
              <a:rPr lang="en-US" smtClean="0"/>
              <a:t>7</a:t>
            </a:fld>
            <a:endParaRPr lang="en-US"/>
          </a:p>
        </p:txBody>
      </p:sp>
    </p:spTree>
    <p:extLst>
      <p:ext uri="{BB962C8B-B14F-4D97-AF65-F5344CB8AC3E}">
        <p14:creationId xmlns:p14="http://schemas.microsoft.com/office/powerpoint/2010/main" val="3394387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1706896" cy="2031325"/>
          </a:xfrm>
          <a:prstGeom prst="rect">
            <a:avLst/>
          </a:prstGeom>
        </p:spPr>
        <p:txBody>
          <a:bodyPr wrap="square">
            <a:spAutoFit/>
          </a:bodyPr>
          <a:lstStyle/>
          <a:p>
            <a:r>
              <a:rPr lang="en-US" dirty="0"/>
              <a:t>Step 1: Create Wallet E:\app\user\admin\orcl\wallet – in the </a:t>
            </a:r>
            <a:r>
              <a:rPr lang="en-US" dirty="0" err="1"/>
              <a:t>orcl</a:t>
            </a:r>
            <a:r>
              <a:rPr lang="en-US" dirty="0"/>
              <a:t> directory create </a:t>
            </a:r>
            <a:r>
              <a:rPr lang="en-US" dirty="0" smtClean="0"/>
              <a:t>“Wallet” </a:t>
            </a:r>
            <a:r>
              <a:rPr lang="en-US" dirty="0"/>
              <a:t>directory suppose it is not available.  </a:t>
            </a:r>
          </a:p>
          <a:p>
            <a:r>
              <a:rPr lang="en-US" dirty="0"/>
              <a:t> </a:t>
            </a:r>
          </a:p>
          <a:p>
            <a:r>
              <a:rPr lang="en-US" dirty="0"/>
              <a:t>Step 2: insert wallet location in </a:t>
            </a:r>
            <a:r>
              <a:rPr lang="en-US" dirty="0" smtClean="0"/>
              <a:t>“</a:t>
            </a:r>
            <a:r>
              <a:rPr lang="en-US" dirty="0" err="1" smtClean="0"/>
              <a:t>sqlnet.ora</a:t>
            </a:r>
            <a:r>
              <a:rPr lang="en-US" dirty="0" smtClean="0"/>
              <a:t>”, </a:t>
            </a:r>
            <a:r>
              <a:rPr lang="en-US" dirty="0"/>
              <a:t>as given below </a:t>
            </a:r>
            <a:endParaRPr lang="en-US" dirty="0" smtClean="0"/>
          </a:p>
          <a:p>
            <a:r>
              <a:rPr lang="en-US" dirty="0" smtClean="0">
                <a:solidFill>
                  <a:srgbClr val="002060"/>
                </a:solidFill>
              </a:rPr>
              <a:t>ENCRYPTION_WALLET_LOCATION</a:t>
            </a:r>
            <a:r>
              <a:rPr lang="en-US" dirty="0">
                <a:solidFill>
                  <a:srgbClr val="002060"/>
                </a:solidFill>
              </a:rPr>
              <a:t>=   </a:t>
            </a:r>
            <a:endParaRPr lang="en-US" dirty="0" smtClean="0">
              <a:solidFill>
                <a:srgbClr val="002060"/>
              </a:solidFill>
            </a:endParaRPr>
          </a:p>
          <a:p>
            <a:r>
              <a:rPr lang="en-US" dirty="0" smtClean="0">
                <a:solidFill>
                  <a:srgbClr val="002060"/>
                </a:solidFill>
              </a:rPr>
              <a:t>(</a:t>
            </a:r>
            <a:r>
              <a:rPr lang="en-US" dirty="0">
                <a:solidFill>
                  <a:srgbClr val="002060"/>
                </a:solidFill>
              </a:rPr>
              <a:t>SOURCE=(METHOD=FILE)(METHOD_DATA=   </a:t>
            </a:r>
            <a:endParaRPr lang="en-US" dirty="0" smtClean="0">
              <a:solidFill>
                <a:srgbClr val="002060"/>
              </a:solidFill>
            </a:endParaRPr>
          </a:p>
          <a:p>
            <a:r>
              <a:rPr lang="en-US" dirty="0" smtClean="0">
                <a:solidFill>
                  <a:srgbClr val="002060"/>
                </a:solidFill>
              </a:rPr>
              <a:t>  </a:t>
            </a:r>
            <a:r>
              <a:rPr lang="en-US" dirty="0">
                <a:solidFill>
                  <a:srgbClr val="002060"/>
                </a:solidFill>
              </a:rPr>
              <a:t>(DIRECTORY=E:\</a:t>
            </a:r>
            <a:r>
              <a:rPr lang="en-US" dirty="0" smtClean="0">
                <a:solidFill>
                  <a:srgbClr val="002060"/>
                </a:solidFill>
              </a:rPr>
              <a:t>app\user\admin\</a:t>
            </a:r>
            <a:r>
              <a:rPr lang="en-US" dirty="0" err="1" smtClean="0">
                <a:solidFill>
                  <a:srgbClr val="002060"/>
                </a:solidFill>
              </a:rPr>
              <a:t>orcl</a:t>
            </a:r>
            <a:r>
              <a:rPr lang="en-US" dirty="0" smtClean="0">
                <a:solidFill>
                  <a:srgbClr val="002060"/>
                </a:solidFill>
              </a:rPr>
              <a:t>\wallet))) </a:t>
            </a:r>
            <a:endParaRPr lang="en-US" dirty="0">
              <a:solidFill>
                <a:srgbClr val="002060"/>
              </a:solidFill>
            </a:endParaRPr>
          </a:p>
        </p:txBody>
      </p:sp>
      <p:sp>
        <p:nvSpPr>
          <p:cNvPr id="4" name="Rectangle 3"/>
          <p:cNvSpPr/>
          <p:nvPr/>
        </p:nvSpPr>
        <p:spPr>
          <a:xfrm>
            <a:off x="7277980" y="891390"/>
            <a:ext cx="4164323" cy="646331"/>
          </a:xfrm>
          <a:prstGeom prst="rect">
            <a:avLst/>
          </a:prstGeom>
          <a:ln w="25400">
            <a:solidFill>
              <a:schemeClr val="accent1"/>
            </a:solidFill>
          </a:ln>
        </p:spPr>
        <p:txBody>
          <a:bodyPr wrap="square">
            <a:spAutoFit/>
          </a:bodyPr>
          <a:lstStyle/>
          <a:p>
            <a:r>
              <a:rPr lang="en-US" dirty="0"/>
              <a:t>In the directory give correct path where you create the wallet directory. </a:t>
            </a:r>
          </a:p>
        </p:txBody>
      </p:sp>
      <p:pic>
        <p:nvPicPr>
          <p:cNvPr id="5" name="Picture 4"/>
          <p:cNvPicPr>
            <a:picLocks noChangeAspect="1"/>
          </p:cNvPicPr>
          <p:nvPr/>
        </p:nvPicPr>
        <p:blipFill rotWithShape="1">
          <a:blip r:embed="rId2"/>
          <a:srcRect l="33791" t="25785" r="29688" b="48836"/>
          <a:stretch/>
        </p:blipFill>
        <p:spPr>
          <a:xfrm>
            <a:off x="573176" y="2634409"/>
            <a:ext cx="10541292" cy="4088363"/>
          </a:xfrm>
          <a:prstGeom prst="rect">
            <a:avLst/>
          </a:prstGeom>
        </p:spPr>
      </p:pic>
      <p:cxnSp>
        <p:nvCxnSpPr>
          <p:cNvPr id="7" name="Straight Arrow Connector 6"/>
          <p:cNvCxnSpPr/>
          <p:nvPr/>
        </p:nvCxnSpPr>
        <p:spPr>
          <a:xfrm flipH="1">
            <a:off x="4451258" y="1537721"/>
            <a:ext cx="2826722" cy="26788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1"/>
          </p:nvPr>
        </p:nvSpPr>
        <p:spPr/>
        <p:txBody>
          <a:bodyPr/>
          <a:lstStyle/>
          <a:p>
            <a:r>
              <a:rPr lang="en-US" smtClean="0"/>
              <a:t>Dr. Girija Naraasimhan</a:t>
            </a:r>
            <a:endParaRPr lang="en-US"/>
          </a:p>
        </p:txBody>
      </p:sp>
      <p:sp>
        <p:nvSpPr>
          <p:cNvPr id="6" name="Slide Number Placeholder 5"/>
          <p:cNvSpPr>
            <a:spLocks noGrp="1"/>
          </p:cNvSpPr>
          <p:nvPr>
            <p:ph type="sldNum" sz="quarter" idx="12"/>
          </p:nvPr>
        </p:nvSpPr>
        <p:spPr/>
        <p:txBody>
          <a:bodyPr/>
          <a:lstStyle/>
          <a:p>
            <a:fld id="{3496EB1B-DDA0-456F-BE1C-0D0B814BEA8F}" type="slidenum">
              <a:rPr lang="en-US" smtClean="0"/>
              <a:t>8</a:t>
            </a:fld>
            <a:endParaRPr lang="en-US"/>
          </a:p>
        </p:txBody>
      </p:sp>
    </p:spTree>
    <p:extLst>
      <p:ext uri="{BB962C8B-B14F-4D97-AF65-F5344CB8AC3E}">
        <p14:creationId xmlns:p14="http://schemas.microsoft.com/office/powerpoint/2010/main" val="1033687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7506" t="41147" r="27294" b="21524"/>
          <a:stretch/>
        </p:blipFill>
        <p:spPr>
          <a:xfrm>
            <a:off x="219247" y="-218941"/>
            <a:ext cx="11783863" cy="6697014"/>
          </a:xfrm>
          <a:prstGeom prst="rect">
            <a:avLst/>
          </a:prstGeom>
        </p:spPr>
      </p:pic>
      <p:sp>
        <p:nvSpPr>
          <p:cNvPr id="3" name="Footer Placeholder 2"/>
          <p:cNvSpPr>
            <a:spLocks noGrp="1"/>
          </p:cNvSpPr>
          <p:nvPr>
            <p:ph type="ftr" sz="quarter" idx="11"/>
          </p:nvPr>
        </p:nvSpPr>
        <p:spPr/>
        <p:txBody>
          <a:bodyPr/>
          <a:lstStyle/>
          <a:p>
            <a:r>
              <a:rPr lang="en-US" smtClean="0"/>
              <a:t>Dr. Girija Naraasimhan</a:t>
            </a:r>
            <a:endParaRPr lang="en-US"/>
          </a:p>
        </p:txBody>
      </p:sp>
      <p:sp>
        <p:nvSpPr>
          <p:cNvPr id="4" name="Slide Number Placeholder 3"/>
          <p:cNvSpPr>
            <a:spLocks noGrp="1"/>
          </p:cNvSpPr>
          <p:nvPr>
            <p:ph type="sldNum" sz="quarter" idx="12"/>
          </p:nvPr>
        </p:nvSpPr>
        <p:spPr/>
        <p:txBody>
          <a:bodyPr/>
          <a:lstStyle/>
          <a:p>
            <a:fld id="{3496EB1B-DDA0-456F-BE1C-0D0B814BEA8F}" type="slidenum">
              <a:rPr lang="en-US" smtClean="0"/>
              <a:t>9</a:t>
            </a:fld>
            <a:endParaRPr lang="en-US"/>
          </a:p>
        </p:txBody>
      </p:sp>
    </p:spTree>
    <p:extLst>
      <p:ext uri="{BB962C8B-B14F-4D97-AF65-F5344CB8AC3E}">
        <p14:creationId xmlns:p14="http://schemas.microsoft.com/office/powerpoint/2010/main" val="20667123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1564</TotalTime>
  <Words>1846</Words>
  <Application>Microsoft Office PowerPoint</Application>
  <PresentationFormat>Widescreen</PresentationFormat>
  <Paragraphs>243</Paragraphs>
  <Slides>36</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Arial</vt:lpstr>
      <vt:lpstr>Arial</vt:lpstr>
      <vt:lpstr>Calibri</vt:lpstr>
      <vt:lpstr>Calibri Light</vt:lpstr>
      <vt:lpstr>Courier New</vt:lpstr>
      <vt:lpstr>Helvetica Neue</vt:lpstr>
      <vt:lpstr>menlo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Girija</dc:creator>
  <cp:lastModifiedBy>Dr. Girija</cp:lastModifiedBy>
  <cp:revision>113</cp:revision>
  <dcterms:created xsi:type="dcterms:W3CDTF">2018-03-12T17:00:01Z</dcterms:created>
  <dcterms:modified xsi:type="dcterms:W3CDTF">2018-03-27T19:26:30Z</dcterms:modified>
</cp:coreProperties>
</file>