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70" r:id="rId2"/>
    <p:sldId id="259" r:id="rId3"/>
    <p:sldId id="342" r:id="rId4"/>
    <p:sldId id="343" r:id="rId5"/>
    <p:sldId id="344" r:id="rId6"/>
    <p:sldId id="444" r:id="rId7"/>
    <p:sldId id="346" r:id="rId8"/>
    <p:sldId id="447" r:id="rId9"/>
    <p:sldId id="349" r:id="rId10"/>
    <p:sldId id="348" r:id="rId11"/>
    <p:sldId id="445" r:id="rId12"/>
    <p:sldId id="347" r:id="rId13"/>
    <p:sldId id="451" r:id="rId14"/>
    <p:sldId id="448" r:id="rId15"/>
    <p:sldId id="350" r:id="rId16"/>
    <p:sldId id="351" r:id="rId17"/>
    <p:sldId id="352" r:id="rId18"/>
    <p:sldId id="446" r:id="rId19"/>
    <p:sldId id="353" r:id="rId20"/>
    <p:sldId id="449" r:id="rId21"/>
    <p:sldId id="354" r:id="rId22"/>
    <p:sldId id="355" r:id="rId23"/>
    <p:sldId id="356" r:id="rId24"/>
    <p:sldId id="357" r:id="rId25"/>
    <p:sldId id="358" r:id="rId26"/>
    <p:sldId id="359" r:id="rId27"/>
    <p:sldId id="360" r:id="rId28"/>
    <p:sldId id="361" r:id="rId29"/>
    <p:sldId id="450" r:id="rId30"/>
    <p:sldId id="362" r:id="rId31"/>
    <p:sldId id="363" r:id="rId32"/>
    <p:sldId id="364" r:id="rId33"/>
    <p:sldId id="365" r:id="rId34"/>
    <p:sldId id="366" r:id="rId35"/>
    <p:sldId id="367" r:id="rId36"/>
    <p:sldId id="368" r:id="rId37"/>
    <p:sldId id="369" r:id="rId38"/>
    <p:sldId id="370" r:id="rId39"/>
    <p:sldId id="37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4434" autoAdjust="0"/>
  </p:normalViewPr>
  <p:slideViewPr>
    <p:cSldViewPr snapToGrid="0">
      <p:cViewPr varScale="1">
        <p:scale>
          <a:sx n="61" d="100"/>
          <a:sy n="61" d="100"/>
        </p:scale>
        <p:origin x="66" y="252"/>
      </p:cViewPr>
      <p:guideLst/>
    </p:cSldViewPr>
  </p:slideViewPr>
  <p:notesTextViewPr>
    <p:cViewPr>
      <p:scale>
        <a:sx n="1" d="1"/>
        <a:sy n="1" d="1"/>
      </p:scale>
      <p:origin x="0" y="0"/>
    </p:cViewPr>
  </p:notesTextViewPr>
  <p:notesViewPr>
    <p:cSldViewPr snapToGrid="0">
      <p:cViewPr varScale="1">
        <p:scale>
          <a:sx n="57" d="100"/>
          <a:sy n="57" d="100"/>
        </p:scale>
        <p:origin x="1782"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564706-C27F-4E33-8C2D-33463971A8D4}" type="datetimeFigureOut">
              <a:rPr lang="en-US" smtClean="0"/>
              <a:t>3/7/2018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8D952-A920-41E8-BA98-89D5A67FC09D}" type="slidenum">
              <a:rPr lang="en-US" smtClean="0"/>
              <a:t>‹#›</a:t>
            </a:fld>
            <a:endParaRPr lang="en-US"/>
          </a:p>
        </p:txBody>
      </p:sp>
    </p:spTree>
    <p:extLst>
      <p:ext uri="{BB962C8B-B14F-4D97-AF65-F5344CB8AC3E}">
        <p14:creationId xmlns:p14="http://schemas.microsoft.com/office/powerpoint/2010/main" val="410096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619CCA-B35A-4742-ACD7-987535F2EC92}" type="slidenum">
              <a:rPr lang="en-US" smtClean="0"/>
              <a:t>1</a:t>
            </a:fld>
            <a:endParaRPr lang="en-US"/>
          </a:p>
        </p:txBody>
      </p:sp>
    </p:spTree>
    <p:extLst>
      <p:ext uri="{BB962C8B-B14F-4D97-AF65-F5344CB8AC3E}">
        <p14:creationId xmlns:p14="http://schemas.microsoft.com/office/powerpoint/2010/main" val="404696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619CCA-B35A-4742-ACD7-987535F2EC92}" type="slidenum">
              <a:rPr lang="en-US" smtClean="0"/>
              <a:t>8</a:t>
            </a:fld>
            <a:endParaRPr lang="en-US"/>
          </a:p>
        </p:txBody>
      </p:sp>
    </p:spTree>
    <p:extLst>
      <p:ext uri="{BB962C8B-B14F-4D97-AF65-F5344CB8AC3E}">
        <p14:creationId xmlns:p14="http://schemas.microsoft.com/office/powerpoint/2010/main" val="1056139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619CCA-B35A-4742-ACD7-987535F2EC92}" type="slidenum">
              <a:rPr lang="en-US" smtClean="0"/>
              <a:t>14</a:t>
            </a:fld>
            <a:endParaRPr lang="en-US"/>
          </a:p>
        </p:txBody>
      </p:sp>
    </p:spTree>
    <p:extLst>
      <p:ext uri="{BB962C8B-B14F-4D97-AF65-F5344CB8AC3E}">
        <p14:creationId xmlns:p14="http://schemas.microsoft.com/office/powerpoint/2010/main" val="402886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619CCA-B35A-4742-ACD7-987535F2EC92}" type="slidenum">
              <a:rPr lang="en-US" smtClean="0"/>
              <a:t>20</a:t>
            </a:fld>
            <a:endParaRPr lang="en-US"/>
          </a:p>
        </p:txBody>
      </p:sp>
    </p:spTree>
    <p:extLst>
      <p:ext uri="{BB962C8B-B14F-4D97-AF65-F5344CB8AC3E}">
        <p14:creationId xmlns:p14="http://schemas.microsoft.com/office/powerpoint/2010/main" val="355376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619CCA-B35A-4742-ACD7-987535F2EC92}" type="slidenum">
              <a:rPr lang="en-US" smtClean="0"/>
              <a:t>29</a:t>
            </a:fld>
            <a:endParaRPr lang="en-US"/>
          </a:p>
        </p:txBody>
      </p:sp>
    </p:spTree>
    <p:extLst>
      <p:ext uri="{BB962C8B-B14F-4D97-AF65-F5344CB8AC3E}">
        <p14:creationId xmlns:p14="http://schemas.microsoft.com/office/powerpoint/2010/main" val="47694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5A347D-9959-442E-BB5A-459648FF0977}"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Dr. Girija Narasimhan</a:t>
            </a:r>
            <a:endParaRPr lang="en-US"/>
          </a:p>
        </p:txBody>
      </p:sp>
      <p:sp>
        <p:nvSpPr>
          <p:cNvPr id="6" name="Slide Number Placeholder 5"/>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135591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3D622-2AFE-494E-B89A-76A6008A23BF}"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Dr. Girija Narasimhan</a:t>
            </a:r>
            <a:endParaRPr lang="en-US"/>
          </a:p>
        </p:txBody>
      </p:sp>
      <p:sp>
        <p:nvSpPr>
          <p:cNvPr id="6" name="Slide Number Placeholder 5"/>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401995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3822D-8659-402E-9CF5-DBF51E5E29A4}"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Dr. Girija Narasimhan</a:t>
            </a:r>
            <a:endParaRPr lang="en-US"/>
          </a:p>
        </p:txBody>
      </p:sp>
      <p:sp>
        <p:nvSpPr>
          <p:cNvPr id="6" name="Slide Number Placeholder 5"/>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33677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00A8F-DA11-496D-B3EF-42539F3D66F0}"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Dr. Girija Narasimhan</a:t>
            </a:r>
            <a:endParaRPr lang="en-US"/>
          </a:p>
        </p:txBody>
      </p:sp>
      <p:sp>
        <p:nvSpPr>
          <p:cNvPr id="6" name="Slide Number Placeholder 5"/>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149827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66AEF-2679-4AA4-A730-763958387C86}"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Dr. Girija Narasimhan</a:t>
            </a:r>
            <a:endParaRPr lang="en-US"/>
          </a:p>
        </p:txBody>
      </p:sp>
      <p:sp>
        <p:nvSpPr>
          <p:cNvPr id="6" name="Slide Number Placeholder 5"/>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474013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5C3AA4-F805-4994-8141-2BF71595E33B}" type="datetime1">
              <a:rPr lang="en-US" smtClean="0"/>
              <a:t>3/7/2018</a:t>
            </a:fld>
            <a:endParaRPr lang="en-US"/>
          </a:p>
        </p:txBody>
      </p:sp>
      <p:sp>
        <p:nvSpPr>
          <p:cNvPr id="6" name="Footer Placeholder 5"/>
          <p:cNvSpPr>
            <a:spLocks noGrp="1"/>
          </p:cNvSpPr>
          <p:nvPr>
            <p:ph type="ftr" sz="quarter" idx="11"/>
          </p:nvPr>
        </p:nvSpPr>
        <p:spPr/>
        <p:txBody>
          <a:bodyPr/>
          <a:lstStyle/>
          <a:p>
            <a:r>
              <a:rPr lang="en-US" smtClean="0"/>
              <a:t>Dr. Girija Narasimhan</a:t>
            </a:r>
            <a:endParaRPr lang="en-US"/>
          </a:p>
        </p:txBody>
      </p:sp>
      <p:sp>
        <p:nvSpPr>
          <p:cNvPr id="7" name="Slide Number Placeholder 6"/>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273867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6A3CA-F093-4057-8F7D-969F4502DF62}" type="datetime1">
              <a:rPr lang="en-US" smtClean="0"/>
              <a:t>3/7/2018</a:t>
            </a:fld>
            <a:endParaRPr lang="en-US"/>
          </a:p>
        </p:txBody>
      </p:sp>
      <p:sp>
        <p:nvSpPr>
          <p:cNvPr id="8" name="Footer Placeholder 7"/>
          <p:cNvSpPr>
            <a:spLocks noGrp="1"/>
          </p:cNvSpPr>
          <p:nvPr>
            <p:ph type="ftr" sz="quarter" idx="11"/>
          </p:nvPr>
        </p:nvSpPr>
        <p:spPr/>
        <p:txBody>
          <a:bodyPr/>
          <a:lstStyle/>
          <a:p>
            <a:r>
              <a:rPr lang="en-US" smtClean="0"/>
              <a:t>Dr. Girija Narasimhan</a:t>
            </a:r>
            <a:endParaRPr lang="en-US"/>
          </a:p>
        </p:txBody>
      </p:sp>
      <p:sp>
        <p:nvSpPr>
          <p:cNvPr id="9" name="Slide Number Placeholder 8"/>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1042812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B110F5-CB6F-4613-9003-DA960992CF03}" type="datetime1">
              <a:rPr lang="en-US" smtClean="0"/>
              <a:t>3/7/2018</a:t>
            </a:fld>
            <a:endParaRPr lang="en-US"/>
          </a:p>
        </p:txBody>
      </p:sp>
      <p:sp>
        <p:nvSpPr>
          <p:cNvPr id="4" name="Footer Placeholder 3"/>
          <p:cNvSpPr>
            <a:spLocks noGrp="1"/>
          </p:cNvSpPr>
          <p:nvPr>
            <p:ph type="ftr" sz="quarter" idx="11"/>
          </p:nvPr>
        </p:nvSpPr>
        <p:spPr/>
        <p:txBody>
          <a:bodyPr/>
          <a:lstStyle/>
          <a:p>
            <a:r>
              <a:rPr lang="en-US" smtClean="0"/>
              <a:t>Dr. Girija Narasimhan</a:t>
            </a:r>
            <a:endParaRPr lang="en-US"/>
          </a:p>
        </p:txBody>
      </p:sp>
      <p:sp>
        <p:nvSpPr>
          <p:cNvPr id="5" name="Slide Number Placeholder 4"/>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5859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1AB3-2FB8-45AD-8528-D798AB61BE9A}" type="datetime1">
              <a:rPr lang="en-US" smtClean="0"/>
              <a:t>3/7/2018</a:t>
            </a:fld>
            <a:endParaRPr lang="en-US"/>
          </a:p>
        </p:txBody>
      </p:sp>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108297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3E9F4-D3CA-4258-8D2B-DB76AF3C2271}" type="datetime1">
              <a:rPr lang="en-US" smtClean="0"/>
              <a:t>3/7/2018</a:t>
            </a:fld>
            <a:endParaRPr lang="en-US"/>
          </a:p>
        </p:txBody>
      </p:sp>
      <p:sp>
        <p:nvSpPr>
          <p:cNvPr id="6" name="Footer Placeholder 5"/>
          <p:cNvSpPr>
            <a:spLocks noGrp="1"/>
          </p:cNvSpPr>
          <p:nvPr>
            <p:ph type="ftr" sz="quarter" idx="11"/>
          </p:nvPr>
        </p:nvSpPr>
        <p:spPr/>
        <p:txBody>
          <a:bodyPr/>
          <a:lstStyle/>
          <a:p>
            <a:r>
              <a:rPr lang="en-US" smtClean="0"/>
              <a:t>Dr. Girija Narasimhan</a:t>
            </a:r>
            <a:endParaRPr lang="en-US"/>
          </a:p>
        </p:txBody>
      </p:sp>
      <p:sp>
        <p:nvSpPr>
          <p:cNvPr id="7" name="Slide Number Placeholder 6"/>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88688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77751-45F7-494F-95F4-20562F59E9E5}" type="datetime1">
              <a:rPr lang="en-US" smtClean="0"/>
              <a:t>3/7/2018</a:t>
            </a:fld>
            <a:endParaRPr lang="en-US"/>
          </a:p>
        </p:txBody>
      </p:sp>
      <p:sp>
        <p:nvSpPr>
          <p:cNvPr id="6" name="Footer Placeholder 5"/>
          <p:cNvSpPr>
            <a:spLocks noGrp="1"/>
          </p:cNvSpPr>
          <p:nvPr>
            <p:ph type="ftr" sz="quarter" idx="11"/>
          </p:nvPr>
        </p:nvSpPr>
        <p:spPr/>
        <p:txBody>
          <a:bodyPr/>
          <a:lstStyle/>
          <a:p>
            <a:r>
              <a:rPr lang="en-US" smtClean="0"/>
              <a:t>Dr. Girija Narasimhan</a:t>
            </a:r>
            <a:endParaRPr lang="en-US"/>
          </a:p>
        </p:txBody>
      </p:sp>
      <p:sp>
        <p:nvSpPr>
          <p:cNvPr id="7" name="Slide Number Placeholder 6"/>
          <p:cNvSpPr>
            <a:spLocks noGrp="1"/>
          </p:cNvSpPr>
          <p:nvPr>
            <p:ph type="sldNum" sz="quarter" idx="12"/>
          </p:nvPr>
        </p:nvSpPr>
        <p:spPr/>
        <p:txBody>
          <a:bodyPr/>
          <a:lstStyle/>
          <a:p>
            <a:fld id="{F33324CE-4EFC-4EA3-9093-F316C2983C14}" type="slidenum">
              <a:rPr lang="en-US" smtClean="0"/>
              <a:t>‹#›</a:t>
            </a:fld>
            <a:endParaRPr lang="en-US"/>
          </a:p>
        </p:txBody>
      </p:sp>
    </p:spTree>
    <p:extLst>
      <p:ext uri="{BB962C8B-B14F-4D97-AF65-F5344CB8AC3E}">
        <p14:creationId xmlns:p14="http://schemas.microsoft.com/office/powerpoint/2010/main" val="258341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C23C0-DA23-47CF-89D5-CAD02CECE111}" type="datetime1">
              <a:rPr lang="en-US" smtClean="0"/>
              <a:t>3/7/2018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Girija Narasimhan</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324CE-4EFC-4EA3-9093-F316C2983C14}" type="slidenum">
              <a:rPr lang="en-US" smtClean="0"/>
              <a:t>‹#›</a:t>
            </a:fld>
            <a:endParaRPr lang="en-US"/>
          </a:p>
        </p:txBody>
      </p:sp>
    </p:spTree>
    <p:extLst>
      <p:ext uri="{BB962C8B-B14F-4D97-AF65-F5344CB8AC3E}">
        <p14:creationId xmlns:p14="http://schemas.microsoft.com/office/powerpoint/2010/main" val="503176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811" y="3124248"/>
            <a:ext cx="9144000" cy="860892"/>
          </a:xfrm>
        </p:spPr>
        <p:txBody>
          <a:bodyPr>
            <a:normAutofit/>
          </a:bodyPr>
          <a:lstStyle/>
          <a:p>
            <a:r>
              <a:rPr lang="en-US" sz="3600" b="1" dirty="0" smtClean="0"/>
              <a:t>Database Security</a:t>
            </a:r>
            <a:endParaRPr lang="en-US" sz="3600" b="1" dirty="0"/>
          </a:p>
        </p:txBody>
      </p:sp>
      <p:sp>
        <p:nvSpPr>
          <p:cNvPr id="3" name="Subtitle 2"/>
          <p:cNvSpPr>
            <a:spLocks noGrp="1"/>
          </p:cNvSpPr>
          <p:nvPr>
            <p:ph type="subTitle" idx="1"/>
          </p:nvPr>
        </p:nvSpPr>
        <p:spPr>
          <a:xfrm>
            <a:off x="1524000" y="4018897"/>
            <a:ext cx="9144000" cy="1655762"/>
          </a:xfrm>
        </p:spPr>
        <p:txBody>
          <a:bodyPr/>
          <a:lstStyle/>
          <a:p>
            <a:r>
              <a:rPr lang="en-US" dirty="0"/>
              <a:t>https://</a:t>
            </a:r>
            <a:r>
              <a:rPr lang="en-US" dirty="0" smtClean="0"/>
              <a:t>www.oercommons.org/</a:t>
            </a:r>
            <a:endParaRPr lang="en-US" dirty="0"/>
          </a:p>
        </p:txBody>
      </p:sp>
      <p:sp>
        <p:nvSpPr>
          <p:cNvPr id="4" name="Footer Placeholder 3"/>
          <p:cNvSpPr>
            <a:spLocks noGrp="1"/>
          </p:cNvSpPr>
          <p:nvPr>
            <p:ph type="ftr" sz="quarter" idx="11"/>
          </p:nvPr>
        </p:nvSpPr>
        <p:spPr/>
        <p:txBody>
          <a:bodyPr/>
          <a:lstStyle/>
          <a:p>
            <a:r>
              <a:rPr lang="en-US" smtClean="0"/>
              <a:t>Dr. Girija Narasimhan</a:t>
            </a:r>
            <a:endParaRPr lang="en-US"/>
          </a:p>
        </p:txBody>
      </p:sp>
      <p:sp>
        <p:nvSpPr>
          <p:cNvPr id="5" name="Slide Number Placeholder 4"/>
          <p:cNvSpPr>
            <a:spLocks noGrp="1"/>
          </p:cNvSpPr>
          <p:nvPr>
            <p:ph type="sldNum" sz="quarter" idx="12"/>
          </p:nvPr>
        </p:nvSpPr>
        <p:spPr/>
        <p:txBody>
          <a:bodyPr/>
          <a:lstStyle/>
          <a:p>
            <a:fld id="{0914F7A4-6DAA-4681-94E1-916176BCD870}" type="slidenum">
              <a:rPr lang="en-US" smtClean="0"/>
              <a:t>1</a:t>
            </a:fld>
            <a:endParaRPr lang="en-US"/>
          </a:p>
        </p:txBody>
      </p:sp>
      <p:sp>
        <p:nvSpPr>
          <p:cNvPr id="7" name="TextBox 6"/>
          <p:cNvSpPr txBox="1"/>
          <p:nvPr/>
        </p:nvSpPr>
        <p:spPr>
          <a:xfrm>
            <a:off x="3321425" y="4666129"/>
            <a:ext cx="6489840" cy="523220"/>
          </a:xfrm>
          <a:prstGeom prst="rect">
            <a:avLst/>
          </a:prstGeom>
          <a:noFill/>
        </p:spPr>
        <p:txBody>
          <a:bodyPr wrap="square" rtlCol="0">
            <a:spAutoFit/>
          </a:bodyPr>
          <a:lstStyle/>
          <a:p>
            <a:pPr algn="ctr"/>
            <a:r>
              <a:rPr lang="en-US" sz="2800" b="1" dirty="0" smtClean="0"/>
              <a:t>OER- UNIT 5  AUDIT</a:t>
            </a:r>
            <a:endParaRPr lang="en-US" sz="2800" b="1" dirty="0"/>
          </a:p>
        </p:txBody>
      </p:sp>
      <p:pic>
        <p:nvPicPr>
          <p:cNvPr id="9" name="Picture 8"/>
          <p:cNvPicPr>
            <a:picLocks noChangeAspect="1"/>
          </p:cNvPicPr>
          <p:nvPr/>
        </p:nvPicPr>
        <p:blipFill>
          <a:blip r:embed="rId3"/>
          <a:stretch>
            <a:fillRect/>
          </a:stretch>
        </p:blipFill>
        <p:spPr>
          <a:xfrm>
            <a:off x="4733365" y="134471"/>
            <a:ext cx="2447364" cy="3079377"/>
          </a:xfrm>
          <a:prstGeom prst="rect">
            <a:avLst/>
          </a:prstGeom>
        </p:spPr>
      </p:pic>
      <p:sp>
        <p:nvSpPr>
          <p:cNvPr id="8" name="TextBox 7"/>
          <p:cNvSpPr txBox="1"/>
          <p:nvPr/>
        </p:nvSpPr>
        <p:spPr>
          <a:xfrm>
            <a:off x="3321425" y="5323448"/>
            <a:ext cx="5289176" cy="523220"/>
          </a:xfrm>
          <a:prstGeom prst="rect">
            <a:avLst/>
          </a:prstGeom>
          <a:noFill/>
        </p:spPr>
        <p:txBody>
          <a:bodyPr wrap="square" rtlCol="0">
            <a:spAutoFit/>
          </a:bodyPr>
          <a:lstStyle/>
          <a:p>
            <a:pPr algn="ctr"/>
            <a:r>
              <a:rPr lang="en-US" sz="2800" b="1" dirty="0" smtClean="0"/>
              <a:t>PART 1 - INTRODUCTION</a:t>
            </a:r>
            <a:endParaRPr lang="en-US" sz="2800" b="1" dirty="0"/>
          </a:p>
        </p:txBody>
      </p:sp>
    </p:spTree>
    <p:extLst>
      <p:ext uri="{BB962C8B-B14F-4D97-AF65-F5344CB8AC3E}">
        <p14:creationId xmlns:p14="http://schemas.microsoft.com/office/powerpoint/2010/main" val="490015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10</a:t>
            </a:fld>
            <a:endParaRPr lang="en-US"/>
          </a:p>
        </p:txBody>
      </p:sp>
      <p:sp>
        <p:nvSpPr>
          <p:cNvPr id="2" name="Rectangle 1"/>
          <p:cNvSpPr/>
          <p:nvPr/>
        </p:nvSpPr>
        <p:spPr>
          <a:xfrm>
            <a:off x="1286436" y="318422"/>
            <a:ext cx="8695764" cy="3693319"/>
          </a:xfrm>
          <a:prstGeom prst="rect">
            <a:avLst/>
          </a:prstGeom>
        </p:spPr>
        <p:txBody>
          <a:bodyPr wrap="square">
            <a:spAutoFit/>
          </a:bodyPr>
          <a:lstStyle/>
          <a:p>
            <a:endParaRPr lang="en-US" dirty="0"/>
          </a:p>
          <a:p>
            <a:pPr marL="285750" indent="-285750">
              <a:buFont typeface="Wingdings" panose="05000000000000000000" pitchFamily="2" charset="2"/>
              <a:buChar char="q"/>
            </a:pPr>
            <a:r>
              <a:rPr lang="en-US" dirty="0" smtClean="0"/>
              <a:t>The </a:t>
            </a:r>
            <a:r>
              <a:rPr lang="en-US" dirty="0"/>
              <a:t>maximum size allowed for an audit trail written to the database is determined at the time the database is created. </a:t>
            </a:r>
            <a:endParaRPr lang="en-US" dirty="0" smtClean="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By </a:t>
            </a:r>
            <a:r>
              <a:rPr lang="en-US" dirty="0"/>
              <a:t>default, the size reflects the system tablespace default values. </a:t>
            </a:r>
            <a:endParaRPr lang="en-US" dirty="0" smtClean="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endParaRPr lang="en-US" dirty="0" smtClean="0"/>
          </a:p>
          <a:p>
            <a:pPr marL="285750" indent="-285750">
              <a:buFont typeface="Wingdings" panose="05000000000000000000" pitchFamily="2" charset="2"/>
              <a:buChar char="q"/>
            </a:pPr>
            <a:r>
              <a:rPr lang="en-US" dirty="0" smtClean="0"/>
              <a:t>The </a:t>
            </a:r>
            <a:r>
              <a:rPr lang="en-US" b="1" dirty="0" err="1"/>
              <a:t>sql.bsq</a:t>
            </a:r>
            <a:r>
              <a:rPr lang="en-US" dirty="0"/>
              <a:t> script, which is executed when the database is created, sets the size of the SYS.AUD$ table</a:t>
            </a:r>
            <a:r>
              <a:rPr lang="en-US" dirty="0" smtClean="0"/>
              <a:t>.</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 </a:t>
            </a:r>
            <a:r>
              <a:rPr lang="en-US" dirty="0"/>
              <a:t>It is very important that the audit trail be cleaned up regularly. </a:t>
            </a:r>
            <a:endParaRPr lang="en-US" dirty="0" smtClean="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otherwise </a:t>
            </a:r>
            <a:r>
              <a:rPr lang="en-US" dirty="0"/>
              <a:t>export the data and truncate the SYS.AUD$ table on a regular basis.</a:t>
            </a:r>
          </a:p>
        </p:txBody>
      </p:sp>
    </p:spTree>
    <p:extLst>
      <p:ext uri="{BB962C8B-B14F-4D97-AF65-F5344CB8AC3E}">
        <p14:creationId xmlns:p14="http://schemas.microsoft.com/office/powerpoint/2010/main" val="2058073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70289" y="1259654"/>
            <a:ext cx="3089885" cy="461665"/>
          </a:xfrm>
          <a:prstGeom prst="rect">
            <a:avLst/>
          </a:prstGeom>
          <a:ln w="15875">
            <a:solidFill>
              <a:schemeClr val="tx1"/>
            </a:solidFill>
          </a:ln>
        </p:spPr>
        <p:txBody>
          <a:bodyPr wrap="none">
            <a:spAutoFit/>
          </a:bodyPr>
          <a:lstStyle/>
          <a:p>
            <a:r>
              <a:rPr lang="en-US" sz="2400" b="1" dirty="0"/>
              <a:t>Operating system file</a:t>
            </a:r>
            <a:r>
              <a:rPr lang="en-US" sz="2400" b="1" dirty="0">
                <a:latin typeface="Times New Roman" panose="02020603050405020304" pitchFamily="18" charset="0"/>
                <a:ea typeface="Times New Roman" panose="02020603050405020304" pitchFamily="18" charset="0"/>
              </a:rPr>
              <a:t>s </a:t>
            </a:r>
            <a:endParaRPr lang="en-US" sz="2400" b="1" dirty="0"/>
          </a:p>
        </p:txBody>
      </p:sp>
      <p:sp>
        <p:nvSpPr>
          <p:cNvPr id="3" name="Rectangle 2"/>
          <p:cNvSpPr/>
          <p:nvPr/>
        </p:nvSpPr>
        <p:spPr>
          <a:xfrm>
            <a:off x="2439377" y="1626208"/>
            <a:ext cx="3098925" cy="461665"/>
          </a:xfrm>
          <a:prstGeom prst="rect">
            <a:avLst/>
          </a:prstGeom>
          <a:ln w="15875">
            <a:solidFill>
              <a:schemeClr val="tx1"/>
            </a:solidFill>
          </a:ln>
        </p:spPr>
        <p:txBody>
          <a:bodyPr wrap="none">
            <a:spAutoFit/>
          </a:bodyPr>
          <a:lstStyle/>
          <a:p>
            <a:r>
              <a:rPr lang="en-US" sz="2400" b="1" dirty="0">
                <a:latin typeface="Times New Roman" panose="02020603050405020304" pitchFamily="18" charset="0"/>
                <a:ea typeface="Times New Roman" panose="02020603050405020304" pitchFamily="18" charset="0"/>
              </a:rPr>
              <a:t>Data Dictionary  table</a:t>
            </a:r>
            <a:endParaRPr lang="en-US" sz="2400" b="1" dirty="0"/>
          </a:p>
        </p:txBody>
      </p:sp>
      <p:sp>
        <p:nvSpPr>
          <p:cNvPr id="4" name="Rectangle 3"/>
          <p:cNvSpPr/>
          <p:nvPr/>
        </p:nvSpPr>
        <p:spPr>
          <a:xfrm>
            <a:off x="4939240" y="93108"/>
            <a:ext cx="1986954" cy="523220"/>
          </a:xfrm>
          <a:prstGeom prst="rect">
            <a:avLst/>
          </a:prstGeom>
        </p:spPr>
        <p:txBody>
          <a:bodyPr wrap="none">
            <a:spAutoFit/>
          </a:bodyPr>
          <a:lstStyle/>
          <a:p>
            <a:r>
              <a:rPr lang="en-US" sz="2800" b="1" u="sng" dirty="0">
                <a:latin typeface="Times New Roman" panose="02020603050405020304" pitchFamily="18" charset="0"/>
                <a:ea typeface="Times New Roman" panose="02020603050405020304" pitchFamily="18" charset="0"/>
              </a:rPr>
              <a:t>Audit Trail </a:t>
            </a:r>
            <a:endParaRPr lang="en-US" sz="2800" u="sng" dirty="0"/>
          </a:p>
        </p:txBody>
      </p:sp>
      <p:sp>
        <p:nvSpPr>
          <p:cNvPr id="5" name="Rectangle 4"/>
          <p:cNvSpPr/>
          <p:nvPr/>
        </p:nvSpPr>
        <p:spPr>
          <a:xfrm>
            <a:off x="2815291" y="658030"/>
            <a:ext cx="7391400" cy="369332"/>
          </a:xfrm>
          <a:prstGeom prst="rect">
            <a:avLst/>
          </a:prstGeom>
        </p:spPr>
        <p:txBody>
          <a:bodyPr wrap="square">
            <a:spAutoFit/>
          </a:bodyPr>
          <a:lstStyle/>
          <a:p>
            <a:r>
              <a:rPr lang="en-US" dirty="0"/>
              <a:t>If the purpose of the audit is to provide a record of historical activity. </a:t>
            </a:r>
          </a:p>
        </p:txBody>
      </p:sp>
      <p:cxnSp>
        <p:nvCxnSpPr>
          <p:cNvPr id="8" name="Straight Arrow Connector 7"/>
          <p:cNvCxnSpPr/>
          <p:nvPr/>
        </p:nvCxnSpPr>
        <p:spPr>
          <a:xfrm>
            <a:off x="5563316" y="1006511"/>
            <a:ext cx="1606973" cy="41103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742722" y="4046616"/>
            <a:ext cx="4572000" cy="2308324"/>
          </a:xfrm>
          <a:prstGeom prst="rect">
            <a:avLst/>
          </a:prstGeom>
        </p:spPr>
        <p:txBody>
          <a:bodyPr>
            <a:spAutoFit/>
          </a:bodyPr>
          <a:lstStyle/>
          <a:p>
            <a:pPr marL="285750" indent="-285750">
              <a:buFont typeface="Arial" panose="020B0604020202020204" pitchFamily="34" charset="0"/>
              <a:buChar char="•"/>
            </a:pPr>
            <a:r>
              <a:rPr lang="en-US" dirty="0"/>
              <a:t>Operating system login user name</a:t>
            </a:r>
          </a:p>
          <a:p>
            <a:pPr marL="285750" indent="-285750">
              <a:buFont typeface="Arial" panose="020B0604020202020204" pitchFamily="34" charset="0"/>
              <a:buChar char="•"/>
            </a:pPr>
            <a:r>
              <a:rPr lang="en-US" dirty="0"/>
              <a:t>User name</a:t>
            </a:r>
          </a:p>
          <a:p>
            <a:pPr marL="285750" indent="-285750">
              <a:buFont typeface="Arial" panose="020B0604020202020204" pitchFamily="34" charset="0"/>
              <a:buChar char="•"/>
            </a:pPr>
            <a:r>
              <a:rPr lang="en-US" dirty="0"/>
              <a:t>Session identifier</a:t>
            </a:r>
          </a:p>
          <a:p>
            <a:pPr marL="285750" indent="-285750">
              <a:buFont typeface="Arial" panose="020B0604020202020204" pitchFamily="34" charset="0"/>
              <a:buChar char="•"/>
            </a:pPr>
            <a:r>
              <a:rPr lang="en-US" dirty="0"/>
              <a:t>Terminal identifier</a:t>
            </a:r>
          </a:p>
          <a:p>
            <a:pPr marL="285750" indent="-285750">
              <a:buFont typeface="Arial" panose="020B0604020202020204" pitchFamily="34" charset="0"/>
              <a:buChar char="•"/>
            </a:pPr>
            <a:r>
              <a:rPr lang="en-US" dirty="0"/>
              <a:t>Name of the schema object accessed</a:t>
            </a:r>
          </a:p>
          <a:p>
            <a:pPr marL="285750" indent="-285750">
              <a:buFont typeface="Arial" panose="020B0604020202020204" pitchFamily="34" charset="0"/>
              <a:buChar char="•"/>
            </a:pPr>
            <a:r>
              <a:rPr lang="en-US" dirty="0"/>
              <a:t>Operation performed or attempted</a:t>
            </a:r>
          </a:p>
          <a:p>
            <a:pPr marL="285750" indent="-285750">
              <a:buFont typeface="Arial" panose="020B0604020202020204" pitchFamily="34" charset="0"/>
              <a:buChar char="•"/>
            </a:pPr>
            <a:r>
              <a:rPr lang="en-US" dirty="0"/>
              <a:t>Completion code of the operation</a:t>
            </a:r>
          </a:p>
          <a:p>
            <a:pPr marL="285750" indent="-285750">
              <a:buFont typeface="Arial" panose="020B0604020202020204" pitchFamily="34" charset="0"/>
              <a:buChar char="•"/>
            </a:pPr>
            <a:r>
              <a:rPr lang="en-US" dirty="0"/>
              <a:t>Date and time stamp</a:t>
            </a:r>
          </a:p>
        </p:txBody>
      </p:sp>
      <p:cxnSp>
        <p:nvCxnSpPr>
          <p:cNvPr id="10" name="Straight Arrow Connector 9"/>
          <p:cNvCxnSpPr/>
          <p:nvPr/>
        </p:nvCxnSpPr>
        <p:spPr>
          <a:xfrm flipH="1">
            <a:off x="3429000" y="990601"/>
            <a:ext cx="2209800" cy="63560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18227" y="3307952"/>
            <a:ext cx="1839683" cy="369332"/>
          </a:xfrm>
          <a:prstGeom prst="rect">
            <a:avLst/>
          </a:prstGeom>
          <a:noFill/>
        </p:spPr>
        <p:txBody>
          <a:bodyPr wrap="square" rtlCol="0">
            <a:spAutoFit/>
          </a:bodyPr>
          <a:lstStyle/>
          <a:p>
            <a:r>
              <a:rPr lang="en-US" dirty="0"/>
              <a:t>Store</a:t>
            </a:r>
          </a:p>
        </p:txBody>
      </p:sp>
      <p:sp>
        <p:nvSpPr>
          <p:cNvPr id="21" name="Rectangle 1"/>
          <p:cNvSpPr>
            <a:spLocks noChangeArrowheads="1"/>
          </p:cNvSpPr>
          <p:nvPr/>
        </p:nvSpPr>
        <p:spPr bwMode="auto">
          <a:xfrm>
            <a:off x="1524001"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US" altLang="en-US" dirty="0">
              <a:latin typeface="Arial" panose="020B0604020202020204" pitchFamily="34" charset="0"/>
            </a:endParaRPr>
          </a:p>
        </p:txBody>
      </p:sp>
      <p:sp>
        <p:nvSpPr>
          <p:cNvPr id="22" name="Rectangle 21"/>
          <p:cNvSpPr/>
          <p:nvPr/>
        </p:nvSpPr>
        <p:spPr>
          <a:xfrm>
            <a:off x="5932717" y="2819401"/>
            <a:ext cx="5105400" cy="1200329"/>
          </a:xfrm>
          <a:prstGeom prst="rect">
            <a:avLst/>
          </a:prstGeom>
        </p:spPr>
        <p:txBody>
          <a:bodyPr wrap="square">
            <a:spAutoFit/>
          </a:bodyPr>
          <a:lstStyle/>
          <a:p>
            <a:pPr lvl="0" eaLnBrk="0" fontAlgn="base" hangingPunct="0">
              <a:spcBef>
                <a:spcPct val="0"/>
              </a:spcBef>
              <a:spcAft>
                <a:spcPct val="0"/>
              </a:spcAft>
              <a:buFontTx/>
              <a:buChar char="•"/>
            </a:pPr>
            <a:r>
              <a:rPr lang="en-US" altLang="en-US" dirty="0">
                <a:solidFill>
                  <a:srgbClr val="000000"/>
                </a:solidFill>
                <a:latin typeface="Times New Roman" panose="02020603050405020304" pitchFamily="18" charset="0"/>
                <a:cs typeface="Times New Roman" panose="02020603050405020304" pitchFamily="18" charset="0"/>
              </a:rPr>
              <a:t>Audit records generated by the operating system</a:t>
            </a:r>
          </a:p>
          <a:p>
            <a:pPr lvl="0" eaLnBrk="0" fontAlgn="base" hangingPunct="0">
              <a:spcBef>
                <a:spcPct val="0"/>
              </a:spcBef>
              <a:spcAft>
                <a:spcPct val="0"/>
              </a:spcAft>
              <a:buFontTx/>
              <a:buChar char="•"/>
            </a:pPr>
            <a:r>
              <a:rPr lang="en-US" altLang="en-US" dirty="0">
                <a:solidFill>
                  <a:srgbClr val="000000"/>
                </a:solidFill>
                <a:latin typeface="Times New Roman" panose="02020603050405020304" pitchFamily="18" charset="0"/>
                <a:cs typeface="Times New Roman" panose="02020603050405020304" pitchFamily="18" charset="0"/>
              </a:rPr>
              <a:t>Database audit trail records</a:t>
            </a:r>
          </a:p>
          <a:p>
            <a:pPr lvl="0" eaLnBrk="0" fontAlgn="base" hangingPunct="0">
              <a:spcBef>
                <a:spcPct val="0"/>
              </a:spcBef>
              <a:spcAft>
                <a:spcPct val="0"/>
              </a:spcAft>
              <a:buFontTx/>
              <a:buChar char="•"/>
            </a:pPr>
            <a:r>
              <a:rPr lang="en-US" altLang="en-US" dirty="0">
                <a:solidFill>
                  <a:srgbClr val="000000"/>
                </a:solidFill>
                <a:latin typeface="Times New Roman" panose="02020603050405020304" pitchFamily="18" charset="0"/>
                <a:cs typeface="Times New Roman" panose="02020603050405020304" pitchFamily="18" charset="0"/>
              </a:rPr>
              <a:t>Database actions that are always audited</a:t>
            </a:r>
          </a:p>
          <a:p>
            <a:pPr lvl="0" eaLnBrk="0" fontAlgn="base" hangingPunct="0">
              <a:spcBef>
                <a:spcPct val="0"/>
              </a:spcBef>
              <a:spcAft>
                <a:spcPct val="0"/>
              </a:spcAft>
              <a:buFontTx/>
              <a:buChar char="•"/>
            </a:pPr>
            <a:r>
              <a:rPr lang="en-US" altLang="en-US" dirty="0">
                <a:solidFill>
                  <a:srgbClr val="000000"/>
                </a:solidFill>
                <a:latin typeface="Times New Roman" panose="02020603050405020304" pitchFamily="18" charset="0"/>
                <a:cs typeface="Times New Roman" panose="02020603050405020304" pitchFamily="18" charset="0"/>
              </a:rPr>
              <a:t>Audit records for administrative users (SYS)</a:t>
            </a:r>
            <a:endParaRPr lang="en-US" altLang="en-US" dirty="0">
              <a:latin typeface="Arial" panose="020B0604020202020204" pitchFamily="34" charset="0"/>
            </a:endParaRPr>
          </a:p>
        </p:txBody>
      </p:sp>
      <p:cxnSp>
        <p:nvCxnSpPr>
          <p:cNvPr id="23" name="Straight Arrow Connector 22"/>
          <p:cNvCxnSpPr/>
          <p:nvPr/>
        </p:nvCxnSpPr>
        <p:spPr>
          <a:xfrm>
            <a:off x="8153400" y="1721319"/>
            <a:ext cx="0" cy="11810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326727" y="2054155"/>
            <a:ext cx="1839683" cy="369332"/>
          </a:xfrm>
          <a:prstGeom prst="rect">
            <a:avLst/>
          </a:prstGeom>
          <a:noFill/>
        </p:spPr>
        <p:txBody>
          <a:bodyPr wrap="square" rtlCol="0">
            <a:spAutoFit/>
          </a:bodyPr>
          <a:lstStyle/>
          <a:p>
            <a:r>
              <a:rPr lang="en-US" dirty="0"/>
              <a:t>Store</a:t>
            </a:r>
          </a:p>
        </p:txBody>
      </p:sp>
      <p:sp>
        <p:nvSpPr>
          <p:cNvPr id="27" name="Rectangle 26"/>
          <p:cNvSpPr/>
          <p:nvPr/>
        </p:nvSpPr>
        <p:spPr>
          <a:xfrm>
            <a:off x="2824999" y="2652682"/>
            <a:ext cx="1826141" cy="369332"/>
          </a:xfrm>
          <a:prstGeom prst="rect">
            <a:avLst/>
          </a:prstGeom>
        </p:spPr>
        <p:txBody>
          <a:bodyPr wrap="none">
            <a:spAutoFit/>
          </a:bodyPr>
          <a:lstStyle/>
          <a:p>
            <a:r>
              <a:rPr lang="en-US" b="1" dirty="0">
                <a:solidFill>
                  <a:srgbClr val="474F60"/>
                </a:solidFill>
                <a:latin typeface="Times" panose="02020603050405020304" pitchFamily="18" charset="0"/>
              </a:rPr>
              <a:t>SYS.AUD$ table</a:t>
            </a:r>
            <a:endParaRPr lang="en-US" dirty="0"/>
          </a:p>
        </p:txBody>
      </p:sp>
      <p:cxnSp>
        <p:nvCxnSpPr>
          <p:cNvPr id="34" name="Straight Arrow Connector 33"/>
          <p:cNvCxnSpPr/>
          <p:nvPr/>
        </p:nvCxnSpPr>
        <p:spPr>
          <a:xfrm>
            <a:off x="2667000" y="2126903"/>
            <a:ext cx="0" cy="189282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398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12</a:t>
            </a:fld>
            <a:endParaRPr lang="en-US"/>
          </a:p>
        </p:txBody>
      </p:sp>
      <p:sp>
        <p:nvSpPr>
          <p:cNvPr id="5" name="Rectangle 4"/>
          <p:cNvSpPr/>
          <p:nvPr/>
        </p:nvSpPr>
        <p:spPr>
          <a:xfrm>
            <a:off x="1062316" y="1806912"/>
            <a:ext cx="10291484" cy="3416320"/>
          </a:xfrm>
          <a:prstGeom prst="rect">
            <a:avLst/>
          </a:prstGeom>
        </p:spPr>
        <p:txBody>
          <a:bodyPr wrap="square">
            <a:spAutoFit/>
          </a:bodyPr>
          <a:lstStyle/>
          <a:p>
            <a:pPr fontAlgn="base"/>
            <a:endParaRPr lang="en-US" dirty="0">
              <a:solidFill>
                <a:srgbClr val="474F60"/>
              </a:solidFill>
              <a:latin typeface="Times" panose="02020603050405020304" pitchFamily="18" charset="0"/>
            </a:endParaRPr>
          </a:p>
          <a:p>
            <a:pPr fontAlgn="base">
              <a:buFont typeface="Arial" panose="020B0604020202020204" pitchFamily="34" charset="0"/>
              <a:buChar char="•"/>
            </a:pPr>
            <a:r>
              <a:rPr lang="en-US" b="1" dirty="0">
                <a:solidFill>
                  <a:srgbClr val="474F60"/>
                </a:solidFill>
                <a:latin typeface="Times" panose="02020603050405020304" pitchFamily="18" charset="0"/>
              </a:rPr>
              <a:t>None or false</a:t>
            </a:r>
            <a:r>
              <a:rPr lang="en-US" dirty="0">
                <a:solidFill>
                  <a:srgbClr val="474F60"/>
                </a:solidFill>
                <a:latin typeface="Times" panose="02020603050405020304" pitchFamily="18" charset="0"/>
              </a:rPr>
              <a:t>- Auditing is disabled </a:t>
            </a:r>
            <a:endParaRPr lang="en-US" dirty="0" smtClean="0">
              <a:solidFill>
                <a:srgbClr val="474F60"/>
              </a:solidFill>
              <a:latin typeface="Times" panose="02020603050405020304" pitchFamily="18" charset="0"/>
            </a:endParaRPr>
          </a:p>
          <a:p>
            <a:pPr fontAlgn="base"/>
            <a:endParaRPr lang="en-US" dirty="0">
              <a:solidFill>
                <a:srgbClr val="474F60"/>
              </a:solidFill>
              <a:latin typeface="Times" panose="02020603050405020304" pitchFamily="18" charset="0"/>
            </a:endParaRPr>
          </a:p>
          <a:p>
            <a:pPr fontAlgn="base">
              <a:buFont typeface="Arial" panose="020B0604020202020204" pitchFamily="34" charset="0"/>
              <a:buChar char="•"/>
            </a:pPr>
            <a:r>
              <a:rPr lang="en-US" b="1" dirty="0">
                <a:solidFill>
                  <a:srgbClr val="474F60"/>
                </a:solidFill>
                <a:latin typeface="Times" panose="02020603050405020304" pitchFamily="18" charset="0"/>
              </a:rPr>
              <a:t> </a:t>
            </a:r>
            <a:r>
              <a:rPr lang="en-US" b="1" dirty="0" smtClean="0">
                <a:solidFill>
                  <a:srgbClr val="474F60"/>
                </a:solidFill>
                <a:latin typeface="Times" panose="02020603050405020304" pitchFamily="18" charset="0"/>
              </a:rPr>
              <a:t>OS</a:t>
            </a:r>
            <a:r>
              <a:rPr lang="en-US" dirty="0" smtClean="0">
                <a:solidFill>
                  <a:srgbClr val="474F60"/>
                </a:solidFill>
                <a:latin typeface="Times" panose="02020603050405020304" pitchFamily="18" charset="0"/>
              </a:rPr>
              <a:t>-Auditing </a:t>
            </a:r>
            <a:r>
              <a:rPr lang="en-US" dirty="0">
                <a:solidFill>
                  <a:srgbClr val="474F60"/>
                </a:solidFill>
                <a:latin typeface="Times" panose="02020603050405020304" pitchFamily="18" charset="0"/>
              </a:rPr>
              <a:t>is enabled, with all audit records directed to the operating system‘s audit trail </a:t>
            </a:r>
            <a:endParaRPr lang="en-US" dirty="0" smtClean="0">
              <a:solidFill>
                <a:srgbClr val="474F60"/>
              </a:solidFill>
              <a:latin typeface="Times" panose="02020603050405020304" pitchFamily="18" charset="0"/>
            </a:endParaRPr>
          </a:p>
          <a:p>
            <a:pPr fontAlgn="base"/>
            <a:endParaRPr lang="en-US" dirty="0">
              <a:solidFill>
                <a:srgbClr val="474F60"/>
              </a:solidFill>
              <a:latin typeface="Times" panose="02020603050405020304" pitchFamily="18" charset="0"/>
            </a:endParaRPr>
          </a:p>
          <a:p>
            <a:pPr fontAlgn="base">
              <a:buFont typeface="Arial" panose="020B0604020202020204" pitchFamily="34" charset="0"/>
              <a:buChar char="•"/>
            </a:pPr>
            <a:r>
              <a:rPr lang="en-US" b="1" dirty="0" smtClean="0">
                <a:solidFill>
                  <a:srgbClr val="474F60"/>
                </a:solidFill>
                <a:latin typeface="Times" panose="02020603050405020304" pitchFamily="18" charset="0"/>
              </a:rPr>
              <a:t>DB </a:t>
            </a:r>
            <a:r>
              <a:rPr lang="en-US" b="1" dirty="0">
                <a:solidFill>
                  <a:srgbClr val="474F60"/>
                </a:solidFill>
                <a:latin typeface="Times" panose="02020603050405020304" pitchFamily="18" charset="0"/>
              </a:rPr>
              <a:t>or true</a:t>
            </a:r>
            <a:r>
              <a:rPr lang="en-US" dirty="0">
                <a:solidFill>
                  <a:srgbClr val="474F60"/>
                </a:solidFill>
                <a:latin typeface="Times" panose="02020603050405020304" pitchFamily="18" charset="0"/>
              </a:rPr>
              <a:t>-Auditing is enabled, with all audit records stored in the database audit trail (SYS.AUD</a:t>
            </a:r>
            <a:r>
              <a:rPr lang="en-US" dirty="0" smtClean="0">
                <a:solidFill>
                  <a:srgbClr val="474F60"/>
                </a:solidFill>
                <a:latin typeface="Times" panose="02020603050405020304" pitchFamily="18" charset="0"/>
              </a:rPr>
              <a:t>$)</a:t>
            </a:r>
          </a:p>
          <a:p>
            <a:pPr fontAlgn="base"/>
            <a:r>
              <a:rPr lang="en-US" dirty="0">
                <a:solidFill>
                  <a:srgbClr val="474F60"/>
                </a:solidFill>
                <a:latin typeface="Times" panose="02020603050405020304" pitchFamily="18" charset="0"/>
              </a:rPr>
              <a:t> </a:t>
            </a:r>
          </a:p>
          <a:p>
            <a:pPr fontAlgn="base">
              <a:buFont typeface="Arial" panose="020B0604020202020204" pitchFamily="34" charset="0"/>
              <a:buChar char="•"/>
            </a:pPr>
            <a:r>
              <a:rPr lang="en-US" b="1" dirty="0" smtClean="0">
                <a:solidFill>
                  <a:srgbClr val="474F60"/>
                </a:solidFill>
                <a:latin typeface="Times" panose="02020603050405020304" pitchFamily="18" charset="0"/>
              </a:rPr>
              <a:t>DB, extended</a:t>
            </a:r>
            <a:r>
              <a:rPr lang="en-US" dirty="0">
                <a:solidFill>
                  <a:srgbClr val="474F60"/>
                </a:solidFill>
                <a:latin typeface="Times" panose="02020603050405020304" pitchFamily="18" charset="0"/>
              </a:rPr>
              <a:t> –As </a:t>
            </a:r>
            <a:r>
              <a:rPr lang="en-US" dirty="0" smtClean="0">
                <a:solidFill>
                  <a:srgbClr val="474F60"/>
                </a:solidFill>
                <a:latin typeface="Times" panose="02020603050405020304" pitchFamily="18" charset="0"/>
              </a:rPr>
              <a:t>DB, but </a:t>
            </a:r>
            <a:r>
              <a:rPr lang="en-US" dirty="0">
                <a:solidFill>
                  <a:srgbClr val="474F60"/>
                </a:solidFill>
                <a:latin typeface="Times" panose="02020603050405020304" pitchFamily="18" charset="0"/>
              </a:rPr>
              <a:t>the SQL_BIND and SQL_TEXT columns are also populated. </a:t>
            </a:r>
            <a:endParaRPr lang="en-US" dirty="0" smtClean="0">
              <a:solidFill>
                <a:srgbClr val="474F60"/>
              </a:solidFill>
              <a:latin typeface="Times" panose="02020603050405020304" pitchFamily="18" charset="0"/>
            </a:endParaRPr>
          </a:p>
          <a:p>
            <a:pPr fontAlgn="base"/>
            <a:endParaRPr lang="en-US" dirty="0">
              <a:solidFill>
                <a:srgbClr val="474F60"/>
              </a:solidFill>
              <a:latin typeface="Times" panose="02020603050405020304" pitchFamily="18" charset="0"/>
            </a:endParaRPr>
          </a:p>
          <a:p>
            <a:pPr fontAlgn="base">
              <a:buFont typeface="Arial" panose="020B0604020202020204" pitchFamily="34" charset="0"/>
              <a:buChar char="•"/>
            </a:pPr>
            <a:r>
              <a:rPr lang="en-US" b="1" dirty="0">
                <a:solidFill>
                  <a:srgbClr val="474F60"/>
                </a:solidFill>
                <a:latin typeface="Times" panose="02020603050405020304" pitchFamily="18" charset="0"/>
              </a:rPr>
              <a:t>Xml</a:t>
            </a:r>
            <a:r>
              <a:rPr lang="en-US" dirty="0">
                <a:solidFill>
                  <a:srgbClr val="474F60"/>
                </a:solidFill>
                <a:latin typeface="Times" panose="02020603050405020304" pitchFamily="18" charset="0"/>
              </a:rPr>
              <a:t>-Auditing is enabled, with all audit records </a:t>
            </a:r>
            <a:r>
              <a:rPr lang="en-US" dirty="0" smtClean="0">
                <a:solidFill>
                  <a:srgbClr val="474F60"/>
                </a:solidFill>
                <a:latin typeface="Times" panose="02020603050405020304" pitchFamily="18" charset="0"/>
              </a:rPr>
              <a:t>stored </a:t>
            </a:r>
            <a:r>
              <a:rPr lang="en-US" dirty="0">
                <a:solidFill>
                  <a:srgbClr val="474F60"/>
                </a:solidFill>
                <a:latin typeface="Times" panose="02020603050405020304" pitchFamily="18" charset="0"/>
              </a:rPr>
              <a:t>as XML format OS files. </a:t>
            </a:r>
            <a:endParaRPr lang="en-US" dirty="0" smtClean="0">
              <a:solidFill>
                <a:srgbClr val="474F60"/>
              </a:solidFill>
              <a:latin typeface="Times" panose="02020603050405020304" pitchFamily="18" charset="0"/>
            </a:endParaRPr>
          </a:p>
          <a:p>
            <a:pPr fontAlgn="base"/>
            <a:endParaRPr lang="en-US" dirty="0">
              <a:solidFill>
                <a:srgbClr val="474F60"/>
              </a:solidFill>
              <a:latin typeface="Times" panose="02020603050405020304" pitchFamily="18" charset="0"/>
            </a:endParaRPr>
          </a:p>
          <a:p>
            <a:pPr fontAlgn="base">
              <a:buFont typeface="Arial" panose="020B0604020202020204" pitchFamily="34" charset="0"/>
              <a:buChar char="•"/>
            </a:pPr>
            <a:r>
              <a:rPr lang="en-US" b="1" dirty="0">
                <a:solidFill>
                  <a:srgbClr val="474F60"/>
                </a:solidFill>
                <a:latin typeface="Times" panose="02020603050405020304" pitchFamily="18" charset="0"/>
              </a:rPr>
              <a:t>Xml,extended </a:t>
            </a:r>
            <a:r>
              <a:rPr lang="en-US" dirty="0">
                <a:solidFill>
                  <a:srgbClr val="474F60"/>
                </a:solidFill>
                <a:latin typeface="Times" panose="02020603050405020304" pitchFamily="18" charset="0"/>
              </a:rPr>
              <a:t>– As xml, but the SQL_BIND and SQL_TEXT columns are  also populated. </a:t>
            </a:r>
            <a:endParaRPr lang="en-US" b="0" i="0" dirty="0">
              <a:solidFill>
                <a:srgbClr val="474F60"/>
              </a:solidFill>
              <a:effectLst/>
              <a:latin typeface="Times" panose="02020603050405020304" pitchFamily="18" charset="0"/>
            </a:endParaRPr>
          </a:p>
        </p:txBody>
      </p:sp>
      <p:sp>
        <p:nvSpPr>
          <p:cNvPr id="6" name="Rectangle 5"/>
          <p:cNvSpPr/>
          <p:nvPr/>
        </p:nvSpPr>
        <p:spPr>
          <a:xfrm>
            <a:off x="1277471" y="1031039"/>
            <a:ext cx="9829800" cy="523220"/>
          </a:xfrm>
          <a:prstGeom prst="rect">
            <a:avLst/>
          </a:prstGeom>
        </p:spPr>
        <p:txBody>
          <a:bodyPr wrap="square">
            <a:spAutoFit/>
          </a:bodyPr>
          <a:lstStyle/>
          <a:p>
            <a:r>
              <a:rPr lang="en-US" sz="2800" b="1" dirty="0">
                <a:solidFill>
                  <a:srgbClr val="474F60"/>
                </a:solidFill>
                <a:latin typeface="Times" panose="02020603050405020304" pitchFamily="18" charset="0"/>
              </a:rPr>
              <a:t>AUDIT_TRAIL={none|os|db|db,extended|xml|xml,extended} </a:t>
            </a:r>
            <a:endParaRPr lang="en-US" sz="2800" dirty="0"/>
          </a:p>
        </p:txBody>
      </p:sp>
    </p:spTree>
    <p:extLst>
      <p:ext uri="{BB962C8B-B14F-4D97-AF65-F5344CB8AC3E}">
        <p14:creationId xmlns:p14="http://schemas.microsoft.com/office/powerpoint/2010/main" val="2056259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Girija Narasimhan</a:t>
            </a:r>
            <a:endParaRPr lang="en-US"/>
          </a:p>
        </p:txBody>
      </p:sp>
      <p:sp>
        <p:nvSpPr>
          <p:cNvPr id="5" name="Slide Number Placeholder 4"/>
          <p:cNvSpPr>
            <a:spLocks noGrp="1"/>
          </p:cNvSpPr>
          <p:nvPr>
            <p:ph type="sldNum" sz="quarter" idx="12"/>
          </p:nvPr>
        </p:nvSpPr>
        <p:spPr/>
        <p:txBody>
          <a:bodyPr/>
          <a:lstStyle/>
          <a:p>
            <a:fld id="{F33324CE-4EFC-4EA3-9093-F316C2983C14}" type="slidenum">
              <a:rPr lang="en-US" smtClean="0"/>
              <a:t>13</a:t>
            </a:fld>
            <a:endParaRPr lang="en-US"/>
          </a:p>
        </p:txBody>
      </p:sp>
      <p:sp>
        <p:nvSpPr>
          <p:cNvPr id="6" name="Rectangle 1"/>
          <p:cNvSpPr>
            <a:spLocks noChangeArrowheads="1"/>
          </p:cNvSpPr>
          <p:nvPr/>
        </p:nvSpPr>
        <p:spPr bwMode="auto">
          <a:xfrm>
            <a:off x="619539" y="227455"/>
            <a:ext cx="9578008" cy="5170646"/>
          </a:xfrm>
          <a:prstGeom prst="rect">
            <a:avLst/>
          </a:prstGeom>
          <a:solidFill>
            <a:srgbClr val="EFF0F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SQL&gt;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alter</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system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set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audit_trail</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db,extended</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scope=</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spfile</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System altered</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242729"/>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242729"/>
                </a:solidFill>
                <a:effectLst/>
                <a:cs typeface="Arial" panose="020B0604020202020204" pitchFamily="34" charset="0"/>
              </a:rPr>
              <a:t>Restart the instance.</a:t>
            </a:r>
            <a:endPar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SQL&gt; audit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select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on</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your_table</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Audit succeeded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SQL&gt;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select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sqltext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from</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sys.aud</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where</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obj$name</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 </a:t>
            </a:r>
            <a:r>
              <a:rPr kumimoji="0" lang="en-US" altLang="en-US" sz="1400" b="0" i="0" u="none" strike="noStrike" cap="none" normalizeH="0" baseline="0" dirty="0" smtClean="0">
                <a:ln>
                  <a:noFill/>
                </a:ln>
                <a:solidFill>
                  <a:srgbClr val="7D2727"/>
                </a:solidFill>
                <a:effectLst/>
                <a:latin typeface="inherit"/>
                <a:cs typeface="Consolas" panose="020B0609020204030204" pitchFamily="49" charset="0"/>
              </a:rPr>
              <a:t>'YOUR_TABLE'</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SQLTEXT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smtClean="0">
                <a:ln>
                  <a:noFill/>
                </a:ln>
                <a:solidFill>
                  <a:srgbClr val="858C93"/>
                </a:solidFill>
                <a:effectLst/>
                <a:latin typeface="inherit"/>
                <a:cs typeface="Consolas" panose="020B0609020204030204" pitchFamily="49" charset="0"/>
              </a:rPr>
              <a: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null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SQL&gt;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select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count(*)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from</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your_table</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COUNT(*)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858C93"/>
                </a:solidFill>
                <a:effectLst/>
                <a:latin typeface="inherit"/>
                <a:cs typeface="Consolas" panose="020B0609020204030204" pitchFamily="49" charset="0"/>
              </a:rPr>
              <a: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7D2727"/>
                </a:solidFill>
                <a:effectLst/>
                <a:latin typeface="inherit"/>
                <a:cs typeface="Consolas" panose="020B0609020204030204" pitchFamily="49" charset="0"/>
              </a:rPr>
              <a:t>3</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SQL&gt;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select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sqltext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from</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sys.aud</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where</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obj$name</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 </a:t>
            </a:r>
            <a:r>
              <a:rPr kumimoji="0" lang="en-US" altLang="en-US" sz="1400" b="0" i="0" u="none" strike="noStrike" cap="none" normalizeH="0" baseline="0" dirty="0" smtClean="0">
                <a:ln>
                  <a:noFill/>
                </a:ln>
                <a:solidFill>
                  <a:srgbClr val="7D2727"/>
                </a:solidFill>
                <a:effectLst/>
                <a:latin typeface="inherit"/>
                <a:cs typeface="Consolas" panose="020B0609020204030204" pitchFamily="49" charset="0"/>
              </a:rPr>
              <a:t>'YOUR_TABLE'</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SQLTEXT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858C93"/>
                </a:solidFill>
                <a:effectLst/>
                <a:latin typeface="inherit"/>
                <a:cs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select</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count(*) </a:t>
            </a:r>
            <a:r>
              <a:rPr kumimoji="0" lang="en-US" altLang="en-US" sz="1400" b="0" i="0" u="none" strike="noStrike" cap="none" normalizeH="0" baseline="0" dirty="0" smtClean="0">
                <a:ln>
                  <a:noFill/>
                </a:ln>
                <a:solidFill>
                  <a:srgbClr val="101094"/>
                </a:solidFill>
                <a:effectLst/>
                <a:latin typeface="inherit"/>
                <a:cs typeface="Consolas" panose="020B0609020204030204" pitchFamily="49" charset="0"/>
              </a:rPr>
              <a:t>from</a:t>
            </a:r>
            <a:r>
              <a:rPr kumimoji="0" lang="en-US" altLang="en-US" sz="1400" b="0" i="0" u="none" strike="noStrike" cap="none" normalizeH="0" baseline="0" dirty="0" smtClean="0">
                <a:ln>
                  <a:noFill/>
                </a:ln>
                <a:solidFill>
                  <a:srgbClr val="303336"/>
                </a:solidFill>
                <a:effectLst/>
                <a:latin typeface="inherit"/>
                <a:cs typeface="Consolas" panose="020B0609020204030204" pitchFamily="49" charset="0"/>
              </a:rPr>
              <a:t> </a:t>
            </a:r>
            <a:r>
              <a:rPr kumimoji="0" lang="en-US" altLang="en-US" sz="1400" b="0" i="0" u="none" strike="noStrike" cap="none" normalizeH="0" baseline="0" dirty="0" err="1" smtClean="0">
                <a:ln>
                  <a:noFill/>
                </a:ln>
                <a:solidFill>
                  <a:srgbClr val="303336"/>
                </a:solidFill>
                <a:effectLst/>
                <a:latin typeface="inherit"/>
                <a:cs typeface="Consolas" panose="020B0609020204030204" pitchFamily="49" charset="0"/>
              </a:rPr>
              <a:t>your_table</a:t>
            </a:r>
            <a:r>
              <a:rPr kumimoji="0" lang="en-US" altLang="en-US" sz="1400" b="0" i="0" u="none" strike="noStrike" cap="none" normalizeH="0" baseline="0" dirty="0" smtClean="0">
                <a:ln>
                  <a:noFill/>
                </a:ln>
                <a:solidFill>
                  <a:schemeClr val="tx1"/>
                </a:solidFill>
                <a:effectLst/>
              </a:rPr>
              <a:t> </a:t>
            </a:r>
          </a:p>
        </p:txBody>
      </p:sp>
      <p:cxnSp>
        <p:nvCxnSpPr>
          <p:cNvPr id="8" name="Straight Arrow Connector 7"/>
          <p:cNvCxnSpPr/>
          <p:nvPr/>
        </p:nvCxnSpPr>
        <p:spPr>
          <a:xfrm flipH="1" flipV="1">
            <a:off x="3140765" y="5398101"/>
            <a:ext cx="2415209" cy="555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15609" y="5599506"/>
            <a:ext cx="2385391" cy="373911"/>
          </a:xfrm>
          <a:prstGeom prst="rect">
            <a:avLst/>
          </a:prstGeom>
          <a:noFill/>
        </p:spPr>
        <p:txBody>
          <a:bodyPr wrap="square" rtlCol="0">
            <a:spAutoFit/>
          </a:bodyPr>
          <a:lstStyle/>
          <a:p>
            <a:r>
              <a:rPr lang="en-US" dirty="0" err="1" smtClean="0"/>
              <a:t>Sql</a:t>
            </a:r>
            <a:r>
              <a:rPr lang="en-US" dirty="0" smtClean="0"/>
              <a:t> text of the Query</a:t>
            </a:r>
            <a:endParaRPr lang="en-US" dirty="0"/>
          </a:p>
        </p:txBody>
      </p:sp>
    </p:spTree>
    <p:extLst>
      <p:ext uri="{BB962C8B-B14F-4D97-AF65-F5344CB8AC3E}">
        <p14:creationId xmlns:p14="http://schemas.microsoft.com/office/powerpoint/2010/main" val="2402301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811" y="3124248"/>
            <a:ext cx="9144000" cy="860892"/>
          </a:xfrm>
        </p:spPr>
        <p:txBody>
          <a:bodyPr>
            <a:normAutofit/>
          </a:bodyPr>
          <a:lstStyle/>
          <a:p>
            <a:r>
              <a:rPr lang="en-US" sz="3600" b="1" dirty="0" smtClean="0"/>
              <a:t>Database Security</a:t>
            </a:r>
            <a:endParaRPr lang="en-US" sz="3600" b="1" dirty="0"/>
          </a:p>
        </p:txBody>
      </p:sp>
      <p:sp>
        <p:nvSpPr>
          <p:cNvPr id="3" name="Subtitle 2"/>
          <p:cNvSpPr>
            <a:spLocks noGrp="1"/>
          </p:cNvSpPr>
          <p:nvPr>
            <p:ph type="subTitle" idx="1"/>
          </p:nvPr>
        </p:nvSpPr>
        <p:spPr>
          <a:xfrm>
            <a:off x="1524000" y="4018897"/>
            <a:ext cx="9144000" cy="1655762"/>
          </a:xfrm>
        </p:spPr>
        <p:txBody>
          <a:bodyPr/>
          <a:lstStyle/>
          <a:p>
            <a:r>
              <a:rPr lang="en-US" dirty="0"/>
              <a:t>https://</a:t>
            </a:r>
            <a:r>
              <a:rPr lang="en-US" dirty="0" smtClean="0"/>
              <a:t>www.oercommons.org/</a:t>
            </a:r>
            <a:endParaRPr lang="en-US" dirty="0"/>
          </a:p>
        </p:txBody>
      </p:sp>
      <p:sp>
        <p:nvSpPr>
          <p:cNvPr id="4" name="Footer Placeholder 3"/>
          <p:cNvSpPr>
            <a:spLocks noGrp="1"/>
          </p:cNvSpPr>
          <p:nvPr>
            <p:ph type="ftr" sz="quarter" idx="11"/>
          </p:nvPr>
        </p:nvSpPr>
        <p:spPr/>
        <p:txBody>
          <a:bodyPr/>
          <a:lstStyle/>
          <a:p>
            <a:r>
              <a:rPr lang="en-US" smtClean="0"/>
              <a:t>Dr. Girija Narasimhan</a:t>
            </a:r>
            <a:endParaRPr lang="en-US"/>
          </a:p>
        </p:txBody>
      </p:sp>
      <p:sp>
        <p:nvSpPr>
          <p:cNvPr id="5" name="Slide Number Placeholder 4"/>
          <p:cNvSpPr>
            <a:spLocks noGrp="1"/>
          </p:cNvSpPr>
          <p:nvPr>
            <p:ph type="sldNum" sz="quarter" idx="12"/>
          </p:nvPr>
        </p:nvSpPr>
        <p:spPr/>
        <p:txBody>
          <a:bodyPr/>
          <a:lstStyle/>
          <a:p>
            <a:fld id="{0914F7A4-6DAA-4681-94E1-916176BCD870}" type="slidenum">
              <a:rPr lang="en-US" smtClean="0"/>
              <a:t>14</a:t>
            </a:fld>
            <a:endParaRPr lang="en-US"/>
          </a:p>
        </p:txBody>
      </p:sp>
      <p:sp>
        <p:nvSpPr>
          <p:cNvPr id="7" name="TextBox 6"/>
          <p:cNvSpPr txBox="1"/>
          <p:nvPr/>
        </p:nvSpPr>
        <p:spPr>
          <a:xfrm>
            <a:off x="3321425" y="4666129"/>
            <a:ext cx="6489840" cy="523220"/>
          </a:xfrm>
          <a:prstGeom prst="rect">
            <a:avLst/>
          </a:prstGeom>
          <a:noFill/>
        </p:spPr>
        <p:txBody>
          <a:bodyPr wrap="square" rtlCol="0">
            <a:spAutoFit/>
          </a:bodyPr>
          <a:lstStyle/>
          <a:p>
            <a:pPr algn="ctr"/>
            <a:r>
              <a:rPr lang="en-US" sz="2800" b="1" dirty="0" smtClean="0"/>
              <a:t>OER- UNIT 5  AUDIT</a:t>
            </a:r>
            <a:endParaRPr lang="en-US" sz="2800" b="1" dirty="0"/>
          </a:p>
        </p:txBody>
      </p:sp>
      <p:pic>
        <p:nvPicPr>
          <p:cNvPr id="9" name="Picture 8"/>
          <p:cNvPicPr>
            <a:picLocks noChangeAspect="1"/>
          </p:cNvPicPr>
          <p:nvPr/>
        </p:nvPicPr>
        <p:blipFill>
          <a:blip r:embed="rId3"/>
          <a:stretch>
            <a:fillRect/>
          </a:stretch>
        </p:blipFill>
        <p:spPr>
          <a:xfrm>
            <a:off x="4733365" y="134471"/>
            <a:ext cx="2447364" cy="3079377"/>
          </a:xfrm>
          <a:prstGeom prst="rect">
            <a:avLst/>
          </a:prstGeom>
        </p:spPr>
      </p:pic>
      <p:sp>
        <p:nvSpPr>
          <p:cNvPr id="8" name="TextBox 7"/>
          <p:cNvSpPr txBox="1"/>
          <p:nvPr/>
        </p:nvSpPr>
        <p:spPr>
          <a:xfrm>
            <a:off x="3792072" y="5347820"/>
            <a:ext cx="5289176" cy="523220"/>
          </a:xfrm>
          <a:prstGeom prst="rect">
            <a:avLst/>
          </a:prstGeom>
          <a:noFill/>
        </p:spPr>
        <p:txBody>
          <a:bodyPr wrap="square" rtlCol="0">
            <a:spAutoFit/>
          </a:bodyPr>
          <a:lstStyle/>
          <a:p>
            <a:pPr algn="ctr"/>
            <a:r>
              <a:rPr lang="en-US" sz="2800" b="1" dirty="0" smtClean="0"/>
              <a:t>PART 3 – ENABLE AUDIT</a:t>
            </a:r>
            <a:endParaRPr lang="en-US" sz="2800" b="1" dirty="0"/>
          </a:p>
        </p:txBody>
      </p:sp>
    </p:spTree>
    <p:extLst>
      <p:ext uri="{BB962C8B-B14F-4D97-AF65-F5344CB8AC3E}">
        <p14:creationId xmlns:p14="http://schemas.microsoft.com/office/powerpoint/2010/main" val="3268813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15</a:t>
            </a:fld>
            <a:endParaRPr lang="en-US"/>
          </a:p>
        </p:txBody>
      </p:sp>
      <p:sp>
        <p:nvSpPr>
          <p:cNvPr id="2" name="Rectangle 1"/>
          <p:cNvSpPr/>
          <p:nvPr/>
        </p:nvSpPr>
        <p:spPr>
          <a:xfrm>
            <a:off x="4932829" y="0"/>
            <a:ext cx="3043462" cy="461665"/>
          </a:xfrm>
          <a:prstGeom prst="rect">
            <a:avLst/>
          </a:prstGeom>
        </p:spPr>
        <p:txBody>
          <a:bodyPr wrap="none">
            <a:spAutoFit/>
          </a:bodyPr>
          <a:lstStyle/>
          <a:p>
            <a:pPr fontAlgn="base"/>
            <a:r>
              <a:rPr lang="en-US" sz="2400" b="1" u="sng" dirty="0">
                <a:solidFill>
                  <a:srgbClr val="003366"/>
                </a:solidFill>
                <a:latin typeface="Times" panose="02020603050405020304" pitchFamily="18" charset="0"/>
              </a:rPr>
              <a:t>5.5  ENABLE AUDIT</a:t>
            </a:r>
            <a:endParaRPr lang="en-US" sz="2400" b="1" i="0" u="sng" dirty="0">
              <a:solidFill>
                <a:srgbClr val="003366"/>
              </a:solidFill>
              <a:effectLst/>
              <a:latin typeface="Times" panose="02020603050405020304" pitchFamily="18" charset="0"/>
            </a:endParaRPr>
          </a:p>
        </p:txBody>
      </p:sp>
      <p:sp>
        <p:nvSpPr>
          <p:cNvPr id="5" name="Rectangle 4"/>
          <p:cNvSpPr/>
          <p:nvPr/>
        </p:nvSpPr>
        <p:spPr>
          <a:xfrm>
            <a:off x="721657" y="369332"/>
            <a:ext cx="11470343" cy="6401753"/>
          </a:xfrm>
          <a:prstGeom prst="rect">
            <a:avLst/>
          </a:prstGeom>
        </p:spPr>
        <p:txBody>
          <a:bodyPr wrap="square">
            <a:spAutoFit/>
          </a:bodyPr>
          <a:lstStyle/>
          <a:p>
            <a:pPr fontAlgn="base"/>
            <a:r>
              <a:rPr lang="en-US" dirty="0">
                <a:solidFill>
                  <a:srgbClr val="474F60"/>
                </a:solidFill>
                <a:latin typeface="Times" panose="02020603050405020304" pitchFamily="18" charset="0"/>
              </a:rPr>
              <a:t>SQL&gt; CONN SYS AS SYSDBA</a:t>
            </a:r>
          </a:p>
          <a:p>
            <a:pPr fontAlgn="base"/>
            <a:r>
              <a:rPr lang="en-US" dirty="0">
                <a:solidFill>
                  <a:srgbClr val="474F60"/>
                </a:solidFill>
                <a:latin typeface="Times" panose="02020603050405020304" pitchFamily="18" charset="0"/>
              </a:rPr>
              <a:t>Enter password: ***</a:t>
            </a:r>
          </a:p>
          <a:p>
            <a:pPr fontAlgn="base"/>
            <a:r>
              <a:rPr lang="en-US" dirty="0">
                <a:solidFill>
                  <a:srgbClr val="474F60"/>
                </a:solidFill>
                <a:latin typeface="Times" panose="02020603050405020304" pitchFamily="18" charset="0"/>
              </a:rPr>
              <a:t>SQL&gt; show parameter audit;</a:t>
            </a:r>
            <a:br>
              <a:rPr lang="en-US" dirty="0">
                <a:solidFill>
                  <a:srgbClr val="474F60"/>
                </a:solidFill>
                <a:latin typeface="Times" panose="02020603050405020304" pitchFamily="18" charset="0"/>
              </a:rPr>
            </a:br>
            <a:endParaRPr lang="en-US" dirty="0">
              <a:solidFill>
                <a:srgbClr val="474F60"/>
              </a:solidFill>
              <a:latin typeface="Times" panose="02020603050405020304" pitchFamily="18" charset="0"/>
            </a:endParaRPr>
          </a:p>
          <a:p>
            <a:pPr fontAlgn="base"/>
            <a:r>
              <a:rPr lang="en-US" b="1" dirty="0">
                <a:solidFill>
                  <a:srgbClr val="474F60"/>
                </a:solidFill>
                <a:latin typeface="Times" panose="02020603050405020304" pitchFamily="18" charset="0"/>
              </a:rPr>
              <a:t> NAME                                 TYPE        VALUE</a:t>
            </a:r>
            <a:endParaRPr lang="en-US" dirty="0">
              <a:solidFill>
                <a:srgbClr val="474F60"/>
              </a:solidFill>
              <a:latin typeface="Times" panose="02020603050405020304" pitchFamily="18" charset="0"/>
            </a:endParaRPr>
          </a:p>
          <a:p>
            <a:pPr fontAlgn="base"/>
            <a:r>
              <a:rPr lang="en-US" dirty="0">
                <a:solidFill>
                  <a:srgbClr val="474F60"/>
                </a:solidFill>
                <a:latin typeface="Times" panose="02020603050405020304" pitchFamily="18" charset="0"/>
              </a:rPr>
              <a:t>------------------------------------ ----------- ------------------------------</a:t>
            </a:r>
          </a:p>
          <a:p>
            <a:pPr fontAlgn="base"/>
            <a:r>
              <a:rPr lang="en-US" dirty="0">
                <a:solidFill>
                  <a:srgbClr val="474F60"/>
                </a:solidFill>
                <a:latin typeface="Times" panose="02020603050405020304" pitchFamily="18" charset="0"/>
              </a:rPr>
              <a:t>audit_file_dest                      string           E:\APP\USER\ADMIN\ORCL\ADUMP</a:t>
            </a:r>
          </a:p>
          <a:p>
            <a:pPr fontAlgn="base"/>
            <a:r>
              <a:rPr lang="en-US" dirty="0">
                <a:solidFill>
                  <a:srgbClr val="474F60"/>
                </a:solidFill>
                <a:latin typeface="Times" panose="02020603050405020304" pitchFamily="18" charset="0"/>
              </a:rPr>
              <a:t>audit_sys_operations            </a:t>
            </a:r>
            <a:r>
              <a:rPr lang="en-US" dirty="0" smtClean="0">
                <a:solidFill>
                  <a:srgbClr val="474F60"/>
                </a:solidFill>
                <a:latin typeface="Times" panose="02020603050405020304" pitchFamily="18" charset="0"/>
              </a:rPr>
              <a:t>Boolean</a:t>
            </a:r>
            <a:r>
              <a:rPr lang="en-US" dirty="0">
                <a:solidFill>
                  <a:srgbClr val="474F60"/>
                </a:solidFill>
                <a:latin typeface="Times" panose="02020603050405020304" pitchFamily="18" charset="0"/>
              </a:rPr>
              <a:t>        FALSE</a:t>
            </a:r>
          </a:p>
          <a:p>
            <a:pPr fontAlgn="base"/>
            <a:r>
              <a:rPr lang="en-US" dirty="0">
                <a:solidFill>
                  <a:srgbClr val="474F60"/>
                </a:solidFill>
                <a:latin typeface="Times" panose="02020603050405020304" pitchFamily="18" charset="0"/>
              </a:rPr>
              <a:t>audit_trail                             string            DB</a:t>
            </a:r>
          </a:p>
          <a:p>
            <a:pPr fontAlgn="base"/>
            <a:endParaRPr lang="en-US" sz="800" dirty="0" smtClean="0">
              <a:solidFill>
                <a:srgbClr val="474F60"/>
              </a:solidFill>
              <a:latin typeface="Times" panose="02020603050405020304" pitchFamily="18" charset="0"/>
            </a:endParaRPr>
          </a:p>
          <a:p>
            <a:pPr fontAlgn="base"/>
            <a:r>
              <a:rPr lang="en-US" dirty="0" smtClean="0">
                <a:solidFill>
                  <a:srgbClr val="474F60"/>
                </a:solidFill>
                <a:latin typeface="Times" panose="02020603050405020304" pitchFamily="18" charset="0"/>
              </a:rPr>
              <a:t>Check </a:t>
            </a:r>
            <a:r>
              <a:rPr lang="en-US" dirty="0">
                <a:solidFill>
                  <a:srgbClr val="474F60"/>
                </a:solidFill>
                <a:latin typeface="Times" panose="02020603050405020304" pitchFamily="18" charset="0"/>
              </a:rPr>
              <a:t>the current value of the AUDIT_TRAIL Initialization parameter.</a:t>
            </a:r>
          </a:p>
          <a:p>
            <a:pPr fontAlgn="base"/>
            <a:endParaRPr lang="en-US" sz="800" b="1" dirty="0" smtClean="0">
              <a:solidFill>
                <a:srgbClr val="474F60"/>
              </a:solidFill>
              <a:latin typeface="Times" panose="02020603050405020304" pitchFamily="18" charset="0"/>
            </a:endParaRPr>
          </a:p>
          <a:p>
            <a:pPr fontAlgn="base"/>
            <a:r>
              <a:rPr lang="en-US" b="1" dirty="0" smtClean="0">
                <a:solidFill>
                  <a:srgbClr val="474F60"/>
                </a:solidFill>
                <a:latin typeface="Times" panose="02020603050405020304" pitchFamily="18" charset="0"/>
              </a:rPr>
              <a:t>SQL</a:t>
            </a:r>
            <a:r>
              <a:rPr lang="en-US" b="1" dirty="0">
                <a:solidFill>
                  <a:srgbClr val="474F60"/>
                </a:solidFill>
                <a:latin typeface="Times" panose="02020603050405020304" pitchFamily="18" charset="0"/>
              </a:rPr>
              <a:t>&gt; show parameter audit_trail</a:t>
            </a:r>
            <a:endParaRPr lang="en-US" dirty="0">
              <a:solidFill>
                <a:srgbClr val="474F60"/>
              </a:solidFill>
              <a:latin typeface="Times" panose="02020603050405020304" pitchFamily="18" charset="0"/>
            </a:endParaRPr>
          </a:p>
          <a:p>
            <a:pPr fontAlgn="base"/>
            <a:r>
              <a:rPr lang="en-US" b="1" dirty="0">
                <a:solidFill>
                  <a:srgbClr val="474F60"/>
                </a:solidFill>
                <a:latin typeface="Times" panose="02020603050405020304" pitchFamily="18" charset="0"/>
              </a:rPr>
              <a:t>NAME                                 TYPE        VALUE</a:t>
            </a:r>
            <a:endParaRPr lang="en-US" dirty="0">
              <a:solidFill>
                <a:srgbClr val="474F60"/>
              </a:solidFill>
              <a:latin typeface="Times" panose="02020603050405020304" pitchFamily="18" charset="0"/>
            </a:endParaRPr>
          </a:p>
          <a:p>
            <a:pPr fontAlgn="base"/>
            <a:r>
              <a:rPr lang="en-US" dirty="0">
                <a:solidFill>
                  <a:srgbClr val="474F60"/>
                </a:solidFill>
                <a:latin typeface="Times" panose="02020603050405020304" pitchFamily="18" charset="0"/>
              </a:rPr>
              <a:t>------------------------------------ ----------- --------</a:t>
            </a:r>
          </a:p>
          <a:p>
            <a:pPr fontAlgn="base"/>
            <a:r>
              <a:rPr lang="en-US" dirty="0">
                <a:solidFill>
                  <a:srgbClr val="474F60"/>
                </a:solidFill>
                <a:latin typeface="Times" panose="02020603050405020304" pitchFamily="18" charset="0"/>
              </a:rPr>
              <a:t>audit_trail                          string          DB</a:t>
            </a:r>
          </a:p>
          <a:p>
            <a:pPr fontAlgn="base"/>
            <a:r>
              <a:rPr lang="en-US" dirty="0">
                <a:solidFill>
                  <a:srgbClr val="474F60"/>
                </a:solidFill>
                <a:latin typeface="Times" panose="02020603050405020304" pitchFamily="18" charset="0"/>
              </a:rPr>
              <a:t>Enable the  Standard Audit Trail </a:t>
            </a:r>
          </a:p>
          <a:p>
            <a:pPr fontAlgn="base"/>
            <a:r>
              <a:rPr lang="en-US" dirty="0">
                <a:solidFill>
                  <a:srgbClr val="474F60"/>
                </a:solidFill>
                <a:latin typeface="Times" panose="02020603050405020304" pitchFamily="18" charset="0"/>
              </a:rPr>
              <a:t> </a:t>
            </a:r>
            <a:endParaRPr lang="en-US" dirty="0" smtClean="0">
              <a:solidFill>
                <a:srgbClr val="474F60"/>
              </a:solidFill>
              <a:latin typeface="Times" panose="02020603050405020304" pitchFamily="18" charset="0"/>
            </a:endParaRPr>
          </a:p>
          <a:p>
            <a:pPr fontAlgn="base"/>
            <a:r>
              <a:rPr lang="en-US" b="1" dirty="0" smtClean="0">
                <a:solidFill>
                  <a:srgbClr val="474F60"/>
                </a:solidFill>
                <a:latin typeface="Times" panose="02020603050405020304" pitchFamily="18" charset="0"/>
              </a:rPr>
              <a:t>SQL&gt;alter </a:t>
            </a:r>
            <a:r>
              <a:rPr lang="en-US" b="1" dirty="0">
                <a:solidFill>
                  <a:srgbClr val="474F60"/>
                </a:solidFill>
                <a:latin typeface="Times" panose="02020603050405020304" pitchFamily="18" charset="0"/>
              </a:rPr>
              <a:t>system set audit_sys_operations=TRUE scope=SPFILE</a:t>
            </a:r>
            <a:r>
              <a:rPr lang="en-US" b="1" dirty="0" smtClean="0">
                <a:solidFill>
                  <a:srgbClr val="474F60"/>
                </a:solidFill>
                <a:latin typeface="Times" panose="02020603050405020304" pitchFamily="18" charset="0"/>
              </a:rPr>
              <a:t>;</a:t>
            </a:r>
          </a:p>
          <a:p>
            <a:pPr fontAlgn="base"/>
            <a:endParaRPr lang="en-US" sz="800" dirty="0">
              <a:solidFill>
                <a:srgbClr val="474F60"/>
              </a:solidFill>
              <a:latin typeface="Times" panose="02020603050405020304" pitchFamily="18" charset="0"/>
            </a:endParaRPr>
          </a:p>
          <a:p>
            <a:pPr fontAlgn="base"/>
            <a:r>
              <a:rPr lang="en-US" b="1" dirty="0">
                <a:solidFill>
                  <a:srgbClr val="474F60"/>
                </a:solidFill>
                <a:latin typeface="Times" panose="02020603050405020304" pitchFamily="18" charset="0"/>
              </a:rPr>
              <a:t>SQL&gt;alter system set audit_trail=’DB_EXTENDED’ scope=SPFILE; </a:t>
            </a:r>
            <a:endParaRPr lang="en-US" dirty="0">
              <a:solidFill>
                <a:srgbClr val="474F60"/>
              </a:solidFill>
              <a:latin typeface="Times" panose="02020603050405020304" pitchFamily="18" charset="0"/>
            </a:endParaRPr>
          </a:p>
          <a:p>
            <a:pPr fontAlgn="base"/>
            <a:endParaRPr lang="en-US" sz="800" b="1" dirty="0" smtClean="0">
              <a:solidFill>
                <a:srgbClr val="474F60"/>
              </a:solidFill>
              <a:latin typeface="Times" panose="02020603050405020304" pitchFamily="18" charset="0"/>
            </a:endParaRPr>
          </a:p>
          <a:p>
            <a:pPr fontAlgn="base"/>
            <a:r>
              <a:rPr lang="en-US" b="1" dirty="0" smtClean="0">
                <a:solidFill>
                  <a:srgbClr val="474F60"/>
                </a:solidFill>
                <a:latin typeface="Times" panose="02020603050405020304" pitchFamily="18" charset="0"/>
              </a:rPr>
              <a:t>SQL</a:t>
            </a:r>
            <a:r>
              <a:rPr lang="en-US" b="1" dirty="0">
                <a:solidFill>
                  <a:srgbClr val="474F60"/>
                </a:solidFill>
                <a:latin typeface="Times" panose="02020603050405020304" pitchFamily="18" charset="0"/>
              </a:rPr>
              <a:t>&gt; shutdown immediate</a:t>
            </a:r>
            <a:endParaRPr lang="en-US" dirty="0">
              <a:solidFill>
                <a:srgbClr val="474F60"/>
              </a:solidFill>
              <a:latin typeface="Times" panose="02020603050405020304" pitchFamily="18" charset="0"/>
            </a:endParaRPr>
          </a:p>
          <a:p>
            <a:pPr fontAlgn="base"/>
            <a:endParaRPr lang="en-US" sz="800" b="1" dirty="0" smtClean="0">
              <a:solidFill>
                <a:srgbClr val="474F60"/>
              </a:solidFill>
              <a:latin typeface="Times" panose="02020603050405020304" pitchFamily="18" charset="0"/>
            </a:endParaRPr>
          </a:p>
          <a:p>
            <a:pPr fontAlgn="base"/>
            <a:r>
              <a:rPr lang="en-US" b="1" dirty="0">
                <a:solidFill>
                  <a:srgbClr val="474F60"/>
                </a:solidFill>
                <a:latin typeface="Times" panose="02020603050405020304" pitchFamily="18" charset="0"/>
              </a:rPr>
              <a:t> SQL&gt; startup </a:t>
            </a:r>
            <a:endParaRPr lang="en-US" b="0" i="0" dirty="0">
              <a:solidFill>
                <a:srgbClr val="474F60"/>
              </a:solidFill>
              <a:effectLst/>
              <a:latin typeface="Times" panose="02020603050405020304" pitchFamily="18" charset="0"/>
            </a:endParaRPr>
          </a:p>
        </p:txBody>
      </p:sp>
    </p:spTree>
    <p:extLst>
      <p:ext uri="{BB962C8B-B14F-4D97-AF65-F5344CB8AC3E}">
        <p14:creationId xmlns:p14="http://schemas.microsoft.com/office/powerpoint/2010/main" val="3746874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16</a:t>
            </a:fld>
            <a:endParaRPr lang="en-US"/>
          </a:p>
        </p:txBody>
      </p:sp>
      <p:sp>
        <p:nvSpPr>
          <p:cNvPr id="2" name="Rectangle 1"/>
          <p:cNvSpPr/>
          <p:nvPr/>
        </p:nvSpPr>
        <p:spPr>
          <a:xfrm>
            <a:off x="990600" y="540157"/>
            <a:ext cx="9180342" cy="2585323"/>
          </a:xfrm>
          <a:prstGeom prst="rect">
            <a:avLst/>
          </a:prstGeom>
        </p:spPr>
        <p:txBody>
          <a:bodyPr wrap="square">
            <a:spAutoFit/>
          </a:bodyPr>
          <a:lstStyle/>
          <a:p>
            <a:pPr marL="285750" indent="-285750">
              <a:buFont typeface="Wingdings" panose="05000000000000000000" pitchFamily="2" charset="2"/>
              <a:buChar char="q"/>
            </a:pPr>
            <a:r>
              <a:rPr lang="en-US" dirty="0"/>
              <a:t>If it is disabled, then no audit records are created. </a:t>
            </a:r>
            <a:endParaRPr lang="en-US" dirty="0" smtClean="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Uses </a:t>
            </a:r>
            <a:r>
              <a:rPr lang="en-US" dirty="0"/>
              <a:t>the SCOPE clause because the database instance had been started using server parameter file(SPFILE). </a:t>
            </a:r>
            <a:endParaRPr lang="en-US" dirty="0" smtClean="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The </a:t>
            </a:r>
            <a:r>
              <a:rPr lang="en-US" dirty="0"/>
              <a:t>generation and insertion of an audit trail record is independent of a user transaction being committed. </a:t>
            </a:r>
            <a:endParaRPr lang="en-US" dirty="0" smtClean="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That </a:t>
            </a:r>
            <a:r>
              <a:rPr lang="en-US" dirty="0"/>
              <a:t>is, even if a user transaction is rolled back, the audit trail record remains committed</a:t>
            </a:r>
          </a:p>
        </p:txBody>
      </p:sp>
    </p:spTree>
    <p:extLst>
      <p:ext uri="{BB962C8B-B14F-4D97-AF65-F5344CB8AC3E}">
        <p14:creationId xmlns:p14="http://schemas.microsoft.com/office/powerpoint/2010/main" val="1437801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17</a:t>
            </a:fld>
            <a:endParaRPr lang="en-US"/>
          </a:p>
        </p:txBody>
      </p:sp>
      <p:sp>
        <p:nvSpPr>
          <p:cNvPr id="2" name="Rectangle 1"/>
          <p:cNvSpPr/>
          <p:nvPr/>
        </p:nvSpPr>
        <p:spPr>
          <a:xfrm>
            <a:off x="506437" y="584775"/>
            <a:ext cx="11179126" cy="5909310"/>
          </a:xfrm>
          <a:prstGeom prst="rect">
            <a:avLst/>
          </a:prstGeom>
        </p:spPr>
        <p:txBody>
          <a:bodyPr wrap="square">
            <a:spAutoFit/>
          </a:bodyPr>
          <a:lstStyle/>
          <a:p>
            <a:r>
              <a:rPr lang="en-US" dirty="0" smtClean="0"/>
              <a:t>Oracle </a:t>
            </a:r>
            <a:r>
              <a:rPr lang="en-US" dirty="0"/>
              <a:t>Database permits the selective auditing of successful executions of statements, unsuccessful attempts to execute statements, or both. </a:t>
            </a:r>
            <a:endParaRPr lang="en-US" dirty="0" smtClean="0"/>
          </a:p>
          <a:p>
            <a:endParaRPr lang="en-US" dirty="0"/>
          </a:p>
          <a:p>
            <a:r>
              <a:rPr lang="en-US" dirty="0" smtClean="0"/>
              <a:t>This </a:t>
            </a:r>
            <a:r>
              <a:rPr lang="en-US" dirty="0"/>
              <a:t>enables you to monitor actions even if the audited statements do not complete successfully. </a:t>
            </a:r>
            <a:endParaRPr lang="en-US" dirty="0" smtClean="0"/>
          </a:p>
          <a:p>
            <a:endParaRPr lang="en-US" dirty="0"/>
          </a:p>
          <a:p>
            <a:r>
              <a:rPr lang="en-US" dirty="0" smtClean="0"/>
              <a:t>Monitoring </a:t>
            </a:r>
            <a:r>
              <a:rPr lang="en-US" dirty="0"/>
              <a:t>unsuccessful SQL statement can expose users who are snooping or acting maliciously, though most unsuccessful SQL statements are neither.</a:t>
            </a:r>
          </a:p>
          <a:p>
            <a:endParaRPr lang="en-US" dirty="0"/>
          </a:p>
          <a:p>
            <a:r>
              <a:rPr lang="en-US" dirty="0"/>
              <a:t>This method of auditing is also useful in that it reduces the audit trail, helping you to focus on specific actions. This can aid in maintaining good database performance.</a:t>
            </a:r>
          </a:p>
          <a:p>
            <a:endParaRPr lang="en-US" dirty="0"/>
          </a:p>
          <a:p>
            <a:r>
              <a:rPr lang="en-US" dirty="0"/>
              <a:t>The options are as follows:</a:t>
            </a:r>
          </a:p>
          <a:p>
            <a:endParaRPr lang="en-US" dirty="0"/>
          </a:p>
          <a:p>
            <a:r>
              <a:rPr lang="en-US" dirty="0"/>
              <a:t>■WHENEVER SUCCESSFUL clause: This clause audits only successful executions of the audited statement.</a:t>
            </a:r>
          </a:p>
          <a:p>
            <a:endParaRPr lang="en-US" dirty="0"/>
          </a:p>
          <a:p>
            <a:r>
              <a:rPr lang="en-US" dirty="0"/>
              <a:t>■WHENEVER NOT SUCCESSFUL clause: This clause audits only unsuccessful executions of the audited statement.</a:t>
            </a:r>
          </a:p>
          <a:p>
            <a:endParaRPr lang="en-US" dirty="0"/>
          </a:p>
          <a:p>
            <a:r>
              <a:rPr lang="en-US" dirty="0"/>
              <a:t>Auditing an unsuccessful statement execution generates an audit report only if a valid SQL statement is issued but fails, because it lacks proper authorization or references a nonexistent schema object</a:t>
            </a:r>
            <a:r>
              <a:rPr lang="en-US" dirty="0" smtClean="0"/>
              <a:t>.</a:t>
            </a:r>
          </a:p>
          <a:p>
            <a:endParaRPr lang="en-US" dirty="0"/>
          </a:p>
          <a:p>
            <a:r>
              <a:rPr lang="en-US" dirty="0" smtClean="0"/>
              <a:t> </a:t>
            </a:r>
            <a:r>
              <a:rPr lang="en-US" dirty="0"/>
              <a:t>Statements that fail to execute because they were not valid cannot be audited.</a:t>
            </a:r>
          </a:p>
        </p:txBody>
      </p:sp>
      <p:sp>
        <p:nvSpPr>
          <p:cNvPr id="5" name="Rectangle 4"/>
          <p:cNvSpPr/>
          <p:nvPr/>
        </p:nvSpPr>
        <p:spPr>
          <a:xfrm>
            <a:off x="4038600" y="0"/>
            <a:ext cx="6034857" cy="584775"/>
          </a:xfrm>
          <a:prstGeom prst="rect">
            <a:avLst/>
          </a:prstGeom>
        </p:spPr>
        <p:txBody>
          <a:bodyPr wrap="none">
            <a:spAutoFit/>
          </a:bodyPr>
          <a:lstStyle/>
          <a:p>
            <a:r>
              <a:rPr lang="en-US" sz="3200" b="1" u="sng" dirty="0"/>
              <a:t>5.6 Auditing Statement Executions</a:t>
            </a:r>
          </a:p>
        </p:txBody>
      </p:sp>
    </p:spTree>
    <p:extLst>
      <p:ext uri="{BB962C8B-B14F-4D97-AF65-F5344CB8AC3E}">
        <p14:creationId xmlns:p14="http://schemas.microsoft.com/office/powerpoint/2010/main" val="3722009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80196" y="1143000"/>
            <a:ext cx="3962400" cy="1477328"/>
          </a:xfrm>
          <a:prstGeom prst="rect">
            <a:avLst/>
          </a:prstGeom>
        </p:spPr>
        <p:txBody>
          <a:bodyPr wrap="square">
            <a:spAutoFit/>
          </a:bodyPr>
          <a:lstStyle/>
          <a:p>
            <a:r>
              <a:rPr lang="en-US" dirty="0"/>
              <a:t>Auditing BY SESSION produces a </a:t>
            </a:r>
            <a:r>
              <a:rPr lang="en-US" b="1" dirty="0"/>
              <a:t>single audit trail record </a:t>
            </a:r>
            <a:r>
              <a:rPr lang="en-US" dirty="0"/>
              <a:t>per audit option regardless of the number of successful or unsuccessful attempts within that  session.</a:t>
            </a:r>
          </a:p>
        </p:txBody>
      </p:sp>
      <p:sp>
        <p:nvSpPr>
          <p:cNvPr id="4" name="Rectangle 3"/>
          <p:cNvSpPr/>
          <p:nvPr/>
        </p:nvSpPr>
        <p:spPr>
          <a:xfrm>
            <a:off x="1756383" y="2751536"/>
            <a:ext cx="3657600" cy="1200329"/>
          </a:xfrm>
          <a:prstGeom prst="rect">
            <a:avLst/>
          </a:prstGeom>
        </p:spPr>
        <p:txBody>
          <a:bodyPr wrap="square">
            <a:spAutoFit/>
          </a:bodyPr>
          <a:lstStyle/>
          <a:p>
            <a:r>
              <a:rPr lang="en-US" dirty="0"/>
              <a:t>There is no field which provides an occurrence count or an error code</a:t>
            </a:r>
          </a:p>
          <a:p>
            <a:r>
              <a:rPr lang="en-US" dirty="0"/>
              <a:t>for failed attempts (RETURNCODE is always 0)</a:t>
            </a:r>
          </a:p>
        </p:txBody>
      </p:sp>
      <p:sp>
        <p:nvSpPr>
          <p:cNvPr id="6" name="Rectangle 5"/>
          <p:cNvSpPr/>
          <p:nvPr/>
        </p:nvSpPr>
        <p:spPr>
          <a:xfrm>
            <a:off x="1675421" y="4083071"/>
            <a:ext cx="4038600" cy="1754326"/>
          </a:xfrm>
          <a:prstGeom prst="rect">
            <a:avLst/>
          </a:prstGeom>
        </p:spPr>
        <p:txBody>
          <a:bodyPr wrap="square">
            <a:spAutoFit/>
          </a:bodyPr>
          <a:lstStyle/>
          <a:p>
            <a:r>
              <a:rPr lang="en-US" dirty="0"/>
              <a:t>using an operating system file for the audit trail (that is, the AUDIT_FILE_DEST initialization parameter is set to OS), then the database may write multiple records to the audit trail file even if you specify BY SESSION.</a:t>
            </a:r>
          </a:p>
        </p:txBody>
      </p:sp>
      <p:sp>
        <p:nvSpPr>
          <p:cNvPr id="7" name="Rectangle 6"/>
          <p:cNvSpPr/>
          <p:nvPr/>
        </p:nvSpPr>
        <p:spPr>
          <a:xfrm>
            <a:off x="6123596" y="1514757"/>
            <a:ext cx="4572000" cy="2308324"/>
          </a:xfrm>
          <a:prstGeom prst="rect">
            <a:avLst/>
          </a:prstGeom>
        </p:spPr>
        <p:txBody>
          <a:bodyPr>
            <a:spAutoFit/>
          </a:bodyPr>
          <a:lstStyle/>
          <a:p>
            <a:r>
              <a:rPr lang="en-US" dirty="0"/>
              <a:t>Auditing BY ACCESS generates an audit trail record for </a:t>
            </a:r>
            <a:r>
              <a:rPr lang="en-US" b="1" dirty="0"/>
              <a:t>every user </a:t>
            </a:r>
            <a:r>
              <a:rPr lang="en-US" dirty="0"/>
              <a:t>attempt. </a:t>
            </a:r>
          </a:p>
          <a:p>
            <a:endParaRPr lang="en-US" dirty="0"/>
          </a:p>
          <a:p>
            <a:r>
              <a:rPr lang="en-US" dirty="0"/>
              <a:t>An ACCESS record with a nonzero DBA_AUDIT_TRAIL. </a:t>
            </a:r>
          </a:p>
          <a:p>
            <a:endParaRPr lang="en-US" dirty="0"/>
          </a:p>
          <a:p>
            <a:r>
              <a:rPr lang="en-US" dirty="0"/>
              <a:t>RETURNCODE indicates a</a:t>
            </a:r>
          </a:p>
          <a:p>
            <a:r>
              <a:rPr lang="en-US" dirty="0"/>
              <a:t>failed attempt. </a:t>
            </a:r>
          </a:p>
        </p:txBody>
      </p:sp>
      <p:sp>
        <p:nvSpPr>
          <p:cNvPr id="8" name="Rectangle 7"/>
          <p:cNvSpPr/>
          <p:nvPr/>
        </p:nvSpPr>
        <p:spPr>
          <a:xfrm>
            <a:off x="6085496" y="4091464"/>
            <a:ext cx="3733800" cy="1477328"/>
          </a:xfrm>
          <a:prstGeom prst="rect">
            <a:avLst/>
          </a:prstGeom>
        </p:spPr>
        <p:txBody>
          <a:bodyPr wrap="square">
            <a:spAutoFit/>
          </a:bodyPr>
          <a:lstStyle/>
          <a:p>
            <a:r>
              <a:rPr lang="en-US" dirty="0"/>
              <a:t>Audit trail shows the number of times the audited action was attempted, the sequence of audited actions, and the result (either success or the failure code) of each action.  </a:t>
            </a:r>
          </a:p>
        </p:txBody>
      </p:sp>
      <p:cxnSp>
        <p:nvCxnSpPr>
          <p:cNvPr id="9" name="Straight Connector 8"/>
          <p:cNvCxnSpPr/>
          <p:nvPr/>
        </p:nvCxnSpPr>
        <p:spPr>
          <a:xfrm flipH="1">
            <a:off x="5742596" y="1143000"/>
            <a:ext cx="48604" cy="5715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362200" y="488573"/>
            <a:ext cx="1980286" cy="523220"/>
          </a:xfrm>
          <a:prstGeom prst="rect">
            <a:avLst/>
          </a:prstGeom>
        </p:spPr>
        <p:txBody>
          <a:bodyPr wrap="none">
            <a:spAutoFit/>
          </a:bodyPr>
          <a:lstStyle/>
          <a:p>
            <a:r>
              <a:rPr lang="en-US" sz="2800" b="1" u="sng" dirty="0"/>
              <a:t>BY SESSION </a:t>
            </a:r>
          </a:p>
        </p:txBody>
      </p:sp>
      <p:sp>
        <p:nvSpPr>
          <p:cNvPr id="12" name="Rectangle 11"/>
          <p:cNvSpPr/>
          <p:nvPr/>
        </p:nvSpPr>
        <p:spPr>
          <a:xfrm>
            <a:off x="7037306" y="695831"/>
            <a:ext cx="1830181" cy="523220"/>
          </a:xfrm>
          <a:prstGeom prst="rect">
            <a:avLst/>
          </a:prstGeom>
        </p:spPr>
        <p:txBody>
          <a:bodyPr wrap="none">
            <a:spAutoFit/>
          </a:bodyPr>
          <a:lstStyle/>
          <a:p>
            <a:r>
              <a:rPr lang="en-US" sz="2800" b="1" u="sng" dirty="0"/>
              <a:t>BY ACCESS </a:t>
            </a:r>
          </a:p>
        </p:txBody>
      </p:sp>
      <p:sp>
        <p:nvSpPr>
          <p:cNvPr id="14" name="TextBox 13"/>
          <p:cNvSpPr txBox="1"/>
          <p:nvPr/>
        </p:nvSpPr>
        <p:spPr>
          <a:xfrm>
            <a:off x="4533900" y="-39409"/>
            <a:ext cx="4371686" cy="584775"/>
          </a:xfrm>
          <a:prstGeom prst="rect">
            <a:avLst/>
          </a:prstGeom>
          <a:noFill/>
        </p:spPr>
        <p:txBody>
          <a:bodyPr wrap="square" rtlCol="0">
            <a:spAutoFit/>
          </a:bodyPr>
          <a:lstStyle/>
          <a:p>
            <a:r>
              <a:rPr lang="en-US" sz="3200" b="1" u="sng" dirty="0" smtClean="0"/>
              <a:t>5.7 AUDIT </a:t>
            </a:r>
            <a:r>
              <a:rPr lang="en-US" sz="3200" b="1" u="sng" dirty="0"/>
              <a:t>OPTION</a:t>
            </a:r>
          </a:p>
        </p:txBody>
      </p:sp>
      <p:sp>
        <p:nvSpPr>
          <p:cNvPr id="16" name="TextBox 15"/>
          <p:cNvSpPr txBox="1"/>
          <p:nvPr/>
        </p:nvSpPr>
        <p:spPr>
          <a:xfrm>
            <a:off x="1651609" y="5968604"/>
            <a:ext cx="3272817" cy="369332"/>
          </a:xfrm>
          <a:prstGeom prst="rect">
            <a:avLst/>
          </a:prstGeom>
          <a:noFill/>
        </p:spPr>
        <p:txBody>
          <a:bodyPr wrap="square" rtlCol="0">
            <a:spAutoFit/>
          </a:bodyPr>
          <a:lstStyle/>
          <a:p>
            <a:r>
              <a:rPr lang="en-US" dirty="0"/>
              <a:t>BY SESSION is default option</a:t>
            </a:r>
          </a:p>
        </p:txBody>
      </p:sp>
    </p:spTree>
    <p:extLst>
      <p:ext uri="{BB962C8B-B14F-4D97-AF65-F5344CB8AC3E}">
        <p14:creationId xmlns:p14="http://schemas.microsoft.com/office/powerpoint/2010/main" val="1914245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19</a:t>
            </a:fld>
            <a:endParaRPr lang="en-US"/>
          </a:p>
        </p:txBody>
      </p:sp>
      <p:sp>
        <p:nvSpPr>
          <p:cNvPr id="2" name="Rectangle 1"/>
          <p:cNvSpPr/>
          <p:nvPr/>
        </p:nvSpPr>
        <p:spPr>
          <a:xfrm>
            <a:off x="990600" y="706792"/>
            <a:ext cx="10516772" cy="1200329"/>
          </a:xfrm>
          <a:prstGeom prst="rect">
            <a:avLst/>
          </a:prstGeom>
        </p:spPr>
        <p:txBody>
          <a:bodyPr wrap="square">
            <a:spAutoFit/>
          </a:bodyPr>
          <a:lstStyle/>
          <a:p>
            <a:endParaRPr lang="en-US" dirty="0"/>
          </a:p>
          <a:p>
            <a:r>
              <a:rPr lang="en-US" dirty="0"/>
              <a:t>The DBA_AUDIT_TRAIL table has a RETURNCODE column which indicates the results of the auditing action</a:t>
            </a:r>
            <a:r>
              <a:rPr lang="en-US" dirty="0" smtClean="0"/>
              <a:t>.</a:t>
            </a:r>
          </a:p>
          <a:p>
            <a:endParaRPr lang="en-US" dirty="0"/>
          </a:p>
          <a:p>
            <a:r>
              <a:rPr lang="en-US" dirty="0" smtClean="0"/>
              <a:t> </a:t>
            </a:r>
            <a:r>
              <a:rPr lang="en-US" dirty="0"/>
              <a:t>The code is the Oracle error message (ORA-</a:t>
            </a:r>
            <a:r>
              <a:rPr lang="en-US" dirty="0" err="1"/>
              <a:t>nnnn</a:t>
            </a:r>
            <a:r>
              <a:rPr lang="en-US" dirty="0"/>
              <a:t>) that was audited. </a:t>
            </a:r>
          </a:p>
        </p:txBody>
      </p:sp>
      <p:sp>
        <p:nvSpPr>
          <p:cNvPr id="5" name="Rectangle 4"/>
          <p:cNvSpPr/>
          <p:nvPr/>
        </p:nvSpPr>
        <p:spPr>
          <a:xfrm>
            <a:off x="4650799" y="39985"/>
            <a:ext cx="2562881" cy="461665"/>
          </a:xfrm>
          <a:prstGeom prst="rect">
            <a:avLst/>
          </a:prstGeom>
        </p:spPr>
        <p:txBody>
          <a:bodyPr wrap="none">
            <a:spAutoFit/>
          </a:bodyPr>
          <a:lstStyle/>
          <a:p>
            <a:r>
              <a:rPr lang="en-US" sz="2400" b="1" dirty="0"/>
              <a:t>Audit return codes</a:t>
            </a:r>
          </a:p>
        </p:txBody>
      </p:sp>
      <p:pic>
        <p:nvPicPr>
          <p:cNvPr id="6" name="Picture 5"/>
          <p:cNvPicPr>
            <a:picLocks noChangeAspect="1"/>
          </p:cNvPicPr>
          <p:nvPr/>
        </p:nvPicPr>
        <p:blipFill>
          <a:blip r:embed="rId2"/>
          <a:stretch>
            <a:fillRect/>
          </a:stretch>
        </p:blipFill>
        <p:spPr>
          <a:xfrm>
            <a:off x="1266093" y="2185987"/>
            <a:ext cx="10087708" cy="3652105"/>
          </a:xfrm>
          <a:prstGeom prst="rect">
            <a:avLst/>
          </a:prstGeom>
        </p:spPr>
      </p:pic>
    </p:spTree>
    <p:extLst>
      <p:ext uri="{BB962C8B-B14F-4D97-AF65-F5344CB8AC3E}">
        <p14:creationId xmlns:p14="http://schemas.microsoft.com/office/powerpoint/2010/main" val="1999031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2</a:t>
            </a:fld>
            <a:endParaRPr lang="en-US"/>
          </a:p>
        </p:txBody>
      </p:sp>
      <p:sp>
        <p:nvSpPr>
          <p:cNvPr id="7" name="Rectangle 6"/>
          <p:cNvSpPr/>
          <p:nvPr/>
        </p:nvSpPr>
        <p:spPr>
          <a:xfrm>
            <a:off x="4703521" y="127942"/>
            <a:ext cx="2587888" cy="523220"/>
          </a:xfrm>
          <a:prstGeom prst="rect">
            <a:avLst/>
          </a:prstGeom>
        </p:spPr>
        <p:txBody>
          <a:bodyPr wrap="none">
            <a:spAutoFit/>
          </a:bodyPr>
          <a:lstStyle/>
          <a:p>
            <a:r>
              <a:rPr lang="en-US" sz="2800" b="1" dirty="0" smtClean="0"/>
              <a:t>5.1 </a:t>
            </a:r>
            <a:r>
              <a:rPr lang="en-US" sz="2800" b="1" dirty="0"/>
              <a:t>Introduction</a:t>
            </a:r>
          </a:p>
        </p:txBody>
      </p:sp>
      <p:sp>
        <p:nvSpPr>
          <p:cNvPr id="5" name="Rectangle 4"/>
          <p:cNvSpPr/>
          <p:nvPr/>
        </p:nvSpPr>
        <p:spPr>
          <a:xfrm>
            <a:off x="1622611" y="1059267"/>
            <a:ext cx="8650941" cy="3693319"/>
          </a:xfrm>
          <a:prstGeom prst="rect">
            <a:avLst/>
          </a:prstGeom>
        </p:spPr>
        <p:txBody>
          <a:bodyPr wrap="square">
            <a:spAutoFit/>
          </a:bodyPr>
          <a:lstStyle/>
          <a:p>
            <a:pPr marL="285750" indent="-285750">
              <a:buFont typeface="Wingdings" panose="05000000000000000000" pitchFamily="2" charset="2"/>
              <a:buChar char="q"/>
            </a:pPr>
            <a:r>
              <a:rPr lang="en-US" dirty="0"/>
              <a:t>Auditing is the monitoring and recording of selected user database actions, from both database users and non-database users.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Non-database users refers to application users who are recognized in the database using the CLIENT_IDENTIFIER attribute. To audit this type of user, you can use a fine-grained audit policy. </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The base auditing on individual actions, such as the type of SQL statement executed, or on combinations of data that can include the </a:t>
            </a:r>
            <a:r>
              <a:rPr lang="en-US" b="1" dirty="0"/>
              <a:t>user name, application, time</a:t>
            </a:r>
            <a:r>
              <a:rPr lang="en-US" dirty="0"/>
              <a:t>, and so on. You can audit both successful and failed activities.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The actions that you audit are recorded in either </a:t>
            </a:r>
            <a:r>
              <a:rPr lang="en-US" b="1" dirty="0"/>
              <a:t>data dictionary tables </a:t>
            </a:r>
            <a:r>
              <a:rPr lang="en-US" dirty="0"/>
              <a:t>or in operating system files.</a:t>
            </a:r>
          </a:p>
        </p:txBody>
      </p:sp>
    </p:spTree>
    <p:extLst>
      <p:ext uri="{BB962C8B-B14F-4D97-AF65-F5344CB8AC3E}">
        <p14:creationId xmlns:p14="http://schemas.microsoft.com/office/powerpoint/2010/main" val="696164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811" y="3124248"/>
            <a:ext cx="9144000" cy="860892"/>
          </a:xfrm>
        </p:spPr>
        <p:txBody>
          <a:bodyPr>
            <a:normAutofit/>
          </a:bodyPr>
          <a:lstStyle/>
          <a:p>
            <a:r>
              <a:rPr lang="en-US" sz="3600" b="1" dirty="0" smtClean="0"/>
              <a:t>Database Security</a:t>
            </a:r>
            <a:endParaRPr lang="en-US" sz="3600" b="1" dirty="0"/>
          </a:p>
        </p:txBody>
      </p:sp>
      <p:sp>
        <p:nvSpPr>
          <p:cNvPr id="3" name="Subtitle 2"/>
          <p:cNvSpPr>
            <a:spLocks noGrp="1"/>
          </p:cNvSpPr>
          <p:nvPr>
            <p:ph type="subTitle" idx="1"/>
          </p:nvPr>
        </p:nvSpPr>
        <p:spPr>
          <a:xfrm>
            <a:off x="1524000" y="4018897"/>
            <a:ext cx="9144000" cy="1655762"/>
          </a:xfrm>
        </p:spPr>
        <p:txBody>
          <a:bodyPr/>
          <a:lstStyle/>
          <a:p>
            <a:r>
              <a:rPr lang="en-US" dirty="0"/>
              <a:t>https://</a:t>
            </a:r>
            <a:r>
              <a:rPr lang="en-US" dirty="0" smtClean="0"/>
              <a:t>www.oercommons.org/</a:t>
            </a:r>
            <a:endParaRPr lang="en-US" dirty="0"/>
          </a:p>
        </p:txBody>
      </p:sp>
      <p:sp>
        <p:nvSpPr>
          <p:cNvPr id="4" name="Footer Placeholder 3"/>
          <p:cNvSpPr>
            <a:spLocks noGrp="1"/>
          </p:cNvSpPr>
          <p:nvPr>
            <p:ph type="ftr" sz="quarter" idx="11"/>
          </p:nvPr>
        </p:nvSpPr>
        <p:spPr/>
        <p:txBody>
          <a:bodyPr/>
          <a:lstStyle/>
          <a:p>
            <a:r>
              <a:rPr lang="en-US" smtClean="0"/>
              <a:t>Dr. Girija Narasimhan</a:t>
            </a:r>
            <a:endParaRPr lang="en-US"/>
          </a:p>
        </p:txBody>
      </p:sp>
      <p:sp>
        <p:nvSpPr>
          <p:cNvPr id="5" name="Slide Number Placeholder 4"/>
          <p:cNvSpPr>
            <a:spLocks noGrp="1"/>
          </p:cNvSpPr>
          <p:nvPr>
            <p:ph type="sldNum" sz="quarter" idx="12"/>
          </p:nvPr>
        </p:nvSpPr>
        <p:spPr/>
        <p:txBody>
          <a:bodyPr/>
          <a:lstStyle/>
          <a:p>
            <a:fld id="{0914F7A4-6DAA-4681-94E1-916176BCD870}" type="slidenum">
              <a:rPr lang="en-US" smtClean="0"/>
              <a:t>20</a:t>
            </a:fld>
            <a:endParaRPr lang="en-US"/>
          </a:p>
        </p:txBody>
      </p:sp>
      <p:sp>
        <p:nvSpPr>
          <p:cNvPr id="7" name="TextBox 6"/>
          <p:cNvSpPr txBox="1"/>
          <p:nvPr/>
        </p:nvSpPr>
        <p:spPr>
          <a:xfrm>
            <a:off x="3321425" y="4666129"/>
            <a:ext cx="6489840" cy="523220"/>
          </a:xfrm>
          <a:prstGeom prst="rect">
            <a:avLst/>
          </a:prstGeom>
          <a:noFill/>
        </p:spPr>
        <p:txBody>
          <a:bodyPr wrap="square" rtlCol="0">
            <a:spAutoFit/>
          </a:bodyPr>
          <a:lstStyle/>
          <a:p>
            <a:pPr algn="ctr"/>
            <a:r>
              <a:rPr lang="en-US" sz="2800" b="1" dirty="0" smtClean="0"/>
              <a:t>OER- UNIT 5  AUDIT</a:t>
            </a:r>
            <a:endParaRPr lang="en-US" sz="2800" b="1" dirty="0"/>
          </a:p>
        </p:txBody>
      </p:sp>
      <p:pic>
        <p:nvPicPr>
          <p:cNvPr id="9" name="Picture 8"/>
          <p:cNvPicPr>
            <a:picLocks noChangeAspect="1"/>
          </p:cNvPicPr>
          <p:nvPr/>
        </p:nvPicPr>
        <p:blipFill>
          <a:blip r:embed="rId3"/>
          <a:stretch>
            <a:fillRect/>
          </a:stretch>
        </p:blipFill>
        <p:spPr>
          <a:xfrm>
            <a:off x="4733365" y="134471"/>
            <a:ext cx="2447364" cy="3079377"/>
          </a:xfrm>
          <a:prstGeom prst="rect">
            <a:avLst/>
          </a:prstGeom>
        </p:spPr>
      </p:pic>
      <p:sp>
        <p:nvSpPr>
          <p:cNvPr id="8" name="TextBox 7"/>
          <p:cNvSpPr txBox="1"/>
          <p:nvPr/>
        </p:nvSpPr>
        <p:spPr>
          <a:xfrm>
            <a:off x="3792072" y="5347820"/>
            <a:ext cx="5289176" cy="523220"/>
          </a:xfrm>
          <a:prstGeom prst="rect">
            <a:avLst/>
          </a:prstGeom>
          <a:noFill/>
        </p:spPr>
        <p:txBody>
          <a:bodyPr wrap="square" rtlCol="0">
            <a:spAutoFit/>
          </a:bodyPr>
          <a:lstStyle/>
          <a:p>
            <a:pPr algn="ctr"/>
            <a:r>
              <a:rPr lang="en-US" sz="2800" b="1" dirty="0" smtClean="0"/>
              <a:t>PART 4 – STANDARD AUDIT</a:t>
            </a:r>
            <a:endParaRPr lang="en-US" sz="2800" b="1" dirty="0"/>
          </a:p>
        </p:txBody>
      </p:sp>
    </p:spTree>
    <p:extLst>
      <p:ext uri="{BB962C8B-B14F-4D97-AF65-F5344CB8AC3E}">
        <p14:creationId xmlns:p14="http://schemas.microsoft.com/office/powerpoint/2010/main" val="2391791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21</a:t>
            </a:fld>
            <a:endParaRPr lang="en-US"/>
          </a:p>
        </p:txBody>
      </p:sp>
      <p:sp>
        <p:nvSpPr>
          <p:cNvPr id="2" name="Rectangle 1"/>
          <p:cNvSpPr/>
          <p:nvPr/>
        </p:nvSpPr>
        <p:spPr>
          <a:xfrm>
            <a:off x="486248" y="914504"/>
            <a:ext cx="10867552" cy="2308324"/>
          </a:xfrm>
          <a:prstGeom prst="rect">
            <a:avLst/>
          </a:prstGeom>
        </p:spPr>
        <p:txBody>
          <a:bodyPr wrap="square">
            <a:spAutoFit/>
          </a:bodyPr>
          <a:lstStyle/>
          <a:p>
            <a:r>
              <a:rPr lang="en-US" dirty="0" smtClean="0"/>
              <a:t>Statement </a:t>
            </a:r>
            <a:r>
              <a:rPr lang="en-US" dirty="0"/>
              <a:t>and privilege audit options in effect at the time a database user connects to the database remain in effect for the duration of the session. </a:t>
            </a:r>
            <a:endParaRPr lang="en-US" dirty="0" smtClean="0"/>
          </a:p>
          <a:p>
            <a:endParaRPr lang="en-US" dirty="0"/>
          </a:p>
          <a:p>
            <a:r>
              <a:rPr lang="en-US" dirty="0" smtClean="0"/>
              <a:t>When </a:t>
            </a:r>
            <a:r>
              <a:rPr lang="en-US" dirty="0"/>
              <a:t>the session is already active, setting or changing statement or privilege audit options does not take effect in that session. </a:t>
            </a:r>
            <a:endParaRPr lang="en-US" dirty="0" smtClean="0"/>
          </a:p>
          <a:p>
            <a:endParaRPr lang="en-US" dirty="0"/>
          </a:p>
          <a:p>
            <a:r>
              <a:rPr lang="en-US" dirty="0" smtClean="0"/>
              <a:t>The </a:t>
            </a:r>
            <a:r>
              <a:rPr lang="en-US" dirty="0"/>
              <a:t>modified statement or privilege audit options take effect only when the current session ends and a new session are created.</a:t>
            </a:r>
          </a:p>
        </p:txBody>
      </p:sp>
      <p:sp>
        <p:nvSpPr>
          <p:cNvPr id="5" name="Rectangle 4"/>
          <p:cNvSpPr/>
          <p:nvPr/>
        </p:nvSpPr>
        <p:spPr>
          <a:xfrm>
            <a:off x="4416737" y="224652"/>
            <a:ext cx="4416465" cy="523220"/>
          </a:xfrm>
          <a:prstGeom prst="rect">
            <a:avLst/>
          </a:prstGeom>
        </p:spPr>
        <p:txBody>
          <a:bodyPr wrap="none">
            <a:spAutoFit/>
          </a:bodyPr>
          <a:lstStyle/>
          <a:p>
            <a:pPr algn="ctr"/>
            <a:r>
              <a:rPr lang="en-US" sz="2800" b="1" u="sng" dirty="0"/>
              <a:t>5.8 Standard Auditing Levels</a:t>
            </a:r>
          </a:p>
        </p:txBody>
      </p:sp>
      <p:sp>
        <p:nvSpPr>
          <p:cNvPr id="6" name="Rectangle 5"/>
          <p:cNvSpPr/>
          <p:nvPr/>
        </p:nvSpPr>
        <p:spPr>
          <a:xfrm>
            <a:off x="486247" y="3497894"/>
            <a:ext cx="10697567" cy="2954655"/>
          </a:xfrm>
          <a:prstGeom prst="rect">
            <a:avLst/>
          </a:prstGeom>
        </p:spPr>
        <p:txBody>
          <a:bodyPr wrap="square">
            <a:spAutoFit/>
          </a:bodyPr>
          <a:lstStyle/>
          <a:p>
            <a:r>
              <a:rPr lang="en-US" sz="2400" b="1" u="sng" dirty="0"/>
              <a:t>5.8.1 Statement level</a:t>
            </a:r>
          </a:p>
          <a:p>
            <a:endParaRPr lang="en-US" dirty="0"/>
          </a:p>
          <a:p>
            <a:r>
              <a:rPr lang="en-US" dirty="0"/>
              <a:t>The statements that you can audit are in the following categories:</a:t>
            </a:r>
          </a:p>
          <a:p>
            <a:endParaRPr lang="en-US" dirty="0"/>
          </a:p>
          <a:p>
            <a:r>
              <a:rPr lang="en-US" b="1" dirty="0"/>
              <a:t>DDL statements</a:t>
            </a:r>
            <a:r>
              <a:rPr lang="en-US" dirty="0"/>
              <a:t>. For example, AUDIT TABLE audits all CREATE and DROP TABLE statements</a:t>
            </a:r>
          </a:p>
          <a:p>
            <a:endParaRPr lang="en-US" dirty="0" smtClean="0"/>
          </a:p>
          <a:p>
            <a:r>
              <a:rPr lang="en-US" b="1" dirty="0" smtClean="0"/>
              <a:t>DML </a:t>
            </a:r>
            <a:r>
              <a:rPr lang="en-US" b="1" dirty="0"/>
              <a:t>statements</a:t>
            </a:r>
            <a:r>
              <a:rPr lang="en-US" dirty="0"/>
              <a:t>. SELECT, INSERT, UPDATE, DELETE, EXECUTE. For example, AUDIT SELECT TABLE audits all SELECT ... FROM TABLE/VIEW statements, regardless of the table or view</a:t>
            </a:r>
          </a:p>
          <a:p>
            <a:endParaRPr lang="en-US" dirty="0" smtClean="0"/>
          </a:p>
          <a:p>
            <a:r>
              <a:rPr lang="en-US" b="1" dirty="0" smtClean="0"/>
              <a:t>System </a:t>
            </a:r>
            <a:r>
              <a:rPr lang="en-US" b="1" dirty="0"/>
              <a:t>events </a:t>
            </a:r>
            <a:r>
              <a:rPr lang="en-US" dirty="0"/>
              <a:t>–LOGON, LOGOFF etc.</a:t>
            </a:r>
          </a:p>
        </p:txBody>
      </p:sp>
    </p:spTree>
    <p:extLst>
      <p:ext uri="{BB962C8B-B14F-4D97-AF65-F5344CB8AC3E}">
        <p14:creationId xmlns:p14="http://schemas.microsoft.com/office/powerpoint/2010/main" val="527423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22</a:t>
            </a:fld>
            <a:endParaRPr lang="en-US"/>
          </a:p>
        </p:txBody>
      </p:sp>
      <p:sp>
        <p:nvSpPr>
          <p:cNvPr id="5" name="Rectangle 4"/>
          <p:cNvSpPr/>
          <p:nvPr/>
        </p:nvSpPr>
        <p:spPr>
          <a:xfrm>
            <a:off x="304800" y="187462"/>
            <a:ext cx="10949354" cy="3139321"/>
          </a:xfrm>
          <a:prstGeom prst="rect">
            <a:avLst/>
          </a:prstGeom>
        </p:spPr>
        <p:txBody>
          <a:bodyPr wrap="square">
            <a:spAutoFit/>
          </a:bodyPr>
          <a:lstStyle/>
          <a:p>
            <a:r>
              <a:rPr lang="en-US" dirty="0">
                <a:solidFill>
                  <a:srgbClr val="7030A0"/>
                </a:solidFill>
              </a:rPr>
              <a:t>Audit to Enable SQL Statement Auditing</a:t>
            </a:r>
          </a:p>
          <a:p>
            <a:endParaRPr lang="en-US" dirty="0">
              <a:solidFill>
                <a:srgbClr val="7030A0"/>
              </a:solidFill>
            </a:endParaRPr>
          </a:p>
          <a:p>
            <a:r>
              <a:rPr lang="en-US" b="1" dirty="0"/>
              <a:t>AUDIT SELECT TABLE BY ACCESS;</a:t>
            </a:r>
          </a:p>
          <a:p>
            <a:endParaRPr lang="en-US" dirty="0"/>
          </a:p>
          <a:p>
            <a:r>
              <a:rPr lang="en-US" dirty="0">
                <a:solidFill>
                  <a:srgbClr val="7030A0"/>
                </a:solidFill>
              </a:rPr>
              <a:t>Auditing Unsuccessful Statements</a:t>
            </a:r>
          </a:p>
          <a:p>
            <a:endParaRPr lang="en-US" dirty="0"/>
          </a:p>
          <a:p>
            <a:r>
              <a:rPr lang="en-US" b="1" dirty="0"/>
              <a:t>AUDIT SELECT TABLE, INSERT TABLE, DELETE TABLE BY ACCESS WHENEVER NOT SUCCESSFUL;</a:t>
            </a:r>
          </a:p>
          <a:p>
            <a:endParaRPr lang="en-US" dirty="0"/>
          </a:p>
          <a:p>
            <a:r>
              <a:rPr lang="en-US" dirty="0"/>
              <a:t> </a:t>
            </a:r>
            <a:r>
              <a:rPr lang="en-US" dirty="0">
                <a:solidFill>
                  <a:srgbClr val="7030A0"/>
                </a:solidFill>
              </a:rPr>
              <a:t>Auditing all SQL statements for individual users</a:t>
            </a:r>
          </a:p>
          <a:p>
            <a:endParaRPr lang="en-US" dirty="0"/>
          </a:p>
          <a:p>
            <a:r>
              <a:rPr lang="en-US" b="1" dirty="0"/>
              <a:t>AUDIT ALL BY Arvind BY ACCESS;</a:t>
            </a:r>
          </a:p>
        </p:txBody>
      </p:sp>
      <p:sp>
        <p:nvSpPr>
          <p:cNvPr id="2" name="Rectangle 1"/>
          <p:cNvSpPr/>
          <p:nvPr/>
        </p:nvSpPr>
        <p:spPr>
          <a:xfrm>
            <a:off x="304800" y="3464059"/>
            <a:ext cx="10316308" cy="923330"/>
          </a:xfrm>
          <a:prstGeom prst="rect">
            <a:avLst/>
          </a:prstGeom>
        </p:spPr>
        <p:txBody>
          <a:bodyPr wrap="square">
            <a:spAutoFit/>
          </a:bodyPr>
          <a:lstStyle/>
          <a:p>
            <a:r>
              <a:rPr lang="en-US" dirty="0">
                <a:solidFill>
                  <a:srgbClr val="7030A0"/>
                </a:solidFill>
              </a:rPr>
              <a:t>Auditing all SQL statements for the current session, regardless of user</a:t>
            </a:r>
          </a:p>
          <a:p>
            <a:endParaRPr lang="en-US" dirty="0"/>
          </a:p>
          <a:p>
            <a:r>
              <a:rPr lang="en-US" b="1" dirty="0"/>
              <a:t>AUDIT ALL STATEMENTS IN SESSION CURRENT BY ACCESS WHENEVER NOT SUCCESSFUL;</a:t>
            </a:r>
          </a:p>
        </p:txBody>
      </p:sp>
      <p:sp>
        <p:nvSpPr>
          <p:cNvPr id="6" name="Rectangle 5"/>
          <p:cNvSpPr/>
          <p:nvPr/>
        </p:nvSpPr>
        <p:spPr>
          <a:xfrm>
            <a:off x="304799" y="4627323"/>
            <a:ext cx="10696135" cy="923330"/>
          </a:xfrm>
          <a:prstGeom prst="rect">
            <a:avLst/>
          </a:prstGeom>
        </p:spPr>
        <p:txBody>
          <a:bodyPr wrap="square">
            <a:spAutoFit/>
          </a:bodyPr>
          <a:lstStyle/>
          <a:p>
            <a:r>
              <a:rPr lang="en-US" dirty="0">
                <a:solidFill>
                  <a:srgbClr val="7030A0"/>
                </a:solidFill>
              </a:rPr>
              <a:t>The logon trigger functionality can establish that this connection should be audited more fully. </a:t>
            </a:r>
          </a:p>
          <a:p>
            <a:endParaRPr lang="en-US" dirty="0" smtClean="0"/>
          </a:p>
          <a:p>
            <a:r>
              <a:rPr lang="en-US" b="1" dirty="0" smtClean="0"/>
              <a:t>AUDIT </a:t>
            </a:r>
            <a:r>
              <a:rPr lang="en-US" b="1" dirty="0"/>
              <a:t>ALL STATEMENTS IN SESSION CURRENT;</a:t>
            </a:r>
          </a:p>
        </p:txBody>
      </p:sp>
    </p:spTree>
    <p:extLst>
      <p:ext uri="{BB962C8B-B14F-4D97-AF65-F5344CB8AC3E}">
        <p14:creationId xmlns:p14="http://schemas.microsoft.com/office/powerpoint/2010/main" val="6238816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23</a:t>
            </a:fld>
            <a:endParaRPr lang="en-US"/>
          </a:p>
        </p:txBody>
      </p:sp>
      <p:sp>
        <p:nvSpPr>
          <p:cNvPr id="2" name="Rectangle 1"/>
          <p:cNvSpPr/>
          <p:nvPr/>
        </p:nvSpPr>
        <p:spPr>
          <a:xfrm>
            <a:off x="242668" y="0"/>
            <a:ext cx="9008012" cy="4247317"/>
          </a:xfrm>
          <a:prstGeom prst="rect">
            <a:avLst/>
          </a:prstGeom>
        </p:spPr>
        <p:txBody>
          <a:bodyPr wrap="square">
            <a:spAutoFit/>
          </a:bodyPr>
          <a:lstStyle/>
          <a:p>
            <a:r>
              <a:rPr lang="en-US" dirty="0" smtClean="0">
                <a:solidFill>
                  <a:srgbClr val="7030A0"/>
                </a:solidFill>
              </a:rPr>
              <a:t>Auditing </a:t>
            </a:r>
            <a:r>
              <a:rPr lang="en-US" dirty="0">
                <a:solidFill>
                  <a:srgbClr val="7030A0"/>
                </a:solidFill>
              </a:rPr>
              <a:t>login and logoff connections and disconnections</a:t>
            </a:r>
          </a:p>
          <a:p>
            <a:endParaRPr lang="en-US" dirty="0"/>
          </a:p>
          <a:p>
            <a:r>
              <a:rPr lang="en-US" dirty="0"/>
              <a:t>The AUDIT SESSION statement generates an independent audit record for every login and logoff event. </a:t>
            </a:r>
            <a:endParaRPr lang="en-US" dirty="0" smtClean="0"/>
          </a:p>
          <a:p>
            <a:endParaRPr lang="en-US" dirty="0"/>
          </a:p>
          <a:p>
            <a:r>
              <a:rPr lang="en-US" dirty="0" smtClean="0"/>
              <a:t>This </a:t>
            </a:r>
            <a:r>
              <a:rPr lang="en-US" dirty="0"/>
              <a:t>enables you to audit all successful and unsuccessful connections to and disconnections from the database, regardless of user.</a:t>
            </a:r>
          </a:p>
          <a:p>
            <a:endParaRPr lang="en-US" dirty="0"/>
          </a:p>
          <a:p>
            <a:r>
              <a:rPr lang="en-US" dirty="0"/>
              <a:t>For example:</a:t>
            </a:r>
          </a:p>
          <a:p>
            <a:endParaRPr lang="en-US" dirty="0"/>
          </a:p>
          <a:p>
            <a:pPr algn="ctr"/>
            <a:r>
              <a:rPr lang="en-US" b="1" dirty="0"/>
              <a:t>AUDIT SESSION BY ACCESS;</a:t>
            </a:r>
          </a:p>
          <a:p>
            <a:endParaRPr lang="en-US" dirty="0"/>
          </a:p>
          <a:p>
            <a:r>
              <a:rPr lang="en-US" dirty="0"/>
              <a:t>You can set this option selectively for individual users also, as in the following example:  </a:t>
            </a:r>
          </a:p>
          <a:p>
            <a:endParaRPr lang="en-US" dirty="0"/>
          </a:p>
          <a:p>
            <a:r>
              <a:rPr lang="en-US" b="1" dirty="0"/>
              <a:t>                                              AUDIT SESSION BY Arvind, Sinduja BY ACCESS;</a:t>
            </a:r>
          </a:p>
        </p:txBody>
      </p:sp>
    </p:spTree>
    <p:extLst>
      <p:ext uri="{BB962C8B-B14F-4D97-AF65-F5344CB8AC3E}">
        <p14:creationId xmlns:p14="http://schemas.microsoft.com/office/powerpoint/2010/main" val="696848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24</a:t>
            </a:fld>
            <a:endParaRPr lang="en-US"/>
          </a:p>
        </p:txBody>
      </p:sp>
      <p:sp>
        <p:nvSpPr>
          <p:cNvPr id="2" name="Rectangle 1"/>
          <p:cNvSpPr/>
          <p:nvPr/>
        </p:nvSpPr>
        <p:spPr>
          <a:xfrm>
            <a:off x="332934" y="589112"/>
            <a:ext cx="8768862" cy="3139321"/>
          </a:xfrm>
          <a:prstGeom prst="rect">
            <a:avLst/>
          </a:prstGeom>
        </p:spPr>
        <p:txBody>
          <a:bodyPr wrap="square">
            <a:spAutoFit/>
          </a:bodyPr>
          <a:lstStyle/>
          <a:p>
            <a:r>
              <a:rPr lang="en-US" dirty="0" smtClean="0"/>
              <a:t>To </a:t>
            </a:r>
            <a:r>
              <a:rPr lang="en-US" dirty="0"/>
              <a:t>remove SQL statement auditing, use the use the </a:t>
            </a:r>
            <a:r>
              <a:rPr lang="en-US" dirty="0">
                <a:solidFill>
                  <a:srgbClr val="7030A0"/>
                </a:solidFill>
              </a:rPr>
              <a:t>NOAUDIT SQL </a:t>
            </a:r>
            <a:r>
              <a:rPr lang="en-US" dirty="0"/>
              <a:t>statement</a:t>
            </a:r>
          </a:p>
          <a:p>
            <a:endParaRPr lang="en-US" dirty="0"/>
          </a:p>
          <a:p>
            <a:r>
              <a:rPr lang="en-US" b="1" dirty="0"/>
              <a:t>NOAUDIT session;</a:t>
            </a:r>
          </a:p>
          <a:p>
            <a:endParaRPr lang="en-US" b="1" dirty="0"/>
          </a:p>
          <a:p>
            <a:r>
              <a:rPr lang="en-US" b="1" dirty="0"/>
              <a:t>NOAUDIT session BY Arvind</a:t>
            </a:r>
            <a:r>
              <a:rPr lang="en-US" b="1" dirty="0" smtClean="0"/>
              <a:t>, Sinduja</a:t>
            </a:r>
            <a:r>
              <a:rPr lang="en-US" b="1" dirty="0"/>
              <a:t>;</a:t>
            </a:r>
          </a:p>
          <a:p>
            <a:endParaRPr lang="en-US" b="1" dirty="0"/>
          </a:p>
          <a:p>
            <a:r>
              <a:rPr lang="en-US" b="1" dirty="0"/>
              <a:t>NOAUDIT SELECT TABLE, INSERT TABLE, DELETE TABLE, EXECUTE PROCEDURE;</a:t>
            </a:r>
          </a:p>
          <a:p>
            <a:endParaRPr lang="en-US" b="1" dirty="0"/>
          </a:p>
          <a:p>
            <a:r>
              <a:rPr lang="en-US" dirty="0"/>
              <a:t> </a:t>
            </a:r>
            <a:r>
              <a:rPr lang="en-US" dirty="0">
                <a:solidFill>
                  <a:srgbClr val="7030A0"/>
                </a:solidFill>
              </a:rPr>
              <a:t>Using NOAUDIT to Remove ALL STATEMENTS Auditing</a:t>
            </a:r>
          </a:p>
          <a:p>
            <a:endParaRPr lang="en-US" dirty="0"/>
          </a:p>
          <a:p>
            <a:r>
              <a:rPr lang="en-US" dirty="0"/>
              <a:t>                                            </a:t>
            </a:r>
            <a:r>
              <a:rPr lang="en-US" b="1" dirty="0"/>
              <a:t>NOAUDIT ALL STATEMENTS</a:t>
            </a:r>
            <a:r>
              <a:rPr lang="en-US" dirty="0"/>
              <a:t>;</a:t>
            </a:r>
          </a:p>
        </p:txBody>
      </p:sp>
      <p:sp>
        <p:nvSpPr>
          <p:cNvPr id="6" name="Rectangle 5"/>
          <p:cNvSpPr/>
          <p:nvPr/>
        </p:nvSpPr>
        <p:spPr>
          <a:xfrm>
            <a:off x="233517" y="219780"/>
            <a:ext cx="3465436" cy="369332"/>
          </a:xfrm>
          <a:prstGeom prst="rect">
            <a:avLst/>
          </a:prstGeom>
        </p:spPr>
        <p:txBody>
          <a:bodyPr wrap="none">
            <a:spAutoFit/>
          </a:bodyPr>
          <a:lstStyle/>
          <a:p>
            <a:r>
              <a:rPr lang="en-US" b="1" dirty="0">
                <a:solidFill>
                  <a:srgbClr val="7030A0"/>
                </a:solidFill>
              </a:rPr>
              <a:t>Removing SQL Statement Auditing</a:t>
            </a:r>
          </a:p>
        </p:txBody>
      </p:sp>
    </p:spTree>
    <p:extLst>
      <p:ext uri="{BB962C8B-B14F-4D97-AF65-F5344CB8AC3E}">
        <p14:creationId xmlns:p14="http://schemas.microsoft.com/office/powerpoint/2010/main" val="37683359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25</a:t>
            </a:fld>
            <a:endParaRPr lang="en-US"/>
          </a:p>
        </p:txBody>
      </p:sp>
      <p:sp>
        <p:nvSpPr>
          <p:cNvPr id="7" name="Rectangle 6"/>
          <p:cNvSpPr/>
          <p:nvPr/>
        </p:nvSpPr>
        <p:spPr>
          <a:xfrm>
            <a:off x="111443" y="492542"/>
            <a:ext cx="11242357" cy="6001643"/>
          </a:xfrm>
          <a:prstGeom prst="rect">
            <a:avLst/>
          </a:prstGeom>
        </p:spPr>
        <p:txBody>
          <a:bodyPr wrap="square">
            <a:spAutoFit/>
          </a:bodyPr>
          <a:lstStyle/>
          <a:p>
            <a:pPr fontAlgn="base"/>
            <a:r>
              <a:rPr lang="en-US" sz="2400" dirty="0" smtClean="0"/>
              <a:t>Schema </a:t>
            </a:r>
            <a:r>
              <a:rPr lang="en-US" sz="2400" dirty="0"/>
              <a:t>object auditing monitors actions performed on the audited schema objects, such as tables or views</a:t>
            </a:r>
            <a:r>
              <a:rPr lang="en-US" sz="2400" dirty="0" smtClean="0"/>
              <a:t>.</a:t>
            </a:r>
          </a:p>
          <a:p>
            <a:pPr fontAlgn="base"/>
            <a:endParaRPr lang="en-US" sz="2400" dirty="0"/>
          </a:p>
          <a:p>
            <a:pPr fontAlgn="base"/>
            <a:r>
              <a:rPr lang="en-US" sz="2400" dirty="0" smtClean="0"/>
              <a:t>Object </a:t>
            </a:r>
            <a:r>
              <a:rPr lang="en-US" sz="2400" dirty="0"/>
              <a:t>auditing applies to all users but is limited to the audited object only. Users can use the AUDIT and NOAUDIT statements on objects in their own schema.</a:t>
            </a:r>
            <a:r>
              <a:rPr lang="en-US" sz="2400" b="1" dirty="0"/>
              <a:t/>
            </a:r>
            <a:br>
              <a:rPr lang="en-US" sz="2400" b="1" dirty="0"/>
            </a:br>
            <a:endParaRPr lang="en-US" sz="2400" dirty="0"/>
          </a:p>
          <a:p>
            <a:pPr fontAlgn="base"/>
            <a:r>
              <a:rPr lang="en-US" sz="2400" b="1" dirty="0"/>
              <a:t>                                             </a:t>
            </a:r>
            <a:r>
              <a:rPr lang="en-US" sz="2400" b="1" dirty="0" smtClean="0"/>
              <a:t>AUDIT </a:t>
            </a:r>
            <a:r>
              <a:rPr lang="en-US" sz="2400" b="1" dirty="0"/>
              <a:t>SELECT ON HR.EMPLOYEES BY ACCESS;</a:t>
            </a:r>
            <a:endParaRPr lang="en-US" sz="2400" dirty="0"/>
          </a:p>
          <a:p>
            <a:pPr fontAlgn="base"/>
            <a:r>
              <a:rPr lang="en-US" sz="2400" dirty="0"/>
              <a:t/>
            </a:r>
            <a:br>
              <a:rPr lang="en-US" sz="2400" dirty="0"/>
            </a:br>
            <a:r>
              <a:rPr lang="en-US" sz="2400" b="1" dirty="0" smtClean="0"/>
              <a:t>CREATE </a:t>
            </a:r>
            <a:r>
              <a:rPr lang="en-US" sz="2400" b="1" dirty="0"/>
              <a:t>VIEW employees_departments AS  SELECT employee_id, last_name, </a:t>
            </a:r>
            <a:r>
              <a:rPr lang="en-US" sz="2400" b="1" dirty="0" smtClean="0"/>
              <a:t>department_id FROM </a:t>
            </a:r>
            <a:r>
              <a:rPr lang="en-US" sz="2400" b="1" dirty="0"/>
              <a:t>employees, departments WHERE employees.department_id </a:t>
            </a:r>
            <a:r>
              <a:rPr lang="en-US" sz="2400" b="1" dirty="0" smtClean="0"/>
              <a:t>= departments.department_id</a:t>
            </a:r>
            <a:r>
              <a:rPr lang="en-US" sz="2400" b="1" dirty="0"/>
              <a:t>;</a:t>
            </a:r>
            <a:endParaRPr lang="en-US" sz="2400" dirty="0"/>
          </a:p>
          <a:p>
            <a:pPr fontAlgn="base"/>
            <a:r>
              <a:rPr lang="en-US" sz="2400" b="1" dirty="0"/>
              <a:t> </a:t>
            </a:r>
            <a:endParaRPr lang="en-US" sz="2400" b="1" dirty="0" smtClean="0"/>
          </a:p>
          <a:p>
            <a:pPr fontAlgn="base"/>
            <a:r>
              <a:rPr lang="en-US" sz="2400" b="1" dirty="0" smtClean="0"/>
              <a:t>AUDIT </a:t>
            </a:r>
            <a:r>
              <a:rPr lang="en-US" sz="2400" b="1" dirty="0"/>
              <a:t>SELECT ON employees_departments BY ACCESS; </a:t>
            </a:r>
            <a:endParaRPr lang="en-US" sz="2400" dirty="0"/>
          </a:p>
          <a:p>
            <a:pPr fontAlgn="base"/>
            <a:r>
              <a:rPr lang="en-US" sz="2400" b="1" dirty="0"/>
              <a:t/>
            </a:r>
            <a:br>
              <a:rPr lang="en-US" sz="2400" b="1" dirty="0"/>
            </a:br>
            <a:endParaRPr lang="en-US" sz="2400" dirty="0"/>
          </a:p>
          <a:p>
            <a:pPr>
              <a:tabLst>
                <a:tab pos="7596188" algn="l"/>
              </a:tabLst>
            </a:pPr>
            <a:endParaRPr lang="en-US" sz="2400" b="1" dirty="0"/>
          </a:p>
        </p:txBody>
      </p:sp>
      <p:sp>
        <p:nvSpPr>
          <p:cNvPr id="2" name="Rectangle 1"/>
          <p:cNvSpPr/>
          <p:nvPr/>
        </p:nvSpPr>
        <p:spPr>
          <a:xfrm>
            <a:off x="4825495" y="-30678"/>
            <a:ext cx="2838982" cy="523220"/>
          </a:xfrm>
          <a:prstGeom prst="rect">
            <a:avLst/>
          </a:prstGeom>
        </p:spPr>
        <p:txBody>
          <a:bodyPr wrap="none">
            <a:spAutoFit/>
          </a:bodyPr>
          <a:lstStyle/>
          <a:p>
            <a:pPr fontAlgn="base"/>
            <a:r>
              <a:rPr lang="en-US" sz="2800" b="1" u="sng" dirty="0"/>
              <a:t>5.8.2 Object Level</a:t>
            </a:r>
          </a:p>
        </p:txBody>
      </p:sp>
    </p:spTree>
    <p:extLst>
      <p:ext uri="{BB962C8B-B14F-4D97-AF65-F5344CB8AC3E}">
        <p14:creationId xmlns:p14="http://schemas.microsoft.com/office/powerpoint/2010/main" val="34636959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26</a:t>
            </a:fld>
            <a:endParaRPr lang="en-US"/>
          </a:p>
        </p:txBody>
      </p:sp>
      <p:sp>
        <p:nvSpPr>
          <p:cNvPr id="2" name="Rectangle 1"/>
          <p:cNvSpPr/>
          <p:nvPr/>
        </p:nvSpPr>
        <p:spPr>
          <a:xfrm>
            <a:off x="139908" y="209784"/>
            <a:ext cx="11213892" cy="1785104"/>
          </a:xfrm>
          <a:prstGeom prst="rect">
            <a:avLst/>
          </a:prstGeom>
        </p:spPr>
        <p:txBody>
          <a:bodyPr wrap="square">
            <a:spAutoFit/>
          </a:bodyPr>
          <a:lstStyle/>
          <a:p>
            <a:r>
              <a:rPr lang="en-US" sz="2800" b="1" dirty="0">
                <a:solidFill>
                  <a:srgbClr val="7030A0"/>
                </a:solidFill>
              </a:rPr>
              <a:t>Auditing statements for object does not </a:t>
            </a:r>
            <a:r>
              <a:rPr lang="en-US" sz="2800" b="1" dirty="0" smtClean="0">
                <a:solidFill>
                  <a:srgbClr val="7030A0"/>
                </a:solidFill>
              </a:rPr>
              <a:t>exist</a:t>
            </a:r>
            <a:r>
              <a:rPr lang="en-US" sz="2800" b="1" dirty="0">
                <a:solidFill>
                  <a:srgbClr val="7030A0"/>
                </a:solidFill>
              </a:rPr>
              <a:t/>
            </a:r>
            <a:br>
              <a:rPr lang="en-US" sz="2800" b="1" dirty="0">
                <a:solidFill>
                  <a:srgbClr val="7030A0"/>
                </a:solidFill>
              </a:rPr>
            </a:br>
            <a:endParaRPr lang="en-US" sz="2800" b="1" dirty="0">
              <a:solidFill>
                <a:srgbClr val="7030A0"/>
              </a:solidFill>
            </a:endParaRPr>
          </a:p>
          <a:p>
            <a:r>
              <a:rPr lang="en-US" dirty="0"/>
              <a:t>The NOT EXISTS option of the AUDIT statement specifies auditing of all SQL statements that fail because the target object does not exist.</a:t>
            </a:r>
          </a:p>
          <a:p>
            <a:endParaRPr lang="en-US" dirty="0" smtClean="0"/>
          </a:p>
        </p:txBody>
      </p:sp>
      <p:sp>
        <p:nvSpPr>
          <p:cNvPr id="5" name="Rectangle 4"/>
          <p:cNvSpPr/>
          <p:nvPr/>
        </p:nvSpPr>
        <p:spPr>
          <a:xfrm>
            <a:off x="4038600" y="1810222"/>
            <a:ext cx="2006062" cy="369332"/>
          </a:xfrm>
          <a:prstGeom prst="rect">
            <a:avLst/>
          </a:prstGeom>
        </p:spPr>
        <p:txBody>
          <a:bodyPr wrap="none">
            <a:spAutoFit/>
          </a:bodyPr>
          <a:lstStyle/>
          <a:p>
            <a:r>
              <a:rPr lang="en-US" b="1" dirty="0"/>
              <a:t>AUDIT NOT EXISTS;</a:t>
            </a:r>
          </a:p>
        </p:txBody>
      </p:sp>
      <p:sp>
        <p:nvSpPr>
          <p:cNvPr id="6" name="Rectangle 5"/>
          <p:cNvSpPr/>
          <p:nvPr/>
        </p:nvSpPr>
        <p:spPr>
          <a:xfrm>
            <a:off x="270447" y="4437056"/>
            <a:ext cx="10952813" cy="1077218"/>
          </a:xfrm>
          <a:prstGeom prst="rect">
            <a:avLst/>
          </a:prstGeom>
        </p:spPr>
        <p:txBody>
          <a:bodyPr wrap="square">
            <a:spAutoFit/>
          </a:bodyPr>
          <a:lstStyle/>
          <a:p>
            <a:r>
              <a:rPr lang="en-US" sz="2800" b="1" dirty="0">
                <a:solidFill>
                  <a:srgbClr val="7030A0"/>
                </a:solidFill>
              </a:rPr>
              <a:t>Auditing Successful Statements on a Schema Table</a:t>
            </a:r>
          </a:p>
          <a:p>
            <a:endParaRPr lang="en-US" b="1" dirty="0"/>
          </a:p>
          <a:p>
            <a:r>
              <a:rPr lang="en-US" b="1" dirty="0"/>
              <a:t>AUDIT SELECT, INSERT, DELETE ON HR.EMPLOYEES BY ACCESS WHENEVER SUCCESSFUL;</a:t>
            </a:r>
          </a:p>
        </p:txBody>
      </p:sp>
    </p:spTree>
    <p:extLst>
      <p:ext uri="{BB962C8B-B14F-4D97-AF65-F5344CB8AC3E}">
        <p14:creationId xmlns:p14="http://schemas.microsoft.com/office/powerpoint/2010/main" val="12517021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27</a:t>
            </a:fld>
            <a:endParaRPr lang="en-US"/>
          </a:p>
        </p:txBody>
      </p:sp>
      <p:sp>
        <p:nvSpPr>
          <p:cNvPr id="2" name="Rectangle 1"/>
          <p:cNvSpPr/>
          <p:nvPr/>
        </p:nvSpPr>
        <p:spPr>
          <a:xfrm>
            <a:off x="223910" y="700147"/>
            <a:ext cx="11310937" cy="3416320"/>
          </a:xfrm>
          <a:prstGeom prst="rect">
            <a:avLst/>
          </a:prstGeom>
        </p:spPr>
        <p:txBody>
          <a:bodyPr wrap="square">
            <a:spAutoFit/>
          </a:bodyPr>
          <a:lstStyle/>
          <a:p>
            <a:r>
              <a:rPr lang="en-US" dirty="0" smtClean="0"/>
              <a:t>Use </a:t>
            </a:r>
            <a:r>
              <a:rPr lang="en-US" dirty="0"/>
              <a:t>the ON DEFAULT clause to apply to any new objects (tables, views, and sequences) that are created after you set the AUDIT statement</a:t>
            </a:r>
            <a:r>
              <a:rPr lang="en-US" dirty="0" smtClean="0"/>
              <a:t>.</a:t>
            </a:r>
          </a:p>
          <a:p>
            <a:endParaRPr lang="en-US" dirty="0"/>
          </a:p>
          <a:p>
            <a:r>
              <a:rPr lang="en-US" dirty="0" smtClean="0"/>
              <a:t>Oracle </a:t>
            </a:r>
            <a:r>
              <a:rPr lang="en-US" dirty="0"/>
              <a:t>object auditing supports a default option in the syntax. It is possible to issue “</a:t>
            </a:r>
            <a:r>
              <a:rPr lang="en-US" b="1" dirty="0"/>
              <a:t>AUDIT INSERT ON DEFAULT BY ACCESS.</a:t>
            </a:r>
            <a:r>
              <a:rPr lang="en-US" dirty="0"/>
              <a:t>” Note that this does not enable any auditing</a:t>
            </a:r>
            <a:r>
              <a:rPr lang="en-US" dirty="0" smtClean="0"/>
              <a:t>.</a:t>
            </a:r>
          </a:p>
          <a:p>
            <a:endParaRPr lang="en-US" dirty="0"/>
          </a:p>
          <a:p>
            <a:r>
              <a:rPr lang="en-US" dirty="0" smtClean="0"/>
              <a:t> </a:t>
            </a:r>
            <a:r>
              <a:rPr lang="en-US" dirty="0"/>
              <a:t>Default auditing has no effect on existing objects, rather it creates an audit whenever a new object is subsequently created.</a:t>
            </a:r>
          </a:p>
          <a:p>
            <a:endParaRPr lang="en-US" dirty="0"/>
          </a:p>
          <a:p>
            <a:r>
              <a:rPr lang="en-US" dirty="0"/>
              <a:t>In this example, new objects</a:t>
            </a:r>
          </a:p>
          <a:p>
            <a:endParaRPr lang="en-US" dirty="0"/>
          </a:p>
          <a:p>
            <a:r>
              <a:rPr lang="en-US" dirty="0"/>
              <a:t>                                                </a:t>
            </a:r>
            <a:r>
              <a:rPr lang="en-US" b="1" dirty="0"/>
              <a:t>AUDIT SELECT ON DEFAULT BY ACCESS WHENEVER NOT SUCCESSFUL;</a:t>
            </a:r>
          </a:p>
        </p:txBody>
      </p:sp>
      <p:sp>
        <p:nvSpPr>
          <p:cNvPr id="5" name="Rectangle 4"/>
          <p:cNvSpPr/>
          <p:nvPr/>
        </p:nvSpPr>
        <p:spPr>
          <a:xfrm>
            <a:off x="4038600" y="0"/>
            <a:ext cx="2398990" cy="584775"/>
          </a:xfrm>
          <a:prstGeom prst="rect">
            <a:avLst/>
          </a:prstGeom>
        </p:spPr>
        <p:txBody>
          <a:bodyPr wrap="none">
            <a:spAutoFit/>
          </a:bodyPr>
          <a:lstStyle/>
          <a:p>
            <a:r>
              <a:rPr lang="en-US" sz="3200" b="1" u="sng" dirty="0">
                <a:solidFill>
                  <a:srgbClr val="7030A0"/>
                </a:solidFill>
              </a:rPr>
              <a:t>ON DEFAULT </a:t>
            </a:r>
          </a:p>
        </p:txBody>
      </p:sp>
    </p:spTree>
    <p:extLst>
      <p:ext uri="{BB962C8B-B14F-4D97-AF65-F5344CB8AC3E}">
        <p14:creationId xmlns:p14="http://schemas.microsoft.com/office/powerpoint/2010/main" val="27770412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28</a:t>
            </a:fld>
            <a:endParaRPr lang="en-US"/>
          </a:p>
        </p:txBody>
      </p:sp>
      <p:sp>
        <p:nvSpPr>
          <p:cNvPr id="2" name="Rectangle 1"/>
          <p:cNvSpPr/>
          <p:nvPr/>
        </p:nvSpPr>
        <p:spPr>
          <a:xfrm>
            <a:off x="382292" y="843677"/>
            <a:ext cx="10466522" cy="2585323"/>
          </a:xfrm>
          <a:prstGeom prst="rect">
            <a:avLst/>
          </a:prstGeom>
        </p:spPr>
        <p:txBody>
          <a:bodyPr wrap="square">
            <a:spAutoFit/>
          </a:bodyPr>
          <a:lstStyle/>
          <a:p>
            <a:r>
              <a:rPr lang="en-US" dirty="0" smtClean="0"/>
              <a:t>Audits </a:t>
            </a:r>
            <a:r>
              <a:rPr lang="en-US" dirty="0"/>
              <a:t>statements that use a system privilege, such as SELECT ANY TABLE. </a:t>
            </a:r>
            <a:endParaRPr lang="en-US" dirty="0" smtClean="0"/>
          </a:p>
          <a:p>
            <a:endParaRPr lang="en-US" dirty="0"/>
          </a:p>
          <a:p>
            <a:r>
              <a:rPr lang="en-US" dirty="0" smtClean="0"/>
              <a:t>If </a:t>
            </a:r>
            <a:r>
              <a:rPr lang="en-US" dirty="0"/>
              <a:t>SCOTT selects his own table (for example, SCOTT.EMP), then the SELECT ANY TABLE privilege is not used. </a:t>
            </a:r>
            <a:endParaRPr lang="en-US" dirty="0" smtClean="0"/>
          </a:p>
          <a:p>
            <a:endParaRPr lang="en-US" dirty="0"/>
          </a:p>
          <a:p>
            <a:r>
              <a:rPr lang="en-US" dirty="0" smtClean="0"/>
              <a:t>Because </a:t>
            </a:r>
            <a:r>
              <a:rPr lang="en-US" dirty="0"/>
              <a:t>he performed the SELECT statement within his own schema, no audit record is generated. On the other hand, if SCOTT selects from another schema (for example, the HR.EMPLOYEES table), then an audit record is generated.</a:t>
            </a:r>
          </a:p>
          <a:p>
            <a:endParaRPr lang="en-US" dirty="0"/>
          </a:p>
          <a:p>
            <a:r>
              <a:rPr lang="en-US" b="1" i="1" dirty="0"/>
              <a:t>Using AUDIT to Configure Privilege Auditing</a:t>
            </a:r>
          </a:p>
        </p:txBody>
      </p:sp>
      <p:sp>
        <p:nvSpPr>
          <p:cNvPr id="5" name="Rectangle 4"/>
          <p:cNvSpPr/>
          <p:nvPr/>
        </p:nvSpPr>
        <p:spPr>
          <a:xfrm>
            <a:off x="4484093" y="39986"/>
            <a:ext cx="3217419" cy="461665"/>
          </a:xfrm>
          <a:prstGeom prst="rect">
            <a:avLst/>
          </a:prstGeom>
        </p:spPr>
        <p:txBody>
          <a:bodyPr wrap="none">
            <a:spAutoFit/>
          </a:bodyPr>
          <a:lstStyle/>
          <a:p>
            <a:r>
              <a:rPr lang="en-US" sz="2400" b="1" dirty="0">
                <a:solidFill>
                  <a:srgbClr val="002060"/>
                </a:solidFill>
              </a:rPr>
              <a:t>5.8.3. Privilege Auditing</a:t>
            </a:r>
          </a:p>
        </p:txBody>
      </p:sp>
      <p:sp>
        <p:nvSpPr>
          <p:cNvPr id="6" name="Rectangle 5"/>
          <p:cNvSpPr/>
          <p:nvPr/>
        </p:nvSpPr>
        <p:spPr>
          <a:xfrm>
            <a:off x="4263270" y="3586360"/>
            <a:ext cx="4675447" cy="369332"/>
          </a:xfrm>
          <a:prstGeom prst="rect">
            <a:avLst/>
          </a:prstGeom>
        </p:spPr>
        <p:txBody>
          <a:bodyPr wrap="none">
            <a:spAutoFit/>
          </a:bodyPr>
          <a:lstStyle/>
          <a:p>
            <a:r>
              <a:rPr lang="en-US" b="1" dirty="0">
                <a:solidFill>
                  <a:srgbClr val="474F60"/>
                </a:solidFill>
                <a:latin typeface="Times" panose="02020603050405020304" pitchFamily="18" charset="0"/>
              </a:rPr>
              <a:t>AUDIT DELETE ANY TABLE BY ACCESS;</a:t>
            </a:r>
            <a:endParaRPr lang="en-US" b="1" dirty="0"/>
          </a:p>
        </p:txBody>
      </p:sp>
      <p:sp>
        <p:nvSpPr>
          <p:cNvPr id="8" name="Rectangle 7"/>
          <p:cNvSpPr/>
          <p:nvPr/>
        </p:nvSpPr>
        <p:spPr>
          <a:xfrm>
            <a:off x="382291" y="4113052"/>
            <a:ext cx="6700433" cy="2031325"/>
          </a:xfrm>
          <a:prstGeom prst="rect">
            <a:avLst/>
          </a:prstGeom>
        </p:spPr>
        <p:txBody>
          <a:bodyPr wrap="square">
            <a:spAutoFit/>
          </a:bodyPr>
          <a:lstStyle/>
          <a:p>
            <a:pPr fontAlgn="base"/>
            <a:r>
              <a:rPr lang="en-US" b="1" dirty="0">
                <a:solidFill>
                  <a:srgbClr val="474F60"/>
                </a:solidFill>
                <a:latin typeface="Times" panose="02020603050405020304" pitchFamily="18" charset="0"/>
              </a:rPr>
              <a:t>Removing Privilege Auditing</a:t>
            </a:r>
            <a:endParaRPr lang="en-US" dirty="0">
              <a:solidFill>
                <a:srgbClr val="474F60"/>
              </a:solidFill>
              <a:latin typeface="Times" panose="02020603050405020304" pitchFamily="18" charset="0"/>
            </a:endParaRPr>
          </a:p>
          <a:p>
            <a:pPr fontAlgn="base"/>
            <a:r>
              <a:rPr lang="en-US" dirty="0" smtClean="0">
                <a:solidFill>
                  <a:srgbClr val="474F60"/>
                </a:solidFill>
                <a:latin typeface="Times" panose="02020603050405020304" pitchFamily="18" charset="0"/>
              </a:rPr>
              <a:t>The </a:t>
            </a:r>
            <a:r>
              <a:rPr lang="en-US" dirty="0">
                <a:solidFill>
                  <a:srgbClr val="474F60"/>
                </a:solidFill>
                <a:latin typeface="Times" panose="02020603050405020304" pitchFamily="18" charset="0"/>
              </a:rPr>
              <a:t>following statement removes all privilege audit options:</a:t>
            </a:r>
          </a:p>
          <a:p>
            <a:pPr fontAlgn="base"/>
            <a:endParaRPr lang="en-US" b="1" dirty="0" smtClean="0">
              <a:solidFill>
                <a:srgbClr val="474F60"/>
              </a:solidFill>
              <a:latin typeface="Times" panose="02020603050405020304" pitchFamily="18" charset="0"/>
            </a:endParaRPr>
          </a:p>
          <a:p>
            <a:pPr fontAlgn="base"/>
            <a:r>
              <a:rPr lang="en-US" b="1" dirty="0" smtClean="0">
                <a:solidFill>
                  <a:srgbClr val="474F60"/>
                </a:solidFill>
                <a:latin typeface="Times" panose="02020603050405020304" pitchFamily="18" charset="0"/>
              </a:rPr>
              <a:t>NOAUDIT </a:t>
            </a:r>
            <a:r>
              <a:rPr lang="en-US" b="1" dirty="0">
                <a:solidFill>
                  <a:srgbClr val="474F60"/>
                </a:solidFill>
                <a:latin typeface="Times" panose="02020603050405020304" pitchFamily="18" charset="0"/>
              </a:rPr>
              <a:t>ALL PRIVILEGES;</a:t>
            </a:r>
            <a:endParaRPr lang="en-US" dirty="0">
              <a:solidFill>
                <a:srgbClr val="474F60"/>
              </a:solidFill>
              <a:latin typeface="Times" panose="02020603050405020304" pitchFamily="18" charset="0"/>
            </a:endParaRPr>
          </a:p>
          <a:p>
            <a:pPr fontAlgn="base"/>
            <a:endParaRPr lang="en-US" dirty="0" smtClean="0">
              <a:solidFill>
                <a:srgbClr val="474F60"/>
              </a:solidFill>
              <a:latin typeface="Times" panose="02020603050405020304" pitchFamily="18" charset="0"/>
            </a:endParaRPr>
          </a:p>
          <a:p>
            <a:pPr fontAlgn="base"/>
            <a:r>
              <a:rPr lang="en-US" dirty="0" smtClean="0">
                <a:solidFill>
                  <a:srgbClr val="474F60"/>
                </a:solidFill>
                <a:latin typeface="Times" panose="02020603050405020304" pitchFamily="18" charset="0"/>
              </a:rPr>
              <a:t>Disables </a:t>
            </a:r>
            <a:r>
              <a:rPr lang="en-US" dirty="0">
                <a:solidFill>
                  <a:srgbClr val="474F60"/>
                </a:solidFill>
                <a:latin typeface="Times" panose="02020603050405020304" pitchFamily="18" charset="0"/>
              </a:rPr>
              <a:t>the audit settings</a:t>
            </a:r>
          </a:p>
          <a:p>
            <a:pPr fontAlgn="base"/>
            <a:r>
              <a:rPr lang="en-US" b="1" dirty="0">
                <a:solidFill>
                  <a:srgbClr val="474F60"/>
                </a:solidFill>
                <a:latin typeface="Times" panose="02020603050405020304" pitchFamily="18" charset="0"/>
              </a:rPr>
              <a:t>NOAUDIT DELETE ANY TABLE;</a:t>
            </a:r>
            <a:endParaRPr lang="en-US" b="0" i="0" dirty="0">
              <a:solidFill>
                <a:srgbClr val="474F60"/>
              </a:solidFill>
              <a:effectLst/>
              <a:latin typeface="Times" panose="02020603050405020304" pitchFamily="18" charset="0"/>
            </a:endParaRPr>
          </a:p>
        </p:txBody>
      </p:sp>
    </p:spTree>
    <p:extLst>
      <p:ext uri="{BB962C8B-B14F-4D97-AF65-F5344CB8AC3E}">
        <p14:creationId xmlns:p14="http://schemas.microsoft.com/office/powerpoint/2010/main" val="3754722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811" y="3124248"/>
            <a:ext cx="9144000" cy="860892"/>
          </a:xfrm>
        </p:spPr>
        <p:txBody>
          <a:bodyPr>
            <a:normAutofit/>
          </a:bodyPr>
          <a:lstStyle/>
          <a:p>
            <a:r>
              <a:rPr lang="en-US" sz="3600" b="1" dirty="0" smtClean="0"/>
              <a:t>Database Security</a:t>
            </a:r>
            <a:endParaRPr lang="en-US" sz="3600" b="1" dirty="0"/>
          </a:p>
        </p:txBody>
      </p:sp>
      <p:sp>
        <p:nvSpPr>
          <p:cNvPr id="3" name="Subtitle 2"/>
          <p:cNvSpPr>
            <a:spLocks noGrp="1"/>
          </p:cNvSpPr>
          <p:nvPr>
            <p:ph type="subTitle" idx="1"/>
          </p:nvPr>
        </p:nvSpPr>
        <p:spPr>
          <a:xfrm>
            <a:off x="1524000" y="4018897"/>
            <a:ext cx="9144000" cy="1655762"/>
          </a:xfrm>
        </p:spPr>
        <p:txBody>
          <a:bodyPr/>
          <a:lstStyle/>
          <a:p>
            <a:r>
              <a:rPr lang="en-US" dirty="0"/>
              <a:t>https://</a:t>
            </a:r>
            <a:r>
              <a:rPr lang="en-US" dirty="0" smtClean="0"/>
              <a:t>www.oercommons.org/</a:t>
            </a:r>
            <a:endParaRPr lang="en-US" dirty="0"/>
          </a:p>
        </p:txBody>
      </p:sp>
      <p:sp>
        <p:nvSpPr>
          <p:cNvPr id="4" name="Footer Placeholder 3"/>
          <p:cNvSpPr>
            <a:spLocks noGrp="1"/>
          </p:cNvSpPr>
          <p:nvPr>
            <p:ph type="ftr" sz="quarter" idx="11"/>
          </p:nvPr>
        </p:nvSpPr>
        <p:spPr/>
        <p:txBody>
          <a:bodyPr/>
          <a:lstStyle/>
          <a:p>
            <a:r>
              <a:rPr lang="en-US" smtClean="0"/>
              <a:t>Dr. Girija Narasimhan</a:t>
            </a:r>
            <a:endParaRPr lang="en-US"/>
          </a:p>
        </p:txBody>
      </p:sp>
      <p:sp>
        <p:nvSpPr>
          <p:cNvPr id="5" name="Slide Number Placeholder 4"/>
          <p:cNvSpPr>
            <a:spLocks noGrp="1"/>
          </p:cNvSpPr>
          <p:nvPr>
            <p:ph type="sldNum" sz="quarter" idx="12"/>
          </p:nvPr>
        </p:nvSpPr>
        <p:spPr/>
        <p:txBody>
          <a:bodyPr/>
          <a:lstStyle/>
          <a:p>
            <a:fld id="{0914F7A4-6DAA-4681-94E1-916176BCD870}" type="slidenum">
              <a:rPr lang="en-US" smtClean="0"/>
              <a:t>29</a:t>
            </a:fld>
            <a:endParaRPr lang="en-US"/>
          </a:p>
        </p:txBody>
      </p:sp>
      <p:sp>
        <p:nvSpPr>
          <p:cNvPr id="7" name="TextBox 6"/>
          <p:cNvSpPr txBox="1"/>
          <p:nvPr/>
        </p:nvSpPr>
        <p:spPr>
          <a:xfrm>
            <a:off x="3321425" y="4666129"/>
            <a:ext cx="6489840" cy="523220"/>
          </a:xfrm>
          <a:prstGeom prst="rect">
            <a:avLst/>
          </a:prstGeom>
          <a:noFill/>
        </p:spPr>
        <p:txBody>
          <a:bodyPr wrap="square" rtlCol="0">
            <a:spAutoFit/>
          </a:bodyPr>
          <a:lstStyle/>
          <a:p>
            <a:pPr algn="ctr"/>
            <a:r>
              <a:rPr lang="en-US" sz="2800" b="1" dirty="0" smtClean="0"/>
              <a:t>OER- UNIT 5  AUDIT</a:t>
            </a:r>
            <a:endParaRPr lang="en-US" sz="2800" b="1" dirty="0"/>
          </a:p>
        </p:txBody>
      </p:sp>
      <p:pic>
        <p:nvPicPr>
          <p:cNvPr id="9" name="Picture 8"/>
          <p:cNvPicPr>
            <a:picLocks noChangeAspect="1"/>
          </p:cNvPicPr>
          <p:nvPr/>
        </p:nvPicPr>
        <p:blipFill>
          <a:blip r:embed="rId3"/>
          <a:stretch>
            <a:fillRect/>
          </a:stretch>
        </p:blipFill>
        <p:spPr>
          <a:xfrm>
            <a:off x="4733365" y="134471"/>
            <a:ext cx="2447364" cy="3079377"/>
          </a:xfrm>
          <a:prstGeom prst="rect">
            <a:avLst/>
          </a:prstGeom>
        </p:spPr>
      </p:pic>
      <p:sp>
        <p:nvSpPr>
          <p:cNvPr id="8" name="TextBox 7"/>
          <p:cNvSpPr txBox="1"/>
          <p:nvPr/>
        </p:nvSpPr>
        <p:spPr>
          <a:xfrm>
            <a:off x="3792072" y="5347820"/>
            <a:ext cx="5289176" cy="523220"/>
          </a:xfrm>
          <a:prstGeom prst="rect">
            <a:avLst/>
          </a:prstGeom>
          <a:noFill/>
        </p:spPr>
        <p:txBody>
          <a:bodyPr wrap="square" rtlCol="0">
            <a:spAutoFit/>
          </a:bodyPr>
          <a:lstStyle/>
          <a:p>
            <a:pPr algn="ctr"/>
            <a:r>
              <a:rPr lang="en-US" sz="2800" b="1" dirty="0" smtClean="0"/>
              <a:t>PART 5 – FINE-GRAINED AUDIT</a:t>
            </a:r>
            <a:endParaRPr lang="en-US" sz="2800" b="1" dirty="0"/>
          </a:p>
        </p:txBody>
      </p:sp>
    </p:spTree>
    <p:extLst>
      <p:ext uri="{BB962C8B-B14F-4D97-AF65-F5344CB8AC3E}">
        <p14:creationId xmlns:p14="http://schemas.microsoft.com/office/powerpoint/2010/main" val="2601765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a:t>
            </a:fld>
            <a:endParaRPr lang="en-US"/>
          </a:p>
        </p:txBody>
      </p:sp>
      <p:sp>
        <p:nvSpPr>
          <p:cNvPr id="2" name="Rectangle 1"/>
          <p:cNvSpPr/>
          <p:nvPr/>
        </p:nvSpPr>
        <p:spPr>
          <a:xfrm>
            <a:off x="3111103" y="151511"/>
            <a:ext cx="5779018" cy="461665"/>
          </a:xfrm>
          <a:prstGeom prst="rect">
            <a:avLst/>
          </a:prstGeom>
        </p:spPr>
        <p:txBody>
          <a:bodyPr wrap="none">
            <a:spAutoFit/>
          </a:bodyPr>
          <a:lstStyle/>
          <a:p>
            <a:r>
              <a:rPr lang="en-US" sz="2400" b="1" dirty="0"/>
              <a:t>Auditing to perform the following </a:t>
            </a:r>
            <a:r>
              <a:rPr lang="en-US" sz="2400" b="1" dirty="0" smtClean="0"/>
              <a:t>activities</a:t>
            </a:r>
            <a:endParaRPr lang="en-US" sz="2400" b="1" dirty="0"/>
          </a:p>
        </p:txBody>
      </p:sp>
      <p:sp>
        <p:nvSpPr>
          <p:cNvPr id="5" name="Rectangle 4"/>
          <p:cNvSpPr/>
          <p:nvPr/>
        </p:nvSpPr>
        <p:spPr>
          <a:xfrm>
            <a:off x="587188" y="530108"/>
            <a:ext cx="11447930" cy="5355312"/>
          </a:xfrm>
          <a:prstGeom prst="rect">
            <a:avLst/>
          </a:prstGeom>
        </p:spPr>
        <p:txBody>
          <a:bodyPr wrap="square">
            <a:spAutoFit/>
          </a:bodyPr>
          <a:lstStyle/>
          <a:p>
            <a:pPr marL="285750" indent="-285750">
              <a:buFont typeface="Wingdings" panose="05000000000000000000" pitchFamily="2" charset="2"/>
              <a:buChar char="q"/>
            </a:pPr>
            <a:r>
              <a:rPr lang="en-US" dirty="0"/>
              <a:t>Enable accountability for actions. These include actions taken in a particular schema, table, or row, or affecting specific content.</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Deter users (or others, such as intruders) from inappropriate actions based on their accountability.</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Investigate suspicious activity. For example, if a user is deleting data from tables, then a security administrator might decide to audit all connections to the database and all successful and unsuccessful deletions of rows from all tables in the database.</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Notify an auditor of the actions of an unauthorized user. The user has more privileges than expected, which can lead to reassessing user authorizations.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Monitor and gather data about specific database activities. For example, the database administrator can gather statistics about which tables are being updated, how many logical </a:t>
            </a:r>
            <a:r>
              <a:rPr lang="en-US" dirty="0" smtClean="0"/>
              <a:t>I/O’s </a:t>
            </a:r>
            <a:r>
              <a:rPr lang="en-US" dirty="0"/>
              <a:t>are performed, or how many concurrent users connect at peak times.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Detect problems with an authorization or access control implementation. For example, you can create audit policies that you expect will never generate an audit record because the data is protected in other ways. However, if these policies generate audit records, then you will know the other security controls are not properly implemented.</a:t>
            </a:r>
          </a:p>
        </p:txBody>
      </p:sp>
    </p:spTree>
    <p:extLst>
      <p:ext uri="{BB962C8B-B14F-4D97-AF65-F5344CB8AC3E}">
        <p14:creationId xmlns:p14="http://schemas.microsoft.com/office/powerpoint/2010/main" val="39918051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30</a:t>
            </a:fld>
            <a:endParaRPr lang="en-US"/>
          </a:p>
        </p:txBody>
      </p:sp>
      <p:sp>
        <p:nvSpPr>
          <p:cNvPr id="2" name="Rectangle 1"/>
          <p:cNvSpPr/>
          <p:nvPr/>
        </p:nvSpPr>
        <p:spPr>
          <a:xfrm>
            <a:off x="149816" y="778400"/>
            <a:ext cx="10296041" cy="4247317"/>
          </a:xfrm>
          <a:prstGeom prst="rect">
            <a:avLst/>
          </a:prstGeom>
        </p:spPr>
        <p:txBody>
          <a:bodyPr wrap="square">
            <a:spAutoFit/>
          </a:bodyPr>
          <a:lstStyle/>
          <a:p>
            <a:pPr fontAlgn="base"/>
            <a:r>
              <a:rPr lang="en-US" dirty="0" smtClean="0">
                <a:solidFill>
                  <a:srgbClr val="474F60"/>
                </a:solidFill>
                <a:latin typeface="Times" panose="02020603050405020304" pitchFamily="18" charset="0"/>
              </a:rPr>
              <a:t>To </a:t>
            </a:r>
            <a:r>
              <a:rPr lang="en-US" dirty="0">
                <a:solidFill>
                  <a:srgbClr val="474F60"/>
                </a:solidFill>
                <a:latin typeface="Times" panose="02020603050405020304" pitchFamily="18" charset="0"/>
              </a:rPr>
              <a:t>create a fine-grained audit policy, use the </a:t>
            </a:r>
            <a:r>
              <a:rPr lang="en-US" b="1" dirty="0">
                <a:solidFill>
                  <a:srgbClr val="474F60"/>
                </a:solidFill>
                <a:latin typeface="Times" panose="02020603050405020304" pitchFamily="18" charset="0"/>
              </a:rPr>
              <a:t>DBMS_FGA.ADD_POLICY</a:t>
            </a:r>
            <a:r>
              <a:rPr lang="en-US" dirty="0">
                <a:solidFill>
                  <a:srgbClr val="474F60"/>
                </a:solidFill>
                <a:latin typeface="Times" panose="02020603050405020304" pitchFamily="18" charset="0"/>
              </a:rPr>
              <a:t> procedure. </a:t>
            </a:r>
            <a:endParaRPr lang="en-US" dirty="0" smtClean="0">
              <a:solidFill>
                <a:srgbClr val="474F60"/>
              </a:solidFill>
              <a:latin typeface="Times" panose="02020603050405020304" pitchFamily="18" charset="0"/>
            </a:endParaRPr>
          </a:p>
          <a:p>
            <a:pPr fontAlgn="base"/>
            <a:endParaRPr lang="en-US" dirty="0">
              <a:solidFill>
                <a:srgbClr val="474F60"/>
              </a:solidFill>
              <a:latin typeface="Times" panose="02020603050405020304" pitchFamily="18" charset="0"/>
            </a:endParaRPr>
          </a:p>
          <a:p>
            <a:pPr fontAlgn="base"/>
            <a:r>
              <a:rPr lang="en-US" dirty="0" smtClean="0">
                <a:solidFill>
                  <a:srgbClr val="474F60"/>
                </a:solidFill>
                <a:latin typeface="Times" panose="02020603050405020304" pitchFamily="18" charset="0"/>
              </a:rPr>
              <a:t>This </a:t>
            </a:r>
            <a:r>
              <a:rPr lang="en-US" dirty="0">
                <a:solidFill>
                  <a:srgbClr val="474F60"/>
                </a:solidFill>
                <a:latin typeface="Times" panose="02020603050405020304" pitchFamily="18" charset="0"/>
              </a:rPr>
              <a:t>procedure creates an audit policy using the supplied predicate as the audit condition</a:t>
            </a:r>
            <a:r>
              <a:rPr lang="en-US" dirty="0" smtClean="0">
                <a:solidFill>
                  <a:srgbClr val="474F60"/>
                </a:solidFill>
                <a:latin typeface="Times" panose="02020603050405020304" pitchFamily="18" charset="0"/>
              </a:rPr>
              <a:t>.</a:t>
            </a:r>
          </a:p>
          <a:p>
            <a:pPr fontAlgn="base"/>
            <a:endParaRPr lang="en-US" dirty="0">
              <a:solidFill>
                <a:srgbClr val="474F60"/>
              </a:solidFill>
              <a:latin typeface="Times" panose="02020603050405020304" pitchFamily="18" charset="0"/>
            </a:endParaRPr>
          </a:p>
          <a:p>
            <a:pPr fontAlgn="base"/>
            <a:r>
              <a:rPr lang="en-US" dirty="0" smtClean="0">
                <a:solidFill>
                  <a:srgbClr val="474F60"/>
                </a:solidFill>
                <a:latin typeface="Times" panose="02020603050405020304" pitchFamily="18" charset="0"/>
              </a:rPr>
              <a:t>Oracle </a:t>
            </a:r>
            <a:r>
              <a:rPr lang="en-US" dirty="0">
                <a:solidFill>
                  <a:srgbClr val="474F60"/>
                </a:solidFill>
                <a:latin typeface="Times" panose="02020603050405020304" pitchFamily="18" charset="0"/>
              </a:rPr>
              <a:t>Database executes the policy predicate with the privileges of the user who created the policy. </a:t>
            </a:r>
            <a:endParaRPr lang="en-US" dirty="0" smtClean="0">
              <a:solidFill>
                <a:srgbClr val="474F60"/>
              </a:solidFill>
              <a:latin typeface="Times" panose="02020603050405020304" pitchFamily="18" charset="0"/>
            </a:endParaRPr>
          </a:p>
          <a:p>
            <a:pPr fontAlgn="base"/>
            <a:endParaRPr lang="en-US" dirty="0">
              <a:solidFill>
                <a:srgbClr val="474F60"/>
              </a:solidFill>
              <a:latin typeface="Times" panose="02020603050405020304" pitchFamily="18" charset="0"/>
            </a:endParaRPr>
          </a:p>
          <a:p>
            <a:pPr fontAlgn="base"/>
            <a:r>
              <a:rPr lang="en-US" dirty="0" smtClean="0">
                <a:solidFill>
                  <a:srgbClr val="474F60"/>
                </a:solidFill>
                <a:latin typeface="Times" panose="02020603050405020304" pitchFamily="18" charset="0"/>
              </a:rPr>
              <a:t>The </a:t>
            </a:r>
            <a:r>
              <a:rPr lang="en-US" dirty="0">
                <a:solidFill>
                  <a:srgbClr val="474F60"/>
                </a:solidFill>
                <a:latin typeface="Times" panose="02020603050405020304" pitchFamily="18" charset="0"/>
              </a:rPr>
              <a:t>maximum number of fine-grained policies on any table or view object is </a:t>
            </a:r>
            <a:r>
              <a:rPr lang="en-US" dirty="0" smtClean="0">
                <a:solidFill>
                  <a:srgbClr val="474F60"/>
                </a:solidFill>
                <a:latin typeface="Times" panose="02020603050405020304" pitchFamily="18" charset="0"/>
              </a:rPr>
              <a:t>256</a:t>
            </a:r>
          </a:p>
          <a:p>
            <a:pPr fontAlgn="base"/>
            <a:endParaRPr lang="en-US" dirty="0">
              <a:solidFill>
                <a:srgbClr val="474F60"/>
              </a:solidFill>
              <a:latin typeface="Times" panose="02020603050405020304" pitchFamily="18" charset="0"/>
            </a:endParaRPr>
          </a:p>
          <a:p>
            <a:pPr fontAlgn="base"/>
            <a:r>
              <a:rPr lang="en-US" dirty="0" smtClean="0">
                <a:solidFill>
                  <a:srgbClr val="474F60"/>
                </a:solidFill>
                <a:latin typeface="Times" panose="02020603050405020304" pitchFamily="18" charset="0"/>
              </a:rPr>
              <a:t>Oracle </a:t>
            </a:r>
            <a:r>
              <a:rPr lang="en-US" dirty="0">
                <a:solidFill>
                  <a:srgbClr val="474F60"/>
                </a:solidFill>
                <a:latin typeface="Times" panose="02020603050405020304" pitchFamily="18" charset="0"/>
              </a:rPr>
              <a:t>Database stores the policy in the data dictionary table, but you can create the policy on any table or view that is not in the </a:t>
            </a:r>
            <a:r>
              <a:rPr lang="en-US" b="1" dirty="0">
                <a:solidFill>
                  <a:srgbClr val="474F60"/>
                </a:solidFill>
                <a:latin typeface="Times" panose="02020603050405020304" pitchFamily="18" charset="0"/>
              </a:rPr>
              <a:t>SYS</a:t>
            </a:r>
            <a:r>
              <a:rPr lang="en-US" dirty="0">
                <a:solidFill>
                  <a:srgbClr val="474F60"/>
                </a:solidFill>
                <a:latin typeface="Times" panose="02020603050405020304" pitchFamily="18" charset="0"/>
              </a:rPr>
              <a:t> schema</a:t>
            </a:r>
            <a:r>
              <a:rPr lang="en-US" dirty="0" smtClean="0">
                <a:solidFill>
                  <a:srgbClr val="474F60"/>
                </a:solidFill>
                <a:latin typeface="Times" panose="02020603050405020304" pitchFamily="18" charset="0"/>
              </a:rPr>
              <a:t>.</a:t>
            </a:r>
          </a:p>
          <a:p>
            <a:pPr fontAlgn="base"/>
            <a:endParaRPr lang="en-US" dirty="0" smtClean="0">
              <a:solidFill>
                <a:srgbClr val="474F60"/>
              </a:solidFill>
              <a:latin typeface="Times" panose="02020603050405020304" pitchFamily="18" charset="0"/>
            </a:endParaRPr>
          </a:p>
          <a:p>
            <a:pPr fontAlgn="base"/>
            <a:r>
              <a:rPr lang="en-US" dirty="0" smtClean="0">
                <a:solidFill>
                  <a:srgbClr val="474F60"/>
                </a:solidFill>
                <a:latin typeface="Times" panose="02020603050405020304" pitchFamily="18" charset="0"/>
              </a:rPr>
              <a:t>The </a:t>
            </a:r>
            <a:r>
              <a:rPr lang="en-US" dirty="0">
                <a:solidFill>
                  <a:srgbClr val="474F60"/>
                </a:solidFill>
                <a:latin typeface="Times" panose="02020603050405020304" pitchFamily="18" charset="0"/>
              </a:rPr>
              <a:t>definition for the policy is stored in the </a:t>
            </a:r>
            <a:r>
              <a:rPr lang="en-US" b="1" dirty="0">
                <a:solidFill>
                  <a:srgbClr val="474F60"/>
                </a:solidFill>
                <a:latin typeface="Times" panose="02020603050405020304" pitchFamily="18" charset="0"/>
              </a:rPr>
              <a:t>SYS.FGA$</a:t>
            </a:r>
            <a:r>
              <a:rPr lang="en-US" dirty="0">
                <a:solidFill>
                  <a:srgbClr val="474F60"/>
                </a:solidFill>
                <a:latin typeface="Times" panose="02020603050405020304" pitchFamily="18" charset="0"/>
              </a:rPr>
              <a:t> data dictionary table.</a:t>
            </a:r>
            <a:br>
              <a:rPr lang="en-US" dirty="0">
                <a:solidFill>
                  <a:srgbClr val="474F60"/>
                </a:solidFill>
                <a:latin typeface="Times" panose="02020603050405020304" pitchFamily="18" charset="0"/>
              </a:rPr>
            </a:br>
            <a:endParaRPr lang="en-US" dirty="0">
              <a:solidFill>
                <a:srgbClr val="474F60"/>
              </a:solidFill>
              <a:latin typeface="Times" panose="02020603050405020304" pitchFamily="18" charset="0"/>
            </a:endParaRPr>
          </a:p>
          <a:p>
            <a:r>
              <a:rPr lang="en-US" dirty="0"/>
              <a:t/>
            </a:r>
            <a:br>
              <a:rPr lang="en-US" dirty="0"/>
            </a:br>
            <a:endParaRPr lang="en-US" dirty="0"/>
          </a:p>
        </p:txBody>
      </p:sp>
      <p:sp>
        <p:nvSpPr>
          <p:cNvPr id="5" name="Rectangle 4"/>
          <p:cNvSpPr/>
          <p:nvPr/>
        </p:nvSpPr>
        <p:spPr>
          <a:xfrm>
            <a:off x="4038600" y="0"/>
            <a:ext cx="3601179" cy="461665"/>
          </a:xfrm>
          <a:prstGeom prst="rect">
            <a:avLst/>
          </a:prstGeom>
        </p:spPr>
        <p:txBody>
          <a:bodyPr wrap="none">
            <a:spAutoFit/>
          </a:bodyPr>
          <a:lstStyle/>
          <a:p>
            <a:pPr fontAlgn="base"/>
            <a:r>
              <a:rPr lang="en-US" sz="2400" b="1" dirty="0">
                <a:solidFill>
                  <a:srgbClr val="003366"/>
                </a:solidFill>
                <a:latin typeface="Times" panose="02020603050405020304" pitchFamily="18" charset="0"/>
              </a:rPr>
              <a:t>5.9 FGA AUDIT POLICY</a:t>
            </a:r>
          </a:p>
        </p:txBody>
      </p:sp>
    </p:spTree>
    <p:extLst>
      <p:ext uri="{BB962C8B-B14F-4D97-AF65-F5344CB8AC3E}">
        <p14:creationId xmlns:p14="http://schemas.microsoft.com/office/powerpoint/2010/main" val="3245215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31</a:t>
            </a:fld>
            <a:endParaRPr lang="en-US"/>
          </a:p>
        </p:txBody>
      </p:sp>
      <p:sp>
        <p:nvSpPr>
          <p:cNvPr id="2" name="Rectangle 1"/>
          <p:cNvSpPr/>
          <p:nvPr/>
        </p:nvSpPr>
        <p:spPr>
          <a:xfrm>
            <a:off x="289301" y="-170671"/>
            <a:ext cx="8978685" cy="7017306"/>
          </a:xfrm>
          <a:prstGeom prst="rect">
            <a:avLst/>
          </a:prstGeom>
        </p:spPr>
        <p:txBody>
          <a:bodyPr wrap="square">
            <a:spAutoFit/>
          </a:bodyPr>
          <a:lstStyle/>
          <a:p>
            <a:r>
              <a:rPr lang="en-US" dirty="0"/>
              <a:t>SQL&gt; CONN SYS AS SYSDBA</a:t>
            </a:r>
          </a:p>
          <a:p>
            <a:endParaRPr lang="en-US" dirty="0"/>
          </a:p>
          <a:p>
            <a:r>
              <a:rPr lang="en-US" dirty="0"/>
              <a:t>Enter password: SYS</a:t>
            </a:r>
          </a:p>
          <a:p>
            <a:endParaRPr lang="en-US" dirty="0"/>
          </a:p>
          <a:p>
            <a:r>
              <a:rPr lang="en-US" dirty="0"/>
              <a:t> begin</a:t>
            </a:r>
          </a:p>
          <a:p>
            <a:endParaRPr lang="en-US" dirty="0"/>
          </a:p>
          <a:p>
            <a:r>
              <a:rPr lang="en-US" dirty="0"/>
              <a:t>    DBMS_FGA.ADD_POLICY(</a:t>
            </a:r>
          </a:p>
          <a:p>
            <a:endParaRPr lang="en-US" dirty="0"/>
          </a:p>
          <a:p>
            <a:r>
              <a:rPr lang="en-US" dirty="0"/>
              <a:t>   OBJECT_SCHEMA=&gt;'SCOTT',</a:t>
            </a:r>
          </a:p>
          <a:p>
            <a:endParaRPr lang="en-US" dirty="0"/>
          </a:p>
          <a:p>
            <a:r>
              <a:rPr lang="en-US" dirty="0"/>
              <a:t>   OBJECT_NAME=&gt;'PROJECT',</a:t>
            </a:r>
          </a:p>
          <a:p>
            <a:endParaRPr lang="en-US" dirty="0"/>
          </a:p>
          <a:p>
            <a:r>
              <a:rPr lang="en-US" dirty="0"/>
              <a:t>   POLICY_NAME=&gt;'PROAUD_POLICY',</a:t>
            </a:r>
          </a:p>
          <a:p>
            <a:endParaRPr lang="en-US" dirty="0"/>
          </a:p>
          <a:p>
            <a:r>
              <a:rPr lang="en-US" dirty="0"/>
              <a:t>  AUDIT_CONDITION=&gt;'USERID&lt;13',</a:t>
            </a:r>
          </a:p>
          <a:p>
            <a:endParaRPr lang="en-US" dirty="0"/>
          </a:p>
          <a:p>
            <a:r>
              <a:rPr lang="en-US" dirty="0"/>
              <a:t>    AUDIT_COLUMN=&gt;'USERID',</a:t>
            </a:r>
          </a:p>
          <a:p>
            <a:endParaRPr lang="en-US" dirty="0"/>
          </a:p>
          <a:p>
            <a:r>
              <a:rPr lang="en-US" dirty="0"/>
              <a:t>    ENABLE=&gt;TRUE,</a:t>
            </a:r>
          </a:p>
          <a:p>
            <a:endParaRPr lang="en-US" dirty="0"/>
          </a:p>
          <a:p>
            <a:r>
              <a:rPr lang="en-US" dirty="0"/>
              <a:t>    STATEMENT_TYPES=&gt;'INSERT,UPDATE,SELECT,DELETE',</a:t>
            </a:r>
          </a:p>
          <a:p>
            <a:endParaRPr lang="en-US" dirty="0"/>
          </a:p>
          <a:p>
            <a:r>
              <a:rPr lang="en-US" dirty="0"/>
              <a:t>   AUDIT_TRAIL=&gt;DBMS_FGA.DB);</a:t>
            </a:r>
          </a:p>
          <a:p>
            <a:endParaRPr lang="en-US" dirty="0"/>
          </a:p>
          <a:p>
            <a:r>
              <a:rPr lang="en-US" dirty="0"/>
              <a:t>  END</a:t>
            </a:r>
            <a:r>
              <a:rPr lang="en-US" dirty="0" smtClean="0"/>
              <a:t>;   /</a:t>
            </a:r>
            <a:endParaRPr lang="en-US" dirty="0"/>
          </a:p>
        </p:txBody>
      </p:sp>
    </p:spTree>
    <p:extLst>
      <p:ext uri="{BB962C8B-B14F-4D97-AF65-F5344CB8AC3E}">
        <p14:creationId xmlns:p14="http://schemas.microsoft.com/office/powerpoint/2010/main" val="247747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32</a:t>
            </a:fld>
            <a:endParaRPr lang="en-US"/>
          </a:p>
        </p:txBody>
      </p:sp>
      <p:sp>
        <p:nvSpPr>
          <p:cNvPr id="2" name="Rectangle 1"/>
          <p:cNvSpPr/>
          <p:nvPr/>
        </p:nvSpPr>
        <p:spPr>
          <a:xfrm>
            <a:off x="227308" y="185523"/>
            <a:ext cx="11272433" cy="2308324"/>
          </a:xfrm>
          <a:prstGeom prst="rect">
            <a:avLst/>
          </a:prstGeom>
        </p:spPr>
        <p:txBody>
          <a:bodyPr wrap="square">
            <a:spAutoFit/>
          </a:bodyPr>
          <a:lstStyle/>
          <a:p>
            <a:r>
              <a:rPr lang="en-US" dirty="0"/>
              <a:t>As you can see, this feature is enormously beneficial</a:t>
            </a:r>
            <a:r>
              <a:rPr lang="en-US" dirty="0" smtClean="0"/>
              <a:t>.</a:t>
            </a:r>
          </a:p>
          <a:p>
            <a:endParaRPr lang="en-US" dirty="0"/>
          </a:p>
          <a:p>
            <a:r>
              <a:rPr lang="en-US" dirty="0" smtClean="0"/>
              <a:t> </a:t>
            </a:r>
            <a:r>
              <a:rPr lang="en-US" dirty="0"/>
              <a:t>It not only enables you to pinpoint particularly important types of data to audit, but it provides increased protection for columns that contain sensitive data, such as Social Security numbers, salaries, patient diagnoses, and so on.</a:t>
            </a:r>
          </a:p>
          <a:p>
            <a:endParaRPr lang="en-US" dirty="0"/>
          </a:p>
          <a:p>
            <a:r>
              <a:rPr lang="en-US" dirty="0"/>
              <a:t>If the </a:t>
            </a:r>
            <a:r>
              <a:rPr lang="en-US" dirty="0" err="1"/>
              <a:t>audit_column</a:t>
            </a:r>
            <a:r>
              <a:rPr lang="en-US" dirty="0"/>
              <a:t> lists more than one column, you can use the </a:t>
            </a:r>
            <a:r>
              <a:rPr lang="en-US" dirty="0" err="1"/>
              <a:t>audit_column_opts</a:t>
            </a:r>
            <a:r>
              <a:rPr lang="en-US" dirty="0"/>
              <a:t> parameter to specify whether a statement is audited when the query references </a:t>
            </a:r>
            <a:r>
              <a:rPr lang="en-US" dirty="0" smtClean="0"/>
              <a:t>any column </a:t>
            </a:r>
            <a:r>
              <a:rPr lang="en-US" dirty="0"/>
              <a:t>specified in the </a:t>
            </a:r>
            <a:r>
              <a:rPr lang="en-US" dirty="0" err="1"/>
              <a:t>audit_column</a:t>
            </a:r>
            <a:r>
              <a:rPr lang="en-US" dirty="0"/>
              <a:t> parameter or only when </a:t>
            </a:r>
            <a:r>
              <a:rPr lang="en-US" dirty="0" smtClean="0"/>
              <a:t>all columns </a:t>
            </a:r>
            <a:r>
              <a:rPr lang="en-US" dirty="0"/>
              <a:t>are referenced. For example:</a:t>
            </a:r>
          </a:p>
        </p:txBody>
      </p:sp>
      <p:sp>
        <p:nvSpPr>
          <p:cNvPr id="5" name="Rectangle 4"/>
          <p:cNvSpPr/>
          <p:nvPr/>
        </p:nvSpPr>
        <p:spPr>
          <a:xfrm>
            <a:off x="2939512" y="2493847"/>
            <a:ext cx="6096000" cy="646331"/>
          </a:xfrm>
          <a:prstGeom prst="rect">
            <a:avLst/>
          </a:prstGeom>
        </p:spPr>
        <p:txBody>
          <a:bodyPr>
            <a:spAutoFit/>
          </a:bodyPr>
          <a:lstStyle/>
          <a:p>
            <a:pPr fontAlgn="base"/>
            <a:r>
              <a:rPr lang="en-US" b="1" dirty="0" err="1">
                <a:solidFill>
                  <a:srgbClr val="474F60"/>
                </a:solidFill>
                <a:latin typeface="Times" panose="02020603050405020304" pitchFamily="18" charset="0"/>
              </a:rPr>
              <a:t>audit_column_opts</a:t>
            </a:r>
            <a:r>
              <a:rPr lang="en-US" b="1" dirty="0">
                <a:solidFill>
                  <a:srgbClr val="474F60"/>
                </a:solidFill>
                <a:latin typeface="Times" panose="02020603050405020304" pitchFamily="18" charset="0"/>
              </a:rPr>
              <a:t> =&gt; DBMS_FGA.ANY_COLUMNS,</a:t>
            </a:r>
            <a:endParaRPr lang="en-US" dirty="0">
              <a:solidFill>
                <a:srgbClr val="474F60"/>
              </a:solidFill>
              <a:latin typeface="Times" panose="02020603050405020304" pitchFamily="18" charset="0"/>
            </a:endParaRPr>
          </a:p>
          <a:p>
            <a:pPr fontAlgn="base"/>
            <a:r>
              <a:rPr lang="en-US" b="1" dirty="0" err="1">
                <a:solidFill>
                  <a:srgbClr val="474F60"/>
                </a:solidFill>
                <a:latin typeface="Times" panose="02020603050405020304" pitchFamily="18" charset="0"/>
              </a:rPr>
              <a:t>audit_column_opts</a:t>
            </a:r>
            <a:r>
              <a:rPr lang="en-US" b="1" dirty="0">
                <a:solidFill>
                  <a:srgbClr val="474F60"/>
                </a:solidFill>
                <a:latin typeface="Times" panose="02020603050405020304" pitchFamily="18" charset="0"/>
              </a:rPr>
              <a:t> =&gt; DBMS_FGA.ALL_COLUMNS,</a:t>
            </a:r>
            <a:endParaRPr lang="en-US" b="0" i="0" dirty="0">
              <a:solidFill>
                <a:srgbClr val="474F60"/>
              </a:solidFill>
              <a:effectLst/>
              <a:latin typeface="Times" panose="02020603050405020304" pitchFamily="18" charset="0"/>
            </a:endParaRPr>
          </a:p>
        </p:txBody>
      </p:sp>
      <p:sp>
        <p:nvSpPr>
          <p:cNvPr id="6" name="Rectangle 5"/>
          <p:cNvSpPr/>
          <p:nvPr/>
        </p:nvSpPr>
        <p:spPr>
          <a:xfrm>
            <a:off x="227308" y="3401695"/>
            <a:ext cx="9428136" cy="2308324"/>
          </a:xfrm>
          <a:prstGeom prst="rect">
            <a:avLst/>
          </a:prstGeom>
        </p:spPr>
        <p:txBody>
          <a:bodyPr wrap="square">
            <a:spAutoFit/>
          </a:bodyPr>
          <a:lstStyle/>
          <a:p>
            <a:pPr fontAlgn="base"/>
            <a:r>
              <a:rPr lang="en-US" dirty="0">
                <a:solidFill>
                  <a:srgbClr val="474F60"/>
                </a:solidFill>
                <a:latin typeface="Times" panose="02020603050405020304" pitchFamily="18" charset="0"/>
              </a:rPr>
              <a:t> If you do not specify a relevant column, then auditing applies to all columns.</a:t>
            </a:r>
          </a:p>
          <a:p>
            <a:pPr fontAlgn="base"/>
            <a:endParaRPr lang="en-US" b="1" dirty="0" smtClean="0">
              <a:solidFill>
                <a:srgbClr val="474F60"/>
              </a:solidFill>
              <a:latin typeface="Times" panose="02020603050405020304" pitchFamily="18" charset="0"/>
            </a:endParaRPr>
          </a:p>
          <a:p>
            <a:pPr fontAlgn="base"/>
            <a:endParaRPr lang="en-US" b="1" dirty="0">
              <a:solidFill>
                <a:srgbClr val="474F60"/>
              </a:solidFill>
              <a:latin typeface="Times" panose="02020603050405020304" pitchFamily="18" charset="0"/>
            </a:endParaRPr>
          </a:p>
          <a:p>
            <a:pPr fontAlgn="base"/>
            <a:r>
              <a:rPr lang="en-US" b="1" dirty="0" smtClean="0">
                <a:solidFill>
                  <a:srgbClr val="474F60"/>
                </a:solidFill>
                <a:latin typeface="Times" panose="02020603050405020304" pitchFamily="18" charset="0"/>
              </a:rPr>
              <a:t>SQL</a:t>
            </a:r>
            <a:r>
              <a:rPr lang="en-US" b="1" dirty="0">
                <a:solidFill>
                  <a:srgbClr val="474F60"/>
                </a:solidFill>
                <a:latin typeface="Times" panose="02020603050405020304" pitchFamily="18" charset="0"/>
              </a:rPr>
              <a:t>&gt; SELECT POLICY_NAME FROM DBA_AUDIT_POLICIES;</a:t>
            </a:r>
            <a:endParaRPr lang="en-US" dirty="0">
              <a:solidFill>
                <a:srgbClr val="474F60"/>
              </a:solidFill>
              <a:latin typeface="Times" panose="02020603050405020304" pitchFamily="18" charset="0"/>
            </a:endParaRPr>
          </a:p>
          <a:p>
            <a:pPr fontAlgn="base"/>
            <a:r>
              <a:rPr lang="en-US" dirty="0">
                <a:solidFill>
                  <a:srgbClr val="474F60"/>
                </a:solidFill>
                <a:latin typeface="Times" panose="02020603050405020304" pitchFamily="18" charset="0"/>
              </a:rPr>
              <a:t>POLICY_NAME</a:t>
            </a:r>
            <a:br>
              <a:rPr lang="en-US" dirty="0">
                <a:solidFill>
                  <a:srgbClr val="474F60"/>
                </a:solidFill>
                <a:latin typeface="Times" panose="02020603050405020304" pitchFamily="18" charset="0"/>
              </a:rPr>
            </a:br>
            <a:endParaRPr lang="en-US" dirty="0">
              <a:solidFill>
                <a:srgbClr val="474F60"/>
              </a:solidFill>
              <a:latin typeface="Times" panose="02020603050405020304" pitchFamily="18" charset="0"/>
            </a:endParaRPr>
          </a:p>
          <a:p>
            <a:pPr fontAlgn="base"/>
            <a:r>
              <a:rPr lang="en-US" dirty="0">
                <a:solidFill>
                  <a:srgbClr val="474F60"/>
                </a:solidFill>
                <a:latin typeface="Times" panose="02020603050405020304" pitchFamily="18" charset="0"/>
              </a:rPr>
              <a:t>------------------------------</a:t>
            </a:r>
          </a:p>
          <a:p>
            <a:pPr fontAlgn="base"/>
            <a:r>
              <a:rPr lang="en-US" dirty="0">
                <a:solidFill>
                  <a:srgbClr val="474F60"/>
                </a:solidFill>
                <a:latin typeface="Times" panose="02020603050405020304" pitchFamily="18" charset="0"/>
              </a:rPr>
              <a:t>PROAUD_POLICY</a:t>
            </a:r>
            <a:endParaRPr lang="en-US" b="0" i="0" dirty="0">
              <a:solidFill>
                <a:srgbClr val="474F60"/>
              </a:solidFill>
              <a:effectLst/>
              <a:latin typeface="Times" panose="02020603050405020304" pitchFamily="18" charset="0"/>
            </a:endParaRPr>
          </a:p>
        </p:txBody>
      </p:sp>
    </p:spTree>
    <p:extLst>
      <p:ext uri="{BB962C8B-B14F-4D97-AF65-F5344CB8AC3E}">
        <p14:creationId xmlns:p14="http://schemas.microsoft.com/office/powerpoint/2010/main" val="828192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33</a:t>
            </a:fld>
            <a:endParaRPr lang="en-US"/>
          </a:p>
        </p:txBody>
      </p:sp>
      <p:pic>
        <p:nvPicPr>
          <p:cNvPr id="2" name="Picture 1"/>
          <p:cNvPicPr>
            <a:picLocks noChangeAspect="1"/>
          </p:cNvPicPr>
          <p:nvPr/>
        </p:nvPicPr>
        <p:blipFill>
          <a:blip r:embed="rId2"/>
          <a:stretch>
            <a:fillRect/>
          </a:stretch>
        </p:blipFill>
        <p:spPr>
          <a:xfrm>
            <a:off x="703074" y="170482"/>
            <a:ext cx="10083746" cy="6028840"/>
          </a:xfrm>
          <a:prstGeom prst="rect">
            <a:avLst/>
          </a:prstGeom>
        </p:spPr>
      </p:pic>
    </p:spTree>
    <p:extLst>
      <p:ext uri="{BB962C8B-B14F-4D97-AF65-F5344CB8AC3E}">
        <p14:creationId xmlns:p14="http://schemas.microsoft.com/office/powerpoint/2010/main" val="7253096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34</a:t>
            </a:fld>
            <a:endParaRPr lang="en-US"/>
          </a:p>
        </p:txBody>
      </p:sp>
      <p:pic>
        <p:nvPicPr>
          <p:cNvPr id="2" name="Picture 1"/>
          <p:cNvPicPr>
            <a:picLocks noChangeAspect="1"/>
          </p:cNvPicPr>
          <p:nvPr/>
        </p:nvPicPr>
        <p:blipFill>
          <a:blip r:embed="rId2"/>
          <a:stretch>
            <a:fillRect/>
          </a:stretch>
        </p:blipFill>
        <p:spPr>
          <a:xfrm>
            <a:off x="2166775" y="0"/>
            <a:ext cx="6885526" cy="2506205"/>
          </a:xfrm>
          <a:prstGeom prst="rect">
            <a:avLst/>
          </a:prstGeom>
        </p:spPr>
      </p:pic>
      <p:pic>
        <p:nvPicPr>
          <p:cNvPr id="5" name="Picture 4"/>
          <p:cNvPicPr>
            <a:picLocks noChangeAspect="1"/>
          </p:cNvPicPr>
          <p:nvPr/>
        </p:nvPicPr>
        <p:blipFill rotWithShape="1">
          <a:blip r:embed="rId3"/>
          <a:srcRect b="2382"/>
          <a:stretch/>
        </p:blipFill>
        <p:spPr>
          <a:xfrm>
            <a:off x="1038387" y="2916519"/>
            <a:ext cx="9030830" cy="2957339"/>
          </a:xfrm>
          <a:prstGeom prst="rect">
            <a:avLst/>
          </a:prstGeom>
        </p:spPr>
      </p:pic>
    </p:spTree>
    <p:extLst>
      <p:ext uri="{BB962C8B-B14F-4D97-AF65-F5344CB8AC3E}">
        <p14:creationId xmlns:p14="http://schemas.microsoft.com/office/powerpoint/2010/main" val="20900501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35</a:t>
            </a:fld>
            <a:endParaRPr lang="en-US"/>
          </a:p>
        </p:txBody>
      </p:sp>
      <p:sp>
        <p:nvSpPr>
          <p:cNvPr id="2" name="Rectangle 1"/>
          <p:cNvSpPr/>
          <p:nvPr/>
        </p:nvSpPr>
        <p:spPr>
          <a:xfrm>
            <a:off x="990600" y="884918"/>
            <a:ext cx="6096000" cy="5109091"/>
          </a:xfrm>
          <a:prstGeom prst="rect">
            <a:avLst/>
          </a:prstGeom>
        </p:spPr>
        <p:txBody>
          <a:bodyPr>
            <a:spAutoFit/>
          </a:bodyPr>
          <a:lstStyle/>
          <a:p>
            <a:endParaRPr lang="en-US" dirty="0"/>
          </a:p>
          <a:p>
            <a:r>
              <a:rPr lang="en-US" dirty="0"/>
              <a:t> </a:t>
            </a:r>
            <a:r>
              <a:rPr lang="en-US" sz="2800" dirty="0"/>
              <a:t>BEGIN</a:t>
            </a:r>
          </a:p>
          <a:p>
            <a:endParaRPr lang="en-US" sz="2800" dirty="0"/>
          </a:p>
          <a:p>
            <a:r>
              <a:rPr lang="en-US" sz="2800" dirty="0"/>
              <a:t>DBMS_FGA.DROP_POLICY(</a:t>
            </a:r>
          </a:p>
          <a:p>
            <a:endParaRPr lang="en-US" sz="2800" dirty="0"/>
          </a:p>
          <a:p>
            <a:r>
              <a:rPr lang="en-US" sz="2800" dirty="0"/>
              <a:t>OBJECT_SCHEMA=&gt;'SCOTT',</a:t>
            </a:r>
          </a:p>
          <a:p>
            <a:endParaRPr lang="en-US" sz="2800" dirty="0"/>
          </a:p>
          <a:p>
            <a:r>
              <a:rPr lang="en-US" sz="2800" dirty="0"/>
              <a:t>OBJECT_NAME=&gt;'PROJECT',</a:t>
            </a:r>
          </a:p>
          <a:p>
            <a:endParaRPr lang="en-US" sz="2800" dirty="0"/>
          </a:p>
          <a:p>
            <a:r>
              <a:rPr lang="en-US" sz="2800" dirty="0"/>
              <a:t>POLICY_NAME=&gt;'PROAUD_POLICY');</a:t>
            </a:r>
          </a:p>
          <a:p>
            <a:endParaRPr lang="en-US" sz="2800" dirty="0"/>
          </a:p>
          <a:p>
            <a:r>
              <a:rPr lang="en-US" sz="2800" dirty="0"/>
              <a:t>END;</a:t>
            </a:r>
          </a:p>
        </p:txBody>
      </p:sp>
      <p:sp>
        <p:nvSpPr>
          <p:cNvPr id="5" name="Rectangle 4"/>
          <p:cNvSpPr/>
          <p:nvPr/>
        </p:nvSpPr>
        <p:spPr>
          <a:xfrm>
            <a:off x="5138813" y="341953"/>
            <a:ext cx="3314305" cy="461665"/>
          </a:xfrm>
          <a:prstGeom prst="rect">
            <a:avLst/>
          </a:prstGeom>
        </p:spPr>
        <p:txBody>
          <a:bodyPr wrap="none">
            <a:spAutoFit/>
          </a:bodyPr>
          <a:lstStyle/>
          <a:p>
            <a:r>
              <a:rPr lang="en-US" sz="2400" b="1" dirty="0">
                <a:solidFill>
                  <a:srgbClr val="7030A0"/>
                </a:solidFill>
              </a:rPr>
              <a:t>5.10  Remove FGA Policy</a:t>
            </a:r>
          </a:p>
        </p:txBody>
      </p:sp>
    </p:spTree>
    <p:extLst>
      <p:ext uri="{BB962C8B-B14F-4D97-AF65-F5344CB8AC3E}">
        <p14:creationId xmlns:p14="http://schemas.microsoft.com/office/powerpoint/2010/main" val="23261497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36</a:t>
            </a:fld>
            <a:endParaRPr lang="en-US"/>
          </a:p>
        </p:txBody>
      </p:sp>
      <p:pic>
        <p:nvPicPr>
          <p:cNvPr id="2" name="Picture 1"/>
          <p:cNvPicPr>
            <a:picLocks noChangeAspect="1"/>
          </p:cNvPicPr>
          <p:nvPr/>
        </p:nvPicPr>
        <p:blipFill>
          <a:blip r:embed="rId2"/>
          <a:stretch>
            <a:fillRect/>
          </a:stretch>
        </p:blipFill>
        <p:spPr>
          <a:xfrm>
            <a:off x="2310458" y="469549"/>
            <a:ext cx="6663061" cy="5094342"/>
          </a:xfrm>
          <a:prstGeom prst="rect">
            <a:avLst/>
          </a:prstGeom>
        </p:spPr>
      </p:pic>
    </p:spTree>
    <p:extLst>
      <p:ext uri="{BB962C8B-B14F-4D97-AF65-F5344CB8AC3E}">
        <p14:creationId xmlns:p14="http://schemas.microsoft.com/office/powerpoint/2010/main" val="17823195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37</a:t>
            </a:fld>
            <a:endParaRPr lang="en-US"/>
          </a:p>
        </p:txBody>
      </p:sp>
      <p:sp>
        <p:nvSpPr>
          <p:cNvPr id="2" name="Rectangle 1"/>
          <p:cNvSpPr/>
          <p:nvPr/>
        </p:nvSpPr>
        <p:spPr>
          <a:xfrm>
            <a:off x="4913383" y="0"/>
            <a:ext cx="2470741" cy="523220"/>
          </a:xfrm>
          <a:prstGeom prst="rect">
            <a:avLst/>
          </a:prstGeom>
        </p:spPr>
        <p:txBody>
          <a:bodyPr wrap="none">
            <a:spAutoFit/>
          </a:bodyPr>
          <a:lstStyle/>
          <a:p>
            <a:r>
              <a:rPr lang="en-US" sz="2800" dirty="0">
                <a:solidFill>
                  <a:srgbClr val="7030A0"/>
                </a:solidFill>
              </a:rPr>
              <a:t>5.11 FGA_LOG$</a:t>
            </a:r>
          </a:p>
        </p:txBody>
      </p:sp>
      <p:pic>
        <p:nvPicPr>
          <p:cNvPr id="5" name="Picture 4"/>
          <p:cNvPicPr>
            <a:picLocks noChangeAspect="1"/>
          </p:cNvPicPr>
          <p:nvPr/>
        </p:nvPicPr>
        <p:blipFill>
          <a:blip r:embed="rId2"/>
          <a:stretch>
            <a:fillRect/>
          </a:stretch>
        </p:blipFill>
        <p:spPr>
          <a:xfrm>
            <a:off x="933449" y="756268"/>
            <a:ext cx="10705777" cy="5600082"/>
          </a:xfrm>
          <a:prstGeom prst="rect">
            <a:avLst/>
          </a:prstGeom>
        </p:spPr>
      </p:pic>
    </p:spTree>
    <p:extLst>
      <p:ext uri="{BB962C8B-B14F-4D97-AF65-F5344CB8AC3E}">
        <p14:creationId xmlns:p14="http://schemas.microsoft.com/office/powerpoint/2010/main" val="4095508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38</a:t>
            </a:fld>
            <a:endParaRPr lang="en-US"/>
          </a:p>
        </p:txBody>
      </p:sp>
      <p:pic>
        <p:nvPicPr>
          <p:cNvPr id="2" name="Picture 1"/>
          <p:cNvPicPr>
            <a:picLocks noChangeAspect="1"/>
          </p:cNvPicPr>
          <p:nvPr/>
        </p:nvPicPr>
        <p:blipFill>
          <a:blip r:embed="rId2"/>
          <a:stretch>
            <a:fillRect/>
          </a:stretch>
        </p:blipFill>
        <p:spPr>
          <a:xfrm>
            <a:off x="3223404" y="597976"/>
            <a:ext cx="6215063" cy="2253712"/>
          </a:xfrm>
          <a:prstGeom prst="rect">
            <a:avLst/>
          </a:prstGeom>
        </p:spPr>
      </p:pic>
      <p:pic>
        <p:nvPicPr>
          <p:cNvPr id="5" name="Picture 4"/>
          <p:cNvPicPr>
            <a:picLocks noChangeAspect="1"/>
          </p:cNvPicPr>
          <p:nvPr/>
        </p:nvPicPr>
        <p:blipFill>
          <a:blip r:embed="rId3"/>
          <a:stretch>
            <a:fillRect/>
          </a:stretch>
        </p:blipFill>
        <p:spPr>
          <a:xfrm>
            <a:off x="3223404" y="3274421"/>
            <a:ext cx="6076950" cy="1870786"/>
          </a:xfrm>
          <a:prstGeom prst="rect">
            <a:avLst/>
          </a:prstGeom>
        </p:spPr>
      </p:pic>
    </p:spTree>
    <p:extLst>
      <p:ext uri="{BB962C8B-B14F-4D97-AF65-F5344CB8AC3E}">
        <p14:creationId xmlns:p14="http://schemas.microsoft.com/office/powerpoint/2010/main" val="25561763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39</a:t>
            </a:fld>
            <a:endParaRPr lang="en-US"/>
          </a:p>
        </p:txBody>
      </p:sp>
      <p:sp>
        <p:nvSpPr>
          <p:cNvPr id="2" name="Rectangle 1"/>
          <p:cNvSpPr/>
          <p:nvPr/>
        </p:nvSpPr>
        <p:spPr>
          <a:xfrm>
            <a:off x="990600" y="226105"/>
            <a:ext cx="9687732" cy="1200329"/>
          </a:xfrm>
          <a:prstGeom prst="rect">
            <a:avLst/>
          </a:prstGeom>
        </p:spPr>
        <p:txBody>
          <a:bodyPr wrap="square">
            <a:spAutoFit/>
          </a:bodyPr>
          <a:lstStyle/>
          <a:p>
            <a:r>
              <a:rPr lang="en-US" dirty="0"/>
              <a:t>To purge fine-grained audit records, you can delete them records from the SYS.FGA_LOG$ table. For example, to delete all fine-grained audit records, enter the following statement:</a:t>
            </a:r>
          </a:p>
          <a:p>
            <a:endParaRPr lang="en-US" dirty="0"/>
          </a:p>
          <a:p>
            <a:r>
              <a:rPr lang="en-US" dirty="0"/>
              <a:t> DELETE FROM FGA_LOG$;</a:t>
            </a:r>
          </a:p>
        </p:txBody>
      </p:sp>
      <p:sp>
        <p:nvSpPr>
          <p:cNvPr id="5" name="Rectangle 4"/>
          <p:cNvSpPr/>
          <p:nvPr/>
        </p:nvSpPr>
        <p:spPr>
          <a:xfrm>
            <a:off x="497238" y="1729441"/>
            <a:ext cx="10181094" cy="1200329"/>
          </a:xfrm>
          <a:prstGeom prst="rect">
            <a:avLst/>
          </a:prstGeom>
        </p:spPr>
        <p:txBody>
          <a:bodyPr wrap="square">
            <a:spAutoFit/>
          </a:bodyPr>
          <a:lstStyle/>
          <a:p>
            <a:r>
              <a:rPr lang="en-US" dirty="0"/>
              <a:t>Alternatively, to delete all audit records from the fine-grained audit trail generated as a result of auditing the table PROJECT, enter the following statement:</a:t>
            </a:r>
          </a:p>
          <a:p>
            <a:endParaRPr lang="en-US" dirty="0"/>
          </a:p>
          <a:p>
            <a:r>
              <a:rPr lang="en-US" dirty="0"/>
              <a:t> </a:t>
            </a:r>
          </a:p>
        </p:txBody>
      </p:sp>
      <p:pic>
        <p:nvPicPr>
          <p:cNvPr id="6" name="Picture 5"/>
          <p:cNvPicPr>
            <a:picLocks noChangeAspect="1"/>
          </p:cNvPicPr>
          <p:nvPr/>
        </p:nvPicPr>
        <p:blipFill>
          <a:blip r:embed="rId2"/>
          <a:stretch>
            <a:fillRect/>
          </a:stretch>
        </p:blipFill>
        <p:spPr>
          <a:xfrm>
            <a:off x="2897254" y="2773551"/>
            <a:ext cx="6397491" cy="1240510"/>
          </a:xfrm>
          <a:prstGeom prst="rect">
            <a:avLst/>
          </a:prstGeom>
        </p:spPr>
      </p:pic>
    </p:spTree>
    <p:extLst>
      <p:ext uri="{BB962C8B-B14F-4D97-AF65-F5344CB8AC3E}">
        <p14:creationId xmlns:p14="http://schemas.microsoft.com/office/powerpoint/2010/main" val="1718689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4</a:t>
            </a:fld>
            <a:endParaRPr lang="en-US"/>
          </a:p>
        </p:txBody>
      </p:sp>
      <p:sp>
        <p:nvSpPr>
          <p:cNvPr id="2" name="Rectangle 1"/>
          <p:cNvSpPr/>
          <p:nvPr/>
        </p:nvSpPr>
        <p:spPr>
          <a:xfrm>
            <a:off x="923365" y="1301314"/>
            <a:ext cx="9377082" cy="3416320"/>
          </a:xfrm>
          <a:prstGeom prst="rect">
            <a:avLst/>
          </a:prstGeom>
        </p:spPr>
        <p:txBody>
          <a:bodyPr wrap="square">
            <a:spAutoFit/>
          </a:bodyPr>
          <a:lstStyle/>
          <a:p>
            <a:r>
              <a:rPr lang="en-US" dirty="0" smtClean="0"/>
              <a:t>Regulations </a:t>
            </a:r>
            <a:r>
              <a:rPr lang="en-US" dirty="0"/>
              <a:t>such as the following have common auditing-related requirements:</a:t>
            </a:r>
          </a:p>
          <a:p>
            <a:endParaRPr lang="en-US" dirty="0"/>
          </a:p>
          <a:p>
            <a:pPr marL="914400" indent="-914400"/>
            <a:r>
              <a:rPr lang="en-US" dirty="0"/>
              <a:t>•              Sarbanes-Oxley Act</a:t>
            </a:r>
          </a:p>
          <a:p>
            <a:pPr marL="914400" indent="-914400"/>
            <a:endParaRPr lang="en-US" dirty="0"/>
          </a:p>
          <a:p>
            <a:pPr marL="914400" indent="-914400"/>
            <a:r>
              <a:rPr lang="en-US" dirty="0"/>
              <a:t>•              Health Insurance Portability and Accountability Act (HIPAA)</a:t>
            </a:r>
          </a:p>
          <a:p>
            <a:pPr marL="914400" indent="-914400"/>
            <a:endParaRPr lang="en-US" dirty="0"/>
          </a:p>
          <a:p>
            <a:pPr marL="914400" indent="-914400"/>
            <a:r>
              <a:rPr lang="en-US" dirty="0"/>
              <a:t>•              International Convergence of Capital Measurement and Capital Standards: a Revised Framework (Basel II)</a:t>
            </a:r>
          </a:p>
          <a:p>
            <a:pPr marL="914400" indent="-914400"/>
            <a:endParaRPr lang="en-US" dirty="0"/>
          </a:p>
          <a:p>
            <a:pPr marL="914400" indent="-914400"/>
            <a:r>
              <a:rPr lang="en-US" dirty="0"/>
              <a:t>•              Japan Privacy Law</a:t>
            </a:r>
          </a:p>
          <a:p>
            <a:pPr marL="914400" indent="-914400"/>
            <a:endParaRPr lang="en-US" dirty="0"/>
          </a:p>
          <a:p>
            <a:pPr marL="914400" indent="-914400"/>
            <a:r>
              <a:rPr lang="en-US" dirty="0"/>
              <a:t>•              European Union Directive on Privacy and Electronic Communications</a:t>
            </a:r>
          </a:p>
        </p:txBody>
      </p:sp>
      <p:sp>
        <p:nvSpPr>
          <p:cNvPr id="5" name="Rectangle 4"/>
          <p:cNvSpPr/>
          <p:nvPr/>
        </p:nvSpPr>
        <p:spPr>
          <a:xfrm>
            <a:off x="2632123" y="581443"/>
            <a:ext cx="6157263" cy="461665"/>
          </a:xfrm>
          <a:prstGeom prst="rect">
            <a:avLst/>
          </a:prstGeom>
        </p:spPr>
        <p:txBody>
          <a:bodyPr wrap="none">
            <a:spAutoFit/>
          </a:bodyPr>
          <a:lstStyle/>
          <a:p>
            <a:r>
              <a:rPr lang="en-US" sz="2400" b="1" dirty="0"/>
              <a:t>Address auditing requirements for compliance </a:t>
            </a:r>
          </a:p>
        </p:txBody>
      </p:sp>
    </p:spTree>
    <p:extLst>
      <p:ext uri="{BB962C8B-B14F-4D97-AF65-F5344CB8AC3E}">
        <p14:creationId xmlns:p14="http://schemas.microsoft.com/office/powerpoint/2010/main" val="741364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5</a:t>
            </a:fld>
            <a:endParaRPr lang="en-US"/>
          </a:p>
        </p:txBody>
      </p:sp>
      <p:sp>
        <p:nvSpPr>
          <p:cNvPr id="7" name="Rectangle 6"/>
          <p:cNvSpPr/>
          <p:nvPr/>
        </p:nvSpPr>
        <p:spPr>
          <a:xfrm>
            <a:off x="4703521" y="127942"/>
            <a:ext cx="3453189" cy="954107"/>
          </a:xfrm>
          <a:prstGeom prst="rect">
            <a:avLst/>
          </a:prstGeom>
        </p:spPr>
        <p:txBody>
          <a:bodyPr wrap="none">
            <a:spAutoFit/>
          </a:bodyPr>
          <a:lstStyle/>
          <a:p>
            <a:r>
              <a:rPr lang="en-US" sz="2800" b="1" dirty="0"/>
              <a:t>5.2 Auditing Activities</a:t>
            </a:r>
          </a:p>
          <a:p>
            <a:endParaRPr lang="en-US" sz="2800" b="1" dirty="0"/>
          </a:p>
        </p:txBody>
      </p:sp>
      <p:sp>
        <p:nvSpPr>
          <p:cNvPr id="2" name="Rectangle 1"/>
          <p:cNvSpPr/>
          <p:nvPr/>
        </p:nvSpPr>
        <p:spPr>
          <a:xfrm>
            <a:off x="600634" y="1082049"/>
            <a:ext cx="10753166" cy="3970318"/>
          </a:xfrm>
          <a:prstGeom prst="rect">
            <a:avLst/>
          </a:prstGeom>
        </p:spPr>
        <p:txBody>
          <a:bodyPr wrap="square">
            <a:spAutoFit/>
          </a:bodyPr>
          <a:lstStyle/>
          <a:p>
            <a:r>
              <a:rPr lang="en-US" dirty="0"/>
              <a:t>There are two types of auditing activities: Standard Auditing and Fine-Grained Activities. </a:t>
            </a:r>
          </a:p>
          <a:p>
            <a:endParaRPr lang="en-US" dirty="0"/>
          </a:p>
          <a:p>
            <a:r>
              <a:rPr lang="en-US" b="1" dirty="0"/>
              <a:t>Standard Auditing</a:t>
            </a:r>
            <a:r>
              <a:rPr lang="en-US" dirty="0"/>
              <a:t>: In standard auditing, you audit SQL statements, privileges, schema objects, and network activity. </a:t>
            </a:r>
            <a:endParaRPr lang="en-US" dirty="0" smtClean="0"/>
          </a:p>
          <a:p>
            <a:endParaRPr lang="en-US" dirty="0"/>
          </a:p>
          <a:p>
            <a:r>
              <a:rPr lang="en-US" dirty="0" smtClean="0"/>
              <a:t> </a:t>
            </a:r>
            <a:r>
              <a:rPr lang="en-US" dirty="0"/>
              <a:t>You configure standard auditing by using the AUDIT SQL statement and NOAUDIT to remove this configuration</a:t>
            </a:r>
            <a:r>
              <a:rPr lang="en-US" dirty="0" smtClean="0"/>
              <a:t>.</a:t>
            </a:r>
          </a:p>
          <a:p>
            <a:endParaRPr lang="en-US" dirty="0"/>
          </a:p>
          <a:p>
            <a:r>
              <a:rPr lang="en-US" dirty="0" smtClean="0"/>
              <a:t> </a:t>
            </a:r>
            <a:r>
              <a:rPr lang="en-US" dirty="0"/>
              <a:t>You can write the audit records to either the database audit trail or to operating system audit files. </a:t>
            </a:r>
          </a:p>
          <a:p>
            <a:endParaRPr lang="en-US" dirty="0"/>
          </a:p>
          <a:p>
            <a:r>
              <a:rPr lang="en-US" b="1" dirty="0"/>
              <a:t>Fine-Grained Activities </a:t>
            </a:r>
            <a:r>
              <a:rPr lang="en-US" dirty="0"/>
              <a:t>Fine-grained auditing enables you to create policies that define specific conditions that must take place for the audit to occur</a:t>
            </a:r>
            <a:r>
              <a:rPr lang="en-US" dirty="0" smtClean="0"/>
              <a:t>.</a:t>
            </a:r>
          </a:p>
          <a:p>
            <a:endParaRPr lang="en-US" dirty="0"/>
          </a:p>
          <a:p>
            <a:r>
              <a:rPr lang="en-US" dirty="0" smtClean="0"/>
              <a:t> </a:t>
            </a:r>
            <a:r>
              <a:rPr lang="en-US" dirty="0"/>
              <a:t>This enables you to monitor data access based on content. It provides granular auditing of queries, and INSERT, UPDATE, and DELETE operations. </a:t>
            </a:r>
          </a:p>
        </p:txBody>
      </p:sp>
    </p:spTree>
    <p:extLst>
      <p:ext uri="{BB962C8B-B14F-4D97-AF65-F5344CB8AC3E}">
        <p14:creationId xmlns:p14="http://schemas.microsoft.com/office/powerpoint/2010/main" val="2033555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2235" y="-52953"/>
            <a:ext cx="3276600" cy="584775"/>
          </a:xfrm>
          <a:prstGeom prst="rect">
            <a:avLst/>
          </a:prstGeom>
          <a:noFill/>
        </p:spPr>
        <p:txBody>
          <a:bodyPr wrap="square" rtlCol="0">
            <a:spAutoFit/>
          </a:bodyPr>
          <a:lstStyle/>
          <a:p>
            <a:r>
              <a:rPr lang="en-US" sz="3200" b="1" u="sng" dirty="0"/>
              <a:t>AUDIT ACTIVITIES</a:t>
            </a:r>
          </a:p>
        </p:txBody>
      </p:sp>
      <p:cxnSp>
        <p:nvCxnSpPr>
          <p:cNvPr id="4" name="Straight Arrow Connector 3"/>
          <p:cNvCxnSpPr/>
          <p:nvPr/>
        </p:nvCxnSpPr>
        <p:spPr>
          <a:xfrm flipH="1">
            <a:off x="2441563" y="424100"/>
            <a:ext cx="1072389" cy="128392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13952" y="412285"/>
            <a:ext cx="1360965" cy="131679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85022" y="1675274"/>
            <a:ext cx="3009900" cy="369332"/>
          </a:xfrm>
          <a:prstGeom prst="rect">
            <a:avLst/>
          </a:prstGeom>
          <a:noFill/>
        </p:spPr>
        <p:txBody>
          <a:bodyPr wrap="square" rtlCol="0">
            <a:spAutoFit/>
          </a:bodyPr>
          <a:lstStyle/>
          <a:p>
            <a:r>
              <a:rPr lang="en-US" b="1" dirty="0"/>
              <a:t>FINE-GRAINED </a:t>
            </a:r>
          </a:p>
        </p:txBody>
      </p:sp>
      <p:sp>
        <p:nvSpPr>
          <p:cNvPr id="14" name="TextBox 13"/>
          <p:cNvSpPr txBox="1"/>
          <p:nvPr/>
        </p:nvSpPr>
        <p:spPr>
          <a:xfrm>
            <a:off x="1781516" y="1658753"/>
            <a:ext cx="3009900" cy="369332"/>
          </a:xfrm>
          <a:prstGeom prst="rect">
            <a:avLst/>
          </a:prstGeom>
          <a:noFill/>
        </p:spPr>
        <p:txBody>
          <a:bodyPr wrap="square" rtlCol="0">
            <a:spAutoFit/>
          </a:bodyPr>
          <a:lstStyle/>
          <a:p>
            <a:r>
              <a:rPr lang="en-US" b="1" dirty="0"/>
              <a:t>STANDARD</a:t>
            </a:r>
          </a:p>
        </p:txBody>
      </p:sp>
      <p:cxnSp>
        <p:nvCxnSpPr>
          <p:cNvPr id="15" name="Straight Arrow Connector 14"/>
          <p:cNvCxnSpPr/>
          <p:nvPr/>
        </p:nvCxnSpPr>
        <p:spPr>
          <a:xfrm>
            <a:off x="2176413" y="1864686"/>
            <a:ext cx="28889" cy="83207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54725" y="1920970"/>
            <a:ext cx="1476765" cy="94394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90604" y="2113310"/>
            <a:ext cx="3009900" cy="646331"/>
          </a:xfrm>
          <a:prstGeom prst="rect">
            <a:avLst/>
          </a:prstGeom>
          <a:noFill/>
        </p:spPr>
        <p:txBody>
          <a:bodyPr wrap="square" rtlCol="0">
            <a:spAutoFit/>
          </a:bodyPr>
          <a:lstStyle/>
          <a:p>
            <a:r>
              <a:rPr lang="en-US" dirty="0"/>
              <a:t>Configure</a:t>
            </a:r>
          </a:p>
          <a:p>
            <a:r>
              <a:rPr lang="en-US" dirty="0"/>
              <a:t> statement</a:t>
            </a:r>
          </a:p>
        </p:txBody>
      </p:sp>
      <p:sp>
        <p:nvSpPr>
          <p:cNvPr id="20" name="TextBox 19"/>
          <p:cNvSpPr txBox="1"/>
          <p:nvPr/>
        </p:nvSpPr>
        <p:spPr>
          <a:xfrm>
            <a:off x="1969841" y="2658366"/>
            <a:ext cx="1769766" cy="369332"/>
          </a:xfrm>
          <a:prstGeom prst="rect">
            <a:avLst/>
          </a:prstGeom>
          <a:noFill/>
        </p:spPr>
        <p:txBody>
          <a:bodyPr wrap="square" rtlCol="0">
            <a:spAutoFit/>
          </a:bodyPr>
          <a:lstStyle/>
          <a:p>
            <a:r>
              <a:rPr lang="en-US" b="1" dirty="0"/>
              <a:t>AUDIT</a:t>
            </a:r>
          </a:p>
        </p:txBody>
      </p:sp>
      <p:sp>
        <p:nvSpPr>
          <p:cNvPr id="21" name="TextBox 20"/>
          <p:cNvSpPr txBox="1"/>
          <p:nvPr/>
        </p:nvSpPr>
        <p:spPr>
          <a:xfrm>
            <a:off x="3803658" y="2852969"/>
            <a:ext cx="2594568" cy="369332"/>
          </a:xfrm>
          <a:prstGeom prst="rect">
            <a:avLst/>
          </a:prstGeom>
          <a:noFill/>
        </p:spPr>
        <p:txBody>
          <a:bodyPr wrap="square" rtlCol="0">
            <a:spAutoFit/>
          </a:bodyPr>
          <a:lstStyle/>
          <a:p>
            <a:r>
              <a:rPr lang="en-US" b="1" dirty="0"/>
              <a:t>NO AUDIT</a:t>
            </a:r>
          </a:p>
        </p:txBody>
      </p:sp>
      <p:sp>
        <p:nvSpPr>
          <p:cNvPr id="24" name="TextBox 23"/>
          <p:cNvSpPr txBox="1"/>
          <p:nvPr/>
        </p:nvSpPr>
        <p:spPr>
          <a:xfrm rot="2315246">
            <a:off x="3109626" y="2149099"/>
            <a:ext cx="1316218" cy="369332"/>
          </a:xfrm>
          <a:prstGeom prst="rect">
            <a:avLst/>
          </a:prstGeom>
          <a:noFill/>
        </p:spPr>
        <p:txBody>
          <a:bodyPr wrap="square" rtlCol="0">
            <a:spAutoFit/>
          </a:bodyPr>
          <a:lstStyle/>
          <a:p>
            <a:r>
              <a:rPr lang="en-US" dirty="0"/>
              <a:t>Remove</a:t>
            </a:r>
          </a:p>
        </p:txBody>
      </p:sp>
      <p:sp>
        <p:nvSpPr>
          <p:cNvPr id="27" name="Rectangle 26"/>
          <p:cNvSpPr/>
          <p:nvPr/>
        </p:nvSpPr>
        <p:spPr>
          <a:xfrm>
            <a:off x="1570309" y="4004907"/>
            <a:ext cx="2314317" cy="369332"/>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Statements</a:t>
            </a:r>
          </a:p>
        </p:txBody>
      </p:sp>
      <p:cxnSp>
        <p:nvCxnSpPr>
          <p:cNvPr id="30" name="Straight Arrow Connector 29"/>
          <p:cNvCxnSpPr/>
          <p:nvPr/>
        </p:nvCxnSpPr>
        <p:spPr>
          <a:xfrm>
            <a:off x="2395562" y="3027698"/>
            <a:ext cx="0" cy="10838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5641439" y="575935"/>
            <a:ext cx="736877" cy="113209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641438" y="178187"/>
            <a:ext cx="4435928" cy="369332"/>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Create policies that define specific conditions </a:t>
            </a:r>
            <a:endParaRPr lang="en-US" dirty="0"/>
          </a:p>
        </p:txBody>
      </p:sp>
      <p:sp>
        <p:nvSpPr>
          <p:cNvPr id="35" name="TextBox 34"/>
          <p:cNvSpPr txBox="1"/>
          <p:nvPr/>
        </p:nvSpPr>
        <p:spPr>
          <a:xfrm rot="18538650">
            <a:off x="2058917" y="817089"/>
            <a:ext cx="1600200" cy="369332"/>
          </a:xfrm>
          <a:prstGeom prst="rect">
            <a:avLst/>
          </a:prstGeom>
          <a:noFill/>
        </p:spPr>
        <p:txBody>
          <a:bodyPr wrap="square" rtlCol="0">
            <a:spAutoFit/>
          </a:bodyPr>
          <a:lstStyle/>
          <a:p>
            <a:r>
              <a:rPr lang="en-US" dirty="0"/>
              <a:t>Database User</a:t>
            </a:r>
          </a:p>
        </p:txBody>
      </p:sp>
      <p:sp>
        <p:nvSpPr>
          <p:cNvPr id="38" name="TextBox 37"/>
          <p:cNvSpPr txBox="1"/>
          <p:nvPr/>
        </p:nvSpPr>
        <p:spPr>
          <a:xfrm rot="2890523">
            <a:off x="3581834" y="902461"/>
            <a:ext cx="1747022" cy="369332"/>
          </a:xfrm>
          <a:prstGeom prst="rect">
            <a:avLst/>
          </a:prstGeom>
          <a:noFill/>
        </p:spPr>
        <p:txBody>
          <a:bodyPr wrap="square" rtlCol="0">
            <a:spAutoFit/>
          </a:bodyPr>
          <a:lstStyle/>
          <a:p>
            <a:r>
              <a:rPr lang="en-US" dirty="0"/>
              <a:t>Application User</a:t>
            </a:r>
          </a:p>
        </p:txBody>
      </p:sp>
      <p:sp>
        <p:nvSpPr>
          <p:cNvPr id="39" name="Rectangle 38"/>
          <p:cNvSpPr/>
          <p:nvPr/>
        </p:nvSpPr>
        <p:spPr>
          <a:xfrm>
            <a:off x="6221980" y="885075"/>
            <a:ext cx="4293620" cy="646331"/>
          </a:xfrm>
          <a:prstGeom prst="rect">
            <a:avLst/>
          </a:prstGeom>
        </p:spPr>
        <p:txBody>
          <a:bodyPr wrap="square">
            <a:spAutoFit/>
          </a:bodyPr>
          <a:lstStyle/>
          <a:p>
            <a:r>
              <a:rPr lang="en-US" dirty="0"/>
              <a:t>Auditing of </a:t>
            </a:r>
            <a:r>
              <a:rPr lang="en-US" b="1" dirty="0"/>
              <a:t>queries-INSERT, UPDATE, DELETE </a:t>
            </a:r>
            <a:r>
              <a:rPr lang="en-US" dirty="0"/>
              <a:t>operations.</a:t>
            </a:r>
          </a:p>
        </p:txBody>
      </p:sp>
      <p:cxnSp>
        <p:nvCxnSpPr>
          <p:cNvPr id="40" name="Straight Arrow Connector 39"/>
          <p:cNvCxnSpPr/>
          <p:nvPr/>
        </p:nvCxnSpPr>
        <p:spPr>
          <a:xfrm>
            <a:off x="7859402" y="531823"/>
            <a:ext cx="0" cy="46875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331148" y="3447087"/>
            <a:ext cx="1151713" cy="369332"/>
          </a:xfrm>
          <a:prstGeom prst="rect">
            <a:avLst/>
          </a:prstGeom>
          <a:noFill/>
        </p:spPr>
        <p:txBody>
          <a:bodyPr wrap="square" rtlCol="0">
            <a:spAutoFit/>
          </a:bodyPr>
          <a:lstStyle/>
          <a:p>
            <a:r>
              <a:rPr lang="en-US" b="1" dirty="0"/>
              <a:t>Level</a:t>
            </a:r>
          </a:p>
        </p:txBody>
      </p:sp>
      <p:sp>
        <p:nvSpPr>
          <p:cNvPr id="6" name="Rectangle 5"/>
          <p:cNvSpPr/>
          <p:nvPr/>
        </p:nvSpPr>
        <p:spPr>
          <a:xfrm>
            <a:off x="1570308" y="4886061"/>
            <a:ext cx="1204176" cy="369332"/>
          </a:xfrm>
          <a:prstGeom prst="rect">
            <a:avLst/>
          </a:prstGeom>
        </p:spPr>
        <p:txBody>
          <a:bodyPr wrap="none">
            <a:spAutoFit/>
          </a:bodyPr>
          <a:lstStyle/>
          <a:p>
            <a:r>
              <a:rPr lang="en-US" b="1" dirty="0">
                <a:latin typeface="Times New Roman" panose="02020603050405020304" pitchFamily="18" charset="0"/>
                <a:ea typeface="Times New Roman" panose="02020603050405020304" pitchFamily="18" charset="0"/>
              </a:rPr>
              <a:t>Privileges</a:t>
            </a:r>
            <a:r>
              <a:rPr lang="en-US" dirty="0">
                <a:latin typeface="Times New Roman" panose="02020603050405020304" pitchFamily="18" charset="0"/>
                <a:ea typeface="Times New Roman" panose="02020603050405020304" pitchFamily="18" charset="0"/>
              </a:rPr>
              <a:t> </a:t>
            </a:r>
          </a:p>
        </p:txBody>
      </p:sp>
      <p:sp>
        <p:nvSpPr>
          <p:cNvPr id="7" name="Rectangle 6"/>
          <p:cNvSpPr/>
          <p:nvPr/>
        </p:nvSpPr>
        <p:spPr>
          <a:xfrm>
            <a:off x="1472294" y="5624368"/>
            <a:ext cx="1762021" cy="369332"/>
          </a:xfrm>
          <a:prstGeom prst="rect">
            <a:avLst/>
          </a:prstGeom>
        </p:spPr>
        <p:txBody>
          <a:bodyPr wrap="none">
            <a:spAutoFit/>
          </a:bodyPr>
          <a:lstStyle/>
          <a:p>
            <a:r>
              <a:rPr lang="en-US" b="1" dirty="0">
                <a:latin typeface="Times New Roman" panose="02020603050405020304" pitchFamily="18" charset="0"/>
                <a:ea typeface="Times New Roman" panose="02020603050405020304" pitchFamily="18" charset="0"/>
              </a:rPr>
              <a:t>Schema objects </a:t>
            </a:r>
          </a:p>
        </p:txBody>
      </p:sp>
      <p:sp>
        <p:nvSpPr>
          <p:cNvPr id="9" name="Rectangle 1"/>
          <p:cNvSpPr>
            <a:spLocks noChangeArrowheads="1"/>
          </p:cNvSpPr>
          <p:nvPr/>
        </p:nvSpPr>
        <p:spPr bwMode="auto">
          <a:xfrm>
            <a:off x="3130685" y="4030093"/>
            <a:ext cx="487680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altLang="en-US" sz="1400" dirty="0">
              <a:latin typeface="+mn-lt"/>
            </a:endParaRPr>
          </a:p>
        </p:txBody>
      </p:sp>
      <p:sp>
        <p:nvSpPr>
          <p:cNvPr id="10" name="Rectangle 9"/>
          <p:cNvSpPr/>
          <p:nvPr/>
        </p:nvSpPr>
        <p:spPr>
          <a:xfrm>
            <a:off x="2907003" y="4491742"/>
            <a:ext cx="4848484" cy="646331"/>
          </a:xfrm>
          <a:prstGeom prst="rect">
            <a:avLst/>
          </a:prstGeom>
        </p:spPr>
        <p:txBody>
          <a:bodyPr wrap="square">
            <a:spAutoFit/>
          </a:bodyPr>
          <a:lstStyle/>
          <a:p>
            <a:pPr lvl="0" eaLnBrk="0" fontAlgn="base" hangingPunct="0">
              <a:spcBef>
                <a:spcPct val="0"/>
              </a:spcBef>
              <a:spcAft>
                <a:spcPct val="0"/>
              </a:spcAft>
            </a:pPr>
            <a:r>
              <a:rPr lang="en-US" altLang="en-US" dirty="0">
                <a:solidFill>
                  <a:srgbClr val="000000"/>
                </a:solidFill>
                <a:cs typeface="Times New Roman" panose="02020603050405020304" pitchFamily="18" charset="0"/>
              </a:rPr>
              <a:t> </a:t>
            </a:r>
            <a:r>
              <a:rPr lang="en-US" altLang="en-US" dirty="0">
                <a:solidFill>
                  <a:srgbClr val="000000"/>
                </a:solidFill>
              </a:rPr>
              <a:t>CREATE TABLE</a:t>
            </a:r>
            <a:r>
              <a:rPr lang="en-US" altLang="en-US" dirty="0">
                <a:solidFill>
                  <a:srgbClr val="000000"/>
                </a:solidFill>
                <a:cs typeface="Times New Roman" panose="02020603050405020304" pitchFamily="18" charset="0"/>
              </a:rPr>
              <a:t>, </a:t>
            </a:r>
            <a:r>
              <a:rPr lang="en-US" altLang="en-US" dirty="0">
                <a:solidFill>
                  <a:srgbClr val="000000"/>
                </a:solidFill>
              </a:rPr>
              <a:t>TRUNCATE TABLE</a:t>
            </a:r>
            <a:r>
              <a:rPr lang="en-US" altLang="en-US" dirty="0">
                <a:solidFill>
                  <a:srgbClr val="000000"/>
                </a:solidFill>
                <a:cs typeface="Times New Roman" panose="02020603050405020304" pitchFamily="18" charset="0"/>
              </a:rPr>
              <a:t>, </a:t>
            </a:r>
            <a:r>
              <a:rPr lang="en-US" altLang="en-US" dirty="0">
                <a:solidFill>
                  <a:srgbClr val="000000"/>
                </a:solidFill>
              </a:rPr>
              <a:t>COMMENT ON TABLE</a:t>
            </a:r>
            <a:r>
              <a:rPr lang="en-US" altLang="en-US" dirty="0">
                <a:solidFill>
                  <a:srgbClr val="000000"/>
                </a:solidFill>
                <a:cs typeface="Times New Roman" panose="02020603050405020304" pitchFamily="18" charset="0"/>
              </a:rPr>
              <a:t>, and </a:t>
            </a:r>
            <a:r>
              <a:rPr lang="en-US" altLang="en-US" dirty="0">
                <a:solidFill>
                  <a:srgbClr val="000000"/>
                </a:solidFill>
              </a:rPr>
              <a:t>DELETE [FROM] TABLE</a:t>
            </a:r>
            <a:r>
              <a:rPr lang="en-US" altLang="en-US" dirty="0">
                <a:solidFill>
                  <a:srgbClr val="000000"/>
                </a:solidFill>
                <a:cs typeface="Times New Roman" panose="02020603050405020304" pitchFamily="18" charset="0"/>
              </a:rPr>
              <a:t> statements.</a:t>
            </a:r>
            <a:r>
              <a:rPr lang="en-US" altLang="en-US" dirty="0"/>
              <a:t> </a:t>
            </a:r>
          </a:p>
        </p:txBody>
      </p:sp>
      <p:sp>
        <p:nvSpPr>
          <p:cNvPr id="11" name="Rectangle 2"/>
          <p:cNvSpPr>
            <a:spLocks noChangeArrowheads="1"/>
          </p:cNvSpPr>
          <p:nvPr/>
        </p:nvSpPr>
        <p:spPr bwMode="auto">
          <a:xfrm>
            <a:off x="3072337" y="5320170"/>
            <a:ext cx="3816942"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solidFill>
                  <a:srgbClr val="000000"/>
                </a:solidFill>
                <a:latin typeface="+mn-lt"/>
              </a:rPr>
              <a:t>CREATE ANY TRIGGER</a:t>
            </a:r>
            <a:r>
              <a:rPr lang="en-US" altLang="en-US" dirty="0">
                <a:solidFill>
                  <a:srgbClr val="000000"/>
                </a:solidFill>
                <a:latin typeface="+mn-lt"/>
                <a:cs typeface="Times New Roman" panose="02020603050405020304" pitchFamily="18" charset="0"/>
              </a:rPr>
              <a:t> system privilege</a:t>
            </a:r>
            <a:r>
              <a:rPr lang="en-US" altLang="en-US" dirty="0">
                <a:latin typeface="+mn-lt"/>
              </a:rPr>
              <a:t> </a:t>
            </a:r>
          </a:p>
        </p:txBody>
      </p:sp>
      <p:cxnSp>
        <p:nvCxnSpPr>
          <p:cNvPr id="28" name="Straight Arrow Connector 27"/>
          <p:cNvCxnSpPr>
            <a:endCxn id="11" idx="1"/>
          </p:cNvCxnSpPr>
          <p:nvPr/>
        </p:nvCxnSpPr>
        <p:spPr>
          <a:xfrm>
            <a:off x="2453591" y="5200638"/>
            <a:ext cx="618746" cy="3041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030915" y="4254351"/>
            <a:ext cx="456368" cy="29881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736012" y="5964449"/>
            <a:ext cx="456368" cy="29881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3"/>
          <p:cNvSpPr>
            <a:spLocks noChangeArrowheads="1"/>
          </p:cNvSpPr>
          <p:nvPr/>
        </p:nvSpPr>
        <p:spPr bwMode="auto">
          <a:xfrm>
            <a:off x="3081469" y="6101720"/>
            <a:ext cx="411652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solidFill>
                  <a:srgbClr val="000000"/>
                </a:solidFill>
                <a:latin typeface="+mn-lt"/>
              </a:rPr>
              <a:t>ALTER TABLE</a:t>
            </a:r>
            <a:r>
              <a:rPr lang="en-US" altLang="en-US" dirty="0">
                <a:solidFill>
                  <a:srgbClr val="000000"/>
                </a:solidFill>
                <a:latin typeface="+mn-lt"/>
                <a:cs typeface="Times New Roman" panose="02020603050405020304" pitchFamily="18" charset="0"/>
              </a:rPr>
              <a:t> on the </a:t>
            </a:r>
            <a:r>
              <a:rPr lang="en-US" altLang="en-US" dirty="0">
                <a:solidFill>
                  <a:srgbClr val="000000"/>
                </a:solidFill>
                <a:latin typeface="+mn-lt"/>
              </a:rPr>
              <a:t>emp, specific object</a:t>
            </a:r>
            <a:r>
              <a:rPr lang="en-US" altLang="en-US" dirty="0">
                <a:latin typeface="+mn-lt"/>
              </a:rPr>
              <a:t> </a:t>
            </a:r>
          </a:p>
        </p:txBody>
      </p:sp>
      <p:sp>
        <p:nvSpPr>
          <p:cNvPr id="25" name="Rectangle 24"/>
          <p:cNvSpPr/>
          <p:nvPr/>
        </p:nvSpPr>
        <p:spPr>
          <a:xfrm>
            <a:off x="6003680" y="2275766"/>
            <a:ext cx="4511921" cy="1754326"/>
          </a:xfrm>
          <a:prstGeom prst="rect">
            <a:avLst/>
          </a:prstGeom>
        </p:spPr>
        <p:txBody>
          <a:bodyPr wrap="square">
            <a:spAutoFit/>
          </a:bodyPr>
          <a:lstStyle/>
          <a:p>
            <a:pPr marL="285750" indent="-285750">
              <a:buFont typeface="Arial" panose="020B0604020202020204" pitchFamily="34" charset="0"/>
              <a:buChar char="•"/>
            </a:pPr>
            <a:r>
              <a:rPr lang="en-US" dirty="0"/>
              <a:t>Accessing a table between 9 p.m. and 6 a.m. or on Saturday and Sunday</a:t>
            </a:r>
          </a:p>
          <a:p>
            <a:pPr marL="285750" indent="-285750">
              <a:buFont typeface="Arial" panose="020B0604020202020204" pitchFamily="34" charset="0"/>
              <a:buChar char="•"/>
            </a:pPr>
            <a:r>
              <a:rPr lang="en-US" dirty="0"/>
              <a:t>Using an IP address from outside the corporate network</a:t>
            </a:r>
          </a:p>
          <a:p>
            <a:pPr marL="285750" indent="-285750">
              <a:buFont typeface="Arial" panose="020B0604020202020204" pitchFamily="34" charset="0"/>
              <a:buChar char="•"/>
            </a:pPr>
            <a:r>
              <a:rPr lang="en-US" dirty="0"/>
              <a:t>Selecting or updating a table column</a:t>
            </a:r>
          </a:p>
          <a:p>
            <a:pPr marL="285750" indent="-285750">
              <a:buFont typeface="Arial" panose="020B0604020202020204" pitchFamily="34" charset="0"/>
              <a:buChar char="•"/>
            </a:pPr>
            <a:r>
              <a:rPr lang="en-US" dirty="0"/>
              <a:t>Modifying a value in a table column</a:t>
            </a:r>
          </a:p>
        </p:txBody>
      </p:sp>
      <p:cxnSp>
        <p:nvCxnSpPr>
          <p:cNvPr id="49" name="Straight Arrow Connector 48"/>
          <p:cNvCxnSpPr/>
          <p:nvPr/>
        </p:nvCxnSpPr>
        <p:spPr>
          <a:xfrm>
            <a:off x="7755487" y="1494703"/>
            <a:ext cx="0" cy="83906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8991600" y="3995719"/>
            <a:ext cx="0" cy="83906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7693608" y="4814907"/>
            <a:ext cx="2669593" cy="646331"/>
          </a:xfrm>
          <a:prstGeom prst="rect">
            <a:avLst/>
          </a:prstGeom>
        </p:spPr>
        <p:txBody>
          <a:bodyPr wrap="square">
            <a:spAutoFit/>
          </a:bodyPr>
          <a:lstStyle/>
          <a:p>
            <a:r>
              <a:rPr lang="en-US" b="1" dirty="0">
                <a:solidFill>
                  <a:srgbClr val="474F60"/>
                </a:solidFill>
              </a:rPr>
              <a:t>SYS.FGA_LOG$ tables by non-SYS users</a:t>
            </a:r>
            <a:endParaRPr lang="en-US" b="1" dirty="0"/>
          </a:p>
        </p:txBody>
      </p:sp>
      <p:sp>
        <p:nvSpPr>
          <p:cNvPr id="53" name="Rectangle 52"/>
          <p:cNvSpPr/>
          <p:nvPr/>
        </p:nvSpPr>
        <p:spPr>
          <a:xfrm>
            <a:off x="3495819" y="3600994"/>
            <a:ext cx="1883849" cy="369332"/>
          </a:xfrm>
          <a:prstGeom prst="rect">
            <a:avLst/>
          </a:prstGeom>
        </p:spPr>
        <p:txBody>
          <a:bodyPr wrap="none">
            <a:spAutoFit/>
          </a:bodyPr>
          <a:lstStyle/>
          <a:p>
            <a:r>
              <a:rPr lang="en-US" b="1" dirty="0">
                <a:solidFill>
                  <a:srgbClr val="474F60"/>
                </a:solidFill>
                <a:latin typeface="Times" panose="02020603050405020304" pitchFamily="18" charset="0"/>
              </a:rPr>
              <a:t>SYS.AUD$ table </a:t>
            </a:r>
            <a:endParaRPr lang="en-US" b="1" dirty="0"/>
          </a:p>
        </p:txBody>
      </p:sp>
      <p:cxnSp>
        <p:nvCxnSpPr>
          <p:cNvPr id="54" name="Straight Arrow Connector 53"/>
          <p:cNvCxnSpPr/>
          <p:nvPr/>
        </p:nvCxnSpPr>
        <p:spPr>
          <a:xfrm>
            <a:off x="2708441" y="2843033"/>
            <a:ext cx="1176185" cy="72657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859402" y="1759667"/>
            <a:ext cx="1360798" cy="369332"/>
          </a:xfrm>
          <a:prstGeom prst="rect">
            <a:avLst/>
          </a:prstGeom>
          <a:noFill/>
        </p:spPr>
        <p:txBody>
          <a:bodyPr wrap="square" rtlCol="0">
            <a:spAutoFit/>
          </a:bodyPr>
          <a:lstStyle/>
          <a:p>
            <a:r>
              <a:rPr lang="en-US" dirty="0"/>
              <a:t>Action</a:t>
            </a:r>
          </a:p>
        </p:txBody>
      </p:sp>
      <p:sp>
        <p:nvSpPr>
          <p:cNvPr id="57" name="TextBox 56"/>
          <p:cNvSpPr txBox="1"/>
          <p:nvPr/>
        </p:nvSpPr>
        <p:spPr>
          <a:xfrm>
            <a:off x="8991600" y="4254350"/>
            <a:ext cx="857166" cy="369332"/>
          </a:xfrm>
          <a:prstGeom prst="rect">
            <a:avLst/>
          </a:prstGeom>
          <a:noFill/>
        </p:spPr>
        <p:txBody>
          <a:bodyPr wrap="square" rtlCol="0">
            <a:spAutoFit/>
          </a:bodyPr>
          <a:lstStyle/>
          <a:p>
            <a:r>
              <a:rPr lang="en-US" dirty="0"/>
              <a:t>store</a:t>
            </a:r>
          </a:p>
        </p:txBody>
      </p:sp>
      <p:sp>
        <p:nvSpPr>
          <p:cNvPr id="58" name="TextBox 57"/>
          <p:cNvSpPr txBox="1"/>
          <p:nvPr/>
        </p:nvSpPr>
        <p:spPr>
          <a:xfrm rot="2018925">
            <a:off x="3000838" y="2948188"/>
            <a:ext cx="857166" cy="369332"/>
          </a:xfrm>
          <a:prstGeom prst="rect">
            <a:avLst/>
          </a:prstGeom>
          <a:noFill/>
        </p:spPr>
        <p:txBody>
          <a:bodyPr wrap="square" rtlCol="0">
            <a:spAutoFit/>
          </a:bodyPr>
          <a:lstStyle/>
          <a:p>
            <a:r>
              <a:rPr lang="en-US" dirty="0"/>
              <a:t>store</a:t>
            </a:r>
          </a:p>
        </p:txBody>
      </p:sp>
    </p:spTree>
    <p:extLst>
      <p:ext uri="{BB962C8B-B14F-4D97-AF65-F5344CB8AC3E}">
        <p14:creationId xmlns:p14="http://schemas.microsoft.com/office/powerpoint/2010/main" val="4236174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7</a:t>
            </a:fld>
            <a:endParaRPr lang="en-US"/>
          </a:p>
        </p:txBody>
      </p:sp>
      <p:sp>
        <p:nvSpPr>
          <p:cNvPr id="2" name="Rectangle 1"/>
          <p:cNvSpPr/>
          <p:nvPr/>
        </p:nvSpPr>
        <p:spPr>
          <a:xfrm>
            <a:off x="571240" y="849503"/>
            <a:ext cx="11060466" cy="5078313"/>
          </a:xfrm>
          <a:prstGeom prst="rect">
            <a:avLst/>
          </a:prstGeom>
        </p:spPr>
        <p:txBody>
          <a:bodyPr wrap="square">
            <a:spAutoFit/>
          </a:bodyPr>
          <a:lstStyle/>
          <a:p>
            <a:pPr marL="285750" indent="-285750" algn="just">
              <a:buFont typeface="Wingdings" panose="05000000000000000000" pitchFamily="2" charset="2"/>
              <a:buChar char="q"/>
            </a:pPr>
            <a:r>
              <a:rPr lang="en-US" dirty="0" smtClean="0"/>
              <a:t>Any </a:t>
            </a:r>
            <a:r>
              <a:rPr lang="en-US" dirty="0"/>
              <a:t>user can configure auditing for the objects in his or her own schema, by using the AUDIT statement.  </a:t>
            </a:r>
            <a:endParaRPr lang="en-US" dirty="0" smtClean="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US" dirty="0" smtClean="0"/>
              <a:t>To </a:t>
            </a:r>
            <a:r>
              <a:rPr lang="en-US" dirty="0"/>
              <a:t>undo the audit configuration for this object, the user can use the NOAUDIT statement</a:t>
            </a:r>
            <a:r>
              <a:rPr lang="en-US" dirty="0" smtClean="0"/>
              <a:t>.</a:t>
            </a:r>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US" dirty="0" smtClean="0"/>
              <a:t>No </a:t>
            </a:r>
            <a:r>
              <a:rPr lang="en-US" dirty="0"/>
              <a:t>additional privileges are needed to perform this task.  </a:t>
            </a:r>
            <a:r>
              <a:rPr lang="en-US" dirty="0" smtClean="0"/>
              <a:t> Like Grant AUDIT … no need.</a:t>
            </a:r>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US" dirty="0" smtClean="0"/>
              <a:t>Users </a:t>
            </a:r>
            <a:r>
              <a:rPr lang="en-US" dirty="0"/>
              <a:t>can run AUDIT statements to set auditing options regardless of the AUDIT_TRAIL parameter setting. </a:t>
            </a:r>
            <a:endParaRPr lang="en-US" dirty="0" smtClean="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US" dirty="0" smtClean="0"/>
              <a:t>If </a:t>
            </a:r>
            <a:r>
              <a:rPr lang="en-US" dirty="0"/>
              <a:t>auditing has been disabled, the next time it is enabled, Oracle Database will record the auditing activities set by the AUDIT statements. </a:t>
            </a:r>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US" dirty="0"/>
              <a:t>To audit objects in another schema, the user must have the AUDIT ANY system privilege</a:t>
            </a:r>
            <a:r>
              <a:rPr lang="en-US" dirty="0" smtClean="0"/>
              <a:t>.</a:t>
            </a:r>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US" dirty="0" smtClean="0"/>
              <a:t> </a:t>
            </a:r>
            <a:r>
              <a:rPr lang="en-US" dirty="0"/>
              <a:t>To audit system privileges, the user must have the AUDIT SYSTEM privilege. </a:t>
            </a:r>
            <a:endParaRPr lang="en-US" dirty="0" smtClean="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US" dirty="0" smtClean="0"/>
              <a:t>If </a:t>
            </a:r>
            <a:r>
              <a:rPr lang="en-US" dirty="0"/>
              <a:t>the O7_DICTIONARY_ACCESSIBILITY initialization parameter has been set to FALSE (the default), then only users who have the SYSDBA privilege can perform DML actions on the audit data in the SYS.AUD$ and SYS.FGA_LOG$ tables </a:t>
            </a:r>
          </a:p>
        </p:txBody>
      </p:sp>
      <p:sp>
        <p:nvSpPr>
          <p:cNvPr id="5" name="Rectangle 4"/>
          <p:cNvSpPr/>
          <p:nvPr/>
        </p:nvSpPr>
        <p:spPr>
          <a:xfrm>
            <a:off x="4038600" y="170864"/>
            <a:ext cx="5454507" cy="523220"/>
          </a:xfrm>
          <a:prstGeom prst="rect">
            <a:avLst/>
          </a:prstGeom>
        </p:spPr>
        <p:txBody>
          <a:bodyPr wrap="none">
            <a:spAutoFit/>
          </a:bodyPr>
          <a:lstStyle/>
          <a:p>
            <a:r>
              <a:rPr lang="en-US" sz="2800" b="1" u="sng" dirty="0"/>
              <a:t>5.3  Authorization to perform Audit</a:t>
            </a:r>
          </a:p>
        </p:txBody>
      </p:sp>
    </p:spTree>
    <p:extLst>
      <p:ext uri="{BB962C8B-B14F-4D97-AF65-F5344CB8AC3E}">
        <p14:creationId xmlns:p14="http://schemas.microsoft.com/office/powerpoint/2010/main" val="222501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811" y="3124248"/>
            <a:ext cx="9144000" cy="860892"/>
          </a:xfrm>
        </p:spPr>
        <p:txBody>
          <a:bodyPr>
            <a:normAutofit/>
          </a:bodyPr>
          <a:lstStyle/>
          <a:p>
            <a:r>
              <a:rPr lang="en-US" sz="3600" b="1" dirty="0" smtClean="0"/>
              <a:t>Database Security</a:t>
            </a:r>
            <a:endParaRPr lang="en-US" sz="3600" b="1" dirty="0"/>
          </a:p>
        </p:txBody>
      </p:sp>
      <p:sp>
        <p:nvSpPr>
          <p:cNvPr id="3" name="Subtitle 2"/>
          <p:cNvSpPr>
            <a:spLocks noGrp="1"/>
          </p:cNvSpPr>
          <p:nvPr>
            <p:ph type="subTitle" idx="1"/>
          </p:nvPr>
        </p:nvSpPr>
        <p:spPr>
          <a:xfrm>
            <a:off x="1524000" y="4018897"/>
            <a:ext cx="9144000" cy="1655762"/>
          </a:xfrm>
        </p:spPr>
        <p:txBody>
          <a:bodyPr/>
          <a:lstStyle/>
          <a:p>
            <a:r>
              <a:rPr lang="en-US" dirty="0"/>
              <a:t>https://</a:t>
            </a:r>
            <a:r>
              <a:rPr lang="en-US" dirty="0" smtClean="0"/>
              <a:t>www.oercommons.org/</a:t>
            </a:r>
            <a:endParaRPr lang="en-US" dirty="0"/>
          </a:p>
        </p:txBody>
      </p:sp>
      <p:sp>
        <p:nvSpPr>
          <p:cNvPr id="4" name="Footer Placeholder 3"/>
          <p:cNvSpPr>
            <a:spLocks noGrp="1"/>
          </p:cNvSpPr>
          <p:nvPr>
            <p:ph type="ftr" sz="quarter" idx="11"/>
          </p:nvPr>
        </p:nvSpPr>
        <p:spPr/>
        <p:txBody>
          <a:bodyPr/>
          <a:lstStyle/>
          <a:p>
            <a:r>
              <a:rPr lang="en-US" smtClean="0"/>
              <a:t>Dr. Girija Narasimhan</a:t>
            </a:r>
            <a:endParaRPr lang="en-US"/>
          </a:p>
        </p:txBody>
      </p:sp>
      <p:sp>
        <p:nvSpPr>
          <p:cNvPr id="5" name="Slide Number Placeholder 4"/>
          <p:cNvSpPr>
            <a:spLocks noGrp="1"/>
          </p:cNvSpPr>
          <p:nvPr>
            <p:ph type="sldNum" sz="quarter" idx="12"/>
          </p:nvPr>
        </p:nvSpPr>
        <p:spPr/>
        <p:txBody>
          <a:bodyPr/>
          <a:lstStyle/>
          <a:p>
            <a:fld id="{0914F7A4-6DAA-4681-94E1-916176BCD870}" type="slidenum">
              <a:rPr lang="en-US" smtClean="0"/>
              <a:t>8</a:t>
            </a:fld>
            <a:endParaRPr lang="en-US"/>
          </a:p>
        </p:txBody>
      </p:sp>
      <p:sp>
        <p:nvSpPr>
          <p:cNvPr id="7" name="TextBox 6"/>
          <p:cNvSpPr txBox="1"/>
          <p:nvPr/>
        </p:nvSpPr>
        <p:spPr>
          <a:xfrm>
            <a:off x="3321425" y="4666129"/>
            <a:ext cx="6489840" cy="523220"/>
          </a:xfrm>
          <a:prstGeom prst="rect">
            <a:avLst/>
          </a:prstGeom>
          <a:noFill/>
        </p:spPr>
        <p:txBody>
          <a:bodyPr wrap="square" rtlCol="0">
            <a:spAutoFit/>
          </a:bodyPr>
          <a:lstStyle/>
          <a:p>
            <a:pPr algn="ctr"/>
            <a:r>
              <a:rPr lang="en-US" sz="2800" b="1" dirty="0" smtClean="0"/>
              <a:t>OER- UNIT 5  AUDIT</a:t>
            </a:r>
            <a:endParaRPr lang="en-US" sz="2800" b="1" dirty="0"/>
          </a:p>
        </p:txBody>
      </p:sp>
      <p:pic>
        <p:nvPicPr>
          <p:cNvPr id="9" name="Picture 8"/>
          <p:cNvPicPr>
            <a:picLocks noChangeAspect="1"/>
          </p:cNvPicPr>
          <p:nvPr/>
        </p:nvPicPr>
        <p:blipFill>
          <a:blip r:embed="rId3"/>
          <a:stretch>
            <a:fillRect/>
          </a:stretch>
        </p:blipFill>
        <p:spPr>
          <a:xfrm>
            <a:off x="4733365" y="134471"/>
            <a:ext cx="2447364" cy="3079377"/>
          </a:xfrm>
          <a:prstGeom prst="rect">
            <a:avLst/>
          </a:prstGeom>
        </p:spPr>
      </p:pic>
      <p:sp>
        <p:nvSpPr>
          <p:cNvPr id="8" name="TextBox 7"/>
          <p:cNvSpPr txBox="1"/>
          <p:nvPr/>
        </p:nvSpPr>
        <p:spPr>
          <a:xfrm>
            <a:off x="3792072" y="5347820"/>
            <a:ext cx="5289176" cy="523220"/>
          </a:xfrm>
          <a:prstGeom prst="rect">
            <a:avLst/>
          </a:prstGeom>
          <a:noFill/>
        </p:spPr>
        <p:txBody>
          <a:bodyPr wrap="square" rtlCol="0">
            <a:spAutoFit/>
          </a:bodyPr>
          <a:lstStyle/>
          <a:p>
            <a:pPr algn="ctr"/>
            <a:r>
              <a:rPr lang="en-US" sz="2800" b="1" dirty="0" smtClean="0"/>
              <a:t>PART 2 – AUDIT TRAIL</a:t>
            </a:r>
            <a:endParaRPr lang="en-US" sz="2800" b="1" dirty="0"/>
          </a:p>
        </p:txBody>
      </p:sp>
    </p:spTree>
    <p:extLst>
      <p:ext uri="{BB962C8B-B14F-4D97-AF65-F5344CB8AC3E}">
        <p14:creationId xmlns:p14="http://schemas.microsoft.com/office/powerpoint/2010/main" val="2212164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Girija Narasimhan</a:t>
            </a:r>
            <a:endParaRPr lang="en-US"/>
          </a:p>
        </p:txBody>
      </p:sp>
      <p:sp>
        <p:nvSpPr>
          <p:cNvPr id="4" name="Slide Number Placeholder 3"/>
          <p:cNvSpPr>
            <a:spLocks noGrp="1"/>
          </p:cNvSpPr>
          <p:nvPr>
            <p:ph type="sldNum" sz="quarter" idx="12"/>
          </p:nvPr>
        </p:nvSpPr>
        <p:spPr/>
        <p:txBody>
          <a:bodyPr/>
          <a:lstStyle/>
          <a:p>
            <a:fld id="{F33324CE-4EFC-4EA3-9093-F316C2983C14}" type="slidenum">
              <a:rPr lang="en-US" smtClean="0"/>
              <a:t>9</a:t>
            </a:fld>
            <a:endParaRPr lang="en-US"/>
          </a:p>
        </p:txBody>
      </p:sp>
      <p:sp>
        <p:nvSpPr>
          <p:cNvPr id="2" name="Rectangle 1"/>
          <p:cNvSpPr/>
          <p:nvPr/>
        </p:nvSpPr>
        <p:spPr>
          <a:xfrm>
            <a:off x="345140" y="622262"/>
            <a:ext cx="11138647" cy="4247317"/>
          </a:xfrm>
          <a:prstGeom prst="rect">
            <a:avLst/>
          </a:prstGeom>
        </p:spPr>
        <p:txBody>
          <a:bodyPr wrap="square">
            <a:spAutoFit/>
          </a:bodyPr>
          <a:lstStyle/>
          <a:p>
            <a:r>
              <a:rPr lang="en-US" dirty="0" smtClean="0"/>
              <a:t>Oracle </a:t>
            </a:r>
            <a:r>
              <a:rPr lang="en-US" dirty="0"/>
              <a:t>Database writes the database audit trail to the SYS.AUD$ and SYS.FGA_LOG$ tables.  </a:t>
            </a:r>
            <a:endParaRPr lang="en-US" dirty="0" smtClean="0"/>
          </a:p>
          <a:p>
            <a:endParaRPr lang="en-US" dirty="0"/>
          </a:p>
          <a:p>
            <a:r>
              <a:rPr lang="en-US" dirty="0" smtClean="0"/>
              <a:t>Audit </a:t>
            </a:r>
            <a:r>
              <a:rPr lang="en-US" dirty="0"/>
              <a:t>records generated as a result of object audit options set for the SYS.AUD$ and SYS.FGA_LOG$ tables can only be deleted from the audit trail by someone who has connected with administrator privileges.</a:t>
            </a:r>
          </a:p>
          <a:p>
            <a:endParaRPr lang="en-US" dirty="0"/>
          </a:p>
          <a:p>
            <a:r>
              <a:rPr lang="en-US" dirty="0"/>
              <a:t>When standard auditing is enabled (that is, you set AUDIT_TRAIL to DB or DB,EXTENDED), Oracle Database audits all data manipulation language (DML) operations, such as INSERT, UPDATE, MERGE, and DELETE on the SYS.AUD$ and SYS.FGA_LOG$ tables by non-SYS users. </a:t>
            </a:r>
            <a:endParaRPr lang="en-US" dirty="0" smtClean="0"/>
          </a:p>
          <a:p>
            <a:endParaRPr lang="en-US" dirty="0"/>
          </a:p>
          <a:p>
            <a:r>
              <a:rPr lang="en-US" dirty="0" smtClean="0"/>
              <a:t>Non-SYS </a:t>
            </a:r>
            <a:r>
              <a:rPr lang="en-US" dirty="0"/>
              <a:t>users do not have access to these tables, except if they have been explicitly granted access.</a:t>
            </a:r>
          </a:p>
          <a:p>
            <a:endParaRPr lang="en-US" dirty="0"/>
          </a:p>
          <a:p>
            <a:r>
              <a:rPr lang="en-US" dirty="0"/>
              <a:t>Sessions for users who connect as SYS, this includes all users connecting as SYSDBA or SYSOPER, can be fully audited. </a:t>
            </a:r>
            <a:endParaRPr lang="en-US" dirty="0" smtClean="0"/>
          </a:p>
          <a:p>
            <a:endParaRPr lang="en-US" dirty="0"/>
          </a:p>
          <a:p>
            <a:r>
              <a:rPr lang="en-US" dirty="0" smtClean="0"/>
              <a:t>Use </a:t>
            </a:r>
            <a:r>
              <a:rPr lang="en-US" dirty="0"/>
              <a:t>the AUDIT_SYS_OPERATIONS initialization parameter to specify if user SYS is audited. For example, the following setting specifies that SYS is to be audited:</a:t>
            </a:r>
          </a:p>
        </p:txBody>
      </p:sp>
      <p:sp>
        <p:nvSpPr>
          <p:cNvPr id="5" name="Rectangle 4"/>
          <p:cNvSpPr/>
          <p:nvPr/>
        </p:nvSpPr>
        <p:spPr>
          <a:xfrm>
            <a:off x="5585359" y="0"/>
            <a:ext cx="2259914" cy="523220"/>
          </a:xfrm>
          <a:prstGeom prst="rect">
            <a:avLst/>
          </a:prstGeom>
        </p:spPr>
        <p:txBody>
          <a:bodyPr wrap="none">
            <a:spAutoFit/>
          </a:bodyPr>
          <a:lstStyle/>
          <a:p>
            <a:r>
              <a:rPr lang="en-US" sz="2800" b="1" u="sng" dirty="0"/>
              <a:t>5.4 Audit Trail</a:t>
            </a:r>
          </a:p>
        </p:txBody>
      </p:sp>
      <p:sp>
        <p:nvSpPr>
          <p:cNvPr id="6" name="Rectangle 5"/>
          <p:cNvSpPr/>
          <p:nvPr/>
        </p:nvSpPr>
        <p:spPr>
          <a:xfrm>
            <a:off x="2559771" y="5012800"/>
            <a:ext cx="6096000" cy="1200329"/>
          </a:xfrm>
          <a:prstGeom prst="rect">
            <a:avLst/>
          </a:prstGeom>
        </p:spPr>
        <p:txBody>
          <a:bodyPr>
            <a:spAutoFit/>
          </a:bodyPr>
          <a:lstStyle/>
          <a:p>
            <a:pPr algn="ctr"/>
            <a:r>
              <a:rPr lang="en-US" b="1" dirty="0"/>
              <a:t>AUDIT_SYS_OPERATIONS = TRUE</a:t>
            </a:r>
          </a:p>
          <a:p>
            <a:endParaRPr lang="en-US" dirty="0"/>
          </a:p>
          <a:p>
            <a:r>
              <a:rPr lang="en-US" dirty="0"/>
              <a:t>A value of FALSE, which is the default, disables SYS auditing.</a:t>
            </a:r>
          </a:p>
          <a:p>
            <a:endParaRPr lang="en-US" dirty="0"/>
          </a:p>
        </p:txBody>
      </p:sp>
    </p:spTree>
    <p:extLst>
      <p:ext uri="{BB962C8B-B14F-4D97-AF65-F5344CB8AC3E}">
        <p14:creationId xmlns:p14="http://schemas.microsoft.com/office/powerpoint/2010/main" val="3044251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TotalTime>
  <Words>2870</Words>
  <Application>Microsoft Office PowerPoint</Application>
  <PresentationFormat>Widescreen</PresentationFormat>
  <Paragraphs>508</Paragraphs>
  <Slides>39</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Calibri</vt:lpstr>
      <vt:lpstr>Calibri Light</vt:lpstr>
      <vt:lpstr>Consolas</vt:lpstr>
      <vt:lpstr>inherit</vt:lpstr>
      <vt:lpstr>Times</vt:lpstr>
      <vt:lpstr>Times New Roman</vt:lpstr>
      <vt:lpstr>Wingdings</vt:lpstr>
      <vt:lpstr>Office Theme</vt:lpstr>
      <vt:lpstr>Database Security</vt:lpstr>
      <vt:lpstr>PowerPoint Presentation</vt:lpstr>
      <vt:lpstr>PowerPoint Presentation</vt:lpstr>
      <vt:lpstr>PowerPoint Presentation</vt:lpstr>
      <vt:lpstr>PowerPoint Presentation</vt:lpstr>
      <vt:lpstr>PowerPoint Presentation</vt:lpstr>
      <vt:lpstr>PowerPoint Presentation</vt:lpstr>
      <vt:lpstr>Database Security</vt:lpstr>
      <vt:lpstr>PowerPoint Presentation</vt:lpstr>
      <vt:lpstr>PowerPoint Presentation</vt:lpstr>
      <vt:lpstr>PowerPoint Presentation</vt:lpstr>
      <vt:lpstr>PowerPoint Presentation</vt:lpstr>
      <vt:lpstr>PowerPoint Presentation</vt:lpstr>
      <vt:lpstr>Database Security</vt:lpstr>
      <vt:lpstr>PowerPoint Presentation</vt:lpstr>
      <vt:lpstr>PowerPoint Presentation</vt:lpstr>
      <vt:lpstr>PowerPoint Presentation</vt:lpstr>
      <vt:lpstr>PowerPoint Presentation</vt:lpstr>
      <vt:lpstr>PowerPoint Presentation</vt:lpstr>
      <vt:lpstr>Database Security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Database Security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Dr.Girija</dc:creator>
  <cp:lastModifiedBy>Dr.Girija</cp:lastModifiedBy>
  <cp:revision>135</cp:revision>
  <dcterms:created xsi:type="dcterms:W3CDTF">2017-05-08T06:48:00Z</dcterms:created>
  <dcterms:modified xsi:type="dcterms:W3CDTF">2018-03-07T13:31:28Z</dcterms:modified>
</cp:coreProperties>
</file>