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0" r:id="rId2"/>
    <p:sldId id="259" r:id="rId3"/>
    <p:sldId id="260" r:id="rId4"/>
    <p:sldId id="261" r:id="rId5"/>
    <p:sldId id="262" r:id="rId6"/>
    <p:sldId id="300" r:id="rId7"/>
    <p:sldId id="301" r:id="rId8"/>
    <p:sldId id="302" r:id="rId9"/>
    <p:sldId id="303" r:id="rId10"/>
    <p:sldId id="305" r:id="rId11"/>
    <p:sldId id="306" r:id="rId12"/>
    <p:sldId id="307" r:id="rId13"/>
    <p:sldId id="308" r:id="rId14"/>
    <p:sldId id="309" r:id="rId15"/>
    <p:sldId id="310" r:id="rId16"/>
    <p:sldId id="341" r:id="rId17"/>
    <p:sldId id="312" r:id="rId18"/>
    <p:sldId id="313" r:id="rId19"/>
    <p:sldId id="314" r:id="rId20"/>
    <p:sldId id="315" r:id="rId21"/>
    <p:sldId id="317" r:id="rId22"/>
    <p:sldId id="318" r:id="rId23"/>
    <p:sldId id="316" r:id="rId24"/>
    <p:sldId id="319" r:id="rId25"/>
    <p:sldId id="320" r:id="rId26"/>
    <p:sldId id="321" r:id="rId27"/>
    <p:sldId id="322"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2" d="100"/>
          <a:sy n="92" d="100"/>
        </p:scale>
        <p:origin x="306" y="90"/>
      </p:cViewPr>
      <p:guideLst/>
    </p:cSldViewPr>
  </p:slideViewPr>
  <p:notesTextViewPr>
    <p:cViewPr>
      <p:scale>
        <a:sx n="1" d="1"/>
        <a:sy n="1" d="1"/>
      </p:scale>
      <p:origin x="0" y="0"/>
    </p:cViewPr>
  </p:notesTextViewPr>
  <p:notesViewPr>
    <p:cSldViewPr snapToGrid="0">
      <p:cViewPr varScale="1">
        <p:scale>
          <a:sx n="57" d="100"/>
          <a:sy n="57" d="100"/>
        </p:scale>
        <p:origin x="178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64706-C27F-4E33-8C2D-33463971A8D4}"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8D952-A920-41E8-BA98-89D5A67FC09D}" type="slidenum">
              <a:rPr lang="en-US" smtClean="0"/>
              <a:t>‹#›</a:t>
            </a:fld>
            <a:endParaRPr lang="en-US"/>
          </a:p>
        </p:txBody>
      </p:sp>
    </p:spTree>
    <p:extLst>
      <p:ext uri="{BB962C8B-B14F-4D97-AF65-F5344CB8AC3E}">
        <p14:creationId xmlns:p14="http://schemas.microsoft.com/office/powerpoint/2010/main" val="410096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a:t>
            </a:fld>
            <a:endParaRPr lang="en-US"/>
          </a:p>
        </p:txBody>
      </p:sp>
    </p:spTree>
    <p:extLst>
      <p:ext uri="{BB962C8B-B14F-4D97-AF65-F5344CB8AC3E}">
        <p14:creationId xmlns:p14="http://schemas.microsoft.com/office/powerpoint/2010/main" val="404696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t>10</a:t>
            </a:fld>
            <a:endParaRPr lang="en-US"/>
          </a:p>
        </p:txBody>
      </p:sp>
    </p:spTree>
    <p:extLst>
      <p:ext uri="{BB962C8B-B14F-4D97-AF65-F5344CB8AC3E}">
        <p14:creationId xmlns:p14="http://schemas.microsoft.com/office/powerpoint/2010/main" val="59252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19CCA-B35A-4742-ACD7-987535F2EC9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8825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A347D-9959-442E-BB5A-459648FF0977}" type="datetime1">
              <a:rPr lang="en-US" smtClean="0"/>
              <a:t>11/5/2017</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3559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3D622-2AFE-494E-B89A-76A6008A23BF}" type="datetime1">
              <a:rPr lang="en-US" smtClean="0"/>
              <a:t>11/5/2017</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401995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822D-8659-402E-9CF5-DBF51E5E29A4}" type="datetime1">
              <a:rPr lang="en-US" smtClean="0"/>
              <a:t>11/5/2017</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33677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00A8F-DA11-496D-B3EF-42539F3D66F0}" type="datetime1">
              <a:rPr lang="en-US" smtClean="0"/>
              <a:t>11/5/2017</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49827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66AEF-2679-4AA4-A730-763958387C86}" type="datetime1">
              <a:rPr lang="en-US" smtClean="0"/>
              <a:t>11/5/2017</a:t>
            </a:fld>
            <a:endParaRPr lang="en-US"/>
          </a:p>
        </p:txBody>
      </p:sp>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47401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C3AA4-F805-4994-8141-2BF71595E33B}" type="datetime1">
              <a:rPr lang="en-US" smtClean="0"/>
              <a:t>11/5/2017</a:t>
            </a:fld>
            <a:endParaRPr lang="en-US"/>
          </a:p>
        </p:txBody>
      </p:sp>
      <p:sp>
        <p:nvSpPr>
          <p:cNvPr id="6" name="Footer Placeholder 5"/>
          <p:cNvSpPr>
            <a:spLocks noGrp="1"/>
          </p:cNvSpPr>
          <p:nvPr>
            <p:ph type="ftr" sz="quarter" idx="11"/>
          </p:nvPr>
        </p:nvSpPr>
        <p:spPr/>
        <p:txBody>
          <a:bodyPr/>
          <a:lstStyle/>
          <a:p>
            <a:r>
              <a:rPr lang="en-US" smtClean="0"/>
              <a:t>Dr. Girija Narasimhan</a:t>
            </a:r>
            <a:endParaRPr lang="en-US"/>
          </a:p>
        </p:txBody>
      </p:sp>
      <p:sp>
        <p:nvSpPr>
          <p:cNvPr id="7" name="Slide Number Placeholder 6"/>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273867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6A3CA-F093-4057-8F7D-969F4502DF62}" type="datetime1">
              <a:rPr lang="en-US" smtClean="0"/>
              <a:t>11/5/2017</a:t>
            </a:fld>
            <a:endParaRPr lang="en-US"/>
          </a:p>
        </p:txBody>
      </p:sp>
      <p:sp>
        <p:nvSpPr>
          <p:cNvPr id="8" name="Footer Placeholder 7"/>
          <p:cNvSpPr>
            <a:spLocks noGrp="1"/>
          </p:cNvSpPr>
          <p:nvPr>
            <p:ph type="ftr" sz="quarter" idx="11"/>
          </p:nvPr>
        </p:nvSpPr>
        <p:spPr/>
        <p:txBody>
          <a:bodyPr/>
          <a:lstStyle/>
          <a:p>
            <a:r>
              <a:rPr lang="en-US" smtClean="0"/>
              <a:t>Dr. Girija Narasimhan</a:t>
            </a:r>
            <a:endParaRPr lang="en-US"/>
          </a:p>
        </p:txBody>
      </p:sp>
      <p:sp>
        <p:nvSpPr>
          <p:cNvPr id="9" name="Slide Number Placeholder 8"/>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04281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110F5-CB6F-4613-9003-DA960992CF03}" type="datetime1">
              <a:rPr lang="en-US" smtClean="0"/>
              <a:t>11/5/2017</a:t>
            </a:fld>
            <a:endParaRPr lang="en-US"/>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585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E1AB3-2FB8-45AD-8528-D798AB61BE9A}" type="datetime1">
              <a:rPr lang="en-US" smtClean="0"/>
              <a:t>11/5/2017</a:t>
            </a:fld>
            <a:endParaRPr lang="en-US"/>
          </a:p>
        </p:txBody>
      </p:sp>
      <p:sp>
        <p:nvSpPr>
          <p:cNvPr id="3" name="Footer Placeholder 2"/>
          <p:cNvSpPr>
            <a:spLocks noGrp="1"/>
          </p:cNvSpPr>
          <p:nvPr>
            <p:ph type="ftr" sz="quarter" idx="11"/>
          </p:nvPr>
        </p:nvSpPr>
        <p:spPr/>
        <p:txBody>
          <a:bodyPr/>
          <a:lstStyle/>
          <a:p>
            <a:r>
              <a:rPr lang="en-US" smtClean="0"/>
              <a:t>Dr. Girija Narasimhan</a:t>
            </a:r>
            <a:endParaRPr lang="en-US"/>
          </a:p>
        </p:txBody>
      </p:sp>
      <p:sp>
        <p:nvSpPr>
          <p:cNvPr id="4" name="Slide Number Placeholder 3"/>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108297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3E9F4-D3CA-4258-8D2B-DB76AF3C2271}" type="datetime1">
              <a:rPr lang="en-US" smtClean="0"/>
              <a:t>11/5/2017</a:t>
            </a:fld>
            <a:endParaRPr lang="en-US"/>
          </a:p>
        </p:txBody>
      </p:sp>
      <p:sp>
        <p:nvSpPr>
          <p:cNvPr id="6" name="Footer Placeholder 5"/>
          <p:cNvSpPr>
            <a:spLocks noGrp="1"/>
          </p:cNvSpPr>
          <p:nvPr>
            <p:ph type="ftr" sz="quarter" idx="11"/>
          </p:nvPr>
        </p:nvSpPr>
        <p:spPr/>
        <p:txBody>
          <a:bodyPr/>
          <a:lstStyle/>
          <a:p>
            <a:r>
              <a:rPr lang="en-US" smtClean="0"/>
              <a:t>Dr. Girija Narasimhan</a:t>
            </a:r>
            <a:endParaRPr lang="en-US"/>
          </a:p>
        </p:txBody>
      </p:sp>
      <p:sp>
        <p:nvSpPr>
          <p:cNvPr id="7" name="Slide Number Placeholder 6"/>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88688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A77751-45F7-494F-95F4-20562F59E9E5}" type="datetime1">
              <a:rPr lang="en-US" smtClean="0"/>
              <a:t>11/5/2017</a:t>
            </a:fld>
            <a:endParaRPr lang="en-US"/>
          </a:p>
        </p:txBody>
      </p:sp>
      <p:sp>
        <p:nvSpPr>
          <p:cNvPr id="6" name="Footer Placeholder 5"/>
          <p:cNvSpPr>
            <a:spLocks noGrp="1"/>
          </p:cNvSpPr>
          <p:nvPr>
            <p:ph type="ftr" sz="quarter" idx="11"/>
          </p:nvPr>
        </p:nvSpPr>
        <p:spPr/>
        <p:txBody>
          <a:bodyPr/>
          <a:lstStyle/>
          <a:p>
            <a:r>
              <a:rPr lang="en-US" smtClean="0"/>
              <a:t>Dr. Girija Narasimhan</a:t>
            </a:r>
            <a:endParaRPr lang="en-US"/>
          </a:p>
        </p:txBody>
      </p:sp>
      <p:sp>
        <p:nvSpPr>
          <p:cNvPr id="7" name="Slide Number Placeholder 6"/>
          <p:cNvSpPr>
            <a:spLocks noGrp="1"/>
          </p:cNvSpPr>
          <p:nvPr>
            <p:ph type="sldNum" sz="quarter" idx="12"/>
          </p:nvPr>
        </p:nvSpPr>
        <p:spPr/>
        <p:txBody>
          <a:bodyPr/>
          <a:lstStyle/>
          <a:p>
            <a:fld id="{F33324CE-4EFC-4EA3-9093-F316C2983C14}" type="slidenum">
              <a:rPr lang="en-US" smtClean="0"/>
              <a:t>‹#›</a:t>
            </a:fld>
            <a:endParaRPr lang="en-US"/>
          </a:p>
        </p:txBody>
      </p:sp>
    </p:spTree>
    <p:extLst>
      <p:ext uri="{BB962C8B-B14F-4D97-AF65-F5344CB8AC3E}">
        <p14:creationId xmlns:p14="http://schemas.microsoft.com/office/powerpoint/2010/main" val="258341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C23C0-DA23-47CF-89D5-CAD02CECE111}" type="datetime1">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Girija Narasimhan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324CE-4EFC-4EA3-9093-F316C2983C14}" type="slidenum">
              <a:rPr lang="en-US" smtClean="0"/>
              <a:t>‹#›</a:t>
            </a:fld>
            <a:endParaRPr lang="en-US"/>
          </a:p>
        </p:txBody>
      </p:sp>
    </p:spTree>
    <p:extLst>
      <p:ext uri="{BB962C8B-B14F-4D97-AF65-F5344CB8AC3E}">
        <p14:creationId xmlns:p14="http://schemas.microsoft.com/office/powerpoint/2010/main" val="50317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a:t>
            </a:fld>
            <a:endParaRPr lang="en-US"/>
          </a:p>
        </p:txBody>
      </p:sp>
      <p:sp>
        <p:nvSpPr>
          <p:cNvPr id="7" name="TextBox 6"/>
          <p:cNvSpPr txBox="1"/>
          <p:nvPr/>
        </p:nvSpPr>
        <p:spPr>
          <a:xfrm>
            <a:off x="3321425" y="4666129"/>
            <a:ext cx="6489840" cy="523220"/>
          </a:xfrm>
          <a:prstGeom prst="rect">
            <a:avLst/>
          </a:prstGeom>
          <a:noFill/>
        </p:spPr>
        <p:txBody>
          <a:bodyPr wrap="square" rtlCol="0">
            <a:spAutoFit/>
          </a:bodyPr>
          <a:lstStyle/>
          <a:p>
            <a:pPr algn="ctr"/>
            <a:r>
              <a:rPr lang="en-US" sz="2800" b="1" dirty="0" smtClean="0"/>
              <a:t>OER- UNIT 4  Virtual Private Database</a:t>
            </a:r>
            <a:endParaRPr lang="en-US" sz="2800" b="1" dirty="0"/>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321425" y="5323448"/>
            <a:ext cx="5289176" cy="523220"/>
          </a:xfrm>
          <a:prstGeom prst="rect">
            <a:avLst/>
          </a:prstGeom>
          <a:noFill/>
        </p:spPr>
        <p:txBody>
          <a:bodyPr wrap="square" rtlCol="0">
            <a:spAutoFit/>
          </a:bodyPr>
          <a:lstStyle/>
          <a:p>
            <a:pPr algn="ctr"/>
            <a:r>
              <a:rPr lang="en-US" sz="2800" b="1" dirty="0" smtClean="0"/>
              <a:t>PART 1 – Row </a:t>
            </a:r>
            <a:r>
              <a:rPr lang="en-US" sz="2800" b="1" smtClean="0"/>
              <a:t>Level Security (RLS)</a:t>
            </a:r>
            <a:endParaRPr lang="en-US" sz="2800" b="1" dirty="0"/>
          </a:p>
        </p:txBody>
      </p:sp>
    </p:spTree>
    <p:extLst>
      <p:ext uri="{BB962C8B-B14F-4D97-AF65-F5344CB8AC3E}">
        <p14:creationId xmlns:p14="http://schemas.microsoft.com/office/powerpoint/2010/main" val="490015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0914F7A4-6DAA-4681-94E1-916176BCD870}" type="slidenum">
              <a:rPr lang="en-US" smtClean="0"/>
              <a:t>10</a:t>
            </a:fld>
            <a:endParaRPr lang="en-US"/>
          </a:p>
        </p:txBody>
      </p:sp>
      <p:sp>
        <p:nvSpPr>
          <p:cNvPr id="7" name="TextBox 6"/>
          <p:cNvSpPr txBox="1"/>
          <p:nvPr/>
        </p:nvSpPr>
        <p:spPr>
          <a:xfrm>
            <a:off x="3321425" y="4666129"/>
            <a:ext cx="6489840" cy="523220"/>
          </a:xfrm>
          <a:prstGeom prst="rect">
            <a:avLst/>
          </a:prstGeom>
          <a:noFill/>
        </p:spPr>
        <p:txBody>
          <a:bodyPr wrap="square" rtlCol="0">
            <a:spAutoFit/>
          </a:bodyPr>
          <a:lstStyle/>
          <a:p>
            <a:pPr algn="ctr"/>
            <a:r>
              <a:rPr lang="en-US" sz="2800" b="1" dirty="0" smtClean="0"/>
              <a:t>OER- UNIT 4  Virtual Private Database</a:t>
            </a:r>
            <a:endParaRPr lang="en-US" sz="2800" b="1" dirty="0"/>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321425" y="5323448"/>
            <a:ext cx="5289176" cy="523220"/>
          </a:xfrm>
          <a:prstGeom prst="rect">
            <a:avLst/>
          </a:prstGeom>
          <a:noFill/>
        </p:spPr>
        <p:txBody>
          <a:bodyPr wrap="square" rtlCol="0">
            <a:spAutoFit/>
          </a:bodyPr>
          <a:lstStyle/>
          <a:p>
            <a:pPr algn="ctr"/>
            <a:r>
              <a:rPr lang="en-US" sz="2800" b="1" dirty="0" smtClean="0"/>
              <a:t>PART 2 – Column Masking</a:t>
            </a:r>
            <a:endParaRPr lang="en-US" sz="2800" b="1" dirty="0"/>
          </a:p>
        </p:txBody>
      </p:sp>
    </p:spTree>
    <p:extLst>
      <p:ext uri="{BB962C8B-B14F-4D97-AF65-F5344CB8AC3E}">
        <p14:creationId xmlns:p14="http://schemas.microsoft.com/office/powerpoint/2010/main" val="3694980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11</a:t>
            </a:fld>
            <a:endParaRPr lang="en-US"/>
          </a:p>
        </p:txBody>
      </p:sp>
      <p:sp>
        <p:nvSpPr>
          <p:cNvPr id="7" name="Rectangle 6"/>
          <p:cNvSpPr/>
          <p:nvPr/>
        </p:nvSpPr>
        <p:spPr>
          <a:xfrm>
            <a:off x="461318" y="632927"/>
            <a:ext cx="11302313" cy="4801314"/>
          </a:xfrm>
          <a:prstGeom prst="rect">
            <a:avLst/>
          </a:prstGeom>
        </p:spPr>
        <p:txBody>
          <a:bodyPr wrap="square">
            <a:spAutoFit/>
          </a:bodyPr>
          <a:lstStyle/>
          <a:p>
            <a:r>
              <a:rPr lang="en-US" dirty="0" smtClean="0"/>
              <a:t>Set </a:t>
            </a:r>
            <a:r>
              <a:rPr lang="en-US" dirty="0"/>
              <a:t>up a policy for each set of columns that has a different rule not for each user, for each set of columns.</a:t>
            </a:r>
          </a:p>
          <a:p>
            <a:endParaRPr lang="en-US" dirty="0" smtClean="0"/>
          </a:p>
          <a:p>
            <a:r>
              <a:rPr lang="en-US" dirty="0" smtClean="0"/>
              <a:t>The </a:t>
            </a:r>
            <a:r>
              <a:rPr lang="en-US" dirty="0"/>
              <a:t>following considerations apply to column-masking:</a:t>
            </a:r>
          </a:p>
          <a:p>
            <a:endParaRPr lang="en-US" dirty="0" smtClean="0"/>
          </a:p>
          <a:p>
            <a:r>
              <a:rPr lang="en-US" dirty="0" smtClean="0"/>
              <a:t>*</a:t>
            </a:r>
            <a:r>
              <a:rPr lang="en-US" dirty="0"/>
              <a:t>    Column-masking applies only to SELECT statements. </a:t>
            </a:r>
          </a:p>
          <a:p>
            <a:endParaRPr lang="en-US" dirty="0" smtClean="0"/>
          </a:p>
          <a:p>
            <a:r>
              <a:rPr lang="en-US" dirty="0" smtClean="0"/>
              <a:t>*</a:t>
            </a:r>
            <a:r>
              <a:rPr lang="en-US" dirty="0"/>
              <a:t>    Column-masking conditions generated by the policy function must be simple Boolean expressions, unlike regular Oracle Virtual Private Database predicates. </a:t>
            </a:r>
          </a:p>
          <a:p>
            <a:endParaRPr lang="en-US" dirty="0" smtClean="0"/>
          </a:p>
          <a:p>
            <a:r>
              <a:rPr lang="en-US" dirty="0" smtClean="0"/>
              <a:t>*</a:t>
            </a:r>
            <a:r>
              <a:rPr lang="en-US" dirty="0"/>
              <a:t>    For applications that perform calculations, or do not expect NULL values, use standard column-level Oracle Virtual Private Database, specifying SEC_RELEVANT_COLS  rather than the SEC_RELEVANT_COLS_OPT column-masking option. </a:t>
            </a:r>
          </a:p>
          <a:p>
            <a:endParaRPr lang="en-US" dirty="0" smtClean="0"/>
          </a:p>
          <a:p>
            <a:endParaRPr lang="en-US" dirty="0"/>
          </a:p>
          <a:p>
            <a:r>
              <a:rPr lang="en-US" dirty="0"/>
              <a:t> *    Do not include columns of the object data type (including the </a:t>
            </a:r>
            <a:r>
              <a:rPr lang="en-US" dirty="0" err="1"/>
              <a:t>XMLtype</a:t>
            </a:r>
            <a:r>
              <a:rPr lang="en-US" dirty="0"/>
              <a:t>) in the </a:t>
            </a:r>
            <a:r>
              <a:rPr lang="en-US" b="1" dirty="0"/>
              <a:t>sec_relevant_cols  </a:t>
            </a:r>
            <a:r>
              <a:rPr lang="en-US" dirty="0"/>
              <a:t>setting. This column type is not supported for the </a:t>
            </a:r>
            <a:r>
              <a:rPr lang="en-US" b="1" dirty="0"/>
              <a:t>sec_relevant_cols  setting. </a:t>
            </a:r>
            <a:endParaRPr lang="en-US" b="1" dirty="0" smtClean="0"/>
          </a:p>
          <a:p>
            <a:endParaRPr lang="en-US" b="1" dirty="0"/>
          </a:p>
          <a:p>
            <a:r>
              <a:rPr lang="en-US" b="1" dirty="0" smtClean="0"/>
              <a:t>*</a:t>
            </a:r>
            <a:r>
              <a:rPr lang="en-US" b="1" dirty="0"/>
              <a:t>  </a:t>
            </a:r>
            <a:r>
              <a:rPr lang="en-US" dirty="0"/>
              <a:t>  Column-masking used with UPDATE AS SELECT updates only the columns that users are allowed to see. </a:t>
            </a:r>
          </a:p>
        </p:txBody>
      </p:sp>
      <p:sp>
        <p:nvSpPr>
          <p:cNvPr id="8" name="Rectangle 7"/>
          <p:cNvSpPr/>
          <p:nvPr/>
        </p:nvSpPr>
        <p:spPr>
          <a:xfrm>
            <a:off x="4231797" y="0"/>
            <a:ext cx="3297698" cy="523220"/>
          </a:xfrm>
          <a:prstGeom prst="rect">
            <a:avLst/>
          </a:prstGeom>
        </p:spPr>
        <p:txBody>
          <a:bodyPr wrap="none">
            <a:spAutoFit/>
          </a:bodyPr>
          <a:lstStyle/>
          <a:p>
            <a:r>
              <a:rPr lang="en-US" sz="2800" b="1" dirty="0"/>
              <a:t>4.6  Column Masking</a:t>
            </a:r>
          </a:p>
        </p:txBody>
      </p:sp>
    </p:spTree>
    <p:extLst>
      <p:ext uri="{BB962C8B-B14F-4D97-AF65-F5344CB8AC3E}">
        <p14:creationId xmlns:p14="http://schemas.microsoft.com/office/powerpoint/2010/main" val="368688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4" y="114728"/>
            <a:ext cx="6201289" cy="53247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225" y="245332"/>
            <a:ext cx="5419725" cy="5018645"/>
          </a:xfrm>
          <a:prstGeom prst="rect">
            <a:avLst/>
          </a:prstGeom>
        </p:spPr>
      </p:pic>
    </p:spTree>
    <p:extLst>
      <p:ext uri="{BB962C8B-B14F-4D97-AF65-F5344CB8AC3E}">
        <p14:creationId xmlns:p14="http://schemas.microsoft.com/office/powerpoint/2010/main" val="2967949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13</a:t>
            </a:fld>
            <a:endParaRPr lang="en-US"/>
          </a:p>
        </p:txBody>
      </p:sp>
      <p:sp>
        <p:nvSpPr>
          <p:cNvPr id="2" name="Rectangle 1"/>
          <p:cNvSpPr/>
          <p:nvPr/>
        </p:nvSpPr>
        <p:spPr>
          <a:xfrm>
            <a:off x="502507" y="264805"/>
            <a:ext cx="11046941" cy="1985159"/>
          </a:xfrm>
          <a:prstGeom prst="rect">
            <a:avLst/>
          </a:prstGeom>
        </p:spPr>
        <p:txBody>
          <a:bodyPr wrap="square">
            <a:spAutoFit/>
          </a:bodyPr>
          <a:lstStyle/>
          <a:p>
            <a:r>
              <a:rPr lang="en-US" dirty="0"/>
              <a:t>Column-level policies enforce row-level security when a query references a security-relevant column. </a:t>
            </a:r>
            <a:endParaRPr lang="en-US" dirty="0" smtClean="0"/>
          </a:p>
          <a:p>
            <a:endParaRPr lang="en-US" sz="1100" dirty="0"/>
          </a:p>
          <a:p>
            <a:r>
              <a:rPr lang="en-US" dirty="0" smtClean="0"/>
              <a:t>You </a:t>
            </a:r>
            <a:r>
              <a:rPr lang="en-US" dirty="0"/>
              <a:t>can apply a column-level Oracle Virtual Private Database policy to tables and views, but not to synonyms</a:t>
            </a:r>
            <a:r>
              <a:rPr lang="en-US" dirty="0" smtClean="0"/>
              <a:t>.</a:t>
            </a:r>
          </a:p>
          <a:p>
            <a:endParaRPr lang="en-US" sz="1100" dirty="0"/>
          </a:p>
          <a:p>
            <a:r>
              <a:rPr lang="en-US" dirty="0" smtClean="0"/>
              <a:t>To </a:t>
            </a:r>
            <a:r>
              <a:rPr lang="en-US" dirty="0"/>
              <a:t>apply the policy to a column, specify the security-relevant column by using the </a:t>
            </a:r>
            <a:r>
              <a:rPr lang="en-US" b="1" dirty="0"/>
              <a:t>SEC_RELEVANT_COLS</a:t>
            </a:r>
            <a:r>
              <a:rPr lang="en-US" dirty="0"/>
              <a:t> parameter of the </a:t>
            </a:r>
            <a:r>
              <a:rPr lang="en-US" b="1" dirty="0"/>
              <a:t>DBMS_RLS.ADD_POLICY p</a:t>
            </a:r>
            <a:r>
              <a:rPr lang="en-US" dirty="0"/>
              <a:t>rocedure. </a:t>
            </a:r>
            <a:endParaRPr lang="en-US" dirty="0" smtClean="0"/>
          </a:p>
          <a:p>
            <a:endParaRPr lang="en-US" sz="1100" dirty="0"/>
          </a:p>
          <a:p>
            <a:r>
              <a:rPr lang="en-US" dirty="0" smtClean="0"/>
              <a:t>This </a:t>
            </a:r>
            <a:r>
              <a:rPr lang="en-US" dirty="0"/>
              <a:t>parameter applies the security policy whenever the column is referenced, explicitly or implicitly, in a query.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0" y="2445975"/>
            <a:ext cx="3481516" cy="12381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6" y="3841632"/>
            <a:ext cx="5838954" cy="23571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321" y="3609166"/>
            <a:ext cx="4165901" cy="2668416"/>
          </a:xfrm>
          <a:prstGeom prst="rect">
            <a:avLst/>
          </a:prstGeom>
        </p:spPr>
      </p:pic>
    </p:spTree>
    <p:extLst>
      <p:ext uri="{BB962C8B-B14F-4D97-AF65-F5344CB8AC3E}">
        <p14:creationId xmlns:p14="http://schemas.microsoft.com/office/powerpoint/2010/main" val="188218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14</a:t>
            </a:fld>
            <a:endParaRPr lang="en-US"/>
          </a:p>
        </p:txBody>
      </p:sp>
      <p:sp>
        <p:nvSpPr>
          <p:cNvPr id="2" name="Rectangle 1"/>
          <p:cNvSpPr/>
          <p:nvPr/>
        </p:nvSpPr>
        <p:spPr>
          <a:xfrm>
            <a:off x="296562" y="0"/>
            <a:ext cx="11895438" cy="1477328"/>
          </a:xfrm>
          <a:prstGeom prst="rect">
            <a:avLst/>
          </a:prstGeom>
        </p:spPr>
        <p:txBody>
          <a:bodyPr wrap="square">
            <a:spAutoFit/>
          </a:bodyPr>
          <a:lstStyle/>
          <a:p>
            <a:r>
              <a:rPr lang="en-US" dirty="0"/>
              <a:t>With column-masking behavior, all rows display, even those that reference sensitive columns</a:t>
            </a:r>
            <a:r>
              <a:rPr lang="en-US" dirty="0" smtClean="0"/>
              <a:t>.</a:t>
            </a:r>
          </a:p>
          <a:p>
            <a:endParaRPr lang="en-US" dirty="0"/>
          </a:p>
          <a:p>
            <a:r>
              <a:rPr lang="en-US" dirty="0" smtClean="0"/>
              <a:t> </a:t>
            </a:r>
            <a:r>
              <a:rPr lang="en-US" dirty="0"/>
              <a:t>The sensitive columns display as NULL values. To enable column-masking, set the </a:t>
            </a:r>
            <a:r>
              <a:rPr lang="en-US" b="1" dirty="0" err="1"/>
              <a:t>SEC_RELEVANT_COLS_opt</a:t>
            </a:r>
            <a:r>
              <a:rPr lang="en-US" dirty="0"/>
              <a:t>  parameter of the DBMS_RLS.ADD_POLICY procedure</a:t>
            </a:r>
            <a:r>
              <a:rPr lang="en-US" dirty="0" smtClean="0"/>
              <a: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7" y="1389234"/>
            <a:ext cx="7629525" cy="19388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14" y="3521551"/>
            <a:ext cx="3914775" cy="2641334"/>
          </a:xfrm>
          <a:prstGeom prst="rect">
            <a:avLst/>
          </a:prstGeom>
        </p:spPr>
      </p:pic>
    </p:spTree>
    <p:extLst>
      <p:ext uri="{BB962C8B-B14F-4D97-AF65-F5344CB8AC3E}">
        <p14:creationId xmlns:p14="http://schemas.microsoft.com/office/powerpoint/2010/main" val="203119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15</a:t>
            </a:fld>
            <a:endParaRPr lang="en-US"/>
          </a:p>
        </p:txBody>
      </p:sp>
      <p:sp>
        <p:nvSpPr>
          <p:cNvPr id="6" name="Rectangle 5"/>
          <p:cNvSpPr/>
          <p:nvPr/>
        </p:nvSpPr>
        <p:spPr>
          <a:xfrm>
            <a:off x="107092" y="144038"/>
            <a:ext cx="10882184" cy="2031325"/>
          </a:xfrm>
          <a:prstGeom prst="rect">
            <a:avLst/>
          </a:prstGeom>
        </p:spPr>
        <p:txBody>
          <a:bodyPr wrap="square">
            <a:spAutoFit/>
          </a:bodyPr>
          <a:lstStyle/>
          <a:p>
            <a:r>
              <a:rPr lang="en-US" dirty="0"/>
              <a:t>For some queries, column-masking may prevent some rows from displaying. </a:t>
            </a:r>
            <a:endParaRPr lang="en-US" dirty="0" smtClean="0"/>
          </a:p>
          <a:p>
            <a:endParaRPr lang="en-US" dirty="0" smtClean="0"/>
          </a:p>
          <a:p>
            <a:r>
              <a:rPr lang="en-US" dirty="0" smtClean="0"/>
              <a:t>Because </a:t>
            </a:r>
            <a:r>
              <a:rPr lang="en-US" dirty="0"/>
              <a:t>the column-masking option was set, this query may not return rows if the salary column returns a NULL value. </a:t>
            </a:r>
            <a:endParaRPr lang="en-US" dirty="0" smtClean="0"/>
          </a:p>
          <a:p>
            <a:endParaRPr lang="en-US" dirty="0" smtClean="0"/>
          </a:p>
          <a:p>
            <a:r>
              <a:rPr lang="en-US" dirty="0" smtClean="0"/>
              <a:t>This </a:t>
            </a:r>
            <a:r>
              <a:rPr lang="en-US" dirty="0"/>
              <a:t>example </a:t>
            </a:r>
            <a:r>
              <a:rPr lang="en-US" dirty="0" err="1"/>
              <a:t>deptno</a:t>
            </a:r>
            <a:r>
              <a:rPr lang="en-US" dirty="0"/>
              <a:t> 20,10 values </a:t>
            </a:r>
            <a:r>
              <a:rPr lang="en-US" dirty="0" err="1"/>
              <a:t>sal</a:t>
            </a:r>
            <a:r>
              <a:rPr lang="en-US" dirty="0"/>
              <a:t> column values are NULL </a:t>
            </a:r>
            <a:br>
              <a:rPr lang="en-US" dirty="0"/>
            </a:br>
            <a:endParaRPr lang="en-US"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62" y="2056772"/>
            <a:ext cx="4980159" cy="4299578"/>
          </a:xfrm>
          <a:prstGeom prst="rect">
            <a:avLst/>
          </a:prstGeom>
        </p:spPr>
      </p:pic>
    </p:spTree>
    <p:extLst>
      <p:ext uri="{BB962C8B-B14F-4D97-AF65-F5344CB8AC3E}">
        <p14:creationId xmlns:p14="http://schemas.microsoft.com/office/powerpoint/2010/main" val="186002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811" y="3124248"/>
            <a:ext cx="9144000" cy="860892"/>
          </a:xfrm>
        </p:spPr>
        <p:txBody>
          <a:bodyPr>
            <a:normAutofit/>
          </a:bodyPr>
          <a:lstStyle/>
          <a:p>
            <a:r>
              <a:rPr lang="en-US" sz="3600" b="1" dirty="0" smtClean="0"/>
              <a:t>Database Security</a:t>
            </a:r>
            <a:endParaRPr lang="en-US" sz="3600" b="1" dirty="0"/>
          </a:p>
        </p:txBody>
      </p:sp>
      <p:sp>
        <p:nvSpPr>
          <p:cNvPr id="3" name="Subtitle 2"/>
          <p:cNvSpPr>
            <a:spLocks noGrp="1"/>
          </p:cNvSpPr>
          <p:nvPr>
            <p:ph type="subTitle" idx="1"/>
          </p:nvPr>
        </p:nvSpPr>
        <p:spPr>
          <a:xfrm>
            <a:off x="1524000" y="4018897"/>
            <a:ext cx="9144000" cy="1655762"/>
          </a:xfrm>
        </p:spPr>
        <p:txBody>
          <a:bodyPr/>
          <a:lstStyle/>
          <a:p>
            <a:r>
              <a:rPr lang="en-US" dirty="0"/>
              <a:t>https://</a:t>
            </a:r>
            <a:r>
              <a:rPr lang="en-US" dirty="0" smtClean="0"/>
              <a:t>www.oercommons.org/</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 Girija Narasimhan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14F7A4-6DAA-4681-94E1-916176BCD870}" type="slidenum">
              <a:rPr lang="en-US" smtClean="0">
                <a:solidFill>
                  <a:prstClr val="black">
                    <a:tint val="75000"/>
                  </a:prstClr>
                </a:solidFill>
              </a:rPr>
              <a:pPr/>
              <a:t>16</a:t>
            </a:fld>
            <a:endParaRPr lang="en-US">
              <a:solidFill>
                <a:prstClr val="black">
                  <a:tint val="75000"/>
                </a:prstClr>
              </a:solidFill>
            </a:endParaRPr>
          </a:p>
        </p:txBody>
      </p:sp>
      <p:sp>
        <p:nvSpPr>
          <p:cNvPr id="7" name="TextBox 6"/>
          <p:cNvSpPr txBox="1"/>
          <p:nvPr/>
        </p:nvSpPr>
        <p:spPr>
          <a:xfrm>
            <a:off x="3321425" y="4666129"/>
            <a:ext cx="6489840" cy="523220"/>
          </a:xfrm>
          <a:prstGeom prst="rect">
            <a:avLst/>
          </a:prstGeom>
          <a:noFill/>
        </p:spPr>
        <p:txBody>
          <a:bodyPr wrap="square" rtlCol="0">
            <a:spAutoFit/>
          </a:bodyPr>
          <a:lstStyle/>
          <a:p>
            <a:pPr algn="ctr"/>
            <a:r>
              <a:rPr lang="en-US" sz="2800" b="1" dirty="0" smtClean="0">
                <a:solidFill>
                  <a:prstClr val="black"/>
                </a:solidFill>
              </a:rPr>
              <a:t>OER- UNIT 4  Virtual Private Database</a:t>
            </a:r>
            <a:endParaRPr lang="en-US" sz="2800" b="1" dirty="0">
              <a:solidFill>
                <a:prstClr val="black"/>
              </a:solidFill>
            </a:endParaRPr>
          </a:p>
        </p:txBody>
      </p:sp>
      <p:pic>
        <p:nvPicPr>
          <p:cNvPr id="9" name="Picture 8"/>
          <p:cNvPicPr>
            <a:picLocks noChangeAspect="1"/>
          </p:cNvPicPr>
          <p:nvPr/>
        </p:nvPicPr>
        <p:blipFill>
          <a:blip r:embed="rId3"/>
          <a:stretch>
            <a:fillRect/>
          </a:stretch>
        </p:blipFill>
        <p:spPr>
          <a:xfrm>
            <a:off x="4733365" y="134471"/>
            <a:ext cx="2447364" cy="3079377"/>
          </a:xfrm>
          <a:prstGeom prst="rect">
            <a:avLst/>
          </a:prstGeom>
        </p:spPr>
      </p:pic>
      <p:sp>
        <p:nvSpPr>
          <p:cNvPr id="8" name="TextBox 7"/>
          <p:cNvSpPr txBox="1"/>
          <p:nvPr/>
        </p:nvSpPr>
        <p:spPr>
          <a:xfrm>
            <a:off x="3321425" y="5323448"/>
            <a:ext cx="5289176" cy="523220"/>
          </a:xfrm>
          <a:prstGeom prst="rect">
            <a:avLst/>
          </a:prstGeom>
          <a:noFill/>
        </p:spPr>
        <p:txBody>
          <a:bodyPr wrap="square" rtlCol="0">
            <a:spAutoFit/>
          </a:bodyPr>
          <a:lstStyle/>
          <a:p>
            <a:pPr algn="ctr"/>
            <a:r>
              <a:rPr lang="en-US" sz="2800" b="1" dirty="0" smtClean="0">
                <a:solidFill>
                  <a:prstClr val="black"/>
                </a:solidFill>
              </a:rPr>
              <a:t>PART 3 – Application Context</a:t>
            </a:r>
            <a:endParaRPr lang="en-US" sz="2800" b="1" dirty="0">
              <a:solidFill>
                <a:prstClr val="black"/>
              </a:solidFill>
            </a:endParaRPr>
          </a:p>
        </p:txBody>
      </p:sp>
    </p:spTree>
    <p:extLst>
      <p:ext uri="{BB962C8B-B14F-4D97-AF65-F5344CB8AC3E}">
        <p14:creationId xmlns:p14="http://schemas.microsoft.com/office/powerpoint/2010/main" val="3374975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17</a:t>
            </a:fld>
            <a:endParaRPr lang="en-US"/>
          </a:p>
        </p:txBody>
      </p:sp>
      <p:sp>
        <p:nvSpPr>
          <p:cNvPr id="2" name="Rectangle 1"/>
          <p:cNvSpPr/>
          <p:nvPr/>
        </p:nvSpPr>
        <p:spPr>
          <a:xfrm>
            <a:off x="0" y="390109"/>
            <a:ext cx="11887200" cy="6186309"/>
          </a:xfrm>
          <a:prstGeom prst="rect">
            <a:avLst/>
          </a:prstGeom>
        </p:spPr>
        <p:txBody>
          <a:bodyPr wrap="square">
            <a:spAutoFit/>
          </a:bodyPr>
          <a:lstStyle/>
          <a:p>
            <a:endParaRPr lang="en-US" dirty="0"/>
          </a:p>
          <a:p>
            <a:r>
              <a:rPr lang="en-US" dirty="0"/>
              <a:t>The following statement returns the name of the user who logged onto the database:</a:t>
            </a:r>
          </a:p>
          <a:p>
            <a:endParaRPr lang="en-US" dirty="0"/>
          </a:p>
          <a:p>
            <a:r>
              <a:rPr lang="en-US" b="1" dirty="0"/>
              <a:t>CONNECT OE/OE </a:t>
            </a:r>
          </a:p>
          <a:p>
            <a:r>
              <a:rPr lang="en-US" b="1" dirty="0"/>
              <a:t>SELECT SYS_CONTEXT ('USERENV', 'SESSION_USER') </a:t>
            </a:r>
            <a:r>
              <a:rPr lang="en-US" b="1" dirty="0" smtClean="0"/>
              <a:t> </a:t>
            </a:r>
            <a:r>
              <a:rPr lang="en-US" b="1" dirty="0"/>
              <a:t>FROM DUAL;</a:t>
            </a:r>
          </a:p>
          <a:p>
            <a:endParaRPr lang="en-US" dirty="0"/>
          </a:p>
          <a:p>
            <a:r>
              <a:rPr lang="en-US" b="1" dirty="0"/>
              <a:t>SYS_CONTEXT ('USERENV', 'SESSION_USER')</a:t>
            </a:r>
          </a:p>
          <a:p>
            <a:r>
              <a:rPr lang="en-US" b="1" dirty="0"/>
              <a:t>------------------------------------------------------</a:t>
            </a:r>
          </a:p>
          <a:p>
            <a:r>
              <a:rPr lang="en-US" b="1" dirty="0"/>
              <a:t>OE</a:t>
            </a:r>
          </a:p>
          <a:p>
            <a:endParaRPr lang="en-US" dirty="0" smtClean="0"/>
          </a:p>
          <a:p>
            <a:r>
              <a:rPr lang="en-US" b="1" dirty="0" smtClean="0"/>
              <a:t>SELECT </a:t>
            </a:r>
            <a:r>
              <a:rPr lang="en-US" b="1" dirty="0"/>
              <a:t>SYS_CONTEXT ('&lt;</a:t>
            </a:r>
            <a:r>
              <a:rPr lang="en-US" b="1" dirty="0" err="1"/>
              <a:t>name_space</a:t>
            </a:r>
            <a:r>
              <a:rPr lang="en-US" b="1" dirty="0"/>
              <a:t>&gt;','&lt;parameter&gt;', &lt;length&gt;) from DUAL;</a:t>
            </a:r>
          </a:p>
          <a:p>
            <a:endParaRPr lang="en-US" dirty="0"/>
          </a:p>
          <a:p>
            <a:r>
              <a:rPr lang="en-US" dirty="0" smtClean="0"/>
              <a:t> </a:t>
            </a:r>
            <a:r>
              <a:rPr lang="en-US" b="1" dirty="0"/>
              <a:t>SYS_CONTEXT</a:t>
            </a:r>
            <a:r>
              <a:rPr lang="en-US" dirty="0"/>
              <a:t> function returns the value of parameter associated with the context namespace.  </a:t>
            </a:r>
            <a:endParaRPr lang="en-US" dirty="0" smtClean="0"/>
          </a:p>
          <a:p>
            <a:endParaRPr lang="en-US" dirty="0"/>
          </a:p>
          <a:p>
            <a:r>
              <a:rPr lang="en-US" dirty="0" smtClean="0"/>
              <a:t> </a:t>
            </a:r>
            <a:r>
              <a:rPr lang="en-US" dirty="0"/>
              <a:t>This function can be used in both SQL and PL/SQL statements</a:t>
            </a:r>
            <a:r>
              <a:rPr lang="en-US" dirty="0" smtClean="0"/>
              <a:t>. Context </a:t>
            </a:r>
            <a:r>
              <a:rPr lang="en-US" dirty="0"/>
              <a:t>namespaces are always stored in the schema SYS . </a:t>
            </a:r>
            <a:endParaRPr lang="en-US" dirty="0" smtClean="0"/>
          </a:p>
          <a:p>
            <a:endParaRPr lang="en-US" dirty="0"/>
          </a:p>
          <a:p>
            <a:r>
              <a:rPr lang="en-US" dirty="0" smtClean="0"/>
              <a:t>If </a:t>
            </a:r>
            <a:r>
              <a:rPr lang="en-US" dirty="0"/>
              <a:t>you omit schema , then Oracle Database uses the </a:t>
            </a:r>
            <a:r>
              <a:rPr lang="en-US" b="1" dirty="0"/>
              <a:t>current schema. package. </a:t>
            </a:r>
            <a:endParaRPr lang="en-US" b="1" dirty="0" smtClean="0"/>
          </a:p>
          <a:p>
            <a:endParaRPr lang="en-US" dirty="0"/>
          </a:p>
          <a:p>
            <a:r>
              <a:rPr lang="en-US" dirty="0" smtClean="0"/>
              <a:t>To </a:t>
            </a:r>
            <a:r>
              <a:rPr lang="en-US" dirty="0"/>
              <a:t>create a context namespace, you must have </a:t>
            </a:r>
            <a:r>
              <a:rPr lang="en-US" b="1" dirty="0"/>
              <a:t>CREATE ANY CONTEXT </a:t>
            </a:r>
            <a:r>
              <a:rPr lang="en-US" dirty="0"/>
              <a:t>system privilege. </a:t>
            </a:r>
          </a:p>
          <a:p>
            <a:endParaRPr lang="en-US" dirty="0" smtClean="0"/>
          </a:p>
          <a:p>
            <a:r>
              <a:rPr lang="en-US" dirty="0" smtClean="0"/>
              <a:t>The </a:t>
            </a:r>
            <a:r>
              <a:rPr lang="en-US" dirty="0"/>
              <a:t>parameter name can be any string. It is not case sensitive, but it cannot exceed 30 bytes in length. Oracle provides a built-in namespace called </a:t>
            </a:r>
            <a:r>
              <a:rPr lang="en-US" b="1" dirty="0"/>
              <a:t>USERENV</a:t>
            </a:r>
            <a:r>
              <a:rPr lang="en-US" dirty="0"/>
              <a:t>, which describes the current session. </a:t>
            </a:r>
          </a:p>
        </p:txBody>
      </p:sp>
      <p:sp>
        <p:nvSpPr>
          <p:cNvPr id="3" name="Rectangle 2"/>
          <p:cNvSpPr/>
          <p:nvPr/>
        </p:nvSpPr>
        <p:spPr>
          <a:xfrm>
            <a:off x="5174017" y="97722"/>
            <a:ext cx="3192669" cy="584775"/>
          </a:xfrm>
          <a:prstGeom prst="rect">
            <a:avLst/>
          </a:prstGeom>
        </p:spPr>
        <p:txBody>
          <a:bodyPr wrap="none">
            <a:spAutoFit/>
          </a:bodyPr>
          <a:lstStyle/>
          <a:p>
            <a:r>
              <a:rPr lang="en-US" sz="3200" b="1" dirty="0"/>
              <a:t>4.7 SYS_CONTEXT</a:t>
            </a:r>
          </a:p>
        </p:txBody>
      </p:sp>
    </p:spTree>
    <p:extLst>
      <p:ext uri="{BB962C8B-B14F-4D97-AF65-F5344CB8AC3E}">
        <p14:creationId xmlns:p14="http://schemas.microsoft.com/office/powerpoint/2010/main" val="426281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18</a:t>
            </a:fld>
            <a:endParaRPr lang="en-US"/>
          </a:p>
        </p:txBody>
      </p:sp>
      <p:sp>
        <p:nvSpPr>
          <p:cNvPr id="2" name="Rectangle 1"/>
          <p:cNvSpPr/>
          <p:nvPr/>
        </p:nvSpPr>
        <p:spPr>
          <a:xfrm>
            <a:off x="560293" y="900570"/>
            <a:ext cx="10143565" cy="3416320"/>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smtClean="0"/>
              <a:t>Policy </a:t>
            </a:r>
            <a:r>
              <a:rPr lang="en-US" dirty="0"/>
              <a:t>types control how Oracle Database caches Oracle Virtual Private Database policy  predicates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Setting </a:t>
            </a:r>
            <a:r>
              <a:rPr lang="en-US" dirty="0"/>
              <a:t>a policy type for your policies, because the execution of policy functions can use a significant amount of system resources.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Minimizing </a:t>
            </a:r>
            <a:r>
              <a:rPr lang="en-US" dirty="0"/>
              <a:t>the number of times that a policy function can run optimizes database performance</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t>
            </a:r>
            <a:r>
              <a:rPr lang="en-US" dirty="0"/>
              <a:t>You can choose from five policy types: DYNAMIC, STATIC, SHARED_STATIC, CONTEXT_SENSITIVE, and SHARED_CONTEXT_SENSITIVE.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 </a:t>
            </a:r>
            <a:r>
              <a:rPr lang="en-US" dirty="0"/>
              <a:t>specify the policy type, set the policy_ type  parameter of the DBMS_RLS.ADD POLICY procedure.</a:t>
            </a:r>
          </a:p>
        </p:txBody>
      </p:sp>
      <p:sp>
        <p:nvSpPr>
          <p:cNvPr id="3" name="Rectangle 2"/>
          <p:cNvSpPr/>
          <p:nvPr/>
        </p:nvSpPr>
        <p:spPr>
          <a:xfrm>
            <a:off x="2471290" y="147575"/>
            <a:ext cx="7249420" cy="523220"/>
          </a:xfrm>
          <a:prstGeom prst="rect">
            <a:avLst/>
          </a:prstGeom>
        </p:spPr>
        <p:txBody>
          <a:bodyPr wrap="none">
            <a:spAutoFit/>
          </a:bodyPr>
          <a:lstStyle/>
          <a:p>
            <a:r>
              <a:rPr lang="en-US" sz="2800" dirty="0"/>
              <a:t>4.8   Oracle Virtual Private Database Policy Types</a:t>
            </a:r>
          </a:p>
        </p:txBody>
      </p:sp>
    </p:spTree>
    <p:extLst>
      <p:ext uri="{BB962C8B-B14F-4D97-AF65-F5344CB8AC3E}">
        <p14:creationId xmlns:p14="http://schemas.microsoft.com/office/powerpoint/2010/main" val="404060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19</a:t>
            </a:fld>
            <a:endParaRPr lang="en-US"/>
          </a:p>
        </p:txBody>
      </p:sp>
      <p:pic>
        <p:nvPicPr>
          <p:cNvPr id="2" name="Picture 1"/>
          <p:cNvPicPr>
            <a:picLocks noChangeAspect="1"/>
          </p:cNvPicPr>
          <p:nvPr/>
        </p:nvPicPr>
        <p:blipFill>
          <a:blip r:embed="rId2"/>
          <a:stretch>
            <a:fillRect/>
          </a:stretch>
        </p:blipFill>
        <p:spPr>
          <a:xfrm>
            <a:off x="336176" y="129427"/>
            <a:ext cx="10291483" cy="6029326"/>
          </a:xfrm>
          <a:prstGeom prst="rect">
            <a:avLst/>
          </a:prstGeom>
        </p:spPr>
      </p:pic>
    </p:spTree>
    <p:extLst>
      <p:ext uri="{BB962C8B-B14F-4D97-AF65-F5344CB8AC3E}">
        <p14:creationId xmlns:p14="http://schemas.microsoft.com/office/powerpoint/2010/main" val="245607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Dr. Girija Narasimhan</a:t>
            </a:r>
            <a:endParaRPr lang="en-US"/>
          </a:p>
        </p:txBody>
      </p:sp>
      <p:sp>
        <p:nvSpPr>
          <p:cNvPr id="4" name="Slide Number Placeholder 3"/>
          <p:cNvSpPr>
            <a:spLocks noGrp="1"/>
          </p:cNvSpPr>
          <p:nvPr>
            <p:ph type="sldNum" sz="quarter" idx="12"/>
          </p:nvPr>
        </p:nvSpPr>
        <p:spPr/>
        <p:txBody>
          <a:bodyPr/>
          <a:lstStyle/>
          <a:p>
            <a:fld id="{F33324CE-4EFC-4EA3-9093-F316C2983C14}" type="slidenum">
              <a:rPr lang="en-US" smtClean="0"/>
              <a:t>2</a:t>
            </a:fld>
            <a:endParaRPr lang="en-US"/>
          </a:p>
        </p:txBody>
      </p:sp>
      <p:sp>
        <p:nvSpPr>
          <p:cNvPr id="2" name="Rectangle 1"/>
          <p:cNvSpPr/>
          <p:nvPr/>
        </p:nvSpPr>
        <p:spPr>
          <a:xfrm>
            <a:off x="462242" y="651162"/>
            <a:ext cx="10535272" cy="5078313"/>
          </a:xfrm>
          <a:prstGeom prst="rect">
            <a:avLst/>
          </a:prstGeom>
        </p:spPr>
        <p:txBody>
          <a:bodyPr wrap="square">
            <a:spAutoFit/>
          </a:bodyPr>
          <a:lstStyle/>
          <a:p>
            <a:pPr marL="285750" indent="-285750">
              <a:buFont typeface="Arial" panose="020B0604020202020204" pitchFamily="34" charset="0"/>
              <a:buChar char="•"/>
            </a:pPr>
            <a:r>
              <a:rPr lang="en-US" dirty="0" smtClean="0"/>
              <a:t>The </a:t>
            </a:r>
            <a:r>
              <a:rPr lang="en-US" dirty="0"/>
              <a:t>Virtual Private Database (VPD) is introduced in oracle 8i version</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t>
            </a:r>
            <a:r>
              <a:rPr lang="en-US" dirty="0"/>
              <a:t>This is special feature which will control the database access. The purpose of VPD is whenever object privilege and role is not sufficient to fulfill the requirement of the user security then VPD policy control the access.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In the VPD policy includes SELECT, INSERT, UPDATE, DELETE, INDEX statement.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a:t>
            </a:r>
            <a:r>
              <a:rPr lang="en-US" dirty="0"/>
              <a:t>controls user directly or indirectly accessing any schema objects such as views, tables or synonyms in the database.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Using </a:t>
            </a:r>
            <a:r>
              <a:rPr lang="en-US" dirty="0"/>
              <a:t>Predicate to the view it will restrict the user to access the row, it is called Row Level security as RLS.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package name DBMS_RLS will support for implementing this feature.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VPD </a:t>
            </a:r>
            <a:r>
              <a:rPr lang="en-US" dirty="0"/>
              <a:t>is not supporting TRUNCATE OR ALTER statement </a:t>
            </a:r>
            <a:r>
              <a:rPr lang="en-US" dirty="0" err="1"/>
              <a:t>i.e</a:t>
            </a:r>
            <a:r>
              <a:rPr lang="en-US" dirty="0"/>
              <a:t> Data Definition Language statement.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It is using Application context feature to control the user transaction views in the database. </a:t>
            </a:r>
          </a:p>
        </p:txBody>
      </p:sp>
      <p:sp>
        <p:nvSpPr>
          <p:cNvPr id="7" name="Rectangle 6"/>
          <p:cNvSpPr/>
          <p:nvPr/>
        </p:nvSpPr>
        <p:spPr>
          <a:xfrm>
            <a:off x="4703521" y="127942"/>
            <a:ext cx="2587888" cy="523220"/>
          </a:xfrm>
          <a:prstGeom prst="rect">
            <a:avLst/>
          </a:prstGeom>
        </p:spPr>
        <p:txBody>
          <a:bodyPr wrap="none">
            <a:spAutoFit/>
          </a:bodyPr>
          <a:lstStyle/>
          <a:p>
            <a:r>
              <a:rPr lang="en-US" sz="2800" b="1" dirty="0"/>
              <a:t>4.1 Introduction</a:t>
            </a:r>
          </a:p>
        </p:txBody>
      </p:sp>
    </p:spTree>
    <p:extLst>
      <p:ext uri="{BB962C8B-B14F-4D97-AF65-F5344CB8AC3E}">
        <p14:creationId xmlns:p14="http://schemas.microsoft.com/office/powerpoint/2010/main" val="696164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20</a:t>
            </a:fld>
            <a:endParaRPr lang="en-US"/>
          </a:p>
        </p:txBody>
      </p:sp>
      <p:sp>
        <p:nvSpPr>
          <p:cNvPr id="2" name="Rectangle 1"/>
          <p:cNvSpPr/>
          <p:nvPr/>
        </p:nvSpPr>
        <p:spPr>
          <a:xfrm>
            <a:off x="412377" y="885937"/>
            <a:ext cx="10668000" cy="4247317"/>
          </a:xfrm>
          <a:prstGeom prst="rect">
            <a:avLst/>
          </a:prstGeom>
        </p:spPr>
        <p:txBody>
          <a:bodyPr wrap="square">
            <a:spAutoFit/>
          </a:bodyPr>
          <a:lstStyle/>
          <a:p>
            <a:pPr marL="285750" indent="-285750">
              <a:buFont typeface="Arial" panose="020B0604020202020204" pitchFamily="34" charset="0"/>
              <a:buChar char="•"/>
            </a:pPr>
            <a:r>
              <a:rPr lang="en-US" dirty="0" smtClean="0"/>
              <a:t>Application </a:t>
            </a:r>
            <a:r>
              <a:rPr lang="en-US" dirty="0"/>
              <a:t>context helps you apply fine-grained access control because you can link function-based security policies with applications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a:t>
            </a:r>
            <a:r>
              <a:rPr lang="en-US" dirty="0"/>
              <a:t>Oracle provides a built-in application context namespace, USERENV, which provides access to predefined attributes.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These </a:t>
            </a:r>
            <a:r>
              <a:rPr lang="en-US" dirty="0"/>
              <a:t>attributes are session primitives which is information that the database automatically captures about a user session.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a:t>
            </a:r>
            <a:r>
              <a:rPr lang="en-US" dirty="0"/>
              <a:t>example, the IP address from which a user connects, the user name, and the proxy user name (in cases where a user connection is proxies through a middle tier), are all available as predefined attributes through the USERENV application context.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Such usage removes the repeated overhead of querying the database each time access to application attributes is needed.</a:t>
            </a:r>
          </a:p>
        </p:txBody>
      </p:sp>
      <p:sp>
        <p:nvSpPr>
          <p:cNvPr id="3" name="Rectangle 2"/>
          <p:cNvSpPr/>
          <p:nvPr/>
        </p:nvSpPr>
        <p:spPr>
          <a:xfrm>
            <a:off x="4305397" y="39987"/>
            <a:ext cx="3668440" cy="523220"/>
          </a:xfrm>
          <a:prstGeom prst="rect">
            <a:avLst/>
          </a:prstGeom>
        </p:spPr>
        <p:txBody>
          <a:bodyPr wrap="none">
            <a:spAutoFit/>
          </a:bodyPr>
          <a:lstStyle/>
          <a:p>
            <a:r>
              <a:rPr lang="en-US" sz="2800" b="1" dirty="0"/>
              <a:t>4.9 Application Context</a:t>
            </a:r>
          </a:p>
        </p:txBody>
      </p:sp>
    </p:spTree>
    <p:extLst>
      <p:ext uri="{BB962C8B-B14F-4D97-AF65-F5344CB8AC3E}">
        <p14:creationId xmlns:p14="http://schemas.microsoft.com/office/powerpoint/2010/main" val="188655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21</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6508376"/>
          </a:xfrm>
          <a:prstGeom prst="rect">
            <a:avLst/>
          </a:prstGeom>
        </p:spPr>
      </p:pic>
    </p:spTree>
    <p:extLst>
      <p:ext uri="{BB962C8B-B14F-4D97-AF65-F5344CB8AC3E}">
        <p14:creationId xmlns:p14="http://schemas.microsoft.com/office/powerpoint/2010/main" val="1020538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51" y="0"/>
            <a:ext cx="10485625" cy="6356350"/>
          </a:xfrm>
          <a:prstGeom prst="rect">
            <a:avLst/>
          </a:prstGeom>
        </p:spPr>
      </p:pic>
    </p:spTree>
    <p:extLst>
      <p:ext uri="{BB962C8B-B14F-4D97-AF65-F5344CB8AC3E}">
        <p14:creationId xmlns:p14="http://schemas.microsoft.com/office/powerpoint/2010/main" val="241653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211" y="618844"/>
            <a:ext cx="8483413" cy="4181756"/>
          </a:xfrm>
          <a:prstGeom prst="rect">
            <a:avLst/>
          </a:prstGeom>
        </p:spPr>
      </p:pic>
    </p:spTree>
    <p:extLst>
      <p:ext uri="{BB962C8B-B14F-4D97-AF65-F5344CB8AC3E}">
        <p14:creationId xmlns:p14="http://schemas.microsoft.com/office/powerpoint/2010/main" val="355338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87" y="136804"/>
            <a:ext cx="7951413" cy="6219546"/>
          </a:xfrm>
          <a:prstGeom prst="rect">
            <a:avLst/>
          </a:prstGeom>
        </p:spPr>
      </p:pic>
      <p:sp>
        <p:nvSpPr>
          <p:cNvPr id="3" name="Rectangle 2"/>
          <p:cNvSpPr/>
          <p:nvPr/>
        </p:nvSpPr>
        <p:spPr>
          <a:xfrm>
            <a:off x="8525716" y="254832"/>
            <a:ext cx="3666284" cy="6463308"/>
          </a:xfrm>
          <a:prstGeom prst="rect">
            <a:avLst/>
          </a:prstGeom>
          <a:ln>
            <a:solidFill>
              <a:schemeClr val="bg2">
                <a:lumMod val="10000"/>
              </a:schemeClr>
            </a:solidFill>
          </a:ln>
        </p:spPr>
        <p:txBody>
          <a:bodyPr wrap="square">
            <a:spAutoFit/>
          </a:bodyPr>
          <a:lstStyle/>
          <a:p>
            <a:r>
              <a:rPr lang="en-US" dirty="0" smtClean="0"/>
              <a:t>Line 4: </a:t>
            </a:r>
            <a:r>
              <a:rPr lang="en-US" dirty="0" err="1" smtClean="0"/>
              <a:t>userno</a:t>
            </a:r>
            <a:r>
              <a:rPr lang="en-US" dirty="0" smtClean="0"/>
              <a:t> </a:t>
            </a:r>
            <a:r>
              <a:rPr lang="en-US" dirty="0"/>
              <a:t>variable hold the </a:t>
            </a:r>
            <a:r>
              <a:rPr lang="en-US" dirty="0" err="1"/>
              <a:t>userid</a:t>
            </a:r>
            <a:r>
              <a:rPr lang="en-US" dirty="0" smtClean="0"/>
              <a:t>.</a:t>
            </a:r>
          </a:p>
          <a:p>
            <a:endParaRPr lang="en-US" dirty="0"/>
          </a:p>
          <a:p>
            <a:r>
              <a:rPr lang="en-US" dirty="0" smtClean="0"/>
              <a:t>Line 6: </a:t>
            </a:r>
            <a:r>
              <a:rPr lang="en-US" dirty="0"/>
              <a:t> SELECT statement to copy the </a:t>
            </a:r>
            <a:r>
              <a:rPr lang="en-US" dirty="0" err="1"/>
              <a:t>userid</a:t>
            </a:r>
            <a:r>
              <a:rPr lang="en-US" dirty="0"/>
              <a:t> information in the variable </a:t>
            </a:r>
            <a:r>
              <a:rPr lang="en-US" dirty="0" err="1" smtClean="0"/>
              <a:t>userno</a:t>
            </a:r>
            <a:r>
              <a:rPr lang="en-US" dirty="0" smtClean="0"/>
              <a:t>.</a:t>
            </a:r>
          </a:p>
          <a:p>
            <a:endParaRPr lang="en-US" dirty="0"/>
          </a:p>
          <a:p>
            <a:pPr fontAlgn="base"/>
            <a:r>
              <a:rPr lang="en-US" dirty="0" smtClean="0"/>
              <a:t>Line 7 : Uses </a:t>
            </a:r>
            <a:r>
              <a:rPr lang="en-US" dirty="0"/>
              <a:t>a WHERE clause to find all the USERIDs that match the username of the user who is logging on. For example username of "ARVIND" </a:t>
            </a:r>
            <a:r>
              <a:rPr lang="en-US" dirty="0" err="1"/>
              <a:t>userid</a:t>
            </a:r>
            <a:r>
              <a:rPr lang="en-US" dirty="0"/>
              <a:t> 11 is matching</a:t>
            </a:r>
            <a:r>
              <a:rPr lang="en-US" dirty="0" smtClean="0"/>
              <a:t>.</a:t>
            </a:r>
          </a:p>
          <a:p>
            <a:pPr fontAlgn="base"/>
            <a:endParaRPr lang="en-US" dirty="0"/>
          </a:p>
          <a:p>
            <a:pPr fontAlgn="base"/>
            <a:r>
              <a:rPr lang="en-US" dirty="0" smtClean="0"/>
              <a:t>Line 8: Sets </a:t>
            </a:r>
            <a:r>
              <a:rPr lang="en-US" dirty="0"/>
              <a:t>the </a:t>
            </a:r>
            <a:r>
              <a:rPr lang="en-US" dirty="0" err="1"/>
              <a:t>pro_ctx</a:t>
            </a:r>
            <a:r>
              <a:rPr lang="en-US" dirty="0"/>
              <a:t> application context values by creating the </a:t>
            </a:r>
            <a:r>
              <a:rPr lang="en-US" dirty="0" err="1"/>
              <a:t>userid</a:t>
            </a:r>
            <a:r>
              <a:rPr lang="en-US" dirty="0"/>
              <a:t> attribute and then setting it to the value stored in the </a:t>
            </a:r>
            <a:r>
              <a:rPr lang="en-US" dirty="0" err="1"/>
              <a:t>userno</a:t>
            </a:r>
            <a:r>
              <a:rPr lang="en-US" dirty="0"/>
              <a:t> variable.</a:t>
            </a:r>
          </a:p>
          <a:p>
            <a:pPr fontAlgn="base"/>
            <a:endParaRPr lang="en-US" dirty="0" smtClean="0"/>
          </a:p>
          <a:p>
            <a:pPr fontAlgn="base"/>
            <a:r>
              <a:rPr lang="en-US" dirty="0" smtClean="0"/>
              <a:t>Line 10: Add </a:t>
            </a:r>
            <a:r>
              <a:rPr lang="en-US" dirty="0"/>
              <a:t>a WHEN NO_DATA_FOUND system exception to catch any no data found errors that may result from the SELECT </a:t>
            </a:r>
            <a:r>
              <a:rPr lang="en-US" dirty="0" smtClean="0"/>
              <a:t>statement</a:t>
            </a:r>
            <a:endParaRPr lang="en-US" dirty="0"/>
          </a:p>
        </p:txBody>
      </p:sp>
      <p:cxnSp>
        <p:nvCxnSpPr>
          <p:cNvPr id="7" name="Straight Arrow Connector 6"/>
          <p:cNvCxnSpPr/>
          <p:nvPr/>
        </p:nvCxnSpPr>
        <p:spPr>
          <a:xfrm flipH="1">
            <a:off x="6494929" y="2339788"/>
            <a:ext cx="1828800" cy="20439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735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25</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97" y="-125132"/>
            <a:ext cx="9594197" cy="6481482"/>
          </a:xfrm>
          <a:prstGeom prst="rect">
            <a:avLst/>
          </a:prstGeom>
        </p:spPr>
      </p:pic>
    </p:spTree>
    <p:extLst>
      <p:ext uri="{BB962C8B-B14F-4D97-AF65-F5344CB8AC3E}">
        <p14:creationId xmlns:p14="http://schemas.microsoft.com/office/powerpoint/2010/main" val="394140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84" y="1050272"/>
            <a:ext cx="8721259" cy="2701458"/>
          </a:xfrm>
          <a:prstGeom prst="rect">
            <a:avLst/>
          </a:prstGeom>
        </p:spPr>
      </p:pic>
    </p:spTree>
    <p:extLst>
      <p:ext uri="{BB962C8B-B14F-4D97-AF65-F5344CB8AC3E}">
        <p14:creationId xmlns:p14="http://schemas.microsoft.com/office/powerpoint/2010/main" val="297682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944" y="0"/>
            <a:ext cx="7421656" cy="6077044"/>
          </a:xfrm>
          <a:prstGeom prst="rect">
            <a:avLst/>
          </a:prstGeom>
        </p:spPr>
      </p:pic>
    </p:spTree>
    <p:extLst>
      <p:ext uri="{BB962C8B-B14F-4D97-AF65-F5344CB8AC3E}">
        <p14:creationId xmlns:p14="http://schemas.microsoft.com/office/powerpoint/2010/main" val="1394945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28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11" y="321888"/>
            <a:ext cx="9651066" cy="5850312"/>
          </a:xfrm>
          <a:prstGeom prst="rect">
            <a:avLst/>
          </a:prstGeom>
        </p:spPr>
      </p:pic>
    </p:spTree>
    <p:extLst>
      <p:ext uri="{BB962C8B-B14F-4D97-AF65-F5344CB8AC3E}">
        <p14:creationId xmlns:p14="http://schemas.microsoft.com/office/powerpoint/2010/main" val="59603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Dr. Girija Narasimhan</a:t>
            </a:r>
            <a:endParaRPr lang="en-US"/>
          </a:p>
        </p:txBody>
      </p:sp>
      <p:sp>
        <p:nvSpPr>
          <p:cNvPr id="6" name="Slide Number Placeholder 5"/>
          <p:cNvSpPr>
            <a:spLocks noGrp="1"/>
          </p:cNvSpPr>
          <p:nvPr>
            <p:ph type="sldNum" sz="quarter" idx="12"/>
          </p:nvPr>
        </p:nvSpPr>
        <p:spPr/>
        <p:txBody>
          <a:bodyPr/>
          <a:lstStyle/>
          <a:p>
            <a:fld id="{F33324CE-4EFC-4EA3-9093-F316C2983C14}" type="slidenum">
              <a:rPr lang="en-US" smtClean="0"/>
              <a:t>3</a:t>
            </a:fld>
            <a:endParaRPr lang="en-US"/>
          </a:p>
        </p:txBody>
      </p:sp>
      <p:sp>
        <p:nvSpPr>
          <p:cNvPr id="3" name="Rectangle 2"/>
          <p:cNvSpPr/>
          <p:nvPr/>
        </p:nvSpPr>
        <p:spPr>
          <a:xfrm>
            <a:off x="1674340" y="1459686"/>
            <a:ext cx="9224319" cy="2031325"/>
          </a:xfrm>
          <a:prstGeom prst="rect">
            <a:avLst/>
          </a:prstGeom>
        </p:spPr>
        <p:txBody>
          <a:bodyPr wrap="square">
            <a:spAutoFit/>
          </a:bodyPr>
          <a:lstStyle/>
          <a:p>
            <a:pPr marL="285750" indent="-285750">
              <a:buFont typeface="Arial" panose="020B0604020202020204" pitchFamily="34" charset="0"/>
              <a:buChar char="•"/>
            </a:pPr>
            <a:r>
              <a:rPr lang="en-US" dirty="0" smtClean="0"/>
              <a:t>There </a:t>
            </a:r>
            <a:r>
              <a:rPr lang="en-US" dirty="0"/>
              <a:t>is two components, first to </a:t>
            </a:r>
            <a:r>
              <a:rPr lang="en-US" b="1" dirty="0"/>
              <a:t>create function </a:t>
            </a:r>
            <a:r>
              <a:rPr lang="en-US" dirty="0"/>
              <a:t>and then </a:t>
            </a:r>
            <a:r>
              <a:rPr lang="en-US" b="1" dirty="0"/>
              <a:t>create policy</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a:t>
            </a:r>
            <a:r>
              <a:rPr lang="en-US" dirty="0"/>
              <a:t>Creating a Function to generate the </a:t>
            </a:r>
            <a:r>
              <a:rPr lang="en-US" b="1" dirty="0"/>
              <a:t>Dynamic WHERE Clause </a:t>
            </a:r>
            <a:r>
              <a:rPr lang="en-US" dirty="0"/>
              <a:t>(predicate).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Using </a:t>
            </a:r>
            <a:r>
              <a:rPr lang="en-US" dirty="0"/>
              <a:t>predicate define the </a:t>
            </a:r>
            <a:r>
              <a:rPr lang="en-US" b="1" dirty="0">
                <a:solidFill>
                  <a:srgbClr val="FF0000"/>
                </a:solidFill>
              </a:rPr>
              <a:t>restriction to apply </a:t>
            </a:r>
            <a:r>
              <a:rPr lang="en-US" dirty="0"/>
              <a:t>for the policy.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function generally created in </a:t>
            </a:r>
            <a:r>
              <a:rPr lang="en-US" b="1" dirty="0"/>
              <a:t>administration own schema</a:t>
            </a:r>
            <a:r>
              <a:rPr lang="en-US" dirty="0"/>
              <a:t>. (i.e. SYS). </a:t>
            </a:r>
          </a:p>
        </p:txBody>
      </p:sp>
      <p:sp>
        <p:nvSpPr>
          <p:cNvPr id="4" name="Rectangle 3"/>
          <p:cNvSpPr/>
          <p:nvPr/>
        </p:nvSpPr>
        <p:spPr>
          <a:xfrm>
            <a:off x="827065" y="488263"/>
            <a:ext cx="9155135" cy="523220"/>
          </a:xfrm>
          <a:prstGeom prst="rect">
            <a:avLst/>
          </a:prstGeom>
        </p:spPr>
        <p:txBody>
          <a:bodyPr wrap="none">
            <a:spAutoFit/>
          </a:bodyPr>
          <a:lstStyle/>
          <a:p>
            <a:r>
              <a:rPr lang="en-US" sz="2800" b="1" dirty="0"/>
              <a:t>4.2 Components of an Oracle Virtual Private Database Policy</a:t>
            </a:r>
          </a:p>
        </p:txBody>
      </p:sp>
    </p:spTree>
    <p:extLst>
      <p:ext uri="{BB962C8B-B14F-4D97-AF65-F5344CB8AC3E}">
        <p14:creationId xmlns:p14="http://schemas.microsoft.com/office/powerpoint/2010/main" val="3320587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Dr. Girija Narasimhan</a:t>
            </a:r>
            <a:endParaRPr lang="en-US"/>
          </a:p>
        </p:txBody>
      </p:sp>
      <p:sp>
        <p:nvSpPr>
          <p:cNvPr id="4" name="Slide Number Placeholder 3"/>
          <p:cNvSpPr>
            <a:spLocks noGrp="1"/>
          </p:cNvSpPr>
          <p:nvPr>
            <p:ph type="sldNum" sz="quarter" idx="12"/>
          </p:nvPr>
        </p:nvSpPr>
        <p:spPr/>
        <p:txBody>
          <a:bodyPr/>
          <a:lstStyle/>
          <a:p>
            <a:fld id="{F33324CE-4EFC-4EA3-9093-F316C2983C14}" type="slidenum">
              <a:rPr lang="en-US" smtClean="0"/>
              <a:t>4</a:t>
            </a:fld>
            <a:endParaRPr lang="en-US"/>
          </a:p>
        </p:txBody>
      </p:sp>
      <p:sp>
        <p:nvSpPr>
          <p:cNvPr id="2" name="Rectangle 1"/>
          <p:cNvSpPr/>
          <p:nvPr/>
        </p:nvSpPr>
        <p:spPr>
          <a:xfrm>
            <a:off x="617838" y="1074682"/>
            <a:ext cx="8740346" cy="3970318"/>
          </a:xfrm>
          <a:prstGeom prst="rect">
            <a:avLst/>
          </a:prstGeom>
        </p:spPr>
        <p:txBody>
          <a:bodyPr wrap="square">
            <a:spAutoFit/>
          </a:bodyPr>
          <a:lstStyle/>
          <a:p>
            <a:r>
              <a:rPr lang="en-US" dirty="0" smtClean="0"/>
              <a:t>CREATE </a:t>
            </a:r>
            <a:r>
              <a:rPr lang="en-US" dirty="0"/>
              <a:t>TABLE USER1(USERID NUMBER(4) PRIMARY KEY,USERNAME VARCHAR2(15));</a:t>
            </a:r>
          </a:p>
          <a:p>
            <a:r>
              <a:rPr lang="en-US" dirty="0"/>
              <a:t>INSERT INTO USER1 VALUES(11,'ARVIND');</a:t>
            </a:r>
          </a:p>
          <a:p>
            <a:r>
              <a:rPr lang="en-US" dirty="0"/>
              <a:t>INSERT INTO USER1 VALUES(12,'SINDUJA');</a:t>
            </a:r>
          </a:p>
          <a:p>
            <a:r>
              <a:rPr lang="en-US" dirty="0"/>
              <a:t>INSERT INTO  USER1 VALUES(13,'RAJU');</a:t>
            </a:r>
          </a:p>
          <a:p>
            <a:endParaRPr lang="en-US" dirty="0"/>
          </a:p>
          <a:p>
            <a:r>
              <a:rPr lang="en-US" dirty="0"/>
              <a:t>CREATE TABLE PROJECT(USERID NUMBER(4),PROJECT_NAME VARCHAR2(20),NO_OF_HOURS NUMBER(3));</a:t>
            </a:r>
          </a:p>
          <a:p>
            <a:r>
              <a:rPr lang="en-US" dirty="0"/>
              <a:t>INSERT INTO PROJECT VALUES(11,'MOBILE APPLICATION',30);</a:t>
            </a:r>
          </a:p>
          <a:p>
            <a:r>
              <a:rPr lang="en-US" dirty="0"/>
              <a:t>INSERT INTO PROJECT VALUES(11,'ONLINE SHOPPING',40);</a:t>
            </a:r>
          </a:p>
          <a:p>
            <a:r>
              <a:rPr lang="en-US" dirty="0"/>
              <a:t>INSERT INTO PROJECT VALUES(12,'HR APPLICATION',25);</a:t>
            </a:r>
          </a:p>
          <a:p>
            <a:r>
              <a:rPr lang="en-US" dirty="0"/>
              <a:t>INSERT INTO PROJECT </a:t>
            </a:r>
            <a:r>
              <a:rPr lang="en-US" dirty="0" smtClean="0"/>
              <a:t>VALUES(12</a:t>
            </a:r>
            <a:r>
              <a:rPr lang="en-US" dirty="0"/>
              <a:t>,'TELE BUY',35);</a:t>
            </a:r>
          </a:p>
          <a:p>
            <a:r>
              <a:rPr lang="en-US" dirty="0" smtClean="0"/>
              <a:t>Commit;</a:t>
            </a:r>
          </a:p>
          <a:p>
            <a:endParaRPr lang="en-US" dirty="0"/>
          </a:p>
          <a:p>
            <a:r>
              <a:rPr lang="en-US" dirty="0" smtClean="0"/>
              <a:t>Before </a:t>
            </a:r>
            <a:r>
              <a:rPr lang="en-US" dirty="0"/>
              <a:t>creating function create two tables in HR schema USER1 and PROJECT.</a:t>
            </a:r>
          </a:p>
        </p:txBody>
      </p:sp>
      <p:sp>
        <p:nvSpPr>
          <p:cNvPr id="6" name="Rectangle 5"/>
          <p:cNvSpPr/>
          <p:nvPr/>
        </p:nvSpPr>
        <p:spPr>
          <a:xfrm>
            <a:off x="4806384" y="130431"/>
            <a:ext cx="3455882" cy="523220"/>
          </a:xfrm>
          <a:prstGeom prst="rect">
            <a:avLst/>
          </a:prstGeom>
        </p:spPr>
        <p:txBody>
          <a:bodyPr wrap="none">
            <a:spAutoFit/>
          </a:bodyPr>
          <a:lstStyle/>
          <a:p>
            <a:r>
              <a:rPr lang="en-US" sz="2800" b="1" dirty="0"/>
              <a:t>4.2.1. Create Function</a:t>
            </a:r>
          </a:p>
        </p:txBody>
      </p:sp>
    </p:spTree>
    <p:extLst>
      <p:ext uri="{BB962C8B-B14F-4D97-AF65-F5344CB8AC3E}">
        <p14:creationId xmlns:p14="http://schemas.microsoft.com/office/powerpoint/2010/main" val="4079111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Dr. Girija Narasimhan</a:t>
            </a:r>
            <a:endParaRPr lang="en-US"/>
          </a:p>
        </p:txBody>
      </p:sp>
      <p:sp>
        <p:nvSpPr>
          <p:cNvPr id="4" name="Slide Number Placeholder 3"/>
          <p:cNvSpPr>
            <a:spLocks noGrp="1"/>
          </p:cNvSpPr>
          <p:nvPr>
            <p:ph type="sldNum" sz="quarter" idx="12"/>
          </p:nvPr>
        </p:nvSpPr>
        <p:spPr/>
        <p:txBody>
          <a:bodyPr/>
          <a:lstStyle/>
          <a:p>
            <a:fld id="{F33324CE-4EFC-4EA3-9093-F316C2983C14}"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058" y="437507"/>
            <a:ext cx="6093169" cy="5230126"/>
          </a:xfrm>
          <a:prstGeom prst="rect">
            <a:avLst/>
          </a:prstGeom>
        </p:spPr>
      </p:pic>
    </p:spTree>
    <p:extLst>
      <p:ext uri="{BB962C8B-B14F-4D97-AF65-F5344CB8AC3E}">
        <p14:creationId xmlns:p14="http://schemas.microsoft.com/office/powerpoint/2010/main" val="851603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6</a:t>
            </a:fld>
            <a:endParaRPr lang="en-US"/>
          </a:p>
        </p:txBody>
      </p:sp>
      <p:sp>
        <p:nvSpPr>
          <p:cNvPr id="6" name="Rectangle 5"/>
          <p:cNvSpPr/>
          <p:nvPr/>
        </p:nvSpPr>
        <p:spPr>
          <a:xfrm>
            <a:off x="856735" y="832023"/>
            <a:ext cx="10497065" cy="5355312"/>
          </a:xfrm>
          <a:prstGeom prst="rect">
            <a:avLst/>
          </a:prstGeom>
        </p:spPr>
        <p:txBody>
          <a:bodyPr wrap="square">
            <a:spAutoFit/>
          </a:bodyPr>
          <a:lstStyle/>
          <a:p>
            <a:r>
              <a:rPr lang="en-US" b="1" dirty="0" smtClean="0"/>
              <a:t>1</a:t>
            </a:r>
            <a:r>
              <a:rPr lang="en-US" b="1" dirty="0"/>
              <a:t>) It must take as arguments a schema name and an object (table, view, or synonym) name as inputs. </a:t>
            </a:r>
            <a:endParaRPr lang="en-US" dirty="0"/>
          </a:p>
          <a:p>
            <a:r>
              <a:rPr lang="en-US" dirty="0"/>
              <a:t>Define input parameters to hold this information, but do not specify the schema and object name themselves within the function. The policy that you create with the DBMS_RLS package. You must create the parameter for the schema first, followed by the parameter for the object. </a:t>
            </a:r>
          </a:p>
          <a:p>
            <a:endParaRPr lang="en-US" dirty="0" smtClean="0"/>
          </a:p>
          <a:p>
            <a:r>
              <a:rPr lang="en-US" dirty="0" smtClean="0"/>
              <a:t>2</a:t>
            </a:r>
            <a:r>
              <a:rPr lang="en-US" dirty="0"/>
              <a:t>) </a:t>
            </a:r>
            <a:r>
              <a:rPr lang="en-US" b="1" dirty="0"/>
              <a:t>It must provide a return value for the WHERE clause predicate that will be generated. </a:t>
            </a:r>
            <a:endParaRPr lang="en-US" dirty="0"/>
          </a:p>
          <a:p>
            <a:r>
              <a:rPr lang="en-US" dirty="0"/>
              <a:t>The return value for the WHERE clause is always a VARCHAR2 data type. </a:t>
            </a:r>
          </a:p>
          <a:p>
            <a:endParaRPr lang="en-US" dirty="0" smtClean="0"/>
          </a:p>
          <a:p>
            <a:r>
              <a:rPr lang="en-US" dirty="0" smtClean="0"/>
              <a:t>3</a:t>
            </a:r>
            <a:r>
              <a:rPr lang="en-US" dirty="0"/>
              <a:t>) </a:t>
            </a:r>
            <a:r>
              <a:rPr lang="en-US" b="1" dirty="0"/>
              <a:t>It must generate a valid WHERE clause.</a:t>
            </a:r>
            <a:r>
              <a:rPr lang="en-US" dirty="0"/>
              <a:t>, in that its WHERE clause is the same for all users who log on. </a:t>
            </a:r>
          </a:p>
          <a:p>
            <a:r>
              <a:rPr lang="en-US" dirty="0"/>
              <a:t>But in most cases, you may want to design the WHERE clause to be different for each user, each group of users, or each application that accesses the objects you want to protect. For example, if a manager logs in, the WHERE clause can be specific to the rights of that particular manager. You can do this by incorporating an application context, which accesses user session information, into the WHERE clause generation code. </a:t>
            </a:r>
          </a:p>
          <a:p>
            <a:endParaRPr lang="en-US" dirty="0" smtClean="0"/>
          </a:p>
          <a:p>
            <a:endParaRPr lang="en-US" dirty="0"/>
          </a:p>
          <a:p>
            <a:r>
              <a:rPr lang="en-US" dirty="0" smtClean="0"/>
              <a:t>4</a:t>
            </a:r>
            <a:r>
              <a:rPr lang="en-US" dirty="0"/>
              <a:t>) </a:t>
            </a:r>
            <a:r>
              <a:rPr lang="en-US" b="1" dirty="0"/>
              <a:t>It must not select from a table within the associated policy function. </a:t>
            </a:r>
            <a:endParaRPr lang="en-US" dirty="0"/>
          </a:p>
          <a:p>
            <a:r>
              <a:rPr lang="en-US" dirty="0"/>
              <a:t>Although you can define a policy against a table, you cannot select that table from within the policy that was defined against the table. </a:t>
            </a:r>
            <a:endParaRPr lang="en-US" dirty="0" smtClean="0"/>
          </a:p>
          <a:p>
            <a:endParaRPr lang="en-US" dirty="0"/>
          </a:p>
        </p:txBody>
      </p:sp>
      <p:sp>
        <p:nvSpPr>
          <p:cNvPr id="7" name="Rectangle 6"/>
          <p:cNvSpPr/>
          <p:nvPr/>
        </p:nvSpPr>
        <p:spPr>
          <a:xfrm>
            <a:off x="3700904" y="278712"/>
            <a:ext cx="4641912" cy="369332"/>
          </a:xfrm>
          <a:prstGeom prst="rect">
            <a:avLst/>
          </a:prstGeom>
        </p:spPr>
        <p:txBody>
          <a:bodyPr wrap="none">
            <a:spAutoFit/>
          </a:bodyPr>
          <a:lstStyle/>
          <a:p>
            <a:r>
              <a:rPr lang="en-US" b="1" dirty="0"/>
              <a:t>The function must have the following behavior</a:t>
            </a:r>
            <a:endParaRPr lang="en-US" dirty="0"/>
          </a:p>
        </p:txBody>
      </p:sp>
    </p:spTree>
    <p:extLst>
      <p:ext uri="{BB962C8B-B14F-4D97-AF65-F5344CB8AC3E}">
        <p14:creationId xmlns:p14="http://schemas.microsoft.com/office/powerpoint/2010/main" val="383052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7</a:t>
            </a:fld>
            <a:endParaRPr lang="en-US"/>
          </a:p>
        </p:txBody>
      </p:sp>
      <p:sp>
        <p:nvSpPr>
          <p:cNvPr id="2" name="Rectangle 1"/>
          <p:cNvSpPr/>
          <p:nvPr/>
        </p:nvSpPr>
        <p:spPr>
          <a:xfrm>
            <a:off x="225018" y="480796"/>
            <a:ext cx="11425882" cy="6001643"/>
          </a:xfrm>
          <a:prstGeom prst="rect">
            <a:avLst/>
          </a:prstGeom>
        </p:spPr>
        <p:txBody>
          <a:bodyPr wrap="square">
            <a:spAutoFit/>
          </a:bodyPr>
          <a:lstStyle/>
          <a:p>
            <a:r>
              <a:rPr lang="en-US" dirty="0" smtClean="0"/>
              <a:t>Creating </a:t>
            </a:r>
            <a:r>
              <a:rPr lang="en-US" dirty="0"/>
              <a:t>a Policy to Attach the Function to the Objects You Want to Protect object</a:t>
            </a:r>
            <a:r>
              <a:rPr lang="en-US" dirty="0" smtClean="0"/>
              <a:t>.</a:t>
            </a:r>
          </a:p>
          <a:p>
            <a:endParaRPr lang="en-US" sz="800" dirty="0"/>
          </a:p>
          <a:p>
            <a:r>
              <a:rPr lang="en-US" dirty="0" smtClean="0"/>
              <a:t> </a:t>
            </a:r>
            <a:r>
              <a:rPr lang="en-US" dirty="0"/>
              <a:t>To attach a policy to a table, view, or synonym, you use the DBMS_RLS.ADD_POLICY procedure. </a:t>
            </a:r>
            <a:endParaRPr lang="en-US" dirty="0" smtClean="0"/>
          </a:p>
          <a:p>
            <a:endParaRPr lang="en-US" sz="900" dirty="0"/>
          </a:p>
          <a:p>
            <a:r>
              <a:rPr lang="en-US" dirty="0" smtClean="0"/>
              <a:t>You </a:t>
            </a:r>
            <a:r>
              <a:rPr lang="en-US" dirty="0"/>
              <a:t>need to specify the table, view, or synonym to which you are adding a policy, and a name for the policy</a:t>
            </a:r>
            <a:r>
              <a:rPr lang="en-US" dirty="0" smtClean="0"/>
              <a:t>.</a:t>
            </a:r>
          </a:p>
          <a:p>
            <a:endParaRPr lang="en-US" sz="800" dirty="0"/>
          </a:p>
          <a:p>
            <a:r>
              <a:rPr lang="en-US" dirty="0" smtClean="0"/>
              <a:t> </a:t>
            </a:r>
            <a:r>
              <a:rPr lang="en-US" dirty="0"/>
              <a:t>You can also specify other information, such as the types of statements the policy controls (SELECT, INSERT, UPDATE, DELETE, CREATE INDEX, or ALTER INDEX).</a:t>
            </a:r>
          </a:p>
          <a:p>
            <a:r>
              <a:rPr lang="en-US" dirty="0"/>
              <a:t>You can enforce Oracle Virtual Private Database policies for SELECT, INSERT, UPDATE, INDEX, and DELETE statements</a:t>
            </a:r>
            <a:r>
              <a:rPr lang="en-US" dirty="0" smtClean="0"/>
              <a:t>.</a:t>
            </a:r>
          </a:p>
          <a:p>
            <a:endParaRPr lang="en-US" dirty="0"/>
          </a:p>
          <a:p>
            <a:r>
              <a:rPr lang="en-US" dirty="0" smtClean="0"/>
              <a:t>If </a:t>
            </a:r>
            <a:r>
              <a:rPr lang="en-US" dirty="0"/>
              <a:t>you do not specify a statement type, by default, Oracle Database specifies </a:t>
            </a:r>
            <a:r>
              <a:rPr lang="en-US" b="1" dirty="0"/>
              <a:t>SELECT, INSERT, UPDATE, and DELETE </a:t>
            </a:r>
            <a:r>
              <a:rPr lang="en-US" dirty="0"/>
              <a:t>but not </a:t>
            </a:r>
            <a:r>
              <a:rPr lang="en-US" b="1" dirty="0">
                <a:solidFill>
                  <a:srgbClr val="FF0000"/>
                </a:solidFill>
              </a:rPr>
              <a:t>Index</a:t>
            </a:r>
            <a:r>
              <a:rPr lang="en-US" dirty="0"/>
              <a:t>. </a:t>
            </a:r>
            <a:endParaRPr lang="en-US" dirty="0" smtClean="0"/>
          </a:p>
          <a:p>
            <a:endParaRPr lang="en-US" sz="800" dirty="0"/>
          </a:p>
          <a:p>
            <a:r>
              <a:rPr lang="en-US" dirty="0" smtClean="0"/>
              <a:t>Enter </a:t>
            </a:r>
            <a:r>
              <a:rPr lang="en-US" dirty="0"/>
              <a:t>any combination of these statement types by using the statement_types parameter in </a:t>
            </a:r>
            <a:r>
              <a:rPr lang="en-US" dirty="0" smtClean="0"/>
              <a:t> the</a:t>
            </a:r>
            <a:r>
              <a:rPr lang="en-US" dirty="0"/>
              <a:t> </a:t>
            </a:r>
            <a:r>
              <a:rPr lang="en-US" b="1" dirty="0"/>
              <a:t>DBMS_RLS.ADD_POLICY</a:t>
            </a:r>
            <a:r>
              <a:rPr lang="en-US" dirty="0"/>
              <a:t> procedure. </a:t>
            </a:r>
            <a:endParaRPr lang="en-US" dirty="0" smtClean="0"/>
          </a:p>
          <a:p>
            <a:endParaRPr lang="en-US" dirty="0"/>
          </a:p>
          <a:p>
            <a:r>
              <a:rPr lang="en-US" dirty="0" smtClean="0"/>
              <a:t>Enclose </a:t>
            </a:r>
            <a:r>
              <a:rPr lang="en-US" dirty="0"/>
              <a:t>the list in a pair of single quotation marks.</a:t>
            </a:r>
          </a:p>
          <a:p>
            <a:endParaRPr lang="en-US" sz="900" dirty="0" smtClean="0"/>
          </a:p>
          <a:p>
            <a:r>
              <a:rPr lang="en-US" dirty="0" smtClean="0"/>
              <a:t>In </a:t>
            </a:r>
            <a:r>
              <a:rPr lang="en-US" dirty="0"/>
              <a:t>the Virtual Private Database policy, you must ensure that the statement_types parameter includes all three of the INSERT, UPDATE, and DELETE statements for the policy to succeed. </a:t>
            </a:r>
            <a:endParaRPr lang="en-US" dirty="0" smtClean="0"/>
          </a:p>
          <a:p>
            <a:endParaRPr lang="en-US" sz="1000" dirty="0" smtClean="0"/>
          </a:p>
          <a:p>
            <a:r>
              <a:rPr lang="en-US" dirty="0" smtClean="0"/>
              <a:t>Alternatively</a:t>
            </a:r>
            <a:r>
              <a:rPr lang="en-US" dirty="0"/>
              <a:t>, you can omit the statement_types parameter. </a:t>
            </a:r>
            <a:endParaRPr lang="en-US" dirty="0" smtClean="0"/>
          </a:p>
          <a:p>
            <a:endParaRPr lang="en-US" sz="800" dirty="0"/>
          </a:p>
          <a:p>
            <a:r>
              <a:rPr lang="en-US" dirty="0" smtClean="0"/>
              <a:t>You </a:t>
            </a:r>
            <a:r>
              <a:rPr lang="en-US" dirty="0"/>
              <a:t>can enforce Oracle Virtual Private Database policies on index maintenance operations by specifying INDEX with the statement_types parameter.</a:t>
            </a:r>
          </a:p>
        </p:txBody>
      </p:sp>
      <p:sp>
        <p:nvSpPr>
          <p:cNvPr id="3" name="Rectangle 2"/>
          <p:cNvSpPr/>
          <p:nvPr/>
        </p:nvSpPr>
        <p:spPr>
          <a:xfrm>
            <a:off x="1794566" y="83664"/>
            <a:ext cx="8781058" cy="523220"/>
          </a:xfrm>
          <a:prstGeom prst="rect">
            <a:avLst/>
          </a:prstGeom>
        </p:spPr>
        <p:txBody>
          <a:bodyPr wrap="none">
            <a:spAutoFit/>
          </a:bodyPr>
          <a:lstStyle/>
          <a:p>
            <a:r>
              <a:rPr lang="en-US" sz="2800" b="1" dirty="0"/>
              <a:t>4.3 Creating a Policy to Attach the Function to the Objects</a:t>
            </a:r>
          </a:p>
        </p:txBody>
      </p:sp>
    </p:spTree>
    <p:extLst>
      <p:ext uri="{BB962C8B-B14F-4D97-AF65-F5344CB8AC3E}">
        <p14:creationId xmlns:p14="http://schemas.microsoft.com/office/powerpoint/2010/main" val="252264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56" y="242759"/>
            <a:ext cx="5465034" cy="5655533"/>
          </a:xfrm>
          <a:prstGeom prst="rect">
            <a:avLst/>
          </a:prstGeom>
        </p:spPr>
      </p:pic>
      <p:sp>
        <p:nvSpPr>
          <p:cNvPr id="3" name="Rectangle 2"/>
          <p:cNvSpPr/>
          <p:nvPr/>
        </p:nvSpPr>
        <p:spPr>
          <a:xfrm>
            <a:off x="6198973" y="3827506"/>
            <a:ext cx="5154827" cy="369332"/>
          </a:xfrm>
          <a:prstGeom prst="rect">
            <a:avLst/>
          </a:prstGeom>
        </p:spPr>
        <p:txBody>
          <a:bodyPr wrap="square">
            <a:spAutoFit/>
          </a:bodyPr>
          <a:lstStyle/>
          <a:p>
            <a:r>
              <a:rPr lang="en-US" dirty="0" smtClean="0"/>
              <a:t>That </a:t>
            </a:r>
            <a:r>
              <a:rPr lang="en-US" dirty="0"/>
              <a:t>is a reason it is showing only user 12 values.</a:t>
            </a:r>
          </a:p>
        </p:txBody>
      </p:sp>
      <p:sp>
        <p:nvSpPr>
          <p:cNvPr id="6" name="Rectangle 5"/>
          <p:cNvSpPr/>
          <p:nvPr/>
        </p:nvSpPr>
        <p:spPr>
          <a:xfrm>
            <a:off x="6096000" y="1021662"/>
            <a:ext cx="6096000" cy="646331"/>
          </a:xfrm>
          <a:prstGeom prst="rect">
            <a:avLst/>
          </a:prstGeom>
        </p:spPr>
        <p:txBody>
          <a:bodyPr>
            <a:spAutoFit/>
          </a:bodyPr>
          <a:lstStyle/>
          <a:p>
            <a:r>
              <a:rPr lang="en-US" dirty="0"/>
              <a:t>After creating policy, login HR schema using PROJECT table, it will show only USERID 12 records </a:t>
            </a:r>
            <a:r>
              <a:rPr lang="en-US" dirty="0" err="1"/>
              <a:t>i.e</a:t>
            </a:r>
            <a:r>
              <a:rPr lang="en-US" dirty="0"/>
              <a:t> 2 rows only.</a:t>
            </a:r>
          </a:p>
        </p:txBody>
      </p:sp>
      <p:sp>
        <p:nvSpPr>
          <p:cNvPr id="7" name="Rectangle 6"/>
          <p:cNvSpPr/>
          <p:nvPr/>
        </p:nvSpPr>
        <p:spPr>
          <a:xfrm>
            <a:off x="6096000" y="2052935"/>
            <a:ext cx="6096000" cy="923330"/>
          </a:xfrm>
          <a:prstGeom prst="rect">
            <a:avLst/>
          </a:prstGeom>
        </p:spPr>
        <p:txBody>
          <a:bodyPr>
            <a:spAutoFit/>
          </a:bodyPr>
          <a:lstStyle/>
          <a:p>
            <a:r>
              <a:rPr lang="en-US" dirty="0"/>
              <a:t>It don‘t show all the records in the PROJECT table, once you policy is attach with the function RETURN_VAL:='USERID=12' this predicate WHERE condition is applied to the table. </a:t>
            </a:r>
          </a:p>
        </p:txBody>
      </p:sp>
    </p:spTree>
    <p:extLst>
      <p:ext uri="{BB962C8B-B14F-4D97-AF65-F5344CB8AC3E}">
        <p14:creationId xmlns:p14="http://schemas.microsoft.com/office/powerpoint/2010/main" val="136850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Dr. Girija Narasimhan</a:t>
            </a:r>
            <a:endParaRPr lang="en-US"/>
          </a:p>
        </p:txBody>
      </p:sp>
      <p:sp>
        <p:nvSpPr>
          <p:cNvPr id="5" name="Slide Number Placeholder 4"/>
          <p:cNvSpPr>
            <a:spLocks noGrp="1"/>
          </p:cNvSpPr>
          <p:nvPr>
            <p:ph type="sldNum" sz="quarter" idx="12"/>
          </p:nvPr>
        </p:nvSpPr>
        <p:spPr/>
        <p:txBody>
          <a:bodyPr/>
          <a:lstStyle/>
          <a:p>
            <a:fld id="{F33324CE-4EFC-4EA3-9093-F316C2983C14}" type="slidenum">
              <a:rPr lang="en-US" smtClean="0"/>
              <a:t>9</a:t>
            </a:fld>
            <a:endParaRPr lang="en-US"/>
          </a:p>
        </p:txBody>
      </p:sp>
      <p:sp>
        <p:nvSpPr>
          <p:cNvPr id="2" name="Rectangle 1"/>
          <p:cNvSpPr/>
          <p:nvPr/>
        </p:nvSpPr>
        <p:spPr>
          <a:xfrm>
            <a:off x="288324" y="134024"/>
            <a:ext cx="6096000" cy="1754326"/>
          </a:xfrm>
          <a:prstGeom prst="rect">
            <a:avLst/>
          </a:prstGeom>
        </p:spPr>
        <p:txBody>
          <a:bodyPr>
            <a:spAutoFit/>
          </a:bodyPr>
          <a:lstStyle/>
          <a:p>
            <a:r>
              <a:rPr lang="en-US" b="1" dirty="0"/>
              <a:t>4.4 Drop Function</a:t>
            </a:r>
          </a:p>
          <a:p>
            <a:r>
              <a:rPr lang="en-US" dirty="0"/>
              <a:t>For deleting the function, write drop function statement </a:t>
            </a:r>
          </a:p>
          <a:p>
            <a:endParaRPr lang="en-US" dirty="0" smtClean="0"/>
          </a:p>
          <a:p>
            <a:r>
              <a:rPr lang="en-US" dirty="0" smtClean="0"/>
              <a:t>DROP </a:t>
            </a:r>
            <a:r>
              <a:rPr lang="en-US" dirty="0"/>
              <a:t>FUNCTION &lt;FUNCTION_NAME&gt;</a:t>
            </a:r>
          </a:p>
          <a:p>
            <a:endParaRPr lang="en-US" b="1" dirty="0" smtClean="0"/>
          </a:p>
          <a:p>
            <a:r>
              <a:rPr lang="en-US" b="1" dirty="0" smtClean="0"/>
              <a:t>DROP </a:t>
            </a:r>
            <a:r>
              <a:rPr lang="en-US" b="1" dirty="0"/>
              <a:t>FUNCTION GET_PROJECT</a:t>
            </a:r>
            <a:r>
              <a:rPr lang="en-US" b="1" dirty="0" smtClean="0"/>
              <a:t>;</a:t>
            </a:r>
            <a:endParaRPr lang="en-US" dirty="0"/>
          </a:p>
        </p:txBody>
      </p:sp>
      <p:sp>
        <p:nvSpPr>
          <p:cNvPr id="3" name="Rectangle 2"/>
          <p:cNvSpPr/>
          <p:nvPr/>
        </p:nvSpPr>
        <p:spPr>
          <a:xfrm>
            <a:off x="288324" y="2663031"/>
            <a:ext cx="9102812" cy="3416320"/>
          </a:xfrm>
          <a:prstGeom prst="rect">
            <a:avLst/>
          </a:prstGeom>
        </p:spPr>
        <p:txBody>
          <a:bodyPr wrap="square">
            <a:spAutoFit/>
          </a:bodyPr>
          <a:lstStyle/>
          <a:p>
            <a:r>
              <a:rPr lang="en-US" dirty="0"/>
              <a:t> </a:t>
            </a:r>
            <a:r>
              <a:rPr lang="en-US" b="1" dirty="0"/>
              <a:t>EXEC DBMS_RLS.DROP_POLICY ('schema name', 'object name', 'policy name'); </a:t>
            </a:r>
            <a:endParaRPr lang="en-US" dirty="0"/>
          </a:p>
          <a:p>
            <a:r>
              <a:rPr lang="en-US" b="1" dirty="0"/>
              <a:t> </a:t>
            </a:r>
            <a:endParaRPr lang="en-US" b="1" dirty="0" smtClean="0"/>
          </a:p>
          <a:p>
            <a:r>
              <a:rPr lang="en-US" b="1" dirty="0" smtClean="0"/>
              <a:t>EXEC </a:t>
            </a:r>
            <a:r>
              <a:rPr lang="en-US" b="1" dirty="0"/>
              <a:t>DBMS_RLS.DROP_POLICY ('HR', 'PROJECT', '</a:t>
            </a:r>
            <a:r>
              <a:rPr lang="en-US" b="1" dirty="0" err="1"/>
              <a:t>PROB_project</a:t>
            </a:r>
            <a:r>
              <a:rPr lang="en-US" b="1" dirty="0"/>
              <a:t>'); </a:t>
            </a:r>
            <a:endParaRPr lang="en-US" dirty="0"/>
          </a:p>
          <a:p>
            <a:r>
              <a:rPr lang="en-US" dirty="0"/>
              <a:t> For example </a:t>
            </a:r>
          </a:p>
          <a:p>
            <a:endParaRPr lang="en-US" b="1" dirty="0" smtClean="0"/>
          </a:p>
          <a:p>
            <a:r>
              <a:rPr lang="en-US" b="1" dirty="0" smtClean="0"/>
              <a:t>HR-</a:t>
            </a:r>
            <a:r>
              <a:rPr lang="en-US" b="1" dirty="0" smtClean="0">
                <a:sym typeface="Wingdings" panose="05000000000000000000" pitchFamily="2" charset="2"/>
              </a:rPr>
              <a:t></a:t>
            </a:r>
            <a:r>
              <a:rPr lang="en-US" b="1" dirty="0" smtClean="0"/>
              <a:t>schema </a:t>
            </a:r>
            <a:r>
              <a:rPr lang="en-US" b="1" dirty="0"/>
              <a:t>name</a:t>
            </a:r>
            <a:endParaRPr lang="en-US" dirty="0"/>
          </a:p>
          <a:p>
            <a:endParaRPr lang="en-US" b="1" dirty="0" smtClean="0"/>
          </a:p>
          <a:p>
            <a:r>
              <a:rPr lang="en-US" b="1" dirty="0" err="1" smtClean="0"/>
              <a:t>PROJECT</a:t>
            </a:r>
            <a:r>
              <a:rPr lang="en-US" b="1" dirty="0" err="1" smtClean="0">
                <a:sym typeface="Wingdings" panose="05000000000000000000" pitchFamily="2" charset="2"/>
              </a:rPr>
              <a:t></a:t>
            </a:r>
            <a:r>
              <a:rPr lang="en-US" b="1" dirty="0" err="1" smtClean="0"/>
              <a:t>object</a:t>
            </a:r>
            <a:r>
              <a:rPr lang="en-US" b="1" dirty="0" smtClean="0"/>
              <a:t> </a:t>
            </a:r>
            <a:r>
              <a:rPr lang="en-US" b="1" dirty="0"/>
              <a:t>name </a:t>
            </a:r>
            <a:endParaRPr lang="en-US" dirty="0"/>
          </a:p>
          <a:p>
            <a:endParaRPr lang="en-US" b="1" dirty="0" smtClean="0"/>
          </a:p>
          <a:p>
            <a:r>
              <a:rPr lang="en-US" b="1" dirty="0" err="1" smtClean="0"/>
              <a:t>PROB_project</a:t>
            </a:r>
            <a:r>
              <a:rPr lang="en-US" b="1" dirty="0" smtClean="0"/>
              <a:t> </a:t>
            </a:r>
            <a:r>
              <a:rPr lang="en-US" b="1" dirty="0" smtClean="0">
                <a:sym typeface="Wingdings" panose="05000000000000000000" pitchFamily="2" charset="2"/>
              </a:rPr>
              <a:t></a:t>
            </a:r>
            <a:r>
              <a:rPr lang="en-US" b="1" dirty="0" smtClean="0"/>
              <a:t> </a:t>
            </a:r>
            <a:r>
              <a:rPr lang="en-US" b="1" dirty="0"/>
              <a:t>policy name</a:t>
            </a:r>
            <a:endParaRPr lang="en-US" dirty="0"/>
          </a:p>
          <a:p>
            <a:endParaRPr lang="en-US" dirty="0" smtClean="0"/>
          </a:p>
          <a:p>
            <a:r>
              <a:rPr lang="en-US" dirty="0"/>
              <a:t> All parameter should be enclosed by signal quotes.</a:t>
            </a:r>
          </a:p>
        </p:txBody>
      </p:sp>
      <p:sp>
        <p:nvSpPr>
          <p:cNvPr id="6" name="Rectangle 5"/>
          <p:cNvSpPr/>
          <p:nvPr/>
        </p:nvSpPr>
        <p:spPr>
          <a:xfrm>
            <a:off x="329513" y="2149553"/>
            <a:ext cx="1617622" cy="369332"/>
          </a:xfrm>
          <a:prstGeom prst="rect">
            <a:avLst/>
          </a:prstGeom>
        </p:spPr>
        <p:txBody>
          <a:bodyPr wrap="none">
            <a:spAutoFit/>
          </a:bodyPr>
          <a:lstStyle/>
          <a:p>
            <a:r>
              <a:rPr lang="en-US" b="1" dirty="0"/>
              <a:t>4.5 Drop Policy</a:t>
            </a:r>
          </a:p>
        </p:txBody>
      </p:sp>
    </p:spTree>
    <p:extLst>
      <p:ext uri="{BB962C8B-B14F-4D97-AF65-F5344CB8AC3E}">
        <p14:creationId xmlns:p14="http://schemas.microsoft.com/office/powerpoint/2010/main" val="3955599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1256</Words>
  <Application>Microsoft Office PowerPoint</Application>
  <PresentationFormat>Widescreen</PresentationFormat>
  <Paragraphs>247</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Database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Database Security</vt:lpstr>
      <vt:lpstr>PowerPoint Presentation</vt:lpstr>
      <vt:lpstr>PowerPoint Presentation</vt:lpstr>
      <vt:lpstr>PowerPoint Presentation</vt:lpstr>
      <vt:lpstr>PowerPoint Presentation</vt:lpstr>
      <vt:lpstr>PowerPoint Presentation</vt:lpstr>
      <vt:lpstr>Database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Dr.Girija</dc:creator>
  <cp:lastModifiedBy>Dr.Girija</cp:lastModifiedBy>
  <cp:revision>101</cp:revision>
  <dcterms:created xsi:type="dcterms:W3CDTF">2017-05-08T06:48:00Z</dcterms:created>
  <dcterms:modified xsi:type="dcterms:W3CDTF">2017-11-05T09:45:54Z</dcterms:modified>
</cp:coreProperties>
</file>