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0" r:id="rId2"/>
    <p:sldId id="259" r:id="rId3"/>
    <p:sldId id="260" r:id="rId4"/>
    <p:sldId id="261" r:id="rId5"/>
    <p:sldId id="262" r:id="rId6"/>
    <p:sldId id="29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93" r:id="rId15"/>
    <p:sldId id="281" r:id="rId16"/>
    <p:sldId id="282" r:id="rId17"/>
    <p:sldId id="283" r:id="rId18"/>
    <p:sldId id="284" r:id="rId19"/>
    <p:sldId id="285" r:id="rId20"/>
    <p:sldId id="297" r:id="rId21"/>
    <p:sldId id="286" r:id="rId22"/>
    <p:sldId id="294" r:id="rId23"/>
    <p:sldId id="287" r:id="rId24"/>
    <p:sldId id="290" r:id="rId25"/>
    <p:sldId id="289" r:id="rId26"/>
    <p:sldId id="291" r:id="rId27"/>
    <p:sldId id="266" r:id="rId28"/>
    <p:sldId id="298" r:id="rId29"/>
    <p:sldId id="299" r:id="rId30"/>
    <p:sldId id="296" r:id="rId31"/>
    <p:sldId id="267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8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4706-C27F-4E33-8C2D-33463971A8D4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D952-A920-41E8-BA98-89D5A67FC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9CCA-B35A-4742-ACD7-987535F2EC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9CCA-B35A-4742-ACD7-987535F2EC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2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9CCA-B35A-4742-ACD7-987535F2EC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05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9CCA-B35A-4742-ACD7-987535F2EC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9CCA-B35A-4742-ACD7-987535F2EC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347D-9959-442E-BB5A-459648FF0977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622-2AFE-494E-B89A-76A6008A23BF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5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22D-8659-402E-9CF5-DBF51E5E29A4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0A8F-DA11-496D-B3EF-42539F3D66F0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7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6AEF-2679-4AA4-A730-763958387C86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3AA4-F805-4994-8141-2BF71595E33B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7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A3CA-F093-4057-8F7D-969F4502DF62}" type="datetime1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10F5-CB6F-4613-9003-DA960992CF03}" type="datetime1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AB3-2FB8-45AD-8528-D798AB61BE9A}" type="datetime1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7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E9F4-D3CA-4258-8D2B-DB76AF3C2271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751-45F7-494F-95F4-20562F59E9E5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1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23C0-DA23-47CF-89D5-CAD02CECE111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24CE-4EFC-4EA3-9093-F316C298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1" y="3124248"/>
            <a:ext cx="9144000" cy="86089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Database Security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897"/>
            <a:ext cx="9144000" cy="1655762"/>
          </a:xfrm>
        </p:spPr>
        <p:txBody>
          <a:bodyPr/>
          <a:lstStyle/>
          <a:p>
            <a:r>
              <a:rPr lang="en-US" dirty="0"/>
              <a:t>https://www.oercommons.org/authoring/21663-database-security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F7A4-6DAA-4681-94E1-916176BCD870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1425" y="4666129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OER- UNIT 3  Authorization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65" y="134471"/>
            <a:ext cx="2447364" cy="3079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412" y="5250844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PART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00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94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data </a:t>
            </a:r>
            <a:r>
              <a:rPr lang="en-US" dirty="0"/>
              <a:t>dictionary view </a:t>
            </a:r>
            <a:r>
              <a:rPr lang="en-US" dirty="0" smtClean="0"/>
              <a:t>DBA_ROLE_PRIVS </a:t>
            </a:r>
            <a:r>
              <a:rPr lang="en-US" dirty="0" smtClean="0"/>
              <a:t>-</a:t>
            </a:r>
            <a:r>
              <a:rPr lang="en-US" dirty="0"/>
              <a:t>Lists roles granted to users and roles </a:t>
            </a:r>
            <a:r>
              <a:rPr lang="en-US" dirty="0" smtClean="0"/>
              <a:t>. The </a:t>
            </a:r>
            <a:r>
              <a:rPr lang="en-US" dirty="0" smtClean="0"/>
              <a:t>ROLE_ROLE_PRIVS </a:t>
            </a:r>
            <a:r>
              <a:rPr lang="en-US" dirty="0" smtClean="0"/>
              <a:t>-</a:t>
            </a:r>
            <a:r>
              <a:rPr lang="en-US" dirty="0"/>
              <a:t>This view describes roles granted to other roles. Information is provided only about roles to which the user has access.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0" y="723483"/>
            <a:ext cx="6802279" cy="3087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59" y="3888104"/>
            <a:ext cx="7970520" cy="25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" y="0"/>
            <a:ext cx="11650504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6263" y="150614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 smtClean="0">
                <a:solidFill>
                  <a:srgbClr val="003366"/>
                </a:solidFill>
                <a:latin typeface="Open Sans"/>
              </a:rPr>
              <a:t>3.5  Change </a:t>
            </a:r>
            <a:r>
              <a:rPr lang="en-US" b="1" dirty="0">
                <a:solidFill>
                  <a:srgbClr val="003366"/>
                </a:solidFill>
                <a:latin typeface="Open Sans"/>
              </a:rPr>
              <a:t>the authorization method</a:t>
            </a:r>
            <a:endParaRPr lang="en-US" b="1" i="0" dirty="0">
              <a:solidFill>
                <a:srgbClr val="003366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08049"/>
            <a:ext cx="1165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74F60"/>
                </a:solidFill>
                <a:latin typeface="Open Sans"/>
              </a:rPr>
              <a:t>It is possible to shift from one type of authorization  to another type of authorization.  </a:t>
            </a:r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endParaRPr lang="en-US" dirty="0">
              <a:solidFill>
                <a:srgbClr val="474F60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474F60"/>
                </a:solidFill>
                <a:latin typeface="Open Sans"/>
              </a:rPr>
              <a:t>For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changing authorization the user has ALTER ANY ROLE system privilege or the user has ADMIN privilege.  </a:t>
            </a:r>
            <a:endParaRPr lang="en-US" dirty="0"/>
          </a:p>
        </p:txBody>
      </p:sp>
      <p:pic>
        <p:nvPicPr>
          <p:cNvPr id="6146" name="Picture 2" descr="Shifting role author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58" y="1895494"/>
            <a:ext cx="6527483" cy="28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0325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 smtClean="0">
                <a:solidFill>
                  <a:srgbClr val="003366"/>
                </a:solidFill>
                <a:latin typeface="Open Sans"/>
              </a:rPr>
              <a:t>3.6  Drop </a:t>
            </a:r>
            <a:r>
              <a:rPr lang="en-US" b="1" dirty="0">
                <a:solidFill>
                  <a:srgbClr val="003366"/>
                </a:solidFill>
                <a:latin typeface="Open Sans"/>
              </a:rPr>
              <a:t>Role</a:t>
            </a:r>
            <a:endParaRPr lang="en-US" b="1" i="0" dirty="0">
              <a:solidFill>
                <a:srgbClr val="003366"/>
              </a:solidFill>
              <a:effectLst/>
              <a:latin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" y="572582"/>
            <a:ext cx="1120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74F60"/>
                </a:solidFill>
                <a:latin typeface="Open Sans"/>
              </a:rPr>
              <a:t>For dropping role the user should have DROP ANY ROLE system privilege or ADMIN option.  </a:t>
            </a:r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endParaRPr lang="en-US" dirty="0">
              <a:solidFill>
                <a:srgbClr val="474F60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474F60"/>
                </a:solidFill>
                <a:latin typeface="Open Sans"/>
              </a:rPr>
              <a:t>The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dropping role has indirectly granted role, all the granted roles also be removed from dropping role. </a:t>
            </a:r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endParaRPr lang="en-US" dirty="0">
              <a:solidFill>
                <a:srgbClr val="474F60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474F60"/>
                </a:solidFill>
                <a:latin typeface="Open Sans"/>
              </a:rPr>
              <a:t>Only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privileges are removed, but indirect role is available in the database.</a:t>
            </a:r>
            <a:endParaRPr lang="en-US" dirty="0"/>
          </a:p>
        </p:txBody>
      </p:sp>
      <p:pic>
        <p:nvPicPr>
          <p:cNvPr id="7170" name="Picture 2" descr="Dropping 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27" y="2419242"/>
            <a:ext cx="7357745" cy="2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331" y="3189264"/>
            <a:ext cx="9144000" cy="86089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Database Security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897"/>
            <a:ext cx="9144000" cy="1655762"/>
          </a:xfrm>
        </p:spPr>
        <p:txBody>
          <a:bodyPr/>
          <a:lstStyle/>
          <a:p>
            <a:r>
              <a:rPr lang="en-US" dirty="0"/>
              <a:t>https://www.oercommons.org/authoring/21663-database-security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F7A4-6DAA-4681-94E1-916176BCD870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1425" y="4666129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OER- UNIT 3  Authorization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85" y="241151"/>
            <a:ext cx="2447364" cy="3079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412" y="5250844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PART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2583" y="120134"/>
            <a:ext cx="41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rgbClr val="003366"/>
                </a:solidFill>
                <a:latin typeface="Open Sans"/>
              </a:rPr>
              <a:t>3.7 Authorization of Object privilege</a:t>
            </a:r>
            <a:endParaRPr lang="en-US" b="1" i="0" dirty="0">
              <a:solidFill>
                <a:srgbClr val="003366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" y="489466"/>
            <a:ext cx="11155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74F60"/>
                </a:solidFill>
                <a:latin typeface="Open Sans"/>
              </a:rPr>
              <a:t>The schema object are table, views, indexes, triggers and database links, dimension, materialized view etc., </a:t>
            </a:r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endParaRPr lang="en-US" dirty="0">
              <a:solidFill>
                <a:srgbClr val="474F60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474F60"/>
                </a:solidFill>
                <a:latin typeface="Open Sans"/>
              </a:rPr>
              <a:t>For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accessing another user schema object the user need object privilege it will granted through role for user or group of users.  </a:t>
            </a:r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endParaRPr lang="en-US" dirty="0">
              <a:solidFill>
                <a:srgbClr val="474F60"/>
              </a:solidFill>
              <a:latin typeface="Open Sans"/>
            </a:endParaRPr>
          </a:p>
          <a:p>
            <a:r>
              <a:rPr lang="en-US" dirty="0" smtClean="0">
                <a:solidFill>
                  <a:srgbClr val="474F60"/>
                </a:solidFill>
                <a:latin typeface="Open Sans"/>
              </a:rPr>
              <a:t>Every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user by default has all object privileges for his/her own Schema containing objects.  </a:t>
            </a:r>
            <a:endParaRPr lang="en-US" dirty="0"/>
          </a:p>
        </p:txBody>
      </p:sp>
      <p:pic>
        <p:nvPicPr>
          <p:cNvPr id="8194" name="Picture 2" descr="grant object privilege 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15" y="2613124"/>
            <a:ext cx="6900545" cy="29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248960"/>
            <a:ext cx="11003280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474F60"/>
                </a:solidFill>
                <a:latin typeface="Open Sans"/>
              </a:rPr>
              <a:t>The object privileges can be grant specifically or all the object privilege assign to user using ALL privilege, it will assign privilege </a:t>
            </a:r>
            <a:r>
              <a:rPr lang="en-US" b="1" dirty="0">
                <a:solidFill>
                  <a:srgbClr val="474F60"/>
                </a:solidFill>
                <a:latin typeface="Open Sans"/>
              </a:rPr>
              <a:t>select, update, debug, flashback, query rewrite, on commit refresh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and </a:t>
            </a:r>
            <a:r>
              <a:rPr lang="en-US" b="1" dirty="0">
                <a:solidFill>
                  <a:srgbClr val="474F60"/>
                </a:solidFill>
                <a:latin typeface="Open Sans"/>
              </a:rPr>
              <a:t>delete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, </a:t>
            </a:r>
            <a:r>
              <a:rPr lang="en-US" b="1" dirty="0">
                <a:solidFill>
                  <a:srgbClr val="474F60"/>
                </a:solidFill>
                <a:latin typeface="Open Sans"/>
              </a:rPr>
              <a:t>references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 etc.,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104" y="1839020"/>
            <a:ext cx="6917055" cy="22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160" y="0"/>
            <a:ext cx="11826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user has GRANT ANY OBJECT PRIVILEGE , then the user can grant any specified object privilege to another user.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Using </a:t>
            </a:r>
            <a:r>
              <a:rPr lang="en-US" dirty="0"/>
              <a:t>GRANT statement with or without GRANT OPTION the privilege to assign to user.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If user has GRANT ANY OBJECT PRIVILEGE by default the user has to revoke any object privilege that was granted by the owner of the object.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028824"/>
            <a:ext cx="8481060" cy="35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20" y="152400"/>
            <a:ext cx="1194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Without  </a:t>
            </a:r>
            <a:r>
              <a:rPr lang="en-US" dirty="0"/>
              <a:t>GRANT option means the user is having GRANT ANY OBJECT PRIVILEGE can’t pass </a:t>
            </a:r>
            <a:r>
              <a:rPr lang="en-US" dirty="0" smtClean="0"/>
              <a:t>any  </a:t>
            </a:r>
            <a:r>
              <a:rPr lang="en-US" dirty="0"/>
              <a:t>grant object privilege to other user, otherwise it will show ORA-01031 error.</a:t>
            </a:r>
          </a:p>
        </p:txBody>
      </p:sp>
      <p:pic>
        <p:nvPicPr>
          <p:cNvPr id="9218" name="Picture 2" descr="with grant o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798731"/>
            <a:ext cx="9738359" cy="50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5053" y="4228583"/>
            <a:ext cx="4315027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SQL&gt; grant insert on hr.company to lakshmi;</a:t>
            </a:r>
          </a:p>
          <a:p>
            <a:r>
              <a:rPr lang="en-US" dirty="0"/>
              <a:t>grant insert on hr.company to lakshmi</a:t>
            </a:r>
          </a:p>
          <a:p>
            <a:r>
              <a:rPr lang="en-US" dirty="0"/>
              <a:t>                   *</a:t>
            </a:r>
          </a:p>
          <a:p>
            <a:r>
              <a:rPr lang="en-US" dirty="0"/>
              <a:t>ERROR at line 1:</a:t>
            </a:r>
          </a:p>
          <a:p>
            <a:r>
              <a:rPr lang="en-US" dirty="0"/>
              <a:t>ORA-01031: insufficient privileges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73240" y="4228583"/>
            <a:ext cx="881813" cy="4805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962" y="0"/>
            <a:ext cx="456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3.8 With GRANT option Vs. with ADMIN option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45" y="369332"/>
            <a:ext cx="10147935" cy="59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7259" y="164674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003366"/>
                </a:solidFill>
                <a:latin typeface="Open Sans"/>
              </a:rPr>
              <a:t>3.1 Authorization</a:t>
            </a:r>
            <a:endParaRPr lang="en-US" sz="3600" b="1" i="0" dirty="0">
              <a:solidFill>
                <a:srgbClr val="003366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339" y="1028238"/>
            <a:ext cx="107845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474F60"/>
                </a:solidFill>
                <a:latin typeface="Open Sans"/>
              </a:rPr>
              <a:t>The authorization gives permission to user to access database, modify the data or display the information</a:t>
            </a:r>
            <a:r>
              <a:rPr lang="en-US" sz="2400" dirty="0" smtClean="0">
                <a:solidFill>
                  <a:srgbClr val="474F60"/>
                </a:solidFill>
                <a:latin typeface="Open Sans"/>
              </a:rPr>
              <a:t>.</a:t>
            </a:r>
          </a:p>
          <a:p>
            <a:pPr fontAlgn="base"/>
            <a:endParaRPr lang="en-US" sz="2400" dirty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sz="2400" dirty="0" smtClean="0">
                <a:solidFill>
                  <a:srgbClr val="474F60"/>
                </a:solidFill>
                <a:latin typeface="Open Sans"/>
              </a:rPr>
              <a:t>It </a:t>
            </a:r>
            <a:r>
              <a:rPr lang="en-US" sz="2400" dirty="0">
                <a:solidFill>
                  <a:srgbClr val="474F60"/>
                </a:solidFill>
                <a:latin typeface="Open Sans"/>
              </a:rPr>
              <a:t>also controls user to access another user object schemas such as tables or rows or resources like connection, idle times.  </a:t>
            </a:r>
            <a:endParaRPr lang="en-US" sz="2400" dirty="0" smtClean="0">
              <a:solidFill>
                <a:srgbClr val="474F60"/>
              </a:solidFill>
              <a:latin typeface="Open Sans"/>
            </a:endParaRPr>
          </a:p>
          <a:p>
            <a:pPr fontAlgn="base"/>
            <a:endParaRPr lang="en-US" sz="2400" dirty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sz="2400" dirty="0" smtClean="0">
                <a:solidFill>
                  <a:srgbClr val="474F60"/>
                </a:solidFill>
                <a:latin typeface="Open Sans"/>
              </a:rPr>
              <a:t>There </a:t>
            </a:r>
            <a:r>
              <a:rPr lang="en-US" sz="2400" dirty="0">
                <a:solidFill>
                  <a:srgbClr val="474F60"/>
                </a:solidFill>
                <a:latin typeface="Open Sans"/>
              </a:rPr>
              <a:t>is two methods to grant privileges to user one is grant privileges to user explicitly and another method is grant privileges to a role. </a:t>
            </a:r>
            <a:endParaRPr lang="en-US" sz="2400" dirty="0" smtClean="0">
              <a:solidFill>
                <a:srgbClr val="474F60"/>
              </a:solidFill>
              <a:latin typeface="Open Sans"/>
            </a:endParaRPr>
          </a:p>
          <a:p>
            <a:pPr fontAlgn="base"/>
            <a:endParaRPr lang="en-US" sz="2400" dirty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sz="2400" dirty="0" smtClean="0">
                <a:solidFill>
                  <a:srgbClr val="474F60"/>
                </a:solidFill>
                <a:latin typeface="Open Sans"/>
              </a:rPr>
              <a:t>And </a:t>
            </a:r>
            <a:r>
              <a:rPr lang="en-US" sz="2400" dirty="0">
                <a:solidFill>
                  <a:srgbClr val="474F60"/>
                </a:solidFill>
                <a:latin typeface="Open Sans"/>
              </a:rPr>
              <a:t>then grant role to one or group of users in the database.</a:t>
            </a:r>
          </a:p>
          <a:p>
            <a:pPr fontAlgn="base"/>
            <a:endParaRPr lang="en-US" sz="2400" dirty="0" smtClean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sz="2400" dirty="0" smtClean="0">
                <a:solidFill>
                  <a:srgbClr val="474F60"/>
                </a:solidFill>
                <a:latin typeface="Open Sans"/>
              </a:rPr>
              <a:t>The </a:t>
            </a:r>
            <a:r>
              <a:rPr lang="en-US" sz="2400" dirty="0">
                <a:solidFill>
                  <a:srgbClr val="474F60"/>
                </a:solidFill>
                <a:latin typeface="Open Sans"/>
              </a:rPr>
              <a:t>privileges are classified into two features as System privilege and Object Privilege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. </a:t>
            </a:r>
            <a:endParaRPr lang="en-US" b="0" i="0" dirty="0">
              <a:solidFill>
                <a:srgbClr val="474F6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961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331" y="3189264"/>
            <a:ext cx="9144000" cy="86089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Database Security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897"/>
            <a:ext cx="9144000" cy="1655762"/>
          </a:xfrm>
        </p:spPr>
        <p:txBody>
          <a:bodyPr/>
          <a:lstStyle/>
          <a:p>
            <a:r>
              <a:rPr lang="en-US" dirty="0"/>
              <a:t>https://www.oercommons.org/authoring/21663-database-security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F7A4-6DAA-4681-94E1-916176BCD870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1425" y="4666129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OER- UNIT 3  Authorization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85" y="241151"/>
            <a:ext cx="2447364" cy="3079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412" y="5250844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PART 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74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2103"/>
            <a:ext cx="4394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3.9 Data Dictionary view of DBA_TAB_PRIVS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264721"/>
            <a:ext cx="8412480" cy="5091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611" y="367228"/>
            <a:ext cx="11438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Helvetica Neue"/>
              </a:rPr>
              <a:t>DBA_TAB_PRIVS describes </a:t>
            </a:r>
            <a:r>
              <a:rPr lang="en-US" dirty="0">
                <a:solidFill>
                  <a:srgbClr val="222222"/>
                </a:solidFill>
                <a:latin typeface="Helvetica Neue"/>
              </a:rPr>
              <a:t>all object grants in the database</a:t>
            </a:r>
            <a:r>
              <a:rPr lang="en-US" dirty="0" smtClean="0">
                <a:solidFill>
                  <a:srgbClr val="222222"/>
                </a:solidFill>
                <a:latin typeface="Helvetica Neue"/>
              </a:rPr>
              <a:t>. Object means tables, view, index, procedures and packages etc.,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540" y="0"/>
            <a:ext cx="11568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3366"/>
                </a:solidFill>
                <a:latin typeface="Times" panose="02020603050405020304" pitchFamily="18" charset="0"/>
              </a:rPr>
              <a:t>3.9.1 Grantor, Grantee and Owner</a:t>
            </a:r>
          </a:p>
          <a:p>
            <a:pPr fontAlgn="base"/>
            <a:r>
              <a:rPr lang="en-US" dirty="0">
                <a:solidFill>
                  <a:srgbClr val="474F60"/>
                </a:solidFill>
                <a:latin typeface="Times" panose="02020603050405020304" pitchFamily="18" charset="0"/>
              </a:rPr>
              <a:t>Owner - The owner of the object, in HR schema  the table object COMPANY is created.</a:t>
            </a:r>
          </a:p>
          <a:p>
            <a:pPr fontAlgn="base"/>
            <a:endParaRPr lang="en-US" sz="900" dirty="0" smtClean="0">
              <a:solidFill>
                <a:srgbClr val="474F60"/>
              </a:solidFill>
              <a:latin typeface="Times" panose="02020603050405020304" pitchFamily="18" charset="0"/>
            </a:endParaRPr>
          </a:p>
          <a:p>
            <a:pPr fontAlgn="base"/>
            <a:r>
              <a:rPr lang="en-US" dirty="0" smtClean="0">
                <a:solidFill>
                  <a:srgbClr val="474F60"/>
                </a:solidFill>
                <a:latin typeface="Times" panose="02020603050405020304" pitchFamily="18" charset="0"/>
              </a:rPr>
              <a:t>Grantor </a:t>
            </a:r>
            <a:r>
              <a:rPr lang="en-US" dirty="0">
                <a:solidFill>
                  <a:srgbClr val="474F60"/>
                </a:solidFill>
                <a:latin typeface="Times" panose="02020603050405020304" pitchFamily="18" charset="0"/>
              </a:rPr>
              <a:t>- The user who granted the privilege ,  the grantor is not owner of the object. The user Sinduja has Grant option privilege of HR.COMPANY.</a:t>
            </a:r>
          </a:p>
          <a:p>
            <a:pPr fontAlgn="base"/>
            <a:endParaRPr lang="en-US" sz="900" dirty="0" smtClean="0">
              <a:solidFill>
                <a:srgbClr val="474F60"/>
              </a:solidFill>
              <a:latin typeface="Times" panose="02020603050405020304" pitchFamily="18" charset="0"/>
            </a:endParaRPr>
          </a:p>
          <a:p>
            <a:pPr fontAlgn="base"/>
            <a:r>
              <a:rPr lang="en-US" dirty="0" smtClean="0">
                <a:solidFill>
                  <a:srgbClr val="474F60"/>
                </a:solidFill>
                <a:latin typeface="Times" panose="02020603050405020304" pitchFamily="18" charset="0"/>
              </a:rPr>
              <a:t>Grantee- </a:t>
            </a:r>
            <a:r>
              <a:rPr lang="en-US" dirty="0">
                <a:solidFill>
                  <a:srgbClr val="474F60"/>
                </a:solidFill>
                <a:latin typeface="Times" panose="02020603050405020304" pitchFamily="18" charset="0"/>
              </a:rPr>
              <a:t>The Privilege is grantable by the grantee, Using grant option Sinduja grant privilege to Lakshmi then Lakshmi is Grantee and Sinduja is Grantor.</a:t>
            </a:r>
            <a:endParaRPr lang="en-US" b="0" i="0" dirty="0">
              <a:solidFill>
                <a:srgbClr val="474F60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1325"/>
            <a:ext cx="10210800" cy="43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Girija </a:t>
            </a:r>
            <a:r>
              <a:rPr lang="en-US" dirty="0" err="1" smtClean="0"/>
              <a:t>Narasimhan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3537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rgbClr val="003366"/>
                </a:solidFill>
                <a:latin typeface="Times" panose="02020603050405020304" pitchFamily="18" charset="0"/>
              </a:rPr>
              <a:t>3.10 Granting Column Privileges</a:t>
            </a:r>
            <a:endParaRPr lang="en-US" b="1" i="0" dirty="0">
              <a:solidFill>
                <a:srgbClr val="003366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04706"/>
            <a:ext cx="1187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74F60"/>
                </a:solidFill>
                <a:latin typeface="Times" panose="02020603050405020304" pitchFamily="18" charset="0"/>
              </a:rPr>
              <a:t>Using GRANT statement the user can apply INSERT, UPDATE and DELETE column privileges.  </a:t>
            </a:r>
            <a:endParaRPr lang="en-US" dirty="0" smtClean="0">
              <a:solidFill>
                <a:srgbClr val="474F60"/>
              </a:solidFill>
              <a:latin typeface="Times" panose="02020603050405020304" pitchFamily="18" charset="0"/>
            </a:endParaRPr>
          </a:p>
          <a:p>
            <a:endParaRPr lang="en-US" dirty="0" smtClean="0">
              <a:solidFill>
                <a:srgbClr val="474F60"/>
              </a:solidFill>
              <a:latin typeface="Times" panose="02020603050405020304" pitchFamily="18" charset="0"/>
            </a:endParaRPr>
          </a:p>
          <a:p>
            <a:r>
              <a:rPr lang="en-US" dirty="0" smtClean="0">
                <a:solidFill>
                  <a:srgbClr val="474F60"/>
                </a:solidFill>
                <a:latin typeface="Times" panose="02020603050405020304" pitchFamily="18" charset="0"/>
              </a:rPr>
              <a:t>The </a:t>
            </a:r>
            <a:r>
              <a:rPr lang="en-US" dirty="0">
                <a:solidFill>
                  <a:srgbClr val="474F60"/>
                </a:solidFill>
                <a:latin typeface="Times" panose="02020603050405020304" pitchFamily="18" charset="0"/>
              </a:rPr>
              <a:t>ORA-00969 error will occur while grant SELECT privilege for column to the user.  </a:t>
            </a:r>
            <a:endParaRPr lang="en-US" dirty="0" smtClean="0">
              <a:solidFill>
                <a:srgbClr val="474F60"/>
              </a:solidFill>
              <a:latin typeface="Times" panose="02020603050405020304" pitchFamily="18" charset="0"/>
            </a:endParaRPr>
          </a:p>
          <a:p>
            <a:endParaRPr lang="en-US" dirty="0">
              <a:solidFill>
                <a:srgbClr val="474F60"/>
              </a:solidFill>
              <a:latin typeface="Times" panose="02020603050405020304" pitchFamily="18" charset="0"/>
            </a:endParaRPr>
          </a:p>
          <a:p>
            <a:r>
              <a:rPr lang="en-US" dirty="0" smtClean="0">
                <a:solidFill>
                  <a:srgbClr val="474F60"/>
                </a:solidFill>
                <a:latin typeface="Times" panose="02020603050405020304" pitchFamily="18" charset="0"/>
              </a:rPr>
              <a:t>Instead </a:t>
            </a:r>
            <a:r>
              <a:rPr lang="en-US" dirty="0">
                <a:solidFill>
                  <a:srgbClr val="474F60"/>
                </a:solidFill>
                <a:latin typeface="Times" panose="02020603050405020304" pitchFamily="18" charset="0"/>
              </a:rPr>
              <a:t>of SELECT privilege column, the user create VIEW for specific column of the schema object and then grant the view to the user.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87081"/>
          <a:stretch/>
        </p:blipFill>
        <p:spPr>
          <a:xfrm>
            <a:off x="1297504" y="2151633"/>
            <a:ext cx="10894496" cy="2115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" t="12676" r="12013" b="74574"/>
          <a:stretch/>
        </p:blipFill>
        <p:spPr>
          <a:xfrm>
            <a:off x="552976" y="4454862"/>
            <a:ext cx="11070808" cy="18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346" r="979"/>
          <a:stretch/>
        </p:blipFill>
        <p:spPr>
          <a:xfrm>
            <a:off x="337384" y="22225"/>
            <a:ext cx="11214536" cy="63563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336280" y="1569720"/>
            <a:ext cx="914400" cy="16306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53400" y="3200400"/>
            <a:ext cx="278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Compview</a:t>
            </a:r>
            <a:r>
              <a:rPr lang="en-US" dirty="0" smtClean="0"/>
              <a:t>  is created  </a:t>
            </a:r>
            <a:r>
              <a:rPr lang="en-US" smtClean="0"/>
              <a:t>under 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080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Using REVOKE individually column privilege can't be revoked, revoke used only for object privilege not for column object privilege.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display error ORA-01750. In this case revoke entire object and then grant only specific column.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509484"/>
            <a:ext cx="9248775" cy="4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20" y="0"/>
            <a:ext cx="1144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74F60"/>
                </a:solidFill>
                <a:latin typeface="Times" panose="02020603050405020304" pitchFamily="18" charset="0"/>
              </a:rPr>
              <a:t>The DBA_COL_PRIVS data dictionary view display the granted table column privilege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4" y="493394"/>
            <a:ext cx="11077575" cy="43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934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ROLE_ROLE_PRIVS data dictionary view display how many role granted to another role.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4" y="481012"/>
            <a:ext cx="8528685" cy="2841308"/>
          </a:xfrm>
          <a:prstGeom prst="rect">
            <a:avLst/>
          </a:prstGeom>
        </p:spPr>
      </p:pic>
      <p:pic>
        <p:nvPicPr>
          <p:cNvPr id="6" name="Picture 6" descr="Direct and Indirect r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78" y="4210536"/>
            <a:ext cx="4644391" cy="17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113494" y="3322320"/>
            <a:ext cx="1828800" cy="873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79" y="0"/>
            <a:ext cx="12344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3.11 ALL Shortcut</a:t>
            </a:r>
          </a:p>
          <a:p>
            <a:endParaRPr lang="en-US" dirty="0"/>
          </a:p>
          <a:p>
            <a:r>
              <a:rPr lang="en-US" dirty="0"/>
              <a:t>"ALL" is  a shortcut method to use single grant or revoke statement to assign privilege. </a:t>
            </a:r>
          </a:p>
          <a:p>
            <a:endParaRPr lang="en-US" dirty="0"/>
          </a:p>
        </p:txBody>
      </p:sp>
      <p:pic>
        <p:nvPicPr>
          <p:cNvPr id="1026" name="Picture 2" descr="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130378"/>
            <a:ext cx="10182225" cy="52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484947"/>
            <a:ext cx="8696325" cy="4016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7720" y="416877"/>
            <a:ext cx="1103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REVOKE ALL privilege revoke only what all are the privilege given using GRANT ALL object privilege, it doesn't revoke already given specific privileges . </a:t>
            </a:r>
            <a:r>
              <a:rPr lang="en-US" dirty="0" smtClean="0"/>
              <a:t>still </a:t>
            </a:r>
            <a:r>
              <a:rPr lang="en-US" b="1" dirty="0" err="1"/>
              <a:t>compview</a:t>
            </a:r>
            <a:r>
              <a:rPr lang="en-US" dirty="0"/>
              <a:t> object privilege is available, </a:t>
            </a:r>
          </a:p>
        </p:txBody>
      </p:sp>
    </p:spTree>
    <p:extLst>
      <p:ext uri="{BB962C8B-B14F-4D97-AF65-F5344CB8AC3E}">
        <p14:creationId xmlns:p14="http://schemas.microsoft.com/office/powerpoint/2010/main" val="32969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9" y="383801"/>
            <a:ext cx="10154211" cy="54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331" y="3189264"/>
            <a:ext cx="9144000" cy="86089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Database Security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897"/>
            <a:ext cx="9144000" cy="1655762"/>
          </a:xfrm>
        </p:spPr>
        <p:txBody>
          <a:bodyPr/>
          <a:lstStyle/>
          <a:p>
            <a:r>
              <a:rPr lang="en-US" dirty="0"/>
              <a:t>https://www.oercommons.org/authoring/21663-database-security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F7A4-6DAA-4681-94E1-916176BCD870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1425" y="4666129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OER- UNIT 3  Authorization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85" y="241151"/>
            <a:ext cx="2447364" cy="3079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412" y="5250844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PART 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44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1364" y="0"/>
            <a:ext cx="118737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3.12  SYNONYM Object Privilege</a:t>
            </a:r>
          </a:p>
          <a:p>
            <a:endParaRPr lang="en-US" dirty="0"/>
          </a:p>
          <a:p>
            <a:r>
              <a:rPr lang="en-US" dirty="0"/>
              <a:t>Crete synonym statement will create alternative name for schema objects like view, tables, sequences, procedures and packages etc.,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granting table object the synonym to be grant to user.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Here </a:t>
            </a:r>
            <a:r>
              <a:rPr lang="en-US" dirty="0"/>
              <a:t>synonym is created in HR schema, even though synonym is granted to user ARVIND while selecting mention schema.object name HR.COMP_SYN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1" r="38684" b="76306"/>
          <a:stretch/>
        </p:blipFill>
        <p:spPr>
          <a:xfrm>
            <a:off x="2312894" y="3013548"/>
            <a:ext cx="6037730" cy="21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694"/>
          <a:stretch/>
        </p:blipFill>
        <p:spPr>
          <a:xfrm>
            <a:off x="497653" y="228598"/>
            <a:ext cx="9934575" cy="54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330" y="0"/>
            <a:ext cx="114075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 dirty="0">
                <a:solidFill>
                  <a:srgbClr val="003366"/>
                </a:solidFill>
                <a:latin typeface="Open Sans"/>
              </a:rPr>
              <a:t>3.2 Role</a:t>
            </a:r>
          </a:p>
          <a:p>
            <a:pPr fontAlgn="base"/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dirty="0" smtClean="0">
                <a:solidFill>
                  <a:srgbClr val="474F60"/>
                </a:solidFill>
                <a:latin typeface="Open Sans"/>
              </a:rPr>
              <a:t>In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Oracle roles are created by database administrator. </a:t>
            </a:r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pPr fontAlgn="base"/>
            <a:endParaRPr lang="en-US" dirty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dirty="0" smtClean="0">
                <a:solidFill>
                  <a:srgbClr val="474F60"/>
                </a:solidFill>
                <a:latin typeface="Open Sans"/>
              </a:rPr>
              <a:t>The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user privileges are grant permission to execute specific type of SQL statement or access another user’s database object</a:t>
            </a:r>
            <a:r>
              <a:rPr lang="en-US" dirty="0" smtClean="0">
                <a:solidFill>
                  <a:srgbClr val="474F60"/>
                </a:solidFill>
                <a:latin typeface="Open Sans"/>
              </a:rPr>
              <a:t>.</a:t>
            </a:r>
          </a:p>
          <a:p>
            <a:pPr fontAlgn="base"/>
            <a:endParaRPr lang="en-US" dirty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dirty="0" smtClean="0">
                <a:solidFill>
                  <a:srgbClr val="474F60"/>
                </a:solidFill>
                <a:latin typeface="Open Sans"/>
              </a:rPr>
              <a:t>The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roles are storing group of privileges. The roles are assign to group of user or another roles.  Roles can be created with or without password. </a:t>
            </a:r>
            <a:endParaRPr lang="en-US" b="0" i="0" dirty="0">
              <a:solidFill>
                <a:srgbClr val="474F60"/>
              </a:solidFill>
              <a:effectLst/>
              <a:latin typeface="Open Sans"/>
            </a:endParaRPr>
          </a:p>
        </p:txBody>
      </p:sp>
      <p:pic>
        <p:nvPicPr>
          <p:cNvPr id="2050" name="Picture 2" descr="Figure 3-2 create ro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/>
          <a:stretch/>
        </p:blipFill>
        <p:spPr bwMode="auto">
          <a:xfrm>
            <a:off x="2512358" y="2739211"/>
            <a:ext cx="7167281" cy="23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9633" y="5082268"/>
            <a:ext cx="117527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474F60"/>
                </a:solidFill>
                <a:latin typeface="Open Sans"/>
              </a:rPr>
              <a:t>Assign password to a role will protect authorization in the database. </a:t>
            </a:r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pPr fontAlgn="base"/>
            <a:endParaRPr lang="en-US" dirty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dirty="0" smtClean="0">
                <a:solidFill>
                  <a:srgbClr val="474F60"/>
                </a:solidFill>
                <a:latin typeface="Open Sans"/>
              </a:rPr>
              <a:t>Using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SET ROLE statement explicitly to role will enable the role. </a:t>
            </a:r>
            <a:endParaRPr lang="en-US" dirty="0" smtClean="0">
              <a:solidFill>
                <a:srgbClr val="474F60"/>
              </a:solidFill>
              <a:latin typeface="Open Sans"/>
            </a:endParaRPr>
          </a:p>
          <a:p>
            <a:pPr fontAlgn="base"/>
            <a:endParaRPr lang="en-US" dirty="0">
              <a:solidFill>
                <a:srgbClr val="474F60"/>
              </a:solidFill>
              <a:latin typeface="Open Sans"/>
            </a:endParaRPr>
          </a:p>
          <a:p>
            <a:pPr fontAlgn="base"/>
            <a:r>
              <a:rPr lang="en-US" dirty="0" smtClean="0">
                <a:solidFill>
                  <a:srgbClr val="474F60"/>
                </a:solidFill>
                <a:latin typeface="Open Sans"/>
              </a:rPr>
              <a:t>For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disabling the role, the user assign proper password to the role. 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SET 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93" y="158282"/>
            <a:ext cx="5335307" cy="14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773" y="1800026"/>
            <a:ext cx="11864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74F60"/>
                </a:solidFill>
                <a:latin typeface="Open Sans"/>
              </a:rPr>
              <a:t>Within a database, each </a:t>
            </a:r>
            <a:r>
              <a:rPr lang="en-US" b="1" dirty="0">
                <a:solidFill>
                  <a:srgbClr val="474F60"/>
                </a:solidFill>
                <a:latin typeface="Open Sans"/>
              </a:rPr>
              <a:t>role name must be unique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. we already created role salesrep, again create the role it will give error.</a:t>
            </a:r>
            <a:endParaRPr lang="en-US" dirty="0"/>
          </a:p>
        </p:txBody>
      </p:sp>
      <p:pic>
        <p:nvPicPr>
          <p:cNvPr id="3076" name="Picture 4" descr="Figure 3-3 Role should be un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79" y="2218924"/>
            <a:ext cx="5514975" cy="16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9481" y="4285019"/>
            <a:ext cx="112356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474F60"/>
                </a:solidFill>
                <a:effectLst/>
                <a:latin typeface="Open Sans"/>
              </a:rPr>
              <a:t>Role and User name should be unique, don’t have same name.   Username arvind is exist in the database, role should be different than user name.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474F60"/>
                </a:solidFill>
                <a:effectLst/>
                <a:latin typeface="Open Sans"/>
              </a:rPr>
              <a:t>  </a:t>
            </a:r>
            <a:endParaRPr kumimoji="0" lang="en-US" altLang="en-US" sz="6900" b="0" i="0" u="none" strike="noStrike" cap="none" normalizeH="0" baseline="0" dirty="0" smtClean="0">
              <a:ln>
                <a:noFill/>
              </a:ln>
              <a:solidFill>
                <a:srgbClr val="474F60"/>
              </a:solidFill>
              <a:effectLst/>
              <a:latin typeface="Open Sans"/>
            </a:endParaRPr>
          </a:p>
        </p:txBody>
      </p:sp>
      <p:pic>
        <p:nvPicPr>
          <p:cNvPr id="3078" name="Picture 6" descr="Figure 3-4 Role and User Name should be un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14" y="4646376"/>
            <a:ext cx="5372100" cy="15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1" y="2906760"/>
            <a:ext cx="9144000" cy="86089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Database Security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897"/>
            <a:ext cx="9144000" cy="1655762"/>
          </a:xfrm>
        </p:spPr>
        <p:txBody>
          <a:bodyPr/>
          <a:lstStyle/>
          <a:p>
            <a:r>
              <a:rPr lang="en-US" dirty="0"/>
              <a:t>https://www.oercommons.org/authoring/21663-database-security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F7A4-6DAA-4681-94E1-916176BCD870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1425" y="4666129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OER- UNIT 3  Authorization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65" y="134471"/>
            <a:ext cx="2447364" cy="3079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412" y="5250844"/>
            <a:ext cx="52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PART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50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10012" y="178404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dirty="0">
                <a:solidFill>
                  <a:srgbClr val="003366"/>
                </a:solidFill>
                <a:latin typeface="Open Sans"/>
              </a:rPr>
              <a:t>3.3 Functionality of Roles</a:t>
            </a:r>
            <a:endParaRPr lang="en-US" sz="2800" b="1" i="0" dirty="0">
              <a:solidFill>
                <a:srgbClr val="003366"/>
              </a:solidFill>
              <a:effectLst/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133" y="823863"/>
            <a:ext cx="553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F60"/>
                </a:solidFill>
                <a:latin typeface="Open Sans"/>
              </a:rPr>
              <a:t>A role can be granted </a:t>
            </a:r>
            <a:r>
              <a:rPr lang="en-US" b="1" dirty="0">
                <a:solidFill>
                  <a:srgbClr val="474F60"/>
                </a:solidFill>
                <a:latin typeface="Open Sans"/>
              </a:rPr>
              <a:t>system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 or </a:t>
            </a:r>
            <a:r>
              <a:rPr lang="en-US" b="1" dirty="0">
                <a:solidFill>
                  <a:srgbClr val="474F60"/>
                </a:solidFill>
                <a:latin typeface="Open Sans"/>
              </a:rPr>
              <a:t>object privileges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.</a:t>
            </a:r>
            <a:endParaRPr lang="en-US" b="0" i="0" dirty="0">
              <a:solidFill>
                <a:srgbClr val="474F60"/>
              </a:solidFill>
              <a:effectLst/>
              <a:latin typeface="Open Sans"/>
            </a:endParaRPr>
          </a:p>
        </p:txBody>
      </p:sp>
      <p:pic>
        <p:nvPicPr>
          <p:cNvPr id="4098" name="Picture 2" descr="system privi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772330"/>
            <a:ext cx="362902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ject privi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37" y="1609452"/>
            <a:ext cx="38481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840941" y="1193195"/>
            <a:ext cx="1842247" cy="3352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97481" y="1147475"/>
            <a:ext cx="441959" cy="6248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0133" y="2949654"/>
            <a:ext cx="504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F60"/>
                </a:solidFill>
                <a:latin typeface="Open Sans"/>
              </a:rPr>
              <a:t>Any role can be granted to any database user. </a:t>
            </a:r>
            <a:endParaRPr lang="en-US" b="0" i="0" dirty="0">
              <a:solidFill>
                <a:srgbClr val="474F60"/>
              </a:solidFill>
              <a:effectLst/>
              <a:latin typeface="Open San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038600" y="39928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0" rIns="15870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59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</a:t>
            </a:r>
            <a:r>
              <a:rPr kumimoji="0" lang="en-US" altLang="en-US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rant role to user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2" name="Picture 6" descr="Grant role to u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12" y="3420471"/>
            <a:ext cx="3810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7886" y="4564884"/>
            <a:ext cx="428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74F60"/>
                </a:solidFill>
                <a:latin typeface="Open Sans"/>
              </a:rPr>
              <a:t> A </a:t>
            </a:r>
            <a:r>
              <a:rPr lang="en-US" dirty="0">
                <a:solidFill>
                  <a:srgbClr val="474F60"/>
                </a:solidFill>
                <a:latin typeface="Open Sans"/>
              </a:rPr>
              <a:t>role can be granted to other roles.</a:t>
            </a:r>
            <a:endParaRPr lang="en-US" dirty="0"/>
          </a:p>
        </p:txBody>
      </p:sp>
      <p:pic>
        <p:nvPicPr>
          <p:cNvPr id="4104" name="Picture 8" descr="Grant role to another r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51" y="4962577"/>
            <a:ext cx="4086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1816" y="165854"/>
            <a:ext cx="3525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F60"/>
                </a:solidFill>
                <a:latin typeface="Open Sans"/>
              </a:rPr>
              <a:t>A role cannot be granted itself</a:t>
            </a:r>
            <a:endParaRPr lang="en-US" dirty="0"/>
          </a:p>
        </p:txBody>
      </p:sp>
      <p:pic>
        <p:nvPicPr>
          <p:cNvPr id="5122" name="Picture 2" descr="Role cannot grant it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9606"/>
            <a:ext cx="4733925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2616" y="2131923"/>
            <a:ext cx="3063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F60"/>
                </a:solidFill>
                <a:latin typeface="Open Sans"/>
              </a:rPr>
              <a:t>  A role cannot be circular</a:t>
            </a:r>
            <a:endParaRPr lang="en-US" dirty="0"/>
          </a:p>
        </p:txBody>
      </p:sp>
      <p:pic>
        <p:nvPicPr>
          <p:cNvPr id="5124" name="Picture 4" descr="Role can't be Cir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05" y="1798538"/>
            <a:ext cx="5534025" cy="17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816" y="3700472"/>
            <a:ext cx="11662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74F60"/>
                </a:solidFill>
                <a:latin typeface="Open Sans"/>
              </a:rPr>
              <a:t>If a role is not password authenticated or a secure application role, then you can grant the role indirectly to the user. User Arvind has direct role salesrep and indirect role cashier.</a:t>
            </a:r>
            <a:br>
              <a:rPr lang="en-US" dirty="0">
                <a:solidFill>
                  <a:srgbClr val="474F60"/>
                </a:solidFill>
                <a:latin typeface="Open Sans"/>
              </a:rPr>
            </a:br>
            <a:endParaRPr lang="en-US" dirty="0">
              <a:solidFill>
                <a:srgbClr val="474F60"/>
              </a:solidFill>
              <a:latin typeface="Open San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6" name="Picture 6" descr="Direct and Indirect r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9" y="4439136"/>
            <a:ext cx="4644391" cy="17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24CE-4EFC-4EA3-9093-F316C2983C14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329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 directly or indirectly granted role as default role.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Before assign to user as default role, first you should grant role to user.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Here </a:t>
            </a:r>
            <a:r>
              <a:rPr lang="en-US" dirty="0"/>
              <a:t>Cashier is indirect role and salesrep is direct role.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</a:t>
            </a:r>
            <a:r>
              <a:rPr lang="en-US" dirty="0"/>
              <a:t>Salesmanager is not grant to user arvind, if try to assign as default role then it will give error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22" y="2571730"/>
            <a:ext cx="7539038" cy="32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1006</Words>
  <Application>Microsoft Office PowerPoint</Application>
  <PresentationFormat>Widescreen</PresentationFormat>
  <Paragraphs>192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Helvetica Neue</vt:lpstr>
      <vt:lpstr>Open Sans</vt:lpstr>
      <vt:lpstr>Times</vt:lpstr>
      <vt:lpstr>Office Theme</vt:lpstr>
      <vt:lpstr>Database Security</vt:lpstr>
      <vt:lpstr>PowerPoint Presentation</vt:lpstr>
      <vt:lpstr>PowerPoint Presentation</vt:lpstr>
      <vt:lpstr>PowerPoint Presentation</vt:lpstr>
      <vt:lpstr>PowerPoint Presentation</vt:lpstr>
      <vt:lpstr>Database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Security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Dr.Girija</dc:creator>
  <cp:lastModifiedBy>Dr. Girija</cp:lastModifiedBy>
  <cp:revision>75</cp:revision>
  <dcterms:created xsi:type="dcterms:W3CDTF">2017-05-08T06:48:00Z</dcterms:created>
  <dcterms:modified xsi:type="dcterms:W3CDTF">2017-05-17T01:53:49Z</dcterms:modified>
</cp:coreProperties>
</file>