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87" r:id="rId2"/>
    <p:sldId id="257" r:id="rId3"/>
    <p:sldId id="258" r:id="rId4"/>
    <p:sldId id="259" r:id="rId5"/>
    <p:sldId id="260" r:id="rId6"/>
    <p:sldId id="261" r:id="rId7"/>
    <p:sldId id="262" r:id="rId8"/>
    <p:sldId id="263" r:id="rId9"/>
    <p:sldId id="266" r:id="rId10"/>
    <p:sldId id="267" r:id="rId11"/>
    <p:sldId id="288" r:id="rId12"/>
    <p:sldId id="270" r:id="rId13"/>
    <p:sldId id="271" r:id="rId14"/>
    <p:sldId id="272" r:id="rId15"/>
    <p:sldId id="269" r:id="rId16"/>
    <p:sldId id="268" r:id="rId17"/>
    <p:sldId id="290" r:id="rId18"/>
    <p:sldId id="275" r:id="rId19"/>
    <p:sldId id="273" r:id="rId20"/>
    <p:sldId id="289" r:id="rId21"/>
    <p:sldId id="276" r:id="rId22"/>
    <p:sldId id="286" r:id="rId23"/>
    <p:sldId id="285" r:id="rId24"/>
    <p:sldId id="279" r:id="rId25"/>
    <p:sldId id="291" r:id="rId26"/>
    <p:sldId id="280" r:id="rId27"/>
    <p:sldId id="282" r:id="rId28"/>
    <p:sldId id="292" r:id="rId29"/>
    <p:sldId id="293" r:id="rId30"/>
    <p:sldId id="294" r:id="rId31"/>
    <p:sldId id="305" r:id="rId32"/>
    <p:sldId id="306" r:id="rId33"/>
    <p:sldId id="307" r:id="rId34"/>
    <p:sldId id="295" r:id="rId35"/>
    <p:sldId id="296" r:id="rId36"/>
    <p:sldId id="297" r:id="rId37"/>
    <p:sldId id="298" r:id="rId38"/>
    <p:sldId id="299" r:id="rId39"/>
    <p:sldId id="300" r:id="rId40"/>
    <p:sldId id="303" r:id="rId41"/>
    <p:sldId id="302" r:id="rId42"/>
    <p:sldId id="281" r:id="rId43"/>
    <p:sldId id="283" r:id="rId44"/>
    <p:sldId id="304" r:id="rId45"/>
    <p:sldId id="30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6695C4-D984-43B1-93EA-3F0B1C0D2939}">
          <p14:sldIdLst>
            <p14:sldId id="287"/>
            <p14:sldId id="257"/>
            <p14:sldId id="258"/>
            <p14:sldId id="259"/>
            <p14:sldId id="260"/>
            <p14:sldId id="261"/>
            <p14:sldId id="262"/>
            <p14:sldId id="263"/>
            <p14:sldId id="266"/>
            <p14:sldId id="267"/>
            <p14:sldId id="288"/>
            <p14:sldId id="270"/>
            <p14:sldId id="271"/>
            <p14:sldId id="272"/>
            <p14:sldId id="269"/>
            <p14:sldId id="268"/>
            <p14:sldId id="290"/>
            <p14:sldId id="275"/>
            <p14:sldId id="273"/>
            <p14:sldId id="289"/>
            <p14:sldId id="276"/>
            <p14:sldId id="286"/>
            <p14:sldId id="285"/>
            <p14:sldId id="279"/>
            <p14:sldId id="291"/>
            <p14:sldId id="280"/>
            <p14:sldId id="282"/>
            <p14:sldId id="292"/>
            <p14:sldId id="293"/>
            <p14:sldId id="294"/>
            <p14:sldId id="305"/>
            <p14:sldId id="306"/>
            <p14:sldId id="307"/>
            <p14:sldId id="295"/>
            <p14:sldId id="296"/>
            <p14:sldId id="297"/>
            <p14:sldId id="298"/>
            <p14:sldId id="299"/>
            <p14:sldId id="300"/>
            <p14:sldId id="303"/>
            <p14:sldId id="302"/>
            <p14:sldId id="281"/>
            <p14:sldId id="283"/>
            <p14:sldId id="304"/>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3" autoAdjust="0"/>
    <p:restoredTop sz="94660"/>
  </p:normalViewPr>
  <p:slideViewPr>
    <p:cSldViewPr snapToGrid="0">
      <p:cViewPr varScale="1">
        <p:scale>
          <a:sx n="66" d="100"/>
          <a:sy n="66" d="100"/>
        </p:scale>
        <p:origin x="8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A365-5287-434D-BF27-094C8338E1B3}" type="datetimeFigureOut">
              <a:rPr lang="en-US" smtClean="0"/>
              <a:t>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CF36B-8537-4F56-846E-0F3A2C256E84}" type="slidenum">
              <a:rPr lang="en-US" smtClean="0"/>
              <a:t>‹#›</a:t>
            </a:fld>
            <a:endParaRPr lang="en-US"/>
          </a:p>
        </p:txBody>
      </p:sp>
    </p:spTree>
    <p:extLst>
      <p:ext uri="{BB962C8B-B14F-4D97-AF65-F5344CB8AC3E}">
        <p14:creationId xmlns:p14="http://schemas.microsoft.com/office/powerpoint/2010/main" val="93565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19CCA-B35A-4742-ACD7-987535F2EC92}" type="slidenum">
              <a:rPr lang="en-US" smtClean="0"/>
              <a:t>1</a:t>
            </a:fld>
            <a:endParaRPr lang="en-US"/>
          </a:p>
        </p:txBody>
      </p:sp>
    </p:spTree>
    <p:extLst>
      <p:ext uri="{BB962C8B-B14F-4D97-AF65-F5344CB8AC3E}">
        <p14:creationId xmlns:p14="http://schemas.microsoft.com/office/powerpoint/2010/main" val="156014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19CCA-B35A-4742-ACD7-987535F2EC92}" type="slidenum">
              <a:rPr lang="en-US" smtClean="0"/>
              <a:t>11</a:t>
            </a:fld>
            <a:endParaRPr lang="en-US"/>
          </a:p>
        </p:txBody>
      </p:sp>
    </p:spTree>
    <p:extLst>
      <p:ext uri="{BB962C8B-B14F-4D97-AF65-F5344CB8AC3E}">
        <p14:creationId xmlns:p14="http://schemas.microsoft.com/office/powerpoint/2010/main" val="56769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19CCA-B35A-4742-ACD7-987535F2EC92}" type="slidenum">
              <a:rPr lang="en-US" smtClean="0"/>
              <a:t>17</a:t>
            </a:fld>
            <a:endParaRPr lang="en-US"/>
          </a:p>
        </p:txBody>
      </p:sp>
    </p:spTree>
    <p:extLst>
      <p:ext uri="{BB962C8B-B14F-4D97-AF65-F5344CB8AC3E}">
        <p14:creationId xmlns:p14="http://schemas.microsoft.com/office/powerpoint/2010/main" val="6405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19CCA-B35A-4742-ACD7-987535F2EC92}" type="slidenum">
              <a:rPr lang="en-US" smtClean="0"/>
              <a:t>20</a:t>
            </a:fld>
            <a:endParaRPr lang="en-US"/>
          </a:p>
        </p:txBody>
      </p:sp>
    </p:spTree>
    <p:extLst>
      <p:ext uri="{BB962C8B-B14F-4D97-AF65-F5344CB8AC3E}">
        <p14:creationId xmlns:p14="http://schemas.microsoft.com/office/powerpoint/2010/main" val="65352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19CCA-B35A-4742-ACD7-987535F2EC92}" type="slidenum">
              <a:rPr lang="en-US" smtClean="0"/>
              <a:t>25</a:t>
            </a:fld>
            <a:endParaRPr lang="en-US"/>
          </a:p>
        </p:txBody>
      </p:sp>
    </p:spTree>
    <p:extLst>
      <p:ext uri="{BB962C8B-B14F-4D97-AF65-F5344CB8AC3E}">
        <p14:creationId xmlns:p14="http://schemas.microsoft.com/office/powerpoint/2010/main" val="414891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19CCA-B35A-4742-ACD7-987535F2EC92}" type="slidenum">
              <a:rPr lang="en-US" smtClean="0"/>
              <a:t>28</a:t>
            </a:fld>
            <a:endParaRPr lang="en-US"/>
          </a:p>
        </p:txBody>
      </p:sp>
    </p:spTree>
    <p:extLst>
      <p:ext uri="{BB962C8B-B14F-4D97-AF65-F5344CB8AC3E}">
        <p14:creationId xmlns:p14="http://schemas.microsoft.com/office/powerpoint/2010/main" val="320009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19CCA-B35A-4742-ACD7-987535F2EC92}" type="slidenum">
              <a:rPr lang="en-US" smtClean="0"/>
              <a:t>34</a:t>
            </a:fld>
            <a:endParaRPr lang="en-US"/>
          </a:p>
        </p:txBody>
      </p:sp>
    </p:spTree>
    <p:extLst>
      <p:ext uri="{BB962C8B-B14F-4D97-AF65-F5344CB8AC3E}">
        <p14:creationId xmlns:p14="http://schemas.microsoft.com/office/powerpoint/2010/main" val="350022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E8FEF5-9079-44A4-9F3A-0360CF27B8A4}" type="datetime1">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DC4BE-D470-4AF3-BE4C-48BA9F52AE26}" type="slidenum">
              <a:rPr lang="en-US" smtClean="0"/>
              <a:t>‹#›</a:t>
            </a:fld>
            <a:endParaRPr lang="en-US"/>
          </a:p>
        </p:txBody>
      </p:sp>
      <p:sp>
        <p:nvSpPr>
          <p:cNvPr id="8" name="TextBox 7"/>
          <p:cNvSpPr txBox="1"/>
          <p:nvPr userDrawn="1"/>
        </p:nvSpPr>
        <p:spPr>
          <a:xfrm>
            <a:off x="8610600" y="6354246"/>
            <a:ext cx="7886700" cy="369332"/>
          </a:xfrm>
          <a:prstGeom prst="rect">
            <a:avLst/>
          </a:prstGeom>
          <a:noFill/>
        </p:spPr>
        <p:txBody>
          <a:bodyPr wrap="square" rtlCol="0">
            <a:spAutoFit/>
          </a:bodyPr>
          <a:lstStyle/>
          <a:p>
            <a:r>
              <a:rPr lang="en-US" smtClean="0"/>
              <a:t>Dr.</a:t>
            </a:r>
            <a:r>
              <a:rPr lang="en-US" baseline="0" smtClean="0"/>
              <a:t> </a:t>
            </a:r>
            <a:r>
              <a:rPr lang="en-US" baseline="0" dirty="0" smtClean="0"/>
              <a:t>Girija Narasimhan</a:t>
            </a:r>
            <a:endParaRPr lang="en-US" dirty="0"/>
          </a:p>
        </p:txBody>
      </p:sp>
      <p:sp>
        <p:nvSpPr>
          <p:cNvPr id="9" name="TextBox 8"/>
          <p:cNvSpPr txBox="1"/>
          <p:nvPr userDrawn="1"/>
        </p:nvSpPr>
        <p:spPr>
          <a:xfrm>
            <a:off x="2823755" y="2730160"/>
            <a:ext cx="7158445" cy="369332"/>
          </a:xfrm>
          <a:prstGeom prst="rect">
            <a:avLst/>
          </a:prstGeom>
          <a:noFill/>
        </p:spPr>
        <p:txBody>
          <a:bodyPr wrap="square" rtlCol="0">
            <a:spAutoFit/>
          </a:bodyPr>
          <a:lstStyle/>
          <a:p>
            <a:r>
              <a:rPr lang="en-US" dirty="0" smtClean="0"/>
              <a:t>https://www.oercommons.org/authoring/21388-database-security</a:t>
            </a:r>
            <a:endParaRPr lang="en-US" dirty="0"/>
          </a:p>
        </p:txBody>
      </p:sp>
    </p:spTree>
    <p:extLst>
      <p:ext uri="{BB962C8B-B14F-4D97-AF65-F5344CB8AC3E}">
        <p14:creationId xmlns:p14="http://schemas.microsoft.com/office/powerpoint/2010/main" val="29821715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415E0-C2E6-4D96-B506-996C323CA2D8}" type="datetime1">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DC4BE-D470-4AF3-BE4C-48BA9F52AE26}" type="slidenum">
              <a:rPr lang="en-US" smtClean="0"/>
              <a:t>‹#›</a:t>
            </a:fld>
            <a:endParaRPr lang="en-US"/>
          </a:p>
        </p:txBody>
      </p:sp>
    </p:spTree>
    <p:extLst>
      <p:ext uri="{BB962C8B-B14F-4D97-AF65-F5344CB8AC3E}">
        <p14:creationId xmlns:p14="http://schemas.microsoft.com/office/powerpoint/2010/main" val="1344119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DDDFA-8CB0-403A-8835-C717D8C08F7E}" type="datetime1">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DC4BE-D470-4AF3-BE4C-48BA9F52AE26}" type="slidenum">
              <a:rPr lang="en-US" smtClean="0"/>
              <a:t>‹#›</a:t>
            </a:fld>
            <a:endParaRPr lang="en-US"/>
          </a:p>
        </p:txBody>
      </p:sp>
    </p:spTree>
    <p:extLst>
      <p:ext uri="{BB962C8B-B14F-4D97-AF65-F5344CB8AC3E}">
        <p14:creationId xmlns:p14="http://schemas.microsoft.com/office/powerpoint/2010/main" val="2552846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5A347D-9959-442E-BB5A-459648FF0977}" type="datetime1">
              <a:rPr lang="en-US" smtClean="0"/>
              <a:t>1/29/2018</a:t>
            </a:fld>
            <a:endParaRPr lang="en-US"/>
          </a:p>
        </p:txBody>
      </p:sp>
      <p:sp>
        <p:nvSpPr>
          <p:cNvPr id="5" name="Footer Placeholder 4"/>
          <p:cNvSpPr>
            <a:spLocks noGrp="1"/>
          </p:cNvSpPr>
          <p:nvPr>
            <p:ph type="ftr" sz="quarter" idx="11"/>
          </p:nvPr>
        </p:nvSpPr>
        <p:spPr/>
        <p:txBody>
          <a:bodyPr/>
          <a:lstStyle/>
          <a:p>
            <a:r>
              <a:rPr lang="en-US" smtClean="0"/>
              <a:t>Dr. Girija Narasimhan</a:t>
            </a:r>
            <a:endParaRPr lang="en-US"/>
          </a:p>
        </p:txBody>
      </p:sp>
      <p:sp>
        <p:nvSpPr>
          <p:cNvPr id="6" name="Slide Number Placeholder 5"/>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135266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C0247-1D67-47BA-928F-E1D4C86EE609}" type="datetime1">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DC4BE-D470-4AF3-BE4C-48BA9F52AE26}" type="slidenum">
              <a:rPr lang="en-US" smtClean="0"/>
              <a:t>‹#›</a:t>
            </a:fld>
            <a:endParaRPr lang="en-US"/>
          </a:p>
        </p:txBody>
      </p:sp>
    </p:spTree>
    <p:extLst>
      <p:ext uri="{BB962C8B-B14F-4D97-AF65-F5344CB8AC3E}">
        <p14:creationId xmlns:p14="http://schemas.microsoft.com/office/powerpoint/2010/main" val="31866496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7857B2-5B8F-4561-ADC2-B9BECBAC3620}" type="datetime1">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DC4BE-D470-4AF3-BE4C-48BA9F52AE26}" type="slidenum">
              <a:rPr lang="en-US" smtClean="0"/>
              <a:t>‹#›</a:t>
            </a:fld>
            <a:endParaRPr lang="en-US"/>
          </a:p>
        </p:txBody>
      </p:sp>
    </p:spTree>
    <p:extLst>
      <p:ext uri="{BB962C8B-B14F-4D97-AF65-F5344CB8AC3E}">
        <p14:creationId xmlns:p14="http://schemas.microsoft.com/office/powerpoint/2010/main" val="316616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213544-1C7F-466A-BC58-F73AC90D5F3A}" type="datetime1">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DC4BE-D470-4AF3-BE4C-48BA9F52AE26}" type="slidenum">
              <a:rPr lang="en-US" smtClean="0"/>
              <a:t>‹#›</a:t>
            </a:fld>
            <a:endParaRPr lang="en-US"/>
          </a:p>
        </p:txBody>
      </p:sp>
    </p:spTree>
    <p:extLst>
      <p:ext uri="{BB962C8B-B14F-4D97-AF65-F5344CB8AC3E}">
        <p14:creationId xmlns:p14="http://schemas.microsoft.com/office/powerpoint/2010/main" val="19932541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02B6C2-FDC1-48CF-91D8-A1D825F03D70}" type="datetime1">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DC4BE-D470-4AF3-BE4C-48BA9F52AE26}" type="slidenum">
              <a:rPr lang="en-US" smtClean="0"/>
              <a:t>‹#›</a:t>
            </a:fld>
            <a:endParaRPr lang="en-US"/>
          </a:p>
        </p:txBody>
      </p:sp>
    </p:spTree>
    <p:extLst>
      <p:ext uri="{BB962C8B-B14F-4D97-AF65-F5344CB8AC3E}">
        <p14:creationId xmlns:p14="http://schemas.microsoft.com/office/powerpoint/2010/main" val="5776454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045627-2015-4071-8E2C-77F54DBA86F6}" type="datetime1">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DC4BE-D470-4AF3-BE4C-48BA9F52AE26}" type="slidenum">
              <a:rPr lang="en-US" smtClean="0"/>
              <a:t>‹#›</a:t>
            </a:fld>
            <a:endParaRPr lang="en-US"/>
          </a:p>
        </p:txBody>
      </p:sp>
    </p:spTree>
    <p:extLst>
      <p:ext uri="{BB962C8B-B14F-4D97-AF65-F5344CB8AC3E}">
        <p14:creationId xmlns:p14="http://schemas.microsoft.com/office/powerpoint/2010/main" val="4997317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7A8E6-CD4C-417D-BA81-A20639C40F15}" type="datetime1">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DC4BE-D470-4AF3-BE4C-48BA9F52AE26}" type="slidenum">
              <a:rPr lang="en-US" smtClean="0"/>
              <a:t>‹#›</a:t>
            </a:fld>
            <a:endParaRPr lang="en-US"/>
          </a:p>
        </p:txBody>
      </p:sp>
    </p:spTree>
    <p:extLst>
      <p:ext uri="{BB962C8B-B14F-4D97-AF65-F5344CB8AC3E}">
        <p14:creationId xmlns:p14="http://schemas.microsoft.com/office/powerpoint/2010/main" val="31310300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96629-B475-4235-815E-FB178D8AED72}" type="datetime1">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DC4BE-D470-4AF3-BE4C-48BA9F52AE26}" type="slidenum">
              <a:rPr lang="en-US" smtClean="0"/>
              <a:t>‹#›</a:t>
            </a:fld>
            <a:endParaRPr lang="en-US"/>
          </a:p>
        </p:txBody>
      </p:sp>
    </p:spTree>
    <p:extLst>
      <p:ext uri="{BB962C8B-B14F-4D97-AF65-F5344CB8AC3E}">
        <p14:creationId xmlns:p14="http://schemas.microsoft.com/office/powerpoint/2010/main" val="12252538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50042-7A93-4766-A47E-B533656A11F4}" type="datetime1">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DC4BE-D470-4AF3-BE4C-48BA9F52AE26}" type="slidenum">
              <a:rPr lang="en-US" smtClean="0"/>
              <a:t>‹#›</a:t>
            </a:fld>
            <a:endParaRPr lang="en-US"/>
          </a:p>
        </p:txBody>
      </p:sp>
    </p:spTree>
    <p:extLst>
      <p:ext uri="{BB962C8B-B14F-4D97-AF65-F5344CB8AC3E}">
        <p14:creationId xmlns:p14="http://schemas.microsoft.com/office/powerpoint/2010/main" val="11156184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EEB34-C8AE-4B02-BC4A-7D5FD99C62E5}" type="datetime1">
              <a:rPr lang="en-US" smtClean="0"/>
              <a:t>1/29/2018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DC4BE-D470-4AF3-BE4C-48BA9F52AE26}" type="slidenum">
              <a:rPr lang="en-US" smtClean="0"/>
              <a:t>‹#›</a:t>
            </a:fld>
            <a:endParaRPr lang="en-US" dirty="0"/>
          </a:p>
        </p:txBody>
      </p:sp>
    </p:spTree>
    <p:extLst>
      <p:ext uri="{BB962C8B-B14F-4D97-AF65-F5344CB8AC3E}">
        <p14:creationId xmlns:p14="http://schemas.microsoft.com/office/powerpoint/2010/main" val="2138883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oercommons.org/editor/images/4181?downloa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811" y="3124248"/>
            <a:ext cx="9144000" cy="860892"/>
          </a:xfrm>
        </p:spPr>
        <p:txBody>
          <a:bodyPr>
            <a:normAutofit/>
          </a:bodyPr>
          <a:lstStyle/>
          <a:p>
            <a:r>
              <a:rPr lang="en-US" sz="3600" b="1" dirty="0" smtClean="0"/>
              <a:t>Database Security</a:t>
            </a:r>
            <a:endParaRPr lang="en-US" sz="3600" b="1" dirty="0"/>
          </a:p>
        </p:txBody>
      </p:sp>
      <p:sp>
        <p:nvSpPr>
          <p:cNvPr id="3" name="Subtitle 2"/>
          <p:cNvSpPr>
            <a:spLocks noGrp="1"/>
          </p:cNvSpPr>
          <p:nvPr>
            <p:ph type="subTitle" idx="1"/>
          </p:nvPr>
        </p:nvSpPr>
        <p:spPr>
          <a:xfrm>
            <a:off x="1524000" y="4018897"/>
            <a:ext cx="9144000" cy="1655762"/>
          </a:xfrm>
        </p:spPr>
        <p:txBody>
          <a:bodyPr/>
          <a:lstStyle/>
          <a:p>
            <a:r>
              <a:rPr lang="en-US" dirty="0"/>
              <a:t>https</a:t>
            </a:r>
            <a:r>
              <a:rPr lang="en-US" dirty="0" smtClean="0"/>
              <a:t>://www.oercommons.org/</a:t>
            </a:r>
            <a:endParaRPr lang="en-US" dirty="0"/>
          </a:p>
        </p:txBody>
      </p:sp>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0914F7A4-6DAA-4681-94E1-916176BCD870}" type="slidenum">
              <a:rPr lang="en-US" smtClean="0"/>
              <a:t>1</a:t>
            </a:fld>
            <a:endParaRPr lang="en-US"/>
          </a:p>
        </p:txBody>
      </p:sp>
      <p:sp>
        <p:nvSpPr>
          <p:cNvPr id="7" name="TextBox 6"/>
          <p:cNvSpPr txBox="1"/>
          <p:nvPr/>
        </p:nvSpPr>
        <p:spPr>
          <a:xfrm>
            <a:off x="3321425" y="4666129"/>
            <a:ext cx="5289176" cy="523220"/>
          </a:xfrm>
          <a:prstGeom prst="rect">
            <a:avLst/>
          </a:prstGeom>
          <a:noFill/>
        </p:spPr>
        <p:txBody>
          <a:bodyPr wrap="square" rtlCol="0">
            <a:spAutoFit/>
          </a:bodyPr>
          <a:lstStyle/>
          <a:p>
            <a:pPr algn="ctr"/>
            <a:r>
              <a:rPr lang="en-US" sz="2800" b="1" dirty="0" smtClean="0"/>
              <a:t>OER- </a:t>
            </a:r>
            <a:r>
              <a:rPr lang="en-US" sz="2800" b="1" dirty="0"/>
              <a:t>Unit 1-Authentication</a:t>
            </a:r>
          </a:p>
        </p:txBody>
      </p:sp>
      <p:pic>
        <p:nvPicPr>
          <p:cNvPr id="9" name="Picture 8"/>
          <p:cNvPicPr>
            <a:picLocks noChangeAspect="1"/>
          </p:cNvPicPr>
          <p:nvPr/>
        </p:nvPicPr>
        <p:blipFill>
          <a:blip r:embed="rId3"/>
          <a:stretch>
            <a:fillRect/>
          </a:stretch>
        </p:blipFill>
        <p:spPr>
          <a:xfrm>
            <a:off x="4733365" y="134471"/>
            <a:ext cx="2447364" cy="3079377"/>
          </a:xfrm>
          <a:prstGeom prst="rect">
            <a:avLst/>
          </a:prstGeom>
        </p:spPr>
      </p:pic>
      <p:sp>
        <p:nvSpPr>
          <p:cNvPr id="8" name="TextBox 7"/>
          <p:cNvSpPr txBox="1"/>
          <p:nvPr/>
        </p:nvSpPr>
        <p:spPr>
          <a:xfrm>
            <a:off x="3451412" y="5250844"/>
            <a:ext cx="5289176" cy="954107"/>
          </a:xfrm>
          <a:prstGeom prst="rect">
            <a:avLst/>
          </a:prstGeom>
          <a:noFill/>
        </p:spPr>
        <p:txBody>
          <a:bodyPr wrap="square" rtlCol="0">
            <a:spAutoFit/>
          </a:bodyPr>
          <a:lstStyle/>
          <a:p>
            <a:pPr algn="ctr"/>
            <a:r>
              <a:rPr lang="en-US" sz="2800" b="1" dirty="0" smtClean="0"/>
              <a:t>PART 1 – Create Database User (identified by)</a:t>
            </a:r>
            <a:endParaRPr lang="en-US" sz="2800" b="1" dirty="0"/>
          </a:p>
        </p:txBody>
      </p:sp>
    </p:spTree>
    <p:extLst>
      <p:ext uri="{BB962C8B-B14F-4D97-AF65-F5344CB8AC3E}">
        <p14:creationId xmlns:p14="http://schemas.microsoft.com/office/powerpoint/2010/main" val="207834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DDC4BE-D470-4AF3-BE4C-48BA9F52AE26}" type="slidenum">
              <a:rPr lang="en-US" smtClean="0"/>
              <a:t>10</a:t>
            </a:fld>
            <a:endParaRPr lang="en-US"/>
          </a:p>
        </p:txBody>
      </p:sp>
      <p:sp>
        <p:nvSpPr>
          <p:cNvPr id="5" name="Rectangle 2"/>
          <p:cNvSpPr>
            <a:spLocks noChangeArrowheads="1"/>
          </p:cNvSpPr>
          <p:nvPr/>
        </p:nvSpPr>
        <p:spPr bwMode="auto">
          <a:xfrm>
            <a:off x="979714" y="387256"/>
            <a:ext cx="1001921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Display the Arvind user information using DBA_USERS data dictionary view.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474F6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As early stated always username should be in ' ' single quotes using capital letters not lower letters.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474F6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If you use lower case in between ' ' not only username suppose using profile name in the where condition that time also always specific CAPITAL LETTERS.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474F6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Otherwise you will get "</a:t>
            </a:r>
            <a:r>
              <a:rPr kumimoji="0" lang="en-US" altLang="en-US" sz="1600" b="1" i="1"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no row selected</a:t>
            </a: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output. </a:t>
            </a:r>
            <a:endParaRPr kumimoji="0" lang="en-US" altLang="en-US" sz="16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10241" name="Picture 53" descr="Figure 1-9 Use capital letters in Data Dictionary statement where condition"/>
          <p:cNvPicPr>
            <a:picLocks noChangeAspect="1" noChangeArrowheads="1"/>
          </p:cNvPicPr>
          <p:nvPr/>
        </p:nvPicPr>
        <p:blipFill rotWithShape="1">
          <a:blip r:embed="rId2">
            <a:extLst>
              <a:ext uri="{28A0092B-C50C-407E-A947-70E740481C1C}">
                <a14:useLocalDpi xmlns:a14="http://schemas.microsoft.com/office/drawing/2010/main" val="0"/>
              </a:ext>
            </a:extLst>
          </a:blip>
          <a:srcRect l="1227"/>
          <a:stretch/>
        </p:blipFill>
        <p:spPr bwMode="auto">
          <a:xfrm>
            <a:off x="2455817" y="2873830"/>
            <a:ext cx="5259161" cy="25211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284838" y="5761259"/>
            <a:ext cx="69349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Figure 1-9 Use capital letters in Data Dictionary statement where condition</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1062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811" y="3124248"/>
            <a:ext cx="9144000" cy="860892"/>
          </a:xfrm>
        </p:spPr>
        <p:txBody>
          <a:bodyPr>
            <a:normAutofit/>
          </a:bodyPr>
          <a:lstStyle/>
          <a:p>
            <a:r>
              <a:rPr lang="en-US" sz="3600" b="1" dirty="0" smtClean="0"/>
              <a:t>Database Security</a:t>
            </a:r>
            <a:endParaRPr lang="en-US" sz="3600" b="1" dirty="0"/>
          </a:p>
        </p:txBody>
      </p:sp>
      <p:sp>
        <p:nvSpPr>
          <p:cNvPr id="3" name="Subtitle 2"/>
          <p:cNvSpPr>
            <a:spLocks noGrp="1"/>
          </p:cNvSpPr>
          <p:nvPr>
            <p:ph type="subTitle" idx="1"/>
          </p:nvPr>
        </p:nvSpPr>
        <p:spPr>
          <a:xfrm>
            <a:off x="1524000" y="4018897"/>
            <a:ext cx="9144000" cy="1655762"/>
          </a:xfrm>
        </p:spPr>
        <p:txBody>
          <a:bodyPr/>
          <a:lstStyle/>
          <a:p>
            <a:r>
              <a:rPr lang="en-US" dirty="0"/>
              <a:t>https</a:t>
            </a:r>
            <a:r>
              <a:rPr lang="en-US" dirty="0" smtClean="0"/>
              <a:t>://www.oercommons.org/</a:t>
            </a:r>
            <a:endParaRPr lang="en-US" dirty="0"/>
          </a:p>
        </p:txBody>
      </p:sp>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0914F7A4-6DAA-4681-94E1-916176BCD870}" type="slidenum">
              <a:rPr lang="en-US" smtClean="0"/>
              <a:t>11</a:t>
            </a:fld>
            <a:endParaRPr lang="en-US"/>
          </a:p>
        </p:txBody>
      </p:sp>
      <p:sp>
        <p:nvSpPr>
          <p:cNvPr id="7" name="TextBox 6"/>
          <p:cNvSpPr txBox="1"/>
          <p:nvPr/>
        </p:nvSpPr>
        <p:spPr>
          <a:xfrm>
            <a:off x="3321425" y="4666129"/>
            <a:ext cx="5289176" cy="523220"/>
          </a:xfrm>
          <a:prstGeom prst="rect">
            <a:avLst/>
          </a:prstGeom>
          <a:noFill/>
        </p:spPr>
        <p:txBody>
          <a:bodyPr wrap="square" rtlCol="0">
            <a:spAutoFit/>
          </a:bodyPr>
          <a:lstStyle/>
          <a:p>
            <a:pPr algn="ctr"/>
            <a:r>
              <a:rPr lang="en-US" sz="2800" b="1" dirty="0" smtClean="0"/>
              <a:t>OER- </a:t>
            </a:r>
            <a:r>
              <a:rPr lang="en-US" sz="2800" b="1" dirty="0"/>
              <a:t>Unit 1-Authentication</a:t>
            </a:r>
          </a:p>
        </p:txBody>
      </p:sp>
      <p:pic>
        <p:nvPicPr>
          <p:cNvPr id="9" name="Picture 8"/>
          <p:cNvPicPr>
            <a:picLocks noChangeAspect="1"/>
          </p:cNvPicPr>
          <p:nvPr/>
        </p:nvPicPr>
        <p:blipFill>
          <a:blip r:embed="rId3"/>
          <a:stretch>
            <a:fillRect/>
          </a:stretch>
        </p:blipFill>
        <p:spPr>
          <a:xfrm>
            <a:off x="4733365" y="134471"/>
            <a:ext cx="2447364" cy="3079377"/>
          </a:xfrm>
          <a:prstGeom prst="rect">
            <a:avLst/>
          </a:prstGeom>
        </p:spPr>
      </p:pic>
      <p:sp>
        <p:nvSpPr>
          <p:cNvPr id="8" name="TextBox 7"/>
          <p:cNvSpPr txBox="1"/>
          <p:nvPr/>
        </p:nvSpPr>
        <p:spPr>
          <a:xfrm>
            <a:off x="3451412" y="5250844"/>
            <a:ext cx="5289176" cy="523220"/>
          </a:xfrm>
          <a:prstGeom prst="rect">
            <a:avLst/>
          </a:prstGeom>
          <a:noFill/>
        </p:spPr>
        <p:txBody>
          <a:bodyPr wrap="square" rtlCol="0">
            <a:spAutoFit/>
          </a:bodyPr>
          <a:lstStyle/>
          <a:p>
            <a:pPr algn="ctr"/>
            <a:r>
              <a:rPr lang="en-US" sz="2800" b="1" dirty="0" smtClean="0"/>
              <a:t>PART 2 – Default Table space</a:t>
            </a:r>
            <a:endParaRPr lang="en-US" sz="2800" b="1" dirty="0"/>
          </a:p>
        </p:txBody>
      </p:sp>
    </p:spTree>
    <p:extLst>
      <p:ext uri="{BB962C8B-B14F-4D97-AF65-F5344CB8AC3E}">
        <p14:creationId xmlns:p14="http://schemas.microsoft.com/office/powerpoint/2010/main" val="4056014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11" y="13380"/>
            <a:ext cx="10515600" cy="1325563"/>
          </a:xfrm>
        </p:spPr>
        <p:txBody>
          <a:bodyPr>
            <a:normAutofit/>
          </a:bodyPr>
          <a:lstStyle/>
          <a:p>
            <a:r>
              <a:rPr lang="en-US" sz="4000" b="1" dirty="0"/>
              <a:t>1.4  Assigning a Default Tablespace for the User</a:t>
            </a:r>
            <a:r>
              <a:rPr lang="en-US" b="1" dirty="0"/>
              <a:t/>
            </a:r>
            <a:br>
              <a:rPr lang="en-US" b="1" dirty="0"/>
            </a:br>
            <a:endParaRPr lang="en-US" dirty="0"/>
          </a:p>
        </p:txBody>
      </p:sp>
      <p:sp>
        <p:nvSpPr>
          <p:cNvPr id="3" name="Content Placeholder 2"/>
          <p:cNvSpPr>
            <a:spLocks noGrp="1"/>
          </p:cNvSpPr>
          <p:nvPr>
            <p:ph idx="1"/>
          </p:nvPr>
        </p:nvSpPr>
        <p:spPr>
          <a:xfrm>
            <a:off x="341810" y="676162"/>
            <a:ext cx="11506199" cy="4351338"/>
          </a:xfrm>
        </p:spPr>
        <p:txBody>
          <a:bodyPr/>
          <a:lstStyle/>
          <a:p>
            <a:r>
              <a:rPr lang="en-US" sz="1600" dirty="0"/>
              <a:t>Each user should have a default tablespace. </a:t>
            </a:r>
            <a:endParaRPr lang="en-US" sz="1600" dirty="0" smtClean="0"/>
          </a:p>
          <a:p>
            <a:r>
              <a:rPr lang="en-US" sz="1600" dirty="0" smtClean="0"/>
              <a:t>When </a:t>
            </a:r>
            <a:r>
              <a:rPr lang="en-US" sz="1600" dirty="0"/>
              <a:t>a schema object (like table, index, view..) is created in the user’s schema and the Data Definition Language(DDL) </a:t>
            </a:r>
            <a:r>
              <a:rPr lang="en-US" sz="1600" dirty="0" err="1"/>
              <a:t>i.e</a:t>
            </a:r>
            <a:r>
              <a:rPr lang="en-US" sz="1600" dirty="0"/>
              <a:t> create  statement does not specify a tablespace to contain the object, Oracle Database stores the object in the default user’s tablespace. </a:t>
            </a:r>
            <a:endParaRPr lang="en-US" sz="1600" dirty="0" smtClean="0"/>
          </a:p>
          <a:p>
            <a:r>
              <a:rPr lang="en-US" sz="1600" dirty="0" smtClean="0"/>
              <a:t>Default </a:t>
            </a:r>
            <a:r>
              <a:rPr lang="en-US" sz="1600" dirty="0"/>
              <a:t>tablespaces of all users is the </a:t>
            </a:r>
            <a:r>
              <a:rPr lang="en-US" sz="1600" b="1" dirty="0"/>
              <a:t>SYSTEM </a:t>
            </a:r>
            <a:r>
              <a:rPr lang="en-US" sz="1600" dirty="0"/>
              <a:t>tablespace. </a:t>
            </a:r>
            <a:endParaRPr lang="en-US" sz="1600" dirty="0" smtClean="0"/>
          </a:p>
          <a:p>
            <a:r>
              <a:rPr lang="en-US" sz="1600" dirty="0" smtClean="0"/>
              <a:t>In </a:t>
            </a:r>
            <a:r>
              <a:rPr lang="en-US" sz="1600" dirty="0"/>
              <a:t>general, do not store user data in the SYSTEM tablespace, then user should specifically assign the user a default tablespace, such as the </a:t>
            </a:r>
            <a:r>
              <a:rPr lang="en-US" sz="1600" b="1" dirty="0"/>
              <a:t>USERS </a:t>
            </a:r>
            <a:r>
              <a:rPr lang="en-US" sz="1600" dirty="0"/>
              <a:t>tablespace. </a:t>
            </a:r>
            <a:endParaRPr lang="en-US" sz="1600" dirty="0" smtClean="0"/>
          </a:p>
          <a:p>
            <a:r>
              <a:rPr lang="en-US" sz="1600" dirty="0"/>
              <a:t> we don't assign any specific tablespace to user Arvind, </a:t>
            </a:r>
            <a:r>
              <a:rPr lang="en-US" sz="1600" dirty="0" err="1"/>
              <a:t>i.e</a:t>
            </a:r>
            <a:r>
              <a:rPr lang="en-US" sz="1600" dirty="0"/>
              <a:t> it automatically assign default permanent tablespace "</a:t>
            </a:r>
            <a:r>
              <a:rPr lang="en-US" sz="1600" b="1" dirty="0"/>
              <a:t>USERS</a:t>
            </a:r>
            <a:r>
              <a:rPr lang="en-US" sz="1600" dirty="0"/>
              <a:t>" is assigned to user Arvind.</a:t>
            </a:r>
          </a:p>
          <a:p>
            <a:endParaRPr lang="en-US" dirty="0"/>
          </a:p>
        </p:txBody>
      </p:sp>
      <p:sp>
        <p:nvSpPr>
          <p:cNvPr id="4" name="Slide Number Placeholder 3"/>
          <p:cNvSpPr>
            <a:spLocks noGrp="1"/>
          </p:cNvSpPr>
          <p:nvPr>
            <p:ph type="sldNum" sz="quarter" idx="12"/>
          </p:nvPr>
        </p:nvSpPr>
        <p:spPr/>
        <p:txBody>
          <a:bodyPr/>
          <a:lstStyle/>
          <a:p>
            <a:fld id="{20DDC4BE-D470-4AF3-BE4C-48BA9F52AE26}" type="slidenum">
              <a:rPr lang="en-US" smtClean="0"/>
              <a:t>12</a:t>
            </a:fld>
            <a:endParaRPr lang="en-US"/>
          </a:p>
        </p:txBody>
      </p:sp>
      <p:pic>
        <p:nvPicPr>
          <p:cNvPr id="5" name="Picture 4" descr="Figure 1-10 Display the Default permanent tablespace of the user"/>
          <p:cNvPicPr/>
          <p:nvPr/>
        </p:nvPicPr>
        <p:blipFill>
          <a:blip r:embed="rId2">
            <a:extLst>
              <a:ext uri="{28A0092B-C50C-407E-A947-70E740481C1C}">
                <a14:useLocalDpi xmlns:a14="http://schemas.microsoft.com/office/drawing/2010/main" val="0"/>
              </a:ext>
            </a:extLst>
          </a:blip>
          <a:srcRect/>
          <a:stretch>
            <a:fillRect/>
          </a:stretch>
        </p:blipFill>
        <p:spPr bwMode="auto">
          <a:xfrm>
            <a:off x="341811" y="3517264"/>
            <a:ext cx="5410200" cy="1289868"/>
          </a:xfrm>
          <a:prstGeom prst="rect">
            <a:avLst/>
          </a:prstGeom>
          <a:noFill/>
          <a:ln>
            <a:noFill/>
          </a:ln>
        </p:spPr>
      </p:pic>
      <p:sp>
        <p:nvSpPr>
          <p:cNvPr id="6" name="Rectangle 5"/>
          <p:cNvSpPr/>
          <p:nvPr/>
        </p:nvSpPr>
        <p:spPr>
          <a:xfrm>
            <a:off x="5904196" y="3766848"/>
            <a:ext cx="6048318" cy="646331"/>
          </a:xfrm>
          <a:prstGeom prst="rect">
            <a:avLst/>
          </a:prstGeom>
        </p:spPr>
        <p:txBody>
          <a:bodyPr wrap="square">
            <a:spAutoFit/>
          </a:bodyPr>
          <a:lstStyle/>
          <a:p>
            <a:r>
              <a:rPr lang="en-US" i="1" dirty="0" smtClean="0">
                <a:solidFill>
                  <a:srgbClr val="474F60"/>
                </a:solidFill>
                <a:effectLst/>
                <a:latin typeface="Arial" panose="020B0604020202020204" pitchFamily="34" charset="0"/>
                <a:ea typeface="Calibri" panose="020F0502020204030204" pitchFamily="34" charset="0"/>
              </a:rPr>
              <a:t>Figure 1-10 Display the Default permanent tablespace to the user</a:t>
            </a:r>
            <a:endParaRPr lang="en-US" dirty="0"/>
          </a:p>
        </p:txBody>
      </p:sp>
      <p:sp>
        <p:nvSpPr>
          <p:cNvPr id="7" name="Rectangle 6"/>
          <p:cNvSpPr/>
          <p:nvPr/>
        </p:nvSpPr>
        <p:spPr>
          <a:xfrm>
            <a:off x="237307" y="4880254"/>
            <a:ext cx="11610703" cy="1323439"/>
          </a:xfrm>
          <a:prstGeom prst="rect">
            <a:avLst/>
          </a:prstGeom>
        </p:spPr>
        <p:txBody>
          <a:bodyPr wrap="square">
            <a:spAutoFit/>
          </a:bodyPr>
          <a:lstStyle/>
          <a:p>
            <a:pPr fontAlgn="base"/>
            <a:r>
              <a:rPr lang="en-US" sz="1600" dirty="0" smtClean="0">
                <a:effectLst/>
                <a:ea typeface="Times New Roman" panose="02020603050405020304" pitchFamily="18" charset="0"/>
              </a:rPr>
              <a:t>Use the </a:t>
            </a:r>
            <a:r>
              <a:rPr lang="en-US" sz="1600" b="1" dirty="0" smtClean="0">
                <a:effectLst/>
                <a:ea typeface="Times New Roman" panose="02020603050405020304" pitchFamily="18" charset="0"/>
              </a:rPr>
              <a:t>CREATE TABLESPACE</a:t>
            </a:r>
            <a:r>
              <a:rPr lang="en-US" sz="1600" dirty="0" smtClean="0">
                <a:effectLst/>
                <a:ea typeface="Times New Roman" panose="02020603050405020304" pitchFamily="18" charset="0"/>
              </a:rPr>
              <a:t> statement to create a default permanent tablespace other than </a:t>
            </a:r>
            <a:r>
              <a:rPr lang="en-US" sz="1600" b="1" dirty="0" smtClean="0">
                <a:effectLst/>
                <a:ea typeface="Times New Roman" panose="02020603050405020304" pitchFamily="18" charset="0"/>
              </a:rPr>
              <a:t>SYSTEM </a:t>
            </a:r>
            <a:r>
              <a:rPr lang="en-US" sz="1600" dirty="0" smtClean="0">
                <a:effectLst/>
                <a:ea typeface="Times New Roman" panose="02020603050405020304" pitchFamily="18" charset="0"/>
              </a:rPr>
              <a:t>at the time of database creation. </a:t>
            </a:r>
          </a:p>
          <a:p>
            <a:pPr fontAlgn="base"/>
            <a:endParaRPr lang="en-US" sz="1600" dirty="0">
              <a:ea typeface="Times New Roman" panose="02020603050405020304" pitchFamily="18" charset="0"/>
            </a:endParaRPr>
          </a:p>
          <a:p>
            <a:pPr fontAlgn="base"/>
            <a:r>
              <a:rPr lang="en-US" sz="1600" dirty="0" smtClean="0">
                <a:effectLst/>
                <a:ea typeface="Times New Roman" panose="02020603050405020304" pitchFamily="18" charset="0"/>
              </a:rPr>
              <a:t>For example create “</a:t>
            </a:r>
            <a:r>
              <a:rPr lang="en-US" sz="1600" b="1" dirty="0" smtClean="0">
                <a:effectLst/>
                <a:ea typeface="Times New Roman" panose="02020603050405020304" pitchFamily="18" charset="0"/>
              </a:rPr>
              <a:t>Arvind_ts</a:t>
            </a:r>
            <a:r>
              <a:rPr lang="en-US" sz="1600" dirty="0" smtClean="0">
                <a:effectLst/>
                <a:ea typeface="Times New Roman" panose="02020603050405020304" pitchFamily="18" charset="0"/>
              </a:rPr>
              <a:t>” as default tablespace and then assign to user Arvind. </a:t>
            </a:r>
          </a:p>
          <a:p>
            <a:pPr fontAlgn="base"/>
            <a:endParaRPr lang="en-US" sz="1600" dirty="0">
              <a:ea typeface="Times New Roman" panose="02020603050405020304" pitchFamily="18" charset="0"/>
            </a:endParaRPr>
          </a:p>
          <a:p>
            <a:pPr fontAlgn="base"/>
            <a:r>
              <a:rPr lang="en-US" sz="1600" dirty="0" smtClean="0">
                <a:effectLst/>
                <a:ea typeface="Times New Roman" panose="02020603050405020304" pitchFamily="18" charset="0"/>
              </a:rPr>
              <a:t>Here we already created user Arvind. So, using </a:t>
            </a:r>
            <a:r>
              <a:rPr lang="en-US" sz="1600" b="1" dirty="0" smtClean="0">
                <a:effectLst/>
                <a:ea typeface="Times New Roman" panose="02020603050405020304" pitchFamily="18" charset="0"/>
              </a:rPr>
              <a:t>ALTER USER</a:t>
            </a:r>
            <a:r>
              <a:rPr lang="en-US" sz="1600" dirty="0" smtClean="0">
                <a:effectLst/>
                <a:ea typeface="Times New Roman" panose="02020603050405020304" pitchFamily="18" charset="0"/>
              </a:rPr>
              <a:t> statement reassign the </a:t>
            </a:r>
            <a:r>
              <a:rPr lang="en-US" sz="1600" b="1" dirty="0" smtClean="0">
                <a:effectLst/>
                <a:ea typeface="Times New Roman" panose="02020603050405020304" pitchFamily="18" charset="0"/>
              </a:rPr>
              <a:t>Arvind_ts</a:t>
            </a:r>
            <a:r>
              <a:rPr lang="en-US" sz="1600" dirty="0" smtClean="0">
                <a:effectLst/>
                <a:ea typeface="Times New Roman" panose="02020603050405020304" pitchFamily="18" charset="0"/>
              </a:rPr>
              <a:t> instead of USERS default tablespace. </a:t>
            </a:r>
            <a:endParaRPr lang="en-US" sz="1600" dirty="0">
              <a:effectLst/>
              <a:ea typeface="Times New Roman" panose="02020603050405020304" pitchFamily="18" charset="0"/>
            </a:endParaRPr>
          </a:p>
        </p:txBody>
      </p:sp>
    </p:spTree>
    <p:extLst>
      <p:ext uri="{BB962C8B-B14F-4D97-AF65-F5344CB8AC3E}">
        <p14:creationId xmlns:p14="http://schemas.microsoft.com/office/powerpoint/2010/main" val="1314797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DDC4BE-D470-4AF3-BE4C-48BA9F52AE26}" type="slidenum">
              <a:rPr lang="en-US" smtClean="0"/>
              <a:t>13</a:t>
            </a:fld>
            <a:endParaRPr lang="en-US"/>
          </a:p>
        </p:txBody>
      </p:sp>
      <p:pic>
        <p:nvPicPr>
          <p:cNvPr id="5" name="Picture 4" descr="Figure 1-11 Alter user default table space"/>
          <p:cNvPicPr/>
          <p:nvPr/>
        </p:nvPicPr>
        <p:blipFill rotWithShape="1">
          <a:blip r:embed="rId2">
            <a:extLst>
              <a:ext uri="{28A0092B-C50C-407E-A947-70E740481C1C}">
                <a14:useLocalDpi xmlns:a14="http://schemas.microsoft.com/office/drawing/2010/main" val="0"/>
              </a:ext>
            </a:extLst>
          </a:blip>
          <a:srcRect l="1166"/>
          <a:stretch/>
        </p:blipFill>
        <p:spPr bwMode="auto">
          <a:xfrm>
            <a:off x="822959" y="209945"/>
            <a:ext cx="7952865" cy="3805101"/>
          </a:xfrm>
          <a:prstGeom prst="rect">
            <a:avLst/>
          </a:prstGeom>
          <a:noFill/>
          <a:ln>
            <a:noFill/>
          </a:ln>
        </p:spPr>
      </p:pic>
      <p:sp>
        <p:nvSpPr>
          <p:cNvPr id="6" name="Rectangle 5"/>
          <p:cNvSpPr/>
          <p:nvPr/>
        </p:nvSpPr>
        <p:spPr>
          <a:xfrm>
            <a:off x="3132671" y="4015046"/>
            <a:ext cx="3925626" cy="338554"/>
          </a:xfrm>
          <a:prstGeom prst="rect">
            <a:avLst/>
          </a:prstGeom>
        </p:spPr>
        <p:txBody>
          <a:bodyPr wrap="none">
            <a:spAutoFit/>
          </a:bodyPr>
          <a:lstStyle/>
          <a:p>
            <a:r>
              <a:rPr lang="en-US" sz="1600" i="1" dirty="0" smtClean="0">
                <a:solidFill>
                  <a:srgbClr val="474F60"/>
                </a:solidFill>
                <a:effectLst/>
                <a:latin typeface="Arial" panose="020B0604020202020204" pitchFamily="34" charset="0"/>
                <a:ea typeface="Calibri" panose="020F0502020204030204" pitchFamily="34" charset="0"/>
              </a:rPr>
              <a:t>Figure 1-11 Alter user default table space</a:t>
            </a:r>
            <a:endParaRPr lang="en-US" sz="1600" dirty="0"/>
          </a:p>
        </p:txBody>
      </p:sp>
      <p:sp>
        <p:nvSpPr>
          <p:cNvPr id="8" name="Rectangle 7"/>
          <p:cNvSpPr/>
          <p:nvPr/>
        </p:nvSpPr>
        <p:spPr>
          <a:xfrm>
            <a:off x="219654" y="4540468"/>
            <a:ext cx="11490960" cy="1815882"/>
          </a:xfrm>
          <a:prstGeom prst="rect">
            <a:avLst/>
          </a:prstGeom>
        </p:spPr>
        <p:txBody>
          <a:bodyPr wrap="square">
            <a:spAutoFit/>
          </a:bodyPr>
          <a:lstStyle/>
          <a:p>
            <a:pPr fontAlgn="base"/>
            <a:r>
              <a:rPr lang="en-US" sz="1600" dirty="0" smtClean="0">
                <a:solidFill>
                  <a:srgbClr val="474F60"/>
                </a:solidFill>
                <a:effectLst/>
                <a:latin typeface="Arial" panose="020B0604020202020204" pitchFamily="34" charset="0"/>
                <a:ea typeface="Times New Roman" panose="02020603050405020304" pitchFamily="18" charset="0"/>
              </a:rPr>
              <a:t>There is two ways we can change the default tablespace one  is as early we explained using alter user statement, in this statement only specific user tablespace to be used but remaining all other user tablespace remain the same.</a:t>
            </a:r>
          </a:p>
          <a:p>
            <a:pPr fontAlgn="base"/>
            <a:endParaRPr lang="en-US" sz="1600" dirty="0">
              <a:solidFill>
                <a:srgbClr val="474F60"/>
              </a:solidFill>
              <a:latin typeface="Arial" panose="020B0604020202020204" pitchFamily="34" charset="0"/>
              <a:ea typeface="Times New Roman" panose="02020603050405020304" pitchFamily="18" charset="0"/>
            </a:endParaRPr>
          </a:p>
          <a:p>
            <a:pPr fontAlgn="base"/>
            <a:r>
              <a:rPr lang="en-US" sz="1600" dirty="0" smtClean="0">
                <a:solidFill>
                  <a:srgbClr val="474F60"/>
                </a:solidFill>
                <a:effectLst/>
                <a:latin typeface="Arial" panose="020B0604020202020204" pitchFamily="34" charset="0"/>
                <a:ea typeface="Times New Roman" panose="02020603050405020304" pitchFamily="18" charset="0"/>
              </a:rPr>
              <a:t> For example, check the another user </a:t>
            </a:r>
            <a:r>
              <a:rPr lang="en-US" sz="1600" b="1" dirty="0" smtClean="0">
                <a:solidFill>
                  <a:srgbClr val="474F60"/>
                </a:solidFill>
                <a:effectLst/>
                <a:latin typeface="Arial" panose="020B0604020202020204" pitchFamily="34" charset="0"/>
                <a:ea typeface="Times New Roman" panose="02020603050405020304" pitchFamily="18" charset="0"/>
              </a:rPr>
              <a:t>sinduja</a:t>
            </a:r>
            <a:r>
              <a:rPr lang="en-US" sz="1600" dirty="0" smtClean="0">
                <a:solidFill>
                  <a:srgbClr val="474F60"/>
                </a:solidFill>
                <a:effectLst/>
                <a:latin typeface="Arial" panose="020B0604020202020204" pitchFamily="34" charset="0"/>
                <a:ea typeface="Times New Roman" panose="02020603050405020304" pitchFamily="18" charset="0"/>
              </a:rPr>
              <a:t> default tablespace it is </a:t>
            </a:r>
            <a:r>
              <a:rPr lang="en-US" sz="1600" b="1" dirty="0" smtClean="0">
                <a:solidFill>
                  <a:srgbClr val="474F60"/>
                </a:solidFill>
                <a:effectLst/>
                <a:latin typeface="Arial" panose="020B0604020202020204" pitchFamily="34" charset="0"/>
                <a:ea typeface="Times New Roman" panose="02020603050405020304" pitchFamily="18" charset="0"/>
              </a:rPr>
              <a:t>USERS</a:t>
            </a:r>
            <a:r>
              <a:rPr lang="en-US" sz="1600" dirty="0" smtClean="0">
                <a:solidFill>
                  <a:srgbClr val="474F60"/>
                </a:solidFill>
                <a:effectLst/>
                <a:latin typeface="Arial" panose="020B0604020202020204" pitchFamily="34" charset="0"/>
                <a:ea typeface="Times New Roman" panose="02020603050405020304" pitchFamily="18" charset="0"/>
              </a:rPr>
              <a:t> tablespace not </a:t>
            </a:r>
            <a:r>
              <a:rPr lang="en-US" sz="1600" b="1" dirty="0" smtClean="0">
                <a:solidFill>
                  <a:srgbClr val="474F60"/>
                </a:solidFill>
                <a:effectLst/>
                <a:latin typeface="Arial" panose="020B0604020202020204" pitchFamily="34" charset="0"/>
                <a:ea typeface="Times New Roman" panose="02020603050405020304" pitchFamily="18" charset="0"/>
              </a:rPr>
              <a:t>Arvind_ts</a:t>
            </a:r>
            <a:r>
              <a:rPr lang="en-US" sz="1600" dirty="0" smtClean="0">
                <a:solidFill>
                  <a:srgbClr val="474F60"/>
                </a:solidFill>
                <a:effectLst/>
                <a:latin typeface="Arial" panose="020B0604020202020204" pitchFamily="34" charset="0"/>
                <a:ea typeface="Times New Roman" panose="02020603050405020304" pitchFamily="18" charset="0"/>
              </a:rPr>
              <a:t> tablespace. </a:t>
            </a:r>
          </a:p>
          <a:p>
            <a:pPr fontAlgn="base"/>
            <a:endParaRPr lang="en-US" sz="1600" dirty="0">
              <a:solidFill>
                <a:srgbClr val="474F60"/>
              </a:solidFill>
              <a:latin typeface="Arial" panose="020B0604020202020204" pitchFamily="34" charset="0"/>
              <a:ea typeface="Times New Roman" panose="02020603050405020304" pitchFamily="18" charset="0"/>
            </a:endParaRPr>
          </a:p>
          <a:p>
            <a:pPr fontAlgn="base"/>
            <a:r>
              <a:rPr lang="en-US" sz="1600" dirty="0" smtClean="0">
                <a:solidFill>
                  <a:srgbClr val="474F60"/>
                </a:solidFill>
                <a:effectLst/>
                <a:latin typeface="Arial" panose="020B0604020202020204" pitchFamily="34" charset="0"/>
                <a:ea typeface="Times New Roman" panose="02020603050405020304" pitchFamily="18" charset="0"/>
              </a:rPr>
              <a:t>Because we used ALTER USER statements so it will change only Arvind user default permanent tablespace as "</a:t>
            </a:r>
            <a:r>
              <a:rPr lang="en-US" sz="1600" b="1" dirty="0" smtClean="0">
                <a:solidFill>
                  <a:srgbClr val="474F60"/>
                </a:solidFill>
                <a:effectLst/>
                <a:latin typeface="Arial" panose="020B0604020202020204" pitchFamily="34" charset="0"/>
                <a:ea typeface="Times New Roman" panose="02020603050405020304" pitchFamily="18" charset="0"/>
              </a:rPr>
              <a:t>Arvind_ts" </a:t>
            </a:r>
            <a:r>
              <a:rPr lang="en-US" sz="1600" dirty="0" smtClean="0">
                <a:solidFill>
                  <a:srgbClr val="474F60"/>
                </a:solidFill>
                <a:effectLst/>
                <a:latin typeface="Arial" panose="020B0604020202020204" pitchFamily="34" charset="0"/>
                <a:ea typeface="Times New Roman" panose="02020603050405020304" pitchFamily="18" charset="0"/>
              </a:rPr>
              <a:t>not another user</a:t>
            </a:r>
            <a:r>
              <a:rPr lang="en-US" sz="1600" b="1" dirty="0" smtClean="0">
                <a:solidFill>
                  <a:srgbClr val="474F60"/>
                </a:solidFill>
                <a:effectLst/>
                <a:latin typeface="Arial" panose="020B0604020202020204" pitchFamily="34" charset="0"/>
                <a:ea typeface="Times New Roman" panose="02020603050405020304" pitchFamily="18" charset="0"/>
              </a:rPr>
              <a:t> sinduja.</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2410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DDC4BE-D470-4AF3-BE4C-48BA9F52AE26}" type="slidenum">
              <a:rPr lang="en-US" smtClean="0"/>
              <a:t>14</a:t>
            </a:fld>
            <a:endParaRPr lang="en-US"/>
          </a:p>
        </p:txBody>
      </p:sp>
      <p:pic>
        <p:nvPicPr>
          <p:cNvPr id="8193" name="Picture 49" descr="Figure 1-13 Display another user table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54" y="3556317"/>
            <a:ext cx="5562600" cy="14598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09154" y="5149715"/>
            <a:ext cx="1119922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Using</a:t>
            </a:r>
            <a:r>
              <a:rPr kumimoji="0" lang="en-US" altLang="en-US" sz="1600" b="1"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ALTER DATABASE </a:t>
            </a: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statement if default tablespace is changed, then it will assign modified tablespace to all user using the same database.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474F6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Previously the user sinduja has USERS tablespace, if you change default tablespace as “Arvind_ts” then it automatically changing sindhuja tablespace as “Arvind_ts”</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7088777" y="1187922"/>
            <a:ext cx="388837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Figure 1-12 Alter user vs. Alter Database</a:t>
            </a:r>
            <a:endParaRPr kumimoji="0" lang="en-US" altLang="en-US" sz="16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6096000" y="3976002"/>
            <a:ext cx="6096000" cy="369332"/>
          </a:xfrm>
          <a:prstGeom prst="rect">
            <a:avLst/>
          </a:prstGeom>
        </p:spPr>
        <p:txBody>
          <a:bodyPr>
            <a:spAutoFit/>
          </a:bodyPr>
          <a:lstStyle/>
          <a:p>
            <a:r>
              <a:rPr kumimoji="0" lang="en-US" altLang="en-US" b="0" i="1"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Figure 1-13 Display another user tablespace</a:t>
            </a:r>
            <a:endParaRPr lang="en-US" dirty="0"/>
          </a:p>
        </p:txBody>
      </p:sp>
      <p:pic>
        <p:nvPicPr>
          <p:cNvPr id="2" name="Picture 1"/>
          <p:cNvPicPr>
            <a:picLocks noChangeAspect="1"/>
          </p:cNvPicPr>
          <p:nvPr/>
        </p:nvPicPr>
        <p:blipFill>
          <a:blip r:embed="rId3"/>
          <a:stretch>
            <a:fillRect/>
          </a:stretch>
        </p:blipFill>
        <p:spPr>
          <a:xfrm>
            <a:off x="0" y="159222"/>
            <a:ext cx="6979024" cy="3148774"/>
          </a:xfrm>
          <a:prstGeom prst="rect">
            <a:avLst/>
          </a:prstGeom>
        </p:spPr>
      </p:pic>
    </p:spTree>
    <p:extLst>
      <p:ext uri="{BB962C8B-B14F-4D97-AF65-F5344CB8AC3E}">
        <p14:creationId xmlns:p14="http://schemas.microsoft.com/office/powerpoint/2010/main" val="1680457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DDC4BE-D470-4AF3-BE4C-48BA9F52AE26}" type="slidenum">
              <a:rPr lang="en-US" smtClean="0"/>
              <a:t>15</a:t>
            </a:fld>
            <a:endParaRPr lang="en-US"/>
          </a:p>
        </p:txBody>
      </p:sp>
      <p:pic>
        <p:nvPicPr>
          <p:cNvPr id="5" name="Picture 4" descr="Figure 1-14  Alter Database to change tablespace"/>
          <p:cNvPicPr/>
          <p:nvPr/>
        </p:nvPicPr>
        <p:blipFill>
          <a:blip r:embed="rId2">
            <a:extLst>
              <a:ext uri="{28A0092B-C50C-407E-A947-70E740481C1C}">
                <a14:useLocalDpi xmlns:a14="http://schemas.microsoft.com/office/drawing/2010/main" val="0"/>
              </a:ext>
            </a:extLst>
          </a:blip>
          <a:srcRect/>
          <a:stretch>
            <a:fillRect/>
          </a:stretch>
        </p:blipFill>
        <p:spPr bwMode="auto">
          <a:xfrm>
            <a:off x="1628071" y="152505"/>
            <a:ext cx="6688183" cy="2588126"/>
          </a:xfrm>
          <a:prstGeom prst="rect">
            <a:avLst/>
          </a:prstGeom>
          <a:noFill/>
          <a:ln>
            <a:noFill/>
          </a:ln>
        </p:spPr>
      </p:pic>
      <p:sp>
        <p:nvSpPr>
          <p:cNvPr id="6" name="Rectangle 5"/>
          <p:cNvSpPr/>
          <p:nvPr/>
        </p:nvSpPr>
        <p:spPr>
          <a:xfrm>
            <a:off x="627017" y="2871260"/>
            <a:ext cx="10972801" cy="584775"/>
          </a:xfrm>
          <a:prstGeom prst="rect">
            <a:avLst/>
          </a:prstGeom>
        </p:spPr>
        <p:txBody>
          <a:bodyPr wrap="square">
            <a:spAutoFit/>
          </a:bodyPr>
          <a:lstStyle/>
          <a:p>
            <a:pPr fontAlgn="base">
              <a:spcAft>
                <a:spcPts val="1200"/>
              </a:spcAft>
            </a:pPr>
            <a:r>
              <a:rPr lang="en-US" sz="1600" dirty="0" smtClean="0">
                <a:solidFill>
                  <a:srgbClr val="474F60"/>
                </a:solidFill>
                <a:effectLst/>
                <a:latin typeface="Arial" panose="020B0604020202020204" pitchFamily="34" charset="0"/>
                <a:ea typeface="Times New Roman" panose="02020603050405020304" pitchFamily="18" charset="0"/>
              </a:rPr>
              <a:t>The ALTER database default tablespace statement not affect the system user like SYS, SYSTEM, and OUTLN.  By default they have permanent default tablespace is SYSTEM.</a:t>
            </a:r>
            <a:endParaRPr lang="en-US" sz="1600" dirty="0">
              <a:effectLst/>
              <a:latin typeface="Times New Roman" panose="02020603050405020304" pitchFamily="18" charset="0"/>
              <a:ea typeface="Times New Roman" panose="02020603050405020304" pitchFamily="18" charset="0"/>
            </a:endParaRPr>
          </a:p>
        </p:txBody>
      </p:sp>
      <p:pic>
        <p:nvPicPr>
          <p:cNvPr id="7" name="Picture 6" descr="Figure 1-15  System User default tablespace"/>
          <p:cNvPicPr/>
          <p:nvPr/>
        </p:nvPicPr>
        <p:blipFill>
          <a:blip r:embed="rId3">
            <a:extLst>
              <a:ext uri="{28A0092B-C50C-407E-A947-70E740481C1C}">
                <a14:useLocalDpi xmlns:a14="http://schemas.microsoft.com/office/drawing/2010/main" val="0"/>
              </a:ext>
            </a:extLst>
          </a:blip>
          <a:srcRect/>
          <a:stretch>
            <a:fillRect/>
          </a:stretch>
        </p:blipFill>
        <p:spPr bwMode="auto">
          <a:xfrm>
            <a:off x="2470238" y="4022303"/>
            <a:ext cx="6739075" cy="2203418"/>
          </a:xfrm>
          <a:prstGeom prst="rect">
            <a:avLst/>
          </a:prstGeom>
          <a:noFill/>
          <a:ln>
            <a:noFill/>
          </a:ln>
        </p:spPr>
      </p:pic>
      <p:sp>
        <p:nvSpPr>
          <p:cNvPr id="8" name="Rectangle 7"/>
          <p:cNvSpPr/>
          <p:nvPr/>
        </p:nvSpPr>
        <p:spPr>
          <a:xfrm>
            <a:off x="3630356" y="6428328"/>
            <a:ext cx="4685898" cy="369332"/>
          </a:xfrm>
          <a:prstGeom prst="rect">
            <a:avLst/>
          </a:prstGeom>
        </p:spPr>
        <p:txBody>
          <a:bodyPr wrap="none">
            <a:spAutoFit/>
          </a:bodyPr>
          <a:lstStyle/>
          <a:p>
            <a:r>
              <a:rPr lang="en-US" i="1" dirty="0" smtClean="0">
                <a:solidFill>
                  <a:srgbClr val="474F60"/>
                </a:solidFill>
                <a:effectLst/>
                <a:latin typeface="Arial" panose="020B0604020202020204" pitchFamily="34" charset="0"/>
                <a:ea typeface="Calibri" panose="020F0502020204030204" pitchFamily="34" charset="0"/>
              </a:rPr>
              <a:t>Figure 1-15 System User default tablespace</a:t>
            </a:r>
            <a:endParaRPr lang="en-US" dirty="0"/>
          </a:p>
        </p:txBody>
      </p:sp>
    </p:spTree>
    <p:extLst>
      <p:ext uri="{BB962C8B-B14F-4D97-AF65-F5344CB8AC3E}">
        <p14:creationId xmlns:p14="http://schemas.microsoft.com/office/powerpoint/2010/main" val="3207156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DDC4BE-D470-4AF3-BE4C-48BA9F52AE26}" type="slidenum">
              <a:rPr lang="en-US" smtClean="0"/>
              <a:t>16</a:t>
            </a:fld>
            <a:endParaRPr lang="en-US"/>
          </a:p>
        </p:txBody>
      </p:sp>
      <p:pic>
        <p:nvPicPr>
          <p:cNvPr id="5" name="Picture 4" descr="Figure 1-16  Drop default table space"/>
          <p:cNvPicPr/>
          <p:nvPr/>
        </p:nvPicPr>
        <p:blipFill>
          <a:blip r:embed="rId2">
            <a:extLst>
              <a:ext uri="{28A0092B-C50C-407E-A947-70E740481C1C}">
                <a14:useLocalDpi xmlns:a14="http://schemas.microsoft.com/office/drawing/2010/main" val="0"/>
              </a:ext>
            </a:extLst>
          </a:blip>
          <a:srcRect/>
          <a:stretch>
            <a:fillRect/>
          </a:stretch>
        </p:blipFill>
        <p:spPr bwMode="auto">
          <a:xfrm>
            <a:off x="1395614" y="2351314"/>
            <a:ext cx="7807098" cy="3893305"/>
          </a:xfrm>
          <a:prstGeom prst="rect">
            <a:avLst/>
          </a:prstGeom>
          <a:noFill/>
          <a:ln>
            <a:noFill/>
          </a:ln>
        </p:spPr>
      </p:pic>
      <p:sp>
        <p:nvSpPr>
          <p:cNvPr id="6" name="Rectangle 5"/>
          <p:cNvSpPr/>
          <p:nvPr/>
        </p:nvSpPr>
        <p:spPr>
          <a:xfrm>
            <a:off x="3190832" y="6244619"/>
            <a:ext cx="3929281" cy="369332"/>
          </a:xfrm>
          <a:prstGeom prst="rect">
            <a:avLst/>
          </a:prstGeom>
        </p:spPr>
        <p:txBody>
          <a:bodyPr wrap="none">
            <a:spAutoFit/>
          </a:bodyPr>
          <a:lstStyle/>
          <a:p>
            <a:r>
              <a:rPr lang="en-US" i="1" dirty="0" smtClean="0">
                <a:solidFill>
                  <a:srgbClr val="474F60"/>
                </a:solidFill>
                <a:effectLst/>
                <a:latin typeface="Arial" panose="020B0604020202020204" pitchFamily="34" charset="0"/>
                <a:ea typeface="Calibri" panose="020F0502020204030204" pitchFamily="34" charset="0"/>
              </a:rPr>
              <a:t>Figure 1-16 Drop default table space</a:t>
            </a:r>
            <a:endParaRPr lang="en-US" dirty="0"/>
          </a:p>
        </p:txBody>
      </p:sp>
      <p:sp>
        <p:nvSpPr>
          <p:cNvPr id="7" name="Rectangle 6"/>
          <p:cNvSpPr/>
          <p:nvPr/>
        </p:nvSpPr>
        <p:spPr>
          <a:xfrm>
            <a:off x="748936" y="483534"/>
            <a:ext cx="9805851" cy="1631216"/>
          </a:xfrm>
          <a:prstGeom prst="rect">
            <a:avLst/>
          </a:prstGeom>
        </p:spPr>
        <p:txBody>
          <a:bodyPr wrap="square">
            <a:spAutoFit/>
          </a:bodyPr>
          <a:lstStyle/>
          <a:p>
            <a:pPr fontAlgn="base">
              <a:spcAft>
                <a:spcPts val="1200"/>
              </a:spcAft>
            </a:pPr>
            <a:r>
              <a:rPr lang="en-US" dirty="0" smtClean="0">
                <a:solidFill>
                  <a:srgbClr val="474F60"/>
                </a:solidFill>
                <a:effectLst/>
                <a:latin typeface="Arial" panose="020B0604020202020204" pitchFamily="34" charset="0"/>
                <a:ea typeface="Times New Roman" panose="02020603050405020304" pitchFamily="18" charset="0"/>
              </a:rPr>
              <a:t>If any tablespace is assigned as default permanent to all user using ALTER DATABASE or any specific user using ALTER USER. </a:t>
            </a:r>
          </a:p>
          <a:p>
            <a:pPr fontAlgn="base">
              <a:spcAft>
                <a:spcPts val="1200"/>
              </a:spcAft>
            </a:pPr>
            <a:r>
              <a:rPr lang="en-US" dirty="0" smtClean="0">
                <a:solidFill>
                  <a:srgbClr val="474F60"/>
                </a:solidFill>
                <a:effectLst/>
                <a:latin typeface="Arial" panose="020B0604020202020204" pitchFamily="34" charset="0"/>
                <a:ea typeface="Times New Roman" panose="02020603050405020304" pitchFamily="18" charset="0"/>
              </a:rPr>
              <a:t>That tablespace is not possible to drop. So before dropping the assigned default permanent tablespace to modify by some other tablespace or USERS tablespace, then it is possible to drop assigned default permanent tablespace.</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2848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811" y="3124248"/>
            <a:ext cx="9144000" cy="860892"/>
          </a:xfrm>
        </p:spPr>
        <p:txBody>
          <a:bodyPr>
            <a:normAutofit/>
          </a:bodyPr>
          <a:lstStyle/>
          <a:p>
            <a:r>
              <a:rPr lang="en-US" sz="3600" b="1" dirty="0" smtClean="0"/>
              <a:t>Database Security</a:t>
            </a:r>
            <a:endParaRPr lang="en-US" sz="3600" b="1" dirty="0"/>
          </a:p>
        </p:txBody>
      </p:sp>
      <p:sp>
        <p:nvSpPr>
          <p:cNvPr id="3" name="Subtitle 2"/>
          <p:cNvSpPr>
            <a:spLocks noGrp="1"/>
          </p:cNvSpPr>
          <p:nvPr>
            <p:ph type="subTitle" idx="1"/>
          </p:nvPr>
        </p:nvSpPr>
        <p:spPr>
          <a:xfrm>
            <a:off x="1524000" y="4018897"/>
            <a:ext cx="9144000" cy="1655762"/>
          </a:xfrm>
        </p:spPr>
        <p:txBody>
          <a:bodyPr/>
          <a:lstStyle/>
          <a:p>
            <a:r>
              <a:rPr lang="en-US" dirty="0"/>
              <a:t>https</a:t>
            </a:r>
            <a:r>
              <a:rPr lang="en-US" dirty="0" smtClean="0"/>
              <a:t>://www.oercommons.org/</a:t>
            </a:r>
            <a:endParaRPr lang="en-US" dirty="0"/>
          </a:p>
        </p:txBody>
      </p:sp>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0914F7A4-6DAA-4681-94E1-916176BCD870}" type="slidenum">
              <a:rPr lang="en-US" smtClean="0"/>
              <a:t>17</a:t>
            </a:fld>
            <a:endParaRPr lang="en-US"/>
          </a:p>
        </p:txBody>
      </p:sp>
      <p:sp>
        <p:nvSpPr>
          <p:cNvPr id="7" name="TextBox 6"/>
          <p:cNvSpPr txBox="1"/>
          <p:nvPr/>
        </p:nvSpPr>
        <p:spPr>
          <a:xfrm>
            <a:off x="3321425" y="4666129"/>
            <a:ext cx="5289176" cy="523220"/>
          </a:xfrm>
          <a:prstGeom prst="rect">
            <a:avLst/>
          </a:prstGeom>
          <a:noFill/>
        </p:spPr>
        <p:txBody>
          <a:bodyPr wrap="square" rtlCol="0">
            <a:spAutoFit/>
          </a:bodyPr>
          <a:lstStyle/>
          <a:p>
            <a:pPr algn="ctr"/>
            <a:r>
              <a:rPr lang="en-US" sz="2800" b="1" dirty="0" smtClean="0"/>
              <a:t>OER- </a:t>
            </a:r>
            <a:r>
              <a:rPr lang="en-US" sz="2800" b="1" dirty="0"/>
              <a:t>Unit 1-Authentication</a:t>
            </a:r>
          </a:p>
        </p:txBody>
      </p:sp>
      <p:pic>
        <p:nvPicPr>
          <p:cNvPr id="9" name="Picture 8"/>
          <p:cNvPicPr>
            <a:picLocks noChangeAspect="1"/>
          </p:cNvPicPr>
          <p:nvPr/>
        </p:nvPicPr>
        <p:blipFill>
          <a:blip r:embed="rId3"/>
          <a:stretch>
            <a:fillRect/>
          </a:stretch>
        </p:blipFill>
        <p:spPr>
          <a:xfrm>
            <a:off x="4733365" y="134471"/>
            <a:ext cx="2447364" cy="3079377"/>
          </a:xfrm>
          <a:prstGeom prst="rect">
            <a:avLst/>
          </a:prstGeom>
        </p:spPr>
      </p:pic>
      <p:sp>
        <p:nvSpPr>
          <p:cNvPr id="8" name="TextBox 7"/>
          <p:cNvSpPr txBox="1"/>
          <p:nvPr/>
        </p:nvSpPr>
        <p:spPr>
          <a:xfrm>
            <a:off x="3451412" y="5250844"/>
            <a:ext cx="5289176" cy="523220"/>
          </a:xfrm>
          <a:prstGeom prst="rect">
            <a:avLst/>
          </a:prstGeom>
          <a:noFill/>
        </p:spPr>
        <p:txBody>
          <a:bodyPr wrap="square" rtlCol="0">
            <a:spAutoFit/>
          </a:bodyPr>
          <a:lstStyle/>
          <a:p>
            <a:pPr algn="ctr"/>
            <a:r>
              <a:rPr lang="en-US" sz="2800" b="1" dirty="0" smtClean="0"/>
              <a:t>PART 3 – Temporary Table space</a:t>
            </a:r>
            <a:endParaRPr lang="en-US" sz="2800" b="1" dirty="0"/>
          </a:p>
        </p:txBody>
      </p:sp>
    </p:spTree>
    <p:extLst>
      <p:ext uri="{BB962C8B-B14F-4D97-AF65-F5344CB8AC3E}">
        <p14:creationId xmlns:p14="http://schemas.microsoft.com/office/powerpoint/2010/main" val="2964808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175"/>
            <a:ext cx="11353800" cy="746222"/>
          </a:xfrm>
        </p:spPr>
        <p:txBody>
          <a:bodyPr>
            <a:normAutofit/>
          </a:bodyPr>
          <a:lstStyle/>
          <a:p>
            <a:pPr fontAlgn="base"/>
            <a:r>
              <a:rPr lang="en-US" sz="3600" b="1" dirty="0" smtClean="0"/>
              <a:t>1.5 Assigning a Temporary Tablespace for the User</a:t>
            </a:r>
            <a:endParaRPr lang="en-US" sz="3600" b="1" dirty="0"/>
          </a:p>
        </p:txBody>
      </p:sp>
      <p:sp>
        <p:nvSpPr>
          <p:cNvPr id="3" name="Content Placeholder 2"/>
          <p:cNvSpPr>
            <a:spLocks noGrp="1"/>
          </p:cNvSpPr>
          <p:nvPr>
            <p:ph idx="1"/>
          </p:nvPr>
        </p:nvSpPr>
        <p:spPr>
          <a:xfrm>
            <a:off x="202467" y="499483"/>
            <a:ext cx="10515600" cy="4351338"/>
          </a:xfrm>
        </p:spPr>
        <p:txBody>
          <a:bodyPr/>
          <a:lstStyle/>
          <a:p>
            <a:pPr fontAlgn="base"/>
            <a:r>
              <a:rPr lang="en-US" sz="1600" dirty="0" smtClean="0"/>
              <a:t>Using</a:t>
            </a:r>
            <a:r>
              <a:rPr lang="en-US" sz="1600" dirty="0"/>
              <a:t> </a:t>
            </a:r>
            <a:r>
              <a:rPr lang="en-US" sz="1600" b="1" dirty="0"/>
              <a:t>CREATE USER</a:t>
            </a:r>
            <a:r>
              <a:rPr lang="en-US" sz="1600" dirty="0"/>
              <a:t> statement to assign each user a temporary tablespace.  </a:t>
            </a:r>
            <a:endParaRPr lang="en-US" sz="1600" dirty="0" smtClean="0"/>
          </a:p>
          <a:p>
            <a:pPr fontAlgn="base"/>
            <a:r>
              <a:rPr lang="en-US" sz="1600" dirty="0" smtClean="0"/>
              <a:t>For </a:t>
            </a:r>
            <a:r>
              <a:rPr lang="en-US" sz="1600" dirty="0"/>
              <a:t>executing any SQL statement temporary segment is needed. </a:t>
            </a:r>
            <a:endParaRPr lang="en-US" sz="1600" dirty="0" smtClean="0"/>
          </a:p>
          <a:p>
            <a:pPr fontAlgn="base"/>
            <a:r>
              <a:rPr lang="en-US" sz="1600" dirty="0" smtClean="0"/>
              <a:t>The </a:t>
            </a:r>
            <a:r>
              <a:rPr lang="en-US" sz="1600" dirty="0"/>
              <a:t>temporary segment are stored in temporary tablespace of the user.  </a:t>
            </a:r>
            <a:endParaRPr lang="en-US" sz="1600" dirty="0" smtClean="0"/>
          </a:p>
          <a:p>
            <a:pPr fontAlgn="base"/>
            <a:r>
              <a:rPr lang="en-US" sz="1600" dirty="0" smtClean="0"/>
              <a:t>The </a:t>
            </a:r>
            <a:r>
              <a:rPr lang="en-US" sz="1600" dirty="0"/>
              <a:t>purpose of temporary tablespace are used operations like merging or sorting data result and using hash joins in SQL</a:t>
            </a:r>
            <a:r>
              <a:rPr lang="en-US" sz="1600" dirty="0" smtClean="0"/>
              <a:t>.</a:t>
            </a:r>
          </a:p>
          <a:p>
            <a:pPr fontAlgn="base"/>
            <a:r>
              <a:rPr lang="en-US" sz="1600" dirty="0" smtClean="0"/>
              <a:t> </a:t>
            </a:r>
            <a:r>
              <a:rPr lang="en-US" sz="1600" dirty="0"/>
              <a:t>Every database creation by default only one temporary table space will be created. </a:t>
            </a:r>
            <a:endParaRPr lang="en-US" sz="1600" dirty="0" smtClean="0"/>
          </a:p>
          <a:p>
            <a:pPr fontAlgn="base"/>
            <a:r>
              <a:rPr lang="en-US" sz="1600" dirty="0" smtClean="0"/>
              <a:t> </a:t>
            </a:r>
            <a:r>
              <a:rPr lang="en-US" sz="1600" dirty="0"/>
              <a:t>While creating user if temporary tablespace is not mentioned then by default Oracle database will assign SYSTEM temporary tablespace “</a:t>
            </a:r>
            <a:r>
              <a:rPr lang="en-US" sz="1600" b="1" dirty="0"/>
              <a:t>TEMP</a:t>
            </a:r>
            <a:r>
              <a:rPr lang="en-US" sz="1600" dirty="0"/>
              <a:t>” to user.</a:t>
            </a:r>
          </a:p>
          <a:p>
            <a:endParaRPr lang="en-US" dirty="0"/>
          </a:p>
        </p:txBody>
      </p:sp>
      <p:sp>
        <p:nvSpPr>
          <p:cNvPr id="4" name="Slide Number Placeholder 3"/>
          <p:cNvSpPr>
            <a:spLocks noGrp="1"/>
          </p:cNvSpPr>
          <p:nvPr>
            <p:ph type="sldNum" sz="quarter" idx="12"/>
          </p:nvPr>
        </p:nvSpPr>
        <p:spPr/>
        <p:txBody>
          <a:bodyPr/>
          <a:lstStyle/>
          <a:p>
            <a:fld id="{20DDC4BE-D470-4AF3-BE4C-48BA9F52AE26}" type="slidenum">
              <a:rPr lang="en-US" smtClean="0"/>
              <a:t>18</a:t>
            </a:fld>
            <a:endParaRPr lang="en-US"/>
          </a:p>
        </p:txBody>
      </p:sp>
      <p:pic>
        <p:nvPicPr>
          <p:cNvPr id="5" name="Picture 4" descr="Figure 1-17 Default temporary tablespace"/>
          <p:cNvPicPr/>
          <p:nvPr/>
        </p:nvPicPr>
        <p:blipFill>
          <a:blip r:embed="rId2">
            <a:extLst>
              <a:ext uri="{28A0092B-C50C-407E-A947-70E740481C1C}">
                <a14:useLocalDpi xmlns:a14="http://schemas.microsoft.com/office/drawing/2010/main" val="0"/>
              </a:ext>
            </a:extLst>
          </a:blip>
          <a:srcRect/>
          <a:stretch>
            <a:fillRect/>
          </a:stretch>
        </p:blipFill>
        <p:spPr bwMode="auto">
          <a:xfrm>
            <a:off x="202466" y="2835275"/>
            <a:ext cx="8667215" cy="3886200"/>
          </a:xfrm>
          <a:prstGeom prst="rect">
            <a:avLst/>
          </a:prstGeom>
          <a:noFill/>
          <a:ln>
            <a:noFill/>
          </a:ln>
        </p:spPr>
      </p:pic>
      <p:sp>
        <p:nvSpPr>
          <p:cNvPr id="6" name="Rectangle 5"/>
          <p:cNvSpPr/>
          <p:nvPr/>
        </p:nvSpPr>
        <p:spPr>
          <a:xfrm>
            <a:off x="9202768" y="4726423"/>
            <a:ext cx="3435532" cy="584775"/>
          </a:xfrm>
          <a:prstGeom prst="rect">
            <a:avLst/>
          </a:prstGeom>
        </p:spPr>
        <p:txBody>
          <a:bodyPr wrap="square">
            <a:spAutoFit/>
          </a:bodyPr>
          <a:lstStyle/>
          <a:p>
            <a:r>
              <a:rPr lang="en-US" sz="1600" i="1" dirty="0" smtClean="0">
                <a:solidFill>
                  <a:srgbClr val="474F60"/>
                </a:solidFill>
                <a:effectLst/>
                <a:latin typeface="Arial" panose="020B0604020202020204" pitchFamily="34" charset="0"/>
                <a:ea typeface="Calibri" panose="020F0502020204030204" pitchFamily="34" charset="0"/>
              </a:rPr>
              <a:t>Figure 1-17 Default temporary tablespace </a:t>
            </a:r>
            <a:endParaRPr lang="en-US" sz="1600" dirty="0"/>
          </a:p>
        </p:txBody>
      </p:sp>
    </p:spTree>
    <p:extLst>
      <p:ext uri="{BB962C8B-B14F-4D97-AF65-F5344CB8AC3E}">
        <p14:creationId xmlns:p14="http://schemas.microsoft.com/office/powerpoint/2010/main" val="1917238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DDC4BE-D470-4AF3-BE4C-48BA9F52AE26}" type="slidenum">
              <a:rPr lang="en-US" smtClean="0"/>
              <a:t>19</a:t>
            </a:fld>
            <a:endParaRPr lang="en-US"/>
          </a:p>
        </p:txBody>
      </p:sp>
      <p:sp>
        <p:nvSpPr>
          <p:cNvPr id="5" name="Rectangle 4"/>
          <p:cNvSpPr/>
          <p:nvPr/>
        </p:nvSpPr>
        <p:spPr>
          <a:xfrm>
            <a:off x="217714" y="13063"/>
            <a:ext cx="11974286" cy="584775"/>
          </a:xfrm>
          <a:prstGeom prst="rect">
            <a:avLst/>
          </a:prstGeom>
        </p:spPr>
        <p:txBody>
          <a:bodyPr wrap="square">
            <a:spAutoFit/>
          </a:bodyPr>
          <a:lstStyle/>
          <a:p>
            <a:r>
              <a:rPr lang="en-US" sz="1600" dirty="0" smtClean="0">
                <a:solidFill>
                  <a:srgbClr val="474F60"/>
                </a:solidFill>
                <a:effectLst/>
                <a:latin typeface="Arial" panose="020B0604020202020204" pitchFamily="34" charset="0"/>
                <a:ea typeface="Calibri" panose="020F0502020204030204" pitchFamily="34" charset="0"/>
              </a:rPr>
              <a:t>Using </a:t>
            </a:r>
            <a:r>
              <a:rPr lang="en-US" sz="1600" b="1" dirty="0" smtClean="0">
                <a:solidFill>
                  <a:srgbClr val="474F60"/>
                </a:solidFill>
                <a:effectLst/>
                <a:latin typeface="Arial" panose="020B0604020202020204" pitchFamily="34" charset="0"/>
                <a:ea typeface="Calibri" panose="020F0502020204030204" pitchFamily="34" charset="0"/>
              </a:rPr>
              <a:t>ALTER DATABASE </a:t>
            </a:r>
            <a:r>
              <a:rPr lang="en-US" sz="1600" dirty="0" smtClean="0">
                <a:solidFill>
                  <a:srgbClr val="474F60"/>
                </a:solidFill>
                <a:effectLst/>
                <a:latin typeface="Arial" panose="020B0604020202020204" pitchFamily="34" charset="0"/>
                <a:ea typeface="Calibri" panose="020F0502020204030204" pitchFamily="34" charset="0"/>
              </a:rPr>
              <a:t>Statement like default permanent tablespace the temporary tablespace can also be assign to all the user in the database. </a:t>
            </a:r>
            <a:endParaRPr lang="en-US" sz="1600" dirty="0"/>
          </a:p>
        </p:txBody>
      </p:sp>
      <p:pic>
        <p:nvPicPr>
          <p:cNvPr id="6" name="Picture 5" descr="figure 1-8 User defined temporary tablespace"/>
          <p:cNvPicPr/>
          <p:nvPr/>
        </p:nvPicPr>
        <p:blipFill>
          <a:blip r:embed="rId2">
            <a:extLst>
              <a:ext uri="{28A0092B-C50C-407E-A947-70E740481C1C}">
                <a14:useLocalDpi xmlns:a14="http://schemas.microsoft.com/office/drawing/2010/main" val="0"/>
              </a:ext>
            </a:extLst>
          </a:blip>
          <a:srcRect/>
          <a:stretch>
            <a:fillRect/>
          </a:stretch>
        </p:blipFill>
        <p:spPr bwMode="auto">
          <a:xfrm>
            <a:off x="217714" y="626338"/>
            <a:ext cx="10872652" cy="2850756"/>
          </a:xfrm>
          <a:prstGeom prst="rect">
            <a:avLst/>
          </a:prstGeom>
          <a:noFill/>
          <a:ln>
            <a:noFill/>
          </a:ln>
        </p:spPr>
      </p:pic>
      <p:sp>
        <p:nvSpPr>
          <p:cNvPr id="7" name="Rectangle 6"/>
          <p:cNvSpPr/>
          <p:nvPr/>
        </p:nvSpPr>
        <p:spPr>
          <a:xfrm>
            <a:off x="4207054" y="3505594"/>
            <a:ext cx="5812157" cy="338554"/>
          </a:xfrm>
          <a:prstGeom prst="rect">
            <a:avLst/>
          </a:prstGeom>
        </p:spPr>
        <p:txBody>
          <a:bodyPr wrap="square">
            <a:spAutoFit/>
          </a:bodyPr>
          <a:lstStyle/>
          <a:p>
            <a:r>
              <a:rPr lang="en-US" sz="1600" i="1" dirty="0" smtClean="0">
                <a:solidFill>
                  <a:srgbClr val="474F60"/>
                </a:solidFill>
                <a:effectLst/>
                <a:latin typeface="Arial" panose="020B0604020202020204" pitchFamily="34" charset="0"/>
                <a:ea typeface="Calibri" panose="020F0502020204030204" pitchFamily="34" charset="0"/>
              </a:rPr>
              <a:t>figure 1-8 User defined temporary tablespace</a:t>
            </a:r>
            <a:endParaRPr lang="en-US" sz="1600" dirty="0"/>
          </a:p>
        </p:txBody>
      </p:sp>
      <p:sp>
        <p:nvSpPr>
          <p:cNvPr id="8" name="Rectangle 7"/>
          <p:cNvSpPr/>
          <p:nvPr/>
        </p:nvSpPr>
        <p:spPr>
          <a:xfrm>
            <a:off x="217714" y="3993524"/>
            <a:ext cx="11760926" cy="584775"/>
          </a:xfrm>
          <a:prstGeom prst="rect">
            <a:avLst/>
          </a:prstGeom>
        </p:spPr>
        <p:txBody>
          <a:bodyPr wrap="square">
            <a:spAutoFit/>
          </a:bodyPr>
          <a:lstStyle/>
          <a:p>
            <a:pPr fontAlgn="base">
              <a:spcAft>
                <a:spcPts val="1200"/>
              </a:spcAft>
            </a:pPr>
            <a:r>
              <a:rPr lang="en-US" sz="1600" dirty="0" smtClean="0">
                <a:solidFill>
                  <a:srgbClr val="474F60"/>
                </a:solidFill>
                <a:effectLst/>
                <a:latin typeface="Arial" panose="020B0604020202020204" pitchFamily="34" charset="0"/>
                <a:ea typeface="Times New Roman" panose="02020603050405020304" pitchFamily="18" charset="0"/>
              </a:rPr>
              <a:t>In the same manner, once temporary tablespace is assign to any user then dropping the specific default temporary tablespace gives error. </a:t>
            </a:r>
            <a:endParaRPr lang="en-US" sz="1600" dirty="0">
              <a:effectLst/>
              <a:latin typeface="Times New Roman" panose="02020603050405020304" pitchFamily="18" charset="0"/>
              <a:ea typeface="Times New Roman" panose="02020603050405020304" pitchFamily="18" charset="0"/>
            </a:endParaRPr>
          </a:p>
        </p:txBody>
      </p:sp>
      <p:pic>
        <p:nvPicPr>
          <p:cNvPr id="9" name="Picture 8" descr="Figure 1-19 Drop temporary tablespace"/>
          <p:cNvPicPr/>
          <p:nvPr/>
        </p:nvPicPr>
        <p:blipFill>
          <a:blip r:embed="rId3">
            <a:extLst>
              <a:ext uri="{28A0092B-C50C-407E-A947-70E740481C1C}">
                <a14:useLocalDpi xmlns:a14="http://schemas.microsoft.com/office/drawing/2010/main" val="0"/>
              </a:ext>
            </a:extLst>
          </a:blip>
          <a:srcRect/>
          <a:stretch>
            <a:fillRect/>
          </a:stretch>
        </p:blipFill>
        <p:spPr bwMode="auto">
          <a:xfrm>
            <a:off x="346165" y="4578299"/>
            <a:ext cx="7021286" cy="1960613"/>
          </a:xfrm>
          <a:prstGeom prst="rect">
            <a:avLst/>
          </a:prstGeom>
          <a:noFill/>
          <a:ln>
            <a:noFill/>
          </a:ln>
        </p:spPr>
      </p:pic>
      <p:sp>
        <p:nvSpPr>
          <p:cNvPr id="10" name="Rectangle 9"/>
          <p:cNvSpPr/>
          <p:nvPr/>
        </p:nvSpPr>
        <p:spPr>
          <a:xfrm>
            <a:off x="7588026" y="5555593"/>
            <a:ext cx="3765774" cy="338554"/>
          </a:xfrm>
          <a:prstGeom prst="rect">
            <a:avLst/>
          </a:prstGeom>
        </p:spPr>
        <p:txBody>
          <a:bodyPr wrap="none">
            <a:spAutoFit/>
          </a:bodyPr>
          <a:lstStyle/>
          <a:p>
            <a:r>
              <a:rPr lang="en-US" sz="1600" i="1" dirty="0" smtClean="0">
                <a:solidFill>
                  <a:srgbClr val="474F60"/>
                </a:solidFill>
                <a:effectLst/>
                <a:latin typeface="Arial" panose="020B0604020202020204" pitchFamily="34" charset="0"/>
                <a:ea typeface="Calibri" panose="020F0502020204030204" pitchFamily="34" charset="0"/>
              </a:rPr>
              <a:t>Figure 1-19 Drop temporary tablespace</a:t>
            </a:r>
            <a:endParaRPr lang="en-US" sz="1600" dirty="0"/>
          </a:p>
        </p:txBody>
      </p:sp>
    </p:spTree>
    <p:extLst>
      <p:ext uri="{BB962C8B-B14F-4D97-AF65-F5344CB8AC3E}">
        <p14:creationId xmlns:p14="http://schemas.microsoft.com/office/powerpoint/2010/main" val="1638284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Unit Objective</a:t>
            </a:r>
            <a:br>
              <a:rPr lang="en-US" sz="3600" b="1" dirty="0" smtClean="0"/>
            </a:br>
            <a:endParaRPr lang="en-US" sz="3600" dirty="0"/>
          </a:p>
        </p:txBody>
      </p:sp>
      <p:sp>
        <p:nvSpPr>
          <p:cNvPr id="3" name="Content Placeholder 2"/>
          <p:cNvSpPr>
            <a:spLocks noGrp="1"/>
          </p:cNvSpPr>
          <p:nvPr>
            <p:ph idx="1"/>
          </p:nvPr>
        </p:nvSpPr>
        <p:spPr/>
        <p:txBody>
          <a:bodyPr/>
          <a:lstStyle/>
          <a:p>
            <a:pPr fontAlgn="base"/>
            <a:r>
              <a:rPr lang="en-US" dirty="0" smtClean="0"/>
              <a:t>The </a:t>
            </a:r>
            <a:r>
              <a:rPr lang="en-US" dirty="0"/>
              <a:t>main objective of this unit is reader can learn how to create and alter database user, default tablespace, temporary tablespace and quota.</a:t>
            </a:r>
          </a:p>
          <a:p>
            <a:pPr marL="0" indent="0">
              <a:buNone/>
            </a:pPr>
            <a:endParaRPr lang="en-US" dirty="0"/>
          </a:p>
        </p:txBody>
      </p:sp>
      <p:sp>
        <p:nvSpPr>
          <p:cNvPr id="4" name="Slide Number Placeholder 3"/>
          <p:cNvSpPr>
            <a:spLocks noGrp="1"/>
          </p:cNvSpPr>
          <p:nvPr>
            <p:ph type="sldNum" sz="quarter" idx="12"/>
          </p:nvPr>
        </p:nvSpPr>
        <p:spPr/>
        <p:txBody>
          <a:bodyPr/>
          <a:lstStyle/>
          <a:p>
            <a:fld id="{20DDC4BE-D470-4AF3-BE4C-48BA9F52AE26}" type="slidenum">
              <a:rPr lang="en-US" smtClean="0"/>
              <a:t>2</a:t>
            </a:fld>
            <a:endParaRPr lang="en-US"/>
          </a:p>
        </p:txBody>
      </p:sp>
    </p:spTree>
    <p:extLst>
      <p:ext uri="{BB962C8B-B14F-4D97-AF65-F5344CB8AC3E}">
        <p14:creationId xmlns:p14="http://schemas.microsoft.com/office/powerpoint/2010/main" val="527420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811" y="3124248"/>
            <a:ext cx="9144000" cy="860892"/>
          </a:xfrm>
        </p:spPr>
        <p:txBody>
          <a:bodyPr>
            <a:normAutofit/>
          </a:bodyPr>
          <a:lstStyle/>
          <a:p>
            <a:r>
              <a:rPr lang="en-US" sz="3600" b="1" dirty="0" smtClean="0"/>
              <a:t>Database Security</a:t>
            </a:r>
            <a:endParaRPr lang="en-US" sz="3600" b="1" dirty="0"/>
          </a:p>
        </p:txBody>
      </p:sp>
      <p:sp>
        <p:nvSpPr>
          <p:cNvPr id="3" name="Subtitle 2"/>
          <p:cNvSpPr>
            <a:spLocks noGrp="1"/>
          </p:cNvSpPr>
          <p:nvPr>
            <p:ph type="subTitle" idx="1"/>
          </p:nvPr>
        </p:nvSpPr>
        <p:spPr>
          <a:xfrm>
            <a:off x="1524000" y="4018897"/>
            <a:ext cx="9144000" cy="1655762"/>
          </a:xfrm>
        </p:spPr>
        <p:txBody>
          <a:bodyPr/>
          <a:lstStyle/>
          <a:p>
            <a:r>
              <a:rPr lang="en-US" dirty="0"/>
              <a:t>https</a:t>
            </a:r>
            <a:r>
              <a:rPr lang="en-US" dirty="0" smtClean="0"/>
              <a:t>://www.oercommons.org/</a:t>
            </a:r>
            <a:endParaRPr lang="en-US" dirty="0"/>
          </a:p>
        </p:txBody>
      </p:sp>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0914F7A4-6DAA-4681-94E1-916176BCD870}" type="slidenum">
              <a:rPr lang="en-US" smtClean="0"/>
              <a:t>20</a:t>
            </a:fld>
            <a:endParaRPr lang="en-US"/>
          </a:p>
        </p:txBody>
      </p:sp>
      <p:sp>
        <p:nvSpPr>
          <p:cNvPr id="7" name="TextBox 6"/>
          <p:cNvSpPr txBox="1"/>
          <p:nvPr/>
        </p:nvSpPr>
        <p:spPr>
          <a:xfrm>
            <a:off x="3321425" y="4666129"/>
            <a:ext cx="5289176" cy="523220"/>
          </a:xfrm>
          <a:prstGeom prst="rect">
            <a:avLst/>
          </a:prstGeom>
          <a:noFill/>
        </p:spPr>
        <p:txBody>
          <a:bodyPr wrap="square" rtlCol="0">
            <a:spAutoFit/>
          </a:bodyPr>
          <a:lstStyle/>
          <a:p>
            <a:pPr algn="ctr"/>
            <a:r>
              <a:rPr lang="en-US" sz="2800" b="1" dirty="0" smtClean="0"/>
              <a:t>OER- </a:t>
            </a:r>
            <a:r>
              <a:rPr lang="en-US" sz="2800" b="1" dirty="0"/>
              <a:t>Unit 1-Authentication</a:t>
            </a:r>
          </a:p>
        </p:txBody>
      </p:sp>
      <p:pic>
        <p:nvPicPr>
          <p:cNvPr id="9" name="Picture 8"/>
          <p:cNvPicPr>
            <a:picLocks noChangeAspect="1"/>
          </p:cNvPicPr>
          <p:nvPr/>
        </p:nvPicPr>
        <p:blipFill>
          <a:blip r:embed="rId3"/>
          <a:stretch>
            <a:fillRect/>
          </a:stretch>
        </p:blipFill>
        <p:spPr>
          <a:xfrm>
            <a:off x="4733365" y="134471"/>
            <a:ext cx="2447364" cy="3079377"/>
          </a:xfrm>
          <a:prstGeom prst="rect">
            <a:avLst/>
          </a:prstGeom>
        </p:spPr>
      </p:pic>
      <p:sp>
        <p:nvSpPr>
          <p:cNvPr id="8" name="TextBox 7"/>
          <p:cNvSpPr txBox="1"/>
          <p:nvPr/>
        </p:nvSpPr>
        <p:spPr>
          <a:xfrm>
            <a:off x="3451412" y="5250844"/>
            <a:ext cx="5289176" cy="523220"/>
          </a:xfrm>
          <a:prstGeom prst="rect">
            <a:avLst/>
          </a:prstGeom>
          <a:noFill/>
        </p:spPr>
        <p:txBody>
          <a:bodyPr wrap="square" rtlCol="0">
            <a:spAutoFit/>
          </a:bodyPr>
          <a:lstStyle/>
          <a:p>
            <a:pPr algn="ctr"/>
            <a:r>
              <a:rPr lang="en-US" sz="2800" b="1" dirty="0" smtClean="0"/>
              <a:t>PART 4 – Assign Quota</a:t>
            </a:r>
            <a:endParaRPr lang="en-US" sz="2800" b="1" dirty="0"/>
          </a:p>
        </p:txBody>
      </p:sp>
    </p:spTree>
    <p:extLst>
      <p:ext uri="{BB962C8B-B14F-4D97-AF65-F5344CB8AC3E}">
        <p14:creationId xmlns:p14="http://schemas.microsoft.com/office/powerpoint/2010/main" val="2639320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1325563"/>
          </a:xfrm>
        </p:spPr>
        <p:txBody>
          <a:bodyPr>
            <a:normAutofit/>
          </a:bodyPr>
          <a:lstStyle/>
          <a:p>
            <a:r>
              <a:rPr kumimoji="0" lang="en-US" altLang="en-US" sz="3600" b="1" i="0" u="none" strike="noStrike" cap="none" normalizeH="0" baseline="0" dirty="0" smtClean="0">
                <a:ln>
                  <a:noFill/>
                </a:ln>
                <a:solidFill>
                  <a:srgbClr val="003366"/>
                </a:solidFill>
                <a:effectLst/>
                <a:latin typeface="Arial" panose="020B0604020202020204" pitchFamily="34" charset="0"/>
                <a:ea typeface="Times New Roman" panose="02020603050405020304" pitchFamily="18" charset="0"/>
                <a:cs typeface="Arial" panose="020B0604020202020204" pitchFamily="34" charset="0"/>
              </a:rPr>
              <a:t>1.6  Assigning a Tablespace Quota for the User</a:t>
            </a:r>
            <a:r>
              <a:rPr kumimoji="0" lang="en-US" altLang="en-US" sz="3600" b="1" i="0" u="none" strike="noStrike" cap="none" normalizeH="0" baseline="0" dirty="0" smtClean="0">
                <a:ln>
                  <a:noFill/>
                </a:ln>
                <a:solidFill>
                  <a:schemeClr val="tx1"/>
                </a:solidFill>
                <a:effectLst/>
                <a:ea typeface="Times New Roman" panose="02020603050405020304" pitchFamily="18" charset="0"/>
              </a:rPr>
              <a:t/>
            </a:r>
            <a:br>
              <a:rPr kumimoji="0" lang="en-US" altLang="en-US" sz="3600" b="1" i="0" u="none" strike="noStrike" cap="none" normalizeH="0" baseline="0" dirty="0" smtClean="0">
                <a:ln>
                  <a:noFill/>
                </a:ln>
                <a:solidFill>
                  <a:schemeClr val="tx1"/>
                </a:solidFill>
                <a:effectLst/>
                <a:ea typeface="Times New Roman" panose="02020603050405020304" pitchFamily="18" charset="0"/>
              </a:rPr>
            </a:br>
            <a:endParaRPr lang="en-US" sz="3600" dirty="0"/>
          </a:p>
        </p:txBody>
      </p:sp>
      <p:sp>
        <p:nvSpPr>
          <p:cNvPr id="3" name="Content Placeholder 2"/>
          <p:cNvSpPr>
            <a:spLocks noGrp="1"/>
          </p:cNvSpPr>
          <p:nvPr>
            <p:ph idx="1"/>
          </p:nvPr>
        </p:nvSpPr>
        <p:spPr>
          <a:xfrm>
            <a:off x="247356" y="798684"/>
            <a:ext cx="11822723" cy="2968797"/>
          </a:xfrm>
        </p:spPr>
        <p:txBody>
          <a:bodyPr>
            <a:normAutofit lnSpcReduction="10000"/>
          </a:bodyPr>
          <a:lstStyle/>
          <a:p>
            <a:pPr marL="0" lvl="0" indent="0" eaLnBrk="0" fontAlgn="base" hangingPunct="0">
              <a:lnSpc>
                <a:spcPct val="100000"/>
              </a:lnSpc>
              <a:spcBef>
                <a:spcPct val="0"/>
              </a:spcBef>
              <a:spcAft>
                <a:spcPct val="0"/>
              </a:spcAft>
              <a:buNone/>
            </a:pPr>
            <a:r>
              <a:rPr kumimoji="0" lang="en-US" altLang="en-US" sz="18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The tablespace quota allocate storage space for each user creating their own schema objects like table, dimension, index, view and materialized view etc., </a:t>
            </a:r>
          </a:p>
          <a:p>
            <a:pPr marL="0" lvl="0" indent="0" eaLnBrk="0" fontAlgn="base" hangingPunct="0">
              <a:lnSpc>
                <a:spcPct val="100000"/>
              </a:lnSpc>
              <a:spcBef>
                <a:spcPct val="0"/>
              </a:spcBef>
              <a:spcAft>
                <a:spcPct val="0"/>
              </a:spcAft>
              <a:buNone/>
            </a:pPr>
            <a:endParaRPr lang="en-US" altLang="en-US" sz="1800" dirty="0">
              <a:solidFill>
                <a:srgbClr val="474F60"/>
              </a:solidFill>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None/>
            </a:pPr>
            <a:r>
              <a:rPr kumimoji="0" lang="en-US" altLang="en-US" sz="18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Even though the user has privilege to </a:t>
            </a:r>
            <a:r>
              <a:rPr kumimoji="0" lang="en-US" altLang="en-US" sz="1800" b="1"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create and insert table privilege</a:t>
            </a:r>
            <a:r>
              <a:rPr kumimoji="0" lang="en-US" altLang="en-US" sz="18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while inserting values into table object the “</a:t>
            </a:r>
            <a:r>
              <a:rPr kumimoji="0" lang="en-US" altLang="en-US" sz="1800" b="1"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ORA-01950: no privileges on tablespace USERS”</a:t>
            </a:r>
            <a:r>
              <a:rPr kumimoji="0" lang="en-US" altLang="en-US" sz="18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error will occur. </a:t>
            </a:r>
          </a:p>
          <a:p>
            <a:pPr marL="0" lvl="0" indent="0" eaLnBrk="0" fontAlgn="base" hangingPunct="0">
              <a:lnSpc>
                <a:spcPct val="100000"/>
              </a:lnSpc>
              <a:spcBef>
                <a:spcPct val="0"/>
              </a:spcBef>
              <a:spcAft>
                <a:spcPct val="0"/>
              </a:spcAft>
              <a:buNone/>
            </a:pPr>
            <a:endParaRPr lang="en-US" altLang="en-US" sz="1800" dirty="0">
              <a:solidFill>
                <a:srgbClr val="474F60"/>
              </a:solidFill>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None/>
            </a:pPr>
            <a:r>
              <a:rPr kumimoji="0" lang="en-US" altLang="en-US" sz="18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This error the user has default permanent tablespace is USERS. </a:t>
            </a:r>
            <a:endParaRPr kumimoji="0" lang="en-US" altLang="en-US" sz="1800" b="0" i="0" u="none" strike="noStrike" cap="none" normalizeH="0" baseline="0" dirty="0" smtClean="0">
              <a:ln>
                <a:noFill/>
              </a:ln>
              <a:solidFill>
                <a:schemeClr val="tx1"/>
              </a:solidFill>
              <a:effectLst/>
              <a:ea typeface="Times New Roman" panose="02020603050405020304" pitchFamily="18" charset="0"/>
            </a:endParaRPr>
          </a:p>
          <a:p>
            <a:pPr marL="0" lvl="0" indent="0" eaLnBrk="0" fontAlgn="base" hangingPunct="0">
              <a:lnSpc>
                <a:spcPct val="100000"/>
              </a:lnSpc>
              <a:spcBef>
                <a:spcPct val="0"/>
              </a:spcBef>
              <a:spcAft>
                <a:spcPct val="0"/>
              </a:spcAft>
              <a:buNone/>
            </a:pPr>
            <a:endParaRPr kumimoji="0" lang="en-US" altLang="en-US" sz="18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None/>
            </a:pPr>
            <a:r>
              <a:rPr kumimoji="0" lang="en-US" altLang="en-US" sz="18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Use the </a:t>
            </a:r>
            <a:r>
              <a:rPr kumimoji="0" lang="en-US" altLang="en-US" sz="1800" b="1"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DBA_TS_QUOTAS</a:t>
            </a:r>
            <a:r>
              <a:rPr kumimoji="0" lang="en-US" altLang="en-US" sz="18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data dictionary view has all tablespace quotas associated information specifically assigned to each user.</a:t>
            </a:r>
            <a:endParaRPr kumimoji="0" lang="en-US" altLang="en-US" sz="1800" b="0" i="0" u="none" strike="noStrike" cap="none" normalizeH="0" baseline="0" dirty="0" smtClean="0">
              <a:ln>
                <a:noFill/>
              </a:ln>
              <a:solidFill>
                <a:schemeClr val="tx1"/>
              </a:solidFill>
              <a:effectLst/>
              <a:ea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en-US" sz="18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p>
        </p:txBody>
      </p:sp>
      <p:sp>
        <p:nvSpPr>
          <p:cNvPr id="4" name="Slide Number Placeholder 3"/>
          <p:cNvSpPr>
            <a:spLocks noGrp="1"/>
          </p:cNvSpPr>
          <p:nvPr>
            <p:ph type="sldNum" sz="quarter" idx="12"/>
          </p:nvPr>
        </p:nvSpPr>
        <p:spPr/>
        <p:txBody>
          <a:bodyPr/>
          <a:lstStyle/>
          <a:p>
            <a:fld id="{20DDC4BE-D470-4AF3-BE4C-48BA9F52AE26}" type="slidenum">
              <a:rPr lang="en-US" smtClean="0"/>
              <a:t>21</a:t>
            </a:fld>
            <a:endParaRPr lang="en-US"/>
          </a:p>
        </p:txBody>
      </p:sp>
      <p:pic>
        <p:nvPicPr>
          <p:cNvPr id="5" name="Picture 42" descr="Figure 1-20 Describe Tablespace Quo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56" y="3448393"/>
            <a:ext cx="7653997" cy="34096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901353" y="4758742"/>
            <a:ext cx="4267194" cy="369332"/>
          </a:xfrm>
          <a:prstGeom prst="rect">
            <a:avLst/>
          </a:prstGeom>
        </p:spPr>
        <p:txBody>
          <a:bodyPr wrap="none">
            <a:spAutoFit/>
          </a:bodyPr>
          <a:lstStyle/>
          <a:p>
            <a:r>
              <a:rPr kumimoji="0" lang="en-US" altLang="en-US" b="0" i="1"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Figure 1-20 Describe Tablespace Quota</a:t>
            </a:r>
            <a:endParaRPr lang="en-US" dirty="0"/>
          </a:p>
        </p:txBody>
      </p:sp>
    </p:spTree>
    <p:extLst>
      <p:ext uri="{BB962C8B-B14F-4D97-AF65-F5344CB8AC3E}">
        <p14:creationId xmlns:p14="http://schemas.microsoft.com/office/powerpoint/2010/main" val="1308057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DDC4BE-D470-4AF3-BE4C-48BA9F52AE26}" type="slidenum">
              <a:rPr lang="en-US" smtClean="0"/>
              <a:t>22</a:t>
            </a:fld>
            <a:endParaRPr lang="en-US"/>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2013406"/>
            <a:ext cx="2199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90945" y="97241"/>
            <a:ext cx="1201010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By default there is no quota allocated to user.  In Figure 1-21, the username "Arvind" and "Sinduja" is missing.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Because we don't allocate any quota for the user.</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Like default permanent tablespace or temporary tablespace it don't assign automatically.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Quota should be specifically assign to user.</a:t>
            </a:r>
            <a:endParaRPr kumimoji="0" lang="en-US" altLang="en-US" sz="16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4100" name="Picture 41" descr="Figure 1-21 Table space quo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45" y="1757132"/>
            <a:ext cx="9200272" cy="459921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9382162" y="3857737"/>
            <a:ext cx="30047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Figure 1-21 Table space Quota</a:t>
            </a:r>
            <a:endParaRPr kumimoji="0" lang="en-US" altLang="en-US" sz="1600" b="0" i="0" u="none" strike="noStrike" cap="none" normalizeH="0" baseline="0" dirty="0" smtClean="0">
              <a:ln>
                <a:noFill/>
              </a:ln>
              <a:solidFill>
                <a:srgbClr val="474F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0692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DDC4BE-D470-4AF3-BE4C-48BA9F52AE26}" type="slidenum">
              <a:rPr lang="en-US" smtClean="0"/>
              <a:t>23</a:t>
            </a:fld>
            <a:endParaRPr lang="en-US"/>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40" descr="Figure 1-22 Same user has more than one quo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239" y="939426"/>
            <a:ext cx="6836898" cy="30839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2013406"/>
            <a:ext cx="2199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1903021" y="4300544"/>
            <a:ext cx="5173211" cy="369332"/>
          </a:xfrm>
          <a:prstGeom prst="rect">
            <a:avLst/>
          </a:prstGeom>
        </p:spPr>
        <p:txBody>
          <a:bodyPr wrap="square">
            <a:spAutoFit/>
          </a:bodyPr>
          <a:lstStyle/>
          <a:p>
            <a:r>
              <a:rPr kumimoji="0" lang="en-US" altLang="en-US" b="0" i="1"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Figure 1-22 Same user has more than one quota</a:t>
            </a:r>
            <a:endParaRPr lang="en-US" dirty="0"/>
          </a:p>
        </p:txBody>
      </p:sp>
      <p:sp>
        <p:nvSpPr>
          <p:cNvPr id="10" name="Rectangle 9"/>
          <p:cNvSpPr/>
          <p:nvPr/>
        </p:nvSpPr>
        <p:spPr>
          <a:xfrm>
            <a:off x="848657" y="339169"/>
            <a:ext cx="8239072" cy="461665"/>
          </a:xfrm>
          <a:prstGeom prst="rect">
            <a:avLst/>
          </a:prstGeom>
        </p:spPr>
        <p:txBody>
          <a:bodyPr wrap="square">
            <a:spAutoFit/>
          </a:bodyPr>
          <a:lstStyle/>
          <a:p>
            <a:pPr lvl="0" eaLnBrk="0" fontAlgn="base" hangingPunct="0">
              <a:spcBef>
                <a:spcPct val="0"/>
              </a:spcBef>
              <a:spcAft>
                <a:spcPct val="0"/>
              </a:spcAft>
            </a:pPr>
            <a:r>
              <a:rPr kumimoji="0" lang="en-US" altLang="en-US" b="0" i="0" u="none" strike="noStrike" cap="none" normalizeH="0" baseline="0" dirty="0" smtClean="0">
                <a:ln>
                  <a:noFill/>
                </a:ln>
                <a:solidFill>
                  <a:srgbClr val="474F60"/>
                </a:solidFill>
                <a:effectLst/>
                <a:latin typeface="Arial" panose="020B0604020202020204" pitchFamily="34" charset="0"/>
                <a:ea typeface="Calibri" panose="020F0502020204030204" pitchFamily="34" charset="0"/>
                <a:cs typeface="Arial" panose="020B0604020202020204" pitchFamily="34" charset="0"/>
              </a:rPr>
              <a:t>The same user has more than one quota from more than one tablespace</a:t>
            </a:r>
            <a:r>
              <a:rPr kumimoji="0" lang="en-US" altLang="en-US" sz="2400" b="0" i="0" u="none" strike="noStrike" cap="none" normalizeH="0" baseline="0" dirty="0" smtClean="0">
                <a:ln>
                  <a:noFill/>
                </a:ln>
                <a:solidFill>
                  <a:schemeClr val="tx1"/>
                </a:solidFill>
                <a:effectLst/>
              </a:rPr>
              <a:t> </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1298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DDC4BE-D470-4AF3-BE4C-48BA9F52AE26}" type="slidenum">
              <a:rPr lang="en-US" smtClean="0"/>
              <a:t>24</a:t>
            </a:fld>
            <a:endParaRPr lang="en-US"/>
          </a:p>
        </p:txBody>
      </p:sp>
      <p:pic>
        <p:nvPicPr>
          <p:cNvPr id="3075" name="Picture 39" descr="Figure 1-23 Quota don't assign temporary table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09" y="457200"/>
            <a:ext cx="6963508" cy="24548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38" descr="Figure 1-24 Revoke Quota"/>
          <p:cNvPicPr>
            <a:picLocks noChangeAspect="1" noChangeArrowheads="1"/>
          </p:cNvPicPr>
          <p:nvPr/>
        </p:nvPicPr>
        <p:blipFill rotWithShape="1">
          <a:blip r:embed="rId3">
            <a:extLst>
              <a:ext uri="{28A0092B-C50C-407E-A947-70E740481C1C}">
                <a14:useLocalDpi xmlns:a14="http://schemas.microsoft.com/office/drawing/2010/main" val="0"/>
              </a:ext>
            </a:extLst>
          </a:blip>
          <a:srcRect l="1474"/>
          <a:stretch/>
        </p:blipFill>
        <p:spPr bwMode="auto">
          <a:xfrm>
            <a:off x="143691" y="3603658"/>
            <a:ext cx="4059618" cy="1119006"/>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37" descr="Figure 1-25 Unlimited quota va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09" y="5459429"/>
            <a:ext cx="4076700" cy="11348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107923" y="61692"/>
            <a:ext cx="864210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Quota cannot to allocate to temporary tablespace, it is only for permanent default tablespace.</a:t>
            </a:r>
            <a:endParaRPr kumimoji="0" lang="en-US" altLang="en-US" sz="16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7090117" y="1414875"/>
            <a:ext cx="502573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Figure 1-23 Quota don't assign temporary tablespace</a:t>
            </a:r>
            <a:endParaRPr kumimoji="0" lang="en-US" altLang="en-US" sz="16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4614204" y="4001603"/>
            <a:ext cx="260199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Figure 1-24 Revoke Quota</a:t>
            </a:r>
            <a:endParaRPr kumimoji="0" lang="en-US" altLang="en-US" sz="16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4739933" y="5857562"/>
            <a:ext cx="33340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Figure 1-25 Unlimited quota value</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p:nvPr/>
        </p:nvSpPr>
        <p:spPr>
          <a:xfrm>
            <a:off x="12320" y="5063501"/>
            <a:ext cx="4416658" cy="369332"/>
          </a:xfrm>
          <a:prstGeom prst="rect">
            <a:avLst/>
          </a:prstGeom>
        </p:spPr>
        <p:txBody>
          <a:bodyPr wrap="none">
            <a:spAutoFit/>
          </a:bodyPr>
          <a:lstStyle/>
          <a:p>
            <a:pPr lvl="0" eaLnBrk="0" fontAlgn="base" hangingPunct="0">
              <a:spcBef>
                <a:spcPct val="0"/>
              </a:spcBef>
              <a:spcAft>
                <a:spcPct val="0"/>
              </a:spcAft>
            </a:pPr>
            <a:r>
              <a:rPr kumimoji="0" lang="en-US" altLang="en-US"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Assign “UNLIMITED” quota value to user.</a:t>
            </a:r>
            <a:endParaRPr kumimoji="0" lang="en-US" altLang="en-US" sz="2800" b="0" i="0" u="none" strike="noStrike" cap="none" normalizeH="0" baseline="0" dirty="0" smtClean="0">
              <a:ln>
                <a:noFill/>
              </a:ln>
              <a:solidFill>
                <a:schemeClr val="tx1"/>
              </a:solidFill>
              <a:effectLst/>
              <a:ea typeface="Times New Roman" panose="02020603050405020304" pitchFamily="18" charset="0"/>
            </a:endParaRPr>
          </a:p>
        </p:txBody>
      </p:sp>
      <p:sp>
        <p:nvSpPr>
          <p:cNvPr id="12" name="Rectangle 11"/>
          <p:cNvSpPr/>
          <p:nvPr/>
        </p:nvSpPr>
        <p:spPr>
          <a:xfrm>
            <a:off x="126609" y="3087475"/>
            <a:ext cx="4963090" cy="369332"/>
          </a:xfrm>
          <a:prstGeom prst="rect">
            <a:avLst/>
          </a:prstGeom>
        </p:spPr>
        <p:txBody>
          <a:bodyPr wrap="none">
            <a:spAutoFit/>
          </a:bodyPr>
          <a:lstStyle/>
          <a:p>
            <a:r>
              <a:rPr lang="en-US" dirty="0" smtClean="0"/>
              <a:t>For revoking Quota, assign zero value in the Quota.</a:t>
            </a:r>
            <a:endParaRPr lang="en-US" dirty="0"/>
          </a:p>
        </p:txBody>
      </p:sp>
    </p:spTree>
    <p:extLst>
      <p:ext uri="{BB962C8B-B14F-4D97-AF65-F5344CB8AC3E}">
        <p14:creationId xmlns:p14="http://schemas.microsoft.com/office/powerpoint/2010/main" val="4178117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811" y="3124248"/>
            <a:ext cx="9144000" cy="860892"/>
          </a:xfrm>
        </p:spPr>
        <p:txBody>
          <a:bodyPr>
            <a:normAutofit/>
          </a:bodyPr>
          <a:lstStyle/>
          <a:p>
            <a:r>
              <a:rPr lang="en-US" sz="3600" b="1" dirty="0" smtClean="0"/>
              <a:t>Database Security</a:t>
            </a:r>
            <a:endParaRPr lang="en-US" sz="3600" b="1" dirty="0"/>
          </a:p>
        </p:txBody>
      </p:sp>
      <p:sp>
        <p:nvSpPr>
          <p:cNvPr id="3" name="Subtitle 2"/>
          <p:cNvSpPr>
            <a:spLocks noGrp="1"/>
          </p:cNvSpPr>
          <p:nvPr>
            <p:ph type="subTitle" idx="1"/>
          </p:nvPr>
        </p:nvSpPr>
        <p:spPr>
          <a:xfrm>
            <a:off x="1524000" y="4018897"/>
            <a:ext cx="9144000" cy="1655762"/>
          </a:xfrm>
        </p:spPr>
        <p:txBody>
          <a:bodyPr/>
          <a:lstStyle/>
          <a:p>
            <a:r>
              <a:rPr lang="en-US" dirty="0"/>
              <a:t>https</a:t>
            </a:r>
            <a:r>
              <a:rPr lang="en-US" dirty="0" smtClean="0"/>
              <a:t>://www.oercommons.org/</a:t>
            </a:r>
            <a:endParaRPr lang="en-US" dirty="0"/>
          </a:p>
        </p:txBody>
      </p:sp>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0914F7A4-6DAA-4681-94E1-916176BCD870}" type="slidenum">
              <a:rPr lang="en-US" smtClean="0"/>
              <a:t>25</a:t>
            </a:fld>
            <a:endParaRPr lang="en-US"/>
          </a:p>
        </p:txBody>
      </p:sp>
      <p:sp>
        <p:nvSpPr>
          <p:cNvPr id="7" name="TextBox 6"/>
          <p:cNvSpPr txBox="1"/>
          <p:nvPr/>
        </p:nvSpPr>
        <p:spPr>
          <a:xfrm>
            <a:off x="3321425" y="4666129"/>
            <a:ext cx="5289176" cy="523220"/>
          </a:xfrm>
          <a:prstGeom prst="rect">
            <a:avLst/>
          </a:prstGeom>
          <a:noFill/>
        </p:spPr>
        <p:txBody>
          <a:bodyPr wrap="square" rtlCol="0">
            <a:spAutoFit/>
          </a:bodyPr>
          <a:lstStyle/>
          <a:p>
            <a:pPr algn="ctr"/>
            <a:r>
              <a:rPr lang="en-US" sz="2800" b="1" dirty="0" smtClean="0"/>
              <a:t>OER- </a:t>
            </a:r>
            <a:r>
              <a:rPr lang="en-US" sz="2800" b="1" dirty="0"/>
              <a:t>Unit 1-Authentication</a:t>
            </a:r>
          </a:p>
        </p:txBody>
      </p:sp>
      <p:pic>
        <p:nvPicPr>
          <p:cNvPr id="9" name="Picture 8"/>
          <p:cNvPicPr>
            <a:picLocks noChangeAspect="1"/>
          </p:cNvPicPr>
          <p:nvPr/>
        </p:nvPicPr>
        <p:blipFill>
          <a:blip r:embed="rId3"/>
          <a:stretch>
            <a:fillRect/>
          </a:stretch>
        </p:blipFill>
        <p:spPr>
          <a:xfrm>
            <a:off x="4733365" y="134471"/>
            <a:ext cx="2447364" cy="3079377"/>
          </a:xfrm>
          <a:prstGeom prst="rect">
            <a:avLst/>
          </a:prstGeom>
        </p:spPr>
      </p:pic>
      <p:sp>
        <p:nvSpPr>
          <p:cNvPr id="8" name="TextBox 7"/>
          <p:cNvSpPr txBox="1"/>
          <p:nvPr/>
        </p:nvSpPr>
        <p:spPr>
          <a:xfrm>
            <a:off x="3451412" y="5250844"/>
            <a:ext cx="5289176" cy="523220"/>
          </a:xfrm>
          <a:prstGeom prst="rect">
            <a:avLst/>
          </a:prstGeom>
          <a:noFill/>
        </p:spPr>
        <p:txBody>
          <a:bodyPr wrap="square" rtlCol="0">
            <a:spAutoFit/>
          </a:bodyPr>
          <a:lstStyle/>
          <a:p>
            <a:pPr algn="ctr"/>
            <a:r>
              <a:rPr lang="en-US" sz="2800" b="1" dirty="0" smtClean="0"/>
              <a:t>PART 5– Remove User</a:t>
            </a:r>
            <a:endParaRPr lang="en-US" sz="2800" b="1" dirty="0"/>
          </a:p>
        </p:txBody>
      </p:sp>
    </p:spTree>
    <p:extLst>
      <p:ext uri="{BB962C8B-B14F-4D97-AF65-F5344CB8AC3E}">
        <p14:creationId xmlns:p14="http://schemas.microsoft.com/office/powerpoint/2010/main" val="543906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17" y="427164"/>
            <a:ext cx="10515600" cy="900967"/>
          </a:xfrm>
        </p:spPr>
        <p:txBody>
          <a:bodyPr>
            <a:noAutofit/>
          </a:bodyPr>
          <a:lstStyle/>
          <a:p>
            <a:r>
              <a:rPr lang="en-US" sz="3600" b="1" dirty="0"/>
              <a:t>1.7  Remove User Accounts</a:t>
            </a:r>
            <a:br>
              <a:rPr lang="en-US" sz="3600" b="1" dirty="0"/>
            </a:br>
            <a:r>
              <a:rPr lang="en-US" sz="3600" b="1" dirty="0" smtClean="0"/>
              <a:t/>
            </a:r>
            <a:br>
              <a:rPr lang="en-US" sz="3600" b="1" dirty="0" smtClean="0"/>
            </a:br>
            <a:endParaRPr lang="en-US" sz="3600" dirty="0"/>
          </a:p>
        </p:txBody>
      </p:sp>
      <p:sp>
        <p:nvSpPr>
          <p:cNvPr id="4" name="Slide Number Placeholder 3"/>
          <p:cNvSpPr>
            <a:spLocks noGrp="1"/>
          </p:cNvSpPr>
          <p:nvPr>
            <p:ph type="sldNum" sz="quarter" idx="12"/>
          </p:nvPr>
        </p:nvSpPr>
        <p:spPr/>
        <p:txBody>
          <a:bodyPr/>
          <a:lstStyle/>
          <a:p>
            <a:fld id="{20DDC4BE-D470-4AF3-BE4C-48BA9F52AE26}" type="slidenum">
              <a:rPr lang="en-US" smtClean="0"/>
              <a:t>26</a:t>
            </a:fld>
            <a:endParaRPr lang="en-US"/>
          </a:p>
        </p:txBody>
      </p:sp>
      <p:sp>
        <p:nvSpPr>
          <p:cNvPr id="5" name="Rectangle 2"/>
          <p:cNvSpPr>
            <a:spLocks noChangeArrowheads="1"/>
          </p:cNvSpPr>
          <p:nvPr/>
        </p:nvSpPr>
        <p:spPr bwMode="auto">
          <a:xfrm>
            <a:off x="303627" y="813860"/>
            <a:ext cx="72757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For removing user account from the database use </a:t>
            </a:r>
            <a:r>
              <a:rPr kumimoji="0" lang="en-US" altLang="en-US" sz="1600" b="1"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DROP USER STATEMENT</a:t>
            </a:r>
            <a:endParaRPr kumimoji="0" lang="en-US" altLang="en-US" sz="16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36" descr="Figure 1-26 Drop user ..Casc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37" y="1286202"/>
            <a:ext cx="2397369" cy="11053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30237" y="2704049"/>
            <a:ext cx="21916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Figure 1-26 Drop</a:t>
            </a:r>
            <a:r>
              <a:rPr kumimoji="0" lang="en-US" altLang="en-US" sz="1600" b="0" i="1" u="none" strike="noStrike" cap="none" normalizeH="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user</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8" name="Picture 7" descr="Figure 1-27 Drop User statement"/>
          <p:cNvPicPr/>
          <p:nvPr/>
        </p:nvPicPr>
        <p:blipFill>
          <a:blip r:embed="rId3">
            <a:extLst>
              <a:ext uri="{28A0092B-C50C-407E-A947-70E740481C1C}">
                <a14:useLocalDpi xmlns:a14="http://schemas.microsoft.com/office/drawing/2010/main" val="0"/>
              </a:ext>
            </a:extLst>
          </a:blip>
          <a:srcRect/>
          <a:stretch>
            <a:fillRect/>
          </a:stretch>
        </p:blipFill>
        <p:spPr bwMode="auto">
          <a:xfrm>
            <a:off x="3439107" y="1286202"/>
            <a:ext cx="8280588" cy="4524029"/>
          </a:xfrm>
          <a:prstGeom prst="rect">
            <a:avLst/>
          </a:prstGeom>
          <a:noFill/>
          <a:ln>
            <a:noFill/>
          </a:ln>
        </p:spPr>
      </p:pic>
    </p:spTree>
    <p:extLst>
      <p:ext uri="{BB962C8B-B14F-4D97-AF65-F5344CB8AC3E}">
        <p14:creationId xmlns:p14="http://schemas.microsoft.com/office/powerpoint/2010/main" val="56552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43"/>
            <a:ext cx="10515600" cy="689952"/>
          </a:xfrm>
        </p:spPr>
        <p:txBody>
          <a:bodyPr>
            <a:normAutofit/>
          </a:bodyPr>
          <a:lstStyle/>
          <a:p>
            <a:pPr fontAlgn="base"/>
            <a:r>
              <a:rPr lang="en-US" sz="3600" b="1" dirty="0" smtClean="0"/>
              <a:t>Exercise – Database user</a:t>
            </a:r>
            <a:endParaRPr lang="en-US" sz="3600" b="1" dirty="0"/>
          </a:p>
        </p:txBody>
      </p:sp>
      <p:sp>
        <p:nvSpPr>
          <p:cNvPr id="4" name="Slide Number Placeholder 3"/>
          <p:cNvSpPr>
            <a:spLocks noGrp="1"/>
          </p:cNvSpPr>
          <p:nvPr>
            <p:ph type="sldNum" sz="quarter" idx="12"/>
          </p:nvPr>
        </p:nvSpPr>
        <p:spPr/>
        <p:txBody>
          <a:bodyPr/>
          <a:lstStyle/>
          <a:p>
            <a:fld id="{20DDC4BE-D470-4AF3-BE4C-48BA9F52AE26}" type="slidenum">
              <a:rPr lang="en-US" smtClean="0"/>
              <a:t>27</a:t>
            </a:fld>
            <a:endParaRPr lang="en-US"/>
          </a:p>
        </p:txBody>
      </p:sp>
      <p:sp>
        <p:nvSpPr>
          <p:cNvPr id="7" name="Rectangle 6"/>
          <p:cNvSpPr/>
          <p:nvPr/>
        </p:nvSpPr>
        <p:spPr>
          <a:xfrm>
            <a:off x="465406" y="1038301"/>
            <a:ext cx="9584788" cy="4524315"/>
          </a:xfrm>
          <a:prstGeom prst="rect">
            <a:avLst/>
          </a:prstGeom>
        </p:spPr>
        <p:txBody>
          <a:bodyPr wrap="square">
            <a:spAutoFit/>
          </a:bodyPr>
          <a:lstStyle/>
          <a:p>
            <a:pPr marL="914400" indent="-914400" fontAlgn="base">
              <a:spcAft>
                <a:spcPts val="1200"/>
              </a:spcAft>
              <a:tabLst>
                <a:tab pos="969963" algn="l"/>
              </a:tabLst>
            </a:pPr>
            <a:r>
              <a:rPr lang="en-US" dirty="0" smtClean="0">
                <a:solidFill>
                  <a:srgbClr val="474F60"/>
                </a:solidFill>
                <a:effectLst/>
                <a:latin typeface="Arial" panose="020B0604020202020204" pitchFamily="34" charset="0"/>
                <a:ea typeface="Times New Roman" panose="02020603050405020304" pitchFamily="18" charset="0"/>
              </a:rPr>
              <a:t> 1.          Create default permanent tablespace as “</a:t>
            </a:r>
            <a:r>
              <a:rPr lang="en-US" dirty="0" err="1" smtClean="0">
                <a:solidFill>
                  <a:srgbClr val="474F60"/>
                </a:solidFill>
                <a:effectLst/>
                <a:latin typeface="Arial" panose="020B0604020202020204" pitchFamily="34" charset="0"/>
                <a:ea typeface="Times New Roman" panose="02020603050405020304" pitchFamily="18" charset="0"/>
              </a:rPr>
              <a:t>Lak_ts</a:t>
            </a:r>
            <a:r>
              <a:rPr lang="en-US" dirty="0" smtClean="0">
                <a:solidFill>
                  <a:srgbClr val="474F60"/>
                </a:solidFill>
                <a:effectLst/>
                <a:latin typeface="Arial" panose="020B0604020202020204" pitchFamily="34" charset="0"/>
                <a:ea typeface="Times New Roman" panose="02020603050405020304" pitchFamily="18" charset="0"/>
              </a:rPr>
              <a:t>” using “</a:t>
            </a:r>
            <a:r>
              <a:rPr lang="en-US" dirty="0" err="1" smtClean="0">
                <a:solidFill>
                  <a:srgbClr val="474F60"/>
                </a:solidFill>
                <a:effectLst/>
                <a:latin typeface="Arial" panose="020B0604020202020204" pitchFamily="34" charset="0"/>
                <a:ea typeface="Times New Roman" panose="02020603050405020304" pitchFamily="18" charset="0"/>
              </a:rPr>
              <a:t>lak.dbf</a:t>
            </a:r>
            <a:r>
              <a:rPr lang="en-US" dirty="0" smtClean="0">
                <a:solidFill>
                  <a:srgbClr val="474F60"/>
                </a:solidFill>
                <a:effectLst/>
                <a:latin typeface="Arial" panose="020B0604020202020204" pitchFamily="34" charset="0"/>
                <a:ea typeface="Times New Roman" panose="02020603050405020304" pitchFamily="18" charset="0"/>
              </a:rPr>
              <a:t>” file. While creating user Lakshmi do the following:</a:t>
            </a:r>
            <a:endParaRPr lang="en-US" sz="2400" dirty="0" smtClean="0">
              <a:effectLst/>
              <a:latin typeface="Times New Roman" panose="02020603050405020304" pitchFamily="18" charset="0"/>
              <a:ea typeface="Times New Roman" panose="02020603050405020304" pitchFamily="18" charset="0"/>
            </a:endParaRPr>
          </a:p>
          <a:p>
            <a:pPr marL="914400" indent="-914400" fontAlgn="base">
              <a:spcAft>
                <a:spcPts val="1200"/>
              </a:spcAft>
              <a:tabLst>
                <a:tab pos="969963" algn="l"/>
              </a:tabLst>
            </a:pPr>
            <a:r>
              <a:rPr lang="en-US" dirty="0" smtClean="0">
                <a:solidFill>
                  <a:srgbClr val="474F60"/>
                </a:solidFill>
                <a:effectLst/>
                <a:latin typeface="Arial" panose="020B0604020202020204" pitchFamily="34" charset="0"/>
                <a:ea typeface="Times New Roman" panose="02020603050405020304" pitchFamily="18" charset="0"/>
              </a:rPr>
              <a:t>                           - Lakshmi password is Lak01020</a:t>
            </a:r>
            <a:endParaRPr lang="en-US" sz="2400" dirty="0" smtClean="0">
              <a:effectLst/>
              <a:latin typeface="Times New Roman" panose="02020603050405020304" pitchFamily="18" charset="0"/>
              <a:ea typeface="Times New Roman" panose="02020603050405020304" pitchFamily="18" charset="0"/>
            </a:endParaRPr>
          </a:p>
          <a:p>
            <a:pPr marL="914400" indent="-914400" fontAlgn="base">
              <a:spcAft>
                <a:spcPts val="1200"/>
              </a:spcAft>
              <a:tabLst>
                <a:tab pos="969963" algn="l"/>
              </a:tabLst>
            </a:pPr>
            <a:r>
              <a:rPr lang="en-US" dirty="0" smtClean="0">
                <a:solidFill>
                  <a:srgbClr val="474F60"/>
                </a:solidFill>
                <a:effectLst/>
                <a:latin typeface="Arial" panose="020B0604020202020204" pitchFamily="34" charset="0"/>
                <a:ea typeface="Times New Roman" panose="02020603050405020304" pitchFamily="18" charset="0"/>
              </a:rPr>
              <a:t>                          - Assign </a:t>
            </a:r>
            <a:r>
              <a:rPr lang="en-US" dirty="0" err="1" smtClean="0">
                <a:solidFill>
                  <a:srgbClr val="474F60"/>
                </a:solidFill>
                <a:effectLst/>
                <a:latin typeface="Arial" panose="020B0604020202020204" pitchFamily="34" charset="0"/>
                <a:ea typeface="Times New Roman" panose="02020603050405020304" pitchFamily="18" charset="0"/>
              </a:rPr>
              <a:t>Lak_ts</a:t>
            </a:r>
            <a:r>
              <a:rPr lang="en-US" dirty="0" smtClean="0">
                <a:solidFill>
                  <a:srgbClr val="474F60"/>
                </a:solidFill>
                <a:effectLst/>
                <a:latin typeface="Arial" panose="020B0604020202020204" pitchFamily="34" charset="0"/>
                <a:ea typeface="Times New Roman" panose="02020603050405020304" pitchFamily="18" charset="0"/>
              </a:rPr>
              <a:t> tablespace to user Lakshmi</a:t>
            </a:r>
            <a:endParaRPr lang="en-US" sz="2400" dirty="0" smtClean="0">
              <a:effectLst/>
              <a:latin typeface="Times New Roman" panose="02020603050405020304" pitchFamily="18" charset="0"/>
              <a:ea typeface="Times New Roman" panose="02020603050405020304" pitchFamily="18" charset="0"/>
            </a:endParaRPr>
          </a:p>
          <a:p>
            <a:pPr marL="914400" indent="-914400" fontAlgn="base">
              <a:spcAft>
                <a:spcPts val="1200"/>
              </a:spcAft>
              <a:tabLst>
                <a:tab pos="969963" algn="l"/>
              </a:tabLst>
            </a:pPr>
            <a:r>
              <a:rPr lang="en-US" dirty="0" smtClean="0">
                <a:solidFill>
                  <a:srgbClr val="474F60"/>
                </a:solidFill>
                <a:effectLst/>
                <a:latin typeface="Arial" panose="020B0604020202020204" pitchFamily="34" charset="0"/>
                <a:ea typeface="Times New Roman" panose="02020603050405020304" pitchFamily="18" charset="0"/>
              </a:rPr>
              <a:t>                         - Assign unlimited quota using </a:t>
            </a:r>
            <a:r>
              <a:rPr lang="en-US" dirty="0" err="1" smtClean="0">
                <a:solidFill>
                  <a:srgbClr val="474F60"/>
                </a:solidFill>
                <a:effectLst/>
                <a:latin typeface="Arial" panose="020B0604020202020204" pitchFamily="34" charset="0"/>
                <a:ea typeface="Times New Roman" panose="02020603050405020304" pitchFamily="18" charset="0"/>
              </a:rPr>
              <a:t>Lak_ts</a:t>
            </a:r>
            <a:r>
              <a:rPr lang="en-US" dirty="0" smtClean="0">
                <a:solidFill>
                  <a:srgbClr val="474F60"/>
                </a:solidFill>
                <a:effectLst/>
                <a:latin typeface="Arial" panose="020B0604020202020204" pitchFamily="34" charset="0"/>
                <a:ea typeface="Times New Roman" panose="02020603050405020304" pitchFamily="18" charset="0"/>
              </a:rPr>
              <a:t> tablespace.</a:t>
            </a:r>
            <a:endParaRPr lang="en-US" sz="2400" dirty="0" smtClean="0">
              <a:effectLst/>
              <a:latin typeface="Times New Roman" panose="02020603050405020304" pitchFamily="18" charset="0"/>
              <a:ea typeface="Times New Roman" panose="02020603050405020304" pitchFamily="18" charset="0"/>
            </a:endParaRPr>
          </a:p>
          <a:p>
            <a:pPr marL="914400" indent="-914400" fontAlgn="base">
              <a:spcAft>
                <a:spcPts val="1200"/>
              </a:spcAft>
              <a:tabLst>
                <a:tab pos="969963" algn="l"/>
              </a:tabLst>
            </a:pPr>
            <a:r>
              <a:rPr lang="en-US" dirty="0" smtClean="0">
                <a:solidFill>
                  <a:srgbClr val="474F60"/>
                </a:solidFill>
                <a:effectLst/>
                <a:latin typeface="Arial" panose="020B0604020202020204" pitchFamily="34" charset="0"/>
                <a:ea typeface="Times New Roman" panose="02020603050405020304" pitchFamily="18" charset="0"/>
              </a:rPr>
              <a:t>2.    	Revoke the quota value of the user Lakshmi          </a:t>
            </a:r>
            <a:r>
              <a:rPr lang="en-US" dirty="0">
                <a:solidFill>
                  <a:srgbClr val="474F60"/>
                </a:solidFill>
                <a:latin typeface="Arial" panose="020B0604020202020204" pitchFamily="34" charset="0"/>
                <a:ea typeface="Times New Roman" panose="02020603050405020304" pitchFamily="18" charset="0"/>
              </a:rPr>
              <a:t>	</a:t>
            </a:r>
            <a:endParaRPr lang="en-US" dirty="0" smtClean="0">
              <a:solidFill>
                <a:srgbClr val="474F60"/>
              </a:solidFill>
              <a:latin typeface="Arial" panose="020B0604020202020204" pitchFamily="34" charset="0"/>
              <a:ea typeface="Times New Roman" panose="02020603050405020304" pitchFamily="18" charset="0"/>
            </a:endParaRPr>
          </a:p>
          <a:p>
            <a:pPr marL="914400" indent="-914400" fontAlgn="base">
              <a:spcAft>
                <a:spcPts val="1200"/>
              </a:spcAft>
            </a:pPr>
            <a:r>
              <a:rPr lang="en-US" dirty="0" smtClean="0">
                <a:solidFill>
                  <a:srgbClr val="474F60"/>
                </a:solidFill>
                <a:effectLst/>
                <a:latin typeface="Arial" panose="020B0604020202020204" pitchFamily="34" charset="0"/>
                <a:ea typeface="Times New Roman" panose="02020603050405020304" pitchFamily="18" charset="0"/>
              </a:rPr>
              <a:t>3.   	Change the password of the user Lakshmi to </a:t>
            </a:r>
            <a:r>
              <a:rPr lang="en-US" b="1" dirty="0" smtClean="0">
                <a:solidFill>
                  <a:srgbClr val="474F60"/>
                </a:solidFill>
                <a:effectLst/>
                <a:latin typeface="Arial" panose="020B0604020202020204" pitchFamily="34" charset="0"/>
                <a:ea typeface="Times New Roman" panose="02020603050405020304" pitchFamily="18" charset="0"/>
              </a:rPr>
              <a:t>Lakshmi1546</a:t>
            </a:r>
            <a:endParaRPr lang="en-US" sz="2400" dirty="0" smtClean="0">
              <a:effectLst/>
              <a:latin typeface="Times New Roman" panose="02020603050405020304" pitchFamily="18" charset="0"/>
              <a:ea typeface="Times New Roman" panose="02020603050405020304" pitchFamily="18" charset="0"/>
            </a:endParaRPr>
          </a:p>
          <a:p>
            <a:pPr marL="914400" indent="-914400" fontAlgn="base">
              <a:spcAft>
                <a:spcPts val="1200"/>
              </a:spcAft>
            </a:pPr>
            <a:r>
              <a:rPr lang="en-US" dirty="0" smtClean="0">
                <a:solidFill>
                  <a:srgbClr val="474F60"/>
                </a:solidFill>
                <a:effectLst/>
                <a:latin typeface="Arial" panose="020B0604020202020204" pitchFamily="34" charset="0"/>
                <a:ea typeface="Times New Roman" panose="02020603050405020304" pitchFamily="18" charset="0"/>
              </a:rPr>
              <a:t>4.    	Display default permanent tablespace of the user Lakshmi</a:t>
            </a:r>
            <a:endParaRPr lang="en-US" sz="2400" dirty="0" smtClean="0">
              <a:effectLst/>
              <a:latin typeface="Times New Roman" panose="02020603050405020304" pitchFamily="18" charset="0"/>
              <a:ea typeface="Times New Roman" panose="02020603050405020304" pitchFamily="18" charset="0"/>
            </a:endParaRPr>
          </a:p>
          <a:p>
            <a:pPr marL="914400" indent="-914400" fontAlgn="base">
              <a:spcAft>
                <a:spcPts val="1200"/>
              </a:spcAft>
            </a:pPr>
            <a:r>
              <a:rPr lang="en-US" dirty="0" smtClean="0">
                <a:solidFill>
                  <a:srgbClr val="474F60"/>
                </a:solidFill>
                <a:effectLst/>
                <a:latin typeface="Arial" panose="020B0604020202020204" pitchFamily="34" charset="0"/>
                <a:ea typeface="Times New Roman" panose="02020603050405020304" pitchFamily="18" charset="0"/>
              </a:rPr>
              <a:t>5.</a:t>
            </a:r>
            <a:r>
              <a:rPr lang="en-US" dirty="0">
                <a:solidFill>
                  <a:srgbClr val="474F60"/>
                </a:solidFill>
                <a:latin typeface="Arial" panose="020B0604020202020204" pitchFamily="34" charset="0"/>
                <a:ea typeface="Times New Roman" panose="02020603050405020304" pitchFamily="18" charset="0"/>
              </a:rPr>
              <a:t>	</a:t>
            </a:r>
            <a:r>
              <a:rPr lang="en-US" dirty="0" smtClean="0">
                <a:solidFill>
                  <a:srgbClr val="474F60"/>
                </a:solidFill>
                <a:effectLst/>
                <a:latin typeface="Arial" panose="020B0604020202020204" pitchFamily="34" charset="0"/>
                <a:ea typeface="Times New Roman" panose="02020603050405020304" pitchFamily="18" charset="0"/>
              </a:rPr>
              <a:t>Display temporary tablespace of the user Lakshmi.</a:t>
            </a:r>
            <a:endParaRPr lang="en-US" sz="2400" dirty="0" smtClean="0">
              <a:effectLst/>
              <a:latin typeface="Times New Roman" panose="02020603050405020304" pitchFamily="18" charset="0"/>
              <a:ea typeface="Times New Roman" panose="02020603050405020304" pitchFamily="18" charset="0"/>
            </a:endParaRPr>
          </a:p>
          <a:p>
            <a:pPr marL="914400" indent="-914400" fontAlgn="base">
              <a:spcAft>
                <a:spcPts val="1200"/>
              </a:spcAft>
            </a:pPr>
            <a:r>
              <a:rPr lang="en-US" dirty="0" smtClean="0">
                <a:solidFill>
                  <a:srgbClr val="474F60"/>
                </a:solidFill>
                <a:effectLst/>
                <a:latin typeface="Arial" panose="020B0604020202020204" pitchFamily="34" charset="0"/>
                <a:ea typeface="Times New Roman" panose="02020603050405020304" pitchFamily="18" charset="0"/>
              </a:rPr>
              <a:t>6.          Change the default permanent table space as "USERS" to user LAKSHMI</a:t>
            </a:r>
            <a:endParaRPr lang="en-US" sz="2400" dirty="0" smtClean="0">
              <a:effectLst/>
              <a:latin typeface="Times New Roman" panose="02020603050405020304" pitchFamily="18" charset="0"/>
              <a:ea typeface="Times New Roman" panose="02020603050405020304" pitchFamily="18" charset="0"/>
            </a:endParaRPr>
          </a:p>
          <a:p>
            <a:pPr marL="914400" indent="-914400" fontAlgn="base">
              <a:spcAft>
                <a:spcPts val="1200"/>
              </a:spcAft>
            </a:pPr>
            <a:r>
              <a:rPr lang="en-US" dirty="0" smtClean="0">
                <a:solidFill>
                  <a:srgbClr val="474F60"/>
                </a:solidFill>
                <a:effectLst/>
                <a:latin typeface="Arial" panose="020B0604020202020204" pitchFamily="34" charset="0"/>
                <a:ea typeface="Times New Roman" panose="02020603050405020304" pitchFamily="18" charset="0"/>
              </a:rPr>
              <a:t>7.          Remove the user Lakshmi from the database.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4268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811" y="3124248"/>
            <a:ext cx="9144000" cy="860892"/>
          </a:xfrm>
        </p:spPr>
        <p:txBody>
          <a:bodyPr>
            <a:normAutofit/>
          </a:bodyPr>
          <a:lstStyle/>
          <a:p>
            <a:r>
              <a:rPr lang="en-US" sz="3600" b="1" dirty="0" smtClean="0"/>
              <a:t>Database Security</a:t>
            </a:r>
            <a:endParaRPr lang="en-US" sz="3600" b="1" dirty="0"/>
          </a:p>
        </p:txBody>
      </p:sp>
      <p:sp>
        <p:nvSpPr>
          <p:cNvPr id="3" name="Subtitle 2"/>
          <p:cNvSpPr>
            <a:spLocks noGrp="1"/>
          </p:cNvSpPr>
          <p:nvPr>
            <p:ph type="subTitle" idx="1"/>
          </p:nvPr>
        </p:nvSpPr>
        <p:spPr>
          <a:xfrm>
            <a:off x="1524000" y="4018897"/>
            <a:ext cx="9144000" cy="1655762"/>
          </a:xfrm>
        </p:spPr>
        <p:txBody>
          <a:bodyPr/>
          <a:lstStyle/>
          <a:p>
            <a:r>
              <a:rPr lang="en-US" dirty="0"/>
              <a:t>https</a:t>
            </a:r>
            <a:r>
              <a:rPr lang="en-US" dirty="0" smtClean="0"/>
              <a:t>://www.oercommons.org/</a:t>
            </a:r>
            <a:endParaRPr lang="en-US" dirty="0"/>
          </a:p>
        </p:txBody>
      </p:sp>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0914F7A4-6DAA-4681-94E1-916176BCD870}" type="slidenum">
              <a:rPr lang="en-US" smtClean="0"/>
              <a:t>28</a:t>
            </a:fld>
            <a:endParaRPr lang="en-US"/>
          </a:p>
        </p:txBody>
      </p:sp>
      <p:sp>
        <p:nvSpPr>
          <p:cNvPr id="7" name="TextBox 6"/>
          <p:cNvSpPr txBox="1"/>
          <p:nvPr/>
        </p:nvSpPr>
        <p:spPr>
          <a:xfrm>
            <a:off x="3321425" y="4666129"/>
            <a:ext cx="5289176" cy="523220"/>
          </a:xfrm>
          <a:prstGeom prst="rect">
            <a:avLst/>
          </a:prstGeom>
          <a:noFill/>
        </p:spPr>
        <p:txBody>
          <a:bodyPr wrap="square" rtlCol="0">
            <a:spAutoFit/>
          </a:bodyPr>
          <a:lstStyle/>
          <a:p>
            <a:pPr algn="ctr"/>
            <a:r>
              <a:rPr lang="en-US" sz="2800" b="1" dirty="0" smtClean="0"/>
              <a:t>OER- </a:t>
            </a:r>
            <a:r>
              <a:rPr lang="en-US" sz="2800" b="1" dirty="0"/>
              <a:t>Unit 1-Authentication</a:t>
            </a:r>
          </a:p>
        </p:txBody>
      </p:sp>
      <p:pic>
        <p:nvPicPr>
          <p:cNvPr id="9" name="Picture 8"/>
          <p:cNvPicPr>
            <a:picLocks noChangeAspect="1"/>
          </p:cNvPicPr>
          <p:nvPr/>
        </p:nvPicPr>
        <p:blipFill>
          <a:blip r:embed="rId3"/>
          <a:stretch>
            <a:fillRect/>
          </a:stretch>
        </p:blipFill>
        <p:spPr>
          <a:xfrm>
            <a:off x="4733365" y="134471"/>
            <a:ext cx="2447364" cy="3079377"/>
          </a:xfrm>
          <a:prstGeom prst="rect">
            <a:avLst/>
          </a:prstGeom>
        </p:spPr>
      </p:pic>
      <p:sp>
        <p:nvSpPr>
          <p:cNvPr id="8" name="TextBox 7"/>
          <p:cNvSpPr txBox="1"/>
          <p:nvPr/>
        </p:nvSpPr>
        <p:spPr>
          <a:xfrm>
            <a:off x="2228045" y="5250844"/>
            <a:ext cx="9350061" cy="523220"/>
          </a:xfrm>
          <a:prstGeom prst="rect">
            <a:avLst/>
          </a:prstGeom>
          <a:noFill/>
        </p:spPr>
        <p:txBody>
          <a:bodyPr wrap="square" rtlCol="0">
            <a:spAutoFit/>
          </a:bodyPr>
          <a:lstStyle/>
          <a:p>
            <a:pPr algn="ctr"/>
            <a:r>
              <a:rPr lang="en-US" sz="2800" b="1" dirty="0" smtClean="0"/>
              <a:t>PART 6</a:t>
            </a:r>
            <a:r>
              <a:rPr lang="en-US" sz="2800" b="1" dirty="0"/>
              <a:t>– Database user identified by </a:t>
            </a:r>
            <a:r>
              <a:rPr lang="en-US" sz="2800" b="1" dirty="0" smtClean="0"/>
              <a:t>Operating System</a:t>
            </a:r>
            <a:endParaRPr lang="en-US" sz="2800" b="1" dirty="0"/>
          </a:p>
        </p:txBody>
      </p:sp>
      <p:sp>
        <p:nvSpPr>
          <p:cNvPr id="10" name="Rectangle 9"/>
          <p:cNvSpPr/>
          <p:nvPr/>
        </p:nvSpPr>
        <p:spPr>
          <a:xfrm>
            <a:off x="4128538" y="3244334"/>
            <a:ext cx="3934923" cy="369332"/>
          </a:xfrm>
          <a:prstGeom prst="rect">
            <a:avLst/>
          </a:prstGeom>
        </p:spPr>
        <p:txBody>
          <a:bodyPr wrap="none">
            <a:spAutoFit/>
          </a:bodyPr>
          <a:lstStyle/>
          <a:p>
            <a:r>
              <a:rPr lang="en-US" b="1" dirty="0"/>
              <a:t>Database user identified by a password</a:t>
            </a:r>
            <a:endParaRPr lang="en-US" dirty="0"/>
          </a:p>
        </p:txBody>
      </p:sp>
    </p:spTree>
    <p:extLst>
      <p:ext uri="{BB962C8B-B14F-4D97-AF65-F5344CB8AC3E}">
        <p14:creationId xmlns:p14="http://schemas.microsoft.com/office/powerpoint/2010/main" val="1104740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3324CE-4EFC-4EA3-9093-F316C2983C14}" type="slidenum">
              <a:rPr lang="en-US" smtClean="0"/>
              <a:t>29</a:t>
            </a:fld>
            <a:endParaRPr lang="en-US"/>
          </a:p>
        </p:txBody>
      </p:sp>
      <p:sp>
        <p:nvSpPr>
          <p:cNvPr id="5" name="Rectangle 4"/>
          <p:cNvSpPr/>
          <p:nvPr/>
        </p:nvSpPr>
        <p:spPr>
          <a:xfrm>
            <a:off x="242165" y="369332"/>
            <a:ext cx="11398648" cy="2308324"/>
          </a:xfrm>
          <a:prstGeom prst="rect">
            <a:avLst/>
          </a:prstGeom>
        </p:spPr>
        <p:txBody>
          <a:bodyPr wrap="square">
            <a:spAutoFit/>
          </a:bodyPr>
          <a:lstStyle/>
          <a:p>
            <a:r>
              <a:rPr lang="en-US" dirty="0"/>
              <a:t>The OS_AUTHENT_PREFIX initialization parameter determines the relationship between the OS account name and the database account name</a:t>
            </a:r>
            <a:r>
              <a:rPr lang="en-US" dirty="0" smtClean="0"/>
              <a:t>.</a:t>
            </a:r>
          </a:p>
          <a:p>
            <a:endParaRPr lang="en-US" dirty="0"/>
          </a:p>
          <a:p>
            <a:r>
              <a:rPr lang="en-US" dirty="0" smtClean="0"/>
              <a:t>OS_AUTHENT_PREFIX parameter values are set in </a:t>
            </a:r>
            <a:r>
              <a:rPr lang="en-US" dirty="0" err="1" smtClean="0"/>
              <a:t>init.ora</a:t>
            </a:r>
            <a:r>
              <a:rPr lang="en-US" dirty="0" smtClean="0"/>
              <a:t> (initialization parameter file) or </a:t>
            </a:r>
            <a:r>
              <a:rPr lang="en-US" dirty="0" err="1" smtClean="0"/>
              <a:t>sp.file</a:t>
            </a:r>
            <a:r>
              <a:rPr lang="en-US" dirty="0" smtClean="0"/>
              <a:t> (server parameter file)</a:t>
            </a:r>
          </a:p>
          <a:p>
            <a:endParaRPr lang="en-US" dirty="0"/>
          </a:p>
          <a:p>
            <a:r>
              <a:rPr lang="en-US" dirty="0" smtClean="0"/>
              <a:t>Default value of OS_AUTHENT_PREFIX is OPS$.</a:t>
            </a:r>
          </a:p>
          <a:p>
            <a:endParaRPr lang="en-US" dirty="0"/>
          </a:p>
          <a:p>
            <a:endParaRPr lang="en-US" dirty="0"/>
          </a:p>
        </p:txBody>
      </p:sp>
      <p:sp>
        <p:nvSpPr>
          <p:cNvPr id="7" name="Rectangle 6"/>
          <p:cNvSpPr/>
          <p:nvPr/>
        </p:nvSpPr>
        <p:spPr>
          <a:xfrm>
            <a:off x="242165" y="0"/>
            <a:ext cx="6355266" cy="369332"/>
          </a:xfrm>
          <a:prstGeom prst="rect">
            <a:avLst/>
          </a:prstGeom>
        </p:spPr>
        <p:txBody>
          <a:bodyPr wrap="none">
            <a:spAutoFit/>
          </a:bodyPr>
          <a:lstStyle/>
          <a:p>
            <a:r>
              <a:rPr lang="en-US" b="1" dirty="0" smtClean="0">
                <a:solidFill>
                  <a:srgbClr val="000000"/>
                </a:solidFill>
                <a:latin typeface="Times New Roman" panose="02020603050405020304" pitchFamily="18" charset="0"/>
              </a:rPr>
              <a:t>1.8 Basic </a:t>
            </a:r>
            <a:r>
              <a:rPr lang="en-US" b="1" dirty="0">
                <a:solidFill>
                  <a:srgbClr val="000000"/>
                </a:solidFill>
                <a:latin typeface="Times New Roman" panose="02020603050405020304" pitchFamily="18" charset="0"/>
              </a:rPr>
              <a:t>authentication- user identified by a Operating system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72" y="2032897"/>
            <a:ext cx="10439614" cy="4506015"/>
          </a:xfrm>
          <a:prstGeom prst="rect">
            <a:avLst/>
          </a:prstGeom>
        </p:spPr>
      </p:pic>
    </p:spTree>
    <p:extLst>
      <p:ext uri="{BB962C8B-B14F-4D97-AF65-F5344CB8AC3E}">
        <p14:creationId xmlns:p14="http://schemas.microsoft.com/office/powerpoint/2010/main" val="588366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1325563"/>
          </a:xfrm>
        </p:spPr>
        <p:txBody>
          <a:bodyPr>
            <a:noAutofit/>
          </a:bodyPr>
          <a:lstStyle/>
          <a:p>
            <a:r>
              <a:rPr lang="en-US" sz="3600" b="1" dirty="0"/>
              <a:t>1.1     User Authentication</a:t>
            </a:r>
            <a:br>
              <a:rPr lang="en-US" sz="3600" b="1" dirty="0"/>
            </a:br>
            <a:r>
              <a:rPr lang="en-US" sz="3600" b="1" dirty="0" smtClean="0"/>
              <a:t/>
            </a:r>
            <a:br>
              <a:rPr lang="en-US" sz="3600" b="1" dirty="0" smtClean="0"/>
            </a:br>
            <a:endParaRPr lang="en-US" sz="3600" dirty="0"/>
          </a:p>
        </p:txBody>
      </p:sp>
      <p:sp>
        <p:nvSpPr>
          <p:cNvPr id="3" name="Content Placeholder 2"/>
          <p:cNvSpPr>
            <a:spLocks noGrp="1"/>
          </p:cNvSpPr>
          <p:nvPr>
            <p:ph idx="1"/>
          </p:nvPr>
        </p:nvSpPr>
        <p:spPr>
          <a:xfrm>
            <a:off x="375354" y="605875"/>
            <a:ext cx="11343034" cy="4351338"/>
          </a:xfrm>
        </p:spPr>
        <p:txBody>
          <a:bodyPr>
            <a:noAutofit/>
          </a:bodyPr>
          <a:lstStyle/>
          <a:p>
            <a:pPr fontAlgn="base">
              <a:lnSpc>
                <a:spcPct val="170000"/>
              </a:lnSpc>
            </a:pPr>
            <a:r>
              <a:rPr lang="en-US" sz="1600" dirty="0"/>
              <a:t>Authentication means verifying the identity of user or entity or any resource.  </a:t>
            </a:r>
            <a:endParaRPr lang="en-US" sz="1600" dirty="0" smtClean="0"/>
          </a:p>
          <a:p>
            <a:pPr fontAlgn="base">
              <a:lnSpc>
                <a:spcPct val="170000"/>
              </a:lnSpc>
            </a:pPr>
            <a:r>
              <a:rPr lang="en-US" sz="1600" dirty="0" smtClean="0"/>
              <a:t>Authentication </a:t>
            </a:r>
            <a:r>
              <a:rPr lang="en-US" sz="1600" dirty="0"/>
              <a:t>is responsible to identify which user is interest to use any information or data from the database or applications</a:t>
            </a:r>
            <a:r>
              <a:rPr lang="en-US" sz="1600" dirty="0" smtClean="0"/>
              <a:t>.</a:t>
            </a:r>
          </a:p>
          <a:p>
            <a:pPr fontAlgn="base">
              <a:lnSpc>
                <a:spcPct val="170000"/>
              </a:lnSpc>
            </a:pPr>
            <a:r>
              <a:rPr lang="en-US" sz="1600" dirty="0"/>
              <a:t> Especially the Oracle Database Administrator obtains special authentication operation such as creating, altering and removing database user</a:t>
            </a:r>
            <a:r>
              <a:rPr lang="en-US" sz="1600" dirty="0" smtClean="0"/>
              <a:t>.</a:t>
            </a:r>
          </a:p>
          <a:p>
            <a:pPr fontAlgn="base">
              <a:lnSpc>
                <a:spcPct val="170000"/>
              </a:lnSpc>
            </a:pPr>
            <a:r>
              <a:rPr lang="en-US" sz="1600" dirty="0" smtClean="0"/>
              <a:t> </a:t>
            </a:r>
            <a:r>
              <a:rPr lang="en-US" sz="1600" dirty="0"/>
              <a:t>And also assign system tablespace and temporary tablespace. </a:t>
            </a:r>
          </a:p>
          <a:p>
            <a:pPr fontAlgn="base">
              <a:lnSpc>
                <a:spcPct val="170000"/>
              </a:lnSpc>
            </a:pPr>
            <a:r>
              <a:rPr lang="en-US" sz="1600" dirty="0"/>
              <a:t>Data security classifies into various stages </a:t>
            </a:r>
            <a:r>
              <a:rPr lang="en-US" sz="1600" dirty="0" smtClean="0"/>
              <a:t>i.e. </a:t>
            </a:r>
            <a:r>
              <a:rPr lang="en-US" sz="1600" dirty="0"/>
              <a:t>Authentication, Authorization, Access control and Auditing. </a:t>
            </a:r>
            <a:endParaRPr lang="en-US" sz="1600" dirty="0" smtClean="0"/>
          </a:p>
          <a:p>
            <a:pPr fontAlgn="base">
              <a:lnSpc>
                <a:spcPct val="170000"/>
              </a:lnSpc>
            </a:pPr>
            <a:r>
              <a:rPr lang="en-US" sz="1600" dirty="0" smtClean="0"/>
              <a:t>Initial </a:t>
            </a:r>
            <a:r>
              <a:rPr lang="en-US" sz="1600" dirty="0"/>
              <a:t>step is to identify the user. The next step is after identifying the user check their privileges i.e. authorization and access rights or access control. </a:t>
            </a:r>
            <a:endParaRPr lang="en-US" sz="1600" dirty="0" smtClean="0"/>
          </a:p>
          <a:p>
            <a:pPr fontAlgn="base">
              <a:lnSpc>
                <a:spcPct val="170000"/>
              </a:lnSpc>
            </a:pPr>
            <a:r>
              <a:rPr lang="en-US" sz="1600" dirty="0" smtClean="0"/>
              <a:t>All </a:t>
            </a:r>
            <a:r>
              <a:rPr lang="en-US" sz="1600" dirty="0"/>
              <a:t>the above stages are useful for monitoring user action in auditing process. </a:t>
            </a:r>
            <a:endParaRPr lang="en-US" sz="1600" dirty="0" smtClean="0"/>
          </a:p>
          <a:p>
            <a:pPr fontAlgn="base">
              <a:lnSpc>
                <a:spcPct val="170000"/>
              </a:lnSpc>
            </a:pPr>
            <a:r>
              <a:rPr lang="en-US" sz="1600" dirty="0"/>
              <a:t> There is various authentication ways to identify users are Basic Authentication, Strong Authentication, Enterprise User security and proxy authentication.</a:t>
            </a:r>
          </a:p>
          <a:p>
            <a:pPr marL="0" indent="0">
              <a:buNone/>
            </a:pPr>
            <a:endParaRPr lang="en-US" sz="1600" dirty="0"/>
          </a:p>
        </p:txBody>
      </p:sp>
      <p:sp>
        <p:nvSpPr>
          <p:cNvPr id="4" name="Slide Number Placeholder 3"/>
          <p:cNvSpPr>
            <a:spLocks noGrp="1"/>
          </p:cNvSpPr>
          <p:nvPr>
            <p:ph type="sldNum" sz="quarter" idx="12"/>
          </p:nvPr>
        </p:nvSpPr>
        <p:spPr/>
        <p:txBody>
          <a:bodyPr/>
          <a:lstStyle/>
          <a:p>
            <a:fld id="{20DDC4BE-D470-4AF3-BE4C-48BA9F52AE26}" type="slidenum">
              <a:rPr lang="en-US" smtClean="0"/>
              <a:t>3</a:t>
            </a:fld>
            <a:endParaRPr lang="en-US"/>
          </a:p>
        </p:txBody>
      </p:sp>
    </p:spTree>
    <p:extLst>
      <p:ext uri="{BB962C8B-B14F-4D97-AF65-F5344CB8AC3E}">
        <p14:creationId xmlns:p14="http://schemas.microsoft.com/office/powerpoint/2010/main" val="2629842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3324CE-4EFC-4EA3-9093-F316C2983C14}" type="slidenum">
              <a:rPr lang="en-US" smtClean="0"/>
              <a:t>30</a:t>
            </a:fld>
            <a:endParaRPr lang="en-US"/>
          </a:p>
        </p:txBody>
      </p:sp>
      <p:sp>
        <p:nvSpPr>
          <p:cNvPr id="2" name="Rectangle 1"/>
          <p:cNvSpPr/>
          <p:nvPr/>
        </p:nvSpPr>
        <p:spPr>
          <a:xfrm>
            <a:off x="116113" y="0"/>
            <a:ext cx="11684001" cy="1600438"/>
          </a:xfrm>
          <a:prstGeom prst="rect">
            <a:avLst/>
          </a:prstGeom>
        </p:spPr>
        <p:txBody>
          <a:bodyPr wrap="square">
            <a:spAutoFit/>
          </a:bodyPr>
          <a:lstStyle/>
          <a:p>
            <a:r>
              <a:rPr lang="en-US" dirty="0"/>
              <a:t>For more security aspect of External Authentication follow </a:t>
            </a:r>
            <a:endParaRPr lang="en-US" dirty="0" smtClean="0"/>
          </a:p>
          <a:p>
            <a:endParaRPr lang="en-US" sz="800" dirty="0"/>
          </a:p>
          <a:p>
            <a:pPr>
              <a:buFont typeface="Arial" panose="020B0604020202020204" pitchFamily="34" charset="0"/>
              <a:buChar char="•"/>
            </a:pPr>
            <a:r>
              <a:rPr lang="en-US" dirty="0"/>
              <a:t>Don't create database user name starting with ops</a:t>
            </a:r>
            <a:r>
              <a:rPr lang="en-US" dirty="0" smtClean="0"/>
              <a:t>$.</a:t>
            </a:r>
          </a:p>
          <a:p>
            <a:endParaRPr lang="en-US" sz="900" dirty="0"/>
          </a:p>
          <a:p>
            <a:pPr>
              <a:buFont typeface="Arial" panose="020B0604020202020204" pitchFamily="34" charset="0"/>
              <a:buChar char="•"/>
            </a:pPr>
            <a:r>
              <a:rPr lang="en-US" dirty="0"/>
              <a:t>remote_os_authent =FALSE,  always remote users connect to the database without the password makes more secure</a:t>
            </a:r>
            <a:r>
              <a:rPr lang="en-US" dirty="0" smtClean="0"/>
              <a:t>.</a:t>
            </a:r>
          </a:p>
          <a:p>
            <a:endParaRPr lang="en-US" sz="900" dirty="0"/>
          </a:p>
          <a:p>
            <a:r>
              <a:rPr lang="en-US" dirty="0"/>
              <a:t>For Local OS Authentication check the OS_AUTHENT_PREFIX value</a:t>
            </a:r>
            <a:endParaRPr lang="en-US" dirty="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027" y="1600438"/>
            <a:ext cx="8302171" cy="5257562"/>
          </a:xfrm>
          <a:prstGeom prst="rect">
            <a:avLst/>
          </a:prstGeom>
        </p:spPr>
      </p:pic>
    </p:spTree>
    <p:extLst>
      <p:ext uri="{BB962C8B-B14F-4D97-AF65-F5344CB8AC3E}">
        <p14:creationId xmlns:p14="http://schemas.microsoft.com/office/powerpoint/2010/main" val="952550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3324CE-4EFC-4EA3-9093-F316C2983C14}" type="slidenum">
              <a:rPr lang="en-US" smtClean="0"/>
              <a:t>31</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78" y="136525"/>
            <a:ext cx="10570936" cy="6721475"/>
          </a:xfrm>
          <a:prstGeom prst="rect">
            <a:avLst/>
          </a:prstGeom>
        </p:spPr>
      </p:pic>
    </p:spTree>
    <p:extLst>
      <p:ext uri="{BB962C8B-B14F-4D97-AF65-F5344CB8AC3E}">
        <p14:creationId xmlns:p14="http://schemas.microsoft.com/office/powerpoint/2010/main" val="736176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3324CE-4EFC-4EA3-9093-F316C2983C14}" type="slidenum">
              <a:rPr lang="en-US" smtClean="0"/>
              <a:t>32</a:t>
            </a:fld>
            <a:endParaRPr lang="en-US"/>
          </a:p>
        </p:txBody>
      </p:sp>
      <p:sp>
        <p:nvSpPr>
          <p:cNvPr id="2" name="Rectangle 1"/>
          <p:cNvSpPr/>
          <p:nvPr/>
        </p:nvSpPr>
        <p:spPr>
          <a:xfrm>
            <a:off x="109245" y="0"/>
            <a:ext cx="3584251" cy="369332"/>
          </a:xfrm>
          <a:prstGeom prst="rect">
            <a:avLst/>
          </a:prstGeom>
        </p:spPr>
        <p:txBody>
          <a:bodyPr wrap="none">
            <a:spAutoFit/>
          </a:bodyPr>
          <a:lstStyle/>
          <a:p>
            <a:r>
              <a:rPr lang="en-US" dirty="0"/>
              <a:t>For checking remote authentication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370" y="369332"/>
            <a:ext cx="6123441" cy="158244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370" y="1951780"/>
            <a:ext cx="7881938" cy="3101521"/>
          </a:xfrm>
          <a:prstGeom prst="rect">
            <a:avLst/>
          </a:prstGeom>
        </p:spPr>
      </p:pic>
      <p:sp>
        <p:nvSpPr>
          <p:cNvPr id="11" name="Rectangle 10"/>
          <p:cNvSpPr/>
          <p:nvPr/>
        </p:nvSpPr>
        <p:spPr>
          <a:xfrm>
            <a:off x="395513" y="5103674"/>
            <a:ext cx="10185401" cy="1477328"/>
          </a:xfrm>
          <a:prstGeom prst="rect">
            <a:avLst/>
          </a:prstGeom>
        </p:spPr>
        <p:txBody>
          <a:bodyPr wrap="square">
            <a:spAutoFit/>
          </a:bodyPr>
          <a:lstStyle/>
          <a:p>
            <a:r>
              <a:rPr lang="en-US" b="1" dirty="0" smtClean="0">
                <a:latin typeface="Courier New" panose="02070309020205020404" pitchFamily="49" charset="0"/>
                <a:cs typeface="Courier New" panose="02070309020205020404" pitchFamily="49" charset="0"/>
              </a:rPr>
              <a:t>create user </a:t>
            </a:r>
            <a:r>
              <a:rPr lang="en-US" b="1" dirty="0" err="1" smtClean="0">
                <a:latin typeface="Courier New" panose="02070309020205020404" pitchFamily="49" charset="0"/>
                <a:cs typeface="Courier New" panose="02070309020205020404" pitchFamily="49" charset="0"/>
              </a:rPr>
              <a:t>ops$arvind</a:t>
            </a:r>
            <a:r>
              <a:rPr lang="en-US" b="1" dirty="0" smtClean="0">
                <a:latin typeface="Courier New" panose="02070309020205020404" pitchFamily="49" charset="0"/>
                <a:cs typeface="Courier New" panose="02070309020205020404" pitchFamily="49" charset="0"/>
              </a:rPr>
              <a:t> identified by arvind123</a:t>
            </a:r>
          </a:p>
          <a:p>
            <a:r>
              <a:rPr lang="en-US" b="1" dirty="0" smtClean="0">
                <a:latin typeface="Courier New" panose="02070309020205020404" pitchFamily="49" charset="0"/>
                <a:cs typeface="Courier New" panose="02070309020205020404" pitchFamily="49" charset="0"/>
              </a:rPr>
              <a:t>GRANT CONNECT TO </a:t>
            </a:r>
            <a:r>
              <a:rPr lang="en-US" b="1" dirty="0" err="1" smtClean="0">
                <a:latin typeface="Courier New" panose="02070309020205020404" pitchFamily="49" charset="0"/>
                <a:cs typeface="Courier New" panose="02070309020205020404" pitchFamily="49" charset="0"/>
              </a:rPr>
              <a:t>ops$arvind</a:t>
            </a:r>
            <a:endParaRPr lang="en-US" b="1" dirty="0" smtClean="0">
              <a:latin typeface="Courier New" panose="02070309020205020404" pitchFamily="49" charset="0"/>
              <a:cs typeface="Courier New" panose="02070309020205020404" pitchFamily="49" charset="0"/>
            </a:endParaRPr>
          </a:p>
          <a:p>
            <a:r>
              <a:rPr lang="en-US" dirty="0" smtClean="0"/>
              <a:t>The </a:t>
            </a:r>
            <a:r>
              <a:rPr lang="en-US" dirty="0" err="1" smtClean="0"/>
              <a:t>V$session_connect_info</a:t>
            </a:r>
            <a:r>
              <a:rPr lang="en-US" dirty="0" smtClean="0"/>
              <a:t> will displays information about network connections for all currently using sessions.</a:t>
            </a:r>
          </a:p>
          <a:p>
            <a:r>
              <a:rPr lang="en-US" b="1" dirty="0" smtClean="0">
                <a:latin typeface="Courier New" panose="02070309020205020404" pitchFamily="49" charset="0"/>
                <a:cs typeface="Courier New" panose="02070309020205020404" pitchFamily="49" charset="0"/>
              </a:rPr>
              <a:t>SELECT </a:t>
            </a:r>
            <a:r>
              <a:rPr lang="en-US" b="1" dirty="0" err="1">
                <a:latin typeface="Courier New" panose="02070309020205020404" pitchFamily="49" charset="0"/>
                <a:cs typeface="Courier New" panose="02070309020205020404" pitchFamily="49" charset="0"/>
              </a:rPr>
              <a:t>sid</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authentication_type</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osuser</a:t>
            </a:r>
            <a:r>
              <a:rPr lang="en-US" b="1" dirty="0">
                <a:latin typeface="Courier New" panose="02070309020205020404" pitchFamily="49" charset="0"/>
                <a:cs typeface="Courier New" panose="02070309020205020404" pitchFamily="49" charset="0"/>
              </a:rPr>
              <a:t> FROM  </a:t>
            </a:r>
            <a:r>
              <a:rPr lang="en-US" b="1" dirty="0" err="1">
                <a:latin typeface="Courier New" panose="02070309020205020404" pitchFamily="49" charset="0"/>
                <a:cs typeface="Courier New" panose="02070309020205020404" pitchFamily="49" charset="0"/>
              </a:rPr>
              <a:t>v$session_connect_info</a:t>
            </a:r>
            <a:r>
              <a:rPr lang="en-US" b="1" dirty="0">
                <a:latin typeface="Courier New" panose="02070309020205020404" pitchFamily="49" charset="0"/>
                <a:cs typeface="Courier New" panose="02070309020205020404" pitchFamily="49" charset="0"/>
              </a:rPr>
              <a:t>;</a:t>
            </a:r>
            <a:endParaRPr lang="en-US" b="1" dirty="0">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69310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3324CE-4EFC-4EA3-9093-F316C2983C14}" type="slidenum">
              <a:rPr lang="en-US" smtClean="0"/>
              <a:t>33</a:t>
            </a:fld>
            <a:endParaRPr lang="en-US"/>
          </a:p>
        </p:txBody>
      </p:sp>
      <p:sp>
        <p:nvSpPr>
          <p:cNvPr id="2" name="Rectangle 1"/>
          <p:cNvSpPr/>
          <p:nvPr/>
        </p:nvSpPr>
        <p:spPr>
          <a:xfrm>
            <a:off x="1074056" y="1204463"/>
            <a:ext cx="6096000" cy="3416320"/>
          </a:xfrm>
          <a:prstGeom prst="rect">
            <a:avLst/>
          </a:prstGeom>
        </p:spPr>
        <p:txBody>
          <a:bodyPr>
            <a:spAutoFit/>
          </a:bodyPr>
          <a:lstStyle/>
          <a:p>
            <a:pPr marL="342900" indent="-342900">
              <a:buFont typeface="+mj-lt"/>
              <a:buAutoNum type="arabicPeriod"/>
            </a:pPr>
            <a:r>
              <a:rPr lang="en-US" dirty="0"/>
              <a:t> </a:t>
            </a:r>
            <a:r>
              <a:rPr lang="en-US" dirty="0" smtClean="0"/>
              <a:t>Create </a:t>
            </a:r>
            <a:r>
              <a:rPr lang="en-US" dirty="0"/>
              <a:t>user </a:t>
            </a:r>
            <a:r>
              <a:rPr lang="en-US" dirty="0" err="1"/>
              <a:t>lakshmi</a:t>
            </a:r>
            <a:r>
              <a:rPr lang="en-US" dirty="0"/>
              <a:t> as OS authenticated user </a:t>
            </a:r>
            <a:endParaRPr lang="en-US" dirty="0" smtClean="0"/>
          </a:p>
          <a:p>
            <a:pPr marL="342900" indent="-342900">
              <a:buFont typeface="+mj-lt"/>
              <a:buAutoNum type="arabicPeriod"/>
            </a:pPr>
            <a:endParaRPr lang="en-US" dirty="0"/>
          </a:p>
          <a:p>
            <a:pPr marL="342900" indent="-342900">
              <a:buFont typeface="+mj-lt"/>
              <a:buAutoNum type="arabicPeriod"/>
            </a:pPr>
            <a:r>
              <a:rPr lang="en-US" dirty="0" smtClean="0"/>
              <a:t>Display </a:t>
            </a:r>
            <a:r>
              <a:rPr lang="en-US" dirty="0"/>
              <a:t>the OS_AUTHENCATE_PREFIX value</a:t>
            </a:r>
            <a:r>
              <a:rPr lang="en-US" dirty="0" smtClean="0"/>
              <a:t>.</a:t>
            </a:r>
          </a:p>
          <a:p>
            <a:pPr marL="342900" indent="-342900">
              <a:buFont typeface="+mj-lt"/>
              <a:buAutoNum type="arabicPeriod"/>
            </a:pPr>
            <a:endParaRPr lang="en-US" dirty="0"/>
          </a:p>
          <a:p>
            <a:pPr marL="342900" indent="-342900">
              <a:buAutoNum type="arabicPeriod" startAt="3"/>
            </a:pPr>
            <a:r>
              <a:rPr lang="en-US" dirty="0" smtClean="0"/>
              <a:t>Create user </a:t>
            </a:r>
            <a:r>
              <a:rPr lang="en-US" dirty="0" err="1" smtClean="0"/>
              <a:t>Induja</a:t>
            </a:r>
            <a:r>
              <a:rPr lang="en-US" dirty="0" smtClean="0"/>
              <a:t> as external authenticated user</a:t>
            </a:r>
            <a:r>
              <a:rPr lang="en-US" dirty="0" smtClean="0"/>
              <a:t>.</a:t>
            </a:r>
          </a:p>
          <a:p>
            <a:endParaRPr lang="en-US" dirty="0"/>
          </a:p>
          <a:p>
            <a:r>
              <a:rPr lang="en-US" dirty="0" smtClean="0"/>
              <a:t>4</a:t>
            </a:r>
            <a:r>
              <a:rPr lang="en-US" smtClean="0"/>
              <a:t>.  Modify </a:t>
            </a:r>
            <a:r>
              <a:rPr lang="en-US" dirty="0" smtClean="0"/>
              <a:t>the </a:t>
            </a:r>
            <a:r>
              <a:rPr lang="en-US" smtClean="0"/>
              <a:t>OS_AUTHENCATE_PREFIX value as NULL.</a:t>
            </a:r>
            <a:endParaRPr lang="en-US" dirty="0" smtClean="0"/>
          </a:p>
          <a:p>
            <a:pPr marL="342900" indent="-342900">
              <a:buAutoNum type="arabicPeriod" startAt="3"/>
            </a:pPr>
            <a:endParaRPr lang="en-US" dirty="0"/>
          </a:p>
          <a:p>
            <a:pPr marL="342900" indent="-342900">
              <a:buAutoNum type="arabicPeriod" startAt="3"/>
            </a:pPr>
            <a:endParaRPr lang="en-US" dirty="0" smtClean="0"/>
          </a:p>
          <a:p>
            <a:pPr marL="342900" indent="-342900">
              <a:buAutoNum type="arabicPeriod" startAt="3"/>
            </a:pPr>
            <a:endParaRPr lang="en-US" dirty="0"/>
          </a:p>
          <a:p>
            <a:r>
              <a:rPr lang="en-US" dirty="0" smtClean="0"/>
              <a:t>Create the user and display the screen in the </a:t>
            </a:r>
            <a:r>
              <a:rPr lang="en-US" dirty="0" err="1" smtClean="0"/>
              <a:t>oer</a:t>
            </a:r>
            <a:endParaRPr lang="en-US" dirty="0" smtClean="0"/>
          </a:p>
          <a:p>
            <a:r>
              <a:rPr lang="en-US" dirty="0"/>
              <a:t> </a:t>
            </a:r>
          </a:p>
        </p:txBody>
      </p:sp>
      <p:sp>
        <p:nvSpPr>
          <p:cNvPr id="3" name="Rectangle 2"/>
          <p:cNvSpPr/>
          <p:nvPr/>
        </p:nvSpPr>
        <p:spPr>
          <a:xfrm>
            <a:off x="555336" y="515648"/>
            <a:ext cx="3609834" cy="369332"/>
          </a:xfrm>
          <a:prstGeom prst="rect">
            <a:avLst/>
          </a:prstGeom>
        </p:spPr>
        <p:txBody>
          <a:bodyPr wrap="none">
            <a:spAutoFit/>
          </a:bodyPr>
          <a:lstStyle/>
          <a:p>
            <a:r>
              <a:rPr lang="en-US" b="1" dirty="0"/>
              <a:t>EXERCISE </a:t>
            </a:r>
            <a:r>
              <a:rPr lang="en-US" b="1" dirty="0" smtClean="0"/>
              <a:t> </a:t>
            </a:r>
            <a:r>
              <a:rPr lang="en-US" b="1" dirty="0"/>
              <a:t>– </a:t>
            </a:r>
            <a:r>
              <a:rPr lang="en-US" b="1" dirty="0" smtClean="0"/>
              <a:t>External Authentication</a:t>
            </a:r>
            <a:endParaRPr lang="en-US" b="1" dirty="0"/>
          </a:p>
        </p:txBody>
      </p:sp>
    </p:spTree>
    <p:extLst>
      <p:ext uri="{BB962C8B-B14F-4D97-AF65-F5344CB8AC3E}">
        <p14:creationId xmlns:p14="http://schemas.microsoft.com/office/powerpoint/2010/main" val="529172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811" y="3124248"/>
            <a:ext cx="9144000" cy="860892"/>
          </a:xfrm>
        </p:spPr>
        <p:txBody>
          <a:bodyPr>
            <a:normAutofit/>
          </a:bodyPr>
          <a:lstStyle/>
          <a:p>
            <a:r>
              <a:rPr lang="en-US" sz="3600" b="1" dirty="0" smtClean="0"/>
              <a:t>Database Security</a:t>
            </a:r>
            <a:endParaRPr lang="en-US" sz="3600" b="1" dirty="0"/>
          </a:p>
        </p:txBody>
      </p:sp>
      <p:sp>
        <p:nvSpPr>
          <p:cNvPr id="3" name="Subtitle 2"/>
          <p:cNvSpPr>
            <a:spLocks noGrp="1"/>
          </p:cNvSpPr>
          <p:nvPr>
            <p:ph type="subTitle" idx="1"/>
          </p:nvPr>
        </p:nvSpPr>
        <p:spPr>
          <a:xfrm>
            <a:off x="1524000" y="4018897"/>
            <a:ext cx="9144000" cy="1655762"/>
          </a:xfrm>
        </p:spPr>
        <p:txBody>
          <a:bodyPr/>
          <a:lstStyle/>
          <a:p>
            <a:r>
              <a:rPr lang="en-US" dirty="0"/>
              <a:t>https</a:t>
            </a:r>
            <a:r>
              <a:rPr lang="en-US" dirty="0" smtClean="0"/>
              <a:t>://www.oercommons.org/</a:t>
            </a:r>
            <a:endParaRPr lang="en-US" dirty="0"/>
          </a:p>
        </p:txBody>
      </p:sp>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0914F7A4-6DAA-4681-94E1-916176BCD870}" type="slidenum">
              <a:rPr lang="en-US" smtClean="0"/>
              <a:t>34</a:t>
            </a:fld>
            <a:endParaRPr lang="en-US"/>
          </a:p>
        </p:txBody>
      </p:sp>
      <p:sp>
        <p:nvSpPr>
          <p:cNvPr id="7" name="TextBox 6"/>
          <p:cNvSpPr txBox="1"/>
          <p:nvPr/>
        </p:nvSpPr>
        <p:spPr>
          <a:xfrm>
            <a:off x="3321425" y="4666129"/>
            <a:ext cx="5289176" cy="523220"/>
          </a:xfrm>
          <a:prstGeom prst="rect">
            <a:avLst/>
          </a:prstGeom>
          <a:noFill/>
        </p:spPr>
        <p:txBody>
          <a:bodyPr wrap="square" rtlCol="0">
            <a:spAutoFit/>
          </a:bodyPr>
          <a:lstStyle/>
          <a:p>
            <a:pPr algn="ctr"/>
            <a:r>
              <a:rPr lang="en-US" sz="2800" b="1" dirty="0" smtClean="0"/>
              <a:t>OER- </a:t>
            </a:r>
            <a:r>
              <a:rPr lang="en-US" sz="2800" b="1" dirty="0"/>
              <a:t>Unit 1-Authentication</a:t>
            </a:r>
          </a:p>
        </p:txBody>
      </p:sp>
      <p:pic>
        <p:nvPicPr>
          <p:cNvPr id="9" name="Picture 8"/>
          <p:cNvPicPr>
            <a:picLocks noChangeAspect="1"/>
          </p:cNvPicPr>
          <p:nvPr/>
        </p:nvPicPr>
        <p:blipFill>
          <a:blip r:embed="rId3"/>
          <a:stretch>
            <a:fillRect/>
          </a:stretch>
        </p:blipFill>
        <p:spPr>
          <a:xfrm>
            <a:off x="4733365" y="134471"/>
            <a:ext cx="2447364" cy="3079377"/>
          </a:xfrm>
          <a:prstGeom prst="rect">
            <a:avLst/>
          </a:prstGeom>
        </p:spPr>
      </p:pic>
      <p:sp>
        <p:nvSpPr>
          <p:cNvPr id="8" name="TextBox 7"/>
          <p:cNvSpPr txBox="1"/>
          <p:nvPr/>
        </p:nvSpPr>
        <p:spPr>
          <a:xfrm>
            <a:off x="1492750" y="5413049"/>
            <a:ext cx="9350061" cy="523220"/>
          </a:xfrm>
          <a:prstGeom prst="rect">
            <a:avLst/>
          </a:prstGeom>
          <a:noFill/>
        </p:spPr>
        <p:txBody>
          <a:bodyPr wrap="square" rtlCol="0">
            <a:spAutoFit/>
          </a:bodyPr>
          <a:lstStyle/>
          <a:p>
            <a:pPr algn="ctr"/>
            <a:r>
              <a:rPr lang="en-US" sz="2800" b="1" dirty="0" smtClean="0"/>
              <a:t>PART 7– PROXY USER</a:t>
            </a:r>
            <a:endParaRPr lang="en-US" sz="2800" b="1" dirty="0"/>
          </a:p>
        </p:txBody>
      </p:sp>
      <p:sp>
        <p:nvSpPr>
          <p:cNvPr id="10" name="Rectangle 9"/>
          <p:cNvSpPr/>
          <p:nvPr/>
        </p:nvSpPr>
        <p:spPr>
          <a:xfrm>
            <a:off x="4128538" y="3244334"/>
            <a:ext cx="3934923" cy="369332"/>
          </a:xfrm>
          <a:prstGeom prst="rect">
            <a:avLst/>
          </a:prstGeom>
        </p:spPr>
        <p:txBody>
          <a:bodyPr wrap="none">
            <a:spAutoFit/>
          </a:bodyPr>
          <a:lstStyle/>
          <a:p>
            <a:r>
              <a:rPr lang="en-US" b="1" dirty="0"/>
              <a:t>Database user identified by a password</a:t>
            </a:r>
            <a:endParaRPr lang="en-US" dirty="0"/>
          </a:p>
        </p:txBody>
      </p:sp>
    </p:spTree>
    <p:extLst>
      <p:ext uri="{BB962C8B-B14F-4D97-AF65-F5344CB8AC3E}">
        <p14:creationId xmlns:p14="http://schemas.microsoft.com/office/powerpoint/2010/main" val="2008513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3324CE-4EFC-4EA3-9093-F316C2983C14}" type="slidenum">
              <a:rPr lang="en-US" smtClean="0"/>
              <a:t>35</a:t>
            </a:fld>
            <a:endParaRPr lang="en-US"/>
          </a:p>
        </p:txBody>
      </p:sp>
      <p:sp>
        <p:nvSpPr>
          <p:cNvPr id="2" name="Rectangle 1"/>
          <p:cNvSpPr/>
          <p:nvPr/>
        </p:nvSpPr>
        <p:spPr>
          <a:xfrm>
            <a:off x="-1" y="260074"/>
            <a:ext cx="11680723" cy="2862322"/>
          </a:xfrm>
          <a:prstGeom prst="rect">
            <a:avLst/>
          </a:prstGeom>
        </p:spPr>
        <p:txBody>
          <a:bodyPr wrap="square">
            <a:spAutoFit/>
          </a:bodyPr>
          <a:lstStyle/>
          <a:p>
            <a:r>
              <a:rPr lang="en-US" dirty="0"/>
              <a:t>create proxy users, allowing to access a schema via a different username/password combination. </a:t>
            </a:r>
            <a:endParaRPr lang="en-US" dirty="0" smtClean="0"/>
          </a:p>
          <a:p>
            <a:endParaRPr lang="en-US" dirty="0"/>
          </a:p>
          <a:p>
            <a:r>
              <a:rPr lang="en-US" dirty="0" smtClean="0"/>
              <a:t>The</a:t>
            </a:r>
            <a:r>
              <a:rPr lang="en-US" dirty="0"/>
              <a:t>  GRANT CONNECT THROUGH allow the proxy user to connect the database  without knowing the database user password.  </a:t>
            </a:r>
            <a:endParaRPr lang="en-US" dirty="0" smtClean="0"/>
          </a:p>
          <a:p>
            <a:endParaRPr lang="en-US" dirty="0" smtClean="0"/>
          </a:p>
          <a:p>
            <a:r>
              <a:rPr lang="en-US" dirty="0" smtClean="0"/>
              <a:t>Create </a:t>
            </a:r>
            <a:r>
              <a:rPr lang="en-US" dirty="0"/>
              <a:t>user </a:t>
            </a:r>
            <a:r>
              <a:rPr lang="en-US" dirty="0" err="1"/>
              <a:t>sinduja</a:t>
            </a:r>
            <a:r>
              <a:rPr lang="en-US" dirty="0"/>
              <a:t> and proxy user as </a:t>
            </a:r>
            <a:r>
              <a:rPr lang="en-US" dirty="0" err="1"/>
              <a:t>proxy_sindu</a:t>
            </a:r>
            <a:r>
              <a:rPr lang="en-US" dirty="0"/>
              <a:t>. </a:t>
            </a:r>
          </a:p>
          <a:p>
            <a:endParaRPr lang="en-US" dirty="0" smtClean="0"/>
          </a:p>
          <a:p>
            <a:r>
              <a:rPr lang="en-US" dirty="0" smtClean="0"/>
              <a:t>Enter </a:t>
            </a:r>
            <a:r>
              <a:rPr lang="en-US" dirty="0"/>
              <a:t>user-name: sys as </a:t>
            </a:r>
            <a:r>
              <a:rPr lang="en-US" dirty="0" err="1"/>
              <a:t>sysdba</a:t>
            </a:r>
            <a:endParaRPr lang="en-US" dirty="0"/>
          </a:p>
          <a:p>
            <a:endParaRPr lang="en-US" dirty="0" smtClean="0"/>
          </a:p>
          <a:p>
            <a:r>
              <a:rPr lang="en-US" dirty="0" smtClean="0"/>
              <a:t>Enter </a:t>
            </a:r>
            <a:r>
              <a:rPr lang="en-US" dirty="0"/>
              <a:t>password: sys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263" y="2134931"/>
            <a:ext cx="7106112" cy="4586544"/>
          </a:xfrm>
          <a:prstGeom prst="rect">
            <a:avLst/>
          </a:prstGeom>
        </p:spPr>
      </p:pic>
      <p:sp>
        <p:nvSpPr>
          <p:cNvPr id="5" name="Rectangle 4"/>
          <p:cNvSpPr/>
          <p:nvPr/>
        </p:nvSpPr>
        <p:spPr>
          <a:xfrm>
            <a:off x="5840360" y="0"/>
            <a:ext cx="2202654" cy="369332"/>
          </a:xfrm>
          <a:prstGeom prst="rect">
            <a:avLst/>
          </a:prstGeom>
        </p:spPr>
        <p:txBody>
          <a:bodyPr wrap="none">
            <a:spAutoFit/>
          </a:bodyPr>
          <a:lstStyle/>
          <a:p>
            <a:r>
              <a:rPr lang="en-US" b="1" dirty="0"/>
              <a:t>Proxy Authentication</a:t>
            </a:r>
            <a:endParaRPr lang="en-US" dirty="0"/>
          </a:p>
        </p:txBody>
      </p:sp>
    </p:spTree>
    <p:extLst>
      <p:ext uri="{BB962C8B-B14F-4D97-AF65-F5344CB8AC3E}">
        <p14:creationId xmlns:p14="http://schemas.microsoft.com/office/powerpoint/2010/main" val="683716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3324CE-4EFC-4EA3-9093-F316C2983C14}" type="slidenum">
              <a:rPr lang="en-US" smtClean="0"/>
              <a:t>36</a:t>
            </a:fld>
            <a:endParaRPr lang="en-US"/>
          </a:p>
        </p:txBody>
      </p:sp>
      <p:sp>
        <p:nvSpPr>
          <p:cNvPr id="2" name="Rectangle 1"/>
          <p:cNvSpPr/>
          <p:nvPr/>
        </p:nvSpPr>
        <p:spPr>
          <a:xfrm>
            <a:off x="0" y="161921"/>
            <a:ext cx="5111784" cy="369332"/>
          </a:xfrm>
          <a:prstGeom prst="rect">
            <a:avLst/>
          </a:prstGeom>
        </p:spPr>
        <p:txBody>
          <a:bodyPr wrap="none">
            <a:spAutoFit/>
          </a:bodyPr>
          <a:lstStyle/>
          <a:p>
            <a:r>
              <a:rPr lang="en-US" dirty="0"/>
              <a:t>Check the currently connecting user,  it show </a:t>
            </a:r>
            <a:r>
              <a:rPr lang="en-US" dirty="0" err="1"/>
              <a:t>sinduja</a:t>
            </a:r>
            <a:endParaRPr lang="en-US" dirty="0"/>
          </a:p>
        </p:txBody>
      </p:sp>
      <p:sp>
        <p:nvSpPr>
          <p:cNvPr id="3" name="Rectangle 2"/>
          <p:cNvSpPr/>
          <p:nvPr/>
        </p:nvSpPr>
        <p:spPr>
          <a:xfrm>
            <a:off x="117987" y="3244333"/>
            <a:ext cx="3490058" cy="369332"/>
          </a:xfrm>
          <a:prstGeom prst="rect">
            <a:avLst/>
          </a:prstGeom>
        </p:spPr>
        <p:txBody>
          <a:bodyPr wrap="none">
            <a:spAutoFit/>
          </a:bodyPr>
          <a:lstStyle/>
          <a:p>
            <a:r>
              <a:rPr lang="en-US" dirty="0"/>
              <a:t>Display the proxy-user information,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892" y="531253"/>
            <a:ext cx="4611824" cy="219382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1" y="3732872"/>
            <a:ext cx="8128819" cy="1901012"/>
          </a:xfrm>
          <a:prstGeom prst="rect">
            <a:avLst/>
          </a:prstGeom>
        </p:spPr>
      </p:pic>
    </p:spTree>
    <p:extLst>
      <p:ext uri="{BB962C8B-B14F-4D97-AF65-F5344CB8AC3E}">
        <p14:creationId xmlns:p14="http://schemas.microsoft.com/office/powerpoint/2010/main" val="3061625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3324CE-4EFC-4EA3-9093-F316C2983C14}" type="slidenum">
              <a:rPr lang="en-US" smtClean="0"/>
              <a:t>37</a:t>
            </a:fld>
            <a:endParaRPr lang="en-US"/>
          </a:p>
        </p:txBody>
      </p:sp>
      <p:sp>
        <p:nvSpPr>
          <p:cNvPr id="2" name="Rectangle 1"/>
          <p:cNvSpPr/>
          <p:nvPr/>
        </p:nvSpPr>
        <p:spPr>
          <a:xfrm>
            <a:off x="317253" y="116489"/>
            <a:ext cx="3116879" cy="369332"/>
          </a:xfrm>
          <a:prstGeom prst="rect">
            <a:avLst/>
          </a:prstGeom>
        </p:spPr>
        <p:txBody>
          <a:bodyPr wrap="none">
            <a:spAutoFit/>
          </a:bodyPr>
          <a:lstStyle/>
          <a:p>
            <a:r>
              <a:rPr lang="en-US" b="1" dirty="0"/>
              <a:t>1.9.1. Assign role to proxy user</a:t>
            </a:r>
            <a:endParaRPr lang="en-US" dirty="0"/>
          </a:p>
        </p:txBody>
      </p:sp>
      <p:sp>
        <p:nvSpPr>
          <p:cNvPr id="3" name="Rectangle 2"/>
          <p:cNvSpPr/>
          <p:nvPr/>
        </p:nvSpPr>
        <p:spPr>
          <a:xfrm>
            <a:off x="150055" y="438440"/>
            <a:ext cx="11582400" cy="646331"/>
          </a:xfrm>
          <a:prstGeom prst="rect">
            <a:avLst/>
          </a:prstGeom>
        </p:spPr>
        <p:txBody>
          <a:bodyPr wrap="square">
            <a:spAutoFit/>
          </a:bodyPr>
          <a:lstStyle/>
          <a:p>
            <a:r>
              <a:rPr lang="en-US" dirty="0"/>
              <a:t>In the FLAGS column it shows that "Proxy may activate all client roles", we can assign  role while granting to proxy user. create two roles </a:t>
            </a:r>
            <a:r>
              <a:rPr lang="en-US" b="1" dirty="0" err="1"/>
              <a:t>sindurole</a:t>
            </a:r>
            <a:r>
              <a:rPr lang="en-US" b="1" dirty="0"/>
              <a:t> and manager</a:t>
            </a:r>
            <a:r>
              <a:rPr lang="en-US" dirty="0"/>
              <a:t> and grant this two role to </a:t>
            </a:r>
            <a:r>
              <a:rPr lang="en-US" dirty="0" err="1"/>
              <a:t>sinduja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475" y="1084771"/>
            <a:ext cx="5022313" cy="10054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53" y="2250832"/>
            <a:ext cx="10500802" cy="4470644"/>
          </a:xfrm>
          <a:prstGeom prst="rect">
            <a:avLst/>
          </a:prstGeom>
        </p:spPr>
      </p:pic>
    </p:spTree>
    <p:extLst>
      <p:ext uri="{BB962C8B-B14F-4D97-AF65-F5344CB8AC3E}">
        <p14:creationId xmlns:p14="http://schemas.microsoft.com/office/powerpoint/2010/main" val="3940986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3324CE-4EFC-4EA3-9093-F316C2983C14}" type="slidenum">
              <a:rPr lang="en-US" smtClean="0"/>
              <a:t>38</a:t>
            </a:fld>
            <a:endParaRPr lang="en-US"/>
          </a:p>
        </p:txBody>
      </p:sp>
      <p:sp>
        <p:nvSpPr>
          <p:cNvPr id="2" name="Rectangle 1"/>
          <p:cNvSpPr/>
          <p:nvPr/>
        </p:nvSpPr>
        <p:spPr>
          <a:xfrm>
            <a:off x="107851" y="144083"/>
            <a:ext cx="11540197" cy="1200329"/>
          </a:xfrm>
          <a:prstGeom prst="rect">
            <a:avLst/>
          </a:prstGeom>
        </p:spPr>
        <p:txBody>
          <a:bodyPr wrap="square">
            <a:spAutoFit/>
          </a:bodyPr>
          <a:lstStyle/>
          <a:p>
            <a:r>
              <a:rPr lang="en-US" dirty="0"/>
              <a:t>Using "</a:t>
            </a:r>
            <a:r>
              <a:rPr lang="en-US" b="1" dirty="0"/>
              <a:t>with role</a:t>
            </a:r>
            <a:r>
              <a:rPr lang="en-US" dirty="0"/>
              <a:t>" clause, it is possible to assign specific role to proxy user. </a:t>
            </a:r>
          </a:p>
          <a:p>
            <a:endParaRPr lang="en-US" dirty="0" smtClean="0"/>
          </a:p>
          <a:p>
            <a:r>
              <a:rPr lang="en-US" dirty="0" smtClean="0"/>
              <a:t>Restriction </a:t>
            </a:r>
            <a:r>
              <a:rPr lang="en-US" dirty="0"/>
              <a:t>of assigning role to proxy user also possible </a:t>
            </a:r>
            <a:r>
              <a:rPr lang="en-US" b="1" dirty="0"/>
              <a:t>with </a:t>
            </a:r>
            <a:r>
              <a:rPr lang="en-US" b="1" dirty="0" err="1"/>
              <a:t>role..except</a:t>
            </a:r>
            <a:r>
              <a:rPr lang="en-US" b="1" dirty="0"/>
              <a:t> </a:t>
            </a:r>
            <a:r>
              <a:rPr lang="en-US" dirty="0"/>
              <a:t>clause, in this case proxy_user flags information is "PROXY MAY NOT ACTIVATE ROLE"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74" y="1344412"/>
            <a:ext cx="10213145" cy="5253336"/>
          </a:xfrm>
          <a:prstGeom prst="rect">
            <a:avLst/>
          </a:prstGeom>
        </p:spPr>
      </p:pic>
    </p:spTree>
    <p:extLst>
      <p:ext uri="{BB962C8B-B14F-4D97-AF65-F5344CB8AC3E}">
        <p14:creationId xmlns:p14="http://schemas.microsoft.com/office/powerpoint/2010/main" val="3698384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3324CE-4EFC-4EA3-9093-F316C2983C14}" type="slidenum">
              <a:rPr lang="en-US" smtClean="0"/>
              <a:t>39</a:t>
            </a:fld>
            <a:endParaRPr lang="en-US"/>
          </a:p>
        </p:txBody>
      </p:sp>
      <p:sp>
        <p:nvSpPr>
          <p:cNvPr id="2" name="Rectangle 1"/>
          <p:cNvSpPr/>
          <p:nvPr/>
        </p:nvSpPr>
        <p:spPr>
          <a:xfrm>
            <a:off x="411849" y="233848"/>
            <a:ext cx="4334456" cy="369332"/>
          </a:xfrm>
          <a:prstGeom prst="rect">
            <a:avLst/>
          </a:prstGeom>
        </p:spPr>
        <p:txBody>
          <a:bodyPr wrap="none">
            <a:spAutoFit/>
          </a:bodyPr>
          <a:lstStyle/>
          <a:p>
            <a:r>
              <a:rPr lang="en-US" b="1" dirty="0"/>
              <a:t>1.9.2. Remove the connection of proxy user</a:t>
            </a:r>
            <a:endParaRPr lang="en-US" dirty="0"/>
          </a:p>
        </p:txBody>
      </p:sp>
      <p:sp>
        <p:nvSpPr>
          <p:cNvPr id="3" name="Rectangle 2"/>
          <p:cNvSpPr/>
          <p:nvPr/>
        </p:nvSpPr>
        <p:spPr>
          <a:xfrm>
            <a:off x="411848" y="714327"/>
            <a:ext cx="9463671" cy="369332"/>
          </a:xfrm>
          <a:prstGeom prst="rect">
            <a:avLst/>
          </a:prstGeom>
        </p:spPr>
        <p:txBody>
          <a:bodyPr wrap="square">
            <a:spAutoFit/>
          </a:bodyPr>
          <a:lstStyle/>
          <a:p>
            <a:r>
              <a:rPr lang="en-US" dirty="0"/>
              <a:t>Using</a:t>
            </a:r>
            <a:r>
              <a:rPr lang="en-US" b="1" dirty="0"/>
              <a:t> Revoke connect through </a:t>
            </a:r>
            <a:r>
              <a:rPr lang="en-US" dirty="0"/>
              <a:t>remove the proxy user connection to middle tier server.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644" y="1273248"/>
            <a:ext cx="9155064" cy="5083102"/>
          </a:xfrm>
          <a:prstGeom prst="rect">
            <a:avLst/>
          </a:prstGeom>
        </p:spPr>
      </p:pic>
    </p:spTree>
    <p:extLst>
      <p:ext uri="{BB962C8B-B14F-4D97-AF65-F5344CB8AC3E}">
        <p14:creationId xmlns:p14="http://schemas.microsoft.com/office/powerpoint/2010/main" val="4278151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DDC4BE-D470-4AF3-BE4C-48BA9F52AE26}" type="slidenum">
              <a:rPr lang="en-US" smtClean="0"/>
              <a:t>4</a:t>
            </a:fld>
            <a:endParaRPr lang="en-US"/>
          </a:p>
        </p:txBody>
      </p:sp>
      <p:pic>
        <p:nvPicPr>
          <p:cNvPr id="5" name="Content Placeholder 4" descr="Figure 1-1 Various Authentication way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2999" y="-1"/>
            <a:ext cx="9970478" cy="5992837"/>
          </a:xfrm>
          <a:prstGeom prst="rect">
            <a:avLst/>
          </a:prstGeom>
          <a:noFill/>
          <a:ln>
            <a:noFill/>
          </a:ln>
        </p:spPr>
      </p:pic>
    </p:spTree>
    <p:extLst>
      <p:ext uri="{BB962C8B-B14F-4D97-AF65-F5344CB8AC3E}">
        <p14:creationId xmlns:p14="http://schemas.microsoft.com/office/powerpoint/2010/main" val="573558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3324CE-4EFC-4EA3-9093-F316C2983C14}" type="slidenum">
              <a:rPr lang="en-US" smtClean="0"/>
              <a:t>40</a:t>
            </a:fld>
            <a:endParaRPr lang="en-US"/>
          </a:p>
        </p:txBody>
      </p:sp>
      <p:sp>
        <p:nvSpPr>
          <p:cNvPr id="2" name="Rectangle 1"/>
          <p:cNvSpPr/>
          <p:nvPr/>
        </p:nvSpPr>
        <p:spPr>
          <a:xfrm>
            <a:off x="521938" y="247915"/>
            <a:ext cx="4676986" cy="369332"/>
          </a:xfrm>
          <a:prstGeom prst="rect">
            <a:avLst/>
          </a:prstGeom>
        </p:spPr>
        <p:txBody>
          <a:bodyPr wrap="none">
            <a:spAutoFit/>
          </a:bodyPr>
          <a:lstStyle/>
          <a:p>
            <a:r>
              <a:rPr lang="en-US" b="1" dirty="0"/>
              <a:t>1.9.3 Proxy user  authenticated using password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035" y="617247"/>
            <a:ext cx="6819900" cy="409575"/>
          </a:xfrm>
          <a:prstGeom prst="rect">
            <a:avLst/>
          </a:prstGeom>
        </p:spPr>
      </p:pic>
      <p:sp>
        <p:nvSpPr>
          <p:cNvPr id="5" name="Rectangle 4"/>
          <p:cNvSpPr/>
          <p:nvPr/>
        </p:nvSpPr>
        <p:spPr>
          <a:xfrm>
            <a:off x="318867" y="1481517"/>
            <a:ext cx="11413587" cy="646331"/>
          </a:xfrm>
          <a:prstGeom prst="rect">
            <a:avLst/>
          </a:prstGeom>
        </p:spPr>
        <p:txBody>
          <a:bodyPr wrap="square">
            <a:spAutoFit/>
          </a:bodyPr>
          <a:lstStyle/>
          <a:p>
            <a:r>
              <a:rPr lang="en-US" dirty="0"/>
              <a:t>using the above statement the middle-tier server </a:t>
            </a:r>
            <a:r>
              <a:rPr lang="en-US" b="1" dirty="0" err="1"/>
              <a:t>proxy_sindu</a:t>
            </a:r>
            <a:r>
              <a:rPr lang="en-US" b="1" dirty="0"/>
              <a:t> i</a:t>
            </a:r>
            <a:r>
              <a:rPr lang="en-US" dirty="0"/>
              <a:t>s authorized to connect as user </a:t>
            </a:r>
            <a:r>
              <a:rPr lang="en-US" b="1" dirty="0" err="1"/>
              <a:t>sinduja</a:t>
            </a:r>
            <a:r>
              <a:rPr lang="en-US" dirty="0"/>
              <a:t>. The proxy user </a:t>
            </a:r>
            <a:r>
              <a:rPr lang="en-US" b="1" dirty="0" err="1"/>
              <a:t>proxy_sindu</a:t>
            </a:r>
            <a:r>
              <a:rPr lang="en-US" dirty="0"/>
              <a:t> is  mandatory to pass the user password of </a:t>
            </a:r>
            <a:r>
              <a:rPr lang="en-US" b="1" dirty="0" err="1"/>
              <a:t>sinduja</a:t>
            </a:r>
            <a:r>
              <a:rPr lang="en-US" dirty="0"/>
              <a:t>  to the database server for authorization.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789" y="2317968"/>
            <a:ext cx="7190146" cy="3323177"/>
          </a:xfrm>
          <a:prstGeom prst="rect">
            <a:avLst/>
          </a:prstGeom>
        </p:spPr>
      </p:pic>
      <p:sp>
        <p:nvSpPr>
          <p:cNvPr id="7" name="Rectangle 6"/>
          <p:cNvSpPr/>
          <p:nvPr/>
        </p:nvSpPr>
        <p:spPr>
          <a:xfrm>
            <a:off x="318866" y="5892581"/>
            <a:ext cx="10668001" cy="646331"/>
          </a:xfrm>
          <a:prstGeom prst="rect">
            <a:avLst/>
          </a:prstGeom>
        </p:spPr>
        <p:txBody>
          <a:bodyPr wrap="square">
            <a:spAutoFit/>
          </a:bodyPr>
          <a:lstStyle/>
          <a:p>
            <a:r>
              <a:rPr lang="en-US" dirty="0"/>
              <a:t>Remove the  authenticated using password clause form proxy user, then it is possible to connect with middle tier server. </a:t>
            </a:r>
          </a:p>
        </p:txBody>
      </p:sp>
    </p:spTree>
    <p:extLst>
      <p:ext uri="{BB962C8B-B14F-4D97-AF65-F5344CB8AC3E}">
        <p14:creationId xmlns:p14="http://schemas.microsoft.com/office/powerpoint/2010/main" val="20642987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3324CE-4EFC-4EA3-9093-F316C2983C14}" type="slidenum">
              <a:rPr lang="en-US" smtClean="0"/>
              <a:t>41</a:t>
            </a:fld>
            <a:endParaRPr lang="en-US"/>
          </a:p>
        </p:txBody>
      </p:sp>
      <p:sp>
        <p:nvSpPr>
          <p:cNvPr id="5" name="Rectangle 4"/>
          <p:cNvSpPr/>
          <p:nvPr/>
        </p:nvSpPr>
        <p:spPr>
          <a:xfrm>
            <a:off x="1371599" y="988690"/>
            <a:ext cx="11328401" cy="3416320"/>
          </a:xfrm>
          <a:prstGeom prst="rect">
            <a:avLst/>
          </a:prstGeom>
        </p:spPr>
        <p:txBody>
          <a:bodyPr wrap="square">
            <a:spAutoFit/>
          </a:bodyPr>
          <a:lstStyle/>
          <a:p>
            <a:pPr marL="342900" indent="-342900">
              <a:lnSpc>
                <a:spcPct val="200000"/>
              </a:lnSpc>
              <a:buFont typeface="+mj-lt"/>
              <a:buAutoNum type="arabicPeriod"/>
            </a:pPr>
            <a:r>
              <a:rPr lang="en-US" dirty="0" smtClean="0"/>
              <a:t>The </a:t>
            </a:r>
            <a:r>
              <a:rPr lang="en-US" dirty="0"/>
              <a:t>user </a:t>
            </a:r>
            <a:r>
              <a:rPr lang="en-US" dirty="0" err="1" smtClean="0"/>
              <a:t>lakshmi</a:t>
            </a:r>
            <a:r>
              <a:rPr lang="en-US" dirty="0" smtClean="0"/>
              <a:t> has </a:t>
            </a:r>
            <a:r>
              <a:rPr lang="en-US" dirty="0" err="1"/>
              <a:t>security_officer</a:t>
            </a:r>
            <a:r>
              <a:rPr lang="en-US" dirty="0"/>
              <a:t> </a:t>
            </a:r>
            <a:r>
              <a:rPr lang="en-US" dirty="0" smtClean="0"/>
              <a:t>role.  </a:t>
            </a:r>
          </a:p>
          <a:p>
            <a:pPr marL="342900" indent="-342900">
              <a:lnSpc>
                <a:spcPct val="200000"/>
              </a:lnSpc>
              <a:buFont typeface="+mj-lt"/>
              <a:buAutoNum type="arabicPeriod"/>
            </a:pPr>
            <a:r>
              <a:rPr lang="en-US" dirty="0" smtClean="0"/>
              <a:t>Assign </a:t>
            </a:r>
            <a:r>
              <a:rPr lang="en-US" dirty="0"/>
              <a:t>proxy user </a:t>
            </a:r>
            <a:r>
              <a:rPr lang="en-US" dirty="0" err="1" smtClean="0"/>
              <a:t>proxy_lakshmi</a:t>
            </a:r>
            <a:r>
              <a:rPr lang="en-US" dirty="0" smtClean="0"/>
              <a:t> </a:t>
            </a:r>
            <a:r>
              <a:rPr lang="en-US" dirty="0"/>
              <a:t>to user </a:t>
            </a:r>
            <a:r>
              <a:rPr lang="en-US" dirty="0" err="1" smtClean="0"/>
              <a:t>lakshmi</a:t>
            </a:r>
            <a:r>
              <a:rPr lang="en-US" dirty="0" smtClean="0"/>
              <a:t> </a:t>
            </a:r>
          </a:p>
          <a:p>
            <a:pPr marL="342900" indent="-342900">
              <a:lnSpc>
                <a:spcPct val="200000"/>
              </a:lnSpc>
              <a:buFont typeface="+mj-lt"/>
              <a:buAutoNum type="arabicPeriod"/>
            </a:pPr>
            <a:r>
              <a:rPr lang="en-US" dirty="0" smtClean="0"/>
              <a:t>Display </a:t>
            </a:r>
            <a:r>
              <a:rPr lang="en-US" dirty="0"/>
              <a:t>the </a:t>
            </a:r>
            <a:r>
              <a:rPr lang="en-US" dirty="0" err="1"/>
              <a:t>proxy_user</a:t>
            </a:r>
            <a:r>
              <a:rPr lang="en-US" dirty="0"/>
              <a:t>, client and flag information. </a:t>
            </a:r>
            <a:endParaRPr lang="en-US" dirty="0" smtClean="0"/>
          </a:p>
          <a:p>
            <a:pPr marL="342900" indent="-342900">
              <a:lnSpc>
                <a:spcPct val="200000"/>
              </a:lnSpc>
              <a:buFont typeface="+mj-lt"/>
              <a:buAutoNum type="arabicPeriod"/>
            </a:pPr>
            <a:r>
              <a:rPr lang="en-US" dirty="0" smtClean="0"/>
              <a:t>Login </a:t>
            </a:r>
            <a:r>
              <a:rPr lang="en-US" dirty="0"/>
              <a:t>the </a:t>
            </a:r>
            <a:r>
              <a:rPr lang="en-US" dirty="0" err="1" smtClean="0"/>
              <a:t>proxy_Lakshmi</a:t>
            </a:r>
            <a:r>
              <a:rPr lang="en-US" dirty="0" smtClean="0"/>
              <a:t>. </a:t>
            </a:r>
          </a:p>
          <a:p>
            <a:pPr marL="342900" indent="-342900">
              <a:lnSpc>
                <a:spcPct val="200000"/>
              </a:lnSpc>
              <a:buFont typeface="+mj-lt"/>
              <a:buAutoNum type="arabicPeriod"/>
            </a:pPr>
            <a:r>
              <a:rPr lang="en-US" dirty="0" smtClean="0"/>
              <a:t>Assign </a:t>
            </a:r>
            <a:r>
              <a:rPr lang="en-US" dirty="0"/>
              <a:t>password authentication to </a:t>
            </a:r>
            <a:r>
              <a:rPr lang="en-US" dirty="0" err="1" smtClean="0"/>
              <a:t>proxy_Lakshmi</a:t>
            </a:r>
            <a:r>
              <a:rPr lang="en-US" dirty="0" smtClean="0"/>
              <a:t>. </a:t>
            </a:r>
          </a:p>
          <a:p>
            <a:pPr marL="342900" indent="-342900">
              <a:lnSpc>
                <a:spcPct val="200000"/>
              </a:lnSpc>
              <a:buFont typeface="+mj-lt"/>
              <a:buAutoNum type="arabicPeriod"/>
            </a:pPr>
            <a:r>
              <a:rPr lang="en-US" dirty="0" smtClean="0"/>
              <a:t>Remove </a:t>
            </a:r>
            <a:r>
              <a:rPr lang="en-US" dirty="0"/>
              <a:t>the </a:t>
            </a:r>
            <a:r>
              <a:rPr lang="en-US" dirty="0" err="1" smtClean="0"/>
              <a:t>proxy_Lakshmi</a:t>
            </a:r>
            <a:r>
              <a:rPr lang="en-US" dirty="0" smtClean="0"/>
              <a:t> </a:t>
            </a:r>
            <a:r>
              <a:rPr lang="en-US" dirty="0"/>
              <a:t>connection from the user </a:t>
            </a:r>
            <a:r>
              <a:rPr lang="en-US" dirty="0" smtClean="0"/>
              <a:t>Lakshmi.</a:t>
            </a:r>
            <a:endParaRPr lang="en-US" dirty="0"/>
          </a:p>
        </p:txBody>
      </p:sp>
      <p:sp>
        <p:nvSpPr>
          <p:cNvPr id="3" name="TextBox 2"/>
          <p:cNvSpPr txBox="1"/>
          <p:nvPr/>
        </p:nvSpPr>
        <p:spPr>
          <a:xfrm>
            <a:off x="863599" y="465470"/>
            <a:ext cx="6030687" cy="523220"/>
          </a:xfrm>
          <a:prstGeom prst="rect">
            <a:avLst/>
          </a:prstGeom>
          <a:noFill/>
        </p:spPr>
        <p:txBody>
          <a:bodyPr wrap="square" rtlCol="0">
            <a:spAutoFit/>
          </a:bodyPr>
          <a:lstStyle/>
          <a:p>
            <a:r>
              <a:rPr lang="en-US" sz="2800" b="1" dirty="0" smtClean="0"/>
              <a:t>EXERCISE </a:t>
            </a:r>
            <a:r>
              <a:rPr lang="en-US" sz="2800" b="1" dirty="0"/>
              <a:t>2</a:t>
            </a:r>
            <a:r>
              <a:rPr lang="en-US" sz="2800" b="1" dirty="0" smtClean="0"/>
              <a:t> – proxy user</a:t>
            </a:r>
            <a:endParaRPr lang="en-US" sz="2800" b="1" dirty="0"/>
          </a:p>
        </p:txBody>
      </p:sp>
    </p:spTree>
    <p:extLst>
      <p:ext uri="{BB962C8B-B14F-4D97-AF65-F5344CB8AC3E}">
        <p14:creationId xmlns:p14="http://schemas.microsoft.com/office/powerpoint/2010/main" val="35842555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530"/>
            <a:ext cx="10515600" cy="1325563"/>
          </a:xfrm>
        </p:spPr>
        <p:txBody>
          <a:bodyPr/>
          <a:lstStyle/>
          <a:p>
            <a:pPr fontAlgn="base"/>
            <a:r>
              <a:rPr lang="en-US" b="1" dirty="0" smtClean="0"/>
              <a:t>1.8  Unit summary</a:t>
            </a:r>
            <a:endParaRPr lang="en-US" b="1" dirty="0"/>
          </a:p>
        </p:txBody>
      </p:sp>
      <p:sp>
        <p:nvSpPr>
          <p:cNvPr id="3" name="Content Placeholder 2"/>
          <p:cNvSpPr>
            <a:spLocks noGrp="1"/>
          </p:cNvSpPr>
          <p:nvPr>
            <p:ph idx="1"/>
          </p:nvPr>
        </p:nvSpPr>
        <p:spPr>
          <a:xfrm>
            <a:off x="838200" y="1417662"/>
            <a:ext cx="10515600" cy="4351338"/>
          </a:xfrm>
        </p:spPr>
        <p:txBody>
          <a:bodyPr/>
          <a:lstStyle/>
          <a:p>
            <a:pPr marL="0" indent="0" fontAlgn="base">
              <a:buNone/>
            </a:pPr>
            <a:r>
              <a:rPr lang="en-US" dirty="0" smtClean="0"/>
              <a:t>After </a:t>
            </a:r>
            <a:r>
              <a:rPr lang="en-US" dirty="0"/>
              <a:t>completing this unit the reader get knowledge about how to create user for authentication. </a:t>
            </a:r>
            <a:endParaRPr lang="en-US" dirty="0" smtClean="0"/>
          </a:p>
          <a:p>
            <a:pPr marL="0" indent="0" fontAlgn="base">
              <a:buNone/>
            </a:pPr>
            <a:r>
              <a:rPr lang="en-US" dirty="0" smtClean="0"/>
              <a:t>It </a:t>
            </a:r>
            <a:r>
              <a:rPr lang="en-US" dirty="0"/>
              <a:t>describes default tablespace, temporary tablespace and quota assign for user explained using oracle 11g.  </a:t>
            </a:r>
            <a:endParaRPr lang="en-US" dirty="0" smtClean="0"/>
          </a:p>
          <a:p>
            <a:pPr marL="0" indent="0" fontAlgn="base">
              <a:buNone/>
            </a:pPr>
            <a:r>
              <a:rPr lang="en-US" dirty="0" smtClean="0"/>
              <a:t>Only </a:t>
            </a:r>
            <a:r>
              <a:rPr lang="en-US" dirty="0"/>
              <a:t>profile part is remaining in the user associated information. P</a:t>
            </a:r>
            <a:r>
              <a:rPr lang="en-US" dirty="0" smtClean="0"/>
              <a:t>rofile </a:t>
            </a:r>
            <a:r>
              <a:rPr lang="en-US" dirty="0"/>
              <a:t>will be explained in the Unit 2. </a:t>
            </a:r>
          </a:p>
          <a:p>
            <a:pPr marL="0" indent="0">
              <a:buNone/>
            </a:pPr>
            <a:endParaRPr lang="en-US" dirty="0"/>
          </a:p>
        </p:txBody>
      </p:sp>
      <p:sp>
        <p:nvSpPr>
          <p:cNvPr id="4" name="Slide Number Placeholder 3"/>
          <p:cNvSpPr>
            <a:spLocks noGrp="1"/>
          </p:cNvSpPr>
          <p:nvPr>
            <p:ph type="sldNum" sz="quarter" idx="12"/>
          </p:nvPr>
        </p:nvSpPr>
        <p:spPr/>
        <p:txBody>
          <a:bodyPr/>
          <a:lstStyle/>
          <a:p>
            <a:fld id="{20DDC4BE-D470-4AF3-BE4C-48BA9F52AE26}" type="slidenum">
              <a:rPr lang="en-US" smtClean="0"/>
              <a:t>42</a:t>
            </a:fld>
            <a:endParaRPr lang="en-US"/>
          </a:p>
        </p:txBody>
      </p:sp>
    </p:spTree>
    <p:extLst>
      <p:ext uri="{BB962C8B-B14F-4D97-AF65-F5344CB8AC3E}">
        <p14:creationId xmlns:p14="http://schemas.microsoft.com/office/powerpoint/2010/main" val="348397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417377"/>
            <a:ext cx="10515600" cy="1325563"/>
          </a:xfrm>
        </p:spPr>
        <p:txBody>
          <a:bodyPr/>
          <a:lstStyle/>
          <a:p>
            <a:r>
              <a:rPr lang="en-US" b="1" dirty="0" smtClean="0">
                <a:solidFill>
                  <a:srgbClr val="003366"/>
                </a:solidFill>
                <a:effectLst/>
                <a:latin typeface="Arial" panose="020B0604020202020204" pitchFamily="34" charset="0"/>
                <a:ea typeface="Times New Roman" panose="02020603050405020304" pitchFamily="18" charset="0"/>
              </a:rPr>
              <a:t>References</a:t>
            </a:r>
            <a:r>
              <a:rPr lang="en-US" sz="4000" b="1" dirty="0" smtClean="0">
                <a:effectLst/>
                <a:latin typeface="Times New Roman" panose="02020603050405020304" pitchFamily="18" charset="0"/>
                <a:ea typeface="Times New Roman" panose="02020603050405020304" pitchFamily="18" charset="0"/>
              </a:rPr>
              <a:t/>
            </a:r>
            <a:br>
              <a:rPr lang="en-US" sz="4000" b="1" dirty="0" smtClean="0">
                <a:effectLst/>
                <a:latin typeface="Times New Roman" panose="02020603050405020304" pitchFamily="18" charset="0"/>
                <a:ea typeface="Times New Roman" panose="02020603050405020304" pitchFamily="18" charset="0"/>
              </a:rPr>
            </a:br>
            <a:endParaRPr lang="en-US" dirty="0"/>
          </a:p>
        </p:txBody>
      </p:sp>
      <p:sp>
        <p:nvSpPr>
          <p:cNvPr id="4" name="Slide Number Placeholder 3"/>
          <p:cNvSpPr>
            <a:spLocks noGrp="1"/>
          </p:cNvSpPr>
          <p:nvPr>
            <p:ph type="sldNum" sz="quarter" idx="12"/>
          </p:nvPr>
        </p:nvSpPr>
        <p:spPr/>
        <p:txBody>
          <a:bodyPr/>
          <a:lstStyle/>
          <a:p>
            <a:fld id="{20DDC4BE-D470-4AF3-BE4C-48BA9F52AE26}" type="slidenum">
              <a:rPr lang="en-US" smtClean="0"/>
              <a:t>43</a:t>
            </a:fld>
            <a:endParaRPr lang="en-US"/>
          </a:p>
        </p:txBody>
      </p:sp>
      <p:sp>
        <p:nvSpPr>
          <p:cNvPr id="5" name="Rectangle 4"/>
          <p:cNvSpPr/>
          <p:nvPr/>
        </p:nvSpPr>
        <p:spPr>
          <a:xfrm>
            <a:off x="474616" y="1259801"/>
            <a:ext cx="10223863" cy="584775"/>
          </a:xfrm>
          <a:prstGeom prst="rect">
            <a:avLst/>
          </a:prstGeom>
        </p:spPr>
        <p:txBody>
          <a:bodyPr wrap="square">
            <a:spAutoFit/>
          </a:bodyPr>
          <a:lstStyle/>
          <a:p>
            <a:pPr fontAlgn="base">
              <a:spcBef>
                <a:spcPts val="1500"/>
              </a:spcBef>
              <a:spcAft>
                <a:spcPts val="1200"/>
              </a:spcAft>
            </a:pPr>
            <a:r>
              <a:rPr lang="en-US" sz="3200" b="1" dirty="0" smtClean="0">
                <a:solidFill>
                  <a:srgbClr val="003366"/>
                </a:solidFill>
                <a:effectLst/>
                <a:latin typeface="Arial" panose="020B0604020202020204" pitchFamily="34" charset="0"/>
                <a:ea typeface="Times New Roman" panose="02020603050405020304" pitchFamily="18" charset="0"/>
              </a:rPr>
              <a:t> </a:t>
            </a:r>
            <a:r>
              <a:rPr lang="en-US" dirty="0" smtClean="0">
                <a:solidFill>
                  <a:srgbClr val="474F60"/>
                </a:solidFill>
                <a:effectLst/>
                <a:latin typeface="Arial" panose="020B0604020202020204" pitchFamily="34" charset="0"/>
                <a:ea typeface="Times New Roman" panose="02020603050405020304" pitchFamily="18" charset="0"/>
              </a:rPr>
              <a:t>[1]    Patricia Huey (2014)  Oracle Database, Security Guide 11g Release 2 (11.2).</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6816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3324CE-4EFC-4EA3-9093-F316C2983C14}" type="slidenum">
              <a:rPr lang="en-US" smtClean="0"/>
              <a:t>44</a:t>
            </a:fld>
            <a:endParaRPr lang="en-US"/>
          </a:p>
        </p:txBody>
      </p:sp>
    </p:spTree>
    <p:extLst>
      <p:ext uri="{BB962C8B-B14F-4D97-AF65-F5344CB8AC3E}">
        <p14:creationId xmlns:p14="http://schemas.microsoft.com/office/powerpoint/2010/main" val="1282031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3324CE-4EFC-4EA3-9093-F316C2983C14}" type="slidenum">
              <a:rPr lang="en-US" smtClean="0"/>
              <a:t>45</a:t>
            </a:fld>
            <a:endParaRPr lang="en-US"/>
          </a:p>
        </p:txBody>
      </p:sp>
    </p:spTree>
    <p:extLst>
      <p:ext uri="{BB962C8B-B14F-4D97-AF65-F5344CB8AC3E}">
        <p14:creationId xmlns:p14="http://schemas.microsoft.com/office/powerpoint/2010/main" val="766776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97" y="0"/>
            <a:ext cx="12242116" cy="1325563"/>
          </a:xfrm>
        </p:spPr>
        <p:txBody>
          <a:bodyPr>
            <a:noAutofit/>
          </a:bodyPr>
          <a:lstStyle/>
          <a:p>
            <a:r>
              <a:rPr lang="en-US" sz="3600" b="1" dirty="0"/>
              <a:t>1.2 Basic authentication- Database user identified by a password</a:t>
            </a:r>
            <a:br>
              <a:rPr lang="en-US" sz="3600" b="1" dirty="0"/>
            </a:br>
            <a:endParaRPr lang="en-US" sz="3600" dirty="0"/>
          </a:p>
        </p:txBody>
      </p:sp>
      <p:sp>
        <p:nvSpPr>
          <p:cNvPr id="3" name="Content Placeholder 2"/>
          <p:cNvSpPr>
            <a:spLocks noGrp="1"/>
          </p:cNvSpPr>
          <p:nvPr>
            <p:ph idx="1"/>
          </p:nvPr>
        </p:nvSpPr>
        <p:spPr>
          <a:xfrm>
            <a:off x="108697" y="662781"/>
            <a:ext cx="10515600" cy="4351338"/>
          </a:xfrm>
        </p:spPr>
        <p:txBody>
          <a:bodyPr>
            <a:noAutofit/>
          </a:bodyPr>
          <a:lstStyle/>
          <a:p>
            <a:pPr fontAlgn="base">
              <a:lnSpc>
                <a:spcPct val="150000"/>
              </a:lnSpc>
            </a:pPr>
            <a:r>
              <a:rPr lang="en-US" sz="1800" dirty="0"/>
              <a:t>The syntax of the </a:t>
            </a:r>
            <a:r>
              <a:rPr lang="en-US" sz="1800" b="1" dirty="0"/>
              <a:t>Create User statement</a:t>
            </a:r>
            <a:r>
              <a:rPr lang="en-US" sz="1800" dirty="0"/>
              <a:t> is given below.  We will study each part of the syntax in details. We will study first two lines "C</a:t>
            </a:r>
            <a:r>
              <a:rPr lang="en-US" sz="1800" b="1" dirty="0"/>
              <a:t>reate user &lt;username&gt; identified by &lt;password&gt;</a:t>
            </a:r>
            <a:r>
              <a:rPr lang="en-US" sz="1800" dirty="0"/>
              <a:t>"</a:t>
            </a:r>
          </a:p>
          <a:p>
            <a:pPr marL="0" indent="0" fontAlgn="base">
              <a:lnSpc>
                <a:spcPct val="150000"/>
              </a:lnSpc>
              <a:buNone/>
            </a:pPr>
            <a:r>
              <a:rPr lang="en-US" sz="1800" b="1" dirty="0" smtClean="0"/>
              <a:t>	CREATE </a:t>
            </a:r>
            <a:r>
              <a:rPr lang="en-US" sz="1800" b="1" dirty="0"/>
              <a:t>USER &lt;username&gt;</a:t>
            </a:r>
            <a:endParaRPr lang="en-US" sz="1800" dirty="0"/>
          </a:p>
          <a:p>
            <a:pPr marL="0" indent="0" fontAlgn="base">
              <a:lnSpc>
                <a:spcPct val="150000"/>
              </a:lnSpc>
              <a:buNone/>
            </a:pPr>
            <a:r>
              <a:rPr lang="en-US" sz="1800" b="1" dirty="0" smtClean="0"/>
              <a:t> 	IDENTIFIED </a:t>
            </a:r>
            <a:r>
              <a:rPr lang="en-US" sz="1800" b="1" dirty="0"/>
              <a:t>BY &lt;password&gt;</a:t>
            </a:r>
            <a:endParaRPr lang="en-US" sz="1800" dirty="0"/>
          </a:p>
          <a:p>
            <a:pPr marL="0" indent="0" fontAlgn="base">
              <a:lnSpc>
                <a:spcPct val="150000"/>
              </a:lnSpc>
              <a:buNone/>
            </a:pPr>
            <a:r>
              <a:rPr lang="en-US" sz="1800" b="1" dirty="0" smtClean="0"/>
              <a:t>	DEFAULT </a:t>
            </a:r>
            <a:r>
              <a:rPr lang="en-US" sz="1800" b="1" dirty="0"/>
              <a:t>TABLESPACE &lt;permanent Tablespace name/user created tablespace&gt;</a:t>
            </a:r>
            <a:endParaRPr lang="en-US" sz="1800" dirty="0"/>
          </a:p>
          <a:p>
            <a:pPr marL="0" indent="0" fontAlgn="base">
              <a:lnSpc>
                <a:spcPct val="150000"/>
              </a:lnSpc>
              <a:buNone/>
            </a:pPr>
            <a:r>
              <a:rPr lang="en-US" sz="1800" b="1" dirty="0" smtClean="0"/>
              <a:t>	QUOTA </a:t>
            </a:r>
            <a:r>
              <a:rPr lang="en-US" sz="1800" b="1" dirty="0"/>
              <a:t>&lt;size&gt; ON &lt;default tablespace name&gt;</a:t>
            </a:r>
            <a:endParaRPr lang="en-US" sz="1800" dirty="0"/>
          </a:p>
          <a:p>
            <a:pPr marL="0" indent="0" fontAlgn="base">
              <a:lnSpc>
                <a:spcPct val="150000"/>
              </a:lnSpc>
              <a:buNone/>
            </a:pPr>
            <a:r>
              <a:rPr lang="en-US" sz="1800" b="1" dirty="0" smtClean="0"/>
              <a:t>	TEMPORARY </a:t>
            </a:r>
            <a:r>
              <a:rPr lang="en-US" sz="1800" b="1" dirty="0"/>
              <a:t>TABLESPACE &lt;tablespace name&gt;</a:t>
            </a:r>
            <a:endParaRPr lang="en-US" sz="1800" dirty="0"/>
          </a:p>
          <a:p>
            <a:pPr marL="0" indent="0" fontAlgn="base">
              <a:lnSpc>
                <a:spcPct val="150000"/>
              </a:lnSpc>
              <a:buNone/>
            </a:pPr>
            <a:r>
              <a:rPr lang="en-US" sz="1800" b="1" dirty="0" smtClean="0"/>
              <a:t>	PROFILE </a:t>
            </a:r>
            <a:r>
              <a:rPr lang="en-US" sz="1800" b="1" dirty="0"/>
              <a:t>&lt;profile name&gt; </a:t>
            </a:r>
            <a:endParaRPr lang="en-US" sz="1800" dirty="0"/>
          </a:p>
          <a:p>
            <a:pPr fontAlgn="base">
              <a:lnSpc>
                <a:spcPct val="150000"/>
              </a:lnSpc>
            </a:pPr>
            <a:r>
              <a:rPr lang="en-US" sz="1800" dirty="0"/>
              <a:t>CREATE USER is a system privilege, the database administrator or security administrator generally has this privilege to create database user identified by password. </a:t>
            </a:r>
            <a:endParaRPr lang="en-US" sz="1800" dirty="0" smtClean="0"/>
          </a:p>
          <a:p>
            <a:pPr fontAlgn="base">
              <a:lnSpc>
                <a:spcPct val="150000"/>
              </a:lnSpc>
            </a:pPr>
            <a:r>
              <a:rPr lang="en-US" sz="1800" dirty="0"/>
              <a:t> Create session using user as “SYS” and SYS user has privilege as system database administrator.  The user name is : </a:t>
            </a:r>
            <a:r>
              <a:rPr lang="en-US" sz="1800" b="1" dirty="0"/>
              <a:t>sys</a:t>
            </a:r>
            <a:r>
              <a:rPr lang="en-US" sz="1800" dirty="0"/>
              <a:t> and password also </a:t>
            </a:r>
            <a:r>
              <a:rPr lang="en-US" sz="1800" b="1" dirty="0"/>
              <a:t>sys</a:t>
            </a:r>
            <a:endParaRPr lang="en-US" sz="1800" dirty="0"/>
          </a:p>
          <a:p>
            <a:endParaRPr lang="en-US" sz="1800" dirty="0"/>
          </a:p>
        </p:txBody>
      </p:sp>
      <p:sp>
        <p:nvSpPr>
          <p:cNvPr id="4" name="Slide Number Placeholder 3"/>
          <p:cNvSpPr>
            <a:spLocks noGrp="1"/>
          </p:cNvSpPr>
          <p:nvPr>
            <p:ph type="sldNum" sz="quarter" idx="12"/>
          </p:nvPr>
        </p:nvSpPr>
        <p:spPr/>
        <p:txBody>
          <a:bodyPr/>
          <a:lstStyle/>
          <a:p>
            <a:fld id="{20DDC4BE-D470-4AF3-BE4C-48BA9F52AE26}" type="slidenum">
              <a:rPr lang="en-US" smtClean="0"/>
              <a:t>5</a:t>
            </a:fld>
            <a:endParaRPr lang="en-US"/>
          </a:p>
        </p:txBody>
      </p:sp>
    </p:spTree>
    <p:extLst>
      <p:ext uri="{BB962C8B-B14F-4D97-AF65-F5344CB8AC3E}">
        <p14:creationId xmlns:p14="http://schemas.microsoft.com/office/powerpoint/2010/main" val="4111407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DDC4BE-D470-4AF3-BE4C-48BA9F52AE26}" type="slidenum">
              <a:rPr lang="en-US" smtClean="0"/>
              <a:t>6</a:t>
            </a:fld>
            <a:endParaRPr lang="en-US"/>
          </a:p>
        </p:txBody>
      </p:sp>
      <p:pic>
        <p:nvPicPr>
          <p:cNvPr id="6" name="Content Placeholder 5" descr="Figure 1-2  create use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609" y="41894"/>
            <a:ext cx="7971694" cy="2882351"/>
          </a:xfrm>
          <a:prstGeom prst="rect">
            <a:avLst/>
          </a:prstGeom>
          <a:noFill/>
          <a:ln>
            <a:noFill/>
          </a:ln>
        </p:spPr>
      </p:pic>
      <p:sp>
        <p:nvSpPr>
          <p:cNvPr id="7" name="Rectangle 2"/>
          <p:cNvSpPr>
            <a:spLocks noChangeArrowheads="1"/>
          </p:cNvSpPr>
          <p:nvPr/>
        </p:nvSpPr>
        <p:spPr bwMode="auto">
          <a:xfrm>
            <a:off x="126609" y="2924245"/>
            <a:ext cx="11774657"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An </a:t>
            </a:r>
            <a:r>
              <a:rPr kumimoji="0" lang="en-US" altLang="en-US" sz="1600" b="1"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IDENTIFIED BY PASSWORD</a:t>
            </a: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user is always authenticated by the database.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In the above statement </a:t>
            </a:r>
            <a:r>
              <a:rPr kumimoji="0" lang="en-US" altLang="en-US" sz="1600" b="1"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Arvind</a:t>
            </a: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is a user name and password is </a:t>
            </a:r>
            <a:r>
              <a:rPr kumimoji="0" lang="en-US" altLang="en-US" sz="1600" b="1"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Arvind123</a:t>
            </a: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474F6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The password is case sensitive. This user has a schema. The schema may be empty but it does exist.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474F6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A newly created user</a:t>
            </a:r>
            <a:r>
              <a:rPr kumimoji="0" lang="en-US" altLang="en-US" sz="1600" b="1"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cannot connect to the database</a:t>
            </a:r>
            <a:r>
              <a:rPr kumimoji="0" lang="en-US" altLang="en-US" sz="1600" b="0" i="0"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 until you grant the user the CREATE SESSION system privileges.</a:t>
            </a:r>
            <a:endParaRPr kumimoji="0" lang="en-US" altLang="en-US" sz="16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59" descr="Figure 1-3 Create session to u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09" y="4866690"/>
            <a:ext cx="6035041" cy="16888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7202657" y="5485604"/>
            <a:ext cx="32303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Figure 1-3 Create session to user</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8489719" y="1029101"/>
            <a:ext cx="2553904" cy="523220"/>
          </a:xfrm>
          <a:prstGeom prst="rect">
            <a:avLst/>
          </a:prstGeom>
        </p:spPr>
        <p:txBody>
          <a:bodyPr wrap="none">
            <a:spAutoFit/>
          </a:bodyPr>
          <a:lstStyle/>
          <a:p>
            <a:r>
              <a:rPr kumimoji="0" lang="en-US" altLang="en-US" b="0" i="1" u="none" strike="noStrike" cap="none" normalizeH="0" baseline="0" dirty="0" smtClean="0">
                <a:ln>
                  <a:noFill/>
                </a:ln>
                <a:solidFill>
                  <a:srgbClr val="474F60"/>
                </a:solidFill>
                <a:effectLst/>
                <a:latin typeface="Arial" panose="020B0604020202020204" pitchFamily="34" charset="0"/>
                <a:ea typeface="Times New Roman" panose="02020603050405020304" pitchFamily="18" charset="0"/>
                <a:cs typeface="Arial" panose="020B0604020202020204" pitchFamily="34" charset="0"/>
              </a:rPr>
              <a:t>Figure 1-2 create user</a:t>
            </a:r>
            <a:r>
              <a:rPr kumimoji="0" lang="en-US" altLang="en-US" sz="2800" b="1" i="0" u="none" strike="noStrike" cap="none" normalizeH="0" baseline="0" dirty="0" smtClean="0">
                <a:ln>
                  <a:noFill/>
                </a:ln>
                <a:solidFill>
                  <a:srgbClr val="666666"/>
                </a:solidFill>
                <a:effectLst/>
                <a:latin typeface="Arial" panose="020B0604020202020204" pitchFamily="34" charset="0"/>
                <a:ea typeface="Times New Roman" panose="02020603050405020304" pitchFamily="18" charset="0"/>
                <a:cs typeface="Arial" panose="020B0604020202020204" pitchFamily="34" charset="0"/>
                <a:hlinkClick r:id="rId4"/>
              </a:rPr>
              <a:t> </a:t>
            </a:r>
            <a:endParaRPr lang="en-US" dirty="0"/>
          </a:p>
        </p:txBody>
      </p:sp>
    </p:spTree>
    <p:extLst>
      <p:ext uri="{BB962C8B-B14F-4D97-AF65-F5344CB8AC3E}">
        <p14:creationId xmlns:p14="http://schemas.microsoft.com/office/powerpoint/2010/main" val="1161561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DDC4BE-D470-4AF3-BE4C-48BA9F52AE26}" type="slidenum">
              <a:rPr lang="en-US" smtClean="0"/>
              <a:t>7</a:t>
            </a:fld>
            <a:endParaRPr lang="en-US"/>
          </a:p>
        </p:txBody>
      </p:sp>
      <p:sp>
        <p:nvSpPr>
          <p:cNvPr id="6" name="Rectangle 5"/>
          <p:cNvSpPr/>
          <p:nvPr/>
        </p:nvSpPr>
        <p:spPr>
          <a:xfrm>
            <a:off x="4705078" y="515109"/>
            <a:ext cx="7090682" cy="1200329"/>
          </a:xfrm>
          <a:prstGeom prst="rect">
            <a:avLst/>
          </a:prstGeom>
        </p:spPr>
        <p:txBody>
          <a:bodyPr wrap="square">
            <a:spAutoFit/>
          </a:bodyPr>
          <a:lstStyle/>
          <a:p>
            <a:pPr fontAlgn="base"/>
            <a:r>
              <a:rPr lang="en-US" dirty="0" smtClean="0">
                <a:solidFill>
                  <a:srgbClr val="474F60"/>
                </a:solidFill>
                <a:effectLst/>
                <a:latin typeface="Arial" panose="020B0604020202020204" pitchFamily="34" charset="0"/>
                <a:ea typeface="Times New Roman" panose="02020603050405020304" pitchFamily="18" charset="0"/>
              </a:rPr>
              <a:t>All user names are stored as Upper-case in the database. </a:t>
            </a:r>
          </a:p>
          <a:p>
            <a:pPr fontAlgn="base"/>
            <a:endParaRPr lang="en-US" dirty="0">
              <a:solidFill>
                <a:srgbClr val="474F60"/>
              </a:solidFill>
              <a:latin typeface="Arial" panose="020B0604020202020204" pitchFamily="34" charset="0"/>
              <a:ea typeface="Times New Roman" panose="02020603050405020304" pitchFamily="18" charset="0"/>
            </a:endParaRPr>
          </a:p>
          <a:p>
            <a:pPr fontAlgn="base"/>
            <a:r>
              <a:rPr lang="en-US" dirty="0" smtClean="0">
                <a:solidFill>
                  <a:srgbClr val="474F60"/>
                </a:solidFill>
                <a:effectLst/>
                <a:latin typeface="Arial" panose="020B0604020202020204" pitchFamily="34" charset="0"/>
                <a:ea typeface="Times New Roman" panose="02020603050405020304" pitchFamily="18" charset="0"/>
              </a:rPr>
              <a:t>Now check the </a:t>
            </a:r>
            <a:r>
              <a:rPr lang="en-US" dirty="0">
                <a:solidFill>
                  <a:srgbClr val="474F60"/>
                </a:solidFill>
                <a:latin typeface="Arial" panose="020B0604020202020204" pitchFamily="34" charset="0"/>
                <a:ea typeface="Times New Roman" panose="02020603050405020304" pitchFamily="18" charset="0"/>
              </a:rPr>
              <a:t>u</a:t>
            </a:r>
            <a:r>
              <a:rPr lang="en-US" dirty="0" smtClean="0">
                <a:solidFill>
                  <a:srgbClr val="474F60"/>
                </a:solidFill>
                <a:effectLst/>
                <a:latin typeface="Arial" panose="020B0604020202020204" pitchFamily="34" charset="0"/>
                <a:ea typeface="Times New Roman" panose="02020603050405020304" pitchFamily="18" charset="0"/>
              </a:rPr>
              <a:t>ser </a:t>
            </a:r>
            <a:r>
              <a:rPr lang="en-US" b="1" dirty="0" smtClean="0">
                <a:solidFill>
                  <a:srgbClr val="474F60"/>
                </a:solidFill>
                <a:effectLst/>
                <a:latin typeface="Arial" panose="020B0604020202020204" pitchFamily="34" charset="0"/>
                <a:ea typeface="Times New Roman" panose="02020603050405020304" pitchFamily="18" charset="0"/>
              </a:rPr>
              <a:t>Arvind</a:t>
            </a:r>
            <a:r>
              <a:rPr lang="en-US" dirty="0" smtClean="0">
                <a:solidFill>
                  <a:srgbClr val="474F60"/>
                </a:solidFill>
                <a:effectLst/>
                <a:latin typeface="Arial" panose="020B0604020202020204" pitchFamily="34" charset="0"/>
                <a:ea typeface="Times New Roman" panose="02020603050405020304" pitchFamily="18" charset="0"/>
              </a:rPr>
              <a:t> is stored in the database in upper-case letters.</a:t>
            </a:r>
            <a:endParaRPr lang="en-US" sz="2400" dirty="0">
              <a:effectLst/>
              <a:latin typeface="Times New Roman" panose="02020603050405020304" pitchFamily="18" charset="0"/>
              <a:ea typeface="Times New Roman" panose="02020603050405020304" pitchFamily="18" charset="0"/>
            </a:endParaRPr>
          </a:p>
        </p:txBody>
      </p:sp>
      <p:pic>
        <p:nvPicPr>
          <p:cNvPr id="7" name="Picture 6" descr="Figure 1-4 User Name stored as Upper -case"/>
          <p:cNvPicPr/>
          <p:nvPr/>
        </p:nvPicPr>
        <p:blipFill>
          <a:blip r:embed="rId2">
            <a:extLst>
              <a:ext uri="{28A0092B-C50C-407E-A947-70E740481C1C}">
                <a14:useLocalDpi xmlns:a14="http://schemas.microsoft.com/office/drawing/2010/main" val="0"/>
              </a:ext>
            </a:extLst>
          </a:blip>
          <a:srcRect/>
          <a:stretch>
            <a:fillRect/>
          </a:stretch>
        </p:blipFill>
        <p:spPr bwMode="auto">
          <a:xfrm>
            <a:off x="247378" y="211387"/>
            <a:ext cx="4389936" cy="2612843"/>
          </a:xfrm>
          <a:prstGeom prst="rect">
            <a:avLst/>
          </a:prstGeom>
          <a:noFill/>
          <a:ln>
            <a:noFill/>
          </a:ln>
        </p:spPr>
      </p:pic>
      <p:sp>
        <p:nvSpPr>
          <p:cNvPr id="8" name="Rectangle 7"/>
          <p:cNvSpPr/>
          <p:nvPr/>
        </p:nvSpPr>
        <p:spPr>
          <a:xfrm>
            <a:off x="4705078" y="2083221"/>
            <a:ext cx="4839786" cy="369332"/>
          </a:xfrm>
          <a:prstGeom prst="rect">
            <a:avLst/>
          </a:prstGeom>
        </p:spPr>
        <p:txBody>
          <a:bodyPr wrap="none">
            <a:spAutoFit/>
          </a:bodyPr>
          <a:lstStyle/>
          <a:p>
            <a:r>
              <a:rPr lang="en-US" i="1" dirty="0" smtClean="0">
                <a:solidFill>
                  <a:srgbClr val="474F60"/>
                </a:solidFill>
                <a:effectLst/>
                <a:latin typeface="Arial" panose="020B0604020202020204" pitchFamily="34" charset="0"/>
                <a:ea typeface="Calibri" panose="020F0502020204030204" pitchFamily="34" charset="0"/>
              </a:rPr>
              <a:t>Figure 1-4 User Name stored as Upper Case </a:t>
            </a:r>
            <a:endParaRPr lang="en-US" dirty="0"/>
          </a:p>
        </p:txBody>
      </p:sp>
      <p:sp>
        <p:nvSpPr>
          <p:cNvPr id="9" name="Rectangle 8"/>
          <p:cNvSpPr/>
          <p:nvPr/>
        </p:nvSpPr>
        <p:spPr>
          <a:xfrm>
            <a:off x="5933463" y="3434955"/>
            <a:ext cx="5627166" cy="646331"/>
          </a:xfrm>
          <a:prstGeom prst="rect">
            <a:avLst/>
          </a:prstGeom>
        </p:spPr>
        <p:txBody>
          <a:bodyPr wrap="square">
            <a:spAutoFit/>
          </a:bodyPr>
          <a:lstStyle/>
          <a:p>
            <a:pPr fontAlgn="base"/>
            <a:r>
              <a:rPr lang="en-US" dirty="0" smtClean="0">
                <a:solidFill>
                  <a:srgbClr val="474F60"/>
                </a:solidFill>
                <a:effectLst/>
                <a:latin typeface="Arial" panose="020B0604020202020204" pitchFamily="34" charset="0"/>
                <a:ea typeface="Times New Roman" panose="02020603050405020304" pitchFamily="18" charset="0"/>
              </a:rPr>
              <a:t>Within each database, a user name must be </a:t>
            </a:r>
            <a:r>
              <a:rPr lang="en-US" b="1" dirty="0" smtClean="0">
                <a:solidFill>
                  <a:srgbClr val="474F60"/>
                </a:solidFill>
                <a:effectLst/>
                <a:latin typeface="Arial" panose="020B0604020202020204" pitchFamily="34" charset="0"/>
                <a:ea typeface="Times New Roman" panose="02020603050405020304" pitchFamily="18" charset="0"/>
              </a:rPr>
              <a:t>unique</a:t>
            </a:r>
            <a:r>
              <a:rPr lang="en-US" dirty="0" smtClean="0">
                <a:solidFill>
                  <a:srgbClr val="474F60"/>
                </a:solidFill>
                <a:effectLst/>
                <a:latin typeface="Arial" panose="020B0604020202020204" pitchFamily="34" charset="0"/>
                <a:ea typeface="Times New Roman" panose="02020603050405020304" pitchFamily="18" charset="0"/>
              </a:rPr>
              <a:t> with respect to other user names</a:t>
            </a:r>
            <a:endParaRPr lang="en-US" sz="2400" dirty="0">
              <a:effectLst/>
              <a:latin typeface="Times New Roman" panose="02020603050405020304" pitchFamily="18" charset="0"/>
              <a:ea typeface="Times New Roman" panose="02020603050405020304" pitchFamily="18" charset="0"/>
            </a:endParaRPr>
          </a:p>
        </p:txBody>
      </p:sp>
      <p:pic>
        <p:nvPicPr>
          <p:cNvPr id="10" name="Picture 9" descr="Figure 1-5 User Name must be Unique"/>
          <p:cNvPicPr/>
          <p:nvPr/>
        </p:nvPicPr>
        <p:blipFill>
          <a:blip r:embed="rId3">
            <a:extLst>
              <a:ext uri="{28A0092B-C50C-407E-A947-70E740481C1C}">
                <a14:useLocalDpi xmlns:a14="http://schemas.microsoft.com/office/drawing/2010/main" val="0"/>
              </a:ext>
            </a:extLst>
          </a:blip>
          <a:srcRect/>
          <a:stretch>
            <a:fillRect/>
          </a:stretch>
        </p:blipFill>
        <p:spPr bwMode="auto">
          <a:xfrm>
            <a:off x="129813" y="2967690"/>
            <a:ext cx="5448300" cy="2270515"/>
          </a:xfrm>
          <a:prstGeom prst="rect">
            <a:avLst/>
          </a:prstGeom>
          <a:noFill/>
          <a:ln>
            <a:noFill/>
          </a:ln>
        </p:spPr>
      </p:pic>
      <p:sp>
        <p:nvSpPr>
          <p:cNvPr id="11" name="Rectangle 10"/>
          <p:cNvSpPr/>
          <p:nvPr/>
        </p:nvSpPr>
        <p:spPr>
          <a:xfrm>
            <a:off x="5699760" y="4255123"/>
            <a:ext cx="6096000" cy="369332"/>
          </a:xfrm>
          <a:prstGeom prst="rect">
            <a:avLst/>
          </a:prstGeom>
        </p:spPr>
        <p:txBody>
          <a:bodyPr>
            <a:spAutoFit/>
          </a:bodyPr>
          <a:lstStyle/>
          <a:p>
            <a:r>
              <a:rPr lang="en-US" i="1" dirty="0" smtClean="0">
                <a:solidFill>
                  <a:srgbClr val="474F60"/>
                </a:solidFill>
                <a:effectLst/>
                <a:latin typeface="Arial" panose="020B0604020202020204" pitchFamily="34" charset="0"/>
                <a:ea typeface="Calibri" panose="020F0502020204030204" pitchFamily="34" charset="0"/>
              </a:rPr>
              <a:t>Figure 1-5 User Name must be Unique</a:t>
            </a:r>
            <a:endParaRPr lang="en-US" dirty="0"/>
          </a:p>
        </p:txBody>
      </p:sp>
      <p:sp>
        <p:nvSpPr>
          <p:cNvPr id="12" name="Rectangle 11"/>
          <p:cNvSpPr/>
          <p:nvPr/>
        </p:nvSpPr>
        <p:spPr>
          <a:xfrm>
            <a:off x="247378" y="5802721"/>
            <a:ext cx="11665947" cy="584775"/>
          </a:xfrm>
          <a:prstGeom prst="rect">
            <a:avLst/>
          </a:prstGeom>
        </p:spPr>
        <p:txBody>
          <a:bodyPr wrap="square">
            <a:spAutoFit/>
          </a:bodyPr>
          <a:lstStyle/>
          <a:p>
            <a:pPr fontAlgn="base"/>
            <a:r>
              <a:rPr lang="en-US" sz="1600" dirty="0" smtClean="0">
                <a:solidFill>
                  <a:srgbClr val="474F60"/>
                </a:solidFill>
                <a:effectLst/>
                <a:latin typeface="Arial" panose="020B0604020202020204" pitchFamily="34" charset="0"/>
                <a:ea typeface="Times New Roman" panose="02020603050405020304" pitchFamily="18" charset="0"/>
              </a:rPr>
              <a:t>If </a:t>
            </a:r>
            <a:r>
              <a:rPr lang="en-US" sz="1600" b="1" dirty="0" smtClean="0">
                <a:solidFill>
                  <a:srgbClr val="474F60"/>
                </a:solidFill>
                <a:effectLst/>
                <a:latin typeface="Arial" panose="020B0604020202020204" pitchFamily="34" charset="0"/>
                <a:ea typeface="Times New Roman" panose="02020603050405020304" pitchFamily="18" charset="0"/>
              </a:rPr>
              <a:t>user name is enclosed with double quotation</a:t>
            </a:r>
            <a:r>
              <a:rPr lang="en-US" sz="1600" dirty="0" smtClean="0">
                <a:solidFill>
                  <a:srgbClr val="474F60"/>
                </a:solidFill>
                <a:effectLst/>
                <a:latin typeface="Arial" panose="020B0604020202020204" pitchFamily="34" charset="0"/>
                <a:ea typeface="Times New Roman" panose="02020603050405020304" pitchFamily="18" charset="0"/>
              </a:rPr>
              <a:t> marks, then the user name will be stored as given user name case instead of storing as upper-case letters.  </a:t>
            </a:r>
          </a:p>
        </p:txBody>
      </p:sp>
    </p:spTree>
    <p:extLst>
      <p:ext uri="{BB962C8B-B14F-4D97-AF65-F5344CB8AC3E}">
        <p14:creationId xmlns:p14="http://schemas.microsoft.com/office/powerpoint/2010/main" val="227157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DDC4BE-D470-4AF3-BE4C-48BA9F52AE26}" type="slidenum">
              <a:rPr lang="en-US" smtClean="0"/>
              <a:t>8</a:t>
            </a:fld>
            <a:endParaRPr lang="en-US"/>
          </a:p>
        </p:txBody>
      </p:sp>
      <p:sp>
        <p:nvSpPr>
          <p:cNvPr id="5" name="Rectangle 4"/>
          <p:cNvSpPr/>
          <p:nvPr/>
        </p:nvSpPr>
        <p:spPr>
          <a:xfrm>
            <a:off x="148046" y="0"/>
            <a:ext cx="11464834" cy="1200329"/>
          </a:xfrm>
          <a:prstGeom prst="rect">
            <a:avLst/>
          </a:prstGeom>
        </p:spPr>
        <p:txBody>
          <a:bodyPr wrap="square">
            <a:spAutoFit/>
          </a:bodyPr>
          <a:lstStyle/>
          <a:p>
            <a:pPr fontAlgn="base"/>
            <a:r>
              <a:rPr lang="en-US" dirty="0" smtClean="0">
                <a:solidFill>
                  <a:srgbClr val="474F60"/>
                </a:solidFill>
                <a:effectLst/>
                <a:latin typeface="Arial" panose="020B0604020202020204" pitchFamily="34" charset="0"/>
                <a:ea typeface="Times New Roman" panose="02020603050405020304" pitchFamily="18" charset="0"/>
              </a:rPr>
              <a:t>For example, suppose “Arvind” user name in double quotation, then it will store first letter “A” is upper-case and remaining all the letter in the given case only. </a:t>
            </a:r>
          </a:p>
          <a:p>
            <a:pPr fontAlgn="base"/>
            <a:endParaRPr lang="en-US" dirty="0">
              <a:solidFill>
                <a:srgbClr val="474F60"/>
              </a:solidFill>
              <a:latin typeface="Arial" panose="020B0604020202020204" pitchFamily="34" charset="0"/>
              <a:ea typeface="Times New Roman" panose="02020603050405020304" pitchFamily="18" charset="0"/>
            </a:endParaRPr>
          </a:p>
          <a:p>
            <a:pPr fontAlgn="base"/>
            <a:r>
              <a:rPr lang="en-US" dirty="0" smtClean="0">
                <a:solidFill>
                  <a:srgbClr val="474F60"/>
                </a:solidFill>
                <a:effectLst/>
                <a:latin typeface="Arial" panose="020B0604020202020204" pitchFamily="34" charset="0"/>
                <a:ea typeface="Times New Roman" panose="02020603050405020304" pitchFamily="18" charset="0"/>
              </a:rPr>
              <a:t>Now it will accept even though same name Arvind one user is "ARVIND" and another user is "Arvind".</a:t>
            </a:r>
            <a:endParaRPr lang="en-US" dirty="0">
              <a:effectLst/>
              <a:latin typeface="Times New Roman" panose="02020603050405020304" pitchFamily="18" charset="0"/>
              <a:ea typeface="Times New Roman" panose="02020603050405020304" pitchFamily="18" charset="0"/>
            </a:endParaRPr>
          </a:p>
        </p:txBody>
      </p:sp>
      <p:pic>
        <p:nvPicPr>
          <p:cNvPr id="6" name="Picture 5" descr="Figure 1-6  Same user name with case Sensitive"/>
          <p:cNvPicPr/>
          <p:nvPr/>
        </p:nvPicPr>
        <p:blipFill>
          <a:blip r:embed="rId2">
            <a:extLst>
              <a:ext uri="{28A0092B-C50C-407E-A947-70E740481C1C}">
                <a14:useLocalDpi xmlns:a14="http://schemas.microsoft.com/office/drawing/2010/main" val="0"/>
              </a:ext>
            </a:extLst>
          </a:blip>
          <a:srcRect/>
          <a:stretch>
            <a:fillRect/>
          </a:stretch>
        </p:blipFill>
        <p:spPr bwMode="auto">
          <a:xfrm>
            <a:off x="148046" y="1200329"/>
            <a:ext cx="5795554" cy="2940597"/>
          </a:xfrm>
          <a:prstGeom prst="rect">
            <a:avLst/>
          </a:prstGeom>
          <a:noFill/>
          <a:ln>
            <a:noFill/>
          </a:ln>
        </p:spPr>
      </p:pic>
      <p:sp>
        <p:nvSpPr>
          <p:cNvPr id="7" name="Rectangle 6"/>
          <p:cNvSpPr/>
          <p:nvPr/>
        </p:nvSpPr>
        <p:spPr>
          <a:xfrm>
            <a:off x="6270357" y="2613439"/>
            <a:ext cx="5083443" cy="388696"/>
          </a:xfrm>
          <a:prstGeom prst="rect">
            <a:avLst/>
          </a:prstGeom>
        </p:spPr>
        <p:txBody>
          <a:bodyPr wrap="none">
            <a:spAutoFit/>
          </a:bodyPr>
          <a:lstStyle/>
          <a:p>
            <a:pPr fontAlgn="base">
              <a:lnSpc>
                <a:spcPct val="107000"/>
              </a:lnSpc>
              <a:spcAft>
                <a:spcPts val="800"/>
              </a:spcAft>
            </a:pPr>
            <a:r>
              <a:rPr lang="en-US" i="1" dirty="0" smtClean="0">
                <a:solidFill>
                  <a:srgbClr val="474F60"/>
                </a:solidFill>
                <a:effectLst/>
                <a:latin typeface="Arial" panose="020B0604020202020204" pitchFamily="34" charset="0"/>
                <a:ea typeface="Calibri" panose="020F0502020204030204" pitchFamily="34" charset="0"/>
                <a:cs typeface="Times New Roman" panose="02020603050405020304" pitchFamily="18" charset="0"/>
              </a:rPr>
              <a:t>Figure 1-6 Same user name with case Sensitive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48046" y="4140926"/>
            <a:ext cx="11464834" cy="1077218"/>
          </a:xfrm>
          <a:prstGeom prst="rect">
            <a:avLst/>
          </a:prstGeom>
        </p:spPr>
        <p:txBody>
          <a:bodyPr wrap="square">
            <a:spAutoFit/>
          </a:bodyPr>
          <a:lstStyle/>
          <a:p>
            <a:pPr fontAlgn="base"/>
            <a:r>
              <a:rPr lang="en-US" sz="1600" dirty="0" smtClean="0">
                <a:solidFill>
                  <a:srgbClr val="474F60"/>
                </a:solidFill>
                <a:effectLst/>
                <a:latin typeface="Arial" panose="020B0604020202020204" pitchFamily="34" charset="0"/>
                <a:ea typeface="Times New Roman" panose="02020603050405020304" pitchFamily="18" charset="0"/>
              </a:rPr>
              <a:t>There is another method to create new user using  </a:t>
            </a:r>
            <a:r>
              <a:rPr lang="en-US" sz="1600" b="1" dirty="0" smtClean="0">
                <a:solidFill>
                  <a:srgbClr val="474F60"/>
                </a:solidFill>
                <a:effectLst/>
                <a:latin typeface="Arial" panose="020B0604020202020204" pitchFamily="34" charset="0"/>
                <a:ea typeface="Times New Roman" panose="02020603050405020304" pitchFamily="18" charset="0"/>
              </a:rPr>
              <a:t>GRANT</a:t>
            </a:r>
            <a:r>
              <a:rPr lang="en-US" sz="1600" dirty="0" smtClean="0">
                <a:solidFill>
                  <a:srgbClr val="474F60"/>
                </a:solidFill>
                <a:effectLst/>
                <a:latin typeface="Arial" panose="020B0604020202020204" pitchFamily="34" charset="0"/>
                <a:ea typeface="Times New Roman" panose="02020603050405020304" pitchFamily="18" charset="0"/>
              </a:rPr>
              <a:t> Statement, no need for create user statement and then granting create session.</a:t>
            </a:r>
          </a:p>
          <a:p>
            <a:pPr fontAlgn="base"/>
            <a:endParaRPr lang="en-US" sz="1600" dirty="0">
              <a:solidFill>
                <a:srgbClr val="474F60"/>
              </a:solidFill>
              <a:latin typeface="Arial" panose="020B0604020202020204" pitchFamily="34" charset="0"/>
              <a:ea typeface="Times New Roman" panose="02020603050405020304" pitchFamily="18" charset="0"/>
            </a:endParaRPr>
          </a:p>
          <a:p>
            <a:pPr fontAlgn="base"/>
            <a:r>
              <a:rPr lang="en-US" sz="1600" dirty="0" smtClean="0">
                <a:solidFill>
                  <a:srgbClr val="474F60"/>
                </a:solidFill>
                <a:effectLst/>
                <a:latin typeface="Arial" panose="020B0604020202020204" pitchFamily="34" charset="0"/>
                <a:ea typeface="Times New Roman" panose="02020603050405020304" pitchFamily="18" charset="0"/>
              </a:rPr>
              <a:t> In the single statement, we can create and grant the session to the user</a:t>
            </a:r>
            <a:endParaRPr lang="en-US" sz="1600" dirty="0">
              <a:effectLst/>
              <a:latin typeface="Times New Roman" panose="02020603050405020304" pitchFamily="18" charset="0"/>
              <a:ea typeface="Times New Roman" panose="02020603050405020304" pitchFamily="18" charset="0"/>
            </a:endParaRPr>
          </a:p>
        </p:txBody>
      </p:sp>
      <p:pic>
        <p:nvPicPr>
          <p:cNvPr id="9" name="Picture 8" descr="Figure 1-7 Create user using Grant  create session statement"/>
          <p:cNvPicPr/>
          <p:nvPr/>
        </p:nvPicPr>
        <p:blipFill>
          <a:blip r:embed="rId3">
            <a:extLst>
              <a:ext uri="{28A0092B-C50C-407E-A947-70E740481C1C}">
                <a14:useLocalDpi xmlns:a14="http://schemas.microsoft.com/office/drawing/2010/main" val="0"/>
              </a:ext>
            </a:extLst>
          </a:blip>
          <a:srcRect/>
          <a:stretch>
            <a:fillRect/>
          </a:stretch>
        </p:blipFill>
        <p:spPr bwMode="auto">
          <a:xfrm>
            <a:off x="369093" y="5218144"/>
            <a:ext cx="5353459" cy="1077218"/>
          </a:xfrm>
          <a:prstGeom prst="rect">
            <a:avLst/>
          </a:prstGeom>
          <a:noFill/>
          <a:ln>
            <a:noFill/>
          </a:ln>
        </p:spPr>
      </p:pic>
      <p:sp>
        <p:nvSpPr>
          <p:cNvPr id="10" name="Rectangle 9"/>
          <p:cNvSpPr/>
          <p:nvPr/>
        </p:nvSpPr>
        <p:spPr>
          <a:xfrm>
            <a:off x="369093" y="6295362"/>
            <a:ext cx="6391493" cy="369332"/>
          </a:xfrm>
          <a:prstGeom prst="rect">
            <a:avLst/>
          </a:prstGeom>
        </p:spPr>
        <p:txBody>
          <a:bodyPr wrap="none">
            <a:spAutoFit/>
          </a:bodyPr>
          <a:lstStyle/>
          <a:p>
            <a:r>
              <a:rPr lang="en-US" i="1" dirty="0" smtClean="0">
                <a:solidFill>
                  <a:srgbClr val="474F60"/>
                </a:solidFill>
                <a:effectLst/>
                <a:latin typeface="Arial" panose="020B0604020202020204" pitchFamily="34" charset="0"/>
                <a:ea typeface="Calibri" panose="020F0502020204030204" pitchFamily="34" charset="0"/>
              </a:rPr>
              <a:t>Figure 1-7 Create user using Grant create session statement</a:t>
            </a:r>
            <a:endParaRPr lang="en-US" dirty="0"/>
          </a:p>
        </p:txBody>
      </p:sp>
    </p:spTree>
    <p:extLst>
      <p:ext uri="{BB962C8B-B14F-4D97-AF65-F5344CB8AC3E}">
        <p14:creationId xmlns:p14="http://schemas.microsoft.com/office/powerpoint/2010/main" val="28120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23" y="156119"/>
            <a:ext cx="10515600" cy="1325563"/>
          </a:xfrm>
        </p:spPr>
        <p:txBody>
          <a:bodyPr>
            <a:normAutofit/>
          </a:bodyPr>
          <a:lstStyle/>
          <a:p>
            <a:r>
              <a:rPr lang="en-US" sz="3600" b="1" dirty="0"/>
              <a:t>1.3 Listing All Users Information</a:t>
            </a:r>
            <a:br>
              <a:rPr lang="en-US" sz="3600" b="1" dirty="0"/>
            </a:br>
            <a:endParaRPr lang="en-US" sz="3600" dirty="0"/>
          </a:p>
        </p:txBody>
      </p:sp>
      <p:sp>
        <p:nvSpPr>
          <p:cNvPr id="4" name="Slide Number Placeholder 3"/>
          <p:cNvSpPr>
            <a:spLocks noGrp="1"/>
          </p:cNvSpPr>
          <p:nvPr>
            <p:ph type="sldNum" sz="quarter" idx="12"/>
          </p:nvPr>
        </p:nvSpPr>
        <p:spPr/>
        <p:txBody>
          <a:bodyPr/>
          <a:lstStyle/>
          <a:p>
            <a:fld id="{20DDC4BE-D470-4AF3-BE4C-48BA9F52AE26}" type="slidenum">
              <a:rPr lang="en-US" smtClean="0"/>
              <a:t>9</a:t>
            </a:fld>
            <a:endParaRPr lang="en-US"/>
          </a:p>
        </p:txBody>
      </p:sp>
      <p:sp>
        <p:nvSpPr>
          <p:cNvPr id="5" name="Rectangle 4"/>
          <p:cNvSpPr/>
          <p:nvPr/>
        </p:nvSpPr>
        <p:spPr>
          <a:xfrm>
            <a:off x="302623" y="866129"/>
            <a:ext cx="10515600" cy="615553"/>
          </a:xfrm>
          <a:prstGeom prst="rect">
            <a:avLst/>
          </a:prstGeom>
        </p:spPr>
        <p:txBody>
          <a:bodyPr wrap="square">
            <a:spAutoFit/>
          </a:bodyPr>
          <a:lstStyle/>
          <a:p>
            <a:pPr fontAlgn="base"/>
            <a:r>
              <a:rPr lang="en-US" sz="1600" dirty="0" smtClean="0">
                <a:solidFill>
                  <a:srgbClr val="474F60"/>
                </a:solidFill>
                <a:effectLst/>
                <a:latin typeface="Arial" panose="020B0604020202020204" pitchFamily="34" charset="0"/>
                <a:ea typeface="Times New Roman" panose="02020603050405020304" pitchFamily="18" charset="0"/>
              </a:rPr>
              <a:t>The database dictionary view </a:t>
            </a:r>
            <a:r>
              <a:rPr lang="en-US" sz="1600" b="1" dirty="0" smtClean="0">
                <a:solidFill>
                  <a:srgbClr val="474F60"/>
                </a:solidFill>
                <a:effectLst/>
                <a:latin typeface="Arial" panose="020B0604020202020204" pitchFamily="34" charset="0"/>
                <a:ea typeface="Times New Roman" panose="02020603050405020304" pitchFamily="18" charset="0"/>
              </a:rPr>
              <a:t>DBA_USERS</a:t>
            </a:r>
            <a:r>
              <a:rPr lang="en-US" sz="1600" dirty="0" smtClean="0">
                <a:solidFill>
                  <a:srgbClr val="474F60"/>
                </a:solidFill>
                <a:effectLst/>
                <a:latin typeface="Arial" panose="020B0604020202020204" pitchFamily="34" charset="0"/>
                <a:ea typeface="Times New Roman" panose="02020603050405020304" pitchFamily="18" charset="0"/>
              </a:rPr>
              <a:t> describes all users of the database and their related information like password of the user, account status of the user and assigned profile name to the user etc</a:t>
            </a:r>
            <a:r>
              <a:rPr lang="en-US" dirty="0" smtClean="0">
                <a:solidFill>
                  <a:srgbClr val="474F60"/>
                </a:solidFill>
                <a:effectLst/>
                <a:latin typeface="Arial" panose="020B060402020202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6" name="Picture 5" descr="Figure 1-8 Describe DBA_USERS"/>
          <p:cNvPicPr/>
          <p:nvPr/>
        </p:nvPicPr>
        <p:blipFill>
          <a:blip r:embed="rId2">
            <a:extLst>
              <a:ext uri="{28A0092B-C50C-407E-A947-70E740481C1C}">
                <a14:useLocalDpi xmlns:a14="http://schemas.microsoft.com/office/drawing/2010/main" val="0"/>
              </a:ext>
            </a:extLst>
          </a:blip>
          <a:srcRect/>
          <a:stretch>
            <a:fillRect/>
          </a:stretch>
        </p:blipFill>
        <p:spPr bwMode="auto">
          <a:xfrm>
            <a:off x="302623" y="1591489"/>
            <a:ext cx="6868886" cy="5129985"/>
          </a:xfrm>
          <a:prstGeom prst="rect">
            <a:avLst/>
          </a:prstGeom>
          <a:noFill/>
          <a:ln>
            <a:noFill/>
          </a:ln>
        </p:spPr>
      </p:pic>
      <p:sp>
        <p:nvSpPr>
          <p:cNvPr id="7" name="Rectangle 6"/>
          <p:cNvSpPr/>
          <p:nvPr/>
        </p:nvSpPr>
        <p:spPr>
          <a:xfrm>
            <a:off x="7681000" y="4156481"/>
            <a:ext cx="3672800" cy="388696"/>
          </a:xfrm>
          <a:prstGeom prst="rect">
            <a:avLst/>
          </a:prstGeom>
        </p:spPr>
        <p:txBody>
          <a:bodyPr wrap="none">
            <a:spAutoFit/>
          </a:bodyPr>
          <a:lstStyle/>
          <a:p>
            <a:pPr fontAlgn="base">
              <a:lnSpc>
                <a:spcPct val="107000"/>
              </a:lnSpc>
              <a:spcAft>
                <a:spcPts val="800"/>
              </a:spcAft>
            </a:pPr>
            <a:r>
              <a:rPr lang="en-US" i="1" dirty="0" smtClean="0">
                <a:solidFill>
                  <a:srgbClr val="474F60"/>
                </a:solidFill>
                <a:effectLst/>
                <a:latin typeface="Arial" panose="020B0604020202020204" pitchFamily="34" charset="0"/>
                <a:ea typeface="Calibri" panose="020F0502020204030204" pitchFamily="34" charset="0"/>
                <a:cs typeface="Times New Roman" panose="02020603050405020304" pitchFamily="18" charset="0"/>
              </a:rPr>
              <a:t>Figure 1-8 Describe DBA_USERS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7387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1036</Words>
  <Application>Microsoft Office PowerPoint</Application>
  <PresentationFormat>Widescreen</PresentationFormat>
  <Paragraphs>292</Paragraphs>
  <Slides>45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Courier New</vt:lpstr>
      <vt:lpstr>Times New Roman</vt:lpstr>
      <vt:lpstr>Office Theme</vt:lpstr>
      <vt:lpstr>Database Security</vt:lpstr>
      <vt:lpstr>Unit Objective </vt:lpstr>
      <vt:lpstr>1.1     User Authentication  </vt:lpstr>
      <vt:lpstr>PowerPoint Presentation</vt:lpstr>
      <vt:lpstr>1.2 Basic authentication- Database user identified by a password </vt:lpstr>
      <vt:lpstr>PowerPoint Presentation</vt:lpstr>
      <vt:lpstr>PowerPoint Presentation</vt:lpstr>
      <vt:lpstr>PowerPoint Presentation</vt:lpstr>
      <vt:lpstr>1.3 Listing All Users Information </vt:lpstr>
      <vt:lpstr>PowerPoint Presentation</vt:lpstr>
      <vt:lpstr>Database Security</vt:lpstr>
      <vt:lpstr>1.4  Assigning a Default Tablespace for the User </vt:lpstr>
      <vt:lpstr>PowerPoint Presentation</vt:lpstr>
      <vt:lpstr>PowerPoint Presentation</vt:lpstr>
      <vt:lpstr>PowerPoint Presentation</vt:lpstr>
      <vt:lpstr>PowerPoint Presentation</vt:lpstr>
      <vt:lpstr>Database Security</vt:lpstr>
      <vt:lpstr>1.5 Assigning a Temporary Tablespace for the User</vt:lpstr>
      <vt:lpstr>PowerPoint Presentation</vt:lpstr>
      <vt:lpstr>Database Security</vt:lpstr>
      <vt:lpstr>1.6  Assigning a Tablespace Quota for the User </vt:lpstr>
      <vt:lpstr>PowerPoint Presentation</vt:lpstr>
      <vt:lpstr>PowerPoint Presentation</vt:lpstr>
      <vt:lpstr>PowerPoint Presentation</vt:lpstr>
      <vt:lpstr>Database Security</vt:lpstr>
      <vt:lpstr>1.7  Remove User Accounts  </vt:lpstr>
      <vt:lpstr>Exercise – Database user</vt:lpstr>
      <vt:lpstr>Database Security</vt:lpstr>
      <vt:lpstr>PowerPoint Presentation</vt:lpstr>
      <vt:lpstr>PowerPoint Presentation</vt:lpstr>
      <vt:lpstr>PowerPoint Presentation</vt:lpstr>
      <vt:lpstr>PowerPoint Presentation</vt:lpstr>
      <vt:lpstr>PowerPoint Presentation</vt:lpstr>
      <vt:lpstr>Database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1.8  Unit summary</vt:lpstr>
      <vt:lpstr>References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1-Authentication</dc:title>
  <dc:creator>Dr. Girija</dc:creator>
  <cp:lastModifiedBy>Dr.Girija</cp:lastModifiedBy>
  <cp:revision>70</cp:revision>
  <dcterms:created xsi:type="dcterms:W3CDTF">2017-04-25T16:26:10Z</dcterms:created>
  <dcterms:modified xsi:type="dcterms:W3CDTF">2018-01-29T13:26:33Z</dcterms:modified>
</cp:coreProperties>
</file>