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3" r:id="rId1"/>
  </p:sldMasterIdLst>
  <p:notesMasterIdLst>
    <p:notesMasterId r:id="rId17"/>
  </p:notesMasterIdLst>
  <p:sldIdLst>
    <p:sldId id="256" r:id="rId2"/>
    <p:sldId id="258" r:id="rId3"/>
    <p:sldId id="261" r:id="rId4"/>
    <p:sldId id="269" r:id="rId5"/>
    <p:sldId id="267" r:id="rId6"/>
    <p:sldId id="260" r:id="rId7"/>
    <p:sldId id="257" r:id="rId8"/>
    <p:sldId id="268" r:id="rId9"/>
    <p:sldId id="262" r:id="rId10"/>
    <p:sldId id="265" r:id="rId11"/>
    <p:sldId id="266" r:id="rId12"/>
    <p:sldId id="263" r:id="rId13"/>
    <p:sldId id="264"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autoAdjust="0"/>
    <p:restoredTop sz="94712" autoAdjust="0"/>
  </p:normalViewPr>
  <p:slideViewPr>
    <p:cSldViewPr snapToGrid="0" snapToObjects="1">
      <p:cViewPr>
        <p:scale>
          <a:sx n="75" d="100"/>
          <a:sy n="75" d="100"/>
        </p:scale>
        <p:origin x="1896" y="744"/>
      </p:cViewPr>
      <p:guideLst>
        <p:guide orient="horz" pos="2160"/>
        <p:guide pos="2880"/>
      </p:guideLst>
    </p:cSldViewPr>
  </p:slideViewPr>
  <p:outlineViewPr>
    <p:cViewPr>
      <p:scale>
        <a:sx n="33" d="100"/>
        <a:sy n="33" d="100"/>
      </p:scale>
      <p:origin x="0" y="76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A6348E-2793-0843-8FB2-04FD833C195F}" type="datetimeFigureOut">
              <a:rPr lang="en-US" smtClean="0"/>
              <a:t>1/16/18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0B13B7-E20F-3B4C-B1E1-D4263D9DE0EC}" type="slidenum">
              <a:rPr lang="en-US" smtClean="0"/>
              <a:t>‹#›</a:t>
            </a:fld>
            <a:endParaRPr lang="en-US"/>
          </a:p>
        </p:txBody>
      </p:sp>
    </p:spTree>
    <p:extLst>
      <p:ext uri="{BB962C8B-B14F-4D97-AF65-F5344CB8AC3E}">
        <p14:creationId xmlns:p14="http://schemas.microsoft.com/office/powerpoint/2010/main" val="2165418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Helping customers, meeting deadlines, contributing to an </a:t>
            </a:r>
            <a:r>
              <a:rPr lang="en-US" smtClean="0"/>
              <a:t>employee resource, </a:t>
            </a:r>
            <a:endParaRPr lang="en-US"/>
          </a:p>
        </p:txBody>
      </p:sp>
      <p:sp>
        <p:nvSpPr>
          <p:cNvPr id="4" name="Slide Number Placeholder 3"/>
          <p:cNvSpPr>
            <a:spLocks noGrp="1"/>
          </p:cNvSpPr>
          <p:nvPr>
            <p:ph type="sldNum" sz="quarter" idx="10"/>
          </p:nvPr>
        </p:nvSpPr>
        <p:spPr/>
        <p:txBody>
          <a:bodyPr/>
          <a:lstStyle/>
          <a:p>
            <a:fld id="{4A0B13B7-E20F-3B4C-B1E1-D4263D9DE0EC}" type="slidenum">
              <a:rPr lang="en-US" smtClean="0"/>
              <a:t>7</a:t>
            </a:fld>
            <a:endParaRPr lang="en-US"/>
          </a:p>
        </p:txBody>
      </p:sp>
    </p:spTree>
    <p:extLst>
      <p:ext uri="{BB962C8B-B14F-4D97-AF65-F5344CB8AC3E}">
        <p14:creationId xmlns:p14="http://schemas.microsoft.com/office/powerpoint/2010/main" val="275015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Helping customers, meeting deadlines, contributing to an </a:t>
            </a:r>
            <a:r>
              <a:rPr lang="en-US" smtClean="0"/>
              <a:t>employee resource, </a:t>
            </a:r>
            <a:endParaRPr lang="en-US"/>
          </a:p>
        </p:txBody>
      </p:sp>
      <p:sp>
        <p:nvSpPr>
          <p:cNvPr id="4" name="Slide Number Placeholder 3"/>
          <p:cNvSpPr>
            <a:spLocks noGrp="1"/>
          </p:cNvSpPr>
          <p:nvPr>
            <p:ph type="sldNum" sz="quarter" idx="10"/>
          </p:nvPr>
        </p:nvSpPr>
        <p:spPr/>
        <p:txBody>
          <a:bodyPr/>
          <a:lstStyle/>
          <a:p>
            <a:fld id="{4A0B13B7-E20F-3B4C-B1E1-D4263D9DE0EC}" type="slidenum">
              <a:rPr lang="en-US" smtClean="0"/>
              <a:t>8</a:t>
            </a:fld>
            <a:endParaRPr lang="en-US"/>
          </a:p>
        </p:txBody>
      </p:sp>
    </p:spTree>
    <p:extLst>
      <p:ext uri="{BB962C8B-B14F-4D97-AF65-F5344CB8AC3E}">
        <p14:creationId xmlns:p14="http://schemas.microsoft.com/office/powerpoint/2010/main" val="2750155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7D0065BE-0657-4A47-90AD-C21C55E16B19}" type="datetime4">
              <a:rPr lang="en-US" smtClean="0"/>
              <a:pPr/>
              <a:t>January 16, 2018</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6C3AA4-67BE-44F7-809A-3582401494AF}" type="datetime4">
              <a:rPr lang="en-US" smtClean="0"/>
              <a:pPr/>
              <a:t>January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172EEB-1769-4776-AD69-E7C1260563EB}" type="datetime4">
              <a:rPr lang="en-US" smtClean="0"/>
              <a:pPr/>
              <a:t>January 16, 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7BB8AF-C16A-4836-A92D-61834B5F0BA5}" type="datetime4">
              <a:rPr lang="en-US" smtClean="0"/>
              <a:pPr/>
              <a:t>January 16,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647D2193-4505-4A75-99BB-880C6989A757}" type="datetime4">
              <a:rPr lang="en-US" smtClean="0"/>
              <a:pPr/>
              <a:t>January 16, 2018</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2754ED01-E2A0-4C1E-8E21-014B99041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January 16, 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January 16, 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FB012D-77A1-44B0-BB26-329BA1EE55C9}" type="datetime4">
              <a:rPr lang="en-US" smtClean="0"/>
              <a:pPr/>
              <a:t>January 16, 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January 16, 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C7EAB0C-2220-4D0E-A0DD-DB7FA0F742F4}" type="datetime4">
              <a:rPr lang="en-US" smtClean="0"/>
              <a:pPr/>
              <a:t>January 16, 2018</a:t>
            </a:fld>
            <a:endParaRPr lang="en-US"/>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fld id="{2754ED01-E2A0-4C1E-8E21-014B99041579}" type="slidenum">
              <a:rPr lang="en-US" smtClean="0"/>
              <a:pPr/>
              <a:t>‹#›</a:t>
            </a:fld>
            <a:endParaRPr lang="en-US" dirty="0"/>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3416D63-31BF-4B94-B6C5-E20B2C63F515}" type="datetime4">
              <a:rPr lang="en-US" smtClean="0"/>
              <a:pPr/>
              <a:t>January 16, 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fld id="{2754ED01-E2A0-4C1E-8E21-014B99041579}" type="slidenum">
              <a:rPr lang="en-US" smtClean="0"/>
              <a:pPr/>
              <a:t>‹#›</a:t>
            </a:fld>
            <a:endParaRPr lang="en-US"/>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62B1B13E-D5AF-485E-81A1-82A140076526}" type="datetime4">
              <a:rPr lang="en-US" smtClean="0"/>
              <a:pPr/>
              <a:t>January 16, 2018</a:t>
            </a:fld>
            <a:endParaRPr lang="en-US" dirty="0"/>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154396928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ftr="0" dt="0"/>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575" y="2427388"/>
            <a:ext cx="6801440" cy="2590800"/>
          </a:xfrm>
        </p:spPr>
        <p:txBody>
          <a:bodyPr>
            <a:normAutofit fontScale="90000"/>
          </a:bodyPr>
          <a:lstStyle/>
          <a:p>
            <a:r>
              <a:rPr lang="en-US" dirty="0"/>
              <a:t>Making an Evidence-Based Argument for a Raise in the Workplace</a:t>
            </a:r>
          </a:p>
        </p:txBody>
      </p:sp>
    </p:spTree>
    <p:extLst>
      <p:ext uri="{BB962C8B-B14F-4D97-AF65-F5344CB8AC3E}">
        <p14:creationId xmlns:p14="http://schemas.microsoft.com/office/powerpoint/2010/main" val="131103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0"/>
            <a:ext cx="7680960" cy="1371600"/>
          </a:xfrm>
        </p:spPr>
        <p:txBody>
          <a:bodyPr/>
          <a:lstStyle/>
          <a:p>
            <a:r>
              <a:rPr lang="en-US" b="1" dirty="0" smtClean="0"/>
              <a:t>Good performance goals</a:t>
            </a:r>
            <a:endParaRPr lang="en-US" b="1" dirty="0"/>
          </a:p>
        </p:txBody>
      </p:sp>
      <p:sp>
        <p:nvSpPr>
          <p:cNvPr id="3" name="Content Placeholder 2"/>
          <p:cNvSpPr>
            <a:spLocks noGrp="1"/>
          </p:cNvSpPr>
          <p:nvPr>
            <p:ph idx="1"/>
          </p:nvPr>
        </p:nvSpPr>
        <p:spPr>
          <a:xfrm>
            <a:off x="811530" y="1151467"/>
            <a:ext cx="7520940" cy="5232400"/>
          </a:xfrm>
        </p:spPr>
        <p:txBody>
          <a:bodyPr>
            <a:normAutofit/>
          </a:bodyPr>
          <a:lstStyle/>
          <a:p>
            <a:r>
              <a:rPr lang="en-US" b="0" dirty="0" smtClean="0"/>
              <a:t>Good performance goals are:</a:t>
            </a:r>
          </a:p>
          <a:p>
            <a:pPr>
              <a:buFont typeface="Arial"/>
              <a:buChar char="•"/>
            </a:pPr>
            <a:r>
              <a:rPr lang="en-US" b="1" dirty="0" smtClean="0"/>
              <a:t>Realistic</a:t>
            </a:r>
            <a:r>
              <a:rPr lang="en-US" b="0" dirty="0" smtClean="0"/>
              <a:t/>
            </a:r>
            <a:br>
              <a:rPr lang="en-US" b="0" dirty="0" smtClean="0"/>
            </a:br>
            <a:r>
              <a:rPr lang="en-US" b="0" dirty="0" smtClean="0"/>
              <a:t>The </a:t>
            </a:r>
            <a:r>
              <a:rPr lang="en-US" b="0" dirty="0"/>
              <a:t>goal you want to achieve should be something you can </a:t>
            </a:r>
            <a:r>
              <a:rPr lang="en-US" b="0" dirty="0" smtClean="0"/>
              <a:t>do within your current position </a:t>
            </a:r>
            <a:r>
              <a:rPr lang="en-US" b="0" dirty="0"/>
              <a:t>and are likely to do. </a:t>
            </a:r>
            <a:endParaRPr lang="en-US" b="0" dirty="0" smtClean="0"/>
          </a:p>
          <a:p>
            <a:pPr>
              <a:buFont typeface="Arial"/>
              <a:buChar char="•"/>
            </a:pPr>
            <a:r>
              <a:rPr lang="en-US" b="1" dirty="0" smtClean="0"/>
              <a:t>Measurable</a:t>
            </a:r>
            <a:r>
              <a:rPr lang="en-US" b="0" dirty="0" smtClean="0"/>
              <a:t/>
            </a:r>
            <a:br>
              <a:rPr lang="en-US" b="0" dirty="0" smtClean="0"/>
            </a:br>
            <a:r>
              <a:rPr lang="en-US" b="0" dirty="0" smtClean="0"/>
              <a:t>The improvement you will provide should be specific so your manager can evaluate its progress in your next performance review. Keywords that can help describe a measurable improvement include: </a:t>
            </a:r>
            <a:r>
              <a:rPr lang="en-US" dirty="0" smtClean="0"/>
              <a:t>more</a:t>
            </a:r>
            <a:r>
              <a:rPr lang="en-US" b="0" dirty="0" smtClean="0"/>
              <a:t>, </a:t>
            </a:r>
            <a:r>
              <a:rPr lang="en-US" dirty="0" smtClean="0"/>
              <a:t>increase</a:t>
            </a:r>
            <a:r>
              <a:rPr lang="en-US" b="0" dirty="0" smtClean="0"/>
              <a:t>, </a:t>
            </a:r>
            <a:r>
              <a:rPr lang="en-US" dirty="0" smtClean="0"/>
              <a:t>reduce</a:t>
            </a:r>
            <a:r>
              <a:rPr lang="en-US" b="0" dirty="0" smtClean="0"/>
              <a:t>, </a:t>
            </a:r>
            <a:r>
              <a:rPr lang="en-US" dirty="0" smtClean="0"/>
              <a:t>improve</a:t>
            </a:r>
            <a:r>
              <a:rPr lang="en-US" b="0" dirty="0" smtClean="0"/>
              <a:t>, </a:t>
            </a:r>
            <a:r>
              <a:rPr lang="en-US" dirty="0" smtClean="0"/>
              <a:t>percent</a:t>
            </a:r>
            <a:r>
              <a:rPr lang="en-US" b="0" dirty="0" smtClean="0"/>
              <a:t>. For </a:t>
            </a:r>
            <a:r>
              <a:rPr lang="en-US" b="0" dirty="0"/>
              <a:t>example: “I plan to improve customer service satisfaction ratings </a:t>
            </a:r>
            <a:r>
              <a:rPr lang="en-US" dirty="0"/>
              <a:t>by 10% </a:t>
            </a:r>
            <a:r>
              <a:rPr lang="en-US" b="0" dirty="0"/>
              <a:t>by the end of the </a:t>
            </a:r>
            <a:r>
              <a:rPr lang="en-US" b="0" dirty="0" smtClean="0"/>
              <a:t>year</a:t>
            </a:r>
            <a:r>
              <a:rPr lang="en-US" b="0" dirty="0"/>
              <a:t>, as </a:t>
            </a:r>
            <a:r>
              <a:rPr lang="en-US" b="0" dirty="0" smtClean="0"/>
              <a:t>measured by </a:t>
            </a:r>
            <a:r>
              <a:rPr lang="en-US" b="0" dirty="0"/>
              <a:t>customer satisfaction surveys.</a:t>
            </a:r>
            <a:r>
              <a:rPr lang="en-US" b="0" dirty="0" smtClean="0"/>
              <a:t>”</a:t>
            </a:r>
          </a:p>
          <a:p>
            <a:pPr>
              <a:buFont typeface="Arial"/>
              <a:buChar char="•"/>
            </a:pPr>
            <a:r>
              <a:rPr lang="en-US" b="1" dirty="0" smtClean="0"/>
              <a:t>Clear about the value they provide </a:t>
            </a:r>
            <a:r>
              <a:rPr lang="en-US" dirty="0" smtClean="0"/>
              <a:t/>
            </a:r>
            <a:br>
              <a:rPr lang="en-US" dirty="0" smtClean="0"/>
            </a:br>
            <a:r>
              <a:rPr lang="en-US" b="0" dirty="0" smtClean="0"/>
              <a:t>Your goal should not only focus on your learning and growth but on how your actions or your growth will benefit the company.</a:t>
            </a:r>
          </a:p>
        </p:txBody>
      </p:sp>
    </p:spTree>
    <p:extLst>
      <p:ext uri="{BB962C8B-B14F-4D97-AF65-F5344CB8AC3E}">
        <p14:creationId xmlns:p14="http://schemas.microsoft.com/office/powerpoint/2010/main" val="3373937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320" y="219261"/>
            <a:ext cx="7680960" cy="1371600"/>
          </a:xfrm>
        </p:spPr>
        <p:txBody>
          <a:bodyPr/>
          <a:lstStyle/>
          <a:p>
            <a:r>
              <a:rPr lang="en-US" b="1" dirty="0" smtClean="0"/>
              <a:t>Making a performance goal</a:t>
            </a:r>
            <a:endParaRPr lang="en-US" b="1" dirty="0"/>
          </a:p>
        </p:txBody>
      </p:sp>
      <p:sp>
        <p:nvSpPr>
          <p:cNvPr id="3" name="Content Placeholder 2"/>
          <p:cNvSpPr>
            <a:spLocks noGrp="1"/>
          </p:cNvSpPr>
          <p:nvPr>
            <p:ph idx="1"/>
          </p:nvPr>
        </p:nvSpPr>
        <p:spPr>
          <a:xfrm>
            <a:off x="4622800" y="1443760"/>
            <a:ext cx="4114800" cy="3839440"/>
          </a:xfrm>
        </p:spPr>
        <p:txBody>
          <a:bodyPr>
            <a:normAutofit/>
          </a:bodyPr>
          <a:lstStyle/>
          <a:p>
            <a:r>
              <a:rPr lang="en-US" sz="2800" b="0" dirty="0" smtClean="0"/>
              <a:t>Structure your performance goal like so: </a:t>
            </a:r>
          </a:p>
          <a:p>
            <a:r>
              <a:rPr lang="en-US" sz="2800" b="0" dirty="0" smtClean="0"/>
              <a:t>“I plan to </a:t>
            </a:r>
            <a:r>
              <a:rPr lang="en-US" sz="2800" b="0" i="1" dirty="0" smtClean="0"/>
              <a:t>(measurable improvement you will achieve) </a:t>
            </a:r>
            <a:r>
              <a:rPr lang="en-US" sz="2800" b="0" dirty="0" smtClean="0"/>
              <a:t>by </a:t>
            </a:r>
            <a:r>
              <a:rPr lang="en-US" sz="2800" b="0" i="1" dirty="0" smtClean="0"/>
              <a:t>(action you will take)</a:t>
            </a:r>
            <a:r>
              <a:rPr lang="en-US" sz="2800" b="0" dirty="0" smtClean="0"/>
              <a:t>.”</a:t>
            </a:r>
          </a:p>
        </p:txBody>
      </p:sp>
      <p:pic>
        <p:nvPicPr>
          <p:cNvPr id="4" name="Picture 3" descr="steps-1081909_640.jpg"/>
          <p:cNvPicPr>
            <a:picLocks noChangeAspect="1"/>
          </p:cNvPicPr>
          <p:nvPr/>
        </p:nvPicPr>
        <p:blipFill rotWithShape="1">
          <a:blip r:embed="rId2" cstate="print">
            <a:extLst>
              <a:ext uri="{28A0092B-C50C-407E-A947-70E740481C1C}">
                <a14:useLocalDpi xmlns:a14="http://schemas.microsoft.com/office/drawing/2010/main" val="0"/>
              </a:ext>
            </a:extLst>
          </a:blip>
          <a:srcRect l="6644" r="20000"/>
          <a:stretch/>
        </p:blipFill>
        <p:spPr>
          <a:xfrm>
            <a:off x="524933" y="2014194"/>
            <a:ext cx="3454400" cy="3134534"/>
          </a:xfrm>
          <a:prstGeom prst="rect">
            <a:avLst/>
          </a:prstGeom>
        </p:spPr>
      </p:pic>
    </p:spTree>
    <p:extLst>
      <p:ext uri="{BB962C8B-B14F-4D97-AF65-F5344CB8AC3E}">
        <p14:creationId xmlns:p14="http://schemas.microsoft.com/office/powerpoint/2010/main" val="22353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226" y="0"/>
            <a:ext cx="8141547" cy="1371600"/>
          </a:xfrm>
        </p:spPr>
        <p:txBody>
          <a:bodyPr/>
          <a:lstStyle/>
          <a:p>
            <a:r>
              <a:rPr lang="en-US" b="1" dirty="0" smtClean="0"/>
              <a:t>Examples of performance goals</a:t>
            </a:r>
            <a:endParaRPr lang="en-US" b="1" dirty="0"/>
          </a:p>
        </p:txBody>
      </p:sp>
      <p:sp>
        <p:nvSpPr>
          <p:cNvPr id="3" name="Content Placeholder 2"/>
          <p:cNvSpPr>
            <a:spLocks noGrp="1"/>
          </p:cNvSpPr>
          <p:nvPr>
            <p:ph idx="1"/>
          </p:nvPr>
        </p:nvSpPr>
        <p:spPr>
          <a:xfrm>
            <a:off x="475825" y="1371600"/>
            <a:ext cx="8192347" cy="4900507"/>
          </a:xfrm>
        </p:spPr>
        <p:txBody>
          <a:bodyPr>
            <a:normAutofit/>
          </a:bodyPr>
          <a:lstStyle/>
          <a:p>
            <a:r>
              <a:rPr lang="en-US" b="0" dirty="0"/>
              <a:t>Here are some examples of realistic work performance goals:</a:t>
            </a:r>
          </a:p>
          <a:p>
            <a:pPr>
              <a:buFont typeface="Arial"/>
              <a:buChar char="•"/>
            </a:pPr>
            <a:r>
              <a:rPr lang="en-US" b="0" dirty="0" smtClean="0"/>
              <a:t>Adrienne</a:t>
            </a:r>
            <a:r>
              <a:rPr lang="en-US" b="0" dirty="0"/>
              <a:t>, IT support specialist: “I am aiming to reduce customer calls to our support staff by writing more documentation that helps customers solve problems themselves.</a:t>
            </a:r>
            <a:r>
              <a:rPr lang="en-US" b="0" dirty="0" smtClean="0"/>
              <a:t>”</a:t>
            </a:r>
          </a:p>
          <a:p>
            <a:pPr>
              <a:buFont typeface="Arial"/>
              <a:buChar char="•"/>
            </a:pPr>
            <a:r>
              <a:rPr lang="en-US" b="0" dirty="0" smtClean="0"/>
              <a:t>Fatima, office administrator: “Starting next week, I will check </a:t>
            </a:r>
            <a:r>
              <a:rPr lang="en-US" b="0" dirty="0"/>
              <a:t>supply inventory bi-weekly and re-order as needed to avoid </a:t>
            </a:r>
            <a:r>
              <a:rPr lang="en-US" b="0" dirty="0" smtClean="0"/>
              <a:t>shortages.”</a:t>
            </a:r>
          </a:p>
          <a:p>
            <a:pPr>
              <a:buFont typeface="Arial"/>
              <a:buChar char="•"/>
            </a:pPr>
            <a:r>
              <a:rPr lang="en-US" b="0" dirty="0" smtClean="0"/>
              <a:t>Demarco, </a:t>
            </a:r>
            <a:r>
              <a:rPr lang="en-US" b="0" dirty="0"/>
              <a:t>call </a:t>
            </a:r>
            <a:r>
              <a:rPr lang="en-US" b="0" dirty="0" smtClean="0"/>
              <a:t>center </a:t>
            </a:r>
            <a:r>
              <a:rPr lang="en-US" b="0" dirty="0"/>
              <a:t>agent manager: “I plan to reduce customer waiting times by at least 30 seconds by looking at call time records and meeting with my employees to go over the best ways to reduce waiting.”</a:t>
            </a:r>
          </a:p>
          <a:p>
            <a:pPr>
              <a:buFont typeface="Arial"/>
              <a:buChar char="•"/>
            </a:pPr>
            <a:r>
              <a:rPr lang="en-US" b="0" dirty="0" smtClean="0"/>
              <a:t>Kayla, marketing associate: “I will develop my skills </a:t>
            </a:r>
            <a:r>
              <a:rPr lang="en-US" b="0" dirty="0"/>
              <a:t>and expertise </a:t>
            </a:r>
            <a:r>
              <a:rPr lang="en-US" b="0" dirty="0" smtClean="0"/>
              <a:t>with marketing strategies by </a:t>
            </a:r>
            <a:r>
              <a:rPr lang="en-US" b="0" dirty="0"/>
              <a:t>attending a </a:t>
            </a:r>
            <a:r>
              <a:rPr lang="en-US" b="0" dirty="0" smtClean="0"/>
              <a:t>workshop </a:t>
            </a:r>
            <a:r>
              <a:rPr lang="en-US" b="0" dirty="0"/>
              <a:t>before the end of the first semester. </a:t>
            </a:r>
            <a:r>
              <a:rPr lang="en-US" b="0" dirty="0" smtClean="0"/>
              <a:t>I will train staff </a:t>
            </a:r>
            <a:r>
              <a:rPr lang="en-US" b="0" dirty="0"/>
              <a:t>members in department by the end of the second </a:t>
            </a:r>
            <a:r>
              <a:rPr lang="en-US" b="0" dirty="0" smtClean="0"/>
              <a:t>quarter.”</a:t>
            </a:r>
            <a:endParaRPr lang="en-US" b="0" dirty="0"/>
          </a:p>
        </p:txBody>
      </p:sp>
    </p:spTree>
    <p:extLst>
      <p:ext uri="{BB962C8B-B14F-4D97-AF65-F5344CB8AC3E}">
        <p14:creationId xmlns:p14="http://schemas.microsoft.com/office/powerpoint/2010/main" val="364267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510" y="237065"/>
            <a:ext cx="7680960" cy="1286061"/>
          </a:xfrm>
        </p:spPr>
        <p:txBody>
          <a:bodyPr/>
          <a:lstStyle/>
          <a:p>
            <a:r>
              <a:rPr lang="en-US" b="1" dirty="0" smtClean="0"/>
              <a:t>Example of a strong argument in favor of a raise</a:t>
            </a:r>
            <a:endParaRPr lang="en-US" b="1" dirty="0"/>
          </a:p>
        </p:txBody>
      </p:sp>
      <p:sp>
        <p:nvSpPr>
          <p:cNvPr id="3" name="Content Placeholder 2"/>
          <p:cNvSpPr>
            <a:spLocks noGrp="1"/>
          </p:cNvSpPr>
          <p:nvPr>
            <p:ph idx="1"/>
          </p:nvPr>
        </p:nvSpPr>
        <p:spPr>
          <a:xfrm>
            <a:off x="811530" y="1523126"/>
            <a:ext cx="7520940" cy="5012267"/>
          </a:xfrm>
        </p:spPr>
        <p:txBody>
          <a:bodyPr>
            <a:normAutofit/>
          </a:bodyPr>
          <a:lstStyle/>
          <a:p>
            <a:pPr marL="0" indent="0"/>
            <a:r>
              <a:rPr lang="en-US" b="0" dirty="0" smtClean="0"/>
              <a:t>Read the following example of </a:t>
            </a:r>
            <a:r>
              <a:rPr lang="en-US" b="0" dirty="0" err="1" smtClean="0"/>
              <a:t>Taniqua</a:t>
            </a:r>
            <a:r>
              <a:rPr lang="en-US" b="0" dirty="0" smtClean="0"/>
              <a:t> (a copywriter) addressing her employer and asking for a raise.</a:t>
            </a:r>
          </a:p>
          <a:p>
            <a:pPr marL="285750" indent="-285750">
              <a:buFont typeface="Arial"/>
              <a:buChar char="•"/>
            </a:pPr>
            <a:r>
              <a:rPr lang="en-US" b="0" dirty="0" smtClean="0"/>
              <a:t>“I booked this meeting to talk about my performance. I enjoy working here and have consistently carried out my responsibilities, even when deadlines have been tight. I have been consistent in providing quality copywriting for our clients, which is important to maintain and grow our client base as an ad agency. </a:t>
            </a:r>
            <a:br>
              <a:rPr lang="en-US" b="0" dirty="0" smtClean="0"/>
            </a:br>
            <a:r>
              <a:rPr lang="en-US" b="0" dirty="0" smtClean="0"/>
              <a:t>I </a:t>
            </a:r>
            <a:r>
              <a:rPr lang="en-US" b="0" dirty="0"/>
              <a:t>strongly believe that my contribution </a:t>
            </a:r>
            <a:r>
              <a:rPr lang="en-US" b="0" dirty="0" smtClean="0"/>
              <a:t>merits a </a:t>
            </a:r>
            <a:r>
              <a:rPr lang="en-US" b="0" dirty="0"/>
              <a:t>raise in </a:t>
            </a:r>
            <a:r>
              <a:rPr lang="en-US" b="0" dirty="0" smtClean="0"/>
              <a:t>salary </a:t>
            </a:r>
            <a:r>
              <a:rPr lang="en-US" b="0" dirty="0"/>
              <a:t>because </a:t>
            </a:r>
            <a:r>
              <a:rPr lang="en-US" b="0" dirty="0" smtClean="0"/>
              <a:t>my salary should reflect industry averages, my skillset and my </a:t>
            </a:r>
            <a:r>
              <a:rPr lang="en-US" b="0" dirty="0"/>
              <a:t>performance</a:t>
            </a:r>
            <a:r>
              <a:rPr lang="en-US" b="0" dirty="0" smtClean="0"/>
              <a:t>. In order to meet the industry standard, my salary should be $3,000 higher.</a:t>
            </a:r>
            <a:br>
              <a:rPr lang="en-US" b="0" dirty="0" smtClean="0"/>
            </a:br>
            <a:r>
              <a:rPr lang="en-US" b="0" dirty="0" smtClean="0"/>
              <a:t>I also want to set a goal for myself so that I can grow with the company and keep providing value. I aim to write a style guide for our copywriters by the end of the year. This is something we need within the company to maintain a consistent brand and voice in our writing.”</a:t>
            </a:r>
            <a:endParaRPr lang="en-US" b="0" dirty="0"/>
          </a:p>
        </p:txBody>
      </p:sp>
    </p:spTree>
    <p:extLst>
      <p:ext uri="{BB962C8B-B14F-4D97-AF65-F5344CB8AC3E}">
        <p14:creationId xmlns:p14="http://schemas.microsoft.com/office/powerpoint/2010/main" val="423406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445758"/>
            <a:ext cx="7680960" cy="1371600"/>
          </a:xfrm>
        </p:spPr>
        <p:txBody>
          <a:bodyPr/>
          <a:lstStyle/>
          <a:p>
            <a:r>
              <a:rPr lang="en-US" b="1" dirty="0" smtClean="0"/>
              <a:t>What to do after receiving a raise</a:t>
            </a:r>
            <a:endParaRPr lang="en-US" b="1" dirty="0"/>
          </a:p>
        </p:txBody>
      </p:sp>
      <p:sp>
        <p:nvSpPr>
          <p:cNvPr id="3" name="Content Placeholder 2"/>
          <p:cNvSpPr>
            <a:spLocks noGrp="1"/>
          </p:cNvSpPr>
          <p:nvPr>
            <p:ph idx="1"/>
          </p:nvPr>
        </p:nvSpPr>
        <p:spPr>
          <a:xfrm>
            <a:off x="822960" y="1817359"/>
            <a:ext cx="7520940" cy="2500642"/>
          </a:xfrm>
        </p:spPr>
        <p:txBody>
          <a:bodyPr>
            <a:normAutofit fontScale="92500" lnSpcReduction="10000"/>
          </a:bodyPr>
          <a:lstStyle/>
          <a:p>
            <a:pPr marL="457200" indent="-457200">
              <a:buFont typeface="Arial" charset="0"/>
              <a:buChar char="•"/>
            </a:pPr>
            <a:r>
              <a:rPr lang="en-US" sz="2800" dirty="0" smtClean="0"/>
              <a:t>Follow through with the performance goals you </a:t>
            </a:r>
            <a:r>
              <a:rPr lang="en-US" sz="2800" dirty="0" smtClean="0"/>
              <a:t>discussed with you manager</a:t>
            </a:r>
            <a:endParaRPr lang="en-US" sz="2800" dirty="0" smtClean="0"/>
          </a:p>
          <a:p>
            <a:endParaRPr lang="en-US" sz="2800" dirty="0" smtClean="0"/>
          </a:p>
          <a:p>
            <a:pPr marL="457200" indent="-457200">
              <a:buFont typeface="Arial" charset="0"/>
              <a:buChar char="•"/>
            </a:pPr>
            <a:r>
              <a:rPr lang="en-US" sz="2800" dirty="0" smtClean="0"/>
              <a:t>Write a hand-written thank you note</a:t>
            </a:r>
          </a:p>
          <a:p>
            <a:pPr marL="836676" lvl="3" indent="-457200">
              <a:buFont typeface="Arial" charset="0"/>
              <a:buChar char="•"/>
            </a:pPr>
            <a:r>
              <a:rPr lang="en-US" sz="2600" dirty="0" smtClean="0"/>
              <a:t>Remind your employer what goals you plan to reach</a:t>
            </a:r>
            <a:endParaRPr lang="en-US" sz="2600" dirty="0"/>
          </a:p>
        </p:txBody>
      </p:sp>
      <p:pic>
        <p:nvPicPr>
          <p:cNvPr id="4" name="Picture 3"/>
          <p:cNvPicPr>
            <a:picLocks noChangeAspect="1"/>
          </p:cNvPicPr>
          <p:nvPr/>
        </p:nvPicPr>
        <p:blipFill>
          <a:blip r:embed="rId2"/>
          <a:stretch>
            <a:fillRect/>
          </a:stretch>
        </p:blipFill>
        <p:spPr>
          <a:xfrm>
            <a:off x="0" y="4468975"/>
            <a:ext cx="4013201" cy="2676891"/>
          </a:xfrm>
          <a:prstGeom prst="rect">
            <a:avLst/>
          </a:prstGeom>
        </p:spPr>
      </p:pic>
    </p:spTree>
    <p:extLst>
      <p:ext uri="{BB962C8B-B14F-4D97-AF65-F5344CB8AC3E}">
        <p14:creationId xmlns:p14="http://schemas.microsoft.com/office/powerpoint/2010/main" val="199326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231" y="0"/>
            <a:ext cx="7680960" cy="1371600"/>
          </a:xfrm>
        </p:spPr>
        <p:txBody>
          <a:bodyPr/>
          <a:lstStyle/>
          <a:p>
            <a:r>
              <a:rPr lang="en-US" b="1" dirty="0" smtClean="0"/>
              <a:t>How to respond to criticism and the rejection of a raise</a:t>
            </a:r>
            <a:endParaRPr lang="en-US" b="1" dirty="0"/>
          </a:p>
        </p:txBody>
      </p:sp>
      <p:sp>
        <p:nvSpPr>
          <p:cNvPr id="3" name="Content Placeholder 2"/>
          <p:cNvSpPr>
            <a:spLocks noGrp="1"/>
          </p:cNvSpPr>
          <p:nvPr>
            <p:ph idx="1"/>
          </p:nvPr>
        </p:nvSpPr>
        <p:spPr>
          <a:xfrm>
            <a:off x="253999" y="1457531"/>
            <a:ext cx="7869767" cy="3329932"/>
          </a:xfrm>
        </p:spPr>
        <p:txBody>
          <a:bodyPr>
            <a:noAutofit/>
          </a:bodyPr>
          <a:lstStyle/>
          <a:p>
            <a:pPr>
              <a:buFont typeface="Arial" charset="0"/>
              <a:buChar char="•"/>
            </a:pPr>
            <a:r>
              <a:rPr lang="en-US" sz="2000" dirty="0" smtClean="0"/>
              <a:t>Don’t react emotionally and do not argue</a:t>
            </a:r>
            <a:endParaRPr lang="en-US" sz="2000" dirty="0"/>
          </a:p>
          <a:p>
            <a:pPr>
              <a:buFont typeface="Arial" charset="0"/>
              <a:buChar char="•"/>
            </a:pPr>
            <a:r>
              <a:rPr lang="en-US" sz="2000" dirty="0" smtClean="0"/>
              <a:t>Do not take it personally</a:t>
            </a:r>
            <a:endParaRPr lang="en-US" sz="2000" dirty="0"/>
          </a:p>
          <a:p>
            <a:pPr>
              <a:buFont typeface="Arial" charset="0"/>
              <a:buChar char="•"/>
            </a:pPr>
            <a:r>
              <a:rPr lang="en-US" sz="2000" dirty="0" smtClean="0"/>
              <a:t>Ask for feedback and skills you need to </a:t>
            </a:r>
            <a:r>
              <a:rPr lang="en-US" sz="2000" dirty="0" smtClean="0"/>
              <a:t>improve on</a:t>
            </a:r>
            <a:endParaRPr lang="en-US" sz="2000" dirty="0" smtClean="0"/>
          </a:p>
          <a:p>
            <a:pPr>
              <a:buFont typeface="Arial" charset="0"/>
              <a:buChar char="•"/>
            </a:pPr>
            <a:r>
              <a:rPr lang="en-US" sz="2000" dirty="0" smtClean="0"/>
              <a:t>Ask questions if you do not understand </a:t>
            </a:r>
            <a:r>
              <a:rPr lang="en-US" sz="2000" dirty="0" smtClean="0"/>
              <a:t>or </a:t>
            </a:r>
            <a:r>
              <a:rPr lang="en-US" sz="2000" dirty="0" smtClean="0"/>
              <a:t>if </a:t>
            </a:r>
            <a:r>
              <a:rPr lang="en-US" sz="2000" dirty="0" smtClean="0"/>
              <a:t>your boss’s feedback is vague</a:t>
            </a:r>
          </a:p>
          <a:p>
            <a:pPr>
              <a:buFont typeface="Arial" charset="0"/>
              <a:buChar char="•"/>
            </a:pPr>
            <a:r>
              <a:rPr lang="en-US" sz="2000" dirty="0" smtClean="0"/>
              <a:t>Thank them for their feedback</a:t>
            </a:r>
          </a:p>
          <a:p>
            <a:pPr>
              <a:buFont typeface="Arial" charset="0"/>
              <a:buChar char="•"/>
            </a:pPr>
            <a:endParaRPr lang="en-US" sz="2000" dirty="0" smtClean="0"/>
          </a:p>
          <a:p>
            <a:pPr>
              <a:buFont typeface="Arial" charset="0"/>
              <a:buChar char="•"/>
            </a:pPr>
            <a:r>
              <a:rPr lang="en-US" sz="2000" dirty="0" smtClean="0"/>
              <a:t>Request a future review where a raise in salary can be discussed again</a:t>
            </a:r>
            <a:endParaRPr lang="en-US" sz="2000" dirty="0"/>
          </a:p>
        </p:txBody>
      </p:sp>
      <p:pic>
        <p:nvPicPr>
          <p:cNvPr id="1026" name="Picture 2" descr=" person making a checklist in a not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1866" y="4684691"/>
            <a:ext cx="3268133" cy="217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0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64028"/>
            <a:ext cx="7680960" cy="1371600"/>
          </a:xfrm>
        </p:spPr>
        <p:txBody>
          <a:bodyPr/>
          <a:lstStyle/>
          <a:p>
            <a:r>
              <a:rPr lang="en-US" b="1" dirty="0" smtClean="0"/>
              <a:t>Lesson plan</a:t>
            </a:r>
            <a:endParaRPr lang="en-US" b="1" dirty="0"/>
          </a:p>
        </p:txBody>
      </p:sp>
      <p:sp>
        <p:nvSpPr>
          <p:cNvPr id="3" name="Content Placeholder 2"/>
          <p:cNvSpPr>
            <a:spLocks noGrp="1"/>
          </p:cNvSpPr>
          <p:nvPr>
            <p:ph idx="1"/>
          </p:nvPr>
        </p:nvSpPr>
        <p:spPr>
          <a:xfrm>
            <a:off x="354752" y="1761028"/>
            <a:ext cx="4217248" cy="3522171"/>
          </a:xfrm>
        </p:spPr>
        <p:txBody>
          <a:bodyPr>
            <a:normAutofit fontScale="92500" lnSpcReduction="10000"/>
          </a:bodyPr>
          <a:lstStyle/>
          <a:p>
            <a:r>
              <a:rPr lang="en-US" sz="2800" dirty="0" smtClean="0"/>
              <a:t>In this lesson, you will learn the basics of:</a:t>
            </a:r>
          </a:p>
          <a:p>
            <a:pPr>
              <a:buFont typeface="Arial"/>
              <a:buChar char="•"/>
            </a:pPr>
            <a:r>
              <a:rPr lang="en-US" sz="2800" dirty="0" smtClean="0"/>
              <a:t>When to ask for a raise</a:t>
            </a:r>
          </a:p>
          <a:p>
            <a:pPr>
              <a:buFont typeface="Arial"/>
              <a:buChar char="•"/>
            </a:pPr>
            <a:r>
              <a:rPr lang="en-US" sz="2800" dirty="0" smtClean="0"/>
              <a:t>How to ask for a raise</a:t>
            </a:r>
          </a:p>
          <a:p>
            <a:pPr>
              <a:buFont typeface="Arial"/>
              <a:buChar char="•"/>
            </a:pPr>
            <a:r>
              <a:rPr lang="en-US" sz="2800" dirty="0" smtClean="0"/>
              <a:t>What to do after receiving a raise or being rejected for a raise</a:t>
            </a:r>
          </a:p>
        </p:txBody>
      </p:sp>
      <p:pic>
        <p:nvPicPr>
          <p:cNvPr id="5" name="Picture 4" descr="meeting-1020340_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0987" y="1049828"/>
            <a:ext cx="3412913" cy="3412913"/>
          </a:xfrm>
          <a:prstGeom prst="rect">
            <a:avLst/>
          </a:prstGeom>
        </p:spPr>
      </p:pic>
    </p:spTree>
    <p:extLst>
      <p:ext uri="{BB962C8B-B14F-4D97-AF65-F5344CB8AC3E}">
        <p14:creationId xmlns:p14="http://schemas.microsoft.com/office/powerpoint/2010/main" val="750042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31520" y="354727"/>
            <a:ext cx="7680960" cy="1371600"/>
          </a:xfrm>
        </p:spPr>
        <p:txBody>
          <a:bodyPr/>
          <a:lstStyle/>
          <a:p>
            <a:r>
              <a:rPr lang="en-US" b="1" dirty="0" smtClean="0"/>
              <a:t>When to ask for a raise</a:t>
            </a:r>
            <a:endParaRPr lang="en-US" b="1" dirty="0"/>
          </a:p>
        </p:txBody>
      </p:sp>
      <p:sp>
        <p:nvSpPr>
          <p:cNvPr id="2" name="Content Placeholder 1"/>
          <p:cNvSpPr>
            <a:spLocks noGrp="1"/>
          </p:cNvSpPr>
          <p:nvPr>
            <p:ph sz="half" idx="1"/>
          </p:nvPr>
        </p:nvSpPr>
        <p:spPr>
          <a:xfrm>
            <a:off x="731520" y="2014194"/>
            <a:ext cx="7931573" cy="2814320"/>
          </a:xfrm>
        </p:spPr>
        <p:txBody>
          <a:bodyPr>
            <a:noAutofit/>
          </a:bodyPr>
          <a:lstStyle/>
          <a:p>
            <a:pPr marL="0" indent="0">
              <a:buNone/>
            </a:pPr>
            <a:r>
              <a:rPr lang="en-US" sz="2800" b="0" dirty="0" smtClean="0"/>
              <a:t>You can ask for a raise when:</a:t>
            </a:r>
          </a:p>
          <a:p>
            <a:pPr marL="457200" indent="-457200">
              <a:buFont typeface="Arial"/>
              <a:buChar char="•"/>
            </a:pPr>
            <a:r>
              <a:rPr lang="en-US" sz="2800" b="0" dirty="0" smtClean="0"/>
              <a:t>You have been working at the company for a year or longer</a:t>
            </a:r>
          </a:p>
          <a:p>
            <a:pPr marL="457200" indent="-457200">
              <a:buFont typeface="Arial"/>
              <a:buChar char="•"/>
            </a:pPr>
            <a:r>
              <a:rPr lang="en-US" sz="2800" b="0" dirty="0" smtClean="0"/>
              <a:t>The company has funding to provide raises</a:t>
            </a:r>
          </a:p>
          <a:p>
            <a:pPr marL="288036" lvl="1" indent="-457200">
              <a:buFont typeface="Arial"/>
              <a:buChar char="•"/>
            </a:pPr>
            <a:r>
              <a:rPr lang="en-US" sz="2800" dirty="0" smtClean="0"/>
              <a:t>If you are unsure, you can still ask for a raise.</a:t>
            </a:r>
            <a:endParaRPr lang="en-US" sz="2800" dirty="0"/>
          </a:p>
        </p:txBody>
      </p:sp>
    </p:spTree>
    <p:extLst>
      <p:ext uri="{BB962C8B-B14F-4D97-AF65-F5344CB8AC3E}">
        <p14:creationId xmlns:p14="http://schemas.microsoft.com/office/powerpoint/2010/main" val="3788050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267" y="388594"/>
            <a:ext cx="7680960" cy="1371600"/>
          </a:xfrm>
        </p:spPr>
        <p:txBody>
          <a:bodyPr/>
          <a:lstStyle/>
          <a:p>
            <a:r>
              <a:rPr lang="en-US" b="1" dirty="0" smtClean="0"/>
              <a:t>When not to ask for a raise</a:t>
            </a:r>
            <a:endParaRPr lang="en-US" b="1" dirty="0"/>
          </a:p>
        </p:txBody>
      </p:sp>
      <p:sp>
        <p:nvSpPr>
          <p:cNvPr id="5" name="Content Placeholder 2"/>
          <p:cNvSpPr txBox="1">
            <a:spLocks/>
          </p:cNvSpPr>
          <p:nvPr/>
        </p:nvSpPr>
        <p:spPr>
          <a:xfrm>
            <a:off x="440267" y="1907588"/>
            <a:ext cx="7460149" cy="3322320"/>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28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800" kern="1200">
                <a:solidFill>
                  <a:schemeClr val="tx1"/>
                </a:solidFill>
                <a:latin typeface="+mn-lt"/>
                <a:ea typeface="+mn-ea"/>
                <a:cs typeface="+mn-cs"/>
              </a:defRPr>
            </a:lvl9pPr>
          </a:lstStyle>
          <a:p>
            <a:r>
              <a:rPr lang="en-US" b="0" dirty="0" smtClean="0"/>
              <a:t>Avoid asking for a raise when:</a:t>
            </a:r>
          </a:p>
          <a:p>
            <a:pPr marL="457200" indent="-457200">
              <a:buFont typeface="Arial"/>
              <a:buChar char="•"/>
            </a:pPr>
            <a:r>
              <a:rPr lang="en-US" b="0" dirty="0" smtClean="0"/>
              <a:t>You have been working for the company for under a year*</a:t>
            </a:r>
          </a:p>
          <a:p>
            <a:pPr marL="457200" indent="-457200">
              <a:buFont typeface="Arial"/>
              <a:buChar char="•"/>
            </a:pPr>
            <a:r>
              <a:rPr lang="en-US" b="0" dirty="0" smtClean="0"/>
              <a:t>You are absolutely sure the company has no funding for raises**</a:t>
            </a:r>
          </a:p>
        </p:txBody>
      </p:sp>
      <p:sp>
        <p:nvSpPr>
          <p:cNvPr id="6" name="TextBox 5"/>
          <p:cNvSpPr txBox="1"/>
          <p:nvPr/>
        </p:nvSpPr>
        <p:spPr>
          <a:xfrm>
            <a:off x="440267" y="5123302"/>
            <a:ext cx="7077456" cy="1200329"/>
          </a:xfrm>
          <a:prstGeom prst="rect">
            <a:avLst/>
          </a:prstGeom>
          <a:noFill/>
        </p:spPr>
        <p:txBody>
          <a:bodyPr wrap="square" rtlCol="0">
            <a:spAutoFit/>
          </a:bodyPr>
          <a:lstStyle/>
          <a:p>
            <a:r>
              <a:rPr lang="en-US" dirty="0" smtClean="0"/>
              <a:t>*This is true in most industries but not all.</a:t>
            </a:r>
          </a:p>
          <a:p>
            <a:r>
              <a:rPr lang="en-US" dirty="0" smtClean="0"/>
              <a:t>**If your company has no funding, you can optionally ask for a non-monetary perk instead. Examples of perks include: flexible hours, more vacation time or a couple days of working from home a week.</a:t>
            </a:r>
            <a:endParaRPr lang="en-US" dirty="0"/>
          </a:p>
        </p:txBody>
      </p:sp>
    </p:spTree>
    <p:extLst>
      <p:ext uri="{BB962C8B-B14F-4D97-AF65-F5344CB8AC3E}">
        <p14:creationId xmlns:p14="http://schemas.microsoft.com/office/powerpoint/2010/main" val="1481564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When to ask for a raise (continued)</a:t>
            </a:r>
            <a:endParaRPr lang="en-US" b="1" dirty="0"/>
          </a:p>
        </p:txBody>
      </p:sp>
      <p:sp>
        <p:nvSpPr>
          <p:cNvPr id="2" name="Content Placeholder 1"/>
          <p:cNvSpPr>
            <a:spLocks noGrp="1"/>
          </p:cNvSpPr>
          <p:nvPr>
            <p:ph sz="half" idx="1"/>
          </p:nvPr>
        </p:nvSpPr>
        <p:spPr/>
        <p:txBody>
          <a:bodyPr>
            <a:normAutofit/>
          </a:bodyPr>
          <a:lstStyle/>
          <a:p>
            <a:r>
              <a:rPr lang="en-US" sz="2400" b="0" dirty="0"/>
              <a:t>B</a:t>
            </a:r>
            <a:r>
              <a:rPr lang="en-US" sz="2400" b="0" dirty="0" smtClean="0"/>
              <a:t>ook </a:t>
            </a:r>
            <a:r>
              <a:rPr lang="en-US" sz="2400" b="0" dirty="0"/>
              <a:t>a meeting with your </a:t>
            </a:r>
            <a:r>
              <a:rPr lang="en-US" sz="2400" b="0" dirty="0" smtClean="0"/>
              <a:t>manager</a:t>
            </a:r>
          </a:p>
          <a:p>
            <a:r>
              <a:rPr lang="en-US" sz="2400" b="0" dirty="0" smtClean="0"/>
              <a:t> If your </a:t>
            </a:r>
            <a:r>
              <a:rPr lang="en-US" sz="2400" b="0" dirty="0"/>
              <a:t>company has performance reviews at scheduled times, you should ask for a raise during your review.</a:t>
            </a:r>
          </a:p>
          <a:p>
            <a:endParaRPr lang="en-US" dirty="0"/>
          </a:p>
        </p:txBody>
      </p:sp>
      <p:pic>
        <p:nvPicPr>
          <p:cNvPr id="5" name="Picture 4" descr="meeting-1184892_64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475" y="2103120"/>
            <a:ext cx="3924359" cy="3335945"/>
          </a:xfrm>
          <a:prstGeom prst="rect">
            <a:avLst/>
          </a:prstGeom>
        </p:spPr>
      </p:pic>
    </p:spTree>
    <p:extLst>
      <p:ext uri="{BB962C8B-B14F-4D97-AF65-F5344CB8AC3E}">
        <p14:creationId xmlns:p14="http://schemas.microsoft.com/office/powerpoint/2010/main" val="1337340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to ask for a raise</a:t>
            </a:r>
            <a:endParaRPr lang="en-US" b="1" dirty="0"/>
          </a:p>
        </p:txBody>
      </p:sp>
      <p:sp>
        <p:nvSpPr>
          <p:cNvPr id="3" name="Content Placeholder 2"/>
          <p:cNvSpPr>
            <a:spLocks noGrp="1"/>
          </p:cNvSpPr>
          <p:nvPr>
            <p:ph idx="1"/>
          </p:nvPr>
        </p:nvSpPr>
        <p:spPr>
          <a:xfrm>
            <a:off x="731520" y="1794856"/>
            <a:ext cx="3681307" cy="4114878"/>
          </a:xfrm>
        </p:spPr>
        <p:txBody>
          <a:bodyPr>
            <a:normAutofit/>
          </a:bodyPr>
          <a:lstStyle/>
          <a:p>
            <a:pPr marL="0" indent="0"/>
            <a:r>
              <a:rPr lang="en-US" sz="2200" b="0" dirty="0" smtClean="0"/>
              <a:t>A strong argument in favor of a raise has the following two parts:</a:t>
            </a:r>
          </a:p>
          <a:p>
            <a:pPr>
              <a:buFont typeface="+mj-lt"/>
              <a:buAutoNum type="arabicPeriod"/>
            </a:pPr>
            <a:r>
              <a:rPr lang="en-US" sz="2200" b="0" dirty="0" smtClean="0"/>
              <a:t> Examples of your exceptional work performance </a:t>
            </a:r>
          </a:p>
          <a:p>
            <a:pPr>
              <a:buFont typeface="+mj-lt"/>
              <a:buAutoNum type="arabicPeriod"/>
            </a:pPr>
            <a:r>
              <a:rPr lang="en-US" sz="2200" b="0" dirty="0" smtClean="0"/>
              <a:t> A performance goal you want to achieve in the future</a:t>
            </a:r>
          </a:p>
        </p:txBody>
      </p:sp>
      <p:pic>
        <p:nvPicPr>
          <p:cNvPr id="4" name="Picture 3" descr="man-1454744_640.jpg"/>
          <p:cNvPicPr>
            <a:picLocks noChangeAspect="1"/>
          </p:cNvPicPr>
          <p:nvPr/>
        </p:nvPicPr>
        <p:blipFill rotWithShape="1">
          <a:blip r:embed="rId2" cstate="print">
            <a:extLst>
              <a:ext uri="{28A0092B-C50C-407E-A947-70E740481C1C}">
                <a14:useLocalDpi xmlns:a14="http://schemas.microsoft.com/office/drawing/2010/main" val="0"/>
              </a:ext>
            </a:extLst>
          </a:blip>
          <a:srcRect l="9931" r="6960"/>
          <a:stretch/>
        </p:blipFill>
        <p:spPr>
          <a:xfrm>
            <a:off x="4929119" y="2920451"/>
            <a:ext cx="3700036" cy="2963409"/>
          </a:xfrm>
          <a:prstGeom prst="rect">
            <a:avLst/>
          </a:prstGeom>
        </p:spPr>
      </p:pic>
    </p:spTree>
    <p:extLst>
      <p:ext uri="{BB962C8B-B14F-4D97-AF65-F5344CB8AC3E}">
        <p14:creationId xmlns:p14="http://schemas.microsoft.com/office/powerpoint/2010/main" val="2236780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Select examples of great work performance</a:t>
            </a:r>
            <a:endParaRPr lang="en-US" b="1" dirty="0"/>
          </a:p>
        </p:txBody>
      </p:sp>
      <p:sp>
        <p:nvSpPr>
          <p:cNvPr id="3" name="Content Placeholder 2"/>
          <p:cNvSpPr>
            <a:spLocks noGrp="1"/>
          </p:cNvSpPr>
          <p:nvPr>
            <p:ph idx="1"/>
          </p:nvPr>
        </p:nvSpPr>
        <p:spPr>
          <a:xfrm>
            <a:off x="5023014" y="1794895"/>
            <a:ext cx="3389466" cy="4013239"/>
          </a:xfrm>
        </p:spPr>
        <p:txBody>
          <a:bodyPr>
            <a:normAutofit lnSpcReduction="10000"/>
          </a:bodyPr>
          <a:lstStyle/>
          <a:p>
            <a:r>
              <a:rPr lang="en-US" sz="2400" b="0" dirty="0" smtClean="0"/>
              <a:t>When you are planning to book an appointment with you manager to ask for a raise, </a:t>
            </a:r>
            <a:r>
              <a:rPr lang="en-US" sz="2400" dirty="0" smtClean="0"/>
              <a:t>prepare first </a:t>
            </a:r>
            <a:r>
              <a:rPr lang="en-US" sz="2400" b="0" dirty="0" smtClean="0"/>
              <a:t>by selecting examples of how you did a great job in your last year of work and writing them out.</a:t>
            </a:r>
          </a:p>
        </p:txBody>
      </p:sp>
      <p:pic>
        <p:nvPicPr>
          <p:cNvPr id="4" name="Picture 3" descr="write-593333_640.jpg"/>
          <p:cNvPicPr>
            <a:picLocks noChangeAspect="1"/>
          </p:cNvPicPr>
          <p:nvPr/>
        </p:nvPicPr>
        <p:blipFill rotWithShape="1">
          <a:blip r:embed="rId3">
            <a:extLst>
              <a:ext uri="{28A0092B-C50C-407E-A947-70E740481C1C}">
                <a14:useLocalDpi xmlns:a14="http://schemas.microsoft.com/office/drawing/2010/main" val="0"/>
              </a:ext>
            </a:extLst>
          </a:blip>
          <a:srcRect r="20188"/>
          <a:stretch/>
        </p:blipFill>
        <p:spPr>
          <a:xfrm>
            <a:off x="692231" y="2225832"/>
            <a:ext cx="3879769" cy="2871101"/>
          </a:xfrm>
          <a:prstGeom prst="rect">
            <a:avLst/>
          </a:prstGeom>
        </p:spPr>
      </p:pic>
    </p:spTree>
    <p:extLst>
      <p:ext uri="{BB962C8B-B14F-4D97-AF65-F5344CB8AC3E}">
        <p14:creationId xmlns:p14="http://schemas.microsoft.com/office/powerpoint/2010/main" val="562444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405527"/>
            <a:ext cx="7680960" cy="1371600"/>
          </a:xfrm>
        </p:spPr>
        <p:txBody>
          <a:bodyPr/>
          <a:lstStyle/>
          <a:p>
            <a:r>
              <a:rPr lang="en-US" b="1" dirty="0"/>
              <a:t>E</a:t>
            </a:r>
            <a:r>
              <a:rPr lang="en-US" b="1" smtClean="0"/>
              <a:t>xamples </a:t>
            </a:r>
            <a:r>
              <a:rPr lang="en-US" b="1" dirty="0" smtClean="0"/>
              <a:t>of great work performance</a:t>
            </a:r>
            <a:endParaRPr lang="en-US" b="1" dirty="0"/>
          </a:p>
        </p:txBody>
      </p:sp>
      <p:sp>
        <p:nvSpPr>
          <p:cNvPr id="3" name="Content Placeholder 2"/>
          <p:cNvSpPr>
            <a:spLocks noGrp="1"/>
          </p:cNvSpPr>
          <p:nvPr>
            <p:ph idx="1"/>
          </p:nvPr>
        </p:nvSpPr>
        <p:spPr>
          <a:xfrm>
            <a:off x="731520" y="2014194"/>
            <a:ext cx="7520940" cy="4013239"/>
          </a:xfrm>
        </p:spPr>
        <p:txBody>
          <a:bodyPr>
            <a:normAutofit fontScale="92500" lnSpcReduction="20000"/>
          </a:bodyPr>
          <a:lstStyle/>
          <a:p>
            <a:r>
              <a:rPr lang="en-US" b="0" dirty="0" smtClean="0"/>
              <a:t>Here are some examples of great work performance to help get you thinking about your own:</a:t>
            </a:r>
          </a:p>
          <a:p>
            <a:pPr>
              <a:buFont typeface="Arial"/>
              <a:buChar char="•"/>
            </a:pPr>
            <a:r>
              <a:rPr lang="en-US" b="0" dirty="0" err="1" smtClean="0"/>
              <a:t>Taniqua</a:t>
            </a:r>
            <a:r>
              <a:rPr lang="en-US" b="0" dirty="0" smtClean="0"/>
              <a:t> is a copywriter who works at a busy ad agency. Her manager asks her to write long pieces of copywriting within a day’s time in order to sell the product. She meets every tight deadline for her work, helping her company maintain its reputation among clients as a reliable business.</a:t>
            </a:r>
          </a:p>
          <a:p>
            <a:pPr>
              <a:buFont typeface="Arial"/>
              <a:buChar char="•"/>
            </a:pPr>
            <a:r>
              <a:rPr lang="en-US" b="0" dirty="0" smtClean="0"/>
              <a:t>Charles is a call </a:t>
            </a:r>
            <a:r>
              <a:rPr lang="en-US" b="0" dirty="0"/>
              <a:t>center </a:t>
            </a:r>
            <a:r>
              <a:rPr lang="en-US" b="0" dirty="0" smtClean="0"/>
              <a:t>worker. He resolves a high percentage of </a:t>
            </a:r>
            <a:r>
              <a:rPr lang="en-US" b="0" dirty="0" err="1" smtClean="0"/>
              <a:t>callers’s</a:t>
            </a:r>
            <a:r>
              <a:rPr lang="en-US" b="0" dirty="0" smtClean="0"/>
              <a:t> issues </a:t>
            </a:r>
            <a:r>
              <a:rPr lang="en-US" b="0" dirty="0"/>
              <a:t>without having to </a:t>
            </a:r>
            <a:r>
              <a:rPr lang="en-US" b="0" dirty="0" smtClean="0"/>
              <a:t>transfer the caller to other departments or </a:t>
            </a:r>
            <a:r>
              <a:rPr lang="en-US" b="0" dirty="0"/>
              <a:t>return the call</a:t>
            </a:r>
            <a:r>
              <a:rPr lang="en-US" b="0" dirty="0" smtClean="0"/>
              <a:t>. His high performance helps other departments get more work done by not having to resolve as many issues through call transfers.</a:t>
            </a:r>
          </a:p>
          <a:p>
            <a:pPr>
              <a:buFont typeface="Arial"/>
              <a:buChar char="•"/>
            </a:pPr>
            <a:r>
              <a:rPr lang="en-US" b="0" dirty="0" smtClean="0"/>
              <a:t>Manny is a truck driver who is consistently </a:t>
            </a:r>
            <a:r>
              <a:rPr lang="en-US" b="0" dirty="0"/>
              <a:t>on </a:t>
            </a:r>
            <a:r>
              <a:rPr lang="en-US" b="0" dirty="0" smtClean="0"/>
              <a:t>time for pickups at shippers and deliveries, which helps keep a good reputation for his company. Additionally, he saves the company money by being on time with his deliveries.</a:t>
            </a:r>
          </a:p>
        </p:txBody>
      </p:sp>
    </p:spTree>
    <p:extLst>
      <p:ext uri="{BB962C8B-B14F-4D97-AF65-F5344CB8AC3E}">
        <p14:creationId xmlns:p14="http://schemas.microsoft.com/office/powerpoint/2010/main" val="31746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50" y="8409"/>
            <a:ext cx="7680960" cy="1371600"/>
          </a:xfrm>
        </p:spPr>
        <p:txBody>
          <a:bodyPr/>
          <a:lstStyle/>
          <a:p>
            <a:r>
              <a:rPr lang="en-US" b="1" dirty="0" smtClean="0"/>
              <a:t>Set a realistic performance goal for the future</a:t>
            </a:r>
            <a:endParaRPr lang="en-US" b="1" dirty="0"/>
          </a:p>
        </p:txBody>
      </p:sp>
      <p:sp>
        <p:nvSpPr>
          <p:cNvPr id="3" name="Content Placeholder 2"/>
          <p:cNvSpPr>
            <a:spLocks noGrp="1"/>
          </p:cNvSpPr>
          <p:nvPr>
            <p:ph idx="1"/>
          </p:nvPr>
        </p:nvSpPr>
        <p:spPr>
          <a:xfrm>
            <a:off x="388197" y="1252970"/>
            <a:ext cx="7520940" cy="812839"/>
          </a:xfrm>
        </p:spPr>
        <p:txBody>
          <a:bodyPr>
            <a:noAutofit/>
          </a:bodyPr>
          <a:lstStyle/>
          <a:p>
            <a:r>
              <a:rPr lang="en-US" sz="2400" b="0" dirty="0" smtClean="0"/>
              <a:t>When you are preparing your argument for a raise, it is important to include a performance goal</a:t>
            </a:r>
            <a:r>
              <a:rPr lang="en-US" sz="2400" b="0" dirty="0"/>
              <a:t>. </a:t>
            </a:r>
          </a:p>
        </p:txBody>
      </p:sp>
      <p:pic>
        <p:nvPicPr>
          <p:cNvPr id="4" name="Picture 3" descr="teacher-1280975_640.jpg"/>
          <p:cNvPicPr>
            <a:picLocks noChangeAspect="1"/>
          </p:cNvPicPr>
          <p:nvPr/>
        </p:nvPicPr>
        <p:blipFill rotWithShape="1">
          <a:blip r:embed="rId2" cstate="print">
            <a:extLst>
              <a:ext uri="{28A0092B-C50C-407E-A947-70E740481C1C}">
                <a14:useLocalDpi xmlns:a14="http://schemas.microsoft.com/office/drawing/2010/main" val="0"/>
              </a:ext>
            </a:extLst>
          </a:blip>
          <a:srcRect r="8880"/>
          <a:stretch/>
        </p:blipFill>
        <p:spPr>
          <a:xfrm>
            <a:off x="4601209" y="3005686"/>
            <a:ext cx="3822701" cy="2785897"/>
          </a:xfrm>
          <a:prstGeom prst="rect">
            <a:avLst/>
          </a:prstGeom>
        </p:spPr>
      </p:pic>
      <p:sp>
        <p:nvSpPr>
          <p:cNvPr id="5" name="TextBox 4"/>
          <p:cNvSpPr txBox="1"/>
          <p:nvPr/>
        </p:nvSpPr>
        <p:spPr>
          <a:xfrm>
            <a:off x="822960" y="2472228"/>
            <a:ext cx="3325707" cy="3046988"/>
          </a:xfrm>
          <a:prstGeom prst="rect">
            <a:avLst/>
          </a:prstGeom>
          <a:noFill/>
        </p:spPr>
        <p:txBody>
          <a:bodyPr wrap="square" rtlCol="0">
            <a:spAutoFit/>
          </a:bodyPr>
          <a:lstStyle/>
          <a:p>
            <a:r>
              <a:rPr lang="en-US" sz="2400" dirty="0" smtClean="0"/>
              <a:t>Whereas performance </a:t>
            </a:r>
            <a:r>
              <a:rPr lang="en-US" sz="2400" dirty="0"/>
              <a:t>examples back up the fact that you are a valuable </a:t>
            </a:r>
            <a:r>
              <a:rPr lang="en-US" sz="2400" dirty="0" smtClean="0"/>
              <a:t>employee, performance goals identify </a:t>
            </a:r>
            <a:r>
              <a:rPr lang="en-US" sz="2400" dirty="0"/>
              <a:t>opportunities to contribute as you grow with the company.</a:t>
            </a:r>
          </a:p>
        </p:txBody>
      </p:sp>
    </p:spTree>
    <p:extLst>
      <p:ext uri="{BB962C8B-B14F-4D97-AF65-F5344CB8AC3E}">
        <p14:creationId xmlns:p14="http://schemas.microsoft.com/office/powerpoint/2010/main" val="793373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Savon</Template>
  <TotalTime>7742</TotalTime>
  <Words>926</Words>
  <Application>Microsoft Macintosh PowerPoint</Application>
  <PresentationFormat>On-screen Show (4:3)</PresentationFormat>
  <Paragraphs>68</Paragraphs>
  <Slides>15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Century Gothic</vt:lpstr>
      <vt:lpstr>Garamond</vt:lpstr>
      <vt:lpstr>Arial</vt:lpstr>
      <vt:lpstr>Savon</vt:lpstr>
      <vt:lpstr>Making an Evidence-Based Argument for a Raise in the Workplace</vt:lpstr>
      <vt:lpstr>Lesson plan</vt:lpstr>
      <vt:lpstr>When to ask for a raise</vt:lpstr>
      <vt:lpstr>When not to ask for a raise</vt:lpstr>
      <vt:lpstr>When to ask for a raise (continued)</vt:lpstr>
      <vt:lpstr>How to ask for a raise</vt:lpstr>
      <vt:lpstr>Select examples of great work performance</vt:lpstr>
      <vt:lpstr>Examples of great work performance</vt:lpstr>
      <vt:lpstr>Set a realistic performance goal for the future</vt:lpstr>
      <vt:lpstr>Good performance goals</vt:lpstr>
      <vt:lpstr>Making a performance goal</vt:lpstr>
      <vt:lpstr>Examples of performance goals</vt:lpstr>
      <vt:lpstr>Example of a strong argument in favor of a raise</vt:lpstr>
      <vt:lpstr>What to do after receiving a raise</vt:lpstr>
      <vt:lpstr>How to respond to criticism and the rejection of a raise</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an Evidence-Based Argument for a Raise in the Workplace</dc:title>
  <dc:creator>Christina</dc:creator>
  <cp:lastModifiedBy>Kinskey, Caroline Belle</cp:lastModifiedBy>
  <cp:revision>53</cp:revision>
  <dcterms:created xsi:type="dcterms:W3CDTF">2016-06-12T19:37:00Z</dcterms:created>
  <dcterms:modified xsi:type="dcterms:W3CDTF">2018-01-16T15:38:34Z</dcterms:modified>
</cp:coreProperties>
</file>