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74" r:id="rId6"/>
    <p:sldId id="262" r:id="rId7"/>
    <p:sldId id="276" r:id="rId8"/>
    <p:sldId id="277" r:id="rId9"/>
    <p:sldId id="278" r:id="rId10"/>
    <p:sldId id="263" r:id="rId11"/>
    <p:sldId id="279" r:id="rId12"/>
    <p:sldId id="261" r:id="rId13"/>
    <p:sldId id="280" r:id="rId14"/>
    <p:sldId id="281" r:id="rId15"/>
    <p:sldId id="282" r:id="rId16"/>
    <p:sldId id="283" r:id="rId17"/>
    <p:sldId id="284" r:id="rId18"/>
    <p:sldId id="265" r:id="rId19"/>
    <p:sldId id="286" r:id="rId20"/>
    <p:sldId id="285" r:id="rId21"/>
    <p:sldId id="287" r:id="rId22"/>
    <p:sldId id="288" r:id="rId23"/>
    <p:sldId id="289" r:id="rId24"/>
    <p:sldId id="290" r:id="rId25"/>
    <p:sldId id="293" r:id="rId26"/>
    <p:sldId id="292" r:id="rId27"/>
    <p:sldId id="294" r:id="rId28"/>
    <p:sldId id="291" r:id="rId29"/>
    <p:sldId id="267" r:id="rId30"/>
    <p:sldId id="295" r:id="rId31"/>
    <p:sldId id="296" r:id="rId32"/>
    <p:sldId id="273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723" autoAdjust="0"/>
  </p:normalViewPr>
  <p:slideViewPr>
    <p:cSldViewPr>
      <p:cViewPr>
        <p:scale>
          <a:sx n="60" d="100"/>
          <a:sy n="60" d="100"/>
        </p:scale>
        <p:origin x="-60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3FDD2-82BF-4532-8318-5E27580B7E03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F88C6-DD5A-474F-A446-1CD0619DE98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F88C6-DD5A-474F-A446-1CD0619DE987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F88C6-DD5A-474F-A446-1CD0619DE98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F88C6-DD5A-474F-A446-1CD0619DE987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F88C6-DD5A-474F-A446-1CD0619DE987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F88C6-DD5A-474F-A446-1CD0619DE987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F88C6-DD5A-474F-A446-1CD0619DE987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- Ορθογώνιο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- Ευθεία γραμμή σύνδεσης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- Ευθεία γραμμή σύνδεσης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- Ευθεία γραμμή σύνδεσης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- Ορθογώνιο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Έλλειψη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Έλλειψη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- Έλλειψη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- Έλλειψη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- Έλλειψη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8 - Ορθογώνιο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- Ευθεία γραμμή σύνδεσης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- Ευθεία γραμμή σύνδεσης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- Ορθογώνιο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- Έλλειψη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- Έλλειψη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Έλλειψη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Έλλειψη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Έλλειψη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- Ευθεία γραμμή σύνδεσης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4" name="13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22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- Ευθεία γραμμή σύνδεσης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- Ευθεία γραμμή σύνδεσης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F7BFDFF-0CE2-4B80-80CD-10E64EFF53F6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825C14F-A3E0-4859-9050-DB942B81497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https://www.merriam-webster.co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26.gif"/><Relationship Id="rId3" Type="http://schemas.openxmlformats.org/officeDocument/2006/relationships/image" Target="../media/image35.gif"/><Relationship Id="rId7" Type="http://schemas.openxmlformats.org/officeDocument/2006/relationships/image" Target="../media/image38.jpeg"/><Relationship Id="rId12" Type="http://schemas.openxmlformats.org/officeDocument/2006/relationships/image" Target="../media/image2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24.gif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20.gif"/><Relationship Id="rId9" Type="http://schemas.openxmlformats.org/officeDocument/2006/relationships/image" Target="../media/image23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907704" y="1700808"/>
            <a:ext cx="6820272" cy="2448272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Homonyms, Homographs and Homophones</a:t>
            </a:r>
            <a:endParaRPr lang="en-GB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39552" y="1508792"/>
            <a:ext cx="7529264" cy="5349208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At this point take a moment to think:</a:t>
            </a:r>
          </a:p>
          <a:p>
            <a:endParaRPr lang="en-GB" dirty="0" smtClean="0"/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What do you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know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about homophones and homographs?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Why do you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want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to know more?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What will this learning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help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you with? 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Use the Thinking Sheet resource for guidance. </a:t>
            </a:r>
          </a:p>
          <a:p>
            <a:endParaRPr lang="en-GB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Expectations from this course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-29184" y="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Have you done your thinking?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mylir\Documents\Irina\Instructional Design\Designers for learning project\photos\rea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80928" y="1484784"/>
            <a:ext cx="6820497" cy="3946252"/>
          </a:xfrm>
          <a:prstGeom prst="flowChartPunchedTape">
            <a:avLst/>
          </a:prstGeom>
          <a:noFill/>
        </p:spPr>
      </p:pic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251520" y="5013176"/>
            <a:ext cx="7817296" cy="1844824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339752" y="836712"/>
            <a:ext cx="8068816" cy="1700808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 not then please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 action="ppaction://hlinksldjump"/>
              </a:rPr>
              <a:t>go back 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complete it 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51520" y="5373216"/>
            <a:ext cx="7956376" cy="1700808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If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you have completed it, then 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get ready 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jump to the next stage. 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0.65365 -0.01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228184" y="2996952"/>
            <a:ext cx="2664296" cy="5468462"/>
          </a:xfrm>
        </p:spPr>
        <p:txBody>
          <a:bodyPr>
            <a:noAutofit/>
          </a:bodyPr>
          <a:lstStyle/>
          <a:p>
            <a:r>
              <a:rPr lang="en-GB" sz="2900" b="1" dirty="0" smtClean="0"/>
              <a:t/>
            </a:r>
            <a:br>
              <a:rPr lang="en-GB" sz="2900" b="1" dirty="0" smtClean="0"/>
            </a:br>
            <a:endParaRPr lang="en-GB" sz="2900" b="1" dirty="0"/>
          </a:p>
        </p:txBody>
      </p:sp>
      <p:sp>
        <p:nvSpPr>
          <p:cNvPr id="9" name="8 - Θέση εικόνας"/>
          <p:cNvSpPr>
            <a:spLocks noGrp="1"/>
          </p:cNvSpPr>
          <p:nvPr>
            <p:ph type="pic" idx="1"/>
          </p:nvPr>
        </p:nvSpPr>
        <p:spPr/>
      </p:sp>
      <p:pic>
        <p:nvPicPr>
          <p:cNvPr id="2051" name="Picture 3" descr="C:\Users\mylir\Documents\Irina\Instructional Design\Designers for learning project\photos\homophones.png"/>
          <p:cNvPicPr>
            <a:picLocks noChangeAspect="1" noChangeArrowheads="1"/>
          </p:cNvPicPr>
          <p:nvPr/>
        </p:nvPicPr>
        <p:blipFill>
          <a:blip r:embed="rId2" cstate="print"/>
          <a:srcRect r="9838" b="13696"/>
          <a:stretch>
            <a:fillRect/>
          </a:stretch>
        </p:blipFill>
        <p:spPr bwMode="auto">
          <a:xfrm>
            <a:off x="0" y="0"/>
            <a:ext cx="62281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Have a look at these…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- Θέση περιεχομένου"/>
          <p:cNvSpPr txBox="1">
            <a:spLocks/>
          </p:cNvSpPr>
          <p:nvPr/>
        </p:nvSpPr>
        <p:spPr>
          <a:xfrm>
            <a:off x="467544" y="1052736"/>
            <a:ext cx="8003232" cy="48737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can 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 cat on my car.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 am afraid of the 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sea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boats.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 amazing burger yesterday.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 have 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eight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more days of holiday until I go back to work.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can you notice about these words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 </a:t>
            </a:r>
            <a:endParaRPr lang="en-GB" sz="2400" noProof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Use</a:t>
            </a: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the Homophones and Homographs Sheet to note your answers.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1" name="Εγγεγραμμένος ήχος"/>
          </p:nvPr>
        </p:nvPicPr>
        <p:blipFill>
          <a:blip r:embed="rId6" cstate="print"/>
          <a:stretch>
            <a:fillRect/>
          </a:stretch>
        </p:blipFill>
        <p:spPr>
          <a:xfrm>
            <a:off x="4499992" y="1196752"/>
            <a:ext cx="203200" cy="203200"/>
          </a:xfrm>
          <a:prstGeom prst="rect">
            <a:avLst/>
          </a:prstGeom>
        </p:spPr>
      </p:pic>
      <p:pic>
        <p:nvPicPr>
          <p:cNvPr id="9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2" name="Εγγεγραμμένος ήχος"/>
          </p:nvPr>
        </p:nvPicPr>
        <p:blipFill>
          <a:blip r:embed="rId7" cstate="print"/>
          <a:stretch>
            <a:fillRect/>
          </a:stretch>
        </p:blipFill>
        <p:spPr>
          <a:xfrm>
            <a:off x="5508104" y="2132856"/>
            <a:ext cx="203200" cy="203200"/>
          </a:xfrm>
          <a:prstGeom prst="rect">
            <a:avLst/>
          </a:prstGeom>
        </p:spPr>
      </p:pic>
      <p:pic>
        <p:nvPicPr>
          <p:cNvPr id="11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3" name="Εγγεγραμμένος ήχος"/>
          </p:nvPr>
        </p:nvPicPr>
        <p:blipFill>
          <a:blip r:embed="rId7" cstate="print"/>
          <a:stretch>
            <a:fillRect/>
          </a:stretch>
        </p:blipFill>
        <p:spPr>
          <a:xfrm flipV="1">
            <a:off x="5724128" y="3356992"/>
            <a:ext cx="216024" cy="216024"/>
          </a:xfrm>
          <a:prstGeom prst="rect">
            <a:avLst/>
          </a:prstGeom>
        </p:spPr>
      </p:pic>
      <p:pic>
        <p:nvPicPr>
          <p:cNvPr id="12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4" name="Εγγεγραμμένος ήχος"/>
          </p:nvPr>
        </p:nvPicPr>
        <p:blipFill>
          <a:blip r:embed="rId7" cstate="print"/>
          <a:stretch>
            <a:fillRect/>
          </a:stretch>
        </p:blipFill>
        <p:spPr>
          <a:xfrm>
            <a:off x="1835696" y="4725144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8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8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8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56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56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56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534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534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34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4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Homophones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 - Θέση περιεχομένου"/>
          <p:cNvSpPr txBox="1">
            <a:spLocks/>
          </p:cNvSpPr>
          <p:nvPr/>
        </p:nvSpPr>
        <p:spPr>
          <a:xfrm>
            <a:off x="467544" y="1268760"/>
            <a:ext cx="8003232" cy="48737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  Words that sound the same but have a different spelling and meaning.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mylir\Documents\Irina\Instructional Design\Designers for learning project\photos\technology-music-sound-th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492896"/>
            <a:ext cx="2202361" cy="1468241"/>
          </a:xfrm>
          <a:prstGeom prst="rect">
            <a:avLst/>
          </a:prstGeom>
          <a:noFill/>
        </p:spPr>
      </p:pic>
      <p:pic>
        <p:nvPicPr>
          <p:cNvPr id="1027" name="Picture 3" descr="C:\Users\mylir\Documents\Irina\Instructional Design\Designers for learning project\photos\pexels-photo-26766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389200"/>
            <a:ext cx="2203514" cy="1468800"/>
          </a:xfrm>
          <a:prstGeom prst="rect">
            <a:avLst/>
          </a:prstGeom>
          <a:noFill/>
        </p:spPr>
      </p:pic>
      <p:pic>
        <p:nvPicPr>
          <p:cNvPr id="1028" name="Picture 4" descr="C:\Users\mylir\Documents\Irina\Instructional Design\Designers for learning project\photos\spelling-998350_1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2203200" cy="1557157"/>
          </a:xfrm>
          <a:prstGeom prst="rect">
            <a:avLst/>
          </a:prstGeom>
          <a:noFill/>
        </p:spPr>
      </p:pic>
      <p:pic>
        <p:nvPicPr>
          <p:cNvPr id="1029" name="Picture 5" descr="C:\Users\mylir\Documents\Irina\Instructional Design\Designers for learning project\photos\approved-151676_12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875880"/>
            <a:ext cx="648072" cy="648578"/>
          </a:xfrm>
          <a:prstGeom prst="rect">
            <a:avLst/>
          </a:prstGeom>
          <a:noFill/>
        </p:spPr>
      </p:pic>
      <p:pic>
        <p:nvPicPr>
          <p:cNvPr id="1030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877272"/>
            <a:ext cx="792088" cy="792088"/>
          </a:xfrm>
          <a:prstGeom prst="rect">
            <a:avLst/>
          </a:prstGeom>
          <a:noFill/>
        </p:spPr>
      </p:pic>
      <p:pic>
        <p:nvPicPr>
          <p:cNvPr id="9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277072"/>
            <a:ext cx="792088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Some examples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- Θέση περιεχομένου"/>
          <p:cNvSpPr txBox="1">
            <a:spLocks/>
          </p:cNvSpPr>
          <p:nvPr/>
        </p:nvSpPr>
        <p:spPr>
          <a:xfrm>
            <a:off x="323528" y="1484784"/>
            <a:ext cx="8003232" cy="54498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Waste &amp;</a:t>
            </a:r>
            <a: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Waist</a:t>
            </a:r>
            <a:b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GB" sz="2400" b="0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Sally is so slim and has a very </a:t>
            </a:r>
            <a:r>
              <a:rPr lang="en-GB" sz="2400" noProof="0" dirty="0" err="1" smtClean="0">
                <a:latin typeface="Arial" pitchFamily="34" charset="0"/>
                <a:cs typeface="Arial" pitchFamily="34" charset="0"/>
              </a:rPr>
              <a:t>thi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waist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Don’t throw food in the bin, it’s a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waste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! 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0" name="Picture 2" descr="C:\Users\mylir\Documents\Irina\Instructional Design\Designers for learning project\photos\belly-2354_192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44824"/>
            <a:ext cx="1791036" cy="1194024"/>
          </a:xfrm>
          <a:prstGeom prst="rect">
            <a:avLst/>
          </a:prstGeom>
          <a:noFill/>
        </p:spPr>
      </p:pic>
      <p:pic>
        <p:nvPicPr>
          <p:cNvPr id="2051" name="Picture 3" descr="C:\Users\mylir\Documents\Irina\Instructional Design\Designers for learning project\photos\pexels-photo-85081.jpg"/>
          <p:cNvPicPr>
            <a:picLocks noChangeAspect="1" noChangeArrowheads="1"/>
          </p:cNvPicPr>
          <p:nvPr/>
        </p:nvPicPr>
        <p:blipFill>
          <a:blip r:embed="rId3" cstate="print"/>
          <a:srcRect l="10131" r="5444" b="34149"/>
          <a:stretch>
            <a:fillRect/>
          </a:stretch>
        </p:blipFill>
        <p:spPr bwMode="auto">
          <a:xfrm>
            <a:off x="6732240" y="3356992"/>
            <a:ext cx="1800200" cy="936104"/>
          </a:xfrm>
          <a:prstGeom prst="rect">
            <a:avLst/>
          </a:prstGeom>
          <a:noFill/>
        </p:spPr>
      </p:pic>
      <p:pic>
        <p:nvPicPr>
          <p:cNvPr id="2052" name="Picture 4" descr="C:\Users\mylir\Documents\Irina\Instructional Design\Designers for learning project\photos\burger-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6536" y="3429000"/>
            <a:ext cx="1080120" cy="7200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Some examples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- Θέση περιεχομένου"/>
          <p:cNvSpPr txBox="1">
            <a:spLocks/>
          </p:cNvSpPr>
          <p:nvPr/>
        </p:nvSpPr>
        <p:spPr>
          <a:xfrm>
            <a:off x="323528" y="1484784"/>
            <a:ext cx="8003232" cy="54498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Meat &amp; Meet</a:t>
            </a:r>
            <a:b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GB" sz="2400" b="0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I am a vegetarian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. I don’t eat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meat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Nice to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meet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you! 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7 - Εικόνα" descr="mea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132856"/>
            <a:ext cx="2161850" cy="1431875"/>
          </a:xfrm>
          <a:prstGeom prst="rect">
            <a:avLst/>
          </a:prstGeom>
        </p:spPr>
      </p:pic>
      <p:pic>
        <p:nvPicPr>
          <p:cNvPr id="3075" name="Picture 3" descr="C:\Users\mylir\Documents\Irina\Instructional Design\Designers for learning project\photos\pexels-photo-57356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789040"/>
            <a:ext cx="1826178" cy="121907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Some examples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- Θέση περιεχομένου"/>
          <p:cNvSpPr txBox="1">
            <a:spLocks/>
          </p:cNvSpPr>
          <p:nvPr/>
        </p:nvSpPr>
        <p:spPr>
          <a:xfrm>
            <a:off x="323528" y="1484784"/>
            <a:ext cx="8003232" cy="54498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Fare &amp; Fair</a:t>
            </a:r>
            <a:b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GB" sz="2400" b="0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I paid 5$ for my taxi </a:t>
            </a:r>
            <a:r>
              <a:rPr lang="en-GB" sz="2400" b="1" noProof="0" dirty="0" smtClean="0">
                <a:latin typeface="Arial" pitchFamily="34" charset="0"/>
                <a:cs typeface="Arial" pitchFamily="34" charset="0"/>
              </a:rPr>
              <a:t>fare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I took my kids to the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fair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yesterday 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and we had lots of fun.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98" name="Picture 2" descr="C:\Users\mylir\Documents\Irina\Instructional Design\Designers for learning project\photos\ticke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700808"/>
            <a:ext cx="2174082" cy="1449388"/>
          </a:xfrm>
          <a:prstGeom prst="rect">
            <a:avLst/>
          </a:prstGeom>
          <a:noFill/>
        </p:spPr>
      </p:pic>
      <p:pic>
        <p:nvPicPr>
          <p:cNvPr id="4099" name="Picture 3" descr="C:\Users\mylir\Documents\Irina\Instructional Design\Designers for learning project\photos\fai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501008"/>
            <a:ext cx="2191372" cy="146091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228184" y="2996952"/>
            <a:ext cx="2664296" cy="5468462"/>
          </a:xfrm>
        </p:spPr>
        <p:txBody>
          <a:bodyPr>
            <a:noAutofit/>
          </a:bodyPr>
          <a:lstStyle/>
          <a:p>
            <a:r>
              <a:rPr lang="en-GB" sz="2900" b="1" dirty="0" smtClean="0"/>
              <a:t/>
            </a:r>
            <a:br>
              <a:rPr lang="en-GB" sz="2900" b="1" dirty="0" smtClean="0"/>
            </a:br>
            <a:endParaRPr lang="en-GB" sz="2900" b="1" dirty="0"/>
          </a:p>
        </p:txBody>
      </p:sp>
      <p:sp>
        <p:nvSpPr>
          <p:cNvPr id="9" name="8 - Θέση εικόνας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C:\Users\mylir\Documents\Irina\Instructional Design\Designers for learning project\photos\sound-2935466_1280.png"/>
          <p:cNvPicPr>
            <a:picLocks noChangeAspect="1" noChangeArrowheads="1"/>
          </p:cNvPicPr>
          <p:nvPr/>
        </p:nvPicPr>
        <p:blipFill>
          <a:blip r:embed="rId2" cstate="print"/>
          <a:srcRect r="10692" b="4909"/>
          <a:stretch>
            <a:fillRect/>
          </a:stretch>
        </p:blipFill>
        <p:spPr bwMode="auto">
          <a:xfrm>
            <a:off x="0" y="-1"/>
            <a:ext cx="6156176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Homographs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 - Θέση περιεχομένου"/>
          <p:cNvSpPr txBox="1">
            <a:spLocks/>
          </p:cNvSpPr>
          <p:nvPr/>
        </p:nvSpPr>
        <p:spPr>
          <a:xfrm>
            <a:off x="467544" y="1268760"/>
            <a:ext cx="8003232" cy="48737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  Words that look the same but have a different meaning. 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They may or may not sound the same.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mylir\Documents\Irina\Instructional Design\Designers for learning project\photos\technology-music-sound-th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492896"/>
            <a:ext cx="2202361" cy="1468241"/>
          </a:xfrm>
          <a:prstGeom prst="rect">
            <a:avLst/>
          </a:prstGeom>
          <a:noFill/>
        </p:spPr>
      </p:pic>
      <p:pic>
        <p:nvPicPr>
          <p:cNvPr id="1027" name="Picture 3" descr="C:\Users\mylir\Documents\Irina\Instructional Design\Designers for learning project\photos\pexels-photo-26766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389200"/>
            <a:ext cx="2203514" cy="1468800"/>
          </a:xfrm>
          <a:prstGeom prst="rect">
            <a:avLst/>
          </a:prstGeom>
          <a:noFill/>
        </p:spPr>
      </p:pic>
      <p:pic>
        <p:nvPicPr>
          <p:cNvPr id="1028" name="Picture 4" descr="C:\Users\mylir\Documents\Irina\Instructional Design\Designers for learning project\photos\spelling-998350_1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2203200" cy="1557157"/>
          </a:xfrm>
          <a:prstGeom prst="rect">
            <a:avLst/>
          </a:prstGeom>
          <a:noFill/>
        </p:spPr>
      </p:pic>
      <p:pic>
        <p:nvPicPr>
          <p:cNvPr id="1029" name="Picture 5" descr="C:\Users\mylir\Documents\Irina\Instructional Design\Designers for learning project\photos\approved-151676_12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875880"/>
            <a:ext cx="648072" cy="648578"/>
          </a:xfrm>
          <a:prstGeom prst="rect">
            <a:avLst/>
          </a:prstGeom>
          <a:noFill/>
        </p:spPr>
      </p:pic>
      <p:pic>
        <p:nvPicPr>
          <p:cNvPr id="1030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877272"/>
            <a:ext cx="792088" cy="792088"/>
          </a:xfrm>
          <a:prstGeom prst="rect">
            <a:avLst/>
          </a:prstGeom>
          <a:noFill/>
        </p:spPr>
      </p:pic>
      <p:pic>
        <p:nvPicPr>
          <p:cNvPr id="9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2780928"/>
            <a:ext cx="792088" cy="792088"/>
          </a:xfrm>
          <a:prstGeom prst="rect">
            <a:avLst/>
          </a:prstGeom>
          <a:noFill/>
        </p:spPr>
      </p:pic>
      <p:pic>
        <p:nvPicPr>
          <p:cNvPr id="10" name="Picture 5" descr="C:\Users\mylir\Documents\Irina\Instructional Design\Designers for learning project\photos\approved-151676_12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437112"/>
            <a:ext cx="648072" cy="6485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AIMS</a:t>
            </a:r>
            <a:endParaRPr lang="en-GB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4873752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By the end of this course you will have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Understood what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homophones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and homographs are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Learned to distinguish among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common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homophones and homographs when reading and writing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Realised why it is important to </a:t>
            </a:r>
            <a:r>
              <a:rPr lang="en-GB" smtClean="0">
                <a:latin typeface="Arial" pitchFamily="34" charset="0"/>
                <a:cs typeface="Arial" pitchFamily="34" charset="0"/>
              </a:rPr>
              <a:t>know </a:t>
            </a:r>
            <a:r>
              <a:rPr lang="en-GB" smtClean="0">
                <a:latin typeface="Arial" pitchFamily="34" charset="0"/>
                <a:cs typeface="Arial" pitchFamily="34" charset="0"/>
              </a:rPr>
              <a:t>common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homophones and homographs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26000"/>
            <a:ext cx="184731" cy="4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Θέση περιεχομένου"/>
          <p:cNvSpPr txBox="1">
            <a:spLocks/>
          </p:cNvSpPr>
          <p:nvPr/>
        </p:nvSpPr>
        <p:spPr>
          <a:xfrm>
            <a:off x="467544" y="1052736"/>
            <a:ext cx="8003232" cy="48737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l-GR" sz="2400" baseline="0" dirty="0" smtClean="0">
                <a:latin typeface="Arial" pitchFamily="34" charset="0"/>
                <a:cs typeface="Arial" pitchFamily="34" charset="0"/>
              </a:rPr>
              <a:t>Ι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saw a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bat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at the zoo yesterday. 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endParaRPr lang="en-GB" sz="24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 bought a new cricket 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Mary did not wear a seatbelt and got a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fine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. 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Everything will be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fine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in the end.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can you notice about these words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 </a:t>
            </a:r>
            <a:endParaRPr lang="en-GB" sz="2400" noProof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Use</a:t>
            </a: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the Homophones and </a:t>
            </a:r>
            <a:r>
              <a:rPr kumimoji="0" lang="el-GR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Η</a:t>
            </a:r>
            <a:r>
              <a:rPr kumimoji="0" lang="en-GB" sz="24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omographs</a:t>
            </a: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Sheet to note your answers.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Have a look at these…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1" name="Εγγεγραμμένος ήχος"/>
          </p:nvPr>
        </p:nvPicPr>
        <p:blipFill>
          <a:blip r:embed="rId6" cstate="print"/>
          <a:stretch>
            <a:fillRect/>
          </a:stretch>
        </p:blipFill>
        <p:spPr>
          <a:xfrm>
            <a:off x="5580112" y="1196752"/>
            <a:ext cx="203200" cy="203200"/>
          </a:xfrm>
          <a:prstGeom prst="rect">
            <a:avLst/>
          </a:prstGeom>
        </p:spPr>
      </p:pic>
      <p:pic>
        <p:nvPicPr>
          <p:cNvPr id="9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2" name="Εγγεγραμμένος ήχος"/>
          </p:nvPr>
        </p:nvPicPr>
        <p:blipFill>
          <a:blip r:embed="rId6" cstate="print"/>
          <a:stretch>
            <a:fillRect/>
          </a:stretch>
        </p:blipFill>
        <p:spPr>
          <a:xfrm>
            <a:off x="4644008" y="2060848"/>
            <a:ext cx="203200" cy="203200"/>
          </a:xfrm>
          <a:prstGeom prst="rect">
            <a:avLst/>
          </a:prstGeom>
        </p:spPr>
      </p:pic>
      <p:pic>
        <p:nvPicPr>
          <p:cNvPr id="10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3" name="Εγγεγραμμένος ήχος"/>
          </p:nvPr>
        </p:nvPicPr>
        <p:blipFill>
          <a:blip r:embed="rId6" cstate="print"/>
          <a:stretch>
            <a:fillRect/>
          </a:stretch>
        </p:blipFill>
        <p:spPr>
          <a:xfrm>
            <a:off x="7020272" y="3212976"/>
            <a:ext cx="203200" cy="203200"/>
          </a:xfrm>
          <a:prstGeom prst="rect">
            <a:avLst/>
          </a:prstGeom>
        </p:spPr>
      </p:pic>
      <p:pic>
        <p:nvPicPr>
          <p:cNvPr id="11" name="Εγγεγραμμένος ήχος">
            <a:hlinkClick r:id="" action="ppaction://media"/>
          </p:cNvPr>
          <p:cNvPicPr>
            <a:picLocks noRot="1" noChangeAspect="1"/>
          </p:cNvPicPr>
          <p:nvPr>
            <a:wavAudioFile r:embed="rId4" name="Εγγεγραμμένος ήχος"/>
          </p:nvPr>
        </p:nvPicPr>
        <p:blipFill>
          <a:blip r:embed="rId6" cstate="print"/>
          <a:stretch>
            <a:fillRect/>
          </a:stretch>
        </p:blipFill>
        <p:spPr>
          <a:xfrm>
            <a:off x="5436096" y="4221088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178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178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178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786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786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786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954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954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954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Some examples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- Θέση περιεχομένου"/>
          <p:cNvSpPr txBox="1">
            <a:spLocks/>
          </p:cNvSpPr>
          <p:nvPr/>
        </p:nvSpPr>
        <p:spPr>
          <a:xfrm>
            <a:off x="323528" y="1484784"/>
            <a:ext cx="8003232" cy="54498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u="sng" dirty="0" smtClean="0">
                <a:latin typeface="Arial" pitchFamily="34" charset="0"/>
                <a:cs typeface="Arial" pitchFamily="34" charset="0"/>
              </a:rPr>
              <a:t>Band</a:t>
            </a:r>
            <a: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GB" sz="2400" b="0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Linkin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Park is my favourite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band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Sarah always wears a hair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band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. 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22" name="Picture 2" descr="C:\Users\mylir\Documents\Irina\Instructional Design\Designers for learning project\photos\ban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772816"/>
            <a:ext cx="1911031" cy="1265834"/>
          </a:xfrm>
          <a:prstGeom prst="rect">
            <a:avLst/>
          </a:prstGeom>
          <a:noFill/>
        </p:spPr>
      </p:pic>
      <p:pic>
        <p:nvPicPr>
          <p:cNvPr id="5123" name="Picture 3" descr="C:\Users\mylir\Documents\Irina\Instructional Design\Designers for learning project\photos\baby-2737651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425" y="3501008"/>
            <a:ext cx="1944217" cy="12961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Some examples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- Θέση περιεχομένου"/>
          <p:cNvSpPr txBox="1">
            <a:spLocks/>
          </p:cNvSpPr>
          <p:nvPr/>
        </p:nvSpPr>
        <p:spPr>
          <a:xfrm>
            <a:off x="323528" y="1484784"/>
            <a:ext cx="8003232" cy="54498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u="sng" noProof="0" dirty="0" smtClean="0">
                <a:latin typeface="Arial" pitchFamily="34" charset="0"/>
                <a:cs typeface="Arial" pitchFamily="34" charset="0"/>
              </a:rPr>
              <a:t>Right</a:t>
            </a:r>
            <a: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GB" sz="2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GB" sz="2400" b="0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Turn left and then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right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to find the exit.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l-GR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UNICEF protects the </a:t>
            </a:r>
            <a:r>
              <a:rPr lang="en-GB" sz="2400" b="1" noProof="0" dirty="0" smtClean="0">
                <a:latin typeface="Arial" pitchFamily="34" charset="0"/>
                <a:cs typeface="Arial" pitchFamily="34" charset="0"/>
              </a:rPr>
              <a:t>rights</a:t>
            </a: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l-GR" sz="2400" noProof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l-GR" sz="2400" noProof="0" dirty="0" smtClean="0">
                <a:latin typeface="Arial" pitchFamily="34" charset="0"/>
                <a:cs typeface="Arial" pitchFamily="34" charset="0"/>
              </a:rPr>
            </a:b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children in need.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6" name="Picture 2" descr="C:\Users\mylir\Documents\Irina\Instructional Design\Designers for learning project\photos\right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988840"/>
            <a:ext cx="2016224" cy="1316846"/>
          </a:xfrm>
          <a:prstGeom prst="rect">
            <a:avLst/>
          </a:prstGeom>
          <a:noFill/>
        </p:spPr>
      </p:pic>
      <p:pic>
        <p:nvPicPr>
          <p:cNvPr id="6147" name="Picture 3" descr="C:\Users\mylir\Documents\Irina\Instructional Design\Designers for learning project\photos\united-nations-303670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645024"/>
            <a:ext cx="1804442" cy="15281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Some examples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- Θέση περιεχομένου"/>
          <p:cNvSpPr txBox="1">
            <a:spLocks/>
          </p:cNvSpPr>
          <p:nvPr/>
        </p:nvSpPr>
        <p:spPr>
          <a:xfrm>
            <a:off x="323528" y="1484784"/>
            <a:ext cx="8003232" cy="54498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u="sng" dirty="0" smtClean="0">
                <a:latin typeface="Arial" pitchFamily="34" charset="0"/>
                <a:cs typeface="Arial" pitchFamily="34" charset="0"/>
              </a:rPr>
              <a:t>Light</a:t>
            </a:r>
            <a:r>
              <a:rPr lang="el-GR" sz="2400" u="sng" dirty="0" smtClean="0">
                <a:latin typeface="Arial" pitchFamily="34" charset="0"/>
                <a:cs typeface="Arial" pitchFamily="34" charset="0"/>
              </a:rPr>
              <a:t/>
            </a:r>
            <a:br>
              <a:rPr lang="el-GR" sz="2400" u="sng" dirty="0" smtClean="0">
                <a:latin typeface="Arial" pitchFamily="34" charset="0"/>
                <a:cs typeface="Arial" pitchFamily="34" charset="0"/>
              </a:rPr>
            </a:br>
            <a:r>
              <a:rPr lang="el-GR" sz="2400" u="sng" dirty="0" smtClean="0">
                <a:latin typeface="Arial" pitchFamily="34" charset="0"/>
                <a:cs typeface="Arial" pitchFamily="34" charset="0"/>
              </a:rPr>
              <a:t/>
            </a:r>
            <a:br>
              <a:rPr lang="el-GR" sz="2400" u="sng" dirty="0" smtClean="0">
                <a:latin typeface="Arial" pitchFamily="34" charset="0"/>
                <a:cs typeface="Arial" pitchFamily="34" charset="0"/>
              </a:rPr>
            </a:br>
            <a:endParaRPr kumimoji="0" lang="en-GB" sz="2400" b="0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It’s so dark! Turn the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light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on!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l-GR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Pack all the heavy stuff in the </a:t>
            </a:r>
            <a:br>
              <a:rPr lang="en-GB" sz="2400" noProof="0" dirty="0" smtClean="0">
                <a:latin typeface="Arial" pitchFamily="34" charset="0"/>
                <a:cs typeface="Arial" pitchFamily="34" charset="0"/>
              </a:rPr>
            </a:b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suitcase and keep the </a:t>
            </a:r>
            <a:r>
              <a:rPr lang="en-GB" sz="2400" b="1" noProof="0" dirty="0" smtClean="0">
                <a:latin typeface="Arial" pitchFamily="34" charset="0"/>
                <a:cs typeface="Arial" pitchFamily="34" charset="0"/>
              </a:rPr>
              <a:t>light</a:t>
            </a: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 ones</a:t>
            </a:r>
            <a:br>
              <a:rPr lang="en-GB" sz="2400" noProof="0" dirty="0" smtClean="0">
                <a:latin typeface="Arial" pitchFamily="34" charset="0"/>
                <a:cs typeface="Arial" pitchFamily="34" charset="0"/>
              </a:rPr>
            </a:b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 for your backpack. 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170" name="Picture 2" descr="C:\Users\mylir\Documents\Irina\Instructional Design\Designers for learning project\photos\feather-2947022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7724" y="3789040"/>
            <a:ext cx="2052668" cy="1366590"/>
          </a:xfrm>
          <a:prstGeom prst="rect">
            <a:avLst/>
          </a:prstGeom>
          <a:noFill/>
        </p:spPr>
      </p:pic>
      <p:pic>
        <p:nvPicPr>
          <p:cNvPr id="7171" name="Picture 3" descr="C:\Users\mylir\Documents\Irina\Instructional Design\Designers for learning project\photos\pexels-photo-1323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916832"/>
            <a:ext cx="2160240" cy="16201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Image result for σουβλακι με καλαμακ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Image result for σουβλακι με καλαμακ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3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Time for a test… 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 - Θέση περιεχομένου"/>
          <p:cNvSpPr txBox="1">
            <a:spLocks/>
          </p:cNvSpPr>
          <p:nvPr/>
        </p:nvSpPr>
        <p:spPr>
          <a:xfrm>
            <a:off x="323528" y="1484784"/>
            <a:ext cx="8003232" cy="54498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Have a look at the following sets of words and decide whether they are homophones or homographs.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GB" sz="2400" b="0" i="0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noProof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GB" sz="2400" b="0" i="0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E.g. </a:t>
            </a:r>
            <a:r>
              <a:rPr lang="en-GB" sz="2400" u="sng" dirty="0" smtClean="0">
                <a:latin typeface="Arial" pitchFamily="34" charset="0"/>
                <a:cs typeface="Arial" pitchFamily="34" charset="0"/>
              </a:rPr>
              <a:t>right &amp; right </a:t>
            </a:r>
            <a:r>
              <a:rPr lang="en-GB" sz="2400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homograph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u="sng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Use the Test Template to answer these and then check your answers using the Answer sheet.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u="sng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endParaRPr lang="en-GB" sz="2400" u="sng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340768"/>
            <a:ext cx="889248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Before you </a:t>
            </a:r>
          </a:p>
          <a:p>
            <a:pPr algn="ctr"/>
            <a:r>
              <a:rPr lang="en-GB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Start. </a:t>
            </a:r>
          </a:p>
          <a:p>
            <a:pPr algn="ctr"/>
            <a:r>
              <a:rPr lang="en-GB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Remember…</a:t>
            </a:r>
            <a:endParaRPr lang="el-GR" sz="8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Homophones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 - Θέση περιεχομένου"/>
          <p:cNvSpPr txBox="1">
            <a:spLocks/>
          </p:cNvSpPr>
          <p:nvPr/>
        </p:nvSpPr>
        <p:spPr>
          <a:xfrm>
            <a:off x="467544" y="1268760"/>
            <a:ext cx="8003232" cy="48737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  Words that sound the same but have a different spelling and meaning.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mylir\Documents\Irina\Instructional Design\Designers for learning project\photos\technology-music-sound-th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492896"/>
            <a:ext cx="2202361" cy="1468241"/>
          </a:xfrm>
          <a:prstGeom prst="rect">
            <a:avLst/>
          </a:prstGeom>
          <a:noFill/>
        </p:spPr>
      </p:pic>
      <p:pic>
        <p:nvPicPr>
          <p:cNvPr id="1027" name="Picture 3" descr="C:\Users\mylir\Documents\Irina\Instructional Design\Designers for learning project\photos\pexels-photo-26766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389200"/>
            <a:ext cx="2203514" cy="1468800"/>
          </a:xfrm>
          <a:prstGeom prst="rect">
            <a:avLst/>
          </a:prstGeom>
          <a:noFill/>
        </p:spPr>
      </p:pic>
      <p:pic>
        <p:nvPicPr>
          <p:cNvPr id="1028" name="Picture 4" descr="C:\Users\mylir\Documents\Irina\Instructional Design\Designers for learning project\photos\spelling-998350_1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2203200" cy="1557157"/>
          </a:xfrm>
          <a:prstGeom prst="rect">
            <a:avLst/>
          </a:prstGeom>
          <a:noFill/>
        </p:spPr>
      </p:pic>
      <p:pic>
        <p:nvPicPr>
          <p:cNvPr id="1029" name="Picture 5" descr="C:\Users\mylir\Documents\Irina\Instructional Design\Designers for learning project\photos\approved-151676_12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875880"/>
            <a:ext cx="648072" cy="648578"/>
          </a:xfrm>
          <a:prstGeom prst="rect">
            <a:avLst/>
          </a:prstGeom>
          <a:noFill/>
        </p:spPr>
      </p:pic>
      <p:pic>
        <p:nvPicPr>
          <p:cNvPr id="1030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877272"/>
            <a:ext cx="792088" cy="792088"/>
          </a:xfrm>
          <a:prstGeom prst="rect">
            <a:avLst/>
          </a:prstGeom>
          <a:noFill/>
        </p:spPr>
      </p:pic>
      <p:pic>
        <p:nvPicPr>
          <p:cNvPr id="9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277072"/>
            <a:ext cx="792088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Homographs are…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 - Θέση περιεχομένου"/>
          <p:cNvSpPr txBox="1">
            <a:spLocks/>
          </p:cNvSpPr>
          <p:nvPr/>
        </p:nvSpPr>
        <p:spPr>
          <a:xfrm>
            <a:off x="467544" y="1268760"/>
            <a:ext cx="8003232" cy="48737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  Words that look the same but have a different meaning. 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They may or may not sound the same.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mylir\Documents\Irina\Instructional Design\Designers for learning project\photos\technology-music-sound-th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492896"/>
            <a:ext cx="2202361" cy="1468241"/>
          </a:xfrm>
          <a:prstGeom prst="rect">
            <a:avLst/>
          </a:prstGeom>
          <a:noFill/>
        </p:spPr>
      </p:pic>
      <p:pic>
        <p:nvPicPr>
          <p:cNvPr id="1027" name="Picture 3" descr="C:\Users\mylir\Documents\Irina\Instructional Design\Designers for learning project\photos\pexels-photo-26766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389200"/>
            <a:ext cx="2203514" cy="1468800"/>
          </a:xfrm>
          <a:prstGeom prst="rect">
            <a:avLst/>
          </a:prstGeom>
          <a:noFill/>
        </p:spPr>
      </p:pic>
      <p:pic>
        <p:nvPicPr>
          <p:cNvPr id="1028" name="Picture 4" descr="C:\Users\mylir\Documents\Irina\Instructional Design\Designers for learning project\photos\spelling-998350_1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2203200" cy="1557157"/>
          </a:xfrm>
          <a:prstGeom prst="rect">
            <a:avLst/>
          </a:prstGeom>
          <a:noFill/>
        </p:spPr>
      </p:pic>
      <p:pic>
        <p:nvPicPr>
          <p:cNvPr id="1029" name="Picture 5" descr="C:\Users\mylir\Documents\Irina\Instructional Design\Designers for learning project\photos\approved-151676_12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875880"/>
            <a:ext cx="648072" cy="648578"/>
          </a:xfrm>
          <a:prstGeom prst="rect">
            <a:avLst/>
          </a:prstGeom>
          <a:noFill/>
        </p:spPr>
      </p:pic>
      <p:pic>
        <p:nvPicPr>
          <p:cNvPr id="1030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877272"/>
            <a:ext cx="792088" cy="792088"/>
          </a:xfrm>
          <a:prstGeom prst="rect">
            <a:avLst/>
          </a:prstGeom>
          <a:noFill/>
        </p:spPr>
      </p:pic>
      <p:pic>
        <p:nvPicPr>
          <p:cNvPr id="9" name="Picture 6" descr="C:\Users\mylir\Documents\Irina\Instructional Design\Designers for learning project\photos\false-2061132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2780928"/>
            <a:ext cx="792088" cy="792088"/>
          </a:xfrm>
          <a:prstGeom prst="rect">
            <a:avLst/>
          </a:prstGeom>
          <a:noFill/>
        </p:spPr>
      </p:pic>
      <p:pic>
        <p:nvPicPr>
          <p:cNvPr id="10" name="Picture 5" descr="C:\Users\mylir\Documents\Irina\Instructional Design\Designers for learning project\photos\approved-151676_12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437112"/>
            <a:ext cx="648072" cy="6485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Homophone or homograph?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 - Θέση περιεχομένου"/>
          <p:cNvSpPr txBox="1">
            <a:spLocks/>
          </p:cNvSpPr>
          <p:nvPr/>
        </p:nvSpPr>
        <p:spPr>
          <a:xfrm>
            <a:off x="457200" y="1600200"/>
            <a:ext cx="8003232" cy="48737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Plain &amp;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Plane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Light &amp; Light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baseline="0" dirty="0" smtClean="0">
                <a:latin typeface="Arial" pitchFamily="34" charset="0"/>
                <a:cs typeface="Arial" pitchFamily="34" charset="0"/>
              </a:rPr>
              <a:t>Pole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&amp; Poll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Pair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Pear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Tear &amp; Tear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Hare &amp; Hair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Bear &amp; Bare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Seen &amp; Scene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GB" sz="2400" noProof="0" dirty="0" smtClean="0">
                <a:latin typeface="Arial" pitchFamily="34" charset="0"/>
                <a:cs typeface="Arial" pitchFamily="34" charset="0"/>
              </a:rPr>
              <a:t> Been &amp; Bean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kumimoji="0" lang="en-GB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Beat</a:t>
            </a:r>
            <a:r>
              <a:rPr kumimoji="0" lang="en-GB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Beat</a:t>
            </a:r>
            <a:br>
              <a:rPr kumimoji="0" lang="en-GB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GB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Complete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this using the Homophones or Homographs sheet (optional). </a:t>
            </a:r>
            <a:endParaRPr kumimoji="0" lang="en-GB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lang="en-GB" sz="2400" baseline="0" noProof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43000" y="620688"/>
            <a:ext cx="9001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Now using a dictionary (if available) check the meaning of these words. </a:t>
            </a: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Check your answers using the Homophones or Homographs answer sheet. </a:t>
            </a: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Online dictionaries can be accessed from </a:t>
            </a:r>
            <a:r>
              <a:rPr lang="en-GB" sz="3000" dirty="0" smtClean="0">
                <a:latin typeface="Arial" pitchFamily="34" charset="0"/>
                <a:cs typeface="Arial" pitchFamily="34" charset="0"/>
                <a:hlinkClick r:id="rId2"/>
              </a:rPr>
              <a:t>here</a:t>
            </a:r>
            <a:r>
              <a:rPr lang="en-GB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GB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Requirements</a:t>
            </a:r>
            <a:endParaRPr lang="en-GB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This resource will take about an hour to complete, but this time varies based on your own speed.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Feel free to spend as much time as you want.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You will also need  the supplementary resources mentioned in this presentation. These will involve activities and answer sheets. 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Click below to start the resource when you are ready.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3 - Κουμπί ενέργειας: Προσαρμογή">
            <a:hlinkClick r:id="" action="ppaction://hlinkshowjump?jump=nextslide" highlightClick="1"/>
          </p:cNvPr>
          <p:cNvSpPr/>
          <p:nvPr/>
        </p:nvSpPr>
        <p:spPr>
          <a:xfrm>
            <a:off x="2771800" y="6021288"/>
            <a:ext cx="2448272" cy="50405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itchFamily="34" charset="0"/>
                <a:cs typeface="Arial" pitchFamily="34" charset="0"/>
              </a:rPr>
              <a:t>START</a:t>
            </a:r>
            <a:endParaRPr lang="en-GB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0"/>
            <a:ext cx="91440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Now use the words in the list below and group them into homograph and homophone categories. If you find this task hard, use a dictionary. 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Use the Homophones and Homographs Sorting (optional).</a:t>
            </a: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endParaRPr lang="en-GB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0" y="1487299"/>
            <a:ext cx="8460432" cy="5370701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By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Store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Lie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And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Row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Which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Air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display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Bye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End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Kind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Whole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Lye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Hole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Meat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Two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Water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Witch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Aunt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Bass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Evening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Minute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Bow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Fine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Meet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To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Ate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Heir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Wave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File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Ant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Eight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79512" y="0"/>
            <a:ext cx="91440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Now check your answers using the Homophones or Homographs answer sheet. </a:t>
            </a: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endParaRPr lang="en-GB" sz="3000" dirty="0" smtClean="0">
              <a:latin typeface="Arial" pitchFamily="34" charset="0"/>
              <a:cs typeface="Arial" pitchFamily="34" charset="0"/>
            </a:endParaRPr>
          </a:p>
          <a:p>
            <a:endParaRPr lang="en-GB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aunt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12760" y="-75812"/>
            <a:ext cx="4104456" cy="2735577"/>
          </a:xfrm>
          <a:prstGeom prst="rect">
            <a:avLst/>
          </a:prstGeom>
        </p:spPr>
      </p:pic>
      <p:pic>
        <p:nvPicPr>
          <p:cNvPr id="49154" name="Picture 2" descr="C:\Users\mylir\Documents\Irina\Instructional Design\Designers for learning project\photos\a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56992" y="5165812"/>
            <a:ext cx="5017845" cy="3384376"/>
          </a:xfrm>
          <a:prstGeom prst="rect">
            <a:avLst/>
          </a:prstGeom>
          <a:noFill/>
        </p:spPr>
      </p:pic>
      <p:pic>
        <p:nvPicPr>
          <p:cNvPr id="49155" name="Picture 3" descr="C:\Users\mylir\Documents\Irina\Instructional Design\Designers for learning project\photos\belly-2354_192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48880" y="7749479"/>
            <a:ext cx="5391758" cy="3594505"/>
          </a:xfrm>
          <a:prstGeom prst="rect">
            <a:avLst/>
          </a:prstGeom>
          <a:noFill/>
        </p:spPr>
      </p:pic>
      <p:pic>
        <p:nvPicPr>
          <p:cNvPr id="49156" name="Picture 4" descr="C:\Users\mylir\Documents\Irina\Instructional Design\Designers for learning project\photos\bow 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7317431"/>
            <a:ext cx="5832648" cy="3338899"/>
          </a:xfrm>
          <a:prstGeom prst="rect">
            <a:avLst/>
          </a:prstGeom>
          <a:noFill/>
        </p:spPr>
      </p:pic>
      <p:pic>
        <p:nvPicPr>
          <p:cNvPr id="49157" name="Picture 5" descr="C:\Users\mylir\Documents\Irina\Instructional Design\Designers for learning project\photos\bow.jpeg"/>
          <p:cNvPicPr>
            <a:picLocks noChangeAspect="1" noChangeArrowheads="1"/>
          </p:cNvPicPr>
          <p:nvPr/>
        </p:nvPicPr>
        <p:blipFill>
          <a:blip r:embed="rId6" cstate="print"/>
          <a:srcRect l="8275" t="21462" r="46648" b="16813"/>
          <a:stretch>
            <a:fillRect/>
          </a:stretch>
        </p:blipFill>
        <p:spPr bwMode="auto">
          <a:xfrm>
            <a:off x="-8461448" y="836712"/>
            <a:ext cx="3835373" cy="3312368"/>
          </a:xfrm>
          <a:prstGeom prst="rect">
            <a:avLst/>
          </a:prstGeom>
          <a:noFill/>
        </p:spPr>
      </p:pic>
      <p:pic>
        <p:nvPicPr>
          <p:cNvPr id="49158" name="Picture 6" descr="C:\Users\mylir\Documents\Irina\Instructional Design\Designers for learning project\photos\chilli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7" y="7389440"/>
            <a:ext cx="4512505" cy="3384376"/>
          </a:xfrm>
          <a:prstGeom prst="rect">
            <a:avLst/>
          </a:prstGeom>
          <a:noFill/>
        </p:spPr>
      </p:pic>
      <p:pic>
        <p:nvPicPr>
          <p:cNvPr id="49159" name="Picture 7" descr="C:\Users\mylir\Documents\Irina\Instructional Design\Designers for learning project\photos\chilly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408" y="-3123728"/>
            <a:ext cx="3928653" cy="2619365"/>
          </a:xfrm>
          <a:prstGeom prst="rect">
            <a:avLst/>
          </a:prstGeom>
          <a:noFill/>
        </p:spPr>
      </p:pic>
      <p:pic>
        <p:nvPicPr>
          <p:cNvPr id="49161" name="Picture 9" descr="C:\Users\mylir\Documents\Irina\Instructional Design\Designers for learning project\photos\meat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92680" y="6453336"/>
            <a:ext cx="5256584" cy="3481633"/>
          </a:xfrm>
          <a:prstGeom prst="rect">
            <a:avLst/>
          </a:prstGeom>
          <a:noFill/>
        </p:spPr>
      </p:pic>
      <p:pic>
        <p:nvPicPr>
          <p:cNvPr id="49162" name="Picture 10" descr="C:\Users\mylir\Documents\Irina\Instructional Design\Designers for learning project\photos\pexels-photo-8508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8479131" y="4941168"/>
            <a:ext cx="3672407" cy="2448272"/>
          </a:xfrm>
          <a:prstGeom prst="rect">
            <a:avLst/>
          </a:prstGeom>
          <a:noFill/>
        </p:spPr>
      </p:pic>
      <p:pic>
        <p:nvPicPr>
          <p:cNvPr id="49163" name="Picture 11" descr="C:\Users\mylir\Documents\Irina\Instructional Design\Designers for learning project\photos\pexels-photo-573565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-2980289"/>
            <a:ext cx="4464496" cy="2980289"/>
          </a:xfrm>
          <a:prstGeom prst="rect">
            <a:avLst/>
          </a:prstGeom>
          <a:noFill/>
        </p:spPr>
      </p:pic>
      <p:pic>
        <p:nvPicPr>
          <p:cNvPr id="49164" name="Picture 12" descr="C:\Users\mylir\Documents\Irina\Instructional Design\Designers for learning project\photos\ticket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1248298" flipH="1" flipV="1">
            <a:off x="-6433869" y="-4262586"/>
            <a:ext cx="6101484" cy="5510620"/>
          </a:xfrm>
          <a:prstGeom prst="rect">
            <a:avLst/>
          </a:prstGeom>
          <a:noFill/>
        </p:spPr>
      </p:pic>
      <p:pic>
        <p:nvPicPr>
          <p:cNvPr id="49165" name="Picture 13" descr="C:\Users\mylir\Documents\Irina\Instructional Design\Designers for learning project\photos\fair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852920" y="3140968"/>
            <a:ext cx="4860539" cy="3240360"/>
          </a:xfrm>
          <a:prstGeom prst="rect">
            <a:avLst/>
          </a:prstGeom>
          <a:noFill/>
        </p:spPr>
      </p:pic>
      <p:sp>
        <p:nvSpPr>
          <p:cNvPr id="17" name="16 - TextBox"/>
          <p:cNvSpPr txBox="1"/>
          <p:nvPr/>
        </p:nvSpPr>
        <p:spPr>
          <a:xfrm>
            <a:off x="143000" y="260648"/>
            <a:ext cx="9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Look at the pictures and write the corresponding words in your Write the Word Sheet. 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323528" y="0"/>
            <a:ext cx="8677472" cy="105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Now check your answers using the Write the Word Answer Sheet.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0633E-6 L -1.10434 -0.589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" y="-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87035E-6 L -4.44444E-6 0.835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69609E-6 L -0.62413 0.8786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15738 L -0.04983 -0.697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5 -0.04067 L 0.69427 -0.394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" y="-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93321E-9 L -0.90955 0.4055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" y="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8671E-6 L 0.52413 -0.7543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" y="-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9.54472E-7 L 1.04948 -0.2516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00601E-6 L 1.16042 0.1888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25861E-6 L -0.46059 -0.6413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" y="-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57384E-6 L -0.98229 -0.01549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5.45413E-7 L 0.86216 0.79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" y="3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188640"/>
            <a:ext cx="8892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This is not the end. 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323528" y="2348880"/>
            <a:ext cx="82809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That was only the beginning. There are a lot more words that look or sound the same. Make sure that when encountering them you pay attention and you remember them for future reference. </a:t>
            </a:r>
            <a:endParaRPr lang="en-GB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283968" y="1268760"/>
            <a:ext cx="5523384" cy="18494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This is Tracey.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ylir\Documents\Irina\Instructional Design\Designers for learning project\photos\book-bored-college-education-41943.jpeg"/>
          <p:cNvPicPr>
            <a:picLocks noChangeAspect="1" noChangeArrowheads="1"/>
          </p:cNvPicPr>
          <p:nvPr/>
        </p:nvPicPr>
        <p:blipFill>
          <a:blip r:embed="rId3" cstate="print"/>
          <a:srcRect l="20635" t="-2381"/>
          <a:stretch>
            <a:fillRect/>
          </a:stretch>
        </p:blipFill>
        <p:spPr bwMode="auto">
          <a:xfrm>
            <a:off x="179512" y="1556792"/>
            <a:ext cx="3600400" cy="3096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- TextBox"/>
          <p:cNvSpPr txBox="1"/>
          <p:nvPr/>
        </p:nvSpPr>
        <p:spPr>
          <a:xfrm>
            <a:off x="4283968" y="191683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Tracey recently saw this picture on her computer and got confused.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mylir\Documents\Irina\Instructional Design\Designers for learning project\photos\to 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566732"/>
            <a:ext cx="4394332" cy="3291268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395536" y="0"/>
            <a:ext cx="8135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Welcome to this course.</a:t>
            </a:r>
            <a:endParaRPr lang="el-GR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-828600" y="0"/>
            <a:ext cx="106942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 you help her understand?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395536" y="260648"/>
            <a:ext cx="7899648" cy="65973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Take a moment to think about this picture. 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Be and Bee are words that sound the same but mean something different. To be able to get jokes like that Tracey will need to know more about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homophones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homographs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ylir\Documents\Irina\Instructional Design\Designers for learning project\photos\FreshPaint-21-2017.11.22-06.40.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6408712" cy="3604901"/>
          </a:xfrm>
          <a:prstGeom prst="rect">
            <a:avLst/>
          </a:prstGeom>
          <a:noFill/>
        </p:spPr>
      </p:pic>
      <p:sp>
        <p:nvSpPr>
          <p:cNvPr id="6" name="5 - Στρογγυλεμένο ορθογώνιο"/>
          <p:cNvSpPr/>
          <p:nvPr/>
        </p:nvSpPr>
        <p:spPr>
          <a:xfrm>
            <a:off x="1475656" y="4509120"/>
            <a:ext cx="194421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Be = exist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4734536" y="4522760"/>
            <a:ext cx="194421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Bee =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mylir\Documents\Irina\Instructional Design\Designers for learning project\photos\bee-1886642_19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503474">
            <a:off x="9144000" y="4293096"/>
            <a:ext cx="542163" cy="5528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186 L -0.33281 0.031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They are words that can be easily confused. </a:t>
            </a:r>
          </a:p>
          <a:p>
            <a:pPr lvl="1"/>
            <a:r>
              <a:rPr lang="en-GB" i="1" dirty="0" smtClean="0">
                <a:latin typeface="Arial" pitchFamily="34" charset="0"/>
                <a:cs typeface="Arial" pitchFamily="34" charset="0"/>
              </a:rPr>
              <a:t>You need to know which one is which. 	</a:t>
            </a:r>
          </a:p>
          <a:p>
            <a:pPr lvl="1">
              <a:buNone/>
            </a:pPr>
            <a:endParaRPr lang="en-GB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-29184" y="0"/>
            <a:ext cx="8892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do I need to know homophones and homographs?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- Εικόνα" descr="right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924944"/>
            <a:ext cx="4630562" cy="3024336"/>
          </a:xfrm>
          <a:prstGeom prst="rect">
            <a:avLst/>
          </a:prstGeom>
        </p:spPr>
      </p:pic>
      <p:sp>
        <p:nvSpPr>
          <p:cNvPr id="8" name="7 - Στρογγυλεμένο ορθογώνιο"/>
          <p:cNvSpPr/>
          <p:nvPr/>
        </p:nvSpPr>
        <p:spPr>
          <a:xfrm>
            <a:off x="899592" y="6093296"/>
            <a:ext cx="194421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Right = Correct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5076056" y="6093296"/>
            <a:ext cx="216024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Right = Direction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mylir\Documents\Irina\Instructional Design\Designers for learning project\photos\righ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952"/>
            <a:ext cx="3520976" cy="28897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pPr lvl="1">
              <a:buNone/>
            </a:pPr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Some are high frequency words.</a:t>
            </a:r>
          </a:p>
          <a:p>
            <a:pPr lvl="1"/>
            <a:r>
              <a:rPr lang="en-GB" i="1" dirty="0" smtClean="0">
                <a:latin typeface="Arial" pitchFamily="34" charset="0"/>
                <a:cs typeface="Arial" pitchFamily="34" charset="0"/>
              </a:rPr>
              <a:t>They appear very often in speech or writing. </a:t>
            </a:r>
          </a:p>
          <a:p>
            <a:pPr lvl="1"/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GB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-29184" y="0"/>
            <a:ext cx="8892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do I need to know homophones and homographs?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ylir\Documents\Irina\Instructional Design\Designers for learning project\photos\Untitled.png"/>
          <p:cNvPicPr>
            <a:picLocks noChangeAspect="1" noChangeArrowheads="1"/>
          </p:cNvPicPr>
          <p:nvPr/>
        </p:nvPicPr>
        <p:blipFill>
          <a:blip r:embed="rId2" cstate="print">
            <a:lum bright="-6000" contrast="-6000"/>
          </a:blip>
          <a:srcRect l="4124" t="15497" r="4124" b="5075"/>
          <a:stretch>
            <a:fillRect/>
          </a:stretch>
        </p:blipFill>
        <p:spPr bwMode="auto">
          <a:xfrm>
            <a:off x="0" y="2852936"/>
            <a:ext cx="8716481" cy="4005064"/>
          </a:xfrm>
          <a:prstGeom prst="round2Same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79512" y="1628800"/>
            <a:ext cx="8136904" cy="4845152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Failing to spell or recognise them can be embarrassing.</a:t>
            </a:r>
          </a:p>
          <a:p>
            <a:pPr lvl="1"/>
            <a:r>
              <a:rPr lang="en-GB" i="1" dirty="0" smtClean="0">
                <a:latin typeface="Arial" pitchFamily="34" charset="0"/>
                <a:cs typeface="Arial" pitchFamily="34" charset="0"/>
              </a:rPr>
              <a:t>Especially if applying for a job opportunity. </a:t>
            </a:r>
            <a:br>
              <a:rPr lang="en-GB" i="1" dirty="0" smtClean="0">
                <a:latin typeface="Arial" pitchFamily="34" charset="0"/>
                <a:cs typeface="Arial" pitchFamily="34" charset="0"/>
              </a:rPr>
            </a:br>
            <a:endParaRPr lang="en-GB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-29184" y="0"/>
            <a:ext cx="8892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do I need to know homophones and homographs?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mylir\Documents\Irina\Instructional Design\Designers for learning project\photos\mistake-1966448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943316"/>
            <a:ext cx="6120680" cy="39146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Failing to read them properly can be confusing.</a:t>
            </a:r>
          </a:p>
          <a:p>
            <a:pPr lvl="1"/>
            <a:r>
              <a:rPr lang="en-GB" i="1" dirty="0" smtClean="0">
                <a:latin typeface="Arial" pitchFamily="34" charset="0"/>
                <a:cs typeface="Arial" pitchFamily="34" charset="0"/>
              </a:rPr>
              <a:t>And lead to the wrong outcomes. </a:t>
            </a:r>
            <a:endParaRPr lang="en-GB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-29184" y="0"/>
            <a:ext cx="8892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do I need to know homophones and homographs?</a:t>
            </a:r>
            <a:endParaRPr lang="el-G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mylir\Documents\Irina\Instructional Design\Designers for learning project\photos\confused-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36913"/>
            <a:ext cx="6326690" cy="42210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Homonyms, Homographs and Homophones&amp;quot;&quot;/&gt;&lt;property id=&quot;20307&quot; value=&quot;256&quot;/&gt;&lt;/object&gt;&lt;object type=&quot;3&quot; unique_id=&quot;10089&quot;&gt;&lt;property id=&quot;20148&quot; value=&quot;5&quot;/&gt;&lt;property id=&quot;20300&quot; value=&quot;Slide 2 - &amp;quot;AIMS&amp;quot;&quot;/&gt;&lt;property id=&quot;20307&quot; value=&quot;257&quot;/&gt;&lt;/object&gt;&lt;object type=&quot;3&quot; unique_id=&quot;10090&quot;&gt;&lt;property id=&quot;20148&quot; value=&quot;5&quot;/&gt;&lt;property id=&quot;20300&quot; value=&quot;Slide 3 - &amp;quot;Requirements&amp;quot;&quot;/&gt;&lt;property id=&quot;20307&quot; value=&quot;258&quot;/&gt;&lt;/object&gt;&lt;object type=&quot;3&quot; unique_id=&quot;10091&quot;&gt;&lt;property id=&quot;20148&quot; value=&quot;5&quot;/&gt;&lt;property id=&quot;20300&quot; value=&quot;Slide 4&quot;/&gt;&lt;property id=&quot;20307&quot; value=&quot;259&quot;/&gt;&lt;/object&gt;&lt;object type=&quot;3&quot; unique_id=&quot;10093&quot;&gt;&lt;property id=&quot;20148&quot; value=&quot;5&quot;/&gt;&lt;property id=&quot;20300&quot; value=&quot;Slide 6&quot;/&gt;&lt;property id=&quot;20307&quot; value=&quot;262&quot;/&gt;&lt;/object&gt;&lt;object type=&quot;3&quot; unique_id=&quot;10094&quot;&gt;&lt;property id=&quot;20148&quot; value=&quot;5&quot;/&gt;&lt;property id=&quot;20300&quot; value=&quot;Slide 10&quot;/&gt;&lt;property id=&quot;20307&quot; value=&quot;263&quot;/&gt;&lt;/object&gt;&lt;object type=&quot;3&quot; unique_id=&quot;10095&quot;&gt;&lt;property id=&quot;20148&quot; value=&quot;5&quot;/&gt;&lt;property id=&quot;20300&quot; value=&quot;Slide 12&quot;/&gt;&lt;property id=&quot;20307&quot; value=&quot;261&quot;/&gt;&lt;/object&gt;&lt;object type=&quot;3&quot; unique_id=&quot;10098&quot;&gt;&lt;property id=&quot;20148&quot; value=&quot;5&quot;/&gt;&lt;property id=&quot;20300&quot; value=&quot;Slide 18&quot;/&gt;&lt;property id=&quot;20307&quot; value=&quot;265&quot;/&gt;&lt;/object&gt;&lt;object type=&quot;3&quot; unique_id=&quot;10101&quot;&gt;&lt;property id=&quot;20148&quot; value=&quot;5&quot;/&gt;&lt;property id=&quot;20300&quot; value=&quot;Slide 29&quot;/&gt;&lt;property id=&quot;20307&quot; value=&quot;267&quot;/&gt;&lt;/object&gt;&lt;object type=&quot;3&quot; unique_id=&quot;10105&quot;&gt;&lt;property id=&quot;20148&quot; value=&quot;5&quot;/&gt;&lt;property id=&quot;20300&quot; value=&quot;Slide 32&quot;/&gt;&lt;property id=&quot;20307&quot; value=&quot;273&quot;/&gt;&lt;/object&gt;&lt;object type=&quot;3&quot; unique_id=&quot;10166&quot;&gt;&lt;property id=&quot;20148&quot; value=&quot;5&quot;/&gt;&lt;property id=&quot;20300&quot; value=&quot;Slide 5&quot;/&gt;&lt;property id=&quot;20307&quot; value=&quot;274&quot;/&gt;&lt;/object&gt;&lt;object type=&quot;3&quot; unique_id=&quot;10287&quot;&gt;&lt;property id=&quot;20148&quot; value=&quot;5&quot;/&gt;&lt;property id=&quot;20300&quot; value=&quot;Slide 7&quot;/&gt;&lt;property id=&quot;20307&quot; value=&quot;276&quot;/&gt;&lt;/object&gt;&lt;object type=&quot;3&quot; unique_id=&quot;10288&quot;&gt;&lt;property id=&quot;20148&quot; value=&quot;5&quot;/&gt;&lt;property id=&quot;20300&quot; value=&quot;Slide 8&quot;/&gt;&lt;property id=&quot;20307&quot; value=&quot;277&quot;/&gt;&lt;/object&gt;&lt;object type=&quot;3&quot; unique_id=&quot;10289&quot;&gt;&lt;property id=&quot;20148&quot; value=&quot;5&quot;/&gt;&lt;property id=&quot;20300&quot; value=&quot;Slide 9&quot;/&gt;&lt;property id=&quot;20307&quot; value=&quot;278&quot;/&gt;&lt;/object&gt;&lt;object type=&quot;3&quot; unique_id=&quot;10382&quot;&gt;&lt;property id=&quot;20148&quot; value=&quot;5&quot;/&gt;&lt;property id=&quot;20300&quot; value=&quot;Slide 11&quot;/&gt;&lt;property id=&quot;20307&quot; value=&quot;279&quot;/&gt;&lt;/object&gt;&lt;object type=&quot;3&quot; unique_id=&quot;10383&quot;&gt;&lt;property id=&quot;20148&quot; value=&quot;5&quot;/&gt;&lt;property id=&quot;20300&quot; value=&quot;Slide 13&quot;/&gt;&lt;property id=&quot;20307&quot; value=&quot;280&quot;/&gt;&lt;/object&gt;&lt;object type=&quot;3&quot; unique_id=&quot;10534&quot;&gt;&lt;property id=&quot;20148&quot; value=&quot;5&quot;/&gt;&lt;property id=&quot;20300&quot; value=&quot;Slide 14&quot;/&gt;&lt;property id=&quot;20307&quot; value=&quot;281&quot;/&gt;&lt;/object&gt;&lt;object type=&quot;3&quot; unique_id=&quot;10535&quot;&gt;&lt;property id=&quot;20148&quot; value=&quot;5&quot;/&gt;&lt;property id=&quot;20300&quot; value=&quot;Slide 15&quot;/&gt;&lt;property id=&quot;20307&quot; value=&quot;282&quot;/&gt;&lt;/object&gt;&lt;object type=&quot;3&quot; unique_id=&quot;10536&quot;&gt;&lt;property id=&quot;20148&quot; value=&quot;5&quot;/&gt;&lt;property id=&quot;20300&quot; value=&quot;Slide 16&quot;/&gt;&lt;property id=&quot;20307&quot; value=&quot;283&quot;/&gt;&lt;/object&gt;&lt;object type=&quot;3&quot; unique_id=&quot;10537&quot;&gt;&lt;property id=&quot;20148&quot; value=&quot;5&quot;/&gt;&lt;property id=&quot;20300&quot; value=&quot;Slide 17&quot;/&gt;&lt;property id=&quot;20307&quot; value=&quot;284&quot;/&gt;&lt;/object&gt;&lt;object type=&quot;3&quot; unique_id=&quot;10736&quot;&gt;&lt;property id=&quot;20148&quot; value=&quot;5&quot;/&gt;&lt;property id=&quot;20300&quot; value=&quot;Slide 20&quot;/&gt;&lt;property id=&quot;20307&quot; value=&quot;285&quot;/&gt;&lt;/object&gt;&lt;object type=&quot;3&quot; unique_id=&quot;10737&quot;&gt;&lt;property id=&quot;20148&quot; value=&quot;5&quot;/&gt;&lt;property id=&quot;20300&quot; value=&quot;Slide 19&quot;/&gt;&lt;property id=&quot;20307&quot; value=&quot;286&quot;/&gt;&lt;/object&gt;&lt;object type=&quot;3&quot; unique_id=&quot;10738&quot;&gt;&lt;property id=&quot;20148&quot; value=&quot;5&quot;/&gt;&lt;property id=&quot;20300&quot; value=&quot;Slide 21&quot;/&gt;&lt;property id=&quot;20307&quot; value=&quot;287&quot;/&gt;&lt;/object&gt;&lt;object type=&quot;3&quot; unique_id=&quot;10739&quot;&gt;&lt;property id=&quot;20148&quot; value=&quot;5&quot;/&gt;&lt;property id=&quot;20300&quot; value=&quot;Slide 22&quot;/&gt;&lt;property id=&quot;20307&quot; value=&quot;288&quot;/&gt;&lt;/object&gt;&lt;object type=&quot;3&quot; unique_id=&quot;10834&quot;&gt;&lt;property id=&quot;20148&quot; value=&quot;5&quot;/&gt;&lt;property id=&quot;20300&quot; value=&quot;Slide 23&quot;/&gt;&lt;property id=&quot;20307&quot; value=&quot;289&quot;/&gt;&lt;/object&gt;&lt;object type=&quot;3&quot; unique_id=&quot;11207&quot;&gt;&lt;property id=&quot;20148&quot; value=&quot;5&quot;/&gt;&lt;property id=&quot;20300&quot; value=&quot;Slide 24&quot;/&gt;&lt;property id=&quot;20307&quot; value=&quot;290&quot;/&gt;&lt;/object&gt;&lt;object type=&quot;3&quot; unique_id=&quot;11208&quot;&gt;&lt;property id=&quot;20148&quot; value=&quot;5&quot;/&gt;&lt;property id=&quot;20300&quot; value=&quot;Slide 25&quot;/&gt;&lt;property id=&quot;20307&quot; value=&quot;293&quot;/&gt;&lt;/object&gt;&lt;object type=&quot;3&quot; unique_id=&quot;11209&quot;&gt;&lt;property id=&quot;20148&quot; value=&quot;5&quot;/&gt;&lt;property id=&quot;20300&quot; value=&quot;Slide 26&quot;/&gt;&lt;property id=&quot;20307&quot; value=&quot;292&quot;/&gt;&lt;/object&gt;&lt;object type=&quot;3&quot; unique_id=&quot;11210&quot;&gt;&lt;property id=&quot;20148&quot; value=&quot;5&quot;/&gt;&lt;property id=&quot;20300&quot; value=&quot;Slide 27&quot;/&gt;&lt;property id=&quot;20307&quot; value=&quot;294&quot;/&gt;&lt;/object&gt;&lt;object type=&quot;3&quot; unique_id=&quot;11211&quot;&gt;&lt;property id=&quot;20148&quot; value=&quot;5&quot;/&gt;&lt;property id=&quot;20300&quot; value=&quot;Slide 28&quot;/&gt;&lt;property id=&quot;20307&quot; value=&quot;291&quot;/&gt;&lt;/object&gt;&lt;object type=&quot;3&quot; unique_id=&quot;11212&quot;&gt;&lt;property id=&quot;20148&quot; value=&quot;5&quot;/&gt;&lt;property id=&quot;20300&quot; value=&quot;Slide 30&quot;/&gt;&lt;property id=&quot;20307&quot; value=&quot;295&quot;/&gt;&lt;/object&gt;&lt;object type=&quot;3&quot; unique_id=&quot;11431&quot;&gt;&lt;property id=&quot;20148&quot; value=&quot;5&quot;/&gt;&lt;property id=&quot;20300&quot; value=&quot;Slide 31&quot;/&gt;&lt;property id=&quot;20307&quot; value=&quot;29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ροεξοχή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Προεξοχή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Προεξοχή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2257</TotalTime>
  <Words>794</Words>
  <Application>Microsoft Office PowerPoint</Application>
  <PresentationFormat>Προβολή στην οθόνη (4:3)</PresentationFormat>
  <Paragraphs>206</Paragraphs>
  <Slides>32</Slides>
  <Notes>6</Notes>
  <HiddenSlides>0</HiddenSlides>
  <MMClips>8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3" baseType="lpstr">
      <vt:lpstr>Προεξοχή</vt:lpstr>
      <vt:lpstr>Homonyms, Homographs and Homophones</vt:lpstr>
      <vt:lpstr>AIMS</vt:lpstr>
      <vt:lpstr>Requirements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Homonyms, Homographs and Homophones</dc:title>
  <dc:creator>Irini Milona</dc:creator>
  <cp:lastModifiedBy>Irini Milona</cp:lastModifiedBy>
  <cp:revision>41</cp:revision>
  <dcterms:created xsi:type="dcterms:W3CDTF">2017-11-22T17:35:14Z</dcterms:created>
  <dcterms:modified xsi:type="dcterms:W3CDTF">2017-12-19T20:30:54Z</dcterms:modified>
</cp:coreProperties>
</file>