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5" r:id="rId2"/>
    <p:sldMasterId id="2147483697" r:id="rId3"/>
    <p:sldMasterId id="2147483672" r:id="rId4"/>
    <p:sldMasterId id="2147483711" r:id="rId5"/>
  </p:sldMasterIdLst>
  <p:notesMasterIdLst>
    <p:notesMasterId r:id="rId46"/>
  </p:notesMasterIdLst>
  <p:handoutMasterIdLst>
    <p:handoutMasterId r:id="rId47"/>
  </p:handoutMasterIdLst>
  <p:sldIdLst>
    <p:sldId id="257" r:id="rId6"/>
    <p:sldId id="271" r:id="rId7"/>
    <p:sldId id="323" r:id="rId8"/>
    <p:sldId id="272" r:id="rId9"/>
    <p:sldId id="358" r:id="rId10"/>
    <p:sldId id="303" r:id="rId11"/>
    <p:sldId id="277" r:id="rId12"/>
    <p:sldId id="259" r:id="rId13"/>
    <p:sldId id="346" r:id="rId14"/>
    <p:sldId id="335" r:id="rId15"/>
    <p:sldId id="314" r:id="rId16"/>
    <p:sldId id="336" r:id="rId17"/>
    <p:sldId id="348" r:id="rId18"/>
    <p:sldId id="350" r:id="rId19"/>
    <p:sldId id="351" r:id="rId20"/>
    <p:sldId id="352" r:id="rId21"/>
    <p:sldId id="353" r:id="rId22"/>
    <p:sldId id="354" r:id="rId23"/>
    <p:sldId id="287" r:id="rId24"/>
    <p:sldId id="355" r:id="rId25"/>
    <p:sldId id="289" r:id="rId26"/>
    <p:sldId id="362" r:id="rId27"/>
    <p:sldId id="356" r:id="rId28"/>
    <p:sldId id="321" r:id="rId29"/>
    <p:sldId id="326" r:id="rId30"/>
    <p:sldId id="363" r:id="rId31"/>
    <p:sldId id="297" r:id="rId32"/>
    <p:sldId id="360" r:id="rId33"/>
    <p:sldId id="361" r:id="rId34"/>
    <p:sldId id="364" r:id="rId35"/>
    <p:sldId id="331" r:id="rId36"/>
    <p:sldId id="368" r:id="rId37"/>
    <p:sldId id="338" r:id="rId38"/>
    <p:sldId id="341" r:id="rId39"/>
    <p:sldId id="366" r:id="rId40"/>
    <p:sldId id="367" r:id="rId41"/>
    <p:sldId id="298" r:id="rId42"/>
    <p:sldId id="333" r:id="rId43"/>
    <p:sldId id="299" r:id="rId44"/>
    <p:sldId id="300"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7B4245-CFE3-4AC1-AA4B-309104E7C9E2}">
          <p14:sldIdLst>
            <p14:sldId id="257"/>
            <p14:sldId id="271"/>
            <p14:sldId id="323"/>
            <p14:sldId id="272"/>
          </p14:sldIdLst>
        </p14:section>
        <p14:section name="Untitled Section" id="{E572A565-D063-4BC4-ADDD-DA8039658D97}">
          <p14:sldIdLst>
            <p14:sldId id="358"/>
            <p14:sldId id="303"/>
            <p14:sldId id="277"/>
            <p14:sldId id="259"/>
            <p14:sldId id="346"/>
            <p14:sldId id="335"/>
            <p14:sldId id="314"/>
            <p14:sldId id="336"/>
            <p14:sldId id="348"/>
            <p14:sldId id="350"/>
            <p14:sldId id="351"/>
            <p14:sldId id="352"/>
            <p14:sldId id="353"/>
            <p14:sldId id="354"/>
            <p14:sldId id="287"/>
            <p14:sldId id="355"/>
            <p14:sldId id="289"/>
            <p14:sldId id="362"/>
            <p14:sldId id="356"/>
            <p14:sldId id="321"/>
            <p14:sldId id="326"/>
            <p14:sldId id="363"/>
            <p14:sldId id="297"/>
            <p14:sldId id="360"/>
            <p14:sldId id="361"/>
            <p14:sldId id="364"/>
            <p14:sldId id="331"/>
            <p14:sldId id="368"/>
            <p14:sldId id="338"/>
            <p14:sldId id="341"/>
            <p14:sldId id="366"/>
            <p14:sldId id="367"/>
            <p14:sldId id="298"/>
            <p14:sldId id="333"/>
            <p14:sldId id="299"/>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xton, Daisy@DSS" initials="BD" lastIdx="1" clrIdx="0">
    <p:extLst/>
  </p:cmAuthor>
  <p:cmAuthor id="2" name="Shauna" initials="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85B"/>
    <a:srgbClr val="226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6586" autoAdjust="0"/>
  </p:normalViewPr>
  <p:slideViewPr>
    <p:cSldViewPr snapToGrid="0" snapToObjects="1">
      <p:cViewPr varScale="1">
        <p:scale>
          <a:sx n="117" d="100"/>
          <a:sy n="117" d="100"/>
        </p:scale>
        <p:origin x="1704" y="114"/>
      </p:cViewPr>
      <p:guideLst>
        <p:guide orient="horz" pos="2160"/>
        <p:guide pos="2880"/>
      </p:guideLst>
    </p:cSldViewPr>
  </p:slideViewPr>
  <p:outlineViewPr>
    <p:cViewPr>
      <p:scale>
        <a:sx n="33" d="100"/>
        <a:sy n="33" d="100"/>
      </p:scale>
      <p:origin x="0" y="-690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1" d="100"/>
          <a:sy n="91" d="100"/>
        </p:scale>
        <p:origin x="37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2A3817F-853D-4B05-A524-CB590AAD298A}" type="datetimeFigureOut">
              <a:rPr lang="en-US" smtClean="0"/>
              <a:t>12/13/2017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870B82-8692-41C3-AB36-9630D7D06D8B}" type="slidenum">
              <a:rPr lang="en-US" smtClean="0"/>
              <a:t>‹#›</a:t>
            </a:fld>
            <a:endParaRPr lang="en-US" dirty="0"/>
          </a:p>
        </p:txBody>
      </p:sp>
    </p:spTree>
    <p:extLst>
      <p:ext uri="{BB962C8B-B14F-4D97-AF65-F5344CB8AC3E}">
        <p14:creationId xmlns:p14="http://schemas.microsoft.com/office/powerpoint/2010/main" val="19084507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87730F-F512-44BC-B3BB-8335B8F7DDE0}" type="datetimeFigureOut">
              <a:rPr lang="en-US" smtClean="0"/>
              <a:t>12/13/2017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A4E89D-BDD7-4B34-A4CD-CB6754D84287}" type="slidenum">
              <a:rPr lang="en-US" smtClean="0"/>
              <a:t>‹#›</a:t>
            </a:fld>
            <a:endParaRPr lang="en-US" dirty="0"/>
          </a:p>
        </p:txBody>
      </p:sp>
    </p:spTree>
    <p:extLst>
      <p:ext uri="{BB962C8B-B14F-4D97-AF65-F5344CB8AC3E}">
        <p14:creationId xmlns:p14="http://schemas.microsoft.com/office/powerpoint/2010/main" val="32836799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65100"/>
            <a:ext cx="4181475" cy="3136900"/>
          </a:xfrm>
        </p:spPr>
      </p:sp>
      <p:sp>
        <p:nvSpPr>
          <p:cNvPr id="3" name="Notes Placeholder 2"/>
          <p:cNvSpPr>
            <a:spLocks noGrp="1"/>
          </p:cNvSpPr>
          <p:nvPr>
            <p:ph type="body" idx="1"/>
          </p:nvPr>
        </p:nvSpPr>
        <p:spPr>
          <a:xfrm>
            <a:off x="594960" y="3408301"/>
            <a:ext cx="5608320" cy="4880676"/>
          </a:xfrm>
        </p:spPr>
        <p:txBody>
          <a:bodyPr/>
          <a:lstStyle/>
          <a:p>
            <a:pPr marL="628650" lvl="1" indent="-171450">
              <a:buFont typeface="Wingdings" panose="05000000000000000000" pitchFamily="2" charset="2"/>
              <a:buChar char="v"/>
            </a:pPr>
            <a:endParaRPr lang="en-US" baseline="0" dirty="0"/>
          </a:p>
          <a:p>
            <a:endParaRPr lang="en-US" baseline="0" dirty="0"/>
          </a:p>
        </p:txBody>
      </p:sp>
    </p:spTree>
    <p:extLst>
      <p:ext uri="{BB962C8B-B14F-4D97-AF65-F5344CB8AC3E}">
        <p14:creationId xmlns:p14="http://schemas.microsoft.com/office/powerpoint/2010/main" val="269118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endParaRPr lang="en-US" dirty="0"/>
          </a:p>
        </p:txBody>
      </p:sp>
    </p:spTree>
    <p:extLst>
      <p:ext uri="{BB962C8B-B14F-4D97-AF65-F5344CB8AC3E}">
        <p14:creationId xmlns:p14="http://schemas.microsoft.com/office/powerpoint/2010/main" val="16617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v"/>
            </a:pPr>
            <a:endParaRPr lang="en-US" b="1" dirty="0"/>
          </a:p>
        </p:txBody>
      </p:sp>
    </p:spTree>
    <p:extLst>
      <p:ext uri="{BB962C8B-B14F-4D97-AF65-F5344CB8AC3E}">
        <p14:creationId xmlns:p14="http://schemas.microsoft.com/office/powerpoint/2010/main" val="272312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t>
            </a:r>
            <a:endParaRPr lang="en-US" baseline="0" dirty="0" smtClean="0"/>
          </a:p>
        </p:txBody>
      </p:sp>
    </p:spTree>
    <p:extLst>
      <p:ext uri="{BB962C8B-B14F-4D97-AF65-F5344CB8AC3E}">
        <p14:creationId xmlns:p14="http://schemas.microsoft.com/office/powerpoint/2010/main" val="94050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198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446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496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10466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40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6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5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a:p>
            <a:pPr marL="174708" indent="-174708">
              <a:buFont typeface="Arial" panose="020B0604020202020204" pitchFamily="34" charset="0"/>
              <a:buChar char="•"/>
            </a:pPr>
            <a:endParaRPr lang="en-US" dirty="0"/>
          </a:p>
          <a:p>
            <a:pPr marL="171450" indent="-171450">
              <a:buFont typeface="Wingdings" panose="05000000000000000000" pitchFamily="2" charset="2"/>
              <a:buChar char="v"/>
            </a:pPr>
            <a:r>
              <a:rPr lang="en-US" baseline="0" dirty="0" smtClean="0"/>
              <a:t>.</a:t>
            </a:r>
            <a:endParaRPr lang="en-US" dirty="0"/>
          </a:p>
        </p:txBody>
      </p:sp>
    </p:spTree>
    <p:extLst>
      <p:ext uri="{BB962C8B-B14F-4D97-AF65-F5344CB8AC3E}">
        <p14:creationId xmlns:p14="http://schemas.microsoft.com/office/powerpoint/2010/main" val="287941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85755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Tree>
    <p:extLst>
      <p:ext uri="{BB962C8B-B14F-4D97-AF65-F5344CB8AC3E}">
        <p14:creationId xmlns:p14="http://schemas.microsoft.com/office/powerpoint/2010/main" val="417679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373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1675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85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488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987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88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95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674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989013"/>
            <a:ext cx="4181475" cy="3136900"/>
          </a:xfrm>
        </p:spPr>
      </p:sp>
      <p:sp>
        <p:nvSpPr>
          <p:cNvPr id="3" name="Notes Placeholder 2"/>
          <p:cNvSpPr>
            <a:spLocks noGrp="1"/>
          </p:cNvSpPr>
          <p:nvPr>
            <p:ph type="body" idx="1"/>
          </p:nvPr>
        </p:nvSpPr>
        <p:spPr/>
        <p:txBody>
          <a:bodyPr/>
          <a:lstStyle/>
          <a:p>
            <a:pPr rtl="0"/>
            <a:endParaRPr lang="en-US" sz="1200" kern="1200" dirty="0">
              <a:solidFill>
                <a:schemeClr val="tx1"/>
              </a:solidFill>
              <a:effectLst/>
              <a:latin typeface="+mn-lt"/>
              <a:ea typeface="+mn-ea"/>
              <a:cs typeface="+mn-cs"/>
            </a:endParaRPr>
          </a:p>
          <a:p>
            <a:pPr rtl="0"/>
            <a:endParaRPr lang="en-US" sz="2800" dirty="0">
              <a:solidFill>
                <a:schemeClr val="accent1"/>
              </a:solidFill>
            </a:endParaRPr>
          </a:p>
          <a:p>
            <a:endParaRPr lang="en-US" sz="2800" dirty="0"/>
          </a:p>
        </p:txBody>
      </p:sp>
    </p:spTree>
    <p:extLst>
      <p:ext uri="{BB962C8B-B14F-4D97-AF65-F5344CB8AC3E}">
        <p14:creationId xmlns:p14="http://schemas.microsoft.com/office/powerpoint/2010/main" val="321977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323059"/>
          </a:xfrm>
        </p:spPr>
        <p:txBody>
          <a:bodyPr/>
          <a:lstStyle/>
          <a:p>
            <a:endParaRPr lang="en-US" dirty="0"/>
          </a:p>
        </p:txBody>
      </p:sp>
    </p:spTree>
    <p:extLst>
      <p:ext uri="{BB962C8B-B14F-4D97-AF65-F5344CB8AC3E}">
        <p14:creationId xmlns:p14="http://schemas.microsoft.com/office/powerpoint/2010/main" val="2076748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995255"/>
          </a:xfrm>
        </p:spPr>
        <p:txBody>
          <a:bodyPr/>
          <a:lstStyle/>
          <a:p>
            <a:endParaRPr lang="en-US" b="1" dirty="0"/>
          </a:p>
        </p:txBody>
      </p:sp>
    </p:spTree>
    <p:extLst>
      <p:ext uri="{BB962C8B-B14F-4D97-AF65-F5344CB8AC3E}">
        <p14:creationId xmlns:p14="http://schemas.microsoft.com/office/powerpoint/2010/main" val="2995934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728500"/>
          </a:xfrm>
        </p:spPr>
        <p:txBody>
          <a:bodyPr/>
          <a:lstStyle/>
          <a:p>
            <a:pPr marL="228600" indent="-228600">
              <a:buAutoNum type="arabicPeriod"/>
            </a:pPr>
            <a:endParaRPr lang="en-US" b="1" dirty="0"/>
          </a:p>
        </p:txBody>
      </p:sp>
    </p:spTree>
    <p:extLst>
      <p:ext uri="{BB962C8B-B14F-4D97-AF65-F5344CB8AC3E}">
        <p14:creationId xmlns:p14="http://schemas.microsoft.com/office/powerpoint/2010/main" val="2995934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676742"/>
          </a:xfrm>
        </p:spPr>
        <p:txBody>
          <a:bodyPr/>
          <a:lstStyle/>
          <a:p>
            <a:endParaRPr lang="en-US" baseline="0" dirty="0"/>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baseline="0" dirty="0"/>
          </a:p>
        </p:txBody>
      </p:sp>
    </p:spTree>
    <p:extLst>
      <p:ext uri="{BB962C8B-B14F-4D97-AF65-F5344CB8AC3E}">
        <p14:creationId xmlns:p14="http://schemas.microsoft.com/office/powerpoint/2010/main" val="2048355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745089"/>
          </a:xfrm>
        </p:spPr>
        <p:txBody>
          <a:bodyPr/>
          <a:lstStyle/>
          <a:p>
            <a:r>
              <a:rPr lang="en-US" dirty="0"/>
              <a:t>									</a:t>
            </a:r>
          </a:p>
          <a:p>
            <a:endParaRPr lang="en-US" dirty="0"/>
          </a:p>
        </p:txBody>
      </p:sp>
    </p:spTree>
    <p:extLst>
      <p:ext uri="{BB962C8B-B14F-4D97-AF65-F5344CB8AC3E}">
        <p14:creationId xmlns:p14="http://schemas.microsoft.com/office/powerpoint/2010/main" val="3783440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917617"/>
          </a:xfrm>
        </p:spPr>
        <p:txBody>
          <a:bodyPr/>
          <a:lstStyle/>
          <a:p>
            <a:pPr marL="171450" indent="-171450">
              <a:buFont typeface="Arial" panose="020B0604020202020204" pitchFamily="34" charset="0"/>
              <a:buChar char="•"/>
            </a:pPr>
            <a:r>
              <a:rPr lang="en-US" dirty="0" smtClean="0"/>
              <a:t>.  </a:t>
            </a:r>
            <a:endParaRPr lang="en-US" dirty="0"/>
          </a:p>
          <a:p>
            <a:pPr marL="171450" indent="-171450">
              <a:buFont typeface="Arial" panose="020B0604020202020204" pitchFamily="34" charset="0"/>
              <a:buChar char="•"/>
            </a:pPr>
            <a:endParaRPr lang="en-US" baseline="0" dirty="0"/>
          </a:p>
          <a:p>
            <a:endParaRPr lang="en-US" dirty="0"/>
          </a:p>
          <a:p>
            <a:r>
              <a:rPr lang="en-US" dirty="0"/>
              <a:t>											</a:t>
            </a:r>
          </a:p>
          <a:p>
            <a:r>
              <a:rPr lang="en-US" dirty="0"/>
              <a:t>											</a:t>
            </a:r>
          </a:p>
          <a:p>
            <a:endParaRPr lang="en-US" dirty="0"/>
          </a:p>
        </p:txBody>
      </p:sp>
    </p:spTree>
    <p:extLst>
      <p:ext uri="{BB962C8B-B14F-4D97-AF65-F5344CB8AC3E}">
        <p14:creationId xmlns:p14="http://schemas.microsoft.com/office/powerpoint/2010/main" val="3783440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a:xfrm>
            <a:off x="701040" y="4473892"/>
            <a:ext cx="5608320" cy="624319"/>
          </a:xfrm>
        </p:spPr>
        <p:txBody>
          <a:bodyPr/>
          <a:lstStyle/>
          <a:p>
            <a:endParaRPr lang="en-US" dirty="0"/>
          </a:p>
        </p:txBody>
      </p:sp>
    </p:spTree>
    <p:extLst>
      <p:ext uri="{BB962C8B-B14F-4D97-AF65-F5344CB8AC3E}">
        <p14:creationId xmlns:p14="http://schemas.microsoft.com/office/powerpoint/2010/main" val="3783440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193663"/>
          </a:xfrm>
        </p:spPr>
        <p:txBody>
          <a:bodyPr/>
          <a:lstStyle/>
          <a:p>
            <a:endParaRPr lang="en-US" sz="1400" dirty="0"/>
          </a:p>
        </p:txBody>
      </p:sp>
    </p:spTree>
    <p:extLst>
      <p:ext uri="{BB962C8B-B14F-4D97-AF65-F5344CB8AC3E}">
        <p14:creationId xmlns:p14="http://schemas.microsoft.com/office/powerpoint/2010/main" val="1543728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934870"/>
          </a:xfrm>
        </p:spPr>
        <p:txBody>
          <a:bodyPr/>
          <a:lstStyle/>
          <a:p>
            <a:endParaRPr lang="en-US" dirty="0"/>
          </a:p>
        </p:txBody>
      </p:sp>
    </p:spTree>
    <p:extLst>
      <p:ext uri="{BB962C8B-B14F-4D97-AF65-F5344CB8AC3E}">
        <p14:creationId xmlns:p14="http://schemas.microsoft.com/office/powerpoint/2010/main" val="126812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038387"/>
          </a:xfrm>
        </p:spPr>
        <p:txBody>
          <a:bodyPr/>
          <a:lstStyle/>
          <a:p>
            <a:endParaRPr lang="en-US" dirty="0"/>
          </a:p>
        </p:txBody>
      </p:sp>
    </p:spTree>
    <p:extLst>
      <p:ext uri="{BB962C8B-B14F-4D97-AF65-F5344CB8AC3E}">
        <p14:creationId xmlns:p14="http://schemas.microsoft.com/office/powerpoint/2010/main" val="1612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0165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047014"/>
          </a:xfrm>
        </p:spPr>
        <p:txBody>
          <a:bodyPr/>
          <a:lstStyle/>
          <a:p>
            <a:endParaRPr lang="en-US" dirty="0"/>
          </a:p>
        </p:txBody>
      </p:sp>
    </p:spTree>
    <p:extLst>
      <p:ext uri="{BB962C8B-B14F-4D97-AF65-F5344CB8AC3E}">
        <p14:creationId xmlns:p14="http://schemas.microsoft.com/office/powerpoint/2010/main" val="14790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349250"/>
            <a:ext cx="4181475" cy="3136900"/>
          </a:xfrm>
        </p:spPr>
      </p:sp>
      <p:sp>
        <p:nvSpPr>
          <p:cNvPr id="3" name="Notes Placeholder 2"/>
          <p:cNvSpPr>
            <a:spLocks noGrp="1"/>
          </p:cNvSpPr>
          <p:nvPr>
            <p:ph type="body" idx="1"/>
          </p:nvPr>
        </p:nvSpPr>
        <p:spPr>
          <a:xfrm>
            <a:off x="701040" y="3486149"/>
            <a:ext cx="5608320" cy="5512707"/>
          </a:xfrm>
        </p:spPr>
        <p:txBody>
          <a:bodyPr/>
          <a:lstStyle/>
          <a:p>
            <a:endParaRPr lang="en-US" dirty="0"/>
          </a:p>
        </p:txBody>
      </p:sp>
    </p:spTree>
    <p:extLst>
      <p:ext uri="{BB962C8B-B14F-4D97-AF65-F5344CB8AC3E}">
        <p14:creationId xmlns:p14="http://schemas.microsoft.com/office/powerpoint/2010/main" val="280821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1963"/>
            <a:ext cx="4181475" cy="3136900"/>
          </a:xfrm>
        </p:spPr>
      </p:sp>
      <p:sp>
        <p:nvSpPr>
          <p:cNvPr id="3" name="Notes Placeholder 2"/>
          <p:cNvSpPr>
            <a:spLocks noGrp="1"/>
          </p:cNvSpPr>
          <p:nvPr>
            <p:ph type="body" idx="1"/>
          </p:nvPr>
        </p:nvSpPr>
        <p:spPr>
          <a:xfrm>
            <a:off x="701040" y="3630827"/>
            <a:ext cx="5608320" cy="5556716"/>
          </a:xfrm>
        </p:spPr>
        <p:txBody>
          <a:bodyPr/>
          <a:lstStyle/>
          <a:p>
            <a:endParaRPr lang="en-US" b="0" u="sng" dirty="0">
              <a:effectLst/>
            </a:endParaRPr>
          </a:p>
        </p:txBody>
      </p:sp>
      <p:sp>
        <p:nvSpPr>
          <p:cNvPr id="5" name="TextBox 4"/>
          <p:cNvSpPr txBox="1"/>
          <p:nvPr/>
        </p:nvSpPr>
        <p:spPr>
          <a:xfrm>
            <a:off x="1207347" y="4627542"/>
            <a:ext cx="4878719" cy="648086"/>
          </a:xfrm>
          <a:prstGeom prst="rect">
            <a:avLst/>
          </a:prstGeom>
          <a:noFill/>
        </p:spPr>
        <p:txBody>
          <a:bodyPr wrap="square" lIns="93177" tIns="46589" rIns="93177" bIns="46589" rtlCol="0">
            <a:spAutoFit/>
          </a:bodyPr>
          <a:lstStyle/>
          <a:p>
            <a:endParaRPr lang="en-US" dirty="0"/>
          </a:p>
          <a:p>
            <a:endParaRPr lang="en-US" dirty="0"/>
          </a:p>
        </p:txBody>
      </p:sp>
    </p:spTree>
    <p:extLst>
      <p:ext uri="{BB962C8B-B14F-4D97-AF65-F5344CB8AC3E}">
        <p14:creationId xmlns:p14="http://schemas.microsoft.com/office/powerpoint/2010/main" val="356353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323" y="4442786"/>
            <a:ext cx="5732949" cy="5012631"/>
          </a:xfrm>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b="0" dirty="0"/>
          </a:p>
        </p:txBody>
      </p:sp>
    </p:spTree>
    <p:extLst>
      <p:ext uri="{BB962C8B-B14F-4D97-AF65-F5344CB8AC3E}">
        <p14:creationId xmlns:p14="http://schemas.microsoft.com/office/powerpoint/2010/main" val="92965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v"/>
            </a:pPr>
            <a:endParaRPr lang="en-US" dirty="0"/>
          </a:p>
        </p:txBody>
      </p:sp>
    </p:spTree>
    <p:extLst>
      <p:ext uri="{BB962C8B-B14F-4D97-AF65-F5344CB8AC3E}">
        <p14:creationId xmlns:p14="http://schemas.microsoft.com/office/powerpoint/2010/main" val="334799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endParaRPr lang="en-US" b="1" dirty="0"/>
          </a:p>
        </p:txBody>
      </p:sp>
    </p:spTree>
    <p:extLst>
      <p:ext uri="{BB962C8B-B14F-4D97-AF65-F5344CB8AC3E}">
        <p14:creationId xmlns:p14="http://schemas.microsoft.com/office/powerpoint/2010/main" val="95180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3296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164837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45065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411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9411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177734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213633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59368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69185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462584"/>
            <a:ext cx="3867150" cy="3767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62584"/>
            <a:ext cx="3867150" cy="3767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1187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4409"/>
            <a:ext cx="7886700" cy="933555"/>
          </a:xfrm>
        </p:spPr>
        <p:txBody>
          <a:bodyPr/>
          <a:lstStyle/>
          <a:p>
            <a:r>
              <a:rPr lang="en-US"/>
              <a:t>Click to edit Master title style</a:t>
            </a:r>
          </a:p>
        </p:txBody>
      </p:sp>
      <p:sp>
        <p:nvSpPr>
          <p:cNvPr id="3" name="Text Placeholder 2"/>
          <p:cNvSpPr>
            <a:spLocks noGrp="1"/>
          </p:cNvSpPr>
          <p:nvPr>
            <p:ph type="body" idx="1"/>
          </p:nvPr>
        </p:nvSpPr>
        <p:spPr>
          <a:xfrm>
            <a:off x="630238" y="2337194"/>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3161107"/>
            <a:ext cx="3868737" cy="30140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37194"/>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61107"/>
            <a:ext cx="3887788" cy="3014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311590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213109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581501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6182"/>
            <a:ext cx="2949575"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29618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366158"/>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88516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38094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9933"/>
            <a:ext cx="2949575"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3199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389909"/>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367638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1381484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06285"/>
            <a:ext cx="1971675" cy="48706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306285"/>
            <a:ext cx="5762625" cy="48706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8AE96F9-3343-7E4A-B24F-6875BF710066}" type="slidenum">
              <a:rPr lang="en-US" smtClean="0"/>
              <a:t>‹#›</a:t>
            </a:fld>
            <a:endParaRPr lang="en-US" dirty="0"/>
          </a:p>
        </p:txBody>
      </p:sp>
    </p:spTree>
    <p:extLst>
      <p:ext uri="{BB962C8B-B14F-4D97-AF65-F5344CB8AC3E}">
        <p14:creationId xmlns:p14="http://schemas.microsoft.com/office/powerpoint/2010/main" val="2038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5519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30790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4348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423208"/>
            <a:ext cx="7886700" cy="8613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359615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3470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3470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04329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2803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2803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49451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576546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5788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613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7611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248171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6"/>
            <a:ext cx="4629150" cy="4298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3620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812359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6"/>
            <a:ext cx="4629150" cy="4298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3620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77783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210113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49193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49193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515743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7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36156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6156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5315001"/>
            <a:ext cx="2133600" cy="365125"/>
          </a:xfrm>
          <a:prstGeom prst="rect">
            <a:avLst/>
          </a:prstGeom>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754488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304691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830019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5226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615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615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221806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247947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4228268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95304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3196652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279707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3769074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1356599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14D5A-F122-A749-9256-317426BC5EBF}" type="slidenum">
              <a:rPr lang="en-US" smtClean="0"/>
              <a:t>‹#›</a:t>
            </a:fld>
            <a:endParaRPr lang="en-US" dirty="0"/>
          </a:p>
        </p:txBody>
      </p:sp>
    </p:spTree>
    <p:extLst>
      <p:ext uri="{BB962C8B-B14F-4D97-AF65-F5344CB8AC3E}">
        <p14:creationId xmlns:p14="http://schemas.microsoft.com/office/powerpoint/2010/main" val="220034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0409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0409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198387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281608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41942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4942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7807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163527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7007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50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836810"/>
            <a:ext cx="5486400" cy="3606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6F8241-D68B-004B-8E55-B8A832FE1D4F}" type="slidenum">
              <a:rPr lang="en-US" smtClean="0"/>
              <a:t>‹#›</a:t>
            </a:fld>
            <a:endParaRPr lang="en-US" dirty="0"/>
          </a:p>
        </p:txBody>
      </p:sp>
    </p:spTree>
    <p:extLst>
      <p:ext uri="{BB962C8B-B14F-4D97-AF65-F5344CB8AC3E}">
        <p14:creationId xmlns:p14="http://schemas.microsoft.com/office/powerpoint/2010/main" val="245960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35322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531500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ED6F8241-D68B-004B-8E55-B8A832FE1D4F}" type="slidenum">
              <a:rPr lang="en-US" smtClean="0"/>
              <a:pPr/>
              <a:t>‹#›</a:t>
            </a:fld>
            <a:endParaRPr lang="en-US" dirty="0"/>
          </a:p>
        </p:txBody>
      </p:sp>
    </p:spTree>
    <p:extLst>
      <p:ext uri="{BB962C8B-B14F-4D97-AF65-F5344CB8AC3E}">
        <p14:creationId xmlns:p14="http://schemas.microsoft.com/office/powerpoint/2010/main" val="99001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662"/>
            <a:ext cx="7886700" cy="10969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97521"/>
            <a:ext cx="7886700" cy="35657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E96F9-3343-7E4A-B24F-6875BF710066}" type="slidenum">
              <a:rPr lang="en-US" smtClean="0"/>
              <a:t>‹#›</a:t>
            </a:fld>
            <a:endParaRPr lang="en-US" dirty="0"/>
          </a:p>
        </p:txBody>
      </p:sp>
      <p:sp>
        <p:nvSpPr>
          <p:cNvPr id="9" name="TextBox 8"/>
          <p:cNvSpPr txBox="1"/>
          <p:nvPr userDrawn="1"/>
        </p:nvSpPr>
        <p:spPr>
          <a:xfrm>
            <a:off x="457200" y="6415801"/>
            <a:ext cx="2917131" cy="246221"/>
          </a:xfrm>
          <a:prstGeom prst="rect">
            <a:avLst/>
          </a:prstGeom>
          <a:noFill/>
        </p:spPr>
        <p:txBody>
          <a:bodyPr wrap="square" rtlCol="0">
            <a:spAutoFit/>
          </a:bodyPr>
          <a:lstStyle/>
          <a:p>
            <a:r>
              <a:rPr lang="en-US" sz="1000" dirty="0">
                <a:latin typeface="Arial"/>
                <a:cs typeface="Arial"/>
              </a:rPr>
              <a:t>Add copyright information here if needed</a:t>
            </a:r>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375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4194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14D5A-F122-A749-9256-317426BC5EBF}" type="slidenum">
              <a:rPr lang="en-US" smtClean="0"/>
              <a:t>‹#›</a:t>
            </a:fld>
            <a:endParaRPr lang="en-US" dirty="0"/>
          </a:p>
        </p:txBody>
      </p:sp>
      <p:sp>
        <p:nvSpPr>
          <p:cNvPr id="7" name="TextBox 6"/>
          <p:cNvSpPr txBox="1"/>
          <p:nvPr userDrawn="1"/>
        </p:nvSpPr>
        <p:spPr>
          <a:xfrm>
            <a:off x="457200" y="5478907"/>
            <a:ext cx="2917131" cy="246221"/>
          </a:xfrm>
          <a:prstGeom prst="rect">
            <a:avLst/>
          </a:prstGeom>
          <a:noFill/>
        </p:spPr>
        <p:txBody>
          <a:bodyPr wrap="square" rtlCol="0">
            <a:spAutoFit/>
          </a:bodyPr>
          <a:lstStyle/>
          <a:p>
            <a:r>
              <a:rPr lang="en-US" sz="1000" dirty="0">
                <a:latin typeface="Arial"/>
                <a:cs typeface="Arial"/>
              </a:rPr>
              <a:t>Add copyright information here if needed</a:t>
            </a:r>
          </a:p>
        </p:txBody>
      </p:sp>
    </p:spTree>
    <p:extLst>
      <p:ext uri="{BB962C8B-B14F-4D97-AF65-F5344CB8AC3E}">
        <p14:creationId xmlns:p14="http://schemas.microsoft.com/office/powerpoint/2010/main" val="310266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348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6F8241-D68B-004B-8E55-B8A832FE1D4F}" type="slidenum">
              <a:rPr lang="en-US" smtClean="0"/>
              <a:pPr/>
              <a:t>‹#›</a:t>
            </a:fld>
            <a:endParaRPr lang="en-US" dirty="0"/>
          </a:p>
        </p:txBody>
      </p:sp>
    </p:spTree>
    <p:extLst>
      <p:ext uri="{BB962C8B-B14F-4D97-AF65-F5344CB8AC3E}">
        <p14:creationId xmlns:p14="http://schemas.microsoft.com/office/powerpoint/2010/main" val="31418733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LOC@dss.c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1536" y="418007"/>
            <a:ext cx="6946273" cy="129153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Arial" panose="020B0604020202020204" pitchFamily="34" charset="0"/>
                <a:cs typeface="Arial" panose="020B0604020202020204" pitchFamily="34" charset="0"/>
              </a:rPr>
              <a:t>LEVEL OF CARE </a:t>
            </a:r>
            <a:r>
              <a:rPr lang="en-US" sz="4000" b="1" dirty="0" smtClean="0">
                <a:solidFill>
                  <a:schemeClr val="bg1"/>
                </a:solidFill>
                <a:latin typeface="Arial" panose="020B0604020202020204" pitchFamily="34" charset="0"/>
                <a:cs typeface="Arial" panose="020B0604020202020204" pitchFamily="34" charset="0"/>
              </a:rPr>
              <a:t>PROTOCOL</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61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alpha val="2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rgbClr val="0070C0"/>
                </a:solidFill>
              </a:rPr>
              <a:t>Level of Care </a:t>
            </a:r>
            <a:r>
              <a:rPr lang="en-US" sz="4400" b="1" dirty="0" smtClean="0">
                <a:solidFill>
                  <a:srgbClr val="0070C0"/>
                </a:solidFill>
              </a:rPr>
              <a:t>Protocol</a:t>
            </a:r>
            <a:endParaRPr lang="en-US" sz="4400" b="1" dirty="0">
              <a:solidFill>
                <a:srgbClr val="0070C0"/>
              </a:solidFill>
            </a:endParaRPr>
          </a:p>
        </p:txBody>
      </p:sp>
      <p:sp>
        <p:nvSpPr>
          <p:cNvPr id="3" name="Content Placeholder 2"/>
          <p:cNvSpPr>
            <a:spLocks noGrp="1"/>
          </p:cNvSpPr>
          <p:nvPr>
            <p:ph idx="1"/>
          </p:nvPr>
        </p:nvSpPr>
        <p:spPr>
          <a:xfrm>
            <a:off x="628650" y="1825626"/>
            <a:ext cx="7886700" cy="3306212"/>
          </a:xfrm>
        </p:spPr>
        <p:txBody>
          <a:bodyPr>
            <a:normAutofit/>
          </a:bodyPr>
          <a:lstStyle/>
          <a:p>
            <a:r>
              <a:rPr lang="en-US" sz="2800" dirty="0"/>
              <a:t>Protocol is comprised of a Matrix &amp; Scoring Sheet used by case carrying Social Worker or Probation Officer</a:t>
            </a:r>
          </a:p>
          <a:p>
            <a:r>
              <a:rPr lang="en-US" sz="2800" dirty="0"/>
              <a:t>Developed to standardize expectations of RF and consider individualize care and supervision needs for youth/children</a:t>
            </a:r>
          </a:p>
          <a:p>
            <a:pPr marL="0" indent="0">
              <a:buNone/>
            </a:pPr>
            <a:endParaRPr lang="en-US" sz="2800" dirty="0"/>
          </a:p>
        </p:txBody>
      </p:sp>
      <p:sp>
        <p:nvSpPr>
          <p:cNvPr id="4" name="Slide Number Placeholder 3"/>
          <p:cNvSpPr>
            <a:spLocks noGrp="1"/>
          </p:cNvSpPr>
          <p:nvPr>
            <p:ph type="sldNum" sz="quarter" idx="12"/>
          </p:nvPr>
        </p:nvSpPr>
        <p:spPr/>
        <p:txBody>
          <a:bodyPr/>
          <a:lstStyle/>
          <a:p>
            <a:fld id="{55614D5A-F122-A749-9256-317426BC5EBF}" type="slidenum">
              <a:rPr lang="en-US" smtClean="0"/>
              <a:t>10</a:t>
            </a:fld>
            <a:endParaRPr lang="en-US" dirty="0"/>
          </a:p>
        </p:txBody>
      </p:sp>
    </p:spTree>
    <p:extLst>
      <p:ext uri="{BB962C8B-B14F-4D97-AF65-F5344CB8AC3E}">
        <p14:creationId xmlns:p14="http://schemas.microsoft.com/office/powerpoint/2010/main" val="228213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2D050">
                <a:alpha val="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The 5 Level of Care Domains</a:t>
            </a:r>
          </a:p>
        </p:txBody>
      </p:sp>
      <p:pic>
        <p:nvPicPr>
          <p:cNvPr id="6" name="Content Placeholder 5"/>
          <p:cNvPicPr>
            <a:picLocks noGrp="1" noChangeAspect="1"/>
          </p:cNvPicPr>
          <p:nvPr>
            <p:ph idx="1"/>
          </p:nvPr>
        </p:nvPicPr>
        <p:blipFill>
          <a:blip r:embed="rId3"/>
          <a:stretch>
            <a:fillRect/>
          </a:stretch>
        </p:blipFill>
        <p:spPr>
          <a:xfrm>
            <a:off x="1607210" y="1634365"/>
            <a:ext cx="5929580" cy="4601065"/>
          </a:xfrm>
          <a:prstGeom prst="rect">
            <a:avLst/>
          </a:prstGeom>
        </p:spPr>
      </p:pic>
      <p:sp>
        <p:nvSpPr>
          <p:cNvPr id="3" name="Slide Number Placeholder 2"/>
          <p:cNvSpPr>
            <a:spLocks noGrp="1"/>
          </p:cNvSpPr>
          <p:nvPr>
            <p:ph type="sldNum" sz="quarter" idx="12"/>
          </p:nvPr>
        </p:nvSpPr>
        <p:spPr/>
        <p:txBody>
          <a:bodyPr/>
          <a:lstStyle/>
          <a:p>
            <a:fld id="{ED6F8241-D68B-004B-8E55-B8A832FE1D4F}" type="slidenum">
              <a:rPr lang="en-US" smtClean="0"/>
              <a:t>11</a:t>
            </a:fld>
            <a:endParaRPr lang="en-US" dirty="0"/>
          </a:p>
        </p:txBody>
      </p:sp>
    </p:spTree>
    <p:extLst>
      <p:ext uri="{BB962C8B-B14F-4D97-AF65-F5344CB8AC3E}">
        <p14:creationId xmlns:p14="http://schemas.microsoft.com/office/powerpoint/2010/main" val="299450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0070C0"/>
                </a:solidFill>
                <a:latin typeface="+mj-lt"/>
              </a:rPr>
              <a:t>Physical Domain</a:t>
            </a:r>
          </a:p>
        </p:txBody>
      </p:sp>
      <p:sp>
        <p:nvSpPr>
          <p:cNvPr id="3" name="Slide Number Placeholder 2"/>
          <p:cNvSpPr>
            <a:spLocks noGrp="1"/>
          </p:cNvSpPr>
          <p:nvPr>
            <p:ph type="sldNum" sz="quarter" idx="12"/>
          </p:nvPr>
        </p:nvSpPr>
        <p:spPr/>
        <p:txBody>
          <a:bodyPr/>
          <a:lstStyle/>
          <a:p>
            <a:fld id="{ED6F8241-D68B-004B-8E55-B8A832FE1D4F}" type="slidenum">
              <a:rPr lang="en-US" smtClean="0"/>
              <a:t>12</a:t>
            </a:fld>
            <a:endParaRPr lang="en-US" dirty="0"/>
          </a:p>
        </p:txBody>
      </p:sp>
      <p:pic>
        <p:nvPicPr>
          <p:cNvPr id="8" name="Picture 7"/>
          <p:cNvPicPr>
            <a:picLocks noChangeAspect="1"/>
          </p:cNvPicPr>
          <p:nvPr/>
        </p:nvPicPr>
        <p:blipFill>
          <a:blip r:embed="rId3"/>
          <a:stretch>
            <a:fillRect/>
          </a:stretch>
        </p:blipFill>
        <p:spPr>
          <a:xfrm>
            <a:off x="457200" y="1417638"/>
            <a:ext cx="8269257" cy="4433866"/>
          </a:xfrm>
          <a:prstGeom prst="rect">
            <a:avLst/>
          </a:prstGeom>
        </p:spPr>
      </p:pic>
    </p:spTree>
    <p:extLst>
      <p:ext uri="{BB962C8B-B14F-4D97-AF65-F5344CB8AC3E}">
        <p14:creationId xmlns:p14="http://schemas.microsoft.com/office/powerpoint/2010/main" val="300781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2021840"/>
            <a:ext cx="7112000" cy="3970318"/>
          </a:xfrm>
          <a:prstGeom prst="rect">
            <a:avLst/>
          </a:prstGeom>
        </p:spPr>
        <p:txBody>
          <a:bodyPr wrap="square">
            <a:spAutoFit/>
          </a:bodyPr>
          <a:lstStyle/>
          <a:p>
            <a:r>
              <a:rPr lang="en-US" sz="2800" dirty="0"/>
              <a:t>Physical Domain is defined as actions in which the Resource Family must engage in or model daily living needs, such as eating, clothing, hygiene, community/social functioning, and extracurricular activities, including teaching age-appropriate life skills even when developmental delays are present. This does not include specific medical activities (see Health Domain). </a:t>
            </a:r>
            <a:endParaRPr lang="en-US" sz="2000" dirty="0"/>
          </a:p>
        </p:txBody>
      </p:sp>
      <p:sp>
        <p:nvSpPr>
          <p:cNvPr id="3" name="Rectangle 2"/>
          <p:cNvSpPr/>
          <p:nvPr/>
        </p:nvSpPr>
        <p:spPr>
          <a:xfrm>
            <a:off x="888274" y="890508"/>
            <a:ext cx="7300685" cy="769441"/>
          </a:xfrm>
          <a:prstGeom prst="rect">
            <a:avLst/>
          </a:prstGeom>
        </p:spPr>
        <p:txBody>
          <a:bodyPr wrap="square">
            <a:spAutoFit/>
          </a:bodyPr>
          <a:lstStyle/>
          <a:p>
            <a:pPr algn="ctr"/>
            <a:r>
              <a:rPr lang="en-US" sz="4400" dirty="0"/>
              <a:t> </a:t>
            </a:r>
            <a:r>
              <a:rPr lang="en-US" sz="4400" dirty="0">
                <a:solidFill>
                  <a:srgbClr val="0070C0"/>
                </a:solidFill>
              </a:rPr>
              <a:t>Physical Domain</a:t>
            </a:r>
          </a:p>
        </p:txBody>
      </p:sp>
      <p:sp>
        <p:nvSpPr>
          <p:cNvPr id="4" name="Slide Number Placeholder 3"/>
          <p:cNvSpPr>
            <a:spLocks noGrp="1"/>
          </p:cNvSpPr>
          <p:nvPr>
            <p:ph type="sldNum" sz="quarter" idx="12"/>
          </p:nvPr>
        </p:nvSpPr>
        <p:spPr/>
        <p:txBody>
          <a:bodyPr/>
          <a:lstStyle/>
          <a:p>
            <a:fld id="{ED6F8241-D68B-004B-8E55-B8A832FE1D4F}" type="slidenum">
              <a:rPr lang="en-US" smtClean="0"/>
              <a:t>13</a:t>
            </a:fld>
            <a:endParaRPr lang="en-US" dirty="0"/>
          </a:p>
        </p:txBody>
      </p:sp>
    </p:spTree>
    <p:extLst>
      <p:ext uri="{BB962C8B-B14F-4D97-AF65-F5344CB8AC3E}">
        <p14:creationId xmlns:p14="http://schemas.microsoft.com/office/powerpoint/2010/main" val="168046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a:solidFill>
                  <a:srgbClr val="0070C0"/>
                </a:solidFill>
                <a:latin typeface="+mj-lt"/>
              </a:rPr>
              <a:t>Behavioral/Emotional Domain</a:t>
            </a:r>
          </a:p>
        </p:txBody>
      </p:sp>
      <p:sp>
        <p:nvSpPr>
          <p:cNvPr id="3" name="Slide Number Placeholder 2"/>
          <p:cNvSpPr>
            <a:spLocks noGrp="1"/>
          </p:cNvSpPr>
          <p:nvPr>
            <p:ph type="sldNum" sz="quarter" idx="12"/>
          </p:nvPr>
        </p:nvSpPr>
        <p:spPr/>
        <p:txBody>
          <a:bodyPr/>
          <a:lstStyle/>
          <a:p>
            <a:fld id="{ED6F8241-D68B-004B-8E55-B8A832FE1D4F}" type="slidenum">
              <a:rPr lang="en-US" smtClean="0"/>
              <a:t>14</a:t>
            </a:fld>
            <a:endParaRPr lang="en-US" dirty="0"/>
          </a:p>
        </p:txBody>
      </p:sp>
      <p:pic>
        <p:nvPicPr>
          <p:cNvPr id="4" name="Picture 3"/>
          <p:cNvPicPr>
            <a:picLocks noChangeAspect="1"/>
          </p:cNvPicPr>
          <p:nvPr/>
        </p:nvPicPr>
        <p:blipFill>
          <a:blip r:embed="rId3"/>
          <a:stretch>
            <a:fillRect/>
          </a:stretch>
        </p:blipFill>
        <p:spPr>
          <a:xfrm>
            <a:off x="457200" y="1417638"/>
            <a:ext cx="8284684" cy="4442327"/>
          </a:xfrm>
          <a:prstGeom prst="rect">
            <a:avLst/>
          </a:prstGeom>
        </p:spPr>
      </p:pic>
    </p:spTree>
    <p:extLst>
      <p:ext uri="{BB962C8B-B14F-4D97-AF65-F5344CB8AC3E}">
        <p14:creationId xmlns:p14="http://schemas.microsoft.com/office/powerpoint/2010/main" val="49909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2021840"/>
            <a:ext cx="7112000" cy="3046988"/>
          </a:xfrm>
          <a:prstGeom prst="rect">
            <a:avLst/>
          </a:prstGeom>
        </p:spPr>
        <p:txBody>
          <a:bodyPr wrap="square">
            <a:spAutoFit/>
          </a:bodyPr>
          <a:lstStyle/>
          <a:p>
            <a:pPr fontAlgn="t"/>
            <a:r>
              <a:rPr lang="en-US" sz="2400" dirty="0">
                <a:solidFill>
                  <a:srgbClr val="000000"/>
                </a:solidFill>
              </a:rPr>
              <a:t>Behavioral/Emotional domain is defined as actions in which the Resource Family must engage to promote resilience and emotional well-being for the child/youth, as well as encourage the child/youth to engage in prosocial behavior and activities developing healthy relationships. This does not include medication management for psychotropic medications (see Health Domain). </a:t>
            </a:r>
            <a:endParaRPr lang="en-US" sz="2000" dirty="0">
              <a:solidFill>
                <a:srgbClr val="000000"/>
              </a:solidFill>
            </a:endParaRPr>
          </a:p>
        </p:txBody>
      </p:sp>
      <p:sp>
        <p:nvSpPr>
          <p:cNvPr id="3" name="Rectangle 2"/>
          <p:cNvSpPr/>
          <p:nvPr/>
        </p:nvSpPr>
        <p:spPr>
          <a:xfrm>
            <a:off x="935157" y="890508"/>
            <a:ext cx="7205755" cy="769441"/>
          </a:xfrm>
          <a:prstGeom prst="rect">
            <a:avLst/>
          </a:prstGeom>
        </p:spPr>
        <p:txBody>
          <a:bodyPr wrap="none">
            <a:spAutoFit/>
          </a:bodyPr>
          <a:lstStyle/>
          <a:p>
            <a:r>
              <a:rPr lang="en-US" sz="4400" dirty="0"/>
              <a:t> </a:t>
            </a:r>
            <a:r>
              <a:rPr lang="en-US" sz="4400" dirty="0">
                <a:solidFill>
                  <a:srgbClr val="0070C0"/>
                </a:solidFill>
              </a:rPr>
              <a:t>Behavioral/Emotional Domain</a:t>
            </a:r>
          </a:p>
        </p:txBody>
      </p:sp>
      <p:sp>
        <p:nvSpPr>
          <p:cNvPr id="4" name="Slide Number Placeholder 3"/>
          <p:cNvSpPr>
            <a:spLocks noGrp="1"/>
          </p:cNvSpPr>
          <p:nvPr>
            <p:ph type="sldNum" sz="quarter" idx="12"/>
          </p:nvPr>
        </p:nvSpPr>
        <p:spPr/>
        <p:txBody>
          <a:bodyPr/>
          <a:lstStyle/>
          <a:p>
            <a:fld id="{ED6F8241-D68B-004B-8E55-B8A832FE1D4F}" type="slidenum">
              <a:rPr lang="en-US" smtClean="0"/>
              <a:t>15</a:t>
            </a:fld>
            <a:endParaRPr lang="en-US" dirty="0"/>
          </a:p>
        </p:txBody>
      </p:sp>
    </p:spTree>
    <p:extLst>
      <p:ext uri="{BB962C8B-B14F-4D97-AF65-F5344CB8AC3E}">
        <p14:creationId xmlns:p14="http://schemas.microsoft.com/office/powerpoint/2010/main" val="376428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28"/>
            <a:ext cx="8229600" cy="1143000"/>
          </a:xfrm>
        </p:spPr>
        <p:txBody>
          <a:bodyPr>
            <a:normAutofit/>
          </a:bodyPr>
          <a:lstStyle/>
          <a:p>
            <a:r>
              <a:rPr lang="en-US" dirty="0">
                <a:solidFill>
                  <a:srgbClr val="0070C0"/>
                </a:solidFill>
              </a:rPr>
              <a:t>Educational </a:t>
            </a:r>
            <a:r>
              <a:rPr lang="en-US" dirty="0">
                <a:solidFill>
                  <a:srgbClr val="0070C0"/>
                </a:solidFill>
                <a:latin typeface="+mj-lt"/>
              </a:rPr>
              <a:t>Domain</a:t>
            </a:r>
          </a:p>
        </p:txBody>
      </p:sp>
      <p:sp>
        <p:nvSpPr>
          <p:cNvPr id="4" name="Slide Number Placeholder 3"/>
          <p:cNvSpPr>
            <a:spLocks noGrp="1"/>
          </p:cNvSpPr>
          <p:nvPr>
            <p:ph type="sldNum" sz="quarter" idx="12"/>
          </p:nvPr>
        </p:nvSpPr>
        <p:spPr/>
        <p:txBody>
          <a:bodyPr/>
          <a:lstStyle/>
          <a:p>
            <a:fld id="{ED6F8241-D68B-004B-8E55-B8A832FE1D4F}" type="slidenum">
              <a:rPr lang="en-US" smtClean="0"/>
              <a:t>16</a:t>
            </a:fld>
            <a:endParaRPr lang="en-US" dirty="0"/>
          </a:p>
        </p:txBody>
      </p:sp>
      <p:pic>
        <p:nvPicPr>
          <p:cNvPr id="3" name="Picture 2"/>
          <p:cNvPicPr>
            <a:picLocks noChangeAspect="1"/>
          </p:cNvPicPr>
          <p:nvPr/>
        </p:nvPicPr>
        <p:blipFill>
          <a:blip r:embed="rId3"/>
          <a:stretch>
            <a:fillRect/>
          </a:stretch>
        </p:blipFill>
        <p:spPr>
          <a:xfrm>
            <a:off x="571524" y="1218328"/>
            <a:ext cx="8115276" cy="4657843"/>
          </a:xfrm>
          <a:prstGeom prst="rect">
            <a:avLst/>
          </a:prstGeom>
        </p:spPr>
      </p:pic>
    </p:spTree>
    <p:extLst>
      <p:ext uri="{BB962C8B-B14F-4D97-AF65-F5344CB8AC3E}">
        <p14:creationId xmlns:p14="http://schemas.microsoft.com/office/powerpoint/2010/main" val="17950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156" y="890508"/>
            <a:ext cx="7751643" cy="769441"/>
          </a:xfrm>
          <a:prstGeom prst="rect">
            <a:avLst/>
          </a:prstGeom>
        </p:spPr>
        <p:txBody>
          <a:bodyPr wrap="square">
            <a:spAutoFit/>
          </a:bodyPr>
          <a:lstStyle/>
          <a:p>
            <a:pPr algn="ctr"/>
            <a:r>
              <a:rPr lang="en-US" sz="4400" dirty="0"/>
              <a:t> </a:t>
            </a:r>
            <a:r>
              <a:rPr lang="en-US" sz="4400" dirty="0">
                <a:solidFill>
                  <a:srgbClr val="0070C0"/>
                </a:solidFill>
              </a:rPr>
              <a:t>Educational Domain</a:t>
            </a:r>
          </a:p>
        </p:txBody>
      </p:sp>
      <p:sp>
        <p:nvSpPr>
          <p:cNvPr id="4" name="Slide Number Placeholder 3"/>
          <p:cNvSpPr>
            <a:spLocks noGrp="1"/>
          </p:cNvSpPr>
          <p:nvPr>
            <p:ph type="sldNum" sz="quarter" idx="12"/>
          </p:nvPr>
        </p:nvSpPr>
        <p:spPr/>
        <p:txBody>
          <a:bodyPr/>
          <a:lstStyle/>
          <a:p>
            <a:endParaRPr lang="en-US" dirty="0" smtClean="0"/>
          </a:p>
          <a:p>
            <a:fld id="{ED6F8241-D68B-004B-8E55-B8A832FE1D4F}" type="slidenum">
              <a:rPr lang="en-US" smtClean="0"/>
              <a:t>17</a:t>
            </a:fld>
            <a:endParaRPr lang="en-US" dirty="0"/>
          </a:p>
        </p:txBody>
      </p:sp>
      <p:sp>
        <p:nvSpPr>
          <p:cNvPr id="6" name="Rectangle 5"/>
          <p:cNvSpPr/>
          <p:nvPr/>
        </p:nvSpPr>
        <p:spPr>
          <a:xfrm>
            <a:off x="935155" y="1857162"/>
            <a:ext cx="7344687" cy="3970318"/>
          </a:xfrm>
          <a:prstGeom prst="rect">
            <a:avLst/>
          </a:prstGeom>
        </p:spPr>
        <p:txBody>
          <a:bodyPr wrap="square">
            <a:spAutoFit/>
          </a:bodyPr>
          <a:lstStyle/>
          <a:p>
            <a:r>
              <a:rPr lang="en-US" sz="2800" dirty="0"/>
              <a:t>Educational domain is defined as actions in which the Resource Family must engage to promote student achievement, foster educational excellence and equal access to services, and when required, respond to suspensions and/or expulsions. School-aged child/youth is defined as any child/youth who is attending and participating in early childhood through adult educational programs. </a:t>
            </a:r>
            <a:endParaRPr lang="en-US" dirty="0"/>
          </a:p>
        </p:txBody>
      </p:sp>
    </p:spTree>
    <p:extLst>
      <p:ext uri="{BB962C8B-B14F-4D97-AF65-F5344CB8AC3E}">
        <p14:creationId xmlns:p14="http://schemas.microsoft.com/office/powerpoint/2010/main" val="107696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a:solidFill>
                  <a:srgbClr val="0070C0"/>
                </a:solidFill>
                <a:latin typeface="+mj-lt"/>
              </a:rPr>
              <a:t>Health Domain</a:t>
            </a:r>
          </a:p>
        </p:txBody>
      </p:sp>
      <p:sp>
        <p:nvSpPr>
          <p:cNvPr id="4" name="Slide Number Placeholder 3"/>
          <p:cNvSpPr>
            <a:spLocks noGrp="1"/>
          </p:cNvSpPr>
          <p:nvPr>
            <p:ph type="sldNum" sz="quarter" idx="12"/>
          </p:nvPr>
        </p:nvSpPr>
        <p:spPr/>
        <p:txBody>
          <a:bodyPr/>
          <a:lstStyle/>
          <a:p>
            <a:fld id="{ED6F8241-D68B-004B-8E55-B8A832FE1D4F}" type="slidenum">
              <a:rPr lang="en-US" smtClean="0"/>
              <a:t>18</a:t>
            </a:fld>
            <a:endParaRPr lang="en-US" dirty="0"/>
          </a:p>
        </p:txBody>
      </p:sp>
      <p:pic>
        <p:nvPicPr>
          <p:cNvPr id="3" name="Picture 2"/>
          <p:cNvPicPr>
            <a:picLocks noChangeAspect="1"/>
          </p:cNvPicPr>
          <p:nvPr/>
        </p:nvPicPr>
        <p:blipFill>
          <a:blip r:embed="rId3"/>
          <a:stretch>
            <a:fillRect/>
          </a:stretch>
        </p:blipFill>
        <p:spPr>
          <a:xfrm>
            <a:off x="293327" y="1591546"/>
            <a:ext cx="8557346" cy="4011462"/>
          </a:xfrm>
          <a:prstGeom prst="rect">
            <a:avLst/>
          </a:prstGeom>
        </p:spPr>
      </p:pic>
    </p:spTree>
    <p:extLst>
      <p:ext uri="{BB962C8B-B14F-4D97-AF65-F5344CB8AC3E}">
        <p14:creationId xmlns:p14="http://schemas.microsoft.com/office/powerpoint/2010/main" val="360845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069" y="932990"/>
            <a:ext cx="7620000" cy="933854"/>
          </a:xfrm>
        </p:spPr>
        <p:txBody>
          <a:bodyPr>
            <a:normAutofit/>
          </a:bodyPr>
          <a:lstStyle/>
          <a:p>
            <a:r>
              <a:rPr lang="en-US" sz="4000" dirty="0">
                <a:solidFill>
                  <a:srgbClr val="0070C0"/>
                </a:solidFill>
                <a:latin typeface="+mj-lt"/>
              </a:rPr>
              <a:t>Health Domain</a:t>
            </a:r>
          </a:p>
        </p:txBody>
      </p:sp>
      <p:sp>
        <p:nvSpPr>
          <p:cNvPr id="3" name="Content Placeholder 2"/>
          <p:cNvSpPr>
            <a:spLocks noGrp="1"/>
          </p:cNvSpPr>
          <p:nvPr>
            <p:ph idx="1"/>
          </p:nvPr>
        </p:nvSpPr>
        <p:spPr>
          <a:xfrm>
            <a:off x="984069" y="1728315"/>
            <a:ext cx="7275676" cy="4129873"/>
          </a:xfrm>
        </p:spPr>
        <p:txBody>
          <a:bodyPr>
            <a:noAutofit/>
          </a:bodyPr>
          <a:lstStyle/>
          <a:p>
            <a:pPr marL="0" indent="0">
              <a:buNone/>
            </a:pPr>
            <a:r>
              <a:rPr lang="en-US" sz="2400" dirty="0">
                <a:latin typeface="+mn-lt"/>
              </a:rPr>
              <a:t>Health domain is defined as actions in which the Resource Family must engage to promote the child's health and healthy sexual development by arranging and facilitating health care (i.e., Child Health and Disability Prevention (CHDP) Program**, medical, dental, vision, transgender needs), medication administration including psychotropic medications and/or monitoring, and ensuring access to services that address special health care needs. Resource Family addresses medically necessary or prescribed dietary/exercise/nutritional needs. </a:t>
            </a:r>
            <a:endParaRPr lang="en-US" sz="2000" dirty="0">
              <a:latin typeface="+mn-lt"/>
            </a:endParaRPr>
          </a:p>
        </p:txBody>
      </p:sp>
      <p:sp>
        <p:nvSpPr>
          <p:cNvPr id="4" name="Slide Number Placeholder 3"/>
          <p:cNvSpPr>
            <a:spLocks noGrp="1"/>
          </p:cNvSpPr>
          <p:nvPr>
            <p:ph type="sldNum" sz="quarter" idx="12"/>
          </p:nvPr>
        </p:nvSpPr>
        <p:spPr/>
        <p:txBody>
          <a:bodyPr/>
          <a:lstStyle/>
          <a:p>
            <a:fld id="{40E98390-5EA4-BB42-8B58-8A657EEFDD30}" type="slidenum">
              <a:rPr lang="en-US" smtClean="0"/>
              <a:t>19</a:t>
            </a:fld>
            <a:endParaRPr lang="en-US" dirty="0"/>
          </a:p>
        </p:txBody>
      </p:sp>
    </p:spTree>
    <p:extLst>
      <p:ext uri="{BB962C8B-B14F-4D97-AF65-F5344CB8AC3E}">
        <p14:creationId xmlns:p14="http://schemas.microsoft.com/office/powerpoint/2010/main" val="5125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F7C12BC4-994B-473A-871F-46235A85AC2B}" type="slidenum">
              <a:rPr lang="en-US" smtClean="0">
                <a:solidFill>
                  <a:prstClr val="black"/>
                </a:solidFill>
              </a:rPr>
              <a:pPr/>
              <a:t>2</a:t>
            </a:fld>
            <a:endParaRPr lang="en-US" dirty="0">
              <a:solidFill>
                <a:prstClr val="black"/>
              </a:solidFill>
            </a:endParaRPr>
          </a:p>
        </p:txBody>
      </p:sp>
      <p:sp>
        <p:nvSpPr>
          <p:cNvPr id="10" name="Title 17"/>
          <p:cNvSpPr txBox="1">
            <a:spLocks/>
          </p:cNvSpPr>
          <p:nvPr/>
        </p:nvSpPr>
        <p:spPr>
          <a:xfrm>
            <a:off x="646113" y="425387"/>
            <a:ext cx="7772400" cy="4734442"/>
          </a:xfrm>
          <a:prstGeom prst="rect">
            <a:avLst/>
          </a:prstGeom>
          <a:no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0070C0"/>
                </a:solidFill>
                <a:cs typeface="Helvetica"/>
              </a:rPr>
              <a:t>WELCOME</a:t>
            </a:r>
          </a:p>
          <a:p>
            <a:r>
              <a:rPr lang="en-US" sz="4800" dirty="0">
                <a:solidFill>
                  <a:srgbClr val="0070C0"/>
                </a:solidFill>
                <a:cs typeface="Helvetica"/>
              </a:rPr>
              <a:t>&amp;  </a:t>
            </a:r>
          </a:p>
          <a:p>
            <a:r>
              <a:rPr lang="en-US" sz="4800" dirty="0">
                <a:solidFill>
                  <a:srgbClr val="0070C0"/>
                </a:solidFill>
                <a:cs typeface="Helvetica"/>
              </a:rPr>
              <a:t>HOUSEKEEPING</a:t>
            </a:r>
            <a:endParaRPr lang="en-US" sz="4800" dirty="0">
              <a:solidFill>
                <a:srgbClr val="0070C0"/>
              </a:solidFill>
            </a:endParaRPr>
          </a:p>
        </p:txBody>
      </p:sp>
    </p:spTree>
    <p:extLst>
      <p:ext uri="{BB962C8B-B14F-4D97-AF65-F5344CB8AC3E}">
        <p14:creationId xmlns:p14="http://schemas.microsoft.com/office/powerpoint/2010/main" val="1021316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a:solidFill>
                  <a:srgbClr val="0070C0"/>
                </a:solidFill>
                <a:latin typeface="+mj-lt"/>
              </a:rPr>
              <a:t>Permanency/Family Services Domain</a:t>
            </a:r>
          </a:p>
        </p:txBody>
      </p:sp>
      <p:sp>
        <p:nvSpPr>
          <p:cNvPr id="3" name="Slide Number Placeholder 2"/>
          <p:cNvSpPr>
            <a:spLocks noGrp="1"/>
          </p:cNvSpPr>
          <p:nvPr>
            <p:ph type="sldNum" sz="quarter" idx="12"/>
          </p:nvPr>
        </p:nvSpPr>
        <p:spPr/>
        <p:txBody>
          <a:bodyPr/>
          <a:lstStyle/>
          <a:p>
            <a:fld id="{ED6F8241-D68B-004B-8E55-B8A832FE1D4F}" type="slidenum">
              <a:rPr lang="en-US" smtClean="0"/>
              <a:t>20</a:t>
            </a:fld>
            <a:endParaRPr lang="en-US" dirty="0"/>
          </a:p>
        </p:txBody>
      </p:sp>
      <p:pic>
        <p:nvPicPr>
          <p:cNvPr id="4" name="Picture 3"/>
          <p:cNvPicPr>
            <a:picLocks noChangeAspect="1"/>
          </p:cNvPicPr>
          <p:nvPr/>
        </p:nvPicPr>
        <p:blipFill>
          <a:blip r:embed="rId3"/>
          <a:stretch>
            <a:fillRect/>
          </a:stretch>
        </p:blipFill>
        <p:spPr>
          <a:xfrm>
            <a:off x="746393" y="1417638"/>
            <a:ext cx="7651214" cy="4501061"/>
          </a:xfrm>
          <a:prstGeom prst="rect">
            <a:avLst/>
          </a:prstGeom>
        </p:spPr>
      </p:pic>
    </p:spTree>
    <p:extLst>
      <p:ext uri="{BB962C8B-B14F-4D97-AF65-F5344CB8AC3E}">
        <p14:creationId xmlns:p14="http://schemas.microsoft.com/office/powerpoint/2010/main" val="211571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95" y="510741"/>
            <a:ext cx="8225406" cy="1143000"/>
          </a:xfrm>
        </p:spPr>
        <p:txBody>
          <a:bodyPr>
            <a:normAutofit/>
          </a:bodyPr>
          <a:lstStyle/>
          <a:p>
            <a:pPr algn="l"/>
            <a:r>
              <a:rPr lang="en-US" sz="3200" dirty="0"/>
              <a:t>      </a:t>
            </a:r>
            <a:r>
              <a:rPr lang="en-US" sz="3200" dirty="0">
                <a:solidFill>
                  <a:srgbClr val="0070C0"/>
                </a:solidFill>
              </a:rPr>
              <a:t>Permanency/Family Services Domain</a:t>
            </a:r>
          </a:p>
        </p:txBody>
      </p:sp>
      <p:sp>
        <p:nvSpPr>
          <p:cNvPr id="3" name="Content Placeholder 2"/>
          <p:cNvSpPr>
            <a:spLocks noGrp="1"/>
          </p:cNvSpPr>
          <p:nvPr>
            <p:ph idx="1"/>
          </p:nvPr>
        </p:nvSpPr>
        <p:spPr>
          <a:xfrm>
            <a:off x="461394" y="1653742"/>
            <a:ext cx="8229600" cy="4026384"/>
          </a:xfrm>
        </p:spPr>
        <p:txBody>
          <a:bodyPr>
            <a:normAutofit fontScale="92500"/>
          </a:bodyPr>
          <a:lstStyle/>
          <a:p>
            <a:pPr marL="0" indent="0">
              <a:buNone/>
            </a:pPr>
            <a:r>
              <a:rPr lang="en-US" sz="2400" dirty="0">
                <a:latin typeface="+mn-lt"/>
              </a:rPr>
              <a:t>Permanency/Family Services is defined as actions in which the Resource Family must engage to promote and facilitate visitation, communication, and the identification, development, and maintenance of lifelong, supportive connections with members of their biological and non-biological families and natural support systems. Permanency/Family Services also include efforts to connect the youth with their community of origin, including connections with resources, cultural organizations, faith communities, identity-based communities such as the LGBTQ community and any other group or organization which promotes a sense of belonging, identity, and connection to culture. </a:t>
            </a:r>
            <a:endParaRPr lang="en-US" sz="2000" dirty="0">
              <a:latin typeface="+mn-lt"/>
            </a:endParaRPr>
          </a:p>
        </p:txBody>
      </p:sp>
      <p:sp>
        <p:nvSpPr>
          <p:cNvPr id="4" name="Slide Number Placeholder 3"/>
          <p:cNvSpPr>
            <a:spLocks noGrp="1"/>
          </p:cNvSpPr>
          <p:nvPr>
            <p:ph type="sldNum" sz="quarter" idx="12"/>
          </p:nvPr>
        </p:nvSpPr>
        <p:spPr/>
        <p:txBody>
          <a:bodyPr/>
          <a:lstStyle/>
          <a:p>
            <a:fld id="{40E98390-5EA4-BB42-8B58-8A657EEFDD30}" type="slidenum">
              <a:rPr lang="en-US" smtClean="0"/>
              <a:t>21</a:t>
            </a:fld>
            <a:endParaRPr lang="en-US" dirty="0"/>
          </a:p>
        </p:txBody>
      </p:sp>
    </p:spTree>
    <p:extLst>
      <p:ext uri="{BB962C8B-B14F-4D97-AF65-F5344CB8AC3E}">
        <p14:creationId xmlns:p14="http://schemas.microsoft.com/office/powerpoint/2010/main" val="358723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Intensive Services</a:t>
            </a:r>
          </a:p>
        </p:txBody>
      </p:sp>
      <p:sp>
        <p:nvSpPr>
          <p:cNvPr id="3" name="Content Placeholder 2"/>
          <p:cNvSpPr>
            <a:spLocks noGrp="1"/>
          </p:cNvSpPr>
          <p:nvPr>
            <p:ph sz="half" idx="1"/>
          </p:nvPr>
        </p:nvSpPr>
        <p:spPr>
          <a:xfrm>
            <a:off x="457200" y="1600201"/>
            <a:ext cx="7679094" cy="3615608"/>
          </a:xfrm>
        </p:spPr>
        <p:txBody>
          <a:bodyPr>
            <a:normAutofit lnSpcReduction="10000"/>
          </a:bodyPr>
          <a:lstStyle/>
          <a:p>
            <a:r>
              <a:rPr lang="en-US" dirty="0"/>
              <a:t>Part of the LOC Matrix </a:t>
            </a:r>
          </a:p>
          <a:p>
            <a:r>
              <a:rPr lang="en-US" dirty="0"/>
              <a:t>Identifies child(ren)/youth with specific needs including Multi-Dimensional Treatment Foster Care, special health care or medical placements, Therapeutic Foster Care or other special placements.</a:t>
            </a:r>
          </a:p>
          <a:p>
            <a:r>
              <a:rPr lang="en-US" dirty="0"/>
              <a:t>Can be time-limited based on the static criteria for urgent placement needs</a:t>
            </a:r>
          </a:p>
          <a:p>
            <a:endParaRPr lang="en-US" dirty="0"/>
          </a:p>
        </p:txBody>
      </p:sp>
      <p:sp>
        <p:nvSpPr>
          <p:cNvPr id="4" name="Slide Number Placeholder 3"/>
          <p:cNvSpPr>
            <a:spLocks noGrp="1"/>
          </p:cNvSpPr>
          <p:nvPr>
            <p:ph type="sldNum" sz="quarter" idx="12"/>
          </p:nvPr>
        </p:nvSpPr>
        <p:spPr/>
        <p:txBody>
          <a:bodyPr/>
          <a:lstStyle/>
          <a:p>
            <a:fld id="{ED6F8241-D68B-004B-8E55-B8A832FE1D4F}" type="slidenum">
              <a:rPr lang="en-US" smtClean="0"/>
              <a:t>22</a:t>
            </a:fld>
            <a:endParaRPr lang="en-US" dirty="0"/>
          </a:p>
        </p:txBody>
      </p:sp>
    </p:spTree>
    <p:extLst>
      <p:ext uri="{BB962C8B-B14F-4D97-AF65-F5344CB8AC3E}">
        <p14:creationId xmlns:p14="http://schemas.microsoft.com/office/powerpoint/2010/main" val="393122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1953"/>
          </a:xfrm>
        </p:spPr>
        <p:txBody>
          <a:bodyPr>
            <a:normAutofit/>
          </a:bodyPr>
          <a:lstStyle/>
          <a:p>
            <a:r>
              <a:rPr lang="en-US" dirty="0"/>
              <a:t> </a:t>
            </a:r>
            <a:r>
              <a:rPr lang="en-US" dirty="0">
                <a:solidFill>
                  <a:srgbClr val="0070C0"/>
                </a:solidFill>
                <a:latin typeface="+mj-lt"/>
              </a:rPr>
              <a:t>Static Criteria</a:t>
            </a:r>
          </a:p>
        </p:txBody>
      </p:sp>
      <p:sp>
        <p:nvSpPr>
          <p:cNvPr id="4" name="Slide Number Placeholder 3"/>
          <p:cNvSpPr>
            <a:spLocks noGrp="1"/>
          </p:cNvSpPr>
          <p:nvPr>
            <p:ph type="sldNum" sz="quarter" idx="12"/>
          </p:nvPr>
        </p:nvSpPr>
        <p:spPr/>
        <p:txBody>
          <a:bodyPr/>
          <a:lstStyle/>
          <a:p>
            <a:fld id="{ED6F8241-D68B-004B-8E55-B8A832FE1D4F}" type="slidenum">
              <a:rPr lang="en-US" smtClean="0"/>
              <a:t>23</a:t>
            </a:fld>
            <a:endParaRPr lang="en-US" dirty="0"/>
          </a:p>
        </p:txBody>
      </p:sp>
      <p:pic>
        <p:nvPicPr>
          <p:cNvPr id="3" name="Picture 2"/>
          <p:cNvPicPr>
            <a:picLocks noChangeAspect="1"/>
          </p:cNvPicPr>
          <p:nvPr/>
        </p:nvPicPr>
        <p:blipFill>
          <a:blip r:embed="rId3"/>
          <a:stretch>
            <a:fillRect/>
          </a:stretch>
        </p:blipFill>
        <p:spPr>
          <a:xfrm>
            <a:off x="663550" y="1875195"/>
            <a:ext cx="8023250" cy="2701202"/>
          </a:xfrm>
          <a:prstGeom prst="rect">
            <a:avLst/>
          </a:prstGeom>
        </p:spPr>
      </p:pic>
    </p:spTree>
    <p:extLst>
      <p:ext uri="{BB962C8B-B14F-4D97-AF65-F5344CB8AC3E}">
        <p14:creationId xmlns:p14="http://schemas.microsoft.com/office/powerpoint/2010/main" val="5502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j-lt"/>
              </a:rPr>
              <a:t> </a:t>
            </a:r>
            <a:r>
              <a:rPr lang="en-US" sz="4000" dirty="0">
                <a:solidFill>
                  <a:srgbClr val="0070C0"/>
                </a:solidFill>
                <a:latin typeface="+mj-lt"/>
              </a:rPr>
              <a:t>Static Criteria</a:t>
            </a:r>
          </a:p>
        </p:txBody>
      </p:sp>
      <p:sp>
        <p:nvSpPr>
          <p:cNvPr id="6" name="Content Placeholder 5"/>
          <p:cNvSpPr>
            <a:spLocks noGrp="1"/>
          </p:cNvSpPr>
          <p:nvPr>
            <p:ph idx="1"/>
          </p:nvPr>
        </p:nvSpPr>
        <p:spPr>
          <a:xfrm>
            <a:off x="457200" y="1417638"/>
            <a:ext cx="8229600" cy="4852533"/>
          </a:xfrm>
        </p:spPr>
        <p:txBody>
          <a:bodyPr>
            <a:normAutofit/>
          </a:bodyPr>
          <a:lstStyle/>
          <a:p>
            <a:pPr lvl="1"/>
            <a:r>
              <a:rPr lang="en-US" sz="2400" dirty="0">
                <a:latin typeface="+mn-lt"/>
              </a:rPr>
              <a:t>Chronic indicators that warrant the granting of the Intensive Services Foster Care (ISFC) to ensure safe placement of a child, pending a full assessment. The county may apply these if the child meets any of the following: </a:t>
            </a:r>
          </a:p>
          <a:p>
            <a:pPr lvl="1"/>
            <a:r>
              <a:rPr lang="en-US" sz="2400" dirty="0" smtClean="0">
                <a:latin typeface="+mn-lt"/>
              </a:rPr>
              <a:t>Adjudicated </a:t>
            </a:r>
            <a:r>
              <a:rPr lang="en-US" sz="2400" dirty="0">
                <a:latin typeface="+mn-lt"/>
              </a:rPr>
              <a:t>violent offenses, significant property damage, and/or sex offenders/perpetrators    </a:t>
            </a:r>
          </a:p>
          <a:p>
            <a:pPr lvl="1"/>
            <a:r>
              <a:rPr lang="en-US" sz="2400" dirty="0" smtClean="0">
                <a:latin typeface="+mn-lt"/>
              </a:rPr>
              <a:t>Aggressive </a:t>
            </a:r>
            <a:r>
              <a:rPr lang="en-US" sz="2400" dirty="0">
                <a:latin typeface="+mn-lt"/>
              </a:rPr>
              <a:t>and Assaultive    </a:t>
            </a:r>
          </a:p>
          <a:p>
            <a:pPr lvl="1"/>
            <a:r>
              <a:rPr lang="en-US" sz="2400" dirty="0" smtClean="0">
                <a:latin typeface="+mn-lt"/>
              </a:rPr>
              <a:t>Animal </a:t>
            </a:r>
            <a:r>
              <a:rPr lang="en-US" sz="2400" dirty="0">
                <a:latin typeface="+mn-lt"/>
              </a:rPr>
              <a:t>Cruelty    </a:t>
            </a:r>
          </a:p>
          <a:p>
            <a:endParaRPr lang="en-US" dirty="0"/>
          </a:p>
        </p:txBody>
      </p:sp>
      <p:sp>
        <p:nvSpPr>
          <p:cNvPr id="4" name="Slide Number Placeholder 3"/>
          <p:cNvSpPr>
            <a:spLocks noGrp="1"/>
          </p:cNvSpPr>
          <p:nvPr>
            <p:ph type="sldNum" sz="quarter" idx="12"/>
          </p:nvPr>
        </p:nvSpPr>
        <p:spPr>
          <a:xfrm>
            <a:off x="3505200" y="6492875"/>
            <a:ext cx="2133600" cy="365125"/>
          </a:xfrm>
        </p:spPr>
        <p:txBody>
          <a:bodyPr/>
          <a:lstStyle/>
          <a:p>
            <a:fld id="{40E98390-5EA4-BB42-8B58-8A657EEFDD30}" type="slidenum">
              <a:rPr lang="en-US" smtClean="0"/>
              <a:pPr/>
              <a:t>24</a:t>
            </a:fld>
            <a:endParaRPr lang="en-US" dirty="0"/>
          </a:p>
        </p:txBody>
      </p:sp>
    </p:spTree>
    <p:extLst>
      <p:ext uri="{BB962C8B-B14F-4D97-AF65-F5344CB8AC3E}">
        <p14:creationId xmlns:p14="http://schemas.microsoft.com/office/powerpoint/2010/main" val="331673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mj-lt"/>
              </a:rPr>
              <a:t>Static Criteria (cont’d)</a:t>
            </a:r>
          </a:p>
        </p:txBody>
      </p:sp>
      <p:sp>
        <p:nvSpPr>
          <p:cNvPr id="3" name="Content Placeholder 2"/>
          <p:cNvSpPr>
            <a:spLocks noGrp="1"/>
          </p:cNvSpPr>
          <p:nvPr>
            <p:ph sz="half" idx="1"/>
          </p:nvPr>
        </p:nvSpPr>
        <p:spPr>
          <a:xfrm>
            <a:off x="457200" y="1600201"/>
            <a:ext cx="4038600" cy="3657600"/>
          </a:xfrm>
        </p:spPr>
        <p:txBody>
          <a:bodyPr>
            <a:normAutofit fontScale="92500" lnSpcReduction="10000"/>
          </a:bodyPr>
          <a:lstStyle/>
          <a:p>
            <a:pPr marL="285750" indent="-285750">
              <a:buFont typeface="Arial" panose="020B0604020202020204" pitchFamily="34" charset="0"/>
              <a:buChar char="•"/>
            </a:pPr>
            <a:r>
              <a:rPr lang="en-US" dirty="0" smtClean="0"/>
              <a:t>CSEC    </a:t>
            </a:r>
            <a:endParaRPr lang="en-US" dirty="0"/>
          </a:p>
          <a:p>
            <a:pPr marL="285750" indent="-285750">
              <a:buFont typeface="Arial" panose="020B0604020202020204" pitchFamily="34" charset="0"/>
              <a:buChar char="•"/>
            </a:pPr>
            <a:r>
              <a:rPr lang="en-US" dirty="0" smtClean="0"/>
              <a:t>Eating </a:t>
            </a:r>
            <a:r>
              <a:rPr lang="en-US" dirty="0"/>
              <a:t>Disorder    </a:t>
            </a:r>
          </a:p>
          <a:p>
            <a:pPr marL="285750" indent="-285750">
              <a:buFont typeface="Arial" panose="020B0604020202020204" pitchFamily="34" charset="0"/>
              <a:buChar char="•"/>
            </a:pPr>
            <a:r>
              <a:rPr lang="en-US" dirty="0" smtClean="0"/>
              <a:t>Fire </a:t>
            </a:r>
            <a:r>
              <a:rPr lang="en-US" dirty="0"/>
              <a:t>Setting    </a:t>
            </a:r>
          </a:p>
          <a:p>
            <a:pPr marL="285750" indent="-285750">
              <a:buFont typeface="Arial" panose="020B0604020202020204" pitchFamily="34" charset="0"/>
              <a:buChar char="•"/>
            </a:pPr>
            <a:r>
              <a:rPr lang="en-US" dirty="0" smtClean="0"/>
              <a:t>Gang </a:t>
            </a:r>
            <a:r>
              <a:rPr lang="en-US" dirty="0"/>
              <a:t>Activity    </a:t>
            </a:r>
          </a:p>
          <a:p>
            <a:pPr marL="285750" indent="-285750">
              <a:buFont typeface="Arial" panose="020B0604020202020204" pitchFamily="34" charset="0"/>
              <a:buChar char="•"/>
            </a:pPr>
            <a:r>
              <a:rPr lang="en-US" dirty="0" smtClean="0"/>
              <a:t>Habitual </a:t>
            </a:r>
            <a:r>
              <a:rPr lang="en-US" dirty="0"/>
              <a:t>Truancy    </a:t>
            </a:r>
          </a:p>
          <a:p>
            <a:pPr marL="285750" indent="-285750">
              <a:buFont typeface="Arial" panose="020B0604020202020204" pitchFamily="34" charset="0"/>
              <a:buChar char="•"/>
            </a:pPr>
            <a:r>
              <a:rPr lang="en-US" dirty="0" smtClean="0"/>
              <a:t>Psychiatric </a:t>
            </a:r>
            <a:r>
              <a:rPr lang="en-US" dirty="0"/>
              <a:t>Hospitalization(s)    </a:t>
            </a:r>
            <a:endParaRPr lang="en-US" dirty="0" smtClean="0"/>
          </a:p>
          <a:p>
            <a:pPr marL="285750" indent="-285750">
              <a:buFont typeface="Arial" panose="020B0604020202020204" pitchFamily="34" charset="0"/>
              <a:buChar char="•"/>
            </a:pPr>
            <a:r>
              <a:rPr lang="en-US" dirty="0"/>
              <a:t>Runaway</a:t>
            </a:r>
          </a:p>
        </p:txBody>
      </p:sp>
      <p:sp>
        <p:nvSpPr>
          <p:cNvPr id="4" name="Content Placeholder 3"/>
          <p:cNvSpPr>
            <a:spLocks noGrp="1"/>
          </p:cNvSpPr>
          <p:nvPr>
            <p:ph sz="half" idx="2"/>
          </p:nvPr>
        </p:nvSpPr>
        <p:spPr>
          <a:xfrm>
            <a:off x="4648200" y="1600201"/>
            <a:ext cx="4038600" cy="3798171"/>
          </a:xfrm>
        </p:spPr>
        <p:txBody>
          <a:bodyPr>
            <a:normAutofit fontScale="92500" lnSpcReduction="10000"/>
          </a:bodyPr>
          <a:lstStyle/>
          <a:p>
            <a:r>
              <a:rPr lang="en-US" dirty="0" smtClean="0"/>
              <a:t>Severe </a:t>
            </a:r>
            <a:r>
              <a:rPr lang="en-US" dirty="0"/>
              <a:t>mental health issues-including suicidal ideation and/or Self Harm    </a:t>
            </a:r>
          </a:p>
          <a:p>
            <a:pPr marL="285750" indent="-285750">
              <a:buFont typeface="Arial" panose="020B0604020202020204" pitchFamily="34" charset="0"/>
              <a:buChar char="•"/>
            </a:pPr>
            <a:r>
              <a:rPr lang="en-US" dirty="0" smtClean="0"/>
              <a:t>Substance </a:t>
            </a:r>
            <a:r>
              <a:rPr lang="en-US" dirty="0"/>
              <a:t>Use/Abuse   </a:t>
            </a:r>
          </a:p>
          <a:p>
            <a:pPr marL="285750" indent="-285750">
              <a:buFont typeface="Arial" panose="020B0604020202020204" pitchFamily="34" charset="0"/>
              <a:buChar char="•"/>
            </a:pPr>
            <a:r>
              <a:rPr lang="en-US" dirty="0" smtClean="0"/>
              <a:t>Three </a:t>
            </a:r>
            <a:r>
              <a:rPr lang="en-US" dirty="0"/>
              <a:t>or more placements due to the child's behavior </a:t>
            </a:r>
          </a:p>
        </p:txBody>
      </p:sp>
      <p:sp>
        <p:nvSpPr>
          <p:cNvPr id="5" name="Slide Number Placeholder 4"/>
          <p:cNvSpPr>
            <a:spLocks noGrp="1"/>
          </p:cNvSpPr>
          <p:nvPr>
            <p:ph type="sldNum" sz="quarter" idx="12"/>
          </p:nvPr>
        </p:nvSpPr>
        <p:spPr/>
        <p:txBody>
          <a:bodyPr/>
          <a:lstStyle/>
          <a:p>
            <a:fld id="{ED6F8241-D68B-004B-8E55-B8A832FE1D4F}" type="slidenum">
              <a:rPr lang="en-US" smtClean="0"/>
              <a:t>25</a:t>
            </a:fld>
            <a:endParaRPr lang="en-US" dirty="0"/>
          </a:p>
        </p:txBody>
      </p:sp>
    </p:spTree>
    <p:extLst>
      <p:ext uri="{BB962C8B-B14F-4D97-AF65-F5344CB8AC3E}">
        <p14:creationId xmlns:p14="http://schemas.microsoft.com/office/powerpoint/2010/main" val="274302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Probation Officer Perspective </a:t>
            </a:r>
          </a:p>
        </p:txBody>
      </p:sp>
      <p:sp>
        <p:nvSpPr>
          <p:cNvPr id="4" name="Content Placeholder 3"/>
          <p:cNvSpPr>
            <a:spLocks noGrp="1"/>
          </p:cNvSpPr>
          <p:nvPr>
            <p:ph sz="half" idx="2"/>
          </p:nvPr>
        </p:nvSpPr>
        <p:spPr>
          <a:xfrm>
            <a:off x="457200" y="1600201"/>
            <a:ext cx="8229600" cy="3615608"/>
          </a:xfrm>
        </p:spPr>
        <p:txBody>
          <a:bodyPr/>
          <a:lstStyle/>
          <a:p>
            <a:r>
              <a:rPr lang="en-US" sz="2600" dirty="0"/>
              <a:t>Applying the LOC Tool with a Juvenile/Probationary Youth</a:t>
            </a:r>
          </a:p>
          <a:p>
            <a:pPr lvl="1"/>
            <a:r>
              <a:rPr lang="en-US" dirty="0"/>
              <a:t>Application of static criteria</a:t>
            </a:r>
          </a:p>
          <a:p>
            <a:pPr lvl="1"/>
            <a:r>
              <a:rPr lang="en-US" dirty="0"/>
              <a:t>Probation specific information gathering</a:t>
            </a:r>
          </a:p>
          <a:p>
            <a:pPr lvl="1"/>
            <a:r>
              <a:rPr lang="en-US" dirty="0"/>
              <a:t>Utilizing Child and Family Team members</a:t>
            </a:r>
          </a:p>
          <a:p>
            <a:pPr lvl="1"/>
            <a:r>
              <a:rPr lang="en-US" dirty="0"/>
              <a:t>Common triggering events for LOC evaluation for probationary youth</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ED6F8241-D68B-004B-8E55-B8A832FE1D4F}" type="slidenum">
              <a:rPr lang="en-US" smtClean="0"/>
              <a:t>26</a:t>
            </a:fld>
            <a:endParaRPr lang="en-US" dirty="0"/>
          </a:p>
        </p:txBody>
      </p:sp>
    </p:spTree>
    <p:extLst>
      <p:ext uri="{BB962C8B-B14F-4D97-AF65-F5344CB8AC3E}">
        <p14:creationId xmlns:p14="http://schemas.microsoft.com/office/powerpoint/2010/main" val="177452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784"/>
            <a:ext cx="8229600" cy="1204415"/>
          </a:xfrm>
        </p:spPr>
        <p:txBody>
          <a:bodyPr>
            <a:normAutofit fontScale="90000"/>
          </a:bodyPr>
          <a:lstStyle/>
          <a:p>
            <a:r>
              <a:rPr lang="en-US" dirty="0"/>
              <a:t> </a:t>
            </a:r>
            <a:r>
              <a:rPr lang="en-US" sz="4000" dirty="0">
                <a:solidFill>
                  <a:srgbClr val="0070C0"/>
                </a:solidFill>
              </a:rPr>
              <a:t>Pairing with Existing Assessment Tools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Specialized </a:t>
            </a:r>
            <a:r>
              <a:rPr lang="en-US" dirty="0"/>
              <a:t>Care Increment (SCI)</a:t>
            </a:r>
          </a:p>
          <a:p>
            <a:r>
              <a:rPr lang="en-US" dirty="0"/>
              <a:t>Child and Family Team (CFT) Process</a:t>
            </a:r>
          </a:p>
          <a:p>
            <a:r>
              <a:rPr lang="en-US" dirty="0"/>
              <a:t>Risk and Needs </a:t>
            </a:r>
          </a:p>
          <a:p>
            <a:r>
              <a:rPr lang="en-US" dirty="0"/>
              <a:t>Other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0E98390-5EA4-BB42-8B58-8A657EEFDD30}" type="slidenum">
              <a:rPr lang="en-US" smtClean="0"/>
              <a:t>27</a:t>
            </a:fld>
            <a:endParaRPr lang="en-US" dirty="0"/>
          </a:p>
        </p:txBody>
      </p:sp>
    </p:spTree>
    <p:extLst>
      <p:ext uri="{BB962C8B-B14F-4D97-AF65-F5344CB8AC3E}">
        <p14:creationId xmlns:p14="http://schemas.microsoft.com/office/powerpoint/2010/main" val="3451559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58"/>
            <a:ext cx="8229600" cy="531697"/>
          </a:xfrm>
        </p:spPr>
        <p:txBody>
          <a:bodyPr>
            <a:noAutofit/>
          </a:bodyPr>
          <a:lstStyle/>
          <a:p>
            <a:r>
              <a:rPr lang="en-US" sz="3600" dirty="0">
                <a:solidFill>
                  <a:srgbClr val="0070C0"/>
                </a:solidFill>
              </a:rPr>
              <a:t>Resource Parent Tool </a:t>
            </a:r>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t>28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015" y="715056"/>
            <a:ext cx="6277970" cy="514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026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58"/>
            <a:ext cx="8229600" cy="531697"/>
          </a:xfrm>
        </p:spPr>
        <p:txBody>
          <a:bodyPr>
            <a:noAutofit/>
          </a:bodyPr>
          <a:lstStyle/>
          <a:p>
            <a:r>
              <a:rPr lang="en-US" sz="3600" dirty="0">
                <a:solidFill>
                  <a:srgbClr val="0070C0"/>
                </a:solidFill>
              </a:rPr>
              <a:t>Resource Parent Tool (Cont’d)</a:t>
            </a:r>
          </a:p>
        </p:txBody>
      </p:sp>
      <p:sp>
        <p:nvSpPr>
          <p:cNvPr id="3" name="Content Placeholder 2"/>
          <p:cNvSpPr>
            <a:spLocks noGrp="1"/>
          </p:cNvSpPr>
          <p:nvPr>
            <p:ph idx="1"/>
          </p:nvPr>
        </p:nvSpPr>
        <p:spPr>
          <a:xfrm>
            <a:off x="457200" y="854015"/>
            <a:ext cx="8229600" cy="5149969"/>
          </a:xfrm>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t>29</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854015"/>
            <a:ext cx="6543675" cy="507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53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Training Agenda</a:t>
            </a:r>
          </a:p>
        </p:txBody>
      </p:sp>
      <p:sp>
        <p:nvSpPr>
          <p:cNvPr id="3" name="Content Placeholder 2"/>
          <p:cNvSpPr>
            <a:spLocks noGrp="1"/>
          </p:cNvSpPr>
          <p:nvPr>
            <p:ph sz="half" idx="1"/>
          </p:nvPr>
        </p:nvSpPr>
        <p:spPr>
          <a:xfrm>
            <a:off x="851646" y="1537519"/>
            <a:ext cx="3657600" cy="3657600"/>
          </a:xfrm>
        </p:spPr>
        <p:txBody>
          <a:bodyPr>
            <a:noAutofit/>
          </a:bodyPr>
          <a:lstStyle/>
          <a:p>
            <a:endParaRPr lang="en-US" sz="2400" dirty="0">
              <a:latin typeface="+mn-lt"/>
            </a:endParaRPr>
          </a:p>
          <a:p>
            <a:r>
              <a:rPr lang="en-US" sz="2400" dirty="0">
                <a:latin typeface="+mn-lt"/>
              </a:rPr>
              <a:t>Introductions</a:t>
            </a:r>
          </a:p>
          <a:p>
            <a:r>
              <a:rPr lang="en-US" sz="2400" dirty="0">
                <a:latin typeface="+mn-lt"/>
              </a:rPr>
              <a:t>Overview</a:t>
            </a:r>
            <a:r>
              <a:rPr lang="en-US" sz="2400" baseline="0" dirty="0">
                <a:latin typeface="+mn-lt"/>
              </a:rPr>
              <a:t> and Context</a:t>
            </a:r>
            <a:endParaRPr lang="en-US" sz="2400" dirty="0">
              <a:latin typeface="+mn-lt"/>
            </a:endParaRPr>
          </a:p>
          <a:p>
            <a:r>
              <a:rPr lang="en-US" sz="2400" dirty="0">
                <a:latin typeface="+mn-lt"/>
              </a:rPr>
              <a:t>Level of Care Protocol Matrix Domains</a:t>
            </a:r>
          </a:p>
          <a:p>
            <a:r>
              <a:rPr lang="en-US" sz="2400" dirty="0">
                <a:latin typeface="+mn-lt"/>
              </a:rPr>
              <a:t>Static Criteria</a:t>
            </a:r>
          </a:p>
          <a:p>
            <a:pPr marL="0" marR="0" indent="0" algn="l" defTabSz="457200" rtl="0" eaLnBrk="1" fontAlgn="auto" latinLnBrk="0" hangingPunct="1">
              <a:lnSpc>
                <a:spcPct val="100000"/>
              </a:lnSpc>
              <a:spcBef>
                <a:spcPct val="20000"/>
              </a:spcBef>
              <a:spcAft>
                <a:spcPts val="0"/>
              </a:spcAft>
              <a:buClrTx/>
              <a:buSzTx/>
              <a:buFont typeface="Arial"/>
              <a:buNone/>
              <a:tabLst/>
              <a:defRPr/>
            </a:pPr>
            <a:endParaRPr lang="en-US" sz="2400" dirty="0"/>
          </a:p>
          <a:p>
            <a:pPr marL="0" indent="0">
              <a:buNone/>
            </a:pPr>
            <a:endParaRPr lang="en-US" sz="2400" dirty="0"/>
          </a:p>
        </p:txBody>
      </p:sp>
      <p:sp>
        <p:nvSpPr>
          <p:cNvPr id="6" name="Content Placeholder 5"/>
          <p:cNvSpPr>
            <a:spLocks noGrp="1"/>
          </p:cNvSpPr>
          <p:nvPr>
            <p:ph sz="half" idx="2"/>
          </p:nvPr>
        </p:nvSpPr>
        <p:spPr>
          <a:xfrm>
            <a:off x="4501287" y="1537519"/>
            <a:ext cx="3657600" cy="3657600"/>
          </a:xfrm>
        </p:spPr>
        <p:txBody>
          <a:bodyPr/>
          <a:lstStyle/>
          <a:p>
            <a:endParaRPr lang="en-US" sz="2400" dirty="0"/>
          </a:p>
          <a:p>
            <a:r>
              <a:rPr lang="en-US" sz="2400" dirty="0"/>
              <a:t>Scoring &amp; Leveling Up</a:t>
            </a:r>
          </a:p>
          <a:p>
            <a:r>
              <a:rPr lang="en-US" sz="2400" dirty="0"/>
              <a:t>Feedback &amp; Questions</a:t>
            </a:r>
          </a:p>
          <a:p>
            <a:pPr>
              <a:defRPr/>
            </a:pPr>
            <a:r>
              <a:rPr lang="en-US" sz="2400" dirty="0"/>
              <a:t>County Discussions </a:t>
            </a:r>
          </a:p>
          <a:p>
            <a:pPr marL="0" indent="0">
              <a:buNone/>
            </a:pPr>
            <a:endParaRPr lang="en-US" dirty="0"/>
          </a:p>
        </p:txBody>
      </p:sp>
      <p:sp>
        <p:nvSpPr>
          <p:cNvPr id="4" name="Slide Number Placeholder 3"/>
          <p:cNvSpPr>
            <a:spLocks noGrp="1"/>
          </p:cNvSpPr>
          <p:nvPr>
            <p:ph type="sldNum" sz="quarter" idx="12"/>
          </p:nvPr>
        </p:nvSpPr>
        <p:spPr/>
        <p:txBody>
          <a:bodyPr/>
          <a:lstStyle/>
          <a:p>
            <a:fld id="{40E98390-5EA4-BB42-8B58-8A657EEFDD3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303926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58"/>
            <a:ext cx="8229600" cy="531697"/>
          </a:xfrm>
        </p:spPr>
        <p:txBody>
          <a:bodyPr>
            <a:noAutofit/>
          </a:bodyPr>
          <a:lstStyle/>
          <a:p>
            <a:r>
              <a:rPr lang="en-US" sz="3600" dirty="0">
                <a:solidFill>
                  <a:srgbClr val="0070C0"/>
                </a:solidFill>
              </a:rPr>
              <a:t>Resource Parent Tool (Cont’d)</a:t>
            </a:r>
          </a:p>
        </p:txBody>
      </p:sp>
      <p:sp>
        <p:nvSpPr>
          <p:cNvPr id="3" name="Content Placeholder 2"/>
          <p:cNvSpPr>
            <a:spLocks noGrp="1"/>
          </p:cNvSpPr>
          <p:nvPr>
            <p:ph idx="1"/>
          </p:nvPr>
        </p:nvSpPr>
        <p:spPr>
          <a:xfrm>
            <a:off x="457200" y="854015"/>
            <a:ext cx="8229600" cy="5149969"/>
          </a:xfrm>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t>30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992038"/>
            <a:ext cx="6648450" cy="501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408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County Practice</a:t>
            </a:r>
          </a:p>
        </p:txBody>
      </p:sp>
      <p:sp>
        <p:nvSpPr>
          <p:cNvPr id="3" name="Content Placeholder 2"/>
          <p:cNvSpPr>
            <a:spLocks noGrp="1"/>
          </p:cNvSpPr>
          <p:nvPr>
            <p:ph idx="1"/>
          </p:nvPr>
        </p:nvSpPr>
        <p:spPr/>
        <p:txBody>
          <a:bodyPr>
            <a:normAutofit fontScale="92500" lnSpcReduction="10000"/>
          </a:bodyPr>
          <a:lstStyle/>
          <a:p>
            <a:r>
              <a:rPr lang="en-US" sz="2800" dirty="0"/>
              <a:t>County practice </a:t>
            </a:r>
          </a:p>
          <a:p>
            <a:pPr lvl="1"/>
            <a:r>
              <a:rPr lang="en-US" dirty="0"/>
              <a:t>How to process the rate once determined?</a:t>
            </a:r>
          </a:p>
          <a:p>
            <a:pPr lvl="1"/>
            <a:r>
              <a:rPr lang="en-US" dirty="0"/>
              <a:t>Who approves the rate?</a:t>
            </a:r>
          </a:p>
          <a:p>
            <a:pPr lvl="1"/>
            <a:r>
              <a:rPr lang="en-US" dirty="0"/>
              <a:t>Who notifies the resource parent or family?</a:t>
            </a:r>
          </a:p>
          <a:p>
            <a:pPr lvl="1"/>
            <a:r>
              <a:rPr lang="en-US" dirty="0"/>
              <a:t>What triggers a fair hearing?</a:t>
            </a:r>
          </a:p>
          <a:p>
            <a:pPr lvl="1"/>
            <a:r>
              <a:rPr lang="en-US" dirty="0"/>
              <a:t>How will LOC impact the role of the case carrying Probation Officer, Social Worker and eligibility worker?</a:t>
            </a:r>
          </a:p>
          <a:p>
            <a:endParaRPr lang="en-US" sz="2800" dirty="0"/>
          </a:p>
        </p:txBody>
      </p:sp>
      <p:sp>
        <p:nvSpPr>
          <p:cNvPr id="4" name="Slide Number Placeholder 3"/>
          <p:cNvSpPr>
            <a:spLocks noGrp="1"/>
          </p:cNvSpPr>
          <p:nvPr>
            <p:ph type="sldNum" sz="quarter" idx="12"/>
          </p:nvPr>
        </p:nvSpPr>
        <p:spPr/>
        <p:txBody>
          <a:bodyPr/>
          <a:lstStyle/>
          <a:p>
            <a:fld id="{ED6F8241-D68B-004B-8E55-B8A832FE1D4F}" type="slidenum">
              <a:rPr lang="en-US" smtClean="0"/>
              <a:t>31</a:t>
            </a:fld>
            <a:endParaRPr lang="en-US" dirty="0"/>
          </a:p>
        </p:txBody>
      </p:sp>
    </p:spTree>
    <p:extLst>
      <p:ext uri="{BB962C8B-B14F-4D97-AF65-F5344CB8AC3E}">
        <p14:creationId xmlns:p14="http://schemas.microsoft.com/office/powerpoint/2010/main" val="2727463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LOC Scoring System </a:t>
            </a:r>
            <a:endParaRPr lang="en-US" dirty="0">
              <a:solidFill>
                <a:srgbClr val="0070C0"/>
              </a:solidFill>
            </a:endParaRPr>
          </a:p>
        </p:txBody>
      </p:sp>
      <p:sp>
        <p:nvSpPr>
          <p:cNvPr id="3" name="Content Placeholder 2"/>
          <p:cNvSpPr>
            <a:spLocks noGrp="1"/>
          </p:cNvSpPr>
          <p:nvPr>
            <p:ph idx="1"/>
          </p:nvPr>
        </p:nvSpPr>
        <p:spPr>
          <a:xfrm>
            <a:off x="457200" y="1600200"/>
            <a:ext cx="8229600" cy="3955211"/>
          </a:xfrm>
        </p:spPr>
        <p:txBody>
          <a:bodyPr>
            <a:normAutofit/>
          </a:bodyPr>
          <a:lstStyle/>
          <a:p>
            <a:r>
              <a:rPr lang="en-US" sz="2800" dirty="0" smtClean="0">
                <a:solidFill>
                  <a:schemeClr val="accent3">
                    <a:lumMod val="75000"/>
                  </a:schemeClr>
                </a:solidFill>
                <a:effectLst>
                  <a:outerShdw blurRad="38100" dist="38100" dir="2700000" algn="tl">
                    <a:srgbClr val="000000">
                      <a:alpha val="43137"/>
                    </a:srgbClr>
                  </a:outerShdw>
                </a:effectLst>
              </a:rPr>
              <a:t>Manual Scoring Sheets</a:t>
            </a:r>
          </a:p>
          <a:p>
            <a:pPr lvl="1"/>
            <a:r>
              <a:rPr lang="en-US" dirty="0" smtClean="0">
                <a:solidFill>
                  <a:schemeClr val="accent3">
                    <a:lumMod val="75000"/>
                  </a:schemeClr>
                </a:solidFill>
                <a:effectLst>
                  <a:outerShdw blurRad="38100" dist="38100" dir="2700000" algn="tl">
                    <a:srgbClr val="000000">
                      <a:alpha val="43137"/>
                    </a:srgbClr>
                  </a:outerShdw>
                </a:effectLst>
              </a:rPr>
              <a:t>Form </a:t>
            </a:r>
          </a:p>
          <a:p>
            <a:pPr lvl="1"/>
            <a:r>
              <a:rPr lang="en-US" dirty="0" smtClean="0">
                <a:solidFill>
                  <a:schemeClr val="accent3">
                    <a:lumMod val="75000"/>
                  </a:schemeClr>
                </a:solidFill>
                <a:effectLst>
                  <a:outerShdw blurRad="38100" dist="38100" dir="2700000" algn="tl">
                    <a:srgbClr val="000000">
                      <a:alpha val="43137"/>
                    </a:srgbClr>
                  </a:outerShdw>
                </a:effectLst>
              </a:rPr>
              <a:t>Instructions </a:t>
            </a:r>
            <a:endParaRPr lang="en-US" dirty="0">
              <a:solidFill>
                <a:schemeClr val="accent3">
                  <a:lumMod val="75000"/>
                </a:schemeClr>
              </a:solidFill>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a:p>
            <a:r>
              <a:rPr lang="en-US" sz="2800" dirty="0" smtClean="0">
                <a:solidFill>
                  <a:srgbClr val="0070C0"/>
                </a:solidFill>
                <a:effectLst>
                  <a:outerShdw blurRad="38100" dist="38100" dir="2700000" algn="tl">
                    <a:srgbClr val="000000">
                      <a:alpha val="43137"/>
                    </a:srgbClr>
                  </a:outerShdw>
                </a:effectLst>
              </a:rPr>
              <a:t>Digital Scoring Sheet </a:t>
            </a:r>
          </a:p>
          <a:p>
            <a:pPr lvl="1"/>
            <a:r>
              <a:rPr lang="en-US" dirty="0" smtClean="0">
                <a:solidFill>
                  <a:srgbClr val="0070C0"/>
                </a:solidFill>
                <a:effectLst>
                  <a:outerShdw blurRad="38100" dist="38100" dir="2700000" algn="tl">
                    <a:srgbClr val="000000">
                      <a:alpha val="43137"/>
                    </a:srgbClr>
                  </a:outerShdw>
                </a:effectLst>
              </a:rPr>
              <a:t>Form </a:t>
            </a:r>
          </a:p>
          <a:p>
            <a:pPr lvl="1"/>
            <a:r>
              <a:rPr lang="en-US" dirty="0" smtClean="0">
                <a:solidFill>
                  <a:srgbClr val="0070C0"/>
                </a:solidFill>
                <a:effectLst>
                  <a:outerShdw blurRad="38100" dist="38100" dir="2700000" algn="tl">
                    <a:srgbClr val="000000">
                      <a:alpha val="43137"/>
                    </a:srgbClr>
                  </a:outerShdw>
                </a:effectLst>
              </a:rPr>
              <a:t>Instructions </a:t>
            </a:r>
            <a:endParaRPr lang="en-US" dirty="0">
              <a:solidFill>
                <a:srgbClr val="0070C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ED6F8241-D68B-004B-8E55-B8A832FE1D4F}" type="slidenum">
              <a:rPr lang="en-US" smtClean="0"/>
              <a:t>32</a:t>
            </a:fld>
            <a:endParaRPr lang="en-US" dirty="0"/>
          </a:p>
        </p:txBody>
      </p:sp>
    </p:spTree>
    <p:extLst>
      <p:ext uri="{BB962C8B-B14F-4D97-AF65-F5344CB8AC3E}">
        <p14:creationId xmlns:p14="http://schemas.microsoft.com/office/powerpoint/2010/main" val="53267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5514"/>
            <a:ext cx="8229600" cy="5478088"/>
          </a:xfrm>
        </p:spPr>
        <p:txBody>
          <a:bodyPr>
            <a:normAutofit/>
          </a:bodyPr>
          <a:lstStyle/>
          <a:p>
            <a:pPr marL="0" marR="0" indent="0" algn="just">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19702" y="5943599"/>
            <a:ext cx="2133600" cy="182565"/>
          </a:xfrm>
        </p:spPr>
        <p:txBody>
          <a:bodyPr/>
          <a:lstStyle/>
          <a:p>
            <a:fld id="{C658BAAA-F1CB-0C46-885C-0267CA16C514}" type="slidenum">
              <a:rPr lang="en-US" smtClean="0"/>
              <a:t>33</a:t>
            </a:fld>
            <a:endParaRPr lang="en-US" dirty="0"/>
          </a:p>
        </p:txBody>
      </p:sp>
      <p:pic>
        <p:nvPicPr>
          <p:cNvPr id="9237" name="Picture 21" descr="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Y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1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39" name="Picture 23" descr="Adjudicated violent offenses, significant property damage, and/or sex offenders/perpetra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24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Aggressive and Assaul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76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Animal Cruel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95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Eating Disor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191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Fire Set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58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Gang Activi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66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5" name="Picture 29" descr="Psychiatric Hospitaliza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716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Substance Use/Abu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43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47" name="Picture 31" descr="Habitual Truanc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906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Three or more placements due to the child's behav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7717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49" name="Picture 33" descr="Severe Mental Health Issues - including Suicidal Ideation and/or Self Har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6480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50" name="Picture 34" descr="Case Plan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TOP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36" descr="Other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619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CA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4" name="Picture 38" descr="SCI "/>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62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5" name="Picture 39" descr="CF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62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56" name="Picture 40" descr="Medical/Mental Health/Education Record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812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77" name="Picture 61" descr="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78" name="Picture 62" descr="Y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1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79" name="Picture 63" descr="Adjudicated violent offenses, significant property damage, and/or sex offenders/perpetra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24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0" name="Picture 64" descr="Aggressive and Assaul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76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1" name="Picture 65" descr="Animal Cruel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95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2" name="Picture 66" descr="Eating Disor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191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3" name="Picture 67" descr="Fire Set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58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4" name="Picture 68" descr="Gang Activi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66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5" name="Picture 69" descr="Psychiatric Hospitaliza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716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86" name="Picture 70" descr="Substance Use/Abu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43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87" name="Picture 71" descr="Habitual Truanc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906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288" name="Picture 72" descr="Three or more placements due to the child's behav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7717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289" name="Picture 73" descr="Severe Mental Health Issues - including Suicidal Ideation and/or Self Har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6480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90" name="Picture 74" descr="Case Plan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1" name="Picture 75" descr="TOP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2" name="Picture 76" descr="Other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619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3" name="Picture 77" descr="CA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4" name="Picture 78" descr="SCI "/>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62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5" name="Picture 79" descr="CF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62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296" name="Picture 80" descr="Medical/Mental Health/Education Record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812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17" name="Picture 101" descr="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18" name="Picture 102" descr="Y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10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19" name="Picture 103" descr="Adjudicated violent offenses, significant property damage, and/or sex offenders/perpetra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24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0" name="Picture 104" descr="Aggressive and Assaul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76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1" name="Picture 105" descr="Animal Cruel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95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2" name="Picture 106" descr="Eating Disor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191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3" name="Picture 107" descr="Fire Set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58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4" name="Picture 108" descr="Gang Activi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668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5" name="Picture 109" descr="Psychiatric Hospitaliza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716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9326" name="Picture 110" descr="Substance Use/Abu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43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327" name="Picture 111" descr="Habitual Truanc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906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9328" name="Picture 112" descr="Three or more placements due to the child's behav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7717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329" name="Picture 113" descr="Severe Mental Health Issues - including Suicidal Ideation and/or Self Har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6480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330" name="Picture 114" descr="Case Plan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31" name="Picture 115" descr="TOP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32" name="Picture 116" descr="Other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619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9333" name="Picture 117" descr="CA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715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300" y="405434"/>
            <a:ext cx="8018972" cy="559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998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9574"/>
            <a:ext cx="8229600" cy="4976451"/>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0" marR="0" indent="0">
              <a:lnSpc>
                <a:spcPct val="120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n-US" dirty="0" smtClean="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n-US" sz="6400" b="1" u="sng" dirty="0" smtClean="0">
                <a:solidFill>
                  <a:srgbClr val="000000"/>
                </a:solidFill>
                <a:latin typeface="Arial" panose="020B0604020202020204" pitchFamily="34" charset="0"/>
                <a:ea typeface="Calibri" panose="020F0502020204030204" pitchFamily="34" charset="0"/>
                <a:cs typeface="Calibri" panose="020F0502020204030204" pitchFamily="34" charset="0"/>
              </a:rPr>
              <a:t>General </a:t>
            </a:r>
            <a:r>
              <a:rPr lang="en-US" sz="6400" b="1" u="sng" dirty="0">
                <a:solidFill>
                  <a:srgbClr val="000000"/>
                </a:solidFill>
                <a:latin typeface="Arial" panose="020B0604020202020204" pitchFamily="34" charset="0"/>
                <a:ea typeface="Calibri" panose="020F0502020204030204" pitchFamily="34" charset="0"/>
                <a:cs typeface="Calibri" panose="020F0502020204030204" pitchFamily="34" charset="0"/>
              </a:rPr>
              <a:t>Instructions</a:t>
            </a:r>
            <a:r>
              <a:rPr lang="en-US" sz="4000" b="1" u="sng" dirty="0">
                <a:solidFill>
                  <a:srgbClr val="000000"/>
                </a:solidFill>
                <a:latin typeface="Arial" panose="020B0604020202020204" pitchFamily="34" charset="0"/>
                <a:ea typeface="Calibri" panose="020F0502020204030204" pitchFamily="34" charset="0"/>
                <a:cs typeface="Calibri" panose="020F0502020204030204" pitchFamily="34" charset="0"/>
              </a:rPr>
              <a:t/>
            </a:r>
            <a:br>
              <a:rPr lang="en-US" sz="4000" b="1" u="sng"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sz="5600" dirty="0">
                <a:solidFill>
                  <a:srgbClr val="000000"/>
                </a:solidFill>
                <a:latin typeface="Arial" panose="020B0604020202020204" pitchFamily="34" charset="0"/>
                <a:ea typeface="Calibri" panose="020F0502020204030204" pitchFamily="34" charset="0"/>
                <a:cs typeface="Calibri" panose="020F0502020204030204" pitchFamily="34" charset="0"/>
              </a:rPr>
              <a:t/>
            </a:r>
            <a:br>
              <a:rPr lang="en-US" sz="5600"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sz="5200" dirty="0" smtClean="0">
                <a:latin typeface="Arial" panose="020B0604020202020204" pitchFamily="34" charset="0"/>
                <a:cs typeface="Arial" panose="020B0604020202020204" pitchFamily="34" charset="0"/>
              </a:rPr>
              <a:t>1</a:t>
            </a:r>
            <a:r>
              <a:rPr lang="en-US" sz="5200" dirty="0">
                <a:latin typeface="Arial" panose="020B0604020202020204" pitchFamily="34" charset="0"/>
                <a:cs typeface="Arial" panose="020B0604020202020204" pitchFamily="34" charset="0"/>
              </a:rPr>
              <a:t>. Complete this form after reviewing and determining the level of intensity/expectation in each domain of the Level of Care Rate Determination Matrix. </a:t>
            </a:r>
            <a:endParaRPr lang="en-US" sz="5200" dirty="0" smtClean="0">
              <a:latin typeface="Arial" panose="020B0604020202020204" pitchFamily="34" charset="0"/>
              <a:cs typeface="Arial" panose="020B0604020202020204" pitchFamily="34" charset="0"/>
            </a:endParaRP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2</a:t>
            </a:r>
            <a:r>
              <a:rPr lang="en-US" sz="5200" dirty="0">
                <a:latin typeface="Arial" panose="020B0604020202020204" pitchFamily="34" charset="0"/>
                <a:cs typeface="Arial" panose="020B0604020202020204" pitchFamily="34" charset="0"/>
              </a:rPr>
              <a:t>. Print clearly or type all information requested</a:t>
            </a:r>
            <a:r>
              <a:rPr lang="en-US" sz="5200" dirty="0" smtClean="0">
                <a:latin typeface="Arial" panose="020B0604020202020204" pitchFamily="34" charset="0"/>
                <a:cs typeface="Arial" panose="020B0604020202020204" pitchFamily="34" charset="0"/>
              </a:rPr>
              <a:t>.</a:t>
            </a: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3</a:t>
            </a:r>
            <a:r>
              <a:rPr lang="en-US" sz="5200" dirty="0">
                <a:latin typeface="Arial" panose="020B0604020202020204" pitchFamily="34" charset="0"/>
                <a:cs typeface="Arial" panose="020B0604020202020204" pitchFamily="34" charset="0"/>
              </a:rPr>
              <a:t>.</a:t>
            </a:r>
            <a:r>
              <a:rPr lang="en-US" sz="5200" b="1" dirty="0">
                <a:latin typeface="Arial" panose="020B0604020202020204" pitchFamily="34" charset="0"/>
                <a:cs typeface="Arial" panose="020B0604020202020204" pitchFamily="34" charset="0"/>
              </a:rPr>
              <a:t> Child ID:</a:t>
            </a:r>
            <a:r>
              <a:rPr lang="en-US" sz="5200" dirty="0">
                <a:latin typeface="Arial" panose="020B0604020202020204" pitchFamily="34" charset="0"/>
                <a:cs typeface="Arial" panose="020B0604020202020204" pitchFamily="34" charset="0"/>
              </a:rPr>
              <a:t> This would be either the CWS/CMS ID number or as defined by your county. </a:t>
            </a:r>
            <a:endParaRPr lang="en-US" sz="5200" dirty="0" smtClean="0">
              <a:latin typeface="Arial" panose="020B0604020202020204" pitchFamily="34" charset="0"/>
              <a:cs typeface="Arial" panose="020B0604020202020204" pitchFamily="34" charset="0"/>
            </a:endParaRP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4</a:t>
            </a:r>
            <a:r>
              <a:rPr lang="en-US" sz="5200" dirty="0">
                <a:latin typeface="Arial" panose="020B0604020202020204" pitchFamily="34" charset="0"/>
                <a:cs typeface="Arial" panose="020B0604020202020204" pitchFamily="34" charset="0"/>
              </a:rPr>
              <a:t>. </a:t>
            </a:r>
            <a:r>
              <a:rPr lang="en-US" sz="5200" b="1" dirty="0">
                <a:latin typeface="Arial" panose="020B0604020202020204" pitchFamily="34" charset="0"/>
                <a:cs typeface="Arial" panose="020B0604020202020204" pitchFamily="34" charset="0"/>
              </a:rPr>
              <a:t>Age:</a:t>
            </a:r>
            <a:r>
              <a:rPr lang="en-US" sz="5200" dirty="0">
                <a:latin typeface="Arial" panose="020B0604020202020204" pitchFamily="34" charset="0"/>
                <a:cs typeface="Arial" panose="020B0604020202020204" pitchFamily="34" charset="0"/>
              </a:rPr>
              <a:t> Child age in years only. </a:t>
            </a:r>
            <a:endParaRPr lang="en-US" sz="5200" dirty="0" smtClean="0">
              <a:latin typeface="Arial" panose="020B0604020202020204" pitchFamily="34" charset="0"/>
              <a:cs typeface="Arial" panose="020B0604020202020204" pitchFamily="34" charset="0"/>
            </a:endParaRP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5</a:t>
            </a:r>
            <a:r>
              <a:rPr lang="en-US" sz="5200" dirty="0">
                <a:latin typeface="Arial" panose="020B0604020202020204" pitchFamily="34" charset="0"/>
                <a:cs typeface="Arial" panose="020B0604020202020204" pitchFamily="34" charset="0"/>
              </a:rPr>
              <a:t>.</a:t>
            </a:r>
            <a:r>
              <a:rPr lang="en-US" sz="5200" b="1" dirty="0">
                <a:latin typeface="Arial" panose="020B0604020202020204" pitchFamily="34" charset="0"/>
                <a:cs typeface="Arial" panose="020B0604020202020204" pitchFamily="34" charset="0"/>
              </a:rPr>
              <a:t> Case Carrying Worker:</a:t>
            </a:r>
            <a:r>
              <a:rPr lang="en-US" sz="5200" dirty="0">
                <a:latin typeface="Arial" panose="020B0604020202020204" pitchFamily="34" charset="0"/>
                <a:cs typeface="Arial" panose="020B0604020202020204" pitchFamily="34" charset="0"/>
              </a:rPr>
              <a:t> This would be either the social worker, probation officer or a county designee. You may change the title as needed</a:t>
            </a:r>
            <a:r>
              <a:rPr lang="en-US" sz="5200" dirty="0" smtClean="0">
                <a:latin typeface="Arial" panose="020B0604020202020204" pitchFamily="34" charset="0"/>
                <a:cs typeface="Arial" panose="020B0604020202020204" pitchFamily="34" charset="0"/>
              </a:rPr>
              <a:t>.</a:t>
            </a: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6</a:t>
            </a:r>
            <a:r>
              <a:rPr lang="en-US" sz="5200" dirty="0">
                <a:latin typeface="Arial" panose="020B0604020202020204" pitchFamily="34" charset="0"/>
                <a:cs typeface="Arial" panose="020B0604020202020204" pitchFamily="34" charset="0"/>
              </a:rPr>
              <a:t>. </a:t>
            </a:r>
            <a:r>
              <a:rPr lang="en-US" sz="5200" b="1" dirty="0">
                <a:latin typeface="Arial" panose="020B0604020202020204" pitchFamily="34" charset="0"/>
                <a:cs typeface="Arial" panose="020B0604020202020204" pitchFamily="34" charset="0"/>
              </a:rPr>
              <a:t>Sections A-F:</a:t>
            </a:r>
            <a:r>
              <a:rPr lang="en-US" sz="5200" dirty="0">
                <a:latin typeface="Arial" panose="020B0604020202020204" pitchFamily="34" charset="0"/>
                <a:cs typeface="Arial" panose="020B0604020202020204" pitchFamily="34" charset="0"/>
              </a:rPr>
              <a:t> Please follow the instruction guide in the grey box</a:t>
            </a:r>
            <a:r>
              <a:rPr lang="en-US" sz="5200" dirty="0" smtClean="0">
                <a:latin typeface="Arial" panose="020B0604020202020204" pitchFamily="34" charset="0"/>
                <a:cs typeface="Arial" panose="020B0604020202020204" pitchFamily="34" charset="0"/>
              </a:rPr>
              <a:t>.</a:t>
            </a: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7</a:t>
            </a:r>
            <a:r>
              <a:rPr lang="en-US" sz="5200" dirty="0">
                <a:latin typeface="Arial" panose="020B0604020202020204" pitchFamily="34" charset="0"/>
                <a:cs typeface="Arial" panose="020B0604020202020204" pitchFamily="34" charset="0"/>
              </a:rPr>
              <a:t>. </a:t>
            </a:r>
            <a:r>
              <a:rPr lang="en-US" sz="5200" b="1" dirty="0">
                <a:latin typeface="Arial" panose="020B0604020202020204" pitchFamily="34" charset="0"/>
                <a:cs typeface="Arial" panose="020B0604020202020204" pitchFamily="34" charset="0"/>
              </a:rPr>
              <a:t>Leveling up Guide:</a:t>
            </a:r>
            <a:r>
              <a:rPr lang="en-US" sz="5200" dirty="0">
                <a:latin typeface="Arial" panose="020B0604020202020204" pitchFamily="34" charset="0"/>
                <a:cs typeface="Arial" panose="020B0604020202020204" pitchFamily="34" charset="0"/>
              </a:rPr>
              <a:t> Scores less than 21 means 20 or less and Scores less than 23 means 22 or less. Child has to score 5 or more in Behavioral or Health in order to move up a level.   </a:t>
            </a:r>
            <a:endParaRPr lang="en-US" sz="5200" dirty="0" smtClean="0">
              <a:latin typeface="Arial" panose="020B0604020202020204" pitchFamily="34" charset="0"/>
              <a:cs typeface="Arial" panose="020B0604020202020204" pitchFamily="34" charset="0"/>
            </a:endParaRP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8</a:t>
            </a:r>
            <a:r>
              <a:rPr lang="en-US" sz="5200" dirty="0">
                <a:latin typeface="Arial" panose="020B0604020202020204" pitchFamily="34" charset="0"/>
                <a:cs typeface="Arial" panose="020B0604020202020204" pitchFamily="34" charset="0"/>
              </a:rPr>
              <a:t>. Verify that the form is complete and correct, once printed no corrections may be made. If any error has been made, complete a new form</a:t>
            </a:r>
            <a:r>
              <a:rPr lang="en-US" sz="5200" dirty="0" smtClean="0">
                <a:latin typeface="Arial" panose="020B0604020202020204" pitchFamily="34" charset="0"/>
                <a:cs typeface="Arial" panose="020B0604020202020204" pitchFamily="34" charset="0"/>
              </a:rPr>
              <a:t>.</a:t>
            </a: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9</a:t>
            </a:r>
            <a:r>
              <a:rPr lang="en-US" sz="5200" dirty="0">
                <a:latin typeface="Arial" panose="020B0604020202020204" pitchFamily="34" charset="0"/>
                <a:cs typeface="Arial" panose="020B0604020202020204" pitchFamily="34" charset="0"/>
              </a:rPr>
              <a:t>. Sign the form in the designated signature area based on your role. You may change the title as </a:t>
            </a:r>
            <a:r>
              <a:rPr lang="en-US" sz="5200" dirty="0" smtClean="0">
                <a:latin typeface="Arial" panose="020B0604020202020204" pitchFamily="34" charset="0"/>
                <a:cs typeface="Arial" panose="020B0604020202020204" pitchFamily="34" charset="0"/>
              </a:rPr>
              <a:t>needed.</a:t>
            </a: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10</a:t>
            </a:r>
            <a:r>
              <a:rPr lang="en-US" sz="5200" dirty="0">
                <a:latin typeface="Arial" panose="020B0604020202020204" pitchFamily="34" charset="0"/>
                <a:cs typeface="Arial" panose="020B0604020202020204" pitchFamily="34" charset="0"/>
              </a:rPr>
              <a:t>. </a:t>
            </a:r>
            <a:r>
              <a:rPr lang="en-US" sz="5200" b="1" dirty="0">
                <a:latin typeface="Arial" panose="020B0604020202020204" pitchFamily="34" charset="0"/>
                <a:cs typeface="Arial" panose="020B0604020202020204" pitchFamily="34" charset="0"/>
              </a:rPr>
              <a:t>Effective date: </a:t>
            </a:r>
            <a:r>
              <a:rPr lang="en-US" sz="5200" dirty="0">
                <a:latin typeface="Arial" panose="020B0604020202020204" pitchFamily="34" charset="0"/>
                <a:cs typeface="Arial" panose="020B0604020202020204" pitchFamily="34" charset="0"/>
              </a:rPr>
              <a:t>Which is the date that the Resource Family will start the new rate. </a:t>
            </a:r>
            <a:endParaRPr lang="en-US" sz="5200" dirty="0" smtClean="0">
              <a:latin typeface="Arial" panose="020B0604020202020204" pitchFamily="34" charset="0"/>
              <a:cs typeface="Arial" panose="020B0604020202020204" pitchFamily="34" charset="0"/>
            </a:endParaRPr>
          </a:p>
          <a:p>
            <a:pPr marL="0" marR="0" indent="0">
              <a:lnSpc>
                <a:spcPct val="120000"/>
              </a:lnSpc>
              <a:spcBef>
                <a:spcPts val="0"/>
              </a:spcBef>
              <a:spcAft>
                <a:spcPts val="1000"/>
              </a:spcAft>
              <a:buNone/>
            </a:pPr>
            <a:r>
              <a:rPr lang="en-US" sz="5200" dirty="0" smtClean="0">
                <a:latin typeface="Arial" panose="020B0604020202020204" pitchFamily="34" charset="0"/>
                <a:cs typeface="Arial" panose="020B0604020202020204" pitchFamily="34" charset="0"/>
              </a:rPr>
              <a:t>11</a:t>
            </a:r>
            <a:r>
              <a:rPr lang="en-US" sz="5200" dirty="0">
                <a:latin typeface="Arial" panose="020B0604020202020204" pitchFamily="34" charset="0"/>
                <a:cs typeface="Arial" panose="020B0604020202020204" pitchFamily="34" charset="0"/>
              </a:rPr>
              <a:t>. Keep a copy of this form and all other supporting documents in the child case file or as directed by your county.  </a:t>
            </a:r>
            <a:r>
              <a:rPr lang="en-US" sz="5600" dirty="0"/>
              <a:t/>
            </a:r>
            <a:br>
              <a:rPr lang="en-US" sz="5600" dirty="0"/>
            </a:br>
            <a:r>
              <a:rPr lang="en-US" dirty="0"/>
              <a:t/>
            </a:r>
            <a:br>
              <a:rPr lang="en-US" dirty="0"/>
            </a:br>
            <a:r>
              <a:rPr lang="en-US" sz="3500" dirty="0">
                <a:solidFill>
                  <a:srgbClr val="000000"/>
                </a:solidFill>
                <a:latin typeface="Arial" panose="020B0604020202020204" pitchFamily="34" charset="0"/>
                <a:ea typeface="Calibri" panose="020F0502020204030204" pitchFamily="34" charset="0"/>
                <a:cs typeface="Calibri" panose="020F0502020204030204" pitchFamily="34" charset="0"/>
              </a:rPr>
              <a:t/>
            </a:r>
            <a:br>
              <a:rPr lang="en-US" sz="3500"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553200" y="5943601"/>
            <a:ext cx="2133600" cy="251914"/>
          </a:xfrm>
        </p:spPr>
        <p:txBody>
          <a:bodyPr/>
          <a:lstStyle/>
          <a:p>
            <a:fld id="{C658BAAA-F1CB-0C46-885C-0267CA16C514}" type="slidenum">
              <a:rPr lang="en-US" smtClean="0"/>
              <a:t>34</a:t>
            </a:fld>
            <a:endParaRPr lang="en-US" dirty="0"/>
          </a:p>
        </p:txBody>
      </p:sp>
      <p:sp>
        <p:nvSpPr>
          <p:cNvPr id="6" name="Title 1"/>
          <p:cNvSpPr>
            <a:spLocks noGrp="1"/>
          </p:cNvSpPr>
          <p:nvPr>
            <p:ph type="title"/>
          </p:nvPr>
        </p:nvSpPr>
        <p:spPr>
          <a:xfrm>
            <a:off x="457200" y="274638"/>
            <a:ext cx="8229600" cy="924434"/>
          </a:xfrm>
        </p:spPr>
        <p:txBody>
          <a:bodyPr/>
          <a:lstStyle/>
          <a:p>
            <a:r>
              <a:rPr lang="en-US" sz="3600" dirty="0" smtClean="0">
                <a:solidFill>
                  <a:schemeClr val="accent3">
                    <a:lumMod val="75000"/>
                  </a:schemeClr>
                </a:solidFill>
              </a:rPr>
              <a:t>LOC Manual Scoring Sheet (Cont’d) </a:t>
            </a:r>
            <a:endParaRPr lang="en-US" dirty="0">
              <a:solidFill>
                <a:schemeClr val="accent3">
                  <a:lumMod val="75000"/>
                </a:schemeClr>
              </a:solidFill>
            </a:endParaRPr>
          </a:p>
        </p:txBody>
      </p:sp>
    </p:spTree>
    <p:extLst>
      <p:ext uri="{BB962C8B-B14F-4D97-AF65-F5344CB8AC3E}">
        <p14:creationId xmlns:p14="http://schemas.microsoft.com/office/powerpoint/2010/main" val="255703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6518"/>
            <a:ext cx="8229600" cy="5567083"/>
          </a:xfrm>
        </p:spPr>
        <p:txBody>
          <a:bodyPr>
            <a:normAutofit/>
          </a:bodyPr>
          <a:lstStyle/>
          <a:p>
            <a:pPr marL="0" marR="0" indent="0" algn="just">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553200" y="5943601"/>
            <a:ext cx="2133600" cy="251914"/>
          </a:xfrm>
        </p:spPr>
        <p:txBody>
          <a:bodyPr/>
          <a:lstStyle/>
          <a:p>
            <a:fld id="{C658BAAA-F1CB-0C46-885C-0267CA16C514}" type="slidenum">
              <a:rPr lang="en-US" smtClean="0"/>
              <a:t>35</a:t>
            </a:fld>
            <a:endParaRPr lang="en-US" dirty="0"/>
          </a:p>
        </p:txBody>
      </p:sp>
      <p:pic>
        <p:nvPicPr>
          <p:cNvPr id="2" name="Picture 1"/>
          <p:cNvPicPr>
            <a:picLocks noChangeAspect="1"/>
          </p:cNvPicPr>
          <p:nvPr/>
        </p:nvPicPr>
        <p:blipFill>
          <a:blip r:embed="rId3"/>
          <a:stretch>
            <a:fillRect/>
          </a:stretch>
        </p:blipFill>
        <p:spPr>
          <a:xfrm>
            <a:off x="1096078" y="250561"/>
            <a:ext cx="6951843" cy="5693040"/>
          </a:xfrm>
          <a:prstGeom prst="rect">
            <a:avLst/>
          </a:prstGeom>
        </p:spPr>
      </p:pic>
    </p:spTree>
    <p:extLst>
      <p:ext uri="{BB962C8B-B14F-4D97-AF65-F5344CB8AC3E}">
        <p14:creationId xmlns:p14="http://schemas.microsoft.com/office/powerpoint/2010/main" val="3699860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9457"/>
            <a:ext cx="8229600" cy="4537494"/>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n-US" dirty="0" smtClean="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n-US" sz="4000" b="1" u="sng" dirty="0" smtClean="0">
                <a:solidFill>
                  <a:srgbClr val="000000"/>
                </a:solidFill>
                <a:latin typeface="Arial" panose="020B0604020202020204" pitchFamily="34" charset="0"/>
                <a:ea typeface="Calibri" panose="020F0502020204030204" pitchFamily="34" charset="0"/>
                <a:cs typeface="Calibri" panose="020F0502020204030204" pitchFamily="34" charset="0"/>
              </a:rPr>
              <a:t>General </a:t>
            </a:r>
            <a:r>
              <a:rPr lang="en-US" sz="4000" b="1" u="sng" dirty="0">
                <a:solidFill>
                  <a:srgbClr val="000000"/>
                </a:solidFill>
                <a:latin typeface="Arial" panose="020B0604020202020204" pitchFamily="34" charset="0"/>
                <a:ea typeface="Calibri" panose="020F0502020204030204" pitchFamily="34" charset="0"/>
                <a:cs typeface="Calibri" panose="020F0502020204030204" pitchFamily="34" charset="0"/>
              </a:rPr>
              <a:t>Instructions</a:t>
            </a:r>
            <a:br>
              <a:rPr lang="en-US" sz="4000" b="1" u="sng"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r>
            <a:b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1. Complete this form after reviewing and determining the level of intensity/expectation in each domain of the Level of Care Rate Determination Matrix.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2. Complete all information requested.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3. </a:t>
            </a:r>
            <a:r>
              <a:rPr lang="en-US" b="1" dirty="0">
                <a:solidFill>
                  <a:srgbClr val="000000"/>
                </a:solidFill>
                <a:latin typeface="Arial" panose="020B0604020202020204" pitchFamily="34" charset="0"/>
                <a:ea typeface="Calibri" panose="020F0502020204030204" pitchFamily="34" charset="0"/>
                <a:cs typeface="Calibri" panose="020F0502020204030204" pitchFamily="34" charset="0"/>
              </a:rPr>
              <a:t>Child ID: </a:t>
            </a: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This would be either the CWS/CMS ID number or as defined by your county.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4. </a:t>
            </a:r>
            <a:r>
              <a:rPr lang="en-US" b="1" dirty="0">
                <a:solidFill>
                  <a:srgbClr val="000000"/>
                </a:solidFill>
                <a:latin typeface="Arial" panose="020B0604020202020204" pitchFamily="34" charset="0"/>
                <a:ea typeface="Calibri" panose="020F0502020204030204" pitchFamily="34" charset="0"/>
                <a:cs typeface="Calibri" panose="020F0502020204030204" pitchFamily="34" charset="0"/>
              </a:rPr>
              <a:t>Age:</a:t>
            </a: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Child age in years only.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5. </a:t>
            </a:r>
            <a:r>
              <a:rPr lang="en-US" b="1" dirty="0">
                <a:solidFill>
                  <a:srgbClr val="000000"/>
                </a:solidFill>
                <a:latin typeface="Arial" panose="020B0604020202020204" pitchFamily="34" charset="0"/>
                <a:ea typeface="Calibri" panose="020F0502020204030204" pitchFamily="34" charset="0"/>
                <a:cs typeface="Calibri" panose="020F0502020204030204" pitchFamily="34" charset="0"/>
              </a:rPr>
              <a:t>Case Carrying Worker: </a:t>
            </a: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This would be either the social worker, probation officer or a county designee. You may change the title as needed.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6. </a:t>
            </a:r>
            <a:r>
              <a:rPr lang="en-US" b="1" dirty="0">
                <a:solidFill>
                  <a:srgbClr val="000000"/>
                </a:solidFill>
                <a:latin typeface="Arial" panose="020B0604020202020204" pitchFamily="34" charset="0"/>
                <a:ea typeface="Calibri" panose="020F0502020204030204" pitchFamily="34" charset="0"/>
                <a:cs typeface="Calibri" panose="020F0502020204030204" pitchFamily="34" charset="0"/>
              </a:rPr>
              <a:t>Sections A-E: </a:t>
            </a: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Please follow the instruction guide in the grey box.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7. Verify that the form is complete and correct, once printed no corrections may be made. If any error has been made, complete a new form.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8. Sign the form in the designated signature area based on your role. You may change the title as needed.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9. </a:t>
            </a:r>
            <a:r>
              <a:rPr lang="en-US" b="1" dirty="0">
                <a:solidFill>
                  <a:srgbClr val="000000"/>
                </a:solidFill>
                <a:latin typeface="Arial" panose="020B0604020202020204" pitchFamily="34" charset="0"/>
                <a:ea typeface="Calibri" panose="020F0502020204030204" pitchFamily="34" charset="0"/>
                <a:cs typeface="Calibri" panose="020F0502020204030204" pitchFamily="34" charset="0"/>
              </a:rPr>
              <a:t>Effective date: </a:t>
            </a: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Which is the date that the Resource Family will start the new rate.   </a:t>
            </a:r>
          </a:p>
          <a:p>
            <a:pPr marL="0" marR="0" indent="0">
              <a:lnSpc>
                <a:spcPct val="115000"/>
              </a:lnSpc>
              <a:spcBef>
                <a:spcPts val="0"/>
              </a:spcBef>
              <a:spcAft>
                <a:spcPts val="1000"/>
              </a:spcAft>
              <a:buNone/>
            </a:pP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10. Keep a copy of this form and all other supporting documents in the child case file or as directed by your county. </a:t>
            </a:r>
            <a:r>
              <a:rPr lang="en-US" sz="3500" dirty="0">
                <a:solidFill>
                  <a:srgbClr val="000000"/>
                </a:solidFill>
                <a:latin typeface="Arial" panose="020B0604020202020204" pitchFamily="34" charset="0"/>
                <a:ea typeface="Calibri" panose="020F0502020204030204" pitchFamily="34" charset="0"/>
                <a:cs typeface="Calibri" panose="020F0502020204030204" pitchFamily="34" charset="0"/>
              </a:rPr>
              <a:t/>
            </a:r>
            <a:br>
              <a:rPr lang="en-US" sz="3500" dirty="0">
                <a:solidFill>
                  <a:srgbClr val="000000"/>
                </a:solidFill>
                <a:latin typeface="Arial" panose="020B0604020202020204" pitchFamily="34" charset="0"/>
                <a:ea typeface="Calibri" panose="020F0502020204030204" pitchFamily="34" charset="0"/>
                <a:cs typeface="Calibri" panose="020F0502020204030204" pitchFamily="34" charset="0"/>
              </a:rPr>
            </a:br>
            <a:r>
              <a:rPr 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553200" y="5943601"/>
            <a:ext cx="2133600" cy="251914"/>
          </a:xfrm>
        </p:spPr>
        <p:txBody>
          <a:bodyPr/>
          <a:lstStyle/>
          <a:p>
            <a:fld id="{C658BAAA-F1CB-0C46-885C-0267CA16C514}" type="slidenum">
              <a:rPr lang="en-US" smtClean="0">
                <a:solidFill>
                  <a:prstClr val="black">
                    <a:tint val="75000"/>
                  </a:prstClr>
                </a:solidFill>
              </a:rPr>
              <a:pPr/>
              <a:t>36</a:t>
            </a:fld>
            <a:endParaRPr lang="en-US" dirty="0">
              <a:solidFill>
                <a:prstClr val="black">
                  <a:tint val="75000"/>
                </a:prstClr>
              </a:solidFill>
            </a:endParaRPr>
          </a:p>
        </p:txBody>
      </p:sp>
      <p:sp>
        <p:nvSpPr>
          <p:cNvPr id="6" name="Title 1"/>
          <p:cNvSpPr>
            <a:spLocks noGrp="1"/>
          </p:cNvSpPr>
          <p:nvPr>
            <p:ph type="title"/>
          </p:nvPr>
        </p:nvSpPr>
        <p:spPr>
          <a:xfrm>
            <a:off x="457200" y="274638"/>
            <a:ext cx="8229600" cy="924434"/>
          </a:xfrm>
        </p:spPr>
        <p:txBody>
          <a:bodyPr>
            <a:normAutofit/>
          </a:bodyPr>
          <a:lstStyle/>
          <a:p>
            <a:r>
              <a:rPr lang="en-US" sz="3600" dirty="0" smtClean="0">
                <a:solidFill>
                  <a:srgbClr val="0070C0"/>
                </a:solidFill>
              </a:rPr>
              <a:t>LOC Digital Scoring Sheet (Cont’d) </a:t>
            </a:r>
            <a:endParaRPr lang="en-US" dirty="0">
              <a:solidFill>
                <a:srgbClr val="0070C0"/>
              </a:solidFill>
            </a:endParaRPr>
          </a:p>
        </p:txBody>
      </p:sp>
    </p:spTree>
    <p:extLst>
      <p:ext uri="{BB962C8B-B14F-4D97-AF65-F5344CB8AC3E}">
        <p14:creationId xmlns:p14="http://schemas.microsoft.com/office/powerpoint/2010/main" val="389160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r>
              <a:rPr lang="en-US" dirty="0">
                <a:solidFill>
                  <a:srgbClr val="0070C0"/>
                </a:solidFill>
              </a:rPr>
              <a:t>Vignettes</a:t>
            </a:r>
          </a:p>
        </p:txBody>
      </p:sp>
      <p:sp>
        <p:nvSpPr>
          <p:cNvPr id="4" name="Slide Number Placeholder 3"/>
          <p:cNvSpPr>
            <a:spLocks noGrp="1"/>
          </p:cNvSpPr>
          <p:nvPr>
            <p:ph type="sldNum" sz="quarter" idx="12"/>
          </p:nvPr>
        </p:nvSpPr>
        <p:spPr/>
        <p:txBody>
          <a:bodyPr/>
          <a:lstStyle/>
          <a:p>
            <a:fld id="{40E98390-5EA4-BB42-8B58-8A657EEFDD30}" type="slidenum">
              <a:rPr lang="en-US" smtClean="0"/>
              <a:t>37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652" y="1907262"/>
            <a:ext cx="4911347" cy="3298131"/>
          </a:xfrm>
          <a:prstGeom prst="rect">
            <a:avLst/>
          </a:prstGeom>
        </p:spPr>
      </p:pic>
    </p:spTree>
    <p:extLst>
      <p:ext uri="{BB962C8B-B14F-4D97-AF65-F5344CB8AC3E}">
        <p14:creationId xmlns:p14="http://schemas.microsoft.com/office/powerpoint/2010/main" val="518156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Local/County Delivery</a:t>
            </a:r>
          </a:p>
        </p:txBody>
      </p:sp>
      <p:sp>
        <p:nvSpPr>
          <p:cNvPr id="2" name="Slide Number Placeholder 1"/>
          <p:cNvSpPr>
            <a:spLocks noGrp="1"/>
          </p:cNvSpPr>
          <p:nvPr>
            <p:ph type="sldNum" sz="quarter" idx="12"/>
          </p:nvPr>
        </p:nvSpPr>
        <p:spPr/>
        <p:txBody>
          <a:bodyPr/>
          <a:lstStyle/>
          <a:p>
            <a:fld id="{ED6F8241-D68B-004B-8E55-B8A832FE1D4F}" type="slidenum">
              <a:rPr lang="en-US" smtClean="0"/>
              <a:t>38</a:t>
            </a:fld>
            <a:endParaRPr lang="en-US" dirty="0"/>
          </a:p>
        </p:txBody>
      </p:sp>
      <p:pic>
        <p:nvPicPr>
          <p:cNvPr id="3" name="Picture 2"/>
          <p:cNvPicPr>
            <a:picLocks noChangeAspect="1"/>
          </p:cNvPicPr>
          <p:nvPr/>
        </p:nvPicPr>
        <p:blipFill>
          <a:blip r:embed="rId3"/>
          <a:stretch>
            <a:fillRect/>
          </a:stretch>
        </p:blipFill>
        <p:spPr>
          <a:xfrm>
            <a:off x="2809327" y="1798818"/>
            <a:ext cx="3843261" cy="4257675"/>
          </a:xfrm>
          <a:prstGeom prst="rect">
            <a:avLst/>
          </a:prstGeom>
        </p:spPr>
      </p:pic>
    </p:spTree>
    <p:extLst>
      <p:ext uri="{BB962C8B-B14F-4D97-AF65-F5344CB8AC3E}">
        <p14:creationId xmlns:p14="http://schemas.microsoft.com/office/powerpoint/2010/main" val="883899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elmendo\AppData\Local\Microsoft\Windows\Temporary Internet Files\Content.IE5\ZVGY7CRJ\training-ix[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53410" y="1235676"/>
            <a:ext cx="4304661" cy="3224341"/>
          </a:xfrm>
          <a:prstGeom prst="rect">
            <a:avLst/>
          </a:prstGeom>
        </p:spPr>
      </p:pic>
    </p:spTree>
    <p:extLst>
      <p:ext uri="{BB962C8B-B14F-4D97-AF65-F5344CB8AC3E}">
        <p14:creationId xmlns:p14="http://schemas.microsoft.com/office/powerpoint/2010/main" val="196439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Topics not Covered</a:t>
            </a:r>
          </a:p>
        </p:txBody>
      </p:sp>
      <p:sp>
        <p:nvSpPr>
          <p:cNvPr id="3" name="Content Placeholder 2"/>
          <p:cNvSpPr>
            <a:spLocks noGrp="1"/>
          </p:cNvSpPr>
          <p:nvPr>
            <p:ph sz="half" idx="1"/>
          </p:nvPr>
        </p:nvSpPr>
        <p:spPr>
          <a:xfrm>
            <a:off x="457199" y="1558515"/>
            <a:ext cx="7900587" cy="3449332"/>
          </a:xfrm>
        </p:spPr>
        <p:txBody>
          <a:bodyPr>
            <a:noAutofit/>
          </a:bodyPr>
          <a:lstStyle/>
          <a:p>
            <a:r>
              <a:rPr lang="en-US" sz="2400" dirty="0">
                <a:latin typeface="+mn-lt"/>
              </a:rPr>
              <a:t>The adequacy of the rate</a:t>
            </a:r>
          </a:p>
          <a:p>
            <a:r>
              <a:rPr lang="en-US" sz="2400" dirty="0">
                <a:latin typeface="+mn-lt"/>
              </a:rPr>
              <a:t>State prescription regarding county processes</a:t>
            </a:r>
          </a:p>
          <a:p>
            <a:pPr marL="0" indent="0">
              <a:buNone/>
            </a:pPr>
            <a:endParaRPr lang="en-US" sz="2400" dirty="0"/>
          </a:p>
          <a:p>
            <a:pPr marL="0" indent="0">
              <a:buNone/>
            </a:pPr>
            <a:endParaRPr lang="en-US" sz="2400" dirty="0"/>
          </a:p>
          <a:p>
            <a:pPr marL="0" indent="0">
              <a:buNone/>
            </a:pPr>
            <a:endParaRPr lang="en-US" sz="2400" dirty="0"/>
          </a:p>
        </p:txBody>
      </p:sp>
      <p:sp>
        <p:nvSpPr>
          <p:cNvPr id="6" name="Content Placeholder 5"/>
          <p:cNvSpPr>
            <a:spLocks noGrp="1"/>
          </p:cNvSpPr>
          <p:nvPr>
            <p:ph sz="half" idx="2"/>
          </p:nvPr>
        </p:nvSpPr>
        <p:spPr>
          <a:xfrm>
            <a:off x="4648200" y="1558515"/>
            <a:ext cx="4038600" cy="3615608"/>
          </a:xfrm>
        </p:spPr>
        <p:txBody>
          <a:bodyPr/>
          <a:lstStyle/>
          <a:p>
            <a:pPr marL="0" indent="0">
              <a:buNone/>
            </a:pPr>
            <a:r>
              <a:rPr lang="en-US" sz="2400" dirty="0"/>
              <a:t> </a:t>
            </a:r>
            <a:endParaRPr lang="en-US" dirty="0"/>
          </a:p>
        </p:txBody>
      </p:sp>
      <p:sp>
        <p:nvSpPr>
          <p:cNvPr id="4" name="Slide Number Placeholder 3"/>
          <p:cNvSpPr>
            <a:spLocks noGrp="1"/>
          </p:cNvSpPr>
          <p:nvPr>
            <p:ph type="sldNum" sz="quarter" idx="12"/>
          </p:nvPr>
        </p:nvSpPr>
        <p:spPr/>
        <p:txBody>
          <a:bodyPr/>
          <a:lstStyle/>
          <a:p>
            <a:fld id="{40E98390-5EA4-BB42-8B58-8A657EEFDD30}"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311954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161" y="488247"/>
            <a:ext cx="8229600" cy="4826753"/>
          </a:xfrm>
        </p:spPr>
        <p:style>
          <a:lnRef idx="2">
            <a:schemeClr val="dk1"/>
          </a:lnRef>
          <a:fillRef idx="1">
            <a:schemeClr val="lt1"/>
          </a:fillRef>
          <a:effectRef idx="0">
            <a:schemeClr val="dk1"/>
          </a:effectRef>
          <a:fontRef idx="minor">
            <a:schemeClr val="dk1"/>
          </a:fontRef>
        </p:style>
        <p:txBody>
          <a:bodyPr>
            <a:normAutofit/>
          </a:bodyPr>
          <a:lstStyle/>
          <a:p>
            <a:pPr marL="393192" lvl="1" indent="0" algn="ctr">
              <a:buNone/>
            </a:pPr>
            <a:endParaRPr lang="en-US" sz="4300" b="1" i="1" dirty="0">
              <a:solidFill>
                <a:schemeClr val="accent1"/>
              </a:solidFill>
              <a:latin typeface="Candara" pitchFamily="34" charset="0"/>
            </a:endParaRPr>
          </a:p>
          <a:p>
            <a:pPr marL="393192" lvl="1" indent="0" algn="ctr">
              <a:buNone/>
            </a:pPr>
            <a:r>
              <a:rPr lang="en-US" sz="4300" b="1" i="1" dirty="0">
                <a:solidFill>
                  <a:srgbClr val="0070C0"/>
                </a:solidFill>
                <a:latin typeface="Candara" pitchFamily="34" charset="0"/>
              </a:rPr>
              <a:t>Thank you for </a:t>
            </a:r>
          </a:p>
          <a:p>
            <a:pPr marL="393192" lvl="1" indent="0" algn="ctr">
              <a:buNone/>
            </a:pPr>
            <a:r>
              <a:rPr lang="en-US" sz="4300" b="1" i="1" dirty="0">
                <a:solidFill>
                  <a:srgbClr val="0070C0"/>
                </a:solidFill>
                <a:latin typeface="Candara" pitchFamily="34" charset="0"/>
              </a:rPr>
              <a:t>your participation!</a:t>
            </a:r>
          </a:p>
          <a:p>
            <a:pPr marL="393192" lvl="1" indent="0">
              <a:buNone/>
            </a:pPr>
            <a:endParaRPr lang="en-US" dirty="0">
              <a:solidFill>
                <a:srgbClr val="0070C0"/>
              </a:solidFill>
            </a:endParaRPr>
          </a:p>
          <a:p>
            <a:pPr marL="393192" lvl="1" indent="0" algn="ctr">
              <a:buNone/>
            </a:pPr>
            <a:r>
              <a:rPr lang="en-US" sz="2800" dirty="0">
                <a:solidFill>
                  <a:srgbClr val="0070C0"/>
                </a:solidFill>
              </a:rPr>
              <a:t>If you have any questions, please send to: </a:t>
            </a:r>
          </a:p>
          <a:p>
            <a:pPr marL="393192" lvl="1" indent="0" algn="ctr">
              <a:buNone/>
            </a:pPr>
            <a:r>
              <a:rPr lang="en-US" sz="2800" dirty="0" smtClean="0">
                <a:solidFill>
                  <a:schemeClr val="accent1"/>
                </a:solidFill>
                <a:hlinkClick r:id="rId3"/>
              </a:rPr>
              <a:t>LOC@dss.ca.gov</a:t>
            </a:r>
            <a:r>
              <a:rPr lang="en-US" sz="2800" dirty="0" smtClean="0">
                <a:solidFill>
                  <a:schemeClr val="accent1"/>
                </a:solidFill>
              </a:rPr>
              <a:t> </a:t>
            </a:r>
            <a:endParaRPr lang="en-US" sz="2800" dirty="0">
              <a:solidFill>
                <a:schemeClr val="accent1"/>
              </a:solidFill>
            </a:endParaRPr>
          </a:p>
          <a:p>
            <a:pPr marL="393192" lvl="1" indent="0">
              <a:buNone/>
            </a:pPr>
            <a:endParaRPr lang="en-US" sz="2800" dirty="0">
              <a:solidFill>
                <a:schemeClr val="tx1"/>
              </a:solidFill>
            </a:endParaRPr>
          </a:p>
          <a:p>
            <a:pPr lvl="1">
              <a:buFont typeface="Lucida Sans Unicode" pitchFamily="34" charset="0"/>
              <a:buChar char="‣"/>
            </a:pPr>
            <a:endParaRPr lang="en-US" sz="2700" dirty="0"/>
          </a:p>
          <a:p>
            <a:pPr lvl="1"/>
            <a:endParaRPr lang="en-US" dirty="0"/>
          </a:p>
          <a:p>
            <a:pPr lvl="1"/>
            <a:endParaRPr lang="en-US" dirty="0"/>
          </a:p>
          <a:p>
            <a:pPr marL="109728" indent="0">
              <a:buNone/>
            </a:pPr>
            <a:endParaRPr lang="en-US" dirty="0"/>
          </a:p>
          <a:p>
            <a:pPr marL="109728" indent="0">
              <a:buNone/>
            </a:pPr>
            <a:endParaRPr lang="en-US" dirty="0"/>
          </a:p>
        </p:txBody>
      </p:sp>
      <p:sp>
        <p:nvSpPr>
          <p:cNvPr id="6" name="Slide Number Placeholder 5"/>
          <p:cNvSpPr>
            <a:spLocks noGrp="1"/>
          </p:cNvSpPr>
          <p:nvPr>
            <p:ph type="sldNum" sz="quarter" idx="12"/>
          </p:nvPr>
        </p:nvSpPr>
        <p:spPr/>
        <p:txBody>
          <a:bodyPr/>
          <a:lstStyle/>
          <a:p>
            <a:fld id="{40E98390-5EA4-BB42-8B58-8A657EEFDD30}" type="slidenum">
              <a:rPr lang="en-US" smtClean="0"/>
              <a:t>40</a:t>
            </a:fld>
            <a:endParaRPr lang="en-US" dirty="0"/>
          </a:p>
        </p:txBody>
      </p:sp>
      <p:pic>
        <p:nvPicPr>
          <p:cNvPr id="11267" name="Picture 3" descr="C:\Users\anemr\AppData\Local\Microsoft\Windows\Temporary Internet Files\Content.IE5\9F7WWRUQ\Animated-PinnedNote-New[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20351" y="3906868"/>
            <a:ext cx="73342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1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6F8241-D68B-004B-8E55-B8A832FE1D4F}" type="slidenum">
              <a:rPr lang="en-US" smtClean="0"/>
              <a:t>5</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55130108"/>
              </p:ext>
            </p:extLst>
          </p:nvPr>
        </p:nvGraphicFramePr>
        <p:xfrm>
          <a:off x="1052403" y="760576"/>
          <a:ext cx="7254108" cy="5059110"/>
        </p:xfrm>
        <a:graphic>
          <a:graphicData uri="http://schemas.openxmlformats.org/presentationml/2006/ole">
            <mc:AlternateContent xmlns:mc="http://schemas.openxmlformats.org/markup-compatibility/2006">
              <mc:Choice xmlns:v="urn:schemas-microsoft-com:vml" Requires="v">
                <p:oleObj spid="_x0000_s2126" name="Slide" r:id="rId4" imgW="4267355" imgH="3200333" progId="PowerPoint.Slide.12">
                  <p:embed/>
                </p:oleObj>
              </mc:Choice>
              <mc:Fallback>
                <p:oleObj name="Slide" r:id="rId4" imgW="4267355" imgH="3200333" progId="PowerPoint.Slide.12">
                  <p:embed/>
                  <p:pic>
                    <p:nvPicPr>
                      <p:cNvPr id="0" name=""/>
                      <p:cNvPicPr/>
                      <p:nvPr/>
                    </p:nvPicPr>
                    <p:blipFill>
                      <a:blip r:embed="rId5"/>
                      <a:stretch>
                        <a:fillRect/>
                      </a:stretch>
                    </p:blipFill>
                    <p:spPr>
                      <a:xfrm>
                        <a:off x="1052403" y="760576"/>
                        <a:ext cx="7254108" cy="5059110"/>
                      </a:xfrm>
                      <a:prstGeom prst="rect">
                        <a:avLst/>
                      </a:prstGeom>
                    </p:spPr>
                  </p:pic>
                </p:oleObj>
              </mc:Fallback>
            </mc:AlternateContent>
          </a:graphicData>
        </a:graphic>
      </p:graphicFrame>
    </p:spTree>
    <p:extLst>
      <p:ext uri="{BB962C8B-B14F-4D97-AF65-F5344CB8AC3E}">
        <p14:creationId xmlns:p14="http://schemas.microsoft.com/office/powerpoint/2010/main" val="357227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4"/>
            <a:ext cx="7886700" cy="864960"/>
          </a:xfrm>
        </p:spPr>
        <p:txBody>
          <a:bodyPr>
            <a:normAutofit/>
          </a:bodyPr>
          <a:lstStyle/>
          <a:p>
            <a:pPr algn="ctr"/>
            <a:r>
              <a:rPr lang="en-US" sz="4400" b="1" dirty="0">
                <a:solidFill>
                  <a:srgbClr val="0070C0"/>
                </a:solidFill>
                <a:latin typeface="+mn-lt"/>
              </a:rPr>
              <a:t>Overview and Context </a:t>
            </a:r>
          </a:p>
        </p:txBody>
      </p:sp>
      <p:sp>
        <p:nvSpPr>
          <p:cNvPr id="3" name="Content Placeholder 2"/>
          <p:cNvSpPr>
            <a:spLocks noGrp="1"/>
          </p:cNvSpPr>
          <p:nvPr>
            <p:ph idx="1"/>
          </p:nvPr>
        </p:nvSpPr>
        <p:spPr>
          <a:xfrm>
            <a:off x="497099" y="1528090"/>
            <a:ext cx="7886700" cy="4535180"/>
          </a:xfrm>
        </p:spPr>
        <p:txBody>
          <a:bodyPr>
            <a:normAutofit fontScale="92500" lnSpcReduction="10000"/>
          </a:bodyPr>
          <a:lstStyle/>
          <a:p>
            <a:pPr marL="0" indent="0">
              <a:lnSpc>
                <a:spcPct val="120000"/>
              </a:lnSpc>
              <a:buNone/>
            </a:pPr>
            <a:r>
              <a:rPr lang="en-US" sz="2000" dirty="0"/>
              <a:t>     </a:t>
            </a:r>
            <a:r>
              <a:rPr lang="en-US" sz="2000" u="sng" dirty="0"/>
              <a:t>Tool design</a:t>
            </a:r>
          </a:p>
          <a:p>
            <a:pPr lvl="1">
              <a:lnSpc>
                <a:spcPct val="120000"/>
              </a:lnSpc>
            </a:pPr>
            <a:r>
              <a:rPr lang="en-US" sz="2000" dirty="0" smtClean="0"/>
              <a:t>Not an assessment tool but is informed by standard domain found in many of them</a:t>
            </a:r>
          </a:p>
          <a:p>
            <a:pPr lvl="1">
              <a:lnSpc>
                <a:spcPct val="120000"/>
              </a:lnSpc>
            </a:pPr>
            <a:r>
              <a:rPr lang="en-US" sz="2000" dirty="0" smtClean="0"/>
              <a:t>Improve </a:t>
            </a:r>
            <a:r>
              <a:rPr lang="en-US" sz="2000" dirty="0"/>
              <a:t>and standardize home-based family care (HBFC) rate structure </a:t>
            </a:r>
          </a:p>
          <a:p>
            <a:pPr lvl="1">
              <a:lnSpc>
                <a:spcPct val="120000"/>
              </a:lnSpc>
            </a:pPr>
            <a:r>
              <a:rPr lang="en-US" sz="2000" dirty="0"/>
              <a:t>Align with CCR goals and meets legislative</a:t>
            </a:r>
            <a:r>
              <a:rPr lang="en-US" sz="2000" baseline="0" dirty="0"/>
              <a:t> mandates</a:t>
            </a:r>
            <a:endParaRPr lang="en-US" sz="2000" dirty="0"/>
          </a:p>
          <a:p>
            <a:pPr lvl="1">
              <a:lnSpc>
                <a:spcPct val="120000"/>
              </a:lnSpc>
            </a:pPr>
            <a:r>
              <a:rPr lang="en-US" sz="2000" dirty="0"/>
              <a:t>Shift from a behavioral deficit process to a </a:t>
            </a:r>
            <a:r>
              <a:rPr lang="en-US" sz="2000" dirty="0" smtClean="0"/>
              <a:t>determining the care</a:t>
            </a:r>
            <a:r>
              <a:rPr lang="en-US" sz="2000" dirty="0"/>
              <a:t>, supervision, </a:t>
            </a:r>
            <a:r>
              <a:rPr lang="en-US" sz="2000" dirty="0" smtClean="0"/>
              <a:t>intensity </a:t>
            </a:r>
            <a:r>
              <a:rPr lang="en-US" sz="2000" dirty="0"/>
              <a:t>and resources from a resource family perspective</a:t>
            </a:r>
          </a:p>
          <a:p>
            <a:pPr marL="342900" lvl="1" indent="0">
              <a:lnSpc>
                <a:spcPct val="120000"/>
              </a:lnSpc>
              <a:buNone/>
            </a:pPr>
            <a:r>
              <a:rPr lang="en-US" sz="2000" u="sng" dirty="0"/>
              <a:t>Created using </a:t>
            </a:r>
          </a:p>
          <a:p>
            <a:pPr lvl="1">
              <a:lnSpc>
                <a:spcPct val="120000"/>
              </a:lnSpc>
            </a:pPr>
            <a:r>
              <a:rPr lang="en-US" sz="2000" dirty="0"/>
              <a:t>Workgroup representatives from counties, advocates, probation, providers and other partners</a:t>
            </a:r>
          </a:p>
          <a:p>
            <a:pPr lvl="1">
              <a:lnSpc>
                <a:spcPct val="120000"/>
              </a:lnSpc>
            </a:pPr>
            <a:r>
              <a:rPr lang="en-US" sz="2000" dirty="0"/>
              <a:t> Considered stakeholder input, other state models and other county specialized rate increments</a:t>
            </a:r>
          </a:p>
          <a:p>
            <a:pPr lvl="1">
              <a:lnSpc>
                <a:spcPct val="120000"/>
              </a:lnSpc>
            </a:pPr>
            <a:endParaRPr lang="en-US" sz="2000" dirty="0"/>
          </a:p>
          <a:p>
            <a:pPr lvl="4">
              <a:lnSpc>
                <a:spcPct val="120000"/>
              </a:lnSpc>
              <a:buFont typeface="Wingdings" panose="05000000000000000000" pitchFamily="2" charset="2"/>
              <a:buChar char="Ø"/>
            </a:pPr>
            <a:endParaRPr lang="en-US" sz="1650" dirty="0"/>
          </a:p>
        </p:txBody>
      </p:sp>
      <p:sp>
        <p:nvSpPr>
          <p:cNvPr id="4" name="Slide Number Placeholder 3"/>
          <p:cNvSpPr>
            <a:spLocks noGrp="1"/>
          </p:cNvSpPr>
          <p:nvPr>
            <p:ph type="sldNum" sz="quarter" idx="12"/>
          </p:nvPr>
        </p:nvSpPr>
        <p:spPr/>
        <p:txBody>
          <a:bodyPr/>
          <a:lstStyle/>
          <a:p>
            <a:fld id="{40E98390-5EA4-BB42-8B58-8A657EEFDD30}" type="slidenum">
              <a:rPr lang="en-US" smtClean="0"/>
              <a:t>6</a:t>
            </a:fld>
            <a:endParaRPr lang="en-US" dirty="0"/>
          </a:p>
        </p:txBody>
      </p:sp>
    </p:spTree>
    <p:extLst>
      <p:ext uri="{BB962C8B-B14F-4D97-AF65-F5344CB8AC3E}">
        <p14:creationId xmlns:p14="http://schemas.microsoft.com/office/powerpoint/2010/main" val="25990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t>
            </a:r>
            <a:r>
              <a:rPr lang="en-US" sz="4000" b="1" dirty="0">
                <a:solidFill>
                  <a:srgbClr val="0070C0"/>
                </a:solidFill>
              </a:rPr>
              <a:t>Overview and Context (Cont’d) </a:t>
            </a:r>
            <a:endParaRPr lang="en-US" b="1" dirty="0">
              <a:solidFill>
                <a:srgbClr val="0070C0"/>
              </a:solidFill>
            </a:endParaRPr>
          </a:p>
        </p:txBody>
      </p:sp>
      <p:sp>
        <p:nvSpPr>
          <p:cNvPr id="3" name="Content Placeholder 2"/>
          <p:cNvSpPr>
            <a:spLocks noGrp="1"/>
          </p:cNvSpPr>
          <p:nvPr>
            <p:ph sz="half" idx="1"/>
          </p:nvPr>
        </p:nvSpPr>
        <p:spPr>
          <a:xfrm>
            <a:off x="457200" y="1600201"/>
            <a:ext cx="3840480" cy="3657600"/>
          </a:xfrm>
        </p:spPr>
        <p:txBody>
          <a:bodyPr>
            <a:normAutofit fontScale="92500" lnSpcReduction="20000"/>
          </a:bodyPr>
          <a:lstStyle/>
          <a:p>
            <a:r>
              <a:rPr lang="en-US" dirty="0">
                <a:latin typeface="+mn-lt"/>
              </a:rPr>
              <a:t>Considers information gathered through CFT Meetings and team members</a:t>
            </a:r>
          </a:p>
          <a:p>
            <a:pPr lvl="1">
              <a:buFont typeface="Courier New" panose="02070309020205020404" pitchFamily="49" charset="0"/>
              <a:buChar char="o"/>
            </a:pPr>
            <a:r>
              <a:rPr lang="en-US" dirty="0">
                <a:latin typeface="+mn-lt"/>
              </a:rPr>
              <a:t>The voice of the family, parent/child/youth/NMD, MH assessment, and other assessment tools and resource family</a:t>
            </a:r>
          </a:p>
          <a:p>
            <a:r>
              <a:rPr lang="en-US" dirty="0">
                <a:latin typeface="+mn-lt"/>
              </a:rPr>
              <a:t>Not intended for use </a:t>
            </a:r>
            <a:r>
              <a:rPr lang="en-US" b="1" dirty="0">
                <a:latin typeface="+mn-lt"/>
              </a:rPr>
              <a:t>during</a:t>
            </a:r>
            <a:r>
              <a:rPr lang="en-US" dirty="0">
                <a:latin typeface="+mn-lt"/>
              </a:rPr>
              <a:t> the CFT meeting</a:t>
            </a:r>
          </a:p>
        </p:txBody>
      </p:sp>
      <p:sp>
        <p:nvSpPr>
          <p:cNvPr id="6" name="Content Placeholder 5"/>
          <p:cNvSpPr>
            <a:spLocks noGrp="1"/>
          </p:cNvSpPr>
          <p:nvPr>
            <p:ph sz="half" idx="2"/>
          </p:nvPr>
        </p:nvSpPr>
        <p:spPr>
          <a:xfrm>
            <a:off x="4648200" y="1600201"/>
            <a:ext cx="3840480" cy="3657600"/>
          </a:xfrm>
        </p:spPr>
        <p:txBody>
          <a:bodyPr>
            <a:normAutofit fontScale="85000" lnSpcReduction="20000"/>
          </a:bodyPr>
          <a:lstStyle/>
          <a:p>
            <a:r>
              <a:rPr lang="en-US" dirty="0">
                <a:latin typeface="+mn-lt"/>
              </a:rPr>
              <a:t>Standardized by categories based on services rendered in 5 domains</a:t>
            </a:r>
          </a:p>
          <a:p>
            <a:r>
              <a:rPr lang="en-US" dirty="0">
                <a:latin typeface="+mn-lt"/>
              </a:rPr>
              <a:t>Supports consistent application of a rate structure </a:t>
            </a:r>
          </a:p>
          <a:p>
            <a:r>
              <a:rPr lang="en-US" dirty="0">
                <a:latin typeface="+mn-lt"/>
              </a:rPr>
              <a:t>Strength-based approach, which supports a rate for caregivers</a:t>
            </a:r>
          </a:p>
          <a:p>
            <a:r>
              <a:rPr lang="en-US" dirty="0">
                <a:latin typeface="+mn-lt"/>
              </a:rPr>
              <a:t>Shifts the relationship with the resource family</a:t>
            </a:r>
          </a:p>
          <a:p>
            <a:endParaRPr lang="en-US" dirty="0">
              <a:latin typeface="+mn-lt"/>
            </a:endParaRPr>
          </a:p>
        </p:txBody>
      </p:sp>
      <p:sp>
        <p:nvSpPr>
          <p:cNvPr id="4" name="Slide Number Placeholder 3"/>
          <p:cNvSpPr>
            <a:spLocks noGrp="1"/>
          </p:cNvSpPr>
          <p:nvPr>
            <p:ph type="sldNum" sz="quarter" idx="12"/>
          </p:nvPr>
        </p:nvSpPr>
        <p:spPr/>
        <p:txBody>
          <a:bodyPr/>
          <a:lstStyle/>
          <a:p>
            <a:fld id="{C658BAAA-F1CB-0C46-885C-0267CA16C514}" type="slidenum">
              <a:rPr lang="en-US" smtClean="0"/>
              <a:t>7</a:t>
            </a:fld>
            <a:endParaRPr lang="en-US" dirty="0"/>
          </a:p>
        </p:txBody>
      </p:sp>
    </p:spTree>
    <p:extLst>
      <p:ext uri="{BB962C8B-B14F-4D97-AF65-F5344CB8AC3E}">
        <p14:creationId xmlns:p14="http://schemas.microsoft.com/office/powerpoint/2010/main" val="11493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79249"/>
          </a:xfrm>
        </p:spPr>
        <p:txBody>
          <a:bodyPr/>
          <a:lstStyle/>
          <a:p>
            <a:r>
              <a:rPr lang="en-US" b="1" dirty="0">
                <a:solidFill>
                  <a:srgbClr val="0070C0"/>
                </a:solidFill>
              </a:rPr>
              <a:t>What Placements are Impacted?</a:t>
            </a:r>
            <a:br>
              <a:rPr lang="en-US" b="1" dirty="0">
                <a:solidFill>
                  <a:srgbClr val="0070C0"/>
                </a:solidFill>
              </a:rPr>
            </a:br>
            <a:r>
              <a:rPr lang="en-US" dirty="0"/>
              <a:t/>
            </a:r>
            <a:br>
              <a:rPr lang="en-US" dirty="0"/>
            </a:br>
            <a:r>
              <a:rPr lang="en-US" sz="2400" dirty="0"/>
              <a:t>Any resource family providing a home-based family care</a:t>
            </a:r>
            <a:r>
              <a:rPr lang="en-US" sz="3200" dirty="0"/>
              <a:t/>
            </a:r>
            <a:br>
              <a:rPr lang="en-US" sz="3200" dirty="0"/>
            </a:br>
            <a:r>
              <a:rPr lang="en-US" sz="3200" dirty="0"/>
              <a:t/>
            </a:r>
            <a:br>
              <a:rPr lang="en-US" sz="3200" dirty="0"/>
            </a:br>
            <a:r>
              <a:rPr lang="en-US" sz="3200" dirty="0"/>
              <a:t/>
            </a:r>
            <a:br>
              <a:rPr lang="en-US" sz="3200" dirty="0"/>
            </a:br>
            <a:r>
              <a:rPr lang="en-US" b="1" i="1" dirty="0"/>
              <a:t/>
            </a:r>
            <a:br>
              <a:rPr lang="en-US" b="1" i="1" dirty="0"/>
            </a:br>
            <a:endParaRPr lang="en-US" b="1" i="1" dirty="0"/>
          </a:p>
        </p:txBody>
      </p:sp>
      <p:sp>
        <p:nvSpPr>
          <p:cNvPr id="3" name="Content Placeholder 2"/>
          <p:cNvSpPr>
            <a:spLocks noGrp="1"/>
          </p:cNvSpPr>
          <p:nvPr>
            <p:ph sz="half" idx="1"/>
          </p:nvPr>
        </p:nvSpPr>
        <p:spPr>
          <a:xfrm>
            <a:off x="457200" y="2253139"/>
            <a:ext cx="3931920" cy="3672585"/>
          </a:xfrm>
        </p:spPr>
        <p:txBody>
          <a:bodyPr/>
          <a:lstStyle/>
          <a:p>
            <a:r>
              <a:rPr lang="en-US" dirty="0"/>
              <a:t>County foster homes</a:t>
            </a:r>
          </a:p>
          <a:p>
            <a:r>
              <a:rPr lang="en-US" dirty="0"/>
              <a:t>Foster Family Agency homes</a:t>
            </a:r>
          </a:p>
          <a:p>
            <a:r>
              <a:rPr lang="en-US" dirty="0"/>
              <a:t>Relative caregivers </a:t>
            </a:r>
          </a:p>
          <a:p>
            <a:r>
              <a:rPr lang="en-US" dirty="0"/>
              <a:t>Non-minor dependents</a:t>
            </a:r>
          </a:p>
          <a:p>
            <a:r>
              <a:rPr lang="en-US" dirty="0"/>
              <a:t>Medically fragile children/youth</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8612" y="2253138"/>
            <a:ext cx="3657600" cy="3720322"/>
          </a:xfrm>
        </p:spPr>
      </p:pic>
      <p:sp>
        <p:nvSpPr>
          <p:cNvPr id="4" name="Slide Number Placeholder 3"/>
          <p:cNvSpPr>
            <a:spLocks noGrp="1"/>
          </p:cNvSpPr>
          <p:nvPr>
            <p:ph type="sldNum" sz="quarter" idx="12"/>
          </p:nvPr>
        </p:nvSpPr>
        <p:spPr>
          <a:xfrm>
            <a:off x="8443245" y="5827748"/>
            <a:ext cx="243555" cy="365125"/>
          </a:xfrm>
        </p:spPr>
        <p:txBody>
          <a:bodyPr/>
          <a:lstStyle/>
          <a:p>
            <a:fld id="{ED6F8241-D68B-004B-8E55-B8A832FE1D4F}" type="slidenum">
              <a:rPr lang="en-US" smtClean="0"/>
              <a:t>8</a:t>
            </a:fld>
            <a:endParaRPr lang="en-US" dirty="0"/>
          </a:p>
        </p:txBody>
      </p:sp>
    </p:spTree>
    <p:extLst>
      <p:ext uri="{BB962C8B-B14F-4D97-AF65-F5344CB8AC3E}">
        <p14:creationId xmlns:p14="http://schemas.microsoft.com/office/powerpoint/2010/main" val="310909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5">
                  <a:lumMod val="75000"/>
                </a:schemeClr>
              </a:gs>
              <a:gs pos="50000">
                <a:srgbClr val="22684C">
                  <a:tint val="44500"/>
                  <a:satMod val="160000"/>
                </a:srgbClr>
              </a:gs>
              <a:gs pos="100000">
                <a:srgbClr val="22684C">
                  <a:tint val="23500"/>
                  <a:satMod val="160000"/>
                </a:srgbClr>
              </a:gs>
            </a:gsLst>
            <a:path path="circle">
              <a:fillToRect r="100000" b="100000"/>
            </a:path>
          </a:gradFill>
        </p:spPr>
        <p:txBody>
          <a:bodyPr/>
          <a:lstStyle/>
          <a:p>
            <a:r>
              <a:rPr lang="en-US" b="1" dirty="0">
                <a:solidFill>
                  <a:srgbClr val="0070C0"/>
                </a:solidFill>
              </a:rPr>
              <a:t>Triggering Events</a:t>
            </a:r>
          </a:p>
        </p:txBody>
      </p:sp>
      <p:sp>
        <p:nvSpPr>
          <p:cNvPr id="3" name="Content Placeholder 2"/>
          <p:cNvSpPr>
            <a:spLocks noGrp="1"/>
          </p:cNvSpPr>
          <p:nvPr>
            <p:ph idx="1"/>
          </p:nvPr>
        </p:nvSpPr>
        <p:spPr>
          <a:xfrm>
            <a:off x="457200" y="1687286"/>
            <a:ext cx="8229600" cy="4246983"/>
          </a:xfrm>
        </p:spPr>
        <p:txBody>
          <a:bodyPr>
            <a:normAutofit/>
          </a:bodyPr>
          <a:lstStyle/>
          <a:p>
            <a:r>
              <a:rPr lang="en-US" dirty="0"/>
              <a:t>Initial Placement with a RF</a:t>
            </a:r>
          </a:p>
          <a:p>
            <a:r>
              <a:rPr lang="en-US" dirty="0"/>
              <a:t>FFA – Moving from Age-Based Rates </a:t>
            </a:r>
          </a:p>
          <a:p>
            <a:r>
              <a:rPr lang="en-US" dirty="0"/>
              <a:t>Other RF Placement Changes </a:t>
            </a:r>
          </a:p>
          <a:p>
            <a:r>
              <a:rPr lang="en-US" dirty="0"/>
              <a:t>Transition from STRTP</a:t>
            </a:r>
          </a:p>
          <a:p>
            <a:r>
              <a:rPr lang="en-US" dirty="0"/>
              <a:t>Requested Changes from RF</a:t>
            </a:r>
          </a:p>
          <a:p>
            <a:r>
              <a:rPr lang="en-US" dirty="0"/>
              <a:t>Transition from ISFC/TFC</a:t>
            </a:r>
          </a:p>
          <a:p>
            <a:r>
              <a:rPr lang="en-US" dirty="0"/>
              <a:t>Decreases in Rate</a:t>
            </a:r>
          </a:p>
          <a:p>
            <a:endParaRPr lang="en-US" dirty="0"/>
          </a:p>
        </p:txBody>
      </p:sp>
      <p:sp>
        <p:nvSpPr>
          <p:cNvPr id="4" name="Slide Number Placeholder 3"/>
          <p:cNvSpPr>
            <a:spLocks noGrp="1"/>
          </p:cNvSpPr>
          <p:nvPr>
            <p:ph type="sldNum" sz="quarter" idx="12"/>
          </p:nvPr>
        </p:nvSpPr>
        <p:spPr/>
        <p:txBody>
          <a:bodyPr/>
          <a:lstStyle/>
          <a:p>
            <a:fld id="{ED6F8241-D68B-004B-8E55-B8A832FE1D4F}" type="slidenum">
              <a:rPr lang="en-US" smtClean="0"/>
              <a:t>9</a:t>
            </a:fld>
            <a:endParaRPr lang="en-US" dirty="0"/>
          </a:p>
        </p:txBody>
      </p:sp>
    </p:spTree>
    <p:extLst>
      <p:ext uri="{BB962C8B-B14F-4D97-AF65-F5344CB8AC3E}">
        <p14:creationId xmlns:p14="http://schemas.microsoft.com/office/powerpoint/2010/main" val="54482898"/>
      </p:ext>
    </p:extLst>
  </p:cSld>
  <p:clrMapOvr>
    <a:masterClrMapping/>
  </p:clrMapOvr>
</p:sld>
</file>

<file path=ppt/theme/theme1.xml><?xml version="1.0" encoding="utf-8"?>
<a:theme xmlns:a="http://schemas.openxmlformats.org/drawingml/2006/main" name="161 204HH FCCB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4 141 RCFFP PPT Template draft" id="{22635EFE-1E64-7D48-A174-67955F226EF8}" vid="{F10B101A-28BB-4A42-8D1D-623F3B08C8D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 141 RCFFP PPT Template draft" id="{22635EFE-1E64-7D48-A174-67955F226EF8}" vid="{1873938D-596C-C14A-A5EC-CA5915C7C1B3}"/>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 141 RCFFP PPT Template draft" id="{22635EFE-1E64-7D48-A174-67955F226EF8}" vid="{CEF52D8A-5A88-9148-982E-1D37035C2C4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4 141 RCFFP PPT Template draft" id="{22635EFE-1E64-7D48-A174-67955F226EF8}" vid="{486856F7-E4CE-B447-B75D-E368870E1E1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164 141 RCFFP PPT Template</Template>
  <TotalTime>22385</TotalTime>
  <Words>1028</Words>
  <Application>Microsoft Office PowerPoint</Application>
  <PresentationFormat>On-screen Show (4:3)</PresentationFormat>
  <Paragraphs>210</Paragraphs>
  <Slides>40</Slides>
  <Notes>40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4" baseType="lpstr">
      <vt:lpstr>Arial</vt:lpstr>
      <vt:lpstr>Calibri</vt:lpstr>
      <vt:lpstr>Calibri Light</vt:lpstr>
      <vt:lpstr>Candara</vt:lpstr>
      <vt:lpstr>Courier New</vt:lpstr>
      <vt:lpstr>Helvetica</vt:lpstr>
      <vt:lpstr>Lucida Sans Unicode</vt:lpstr>
      <vt:lpstr>Wingdings</vt:lpstr>
      <vt:lpstr>161 204HH FCCB PPT Template</vt:lpstr>
      <vt:lpstr>1_Custom Design</vt:lpstr>
      <vt:lpstr>2_Custom Design</vt:lpstr>
      <vt:lpstr>Custom Design</vt:lpstr>
      <vt:lpstr>Office Theme</vt:lpstr>
      <vt:lpstr>Slide</vt:lpstr>
      <vt:lpstr>PowerPoint Presentation</vt:lpstr>
      <vt:lpstr>PowerPoint Presentation</vt:lpstr>
      <vt:lpstr>Training Agenda</vt:lpstr>
      <vt:lpstr>Topics not Covered</vt:lpstr>
      <vt:lpstr>PowerPoint Presentation</vt:lpstr>
      <vt:lpstr>Overview and Context </vt:lpstr>
      <vt:lpstr>  Overview and Context (Cont’d) </vt:lpstr>
      <vt:lpstr>What Placements are Impacted?  Any resource family providing a home-based family care    </vt:lpstr>
      <vt:lpstr>Triggering Events</vt:lpstr>
      <vt:lpstr>Level of Care Protocol</vt:lpstr>
      <vt:lpstr>The 5 Level of Care Domains</vt:lpstr>
      <vt:lpstr> Physical Domain</vt:lpstr>
      <vt:lpstr>PowerPoint Presentation</vt:lpstr>
      <vt:lpstr> Behavioral/Emotional Domain</vt:lpstr>
      <vt:lpstr>PowerPoint Presentation</vt:lpstr>
      <vt:lpstr>Educational Domain</vt:lpstr>
      <vt:lpstr>PowerPoint Presentation</vt:lpstr>
      <vt:lpstr> Health Domain</vt:lpstr>
      <vt:lpstr>Health Domain</vt:lpstr>
      <vt:lpstr> Permanency/Family Services Domain</vt:lpstr>
      <vt:lpstr>      Permanency/Family Services Domain</vt:lpstr>
      <vt:lpstr>Intensive Services</vt:lpstr>
      <vt:lpstr> Static Criteria</vt:lpstr>
      <vt:lpstr> Static Criteria</vt:lpstr>
      <vt:lpstr>Static Criteria (cont’d)</vt:lpstr>
      <vt:lpstr>Probation Officer Perspective </vt:lpstr>
      <vt:lpstr> Pairing with Existing Assessment Tools</vt:lpstr>
      <vt:lpstr>Resource Parent Tool </vt:lpstr>
      <vt:lpstr>Resource Parent Tool (Cont’d)</vt:lpstr>
      <vt:lpstr>Resource Parent Tool (Cont’d)</vt:lpstr>
      <vt:lpstr>County Practice</vt:lpstr>
      <vt:lpstr>LOC Scoring System </vt:lpstr>
      <vt:lpstr>PowerPoint Presentation</vt:lpstr>
      <vt:lpstr>LOC Manual Scoring Sheet (Cont’d) </vt:lpstr>
      <vt:lpstr>PowerPoint Presentation</vt:lpstr>
      <vt:lpstr>LOC Digital Scoring Sheet (Cont’d) </vt:lpstr>
      <vt:lpstr>                Vignettes</vt:lpstr>
      <vt:lpstr>Local/County Delivery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L Tabor-Bane</dc:creator>
  <cp:lastModifiedBy>Saleem M Asad</cp:lastModifiedBy>
  <cp:revision>234</cp:revision>
  <cp:lastPrinted>2017-08-22T02:01:53Z</cp:lastPrinted>
  <dcterms:created xsi:type="dcterms:W3CDTF">2017-08-03T18:23:32Z</dcterms:created>
  <dcterms:modified xsi:type="dcterms:W3CDTF">2017-12-13T22:29:10Z</dcterms:modified>
</cp:coreProperties>
</file>