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57" r:id="rId9"/>
    <p:sldId id="264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495C-8AF8-4336-A13E-0D889AAAD45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7909-2B49-4098-B239-D6ECB672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4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495C-8AF8-4336-A13E-0D889AAAD45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7909-2B49-4098-B239-D6ECB672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1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495C-8AF8-4336-A13E-0D889AAAD45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7909-2B49-4098-B239-D6ECB672337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921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495C-8AF8-4336-A13E-0D889AAAD45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7909-2B49-4098-B239-D6ECB672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1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495C-8AF8-4336-A13E-0D889AAAD45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7909-2B49-4098-B239-D6ECB67233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937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495C-8AF8-4336-A13E-0D889AAAD45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7909-2B49-4098-B239-D6ECB672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6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495C-8AF8-4336-A13E-0D889AAAD45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7909-2B49-4098-B239-D6ECB672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9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495C-8AF8-4336-A13E-0D889AAAD45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7909-2B49-4098-B239-D6ECB672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495C-8AF8-4336-A13E-0D889AAAD45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7909-2B49-4098-B239-D6ECB672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0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495C-8AF8-4336-A13E-0D889AAAD45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7909-2B49-4098-B239-D6ECB672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3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495C-8AF8-4336-A13E-0D889AAAD45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7909-2B49-4098-B239-D6ECB672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495C-8AF8-4336-A13E-0D889AAAD45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7909-2B49-4098-B239-D6ECB672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1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495C-8AF8-4336-A13E-0D889AAAD45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7909-2B49-4098-B239-D6ECB672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7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495C-8AF8-4336-A13E-0D889AAAD45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7909-2B49-4098-B239-D6ECB672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9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495C-8AF8-4336-A13E-0D889AAAD45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7909-2B49-4098-B239-D6ECB672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5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495C-8AF8-4336-A13E-0D889AAAD45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27909-2B49-4098-B239-D6ECB672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7495C-8AF8-4336-A13E-0D889AAAD45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B27909-2B49-4098-B239-D6ECB6723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7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gshare.com/articles/Bioinformatics_for_the_Public_Eye/763316" TargetMode="External"/><Relationship Id="rId2" Type="http://schemas.openxmlformats.org/officeDocument/2006/relationships/hyperlink" Target="https://figshare.com/articles/Bioinformatics_Introduction/150679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w.jhsph.edu/courses/BioinformaticsComputationalBiology/PDFs/Lecture1.pdf" TargetMode="External"/><Relationship Id="rId4" Type="http://schemas.openxmlformats.org/officeDocument/2006/relationships/hyperlink" Target="https://figshare.com/articles/Jobs_Posts_up_to_April_19th_2016/318501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to Bioinformatics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Mohamed Nagy Saad </a:t>
            </a:r>
            <a:r>
              <a:rPr lang="en-US" dirty="0" err="1" smtClean="0"/>
              <a:t>Elziftawy</a:t>
            </a:r>
            <a:endParaRPr lang="en-US" dirty="0" smtClean="0"/>
          </a:p>
          <a:p>
            <a:pPr algn="ctr"/>
            <a:r>
              <a:rPr lang="en-US" dirty="0" smtClean="0"/>
              <a:t>Lecturer, Biomedical Engineering Dept.</a:t>
            </a:r>
          </a:p>
          <a:p>
            <a:pPr algn="ctr"/>
            <a:r>
              <a:rPr lang="en-US" dirty="0" smtClean="0"/>
              <a:t>Faculty of Engineering, </a:t>
            </a:r>
            <a:r>
              <a:rPr lang="en-US" dirty="0" err="1" smtClean="0"/>
              <a:t>Minia</a:t>
            </a:r>
            <a:r>
              <a:rPr lang="en-US" dirty="0" smtClean="0"/>
              <a:t>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72" y="26140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5557838"/>
            <a:ext cx="1805769" cy="6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6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central dogma of </a:t>
            </a:r>
            <a:r>
              <a:rPr lang="en-US" dirty="0" smtClean="0"/>
              <a:t>biology</a:t>
            </a:r>
            <a:endParaRPr lang="en-US" dirty="0"/>
          </a:p>
        </p:txBody>
      </p:sp>
      <p:sp>
        <p:nvSpPr>
          <p:cNvPr id="4" name="object 3"/>
          <p:cNvSpPr txBox="1">
            <a:spLocks noGrp="1"/>
          </p:cNvSpPr>
          <p:nvPr>
            <p:ph idx="1"/>
          </p:nvPr>
        </p:nvSpPr>
        <p:spPr>
          <a:xfrm>
            <a:off x="677334" y="2160589"/>
            <a:ext cx="8596668" cy="3889398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8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 marL="81915" marR="238125">
              <a:lnSpc>
                <a:spcPct val="102499"/>
              </a:lnSpc>
              <a:spcBef>
                <a:spcPts val="655"/>
              </a:spcBef>
            </a:pPr>
            <a:r>
              <a:rPr dirty="0"/>
              <a:t>Gene expression experiments measure the </a:t>
            </a:r>
            <a:r>
              <a:rPr dirty="0" smtClean="0"/>
              <a:t>amount </a:t>
            </a:r>
            <a:r>
              <a:rPr dirty="0"/>
              <a:t>of mRNA </a:t>
            </a:r>
            <a:r>
              <a:rPr lang="en-US" dirty="0"/>
              <a:t>(messenger RNA) </a:t>
            </a:r>
            <a:r>
              <a:rPr dirty="0"/>
              <a:t>to see which genes are </a:t>
            </a:r>
            <a:r>
              <a:rPr dirty="0" smtClean="0"/>
              <a:t>being </a:t>
            </a:r>
            <a:r>
              <a:rPr dirty="0"/>
              <a:t>expressed in (used by) the cell.</a:t>
            </a:r>
          </a:p>
          <a:p>
            <a:pPr marL="81915" marR="118745">
              <a:lnSpc>
                <a:spcPct val="102499"/>
              </a:lnSpc>
              <a:spcBef>
                <a:spcPts val="505"/>
              </a:spcBef>
            </a:pPr>
            <a:r>
              <a:rPr dirty="0"/>
              <a:t>Measuring protein levels directly is also possible, </a:t>
            </a:r>
            <a:r>
              <a:rPr dirty="0" smtClean="0"/>
              <a:t>but </a:t>
            </a:r>
            <a:r>
              <a:rPr dirty="0"/>
              <a:t>is currently harder.</a:t>
            </a:r>
          </a:p>
        </p:txBody>
      </p:sp>
      <p:sp>
        <p:nvSpPr>
          <p:cNvPr id="6" name="object 2"/>
          <p:cNvSpPr>
            <a:spLocks noChangeAspect="1"/>
          </p:cNvSpPr>
          <p:nvPr/>
        </p:nvSpPr>
        <p:spPr>
          <a:xfrm>
            <a:off x="2470824" y="1526674"/>
            <a:ext cx="5009687" cy="3285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47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figshare.com/articles/Bioinformatics_Introduction/1506799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(CC BY 4.0)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figshare.com/articles/Bioinformatics_for_the_Public_Eye/763316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CC BY 4.0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figshare.com/articles/Jobs_Posts_up_to_April_19th_2016/3185014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CC BY 4.0)</a:t>
            </a:r>
          </a:p>
          <a:p>
            <a:r>
              <a:rPr lang="en-US" dirty="0"/>
              <a:t>Rafael Irizarry, Bioinformatics and Computational Biology Solutions Using R and Bioconductor, The Johns Hopkins </a:t>
            </a:r>
            <a:r>
              <a:rPr lang="en-US" dirty="0" smtClean="0"/>
              <a:t>University, 2006.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ocw.jhsph.edu/courses/BioinformaticsComputationalBiology/PDFs/Lecture1.pdf</a:t>
            </a:r>
            <a:r>
              <a:rPr lang="en-US" dirty="0" smtClean="0"/>
              <a:t> (CC BY NC SA)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2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991035" y="3351936"/>
            <a:ext cx="3447415" cy="2378710"/>
          </a:xfrm>
          <a:custGeom>
            <a:avLst/>
            <a:gdLst/>
            <a:ahLst/>
            <a:cxnLst/>
            <a:rect l="l" t="t" r="r" b="b"/>
            <a:pathLst>
              <a:path w="3447415" h="2378710">
                <a:moveTo>
                  <a:pt x="1723491" y="0"/>
                </a:moveTo>
                <a:lnTo>
                  <a:pt x="1666600" y="635"/>
                </a:lnTo>
                <a:lnTo>
                  <a:pt x="1610170" y="2529"/>
                </a:lnTo>
                <a:lnTo>
                  <a:pt x="1554230" y="5662"/>
                </a:lnTo>
                <a:lnTo>
                  <a:pt x="1498807" y="10014"/>
                </a:lnTo>
                <a:lnTo>
                  <a:pt x="1443930" y="15565"/>
                </a:lnTo>
                <a:lnTo>
                  <a:pt x="1389628" y="22297"/>
                </a:lnTo>
                <a:lnTo>
                  <a:pt x="1335929" y="30188"/>
                </a:lnTo>
                <a:lnTo>
                  <a:pt x="1282861" y="39221"/>
                </a:lnTo>
                <a:lnTo>
                  <a:pt x="1230452" y="49375"/>
                </a:lnTo>
                <a:lnTo>
                  <a:pt x="1178732" y="60630"/>
                </a:lnTo>
                <a:lnTo>
                  <a:pt x="1127728" y="72967"/>
                </a:lnTo>
                <a:lnTo>
                  <a:pt x="1077469" y="86367"/>
                </a:lnTo>
                <a:lnTo>
                  <a:pt x="1027983" y="100810"/>
                </a:lnTo>
                <a:lnTo>
                  <a:pt x="979299" y="116276"/>
                </a:lnTo>
                <a:lnTo>
                  <a:pt x="931444" y="132745"/>
                </a:lnTo>
                <a:lnTo>
                  <a:pt x="884449" y="150199"/>
                </a:lnTo>
                <a:lnTo>
                  <a:pt x="838339" y="168617"/>
                </a:lnTo>
                <a:lnTo>
                  <a:pt x="793145" y="187980"/>
                </a:lnTo>
                <a:lnTo>
                  <a:pt x="748895" y="208269"/>
                </a:lnTo>
                <a:lnTo>
                  <a:pt x="705616" y="229463"/>
                </a:lnTo>
                <a:lnTo>
                  <a:pt x="663338" y="251543"/>
                </a:lnTo>
                <a:lnTo>
                  <a:pt x="622089" y="274490"/>
                </a:lnTo>
                <a:lnTo>
                  <a:pt x="581896" y="298283"/>
                </a:lnTo>
                <a:lnTo>
                  <a:pt x="542789" y="322905"/>
                </a:lnTo>
                <a:lnTo>
                  <a:pt x="504796" y="348334"/>
                </a:lnTo>
                <a:lnTo>
                  <a:pt x="467945" y="374551"/>
                </a:lnTo>
                <a:lnTo>
                  <a:pt x="432265" y="401536"/>
                </a:lnTo>
                <a:lnTo>
                  <a:pt x="397783" y="429271"/>
                </a:lnTo>
                <a:lnTo>
                  <a:pt x="364530" y="457735"/>
                </a:lnTo>
                <a:lnTo>
                  <a:pt x="332531" y="486909"/>
                </a:lnTo>
                <a:lnTo>
                  <a:pt x="301817" y="516774"/>
                </a:lnTo>
                <a:lnTo>
                  <a:pt x="272416" y="547308"/>
                </a:lnTo>
                <a:lnTo>
                  <a:pt x="244356" y="578495"/>
                </a:lnTo>
                <a:lnTo>
                  <a:pt x="217665" y="610312"/>
                </a:lnTo>
                <a:lnTo>
                  <a:pt x="192371" y="642741"/>
                </a:lnTo>
                <a:lnTo>
                  <a:pt x="168504" y="675763"/>
                </a:lnTo>
                <a:lnTo>
                  <a:pt x="146091" y="709358"/>
                </a:lnTo>
                <a:lnTo>
                  <a:pt x="125161" y="743505"/>
                </a:lnTo>
                <a:lnTo>
                  <a:pt x="105743" y="778186"/>
                </a:lnTo>
                <a:lnTo>
                  <a:pt x="87864" y="813381"/>
                </a:lnTo>
                <a:lnTo>
                  <a:pt x="71553" y="849071"/>
                </a:lnTo>
                <a:lnTo>
                  <a:pt x="56838" y="885235"/>
                </a:lnTo>
                <a:lnTo>
                  <a:pt x="43748" y="921855"/>
                </a:lnTo>
                <a:lnTo>
                  <a:pt x="32312" y="958910"/>
                </a:lnTo>
                <a:lnTo>
                  <a:pt x="22557" y="996381"/>
                </a:lnTo>
                <a:lnTo>
                  <a:pt x="14512" y="1034248"/>
                </a:lnTo>
                <a:lnTo>
                  <a:pt x="8205" y="1072493"/>
                </a:lnTo>
                <a:lnTo>
                  <a:pt x="3665" y="1111094"/>
                </a:lnTo>
                <a:lnTo>
                  <a:pt x="921" y="1150034"/>
                </a:lnTo>
                <a:lnTo>
                  <a:pt x="0" y="1189291"/>
                </a:lnTo>
                <a:lnTo>
                  <a:pt x="921" y="1228548"/>
                </a:lnTo>
                <a:lnTo>
                  <a:pt x="3665" y="1267488"/>
                </a:lnTo>
                <a:lnTo>
                  <a:pt x="8205" y="1306089"/>
                </a:lnTo>
                <a:lnTo>
                  <a:pt x="14512" y="1344334"/>
                </a:lnTo>
                <a:lnTo>
                  <a:pt x="22557" y="1382201"/>
                </a:lnTo>
                <a:lnTo>
                  <a:pt x="32312" y="1419672"/>
                </a:lnTo>
                <a:lnTo>
                  <a:pt x="43748" y="1456727"/>
                </a:lnTo>
                <a:lnTo>
                  <a:pt x="56838" y="1493347"/>
                </a:lnTo>
                <a:lnTo>
                  <a:pt x="71553" y="1529511"/>
                </a:lnTo>
                <a:lnTo>
                  <a:pt x="87864" y="1565201"/>
                </a:lnTo>
                <a:lnTo>
                  <a:pt x="105743" y="1600396"/>
                </a:lnTo>
                <a:lnTo>
                  <a:pt x="125161" y="1635077"/>
                </a:lnTo>
                <a:lnTo>
                  <a:pt x="146091" y="1669224"/>
                </a:lnTo>
                <a:lnTo>
                  <a:pt x="168504" y="1702819"/>
                </a:lnTo>
                <a:lnTo>
                  <a:pt x="192371" y="1735841"/>
                </a:lnTo>
                <a:lnTo>
                  <a:pt x="217665" y="1768270"/>
                </a:lnTo>
                <a:lnTo>
                  <a:pt x="244356" y="1800087"/>
                </a:lnTo>
                <a:lnTo>
                  <a:pt x="272416" y="1831274"/>
                </a:lnTo>
                <a:lnTo>
                  <a:pt x="301817" y="1861808"/>
                </a:lnTo>
                <a:lnTo>
                  <a:pt x="332531" y="1891673"/>
                </a:lnTo>
                <a:lnTo>
                  <a:pt x="364530" y="1920847"/>
                </a:lnTo>
                <a:lnTo>
                  <a:pt x="397783" y="1949311"/>
                </a:lnTo>
                <a:lnTo>
                  <a:pt x="432265" y="1977046"/>
                </a:lnTo>
                <a:lnTo>
                  <a:pt x="467945" y="2004031"/>
                </a:lnTo>
                <a:lnTo>
                  <a:pt x="504796" y="2030248"/>
                </a:lnTo>
                <a:lnTo>
                  <a:pt x="542789" y="2055677"/>
                </a:lnTo>
                <a:lnTo>
                  <a:pt x="581896" y="2080299"/>
                </a:lnTo>
                <a:lnTo>
                  <a:pt x="622089" y="2104092"/>
                </a:lnTo>
                <a:lnTo>
                  <a:pt x="663338" y="2127039"/>
                </a:lnTo>
                <a:lnTo>
                  <a:pt x="705616" y="2149119"/>
                </a:lnTo>
                <a:lnTo>
                  <a:pt x="748895" y="2170313"/>
                </a:lnTo>
                <a:lnTo>
                  <a:pt x="793145" y="2190602"/>
                </a:lnTo>
                <a:lnTo>
                  <a:pt x="838339" y="2209965"/>
                </a:lnTo>
                <a:lnTo>
                  <a:pt x="884449" y="2228383"/>
                </a:lnTo>
                <a:lnTo>
                  <a:pt x="931444" y="2245837"/>
                </a:lnTo>
                <a:lnTo>
                  <a:pt x="979299" y="2262306"/>
                </a:lnTo>
                <a:lnTo>
                  <a:pt x="1027983" y="2277772"/>
                </a:lnTo>
                <a:lnTo>
                  <a:pt x="1077469" y="2292215"/>
                </a:lnTo>
                <a:lnTo>
                  <a:pt x="1127728" y="2305615"/>
                </a:lnTo>
                <a:lnTo>
                  <a:pt x="1178732" y="2317952"/>
                </a:lnTo>
                <a:lnTo>
                  <a:pt x="1230452" y="2329207"/>
                </a:lnTo>
                <a:lnTo>
                  <a:pt x="1282861" y="2339361"/>
                </a:lnTo>
                <a:lnTo>
                  <a:pt x="1335929" y="2348394"/>
                </a:lnTo>
                <a:lnTo>
                  <a:pt x="1389628" y="2356285"/>
                </a:lnTo>
                <a:lnTo>
                  <a:pt x="1443930" y="2363017"/>
                </a:lnTo>
                <a:lnTo>
                  <a:pt x="1498807" y="2368568"/>
                </a:lnTo>
                <a:lnTo>
                  <a:pt x="1554230" y="2372920"/>
                </a:lnTo>
                <a:lnTo>
                  <a:pt x="1610170" y="2376053"/>
                </a:lnTo>
                <a:lnTo>
                  <a:pt x="1666600" y="2377947"/>
                </a:lnTo>
                <a:lnTo>
                  <a:pt x="1723491" y="2378582"/>
                </a:lnTo>
                <a:lnTo>
                  <a:pt x="1780381" y="2377947"/>
                </a:lnTo>
                <a:lnTo>
                  <a:pt x="1836810" y="2376053"/>
                </a:lnTo>
                <a:lnTo>
                  <a:pt x="1892750" y="2372920"/>
                </a:lnTo>
                <a:lnTo>
                  <a:pt x="1948173" y="2368568"/>
                </a:lnTo>
                <a:lnTo>
                  <a:pt x="2003049" y="2363017"/>
                </a:lnTo>
                <a:lnTo>
                  <a:pt x="2057350" y="2356285"/>
                </a:lnTo>
                <a:lnTo>
                  <a:pt x="2111049" y="2348394"/>
                </a:lnTo>
                <a:lnTo>
                  <a:pt x="2164116" y="2339361"/>
                </a:lnTo>
                <a:lnTo>
                  <a:pt x="2216524" y="2329207"/>
                </a:lnTo>
                <a:lnTo>
                  <a:pt x="2268244" y="2317952"/>
                </a:lnTo>
                <a:lnTo>
                  <a:pt x="2319248" y="2305615"/>
                </a:lnTo>
                <a:lnTo>
                  <a:pt x="2369506" y="2292215"/>
                </a:lnTo>
                <a:lnTo>
                  <a:pt x="2418992" y="2277772"/>
                </a:lnTo>
                <a:lnTo>
                  <a:pt x="2467676" y="2262306"/>
                </a:lnTo>
                <a:lnTo>
                  <a:pt x="2515529" y="2245837"/>
                </a:lnTo>
                <a:lnTo>
                  <a:pt x="2562525" y="2228383"/>
                </a:lnTo>
                <a:lnTo>
                  <a:pt x="2608634" y="2209965"/>
                </a:lnTo>
                <a:lnTo>
                  <a:pt x="2653827" y="2190602"/>
                </a:lnTo>
                <a:lnTo>
                  <a:pt x="2698078" y="2170313"/>
                </a:lnTo>
                <a:lnTo>
                  <a:pt x="2741356" y="2149119"/>
                </a:lnTo>
                <a:lnTo>
                  <a:pt x="2783634" y="2127039"/>
                </a:lnTo>
                <a:lnTo>
                  <a:pt x="2824883" y="2104092"/>
                </a:lnTo>
                <a:lnTo>
                  <a:pt x="2865075" y="2080299"/>
                </a:lnTo>
                <a:lnTo>
                  <a:pt x="2904182" y="2055677"/>
                </a:lnTo>
                <a:lnTo>
                  <a:pt x="2942175" y="2030248"/>
                </a:lnTo>
                <a:lnTo>
                  <a:pt x="2979026" y="2004031"/>
                </a:lnTo>
                <a:lnTo>
                  <a:pt x="3014706" y="1977046"/>
                </a:lnTo>
                <a:lnTo>
                  <a:pt x="3049187" y="1949311"/>
                </a:lnTo>
                <a:lnTo>
                  <a:pt x="3082441" y="1920847"/>
                </a:lnTo>
                <a:lnTo>
                  <a:pt x="3114439" y="1891673"/>
                </a:lnTo>
                <a:lnTo>
                  <a:pt x="3145153" y="1861808"/>
                </a:lnTo>
                <a:lnTo>
                  <a:pt x="3174554" y="1831274"/>
                </a:lnTo>
                <a:lnTo>
                  <a:pt x="3202614" y="1800087"/>
                </a:lnTo>
                <a:lnTo>
                  <a:pt x="3229305" y="1768270"/>
                </a:lnTo>
                <a:lnTo>
                  <a:pt x="3254599" y="1735841"/>
                </a:lnTo>
                <a:lnTo>
                  <a:pt x="3278466" y="1702819"/>
                </a:lnTo>
                <a:lnTo>
                  <a:pt x="3300879" y="1669224"/>
                </a:lnTo>
                <a:lnTo>
                  <a:pt x="3321808" y="1635077"/>
                </a:lnTo>
                <a:lnTo>
                  <a:pt x="3341227" y="1600396"/>
                </a:lnTo>
                <a:lnTo>
                  <a:pt x="3359106" y="1565201"/>
                </a:lnTo>
                <a:lnTo>
                  <a:pt x="3375417" y="1529511"/>
                </a:lnTo>
                <a:lnTo>
                  <a:pt x="3390131" y="1493347"/>
                </a:lnTo>
                <a:lnTo>
                  <a:pt x="3403221" y="1456727"/>
                </a:lnTo>
                <a:lnTo>
                  <a:pt x="3414658" y="1419672"/>
                </a:lnTo>
                <a:lnTo>
                  <a:pt x="3424413" y="1382201"/>
                </a:lnTo>
                <a:lnTo>
                  <a:pt x="3432458" y="1344334"/>
                </a:lnTo>
                <a:lnTo>
                  <a:pt x="3438764" y="1306089"/>
                </a:lnTo>
                <a:lnTo>
                  <a:pt x="3443304" y="1267488"/>
                </a:lnTo>
                <a:lnTo>
                  <a:pt x="3446049" y="1228548"/>
                </a:lnTo>
                <a:lnTo>
                  <a:pt x="3446970" y="1189291"/>
                </a:lnTo>
                <a:lnTo>
                  <a:pt x="3446049" y="1150034"/>
                </a:lnTo>
                <a:lnTo>
                  <a:pt x="3443304" y="1111094"/>
                </a:lnTo>
                <a:lnTo>
                  <a:pt x="3438764" y="1072493"/>
                </a:lnTo>
                <a:lnTo>
                  <a:pt x="3432458" y="1034248"/>
                </a:lnTo>
                <a:lnTo>
                  <a:pt x="3424413" y="996381"/>
                </a:lnTo>
                <a:lnTo>
                  <a:pt x="3414658" y="958910"/>
                </a:lnTo>
                <a:lnTo>
                  <a:pt x="3403221" y="921855"/>
                </a:lnTo>
                <a:lnTo>
                  <a:pt x="3390131" y="885235"/>
                </a:lnTo>
                <a:lnTo>
                  <a:pt x="3375417" y="849071"/>
                </a:lnTo>
                <a:lnTo>
                  <a:pt x="3359106" y="813381"/>
                </a:lnTo>
                <a:lnTo>
                  <a:pt x="3341227" y="778186"/>
                </a:lnTo>
                <a:lnTo>
                  <a:pt x="3321808" y="743505"/>
                </a:lnTo>
                <a:lnTo>
                  <a:pt x="3300879" y="709358"/>
                </a:lnTo>
                <a:lnTo>
                  <a:pt x="3278466" y="675763"/>
                </a:lnTo>
                <a:lnTo>
                  <a:pt x="3254599" y="642741"/>
                </a:lnTo>
                <a:lnTo>
                  <a:pt x="3229305" y="610312"/>
                </a:lnTo>
                <a:lnTo>
                  <a:pt x="3202614" y="578495"/>
                </a:lnTo>
                <a:lnTo>
                  <a:pt x="3174554" y="547308"/>
                </a:lnTo>
                <a:lnTo>
                  <a:pt x="3145153" y="516774"/>
                </a:lnTo>
                <a:lnTo>
                  <a:pt x="3114439" y="486909"/>
                </a:lnTo>
                <a:lnTo>
                  <a:pt x="3082441" y="457735"/>
                </a:lnTo>
                <a:lnTo>
                  <a:pt x="3049187" y="429271"/>
                </a:lnTo>
                <a:lnTo>
                  <a:pt x="3014706" y="401536"/>
                </a:lnTo>
                <a:lnTo>
                  <a:pt x="2979026" y="374551"/>
                </a:lnTo>
                <a:lnTo>
                  <a:pt x="2942175" y="348334"/>
                </a:lnTo>
                <a:lnTo>
                  <a:pt x="2904182" y="322905"/>
                </a:lnTo>
                <a:lnTo>
                  <a:pt x="2865075" y="298283"/>
                </a:lnTo>
                <a:lnTo>
                  <a:pt x="2824883" y="274490"/>
                </a:lnTo>
                <a:lnTo>
                  <a:pt x="2783634" y="251543"/>
                </a:lnTo>
                <a:lnTo>
                  <a:pt x="2741356" y="229463"/>
                </a:lnTo>
                <a:lnTo>
                  <a:pt x="2698078" y="208269"/>
                </a:lnTo>
                <a:lnTo>
                  <a:pt x="2653827" y="187980"/>
                </a:lnTo>
                <a:lnTo>
                  <a:pt x="2608634" y="168617"/>
                </a:lnTo>
                <a:lnTo>
                  <a:pt x="2562525" y="150199"/>
                </a:lnTo>
                <a:lnTo>
                  <a:pt x="2515529" y="132745"/>
                </a:lnTo>
                <a:lnTo>
                  <a:pt x="2467676" y="116276"/>
                </a:lnTo>
                <a:lnTo>
                  <a:pt x="2418992" y="100810"/>
                </a:lnTo>
                <a:lnTo>
                  <a:pt x="2369506" y="86367"/>
                </a:lnTo>
                <a:lnTo>
                  <a:pt x="2319248" y="72967"/>
                </a:lnTo>
                <a:lnTo>
                  <a:pt x="2268244" y="60630"/>
                </a:lnTo>
                <a:lnTo>
                  <a:pt x="2216524" y="49375"/>
                </a:lnTo>
                <a:lnTo>
                  <a:pt x="2164116" y="39221"/>
                </a:lnTo>
                <a:lnTo>
                  <a:pt x="2111049" y="30188"/>
                </a:lnTo>
                <a:lnTo>
                  <a:pt x="2057350" y="22297"/>
                </a:lnTo>
                <a:lnTo>
                  <a:pt x="2003049" y="15565"/>
                </a:lnTo>
                <a:lnTo>
                  <a:pt x="1948173" y="10014"/>
                </a:lnTo>
                <a:lnTo>
                  <a:pt x="1892750" y="5662"/>
                </a:lnTo>
                <a:lnTo>
                  <a:pt x="1836810" y="2529"/>
                </a:lnTo>
                <a:lnTo>
                  <a:pt x="1780381" y="635"/>
                </a:lnTo>
                <a:lnTo>
                  <a:pt x="1723491" y="0"/>
                </a:lnTo>
                <a:close/>
              </a:path>
            </a:pathLst>
          </a:custGeom>
          <a:solidFill>
            <a:srgbClr val="5196CA">
              <a:alpha val="529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73622" y="4040848"/>
            <a:ext cx="1687195" cy="1007967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236854" marR="5080" indent="-224790">
              <a:lnSpc>
                <a:spcPts val="3800"/>
              </a:lnSpc>
              <a:spcBef>
                <a:spcPts val="259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Computer  science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69680" y="3451682"/>
            <a:ext cx="3447415" cy="2378710"/>
          </a:xfrm>
          <a:custGeom>
            <a:avLst/>
            <a:gdLst/>
            <a:ahLst/>
            <a:cxnLst/>
            <a:rect l="l" t="t" r="r" b="b"/>
            <a:pathLst>
              <a:path w="3447415" h="2378710">
                <a:moveTo>
                  <a:pt x="1723491" y="0"/>
                </a:moveTo>
                <a:lnTo>
                  <a:pt x="1666600" y="635"/>
                </a:lnTo>
                <a:lnTo>
                  <a:pt x="1610170" y="2529"/>
                </a:lnTo>
                <a:lnTo>
                  <a:pt x="1554230" y="5662"/>
                </a:lnTo>
                <a:lnTo>
                  <a:pt x="1498807" y="10014"/>
                </a:lnTo>
                <a:lnTo>
                  <a:pt x="1443930" y="15565"/>
                </a:lnTo>
                <a:lnTo>
                  <a:pt x="1389628" y="22297"/>
                </a:lnTo>
                <a:lnTo>
                  <a:pt x="1335929" y="30188"/>
                </a:lnTo>
                <a:lnTo>
                  <a:pt x="1282861" y="39221"/>
                </a:lnTo>
                <a:lnTo>
                  <a:pt x="1230452" y="49375"/>
                </a:lnTo>
                <a:lnTo>
                  <a:pt x="1178732" y="60630"/>
                </a:lnTo>
                <a:lnTo>
                  <a:pt x="1127728" y="72967"/>
                </a:lnTo>
                <a:lnTo>
                  <a:pt x="1077469" y="86367"/>
                </a:lnTo>
                <a:lnTo>
                  <a:pt x="1027983" y="100810"/>
                </a:lnTo>
                <a:lnTo>
                  <a:pt x="979299" y="116276"/>
                </a:lnTo>
                <a:lnTo>
                  <a:pt x="931444" y="132745"/>
                </a:lnTo>
                <a:lnTo>
                  <a:pt x="884449" y="150199"/>
                </a:lnTo>
                <a:lnTo>
                  <a:pt x="838339" y="168617"/>
                </a:lnTo>
                <a:lnTo>
                  <a:pt x="793145" y="187980"/>
                </a:lnTo>
                <a:lnTo>
                  <a:pt x="748895" y="208269"/>
                </a:lnTo>
                <a:lnTo>
                  <a:pt x="705616" y="229463"/>
                </a:lnTo>
                <a:lnTo>
                  <a:pt x="663338" y="251543"/>
                </a:lnTo>
                <a:lnTo>
                  <a:pt x="622089" y="274490"/>
                </a:lnTo>
                <a:lnTo>
                  <a:pt x="581896" y="298283"/>
                </a:lnTo>
                <a:lnTo>
                  <a:pt x="542789" y="322905"/>
                </a:lnTo>
                <a:lnTo>
                  <a:pt x="504796" y="348334"/>
                </a:lnTo>
                <a:lnTo>
                  <a:pt x="467945" y="374551"/>
                </a:lnTo>
                <a:lnTo>
                  <a:pt x="432265" y="401536"/>
                </a:lnTo>
                <a:lnTo>
                  <a:pt x="397783" y="429271"/>
                </a:lnTo>
                <a:lnTo>
                  <a:pt x="364530" y="457735"/>
                </a:lnTo>
                <a:lnTo>
                  <a:pt x="332531" y="486909"/>
                </a:lnTo>
                <a:lnTo>
                  <a:pt x="301817" y="516774"/>
                </a:lnTo>
                <a:lnTo>
                  <a:pt x="272416" y="547308"/>
                </a:lnTo>
                <a:lnTo>
                  <a:pt x="244356" y="578495"/>
                </a:lnTo>
                <a:lnTo>
                  <a:pt x="217665" y="610312"/>
                </a:lnTo>
                <a:lnTo>
                  <a:pt x="192371" y="642741"/>
                </a:lnTo>
                <a:lnTo>
                  <a:pt x="168504" y="675763"/>
                </a:lnTo>
                <a:lnTo>
                  <a:pt x="146091" y="709358"/>
                </a:lnTo>
                <a:lnTo>
                  <a:pt x="125161" y="743505"/>
                </a:lnTo>
                <a:lnTo>
                  <a:pt x="105743" y="778186"/>
                </a:lnTo>
                <a:lnTo>
                  <a:pt x="87864" y="813381"/>
                </a:lnTo>
                <a:lnTo>
                  <a:pt x="71553" y="849071"/>
                </a:lnTo>
                <a:lnTo>
                  <a:pt x="56838" y="885235"/>
                </a:lnTo>
                <a:lnTo>
                  <a:pt x="43748" y="921855"/>
                </a:lnTo>
                <a:lnTo>
                  <a:pt x="32312" y="958910"/>
                </a:lnTo>
                <a:lnTo>
                  <a:pt x="22557" y="996381"/>
                </a:lnTo>
                <a:lnTo>
                  <a:pt x="14512" y="1034248"/>
                </a:lnTo>
                <a:lnTo>
                  <a:pt x="8205" y="1072493"/>
                </a:lnTo>
                <a:lnTo>
                  <a:pt x="3665" y="1111094"/>
                </a:lnTo>
                <a:lnTo>
                  <a:pt x="921" y="1150034"/>
                </a:lnTo>
                <a:lnTo>
                  <a:pt x="0" y="1189291"/>
                </a:lnTo>
                <a:lnTo>
                  <a:pt x="921" y="1228548"/>
                </a:lnTo>
                <a:lnTo>
                  <a:pt x="3665" y="1267488"/>
                </a:lnTo>
                <a:lnTo>
                  <a:pt x="8205" y="1306089"/>
                </a:lnTo>
                <a:lnTo>
                  <a:pt x="14512" y="1344334"/>
                </a:lnTo>
                <a:lnTo>
                  <a:pt x="22557" y="1382201"/>
                </a:lnTo>
                <a:lnTo>
                  <a:pt x="32312" y="1419672"/>
                </a:lnTo>
                <a:lnTo>
                  <a:pt x="43748" y="1456727"/>
                </a:lnTo>
                <a:lnTo>
                  <a:pt x="56838" y="1493347"/>
                </a:lnTo>
                <a:lnTo>
                  <a:pt x="71553" y="1529511"/>
                </a:lnTo>
                <a:lnTo>
                  <a:pt x="87864" y="1565201"/>
                </a:lnTo>
                <a:lnTo>
                  <a:pt x="105743" y="1600396"/>
                </a:lnTo>
                <a:lnTo>
                  <a:pt x="125161" y="1635077"/>
                </a:lnTo>
                <a:lnTo>
                  <a:pt x="146091" y="1669224"/>
                </a:lnTo>
                <a:lnTo>
                  <a:pt x="168504" y="1702819"/>
                </a:lnTo>
                <a:lnTo>
                  <a:pt x="192371" y="1735841"/>
                </a:lnTo>
                <a:lnTo>
                  <a:pt x="217665" y="1768270"/>
                </a:lnTo>
                <a:lnTo>
                  <a:pt x="244356" y="1800087"/>
                </a:lnTo>
                <a:lnTo>
                  <a:pt x="272416" y="1831274"/>
                </a:lnTo>
                <a:lnTo>
                  <a:pt x="301817" y="1861808"/>
                </a:lnTo>
                <a:lnTo>
                  <a:pt x="332531" y="1891673"/>
                </a:lnTo>
                <a:lnTo>
                  <a:pt x="364530" y="1920847"/>
                </a:lnTo>
                <a:lnTo>
                  <a:pt x="397783" y="1949311"/>
                </a:lnTo>
                <a:lnTo>
                  <a:pt x="432265" y="1977046"/>
                </a:lnTo>
                <a:lnTo>
                  <a:pt x="467945" y="2004031"/>
                </a:lnTo>
                <a:lnTo>
                  <a:pt x="504796" y="2030248"/>
                </a:lnTo>
                <a:lnTo>
                  <a:pt x="542789" y="2055677"/>
                </a:lnTo>
                <a:lnTo>
                  <a:pt x="581896" y="2080299"/>
                </a:lnTo>
                <a:lnTo>
                  <a:pt x="622089" y="2104092"/>
                </a:lnTo>
                <a:lnTo>
                  <a:pt x="663338" y="2127039"/>
                </a:lnTo>
                <a:lnTo>
                  <a:pt x="705616" y="2149119"/>
                </a:lnTo>
                <a:lnTo>
                  <a:pt x="748895" y="2170313"/>
                </a:lnTo>
                <a:lnTo>
                  <a:pt x="793145" y="2190602"/>
                </a:lnTo>
                <a:lnTo>
                  <a:pt x="838339" y="2209965"/>
                </a:lnTo>
                <a:lnTo>
                  <a:pt x="884449" y="2228383"/>
                </a:lnTo>
                <a:lnTo>
                  <a:pt x="931444" y="2245837"/>
                </a:lnTo>
                <a:lnTo>
                  <a:pt x="979299" y="2262306"/>
                </a:lnTo>
                <a:lnTo>
                  <a:pt x="1027983" y="2277772"/>
                </a:lnTo>
                <a:lnTo>
                  <a:pt x="1077469" y="2292215"/>
                </a:lnTo>
                <a:lnTo>
                  <a:pt x="1127728" y="2305615"/>
                </a:lnTo>
                <a:lnTo>
                  <a:pt x="1178732" y="2317952"/>
                </a:lnTo>
                <a:lnTo>
                  <a:pt x="1230452" y="2329207"/>
                </a:lnTo>
                <a:lnTo>
                  <a:pt x="1282861" y="2339361"/>
                </a:lnTo>
                <a:lnTo>
                  <a:pt x="1335929" y="2348394"/>
                </a:lnTo>
                <a:lnTo>
                  <a:pt x="1389628" y="2356285"/>
                </a:lnTo>
                <a:lnTo>
                  <a:pt x="1443930" y="2363017"/>
                </a:lnTo>
                <a:lnTo>
                  <a:pt x="1498807" y="2368568"/>
                </a:lnTo>
                <a:lnTo>
                  <a:pt x="1554230" y="2372920"/>
                </a:lnTo>
                <a:lnTo>
                  <a:pt x="1610170" y="2376053"/>
                </a:lnTo>
                <a:lnTo>
                  <a:pt x="1666600" y="2377947"/>
                </a:lnTo>
                <a:lnTo>
                  <a:pt x="1723491" y="2378583"/>
                </a:lnTo>
                <a:lnTo>
                  <a:pt x="1780381" y="2377947"/>
                </a:lnTo>
                <a:lnTo>
                  <a:pt x="1836810" y="2376053"/>
                </a:lnTo>
                <a:lnTo>
                  <a:pt x="1892750" y="2372920"/>
                </a:lnTo>
                <a:lnTo>
                  <a:pt x="1948173" y="2368568"/>
                </a:lnTo>
                <a:lnTo>
                  <a:pt x="2003049" y="2363017"/>
                </a:lnTo>
                <a:lnTo>
                  <a:pt x="2057350" y="2356285"/>
                </a:lnTo>
                <a:lnTo>
                  <a:pt x="2111049" y="2348394"/>
                </a:lnTo>
                <a:lnTo>
                  <a:pt x="2164116" y="2339361"/>
                </a:lnTo>
                <a:lnTo>
                  <a:pt x="2216524" y="2329207"/>
                </a:lnTo>
                <a:lnTo>
                  <a:pt x="2268244" y="2317952"/>
                </a:lnTo>
                <a:lnTo>
                  <a:pt x="2319248" y="2305615"/>
                </a:lnTo>
                <a:lnTo>
                  <a:pt x="2369506" y="2292215"/>
                </a:lnTo>
                <a:lnTo>
                  <a:pt x="2418992" y="2277772"/>
                </a:lnTo>
                <a:lnTo>
                  <a:pt x="2467676" y="2262306"/>
                </a:lnTo>
                <a:lnTo>
                  <a:pt x="2515529" y="2245837"/>
                </a:lnTo>
                <a:lnTo>
                  <a:pt x="2562525" y="2228383"/>
                </a:lnTo>
                <a:lnTo>
                  <a:pt x="2608634" y="2209965"/>
                </a:lnTo>
                <a:lnTo>
                  <a:pt x="2653827" y="2190602"/>
                </a:lnTo>
                <a:lnTo>
                  <a:pt x="2698078" y="2170313"/>
                </a:lnTo>
                <a:lnTo>
                  <a:pt x="2741356" y="2149119"/>
                </a:lnTo>
                <a:lnTo>
                  <a:pt x="2783634" y="2127039"/>
                </a:lnTo>
                <a:lnTo>
                  <a:pt x="2824883" y="2104092"/>
                </a:lnTo>
                <a:lnTo>
                  <a:pt x="2865075" y="2080299"/>
                </a:lnTo>
                <a:lnTo>
                  <a:pt x="2904182" y="2055677"/>
                </a:lnTo>
                <a:lnTo>
                  <a:pt x="2942175" y="2030248"/>
                </a:lnTo>
                <a:lnTo>
                  <a:pt x="2979026" y="2004031"/>
                </a:lnTo>
                <a:lnTo>
                  <a:pt x="3014706" y="1977046"/>
                </a:lnTo>
                <a:lnTo>
                  <a:pt x="3049187" y="1949311"/>
                </a:lnTo>
                <a:lnTo>
                  <a:pt x="3082441" y="1920847"/>
                </a:lnTo>
                <a:lnTo>
                  <a:pt x="3114439" y="1891673"/>
                </a:lnTo>
                <a:lnTo>
                  <a:pt x="3145153" y="1861808"/>
                </a:lnTo>
                <a:lnTo>
                  <a:pt x="3174554" y="1831274"/>
                </a:lnTo>
                <a:lnTo>
                  <a:pt x="3202614" y="1800087"/>
                </a:lnTo>
                <a:lnTo>
                  <a:pt x="3229305" y="1768270"/>
                </a:lnTo>
                <a:lnTo>
                  <a:pt x="3254599" y="1735841"/>
                </a:lnTo>
                <a:lnTo>
                  <a:pt x="3278466" y="1702819"/>
                </a:lnTo>
                <a:lnTo>
                  <a:pt x="3300879" y="1669224"/>
                </a:lnTo>
                <a:lnTo>
                  <a:pt x="3321808" y="1635077"/>
                </a:lnTo>
                <a:lnTo>
                  <a:pt x="3341227" y="1600396"/>
                </a:lnTo>
                <a:lnTo>
                  <a:pt x="3359106" y="1565201"/>
                </a:lnTo>
                <a:lnTo>
                  <a:pt x="3375417" y="1529511"/>
                </a:lnTo>
                <a:lnTo>
                  <a:pt x="3390131" y="1493347"/>
                </a:lnTo>
                <a:lnTo>
                  <a:pt x="3403221" y="1456727"/>
                </a:lnTo>
                <a:lnTo>
                  <a:pt x="3414658" y="1419672"/>
                </a:lnTo>
                <a:lnTo>
                  <a:pt x="3424413" y="1382201"/>
                </a:lnTo>
                <a:lnTo>
                  <a:pt x="3432458" y="1344334"/>
                </a:lnTo>
                <a:lnTo>
                  <a:pt x="3438764" y="1306089"/>
                </a:lnTo>
                <a:lnTo>
                  <a:pt x="3443304" y="1267488"/>
                </a:lnTo>
                <a:lnTo>
                  <a:pt x="3446049" y="1228548"/>
                </a:lnTo>
                <a:lnTo>
                  <a:pt x="3446970" y="1189291"/>
                </a:lnTo>
                <a:lnTo>
                  <a:pt x="3446049" y="1150034"/>
                </a:lnTo>
                <a:lnTo>
                  <a:pt x="3443304" y="1111094"/>
                </a:lnTo>
                <a:lnTo>
                  <a:pt x="3438764" y="1072493"/>
                </a:lnTo>
                <a:lnTo>
                  <a:pt x="3432458" y="1034248"/>
                </a:lnTo>
                <a:lnTo>
                  <a:pt x="3424413" y="996381"/>
                </a:lnTo>
                <a:lnTo>
                  <a:pt x="3414658" y="958910"/>
                </a:lnTo>
                <a:lnTo>
                  <a:pt x="3403221" y="921855"/>
                </a:lnTo>
                <a:lnTo>
                  <a:pt x="3390131" y="885235"/>
                </a:lnTo>
                <a:lnTo>
                  <a:pt x="3375417" y="849071"/>
                </a:lnTo>
                <a:lnTo>
                  <a:pt x="3359106" y="813381"/>
                </a:lnTo>
                <a:lnTo>
                  <a:pt x="3341227" y="778186"/>
                </a:lnTo>
                <a:lnTo>
                  <a:pt x="3321808" y="743505"/>
                </a:lnTo>
                <a:lnTo>
                  <a:pt x="3300879" y="709358"/>
                </a:lnTo>
                <a:lnTo>
                  <a:pt x="3278466" y="675763"/>
                </a:lnTo>
                <a:lnTo>
                  <a:pt x="3254599" y="642741"/>
                </a:lnTo>
                <a:lnTo>
                  <a:pt x="3229305" y="610312"/>
                </a:lnTo>
                <a:lnTo>
                  <a:pt x="3202614" y="578495"/>
                </a:lnTo>
                <a:lnTo>
                  <a:pt x="3174554" y="547308"/>
                </a:lnTo>
                <a:lnTo>
                  <a:pt x="3145153" y="516774"/>
                </a:lnTo>
                <a:lnTo>
                  <a:pt x="3114439" y="486909"/>
                </a:lnTo>
                <a:lnTo>
                  <a:pt x="3082441" y="457735"/>
                </a:lnTo>
                <a:lnTo>
                  <a:pt x="3049187" y="429271"/>
                </a:lnTo>
                <a:lnTo>
                  <a:pt x="3014706" y="401536"/>
                </a:lnTo>
                <a:lnTo>
                  <a:pt x="2979026" y="374551"/>
                </a:lnTo>
                <a:lnTo>
                  <a:pt x="2942175" y="348334"/>
                </a:lnTo>
                <a:lnTo>
                  <a:pt x="2904182" y="322905"/>
                </a:lnTo>
                <a:lnTo>
                  <a:pt x="2865075" y="298283"/>
                </a:lnTo>
                <a:lnTo>
                  <a:pt x="2824883" y="274490"/>
                </a:lnTo>
                <a:lnTo>
                  <a:pt x="2783634" y="251543"/>
                </a:lnTo>
                <a:lnTo>
                  <a:pt x="2741356" y="229463"/>
                </a:lnTo>
                <a:lnTo>
                  <a:pt x="2698078" y="208269"/>
                </a:lnTo>
                <a:lnTo>
                  <a:pt x="2653827" y="187980"/>
                </a:lnTo>
                <a:lnTo>
                  <a:pt x="2608634" y="168617"/>
                </a:lnTo>
                <a:lnTo>
                  <a:pt x="2562525" y="150199"/>
                </a:lnTo>
                <a:lnTo>
                  <a:pt x="2515529" y="132745"/>
                </a:lnTo>
                <a:lnTo>
                  <a:pt x="2467676" y="116276"/>
                </a:lnTo>
                <a:lnTo>
                  <a:pt x="2418992" y="100810"/>
                </a:lnTo>
                <a:lnTo>
                  <a:pt x="2369506" y="86367"/>
                </a:lnTo>
                <a:lnTo>
                  <a:pt x="2319248" y="72967"/>
                </a:lnTo>
                <a:lnTo>
                  <a:pt x="2268244" y="60630"/>
                </a:lnTo>
                <a:lnTo>
                  <a:pt x="2216524" y="49375"/>
                </a:lnTo>
                <a:lnTo>
                  <a:pt x="2164116" y="39221"/>
                </a:lnTo>
                <a:lnTo>
                  <a:pt x="2111049" y="30188"/>
                </a:lnTo>
                <a:lnTo>
                  <a:pt x="2057350" y="22297"/>
                </a:lnTo>
                <a:lnTo>
                  <a:pt x="2003049" y="15565"/>
                </a:lnTo>
                <a:lnTo>
                  <a:pt x="1948173" y="10014"/>
                </a:lnTo>
                <a:lnTo>
                  <a:pt x="1892750" y="5662"/>
                </a:lnTo>
                <a:lnTo>
                  <a:pt x="1836810" y="2529"/>
                </a:lnTo>
                <a:lnTo>
                  <a:pt x="1780381" y="635"/>
                </a:lnTo>
                <a:lnTo>
                  <a:pt x="1723491" y="0"/>
                </a:lnTo>
                <a:close/>
              </a:path>
            </a:pathLst>
          </a:custGeom>
          <a:solidFill>
            <a:srgbClr val="CC6692">
              <a:alpha val="529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14965" y="4384433"/>
            <a:ext cx="15633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Medicine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83429" y="1445463"/>
            <a:ext cx="3447415" cy="2378710"/>
          </a:xfrm>
          <a:custGeom>
            <a:avLst/>
            <a:gdLst/>
            <a:ahLst/>
            <a:cxnLst/>
            <a:rect l="l" t="t" r="r" b="b"/>
            <a:pathLst>
              <a:path w="3447415" h="2378710">
                <a:moveTo>
                  <a:pt x="1723491" y="0"/>
                </a:moveTo>
                <a:lnTo>
                  <a:pt x="1666600" y="635"/>
                </a:lnTo>
                <a:lnTo>
                  <a:pt x="1610170" y="2529"/>
                </a:lnTo>
                <a:lnTo>
                  <a:pt x="1554230" y="5662"/>
                </a:lnTo>
                <a:lnTo>
                  <a:pt x="1498807" y="10014"/>
                </a:lnTo>
                <a:lnTo>
                  <a:pt x="1443930" y="15565"/>
                </a:lnTo>
                <a:lnTo>
                  <a:pt x="1389628" y="22297"/>
                </a:lnTo>
                <a:lnTo>
                  <a:pt x="1335929" y="30188"/>
                </a:lnTo>
                <a:lnTo>
                  <a:pt x="1282861" y="39221"/>
                </a:lnTo>
                <a:lnTo>
                  <a:pt x="1230452" y="49375"/>
                </a:lnTo>
                <a:lnTo>
                  <a:pt x="1178732" y="60630"/>
                </a:lnTo>
                <a:lnTo>
                  <a:pt x="1127728" y="72967"/>
                </a:lnTo>
                <a:lnTo>
                  <a:pt x="1077469" y="86367"/>
                </a:lnTo>
                <a:lnTo>
                  <a:pt x="1027983" y="100810"/>
                </a:lnTo>
                <a:lnTo>
                  <a:pt x="979299" y="116276"/>
                </a:lnTo>
                <a:lnTo>
                  <a:pt x="931444" y="132745"/>
                </a:lnTo>
                <a:lnTo>
                  <a:pt x="884449" y="150199"/>
                </a:lnTo>
                <a:lnTo>
                  <a:pt x="838339" y="168617"/>
                </a:lnTo>
                <a:lnTo>
                  <a:pt x="793145" y="187980"/>
                </a:lnTo>
                <a:lnTo>
                  <a:pt x="748895" y="208269"/>
                </a:lnTo>
                <a:lnTo>
                  <a:pt x="705616" y="229463"/>
                </a:lnTo>
                <a:lnTo>
                  <a:pt x="663338" y="251543"/>
                </a:lnTo>
                <a:lnTo>
                  <a:pt x="622089" y="274490"/>
                </a:lnTo>
                <a:lnTo>
                  <a:pt x="581896" y="298283"/>
                </a:lnTo>
                <a:lnTo>
                  <a:pt x="542789" y="322905"/>
                </a:lnTo>
                <a:lnTo>
                  <a:pt x="504796" y="348334"/>
                </a:lnTo>
                <a:lnTo>
                  <a:pt x="467945" y="374551"/>
                </a:lnTo>
                <a:lnTo>
                  <a:pt x="432265" y="401536"/>
                </a:lnTo>
                <a:lnTo>
                  <a:pt x="397783" y="429271"/>
                </a:lnTo>
                <a:lnTo>
                  <a:pt x="364530" y="457735"/>
                </a:lnTo>
                <a:lnTo>
                  <a:pt x="332531" y="486909"/>
                </a:lnTo>
                <a:lnTo>
                  <a:pt x="301817" y="516774"/>
                </a:lnTo>
                <a:lnTo>
                  <a:pt x="272416" y="547308"/>
                </a:lnTo>
                <a:lnTo>
                  <a:pt x="244356" y="578495"/>
                </a:lnTo>
                <a:lnTo>
                  <a:pt x="217665" y="610312"/>
                </a:lnTo>
                <a:lnTo>
                  <a:pt x="192371" y="642741"/>
                </a:lnTo>
                <a:lnTo>
                  <a:pt x="168504" y="675763"/>
                </a:lnTo>
                <a:lnTo>
                  <a:pt x="146091" y="709358"/>
                </a:lnTo>
                <a:lnTo>
                  <a:pt x="125161" y="743505"/>
                </a:lnTo>
                <a:lnTo>
                  <a:pt x="105743" y="778186"/>
                </a:lnTo>
                <a:lnTo>
                  <a:pt x="87864" y="813381"/>
                </a:lnTo>
                <a:lnTo>
                  <a:pt x="71553" y="849071"/>
                </a:lnTo>
                <a:lnTo>
                  <a:pt x="56838" y="885235"/>
                </a:lnTo>
                <a:lnTo>
                  <a:pt x="43748" y="921855"/>
                </a:lnTo>
                <a:lnTo>
                  <a:pt x="32312" y="958910"/>
                </a:lnTo>
                <a:lnTo>
                  <a:pt x="22557" y="996381"/>
                </a:lnTo>
                <a:lnTo>
                  <a:pt x="14512" y="1034248"/>
                </a:lnTo>
                <a:lnTo>
                  <a:pt x="8205" y="1072493"/>
                </a:lnTo>
                <a:lnTo>
                  <a:pt x="3665" y="1111094"/>
                </a:lnTo>
                <a:lnTo>
                  <a:pt x="921" y="1150034"/>
                </a:lnTo>
                <a:lnTo>
                  <a:pt x="0" y="1189291"/>
                </a:lnTo>
                <a:lnTo>
                  <a:pt x="921" y="1228548"/>
                </a:lnTo>
                <a:lnTo>
                  <a:pt x="3665" y="1267488"/>
                </a:lnTo>
                <a:lnTo>
                  <a:pt x="8205" y="1306089"/>
                </a:lnTo>
                <a:lnTo>
                  <a:pt x="14512" y="1344334"/>
                </a:lnTo>
                <a:lnTo>
                  <a:pt x="22557" y="1382201"/>
                </a:lnTo>
                <a:lnTo>
                  <a:pt x="32312" y="1419672"/>
                </a:lnTo>
                <a:lnTo>
                  <a:pt x="43748" y="1456727"/>
                </a:lnTo>
                <a:lnTo>
                  <a:pt x="56838" y="1493347"/>
                </a:lnTo>
                <a:lnTo>
                  <a:pt x="71553" y="1529511"/>
                </a:lnTo>
                <a:lnTo>
                  <a:pt x="87864" y="1565201"/>
                </a:lnTo>
                <a:lnTo>
                  <a:pt x="105743" y="1600396"/>
                </a:lnTo>
                <a:lnTo>
                  <a:pt x="125161" y="1635077"/>
                </a:lnTo>
                <a:lnTo>
                  <a:pt x="146091" y="1669224"/>
                </a:lnTo>
                <a:lnTo>
                  <a:pt x="168504" y="1702819"/>
                </a:lnTo>
                <a:lnTo>
                  <a:pt x="192371" y="1735841"/>
                </a:lnTo>
                <a:lnTo>
                  <a:pt x="217665" y="1768270"/>
                </a:lnTo>
                <a:lnTo>
                  <a:pt x="244356" y="1800087"/>
                </a:lnTo>
                <a:lnTo>
                  <a:pt x="272416" y="1831274"/>
                </a:lnTo>
                <a:lnTo>
                  <a:pt x="301817" y="1861808"/>
                </a:lnTo>
                <a:lnTo>
                  <a:pt x="332531" y="1891673"/>
                </a:lnTo>
                <a:lnTo>
                  <a:pt x="364530" y="1920847"/>
                </a:lnTo>
                <a:lnTo>
                  <a:pt x="397783" y="1949311"/>
                </a:lnTo>
                <a:lnTo>
                  <a:pt x="432265" y="1977046"/>
                </a:lnTo>
                <a:lnTo>
                  <a:pt x="467945" y="2004031"/>
                </a:lnTo>
                <a:lnTo>
                  <a:pt x="504796" y="2030248"/>
                </a:lnTo>
                <a:lnTo>
                  <a:pt x="542789" y="2055677"/>
                </a:lnTo>
                <a:lnTo>
                  <a:pt x="581896" y="2080299"/>
                </a:lnTo>
                <a:lnTo>
                  <a:pt x="622089" y="2104092"/>
                </a:lnTo>
                <a:lnTo>
                  <a:pt x="663338" y="2127039"/>
                </a:lnTo>
                <a:lnTo>
                  <a:pt x="705616" y="2149119"/>
                </a:lnTo>
                <a:lnTo>
                  <a:pt x="748895" y="2170313"/>
                </a:lnTo>
                <a:lnTo>
                  <a:pt x="793145" y="2190602"/>
                </a:lnTo>
                <a:lnTo>
                  <a:pt x="838339" y="2209965"/>
                </a:lnTo>
                <a:lnTo>
                  <a:pt x="884449" y="2228383"/>
                </a:lnTo>
                <a:lnTo>
                  <a:pt x="931444" y="2245837"/>
                </a:lnTo>
                <a:lnTo>
                  <a:pt x="979299" y="2262306"/>
                </a:lnTo>
                <a:lnTo>
                  <a:pt x="1027983" y="2277772"/>
                </a:lnTo>
                <a:lnTo>
                  <a:pt x="1077469" y="2292215"/>
                </a:lnTo>
                <a:lnTo>
                  <a:pt x="1127728" y="2305615"/>
                </a:lnTo>
                <a:lnTo>
                  <a:pt x="1178732" y="2317952"/>
                </a:lnTo>
                <a:lnTo>
                  <a:pt x="1230452" y="2329207"/>
                </a:lnTo>
                <a:lnTo>
                  <a:pt x="1282861" y="2339361"/>
                </a:lnTo>
                <a:lnTo>
                  <a:pt x="1335929" y="2348394"/>
                </a:lnTo>
                <a:lnTo>
                  <a:pt x="1389628" y="2356285"/>
                </a:lnTo>
                <a:lnTo>
                  <a:pt x="1443930" y="2363017"/>
                </a:lnTo>
                <a:lnTo>
                  <a:pt x="1498807" y="2368568"/>
                </a:lnTo>
                <a:lnTo>
                  <a:pt x="1554230" y="2372920"/>
                </a:lnTo>
                <a:lnTo>
                  <a:pt x="1610170" y="2376053"/>
                </a:lnTo>
                <a:lnTo>
                  <a:pt x="1666600" y="2377947"/>
                </a:lnTo>
                <a:lnTo>
                  <a:pt x="1723491" y="2378582"/>
                </a:lnTo>
                <a:lnTo>
                  <a:pt x="1780381" y="2377947"/>
                </a:lnTo>
                <a:lnTo>
                  <a:pt x="1836810" y="2376053"/>
                </a:lnTo>
                <a:lnTo>
                  <a:pt x="1892750" y="2372920"/>
                </a:lnTo>
                <a:lnTo>
                  <a:pt x="1948173" y="2368568"/>
                </a:lnTo>
                <a:lnTo>
                  <a:pt x="2003049" y="2363017"/>
                </a:lnTo>
                <a:lnTo>
                  <a:pt x="2057350" y="2356285"/>
                </a:lnTo>
                <a:lnTo>
                  <a:pt x="2111049" y="2348394"/>
                </a:lnTo>
                <a:lnTo>
                  <a:pt x="2164116" y="2339361"/>
                </a:lnTo>
                <a:lnTo>
                  <a:pt x="2216524" y="2329207"/>
                </a:lnTo>
                <a:lnTo>
                  <a:pt x="2268244" y="2317952"/>
                </a:lnTo>
                <a:lnTo>
                  <a:pt x="2319248" y="2305615"/>
                </a:lnTo>
                <a:lnTo>
                  <a:pt x="2369506" y="2292215"/>
                </a:lnTo>
                <a:lnTo>
                  <a:pt x="2418992" y="2277772"/>
                </a:lnTo>
                <a:lnTo>
                  <a:pt x="2467676" y="2262306"/>
                </a:lnTo>
                <a:lnTo>
                  <a:pt x="2515529" y="2245837"/>
                </a:lnTo>
                <a:lnTo>
                  <a:pt x="2562525" y="2228383"/>
                </a:lnTo>
                <a:lnTo>
                  <a:pt x="2608634" y="2209965"/>
                </a:lnTo>
                <a:lnTo>
                  <a:pt x="2653827" y="2190602"/>
                </a:lnTo>
                <a:lnTo>
                  <a:pt x="2698078" y="2170313"/>
                </a:lnTo>
                <a:lnTo>
                  <a:pt x="2741356" y="2149119"/>
                </a:lnTo>
                <a:lnTo>
                  <a:pt x="2783634" y="2127039"/>
                </a:lnTo>
                <a:lnTo>
                  <a:pt x="2824883" y="2104092"/>
                </a:lnTo>
                <a:lnTo>
                  <a:pt x="2865075" y="2080299"/>
                </a:lnTo>
                <a:lnTo>
                  <a:pt x="2904182" y="2055677"/>
                </a:lnTo>
                <a:lnTo>
                  <a:pt x="2942175" y="2030248"/>
                </a:lnTo>
                <a:lnTo>
                  <a:pt x="2979026" y="2004031"/>
                </a:lnTo>
                <a:lnTo>
                  <a:pt x="3014706" y="1977046"/>
                </a:lnTo>
                <a:lnTo>
                  <a:pt x="3049187" y="1949311"/>
                </a:lnTo>
                <a:lnTo>
                  <a:pt x="3082441" y="1920847"/>
                </a:lnTo>
                <a:lnTo>
                  <a:pt x="3114439" y="1891673"/>
                </a:lnTo>
                <a:lnTo>
                  <a:pt x="3145153" y="1861808"/>
                </a:lnTo>
                <a:lnTo>
                  <a:pt x="3174554" y="1831274"/>
                </a:lnTo>
                <a:lnTo>
                  <a:pt x="3202614" y="1800087"/>
                </a:lnTo>
                <a:lnTo>
                  <a:pt x="3229305" y="1768270"/>
                </a:lnTo>
                <a:lnTo>
                  <a:pt x="3254599" y="1735841"/>
                </a:lnTo>
                <a:lnTo>
                  <a:pt x="3278466" y="1702819"/>
                </a:lnTo>
                <a:lnTo>
                  <a:pt x="3300879" y="1669224"/>
                </a:lnTo>
                <a:lnTo>
                  <a:pt x="3321808" y="1635077"/>
                </a:lnTo>
                <a:lnTo>
                  <a:pt x="3341227" y="1600396"/>
                </a:lnTo>
                <a:lnTo>
                  <a:pt x="3359106" y="1565201"/>
                </a:lnTo>
                <a:lnTo>
                  <a:pt x="3375417" y="1529511"/>
                </a:lnTo>
                <a:lnTo>
                  <a:pt x="3390131" y="1493347"/>
                </a:lnTo>
                <a:lnTo>
                  <a:pt x="3403221" y="1456727"/>
                </a:lnTo>
                <a:lnTo>
                  <a:pt x="3414658" y="1419672"/>
                </a:lnTo>
                <a:lnTo>
                  <a:pt x="3424413" y="1382201"/>
                </a:lnTo>
                <a:lnTo>
                  <a:pt x="3432458" y="1344334"/>
                </a:lnTo>
                <a:lnTo>
                  <a:pt x="3438764" y="1306089"/>
                </a:lnTo>
                <a:lnTo>
                  <a:pt x="3443304" y="1267488"/>
                </a:lnTo>
                <a:lnTo>
                  <a:pt x="3446049" y="1228548"/>
                </a:lnTo>
                <a:lnTo>
                  <a:pt x="3446970" y="1189291"/>
                </a:lnTo>
                <a:lnTo>
                  <a:pt x="3446049" y="1150034"/>
                </a:lnTo>
                <a:lnTo>
                  <a:pt x="3443304" y="1111094"/>
                </a:lnTo>
                <a:lnTo>
                  <a:pt x="3438764" y="1072493"/>
                </a:lnTo>
                <a:lnTo>
                  <a:pt x="3432458" y="1034248"/>
                </a:lnTo>
                <a:lnTo>
                  <a:pt x="3424413" y="996381"/>
                </a:lnTo>
                <a:lnTo>
                  <a:pt x="3414658" y="958910"/>
                </a:lnTo>
                <a:lnTo>
                  <a:pt x="3403221" y="921855"/>
                </a:lnTo>
                <a:lnTo>
                  <a:pt x="3390131" y="885235"/>
                </a:lnTo>
                <a:lnTo>
                  <a:pt x="3375417" y="849071"/>
                </a:lnTo>
                <a:lnTo>
                  <a:pt x="3359106" y="813381"/>
                </a:lnTo>
                <a:lnTo>
                  <a:pt x="3341227" y="778186"/>
                </a:lnTo>
                <a:lnTo>
                  <a:pt x="3321808" y="743505"/>
                </a:lnTo>
                <a:lnTo>
                  <a:pt x="3300879" y="709358"/>
                </a:lnTo>
                <a:lnTo>
                  <a:pt x="3278466" y="675763"/>
                </a:lnTo>
                <a:lnTo>
                  <a:pt x="3254599" y="642741"/>
                </a:lnTo>
                <a:lnTo>
                  <a:pt x="3229305" y="610312"/>
                </a:lnTo>
                <a:lnTo>
                  <a:pt x="3202614" y="578495"/>
                </a:lnTo>
                <a:lnTo>
                  <a:pt x="3174554" y="547308"/>
                </a:lnTo>
                <a:lnTo>
                  <a:pt x="3145153" y="516774"/>
                </a:lnTo>
                <a:lnTo>
                  <a:pt x="3114439" y="486909"/>
                </a:lnTo>
                <a:lnTo>
                  <a:pt x="3082441" y="457735"/>
                </a:lnTo>
                <a:lnTo>
                  <a:pt x="3049187" y="429271"/>
                </a:lnTo>
                <a:lnTo>
                  <a:pt x="3014706" y="401536"/>
                </a:lnTo>
                <a:lnTo>
                  <a:pt x="2979026" y="374551"/>
                </a:lnTo>
                <a:lnTo>
                  <a:pt x="2942175" y="348334"/>
                </a:lnTo>
                <a:lnTo>
                  <a:pt x="2904182" y="322905"/>
                </a:lnTo>
                <a:lnTo>
                  <a:pt x="2865075" y="298283"/>
                </a:lnTo>
                <a:lnTo>
                  <a:pt x="2824883" y="274490"/>
                </a:lnTo>
                <a:lnTo>
                  <a:pt x="2783634" y="251543"/>
                </a:lnTo>
                <a:lnTo>
                  <a:pt x="2741356" y="229463"/>
                </a:lnTo>
                <a:lnTo>
                  <a:pt x="2698078" y="208269"/>
                </a:lnTo>
                <a:lnTo>
                  <a:pt x="2653827" y="187980"/>
                </a:lnTo>
                <a:lnTo>
                  <a:pt x="2608634" y="168617"/>
                </a:lnTo>
                <a:lnTo>
                  <a:pt x="2562525" y="150199"/>
                </a:lnTo>
                <a:lnTo>
                  <a:pt x="2515529" y="132745"/>
                </a:lnTo>
                <a:lnTo>
                  <a:pt x="2467676" y="116276"/>
                </a:lnTo>
                <a:lnTo>
                  <a:pt x="2418992" y="100810"/>
                </a:lnTo>
                <a:lnTo>
                  <a:pt x="2369506" y="86367"/>
                </a:lnTo>
                <a:lnTo>
                  <a:pt x="2319248" y="72967"/>
                </a:lnTo>
                <a:lnTo>
                  <a:pt x="2268244" y="60630"/>
                </a:lnTo>
                <a:lnTo>
                  <a:pt x="2216524" y="49375"/>
                </a:lnTo>
                <a:lnTo>
                  <a:pt x="2164116" y="39221"/>
                </a:lnTo>
                <a:lnTo>
                  <a:pt x="2111049" y="30188"/>
                </a:lnTo>
                <a:lnTo>
                  <a:pt x="2057350" y="22297"/>
                </a:lnTo>
                <a:lnTo>
                  <a:pt x="2003049" y="15565"/>
                </a:lnTo>
                <a:lnTo>
                  <a:pt x="1948173" y="10014"/>
                </a:lnTo>
                <a:lnTo>
                  <a:pt x="1892750" y="5662"/>
                </a:lnTo>
                <a:lnTo>
                  <a:pt x="1836810" y="2529"/>
                </a:lnTo>
                <a:lnTo>
                  <a:pt x="1780381" y="635"/>
                </a:lnTo>
                <a:lnTo>
                  <a:pt x="1723491" y="0"/>
                </a:lnTo>
                <a:close/>
              </a:path>
            </a:pathLst>
          </a:custGeom>
          <a:solidFill>
            <a:srgbClr val="46C7B4">
              <a:alpha val="529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91636" y="2378214"/>
            <a:ext cx="12363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ogy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93171" y="2809862"/>
            <a:ext cx="2814955" cy="1614170"/>
          </a:xfrm>
          <a:custGeom>
            <a:avLst/>
            <a:gdLst/>
            <a:ahLst/>
            <a:cxnLst/>
            <a:rect l="l" t="t" r="r" b="b"/>
            <a:pathLst>
              <a:path w="2814954" h="1614170">
                <a:moveTo>
                  <a:pt x="1407223" y="0"/>
                </a:moveTo>
                <a:lnTo>
                  <a:pt x="1346180" y="745"/>
                </a:lnTo>
                <a:lnTo>
                  <a:pt x="1285802" y="2961"/>
                </a:lnTo>
                <a:lnTo>
                  <a:pt x="1226141" y="6618"/>
                </a:lnTo>
                <a:lnTo>
                  <a:pt x="1167250" y="11685"/>
                </a:lnTo>
                <a:lnTo>
                  <a:pt x="1109181" y="18132"/>
                </a:lnTo>
                <a:lnTo>
                  <a:pt x="1051988" y="25929"/>
                </a:lnTo>
                <a:lnTo>
                  <a:pt x="995723" y="35046"/>
                </a:lnTo>
                <a:lnTo>
                  <a:pt x="940439" y="45451"/>
                </a:lnTo>
                <a:lnTo>
                  <a:pt x="886188" y="57115"/>
                </a:lnTo>
                <a:lnTo>
                  <a:pt x="833025" y="70008"/>
                </a:lnTo>
                <a:lnTo>
                  <a:pt x="781001" y="84100"/>
                </a:lnTo>
                <a:lnTo>
                  <a:pt x="730169" y="99359"/>
                </a:lnTo>
                <a:lnTo>
                  <a:pt x="680583" y="115756"/>
                </a:lnTo>
                <a:lnTo>
                  <a:pt x="632294" y="133261"/>
                </a:lnTo>
                <a:lnTo>
                  <a:pt x="585356" y="151843"/>
                </a:lnTo>
                <a:lnTo>
                  <a:pt x="539821" y="171472"/>
                </a:lnTo>
                <a:lnTo>
                  <a:pt x="495742" y="192117"/>
                </a:lnTo>
                <a:lnTo>
                  <a:pt x="453173" y="213749"/>
                </a:lnTo>
                <a:lnTo>
                  <a:pt x="412165" y="236337"/>
                </a:lnTo>
                <a:lnTo>
                  <a:pt x="372772" y="259851"/>
                </a:lnTo>
                <a:lnTo>
                  <a:pt x="335047" y="284260"/>
                </a:lnTo>
                <a:lnTo>
                  <a:pt x="299042" y="309535"/>
                </a:lnTo>
                <a:lnTo>
                  <a:pt x="264810" y="335645"/>
                </a:lnTo>
                <a:lnTo>
                  <a:pt x="232403" y="362559"/>
                </a:lnTo>
                <a:lnTo>
                  <a:pt x="201876" y="390248"/>
                </a:lnTo>
                <a:lnTo>
                  <a:pt x="173280" y="418682"/>
                </a:lnTo>
                <a:lnTo>
                  <a:pt x="146668" y="447829"/>
                </a:lnTo>
                <a:lnTo>
                  <a:pt x="122093" y="477660"/>
                </a:lnTo>
                <a:lnTo>
                  <a:pt x="79266" y="539251"/>
                </a:lnTo>
                <a:lnTo>
                  <a:pt x="45220" y="603213"/>
                </a:lnTo>
                <a:lnTo>
                  <a:pt x="20379" y="669305"/>
                </a:lnTo>
                <a:lnTo>
                  <a:pt x="5165" y="737284"/>
                </a:lnTo>
                <a:lnTo>
                  <a:pt x="0" y="806907"/>
                </a:lnTo>
                <a:lnTo>
                  <a:pt x="1300" y="841909"/>
                </a:lnTo>
                <a:lnTo>
                  <a:pt x="11542" y="910740"/>
                </a:lnTo>
                <a:lnTo>
                  <a:pt x="31623" y="977805"/>
                </a:lnTo>
                <a:lnTo>
                  <a:pt x="61119" y="1042863"/>
                </a:lnTo>
                <a:lnTo>
                  <a:pt x="99608" y="1105670"/>
                </a:lnTo>
                <a:lnTo>
                  <a:pt x="146668" y="1165985"/>
                </a:lnTo>
                <a:lnTo>
                  <a:pt x="173280" y="1195132"/>
                </a:lnTo>
                <a:lnTo>
                  <a:pt x="201876" y="1223565"/>
                </a:lnTo>
                <a:lnTo>
                  <a:pt x="232403" y="1251254"/>
                </a:lnTo>
                <a:lnTo>
                  <a:pt x="264810" y="1278169"/>
                </a:lnTo>
                <a:lnTo>
                  <a:pt x="299042" y="1304278"/>
                </a:lnTo>
                <a:lnTo>
                  <a:pt x="335047" y="1329553"/>
                </a:lnTo>
                <a:lnTo>
                  <a:pt x="372772" y="1353963"/>
                </a:lnTo>
                <a:lnTo>
                  <a:pt x="412165" y="1377476"/>
                </a:lnTo>
                <a:lnTo>
                  <a:pt x="453173" y="1400064"/>
                </a:lnTo>
                <a:lnTo>
                  <a:pt x="495742" y="1421696"/>
                </a:lnTo>
                <a:lnTo>
                  <a:pt x="539821" y="1442342"/>
                </a:lnTo>
                <a:lnTo>
                  <a:pt x="585356" y="1461971"/>
                </a:lnTo>
                <a:lnTo>
                  <a:pt x="632294" y="1480553"/>
                </a:lnTo>
                <a:lnTo>
                  <a:pt x="680583" y="1498057"/>
                </a:lnTo>
                <a:lnTo>
                  <a:pt x="730169" y="1514454"/>
                </a:lnTo>
                <a:lnTo>
                  <a:pt x="781001" y="1529714"/>
                </a:lnTo>
                <a:lnTo>
                  <a:pt x="833025" y="1543805"/>
                </a:lnTo>
                <a:lnTo>
                  <a:pt x="886188" y="1556698"/>
                </a:lnTo>
                <a:lnTo>
                  <a:pt x="940439" y="1568362"/>
                </a:lnTo>
                <a:lnTo>
                  <a:pt x="995723" y="1578768"/>
                </a:lnTo>
                <a:lnTo>
                  <a:pt x="1051988" y="1587884"/>
                </a:lnTo>
                <a:lnTo>
                  <a:pt x="1109181" y="1595681"/>
                </a:lnTo>
                <a:lnTo>
                  <a:pt x="1167250" y="1602128"/>
                </a:lnTo>
                <a:lnTo>
                  <a:pt x="1226141" y="1607195"/>
                </a:lnTo>
                <a:lnTo>
                  <a:pt x="1285802" y="1610852"/>
                </a:lnTo>
                <a:lnTo>
                  <a:pt x="1346180" y="1613068"/>
                </a:lnTo>
                <a:lnTo>
                  <a:pt x="1407223" y="1613814"/>
                </a:lnTo>
                <a:lnTo>
                  <a:pt x="1468266" y="1613068"/>
                </a:lnTo>
                <a:lnTo>
                  <a:pt x="1528644" y="1610852"/>
                </a:lnTo>
                <a:lnTo>
                  <a:pt x="1588305" y="1607195"/>
                </a:lnTo>
                <a:lnTo>
                  <a:pt x="1647196" y="1602128"/>
                </a:lnTo>
                <a:lnTo>
                  <a:pt x="1705265" y="1595681"/>
                </a:lnTo>
                <a:lnTo>
                  <a:pt x="1762458" y="1587884"/>
                </a:lnTo>
                <a:lnTo>
                  <a:pt x="1818723" y="1578768"/>
                </a:lnTo>
                <a:lnTo>
                  <a:pt x="1874007" y="1568362"/>
                </a:lnTo>
                <a:lnTo>
                  <a:pt x="1928258" y="1556698"/>
                </a:lnTo>
                <a:lnTo>
                  <a:pt x="1981421" y="1543805"/>
                </a:lnTo>
                <a:lnTo>
                  <a:pt x="2033445" y="1529714"/>
                </a:lnTo>
                <a:lnTo>
                  <a:pt x="2084277" y="1514454"/>
                </a:lnTo>
                <a:lnTo>
                  <a:pt x="2133863" y="1498057"/>
                </a:lnTo>
                <a:lnTo>
                  <a:pt x="2182152" y="1480553"/>
                </a:lnTo>
                <a:lnTo>
                  <a:pt x="2229090" y="1461971"/>
                </a:lnTo>
                <a:lnTo>
                  <a:pt x="2274625" y="1442342"/>
                </a:lnTo>
                <a:lnTo>
                  <a:pt x="2318704" y="1421696"/>
                </a:lnTo>
                <a:lnTo>
                  <a:pt x="2361273" y="1400064"/>
                </a:lnTo>
                <a:lnTo>
                  <a:pt x="2402281" y="1377476"/>
                </a:lnTo>
                <a:lnTo>
                  <a:pt x="2441674" y="1353963"/>
                </a:lnTo>
                <a:lnTo>
                  <a:pt x="2479399" y="1329553"/>
                </a:lnTo>
                <a:lnTo>
                  <a:pt x="2515404" y="1304278"/>
                </a:lnTo>
                <a:lnTo>
                  <a:pt x="2549636" y="1278169"/>
                </a:lnTo>
                <a:lnTo>
                  <a:pt x="2582043" y="1251254"/>
                </a:lnTo>
                <a:lnTo>
                  <a:pt x="2612570" y="1223565"/>
                </a:lnTo>
                <a:lnTo>
                  <a:pt x="2641166" y="1195132"/>
                </a:lnTo>
                <a:lnTo>
                  <a:pt x="2667778" y="1165985"/>
                </a:lnTo>
                <a:lnTo>
                  <a:pt x="2692353" y="1136154"/>
                </a:lnTo>
                <a:lnTo>
                  <a:pt x="2735180" y="1074563"/>
                </a:lnTo>
                <a:lnTo>
                  <a:pt x="2769226" y="1010600"/>
                </a:lnTo>
                <a:lnTo>
                  <a:pt x="2794067" y="944508"/>
                </a:lnTo>
                <a:lnTo>
                  <a:pt x="2809281" y="876530"/>
                </a:lnTo>
                <a:lnTo>
                  <a:pt x="2814447" y="806907"/>
                </a:lnTo>
                <a:lnTo>
                  <a:pt x="2813146" y="771905"/>
                </a:lnTo>
                <a:lnTo>
                  <a:pt x="2802904" y="703074"/>
                </a:lnTo>
                <a:lnTo>
                  <a:pt x="2782823" y="636008"/>
                </a:lnTo>
                <a:lnTo>
                  <a:pt x="2753327" y="570951"/>
                </a:lnTo>
                <a:lnTo>
                  <a:pt x="2714838" y="508144"/>
                </a:lnTo>
                <a:lnTo>
                  <a:pt x="2667778" y="447829"/>
                </a:lnTo>
                <a:lnTo>
                  <a:pt x="2641166" y="418682"/>
                </a:lnTo>
                <a:lnTo>
                  <a:pt x="2612570" y="390248"/>
                </a:lnTo>
                <a:lnTo>
                  <a:pt x="2582043" y="362559"/>
                </a:lnTo>
                <a:lnTo>
                  <a:pt x="2549636" y="335645"/>
                </a:lnTo>
                <a:lnTo>
                  <a:pt x="2515404" y="309535"/>
                </a:lnTo>
                <a:lnTo>
                  <a:pt x="2479399" y="284260"/>
                </a:lnTo>
                <a:lnTo>
                  <a:pt x="2441674" y="259851"/>
                </a:lnTo>
                <a:lnTo>
                  <a:pt x="2402281" y="236337"/>
                </a:lnTo>
                <a:lnTo>
                  <a:pt x="2361273" y="213749"/>
                </a:lnTo>
                <a:lnTo>
                  <a:pt x="2318704" y="192117"/>
                </a:lnTo>
                <a:lnTo>
                  <a:pt x="2274625" y="171472"/>
                </a:lnTo>
                <a:lnTo>
                  <a:pt x="2229090" y="151843"/>
                </a:lnTo>
                <a:lnTo>
                  <a:pt x="2182152" y="133261"/>
                </a:lnTo>
                <a:lnTo>
                  <a:pt x="2133863" y="115756"/>
                </a:lnTo>
                <a:lnTo>
                  <a:pt x="2084277" y="99359"/>
                </a:lnTo>
                <a:lnTo>
                  <a:pt x="2033445" y="84100"/>
                </a:lnTo>
                <a:lnTo>
                  <a:pt x="1981421" y="70008"/>
                </a:lnTo>
                <a:lnTo>
                  <a:pt x="1928258" y="57115"/>
                </a:lnTo>
                <a:lnTo>
                  <a:pt x="1874007" y="45451"/>
                </a:lnTo>
                <a:lnTo>
                  <a:pt x="1818723" y="35046"/>
                </a:lnTo>
                <a:lnTo>
                  <a:pt x="1762458" y="25929"/>
                </a:lnTo>
                <a:lnTo>
                  <a:pt x="1705265" y="18132"/>
                </a:lnTo>
                <a:lnTo>
                  <a:pt x="1647196" y="11685"/>
                </a:lnTo>
                <a:lnTo>
                  <a:pt x="1588305" y="6618"/>
                </a:lnTo>
                <a:lnTo>
                  <a:pt x="1528644" y="2961"/>
                </a:lnTo>
                <a:lnTo>
                  <a:pt x="1468266" y="745"/>
                </a:lnTo>
                <a:lnTo>
                  <a:pt x="1407223" y="0"/>
                </a:lnTo>
                <a:close/>
              </a:path>
            </a:pathLst>
          </a:custGeom>
          <a:solidFill>
            <a:srgbClr val="A992FF">
              <a:alpha val="811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5752" y="3512134"/>
            <a:ext cx="1645920" cy="245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09235" y="1392262"/>
            <a:ext cx="4158322" cy="23785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65155" y="5838687"/>
            <a:ext cx="38900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latin typeface="Gill Sans MT"/>
                <a:cs typeface="Gill Sans MT"/>
              </a:rPr>
              <a:t>A </a:t>
            </a:r>
            <a:r>
              <a:rPr sz="3200" spc="-55" dirty="0">
                <a:latin typeface="Gill Sans MT"/>
                <a:cs typeface="Gill Sans MT"/>
              </a:rPr>
              <a:t>multifaceted</a:t>
            </a:r>
            <a:r>
              <a:rPr sz="3200" spc="-40" dirty="0">
                <a:latin typeface="Gill Sans MT"/>
                <a:cs typeface="Gill Sans MT"/>
              </a:rPr>
              <a:t> </a:t>
            </a:r>
            <a:r>
              <a:rPr sz="3200" spc="-60" dirty="0">
                <a:latin typeface="Gill Sans MT"/>
                <a:cs typeface="Gill Sans MT"/>
              </a:rPr>
              <a:t>discipline</a:t>
            </a:r>
            <a:endParaRPr sz="3200" dirty="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9276" y="2325014"/>
            <a:ext cx="21964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Mathematics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Bioinformatics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2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87015" y="1782940"/>
            <a:ext cx="3655695" cy="1424940"/>
          </a:xfrm>
          <a:custGeom>
            <a:avLst/>
            <a:gdLst/>
            <a:ahLst/>
            <a:cxnLst/>
            <a:rect l="l" t="t" r="r" b="b"/>
            <a:pathLst>
              <a:path w="3655695" h="1424939">
                <a:moveTo>
                  <a:pt x="3417951" y="0"/>
                </a:moveTo>
                <a:lnTo>
                  <a:pt x="237439" y="0"/>
                </a:lnTo>
                <a:lnTo>
                  <a:pt x="189588" y="4823"/>
                </a:lnTo>
                <a:lnTo>
                  <a:pt x="145019" y="18658"/>
                </a:lnTo>
                <a:lnTo>
                  <a:pt x="104687" y="40549"/>
                </a:lnTo>
                <a:lnTo>
                  <a:pt x="69546" y="69542"/>
                </a:lnTo>
                <a:lnTo>
                  <a:pt x="40552" y="104681"/>
                </a:lnTo>
                <a:lnTo>
                  <a:pt x="18660" y="145014"/>
                </a:lnTo>
                <a:lnTo>
                  <a:pt x="4824" y="189585"/>
                </a:lnTo>
                <a:lnTo>
                  <a:pt x="0" y="237439"/>
                </a:lnTo>
                <a:lnTo>
                  <a:pt x="0" y="1187170"/>
                </a:lnTo>
                <a:lnTo>
                  <a:pt x="4824" y="1235021"/>
                </a:lnTo>
                <a:lnTo>
                  <a:pt x="18660" y="1279589"/>
                </a:lnTo>
                <a:lnTo>
                  <a:pt x="40552" y="1319922"/>
                </a:lnTo>
                <a:lnTo>
                  <a:pt x="69546" y="1355063"/>
                </a:lnTo>
                <a:lnTo>
                  <a:pt x="104687" y="1384057"/>
                </a:lnTo>
                <a:lnTo>
                  <a:pt x="145019" y="1405949"/>
                </a:lnTo>
                <a:lnTo>
                  <a:pt x="189588" y="1419785"/>
                </a:lnTo>
                <a:lnTo>
                  <a:pt x="237439" y="1424609"/>
                </a:lnTo>
                <a:lnTo>
                  <a:pt x="3417951" y="1424609"/>
                </a:lnTo>
                <a:lnTo>
                  <a:pt x="3465805" y="1419785"/>
                </a:lnTo>
                <a:lnTo>
                  <a:pt x="3510375" y="1405949"/>
                </a:lnTo>
                <a:lnTo>
                  <a:pt x="3550708" y="1384057"/>
                </a:lnTo>
                <a:lnTo>
                  <a:pt x="3585848" y="1355063"/>
                </a:lnTo>
                <a:lnTo>
                  <a:pt x="3614840" y="1319922"/>
                </a:lnTo>
                <a:lnTo>
                  <a:pt x="3636731" y="1279589"/>
                </a:lnTo>
                <a:lnTo>
                  <a:pt x="3650566" y="1235021"/>
                </a:lnTo>
                <a:lnTo>
                  <a:pt x="3655390" y="1187170"/>
                </a:lnTo>
                <a:lnTo>
                  <a:pt x="3655390" y="237439"/>
                </a:lnTo>
                <a:lnTo>
                  <a:pt x="3650566" y="189585"/>
                </a:lnTo>
                <a:lnTo>
                  <a:pt x="3636731" y="145014"/>
                </a:lnTo>
                <a:lnTo>
                  <a:pt x="3614840" y="104681"/>
                </a:lnTo>
                <a:lnTo>
                  <a:pt x="3585848" y="69542"/>
                </a:lnTo>
                <a:lnTo>
                  <a:pt x="3550708" y="40549"/>
                </a:lnTo>
                <a:lnTo>
                  <a:pt x="3510375" y="18658"/>
                </a:lnTo>
                <a:lnTo>
                  <a:pt x="3465805" y="4823"/>
                </a:lnTo>
                <a:lnTo>
                  <a:pt x="3417951" y="0"/>
                </a:lnTo>
                <a:close/>
              </a:path>
            </a:pathLst>
          </a:custGeom>
          <a:solidFill>
            <a:srgbClr val="DEE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7015" y="4188205"/>
            <a:ext cx="3655695" cy="1424940"/>
          </a:xfrm>
          <a:custGeom>
            <a:avLst/>
            <a:gdLst/>
            <a:ahLst/>
            <a:cxnLst/>
            <a:rect l="l" t="t" r="r" b="b"/>
            <a:pathLst>
              <a:path w="3655695" h="1424939">
                <a:moveTo>
                  <a:pt x="3417951" y="0"/>
                </a:moveTo>
                <a:lnTo>
                  <a:pt x="237439" y="0"/>
                </a:lnTo>
                <a:lnTo>
                  <a:pt x="189588" y="4823"/>
                </a:lnTo>
                <a:lnTo>
                  <a:pt x="145019" y="18658"/>
                </a:lnTo>
                <a:lnTo>
                  <a:pt x="104687" y="40549"/>
                </a:lnTo>
                <a:lnTo>
                  <a:pt x="69546" y="69542"/>
                </a:lnTo>
                <a:lnTo>
                  <a:pt x="40552" y="104681"/>
                </a:lnTo>
                <a:lnTo>
                  <a:pt x="18660" y="145014"/>
                </a:lnTo>
                <a:lnTo>
                  <a:pt x="4824" y="189585"/>
                </a:lnTo>
                <a:lnTo>
                  <a:pt x="0" y="237439"/>
                </a:lnTo>
                <a:lnTo>
                  <a:pt x="0" y="1187170"/>
                </a:lnTo>
                <a:lnTo>
                  <a:pt x="4824" y="1235021"/>
                </a:lnTo>
                <a:lnTo>
                  <a:pt x="18660" y="1279589"/>
                </a:lnTo>
                <a:lnTo>
                  <a:pt x="40552" y="1319922"/>
                </a:lnTo>
                <a:lnTo>
                  <a:pt x="69546" y="1355063"/>
                </a:lnTo>
                <a:lnTo>
                  <a:pt x="104687" y="1384057"/>
                </a:lnTo>
                <a:lnTo>
                  <a:pt x="145019" y="1405949"/>
                </a:lnTo>
                <a:lnTo>
                  <a:pt x="189588" y="1419785"/>
                </a:lnTo>
                <a:lnTo>
                  <a:pt x="237439" y="1424609"/>
                </a:lnTo>
                <a:lnTo>
                  <a:pt x="3417951" y="1424609"/>
                </a:lnTo>
                <a:lnTo>
                  <a:pt x="3465805" y="1419785"/>
                </a:lnTo>
                <a:lnTo>
                  <a:pt x="3510375" y="1405949"/>
                </a:lnTo>
                <a:lnTo>
                  <a:pt x="3550708" y="1384057"/>
                </a:lnTo>
                <a:lnTo>
                  <a:pt x="3585848" y="1355063"/>
                </a:lnTo>
                <a:lnTo>
                  <a:pt x="3614840" y="1319922"/>
                </a:lnTo>
                <a:lnTo>
                  <a:pt x="3636731" y="1279589"/>
                </a:lnTo>
                <a:lnTo>
                  <a:pt x="3650566" y="1235021"/>
                </a:lnTo>
                <a:lnTo>
                  <a:pt x="3655390" y="1187170"/>
                </a:lnTo>
                <a:lnTo>
                  <a:pt x="3655390" y="237439"/>
                </a:lnTo>
                <a:lnTo>
                  <a:pt x="3650566" y="189585"/>
                </a:lnTo>
                <a:lnTo>
                  <a:pt x="3636731" y="145014"/>
                </a:lnTo>
                <a:lnTo>
                  <a:pt x="3614840" y="104681"/>
                </a:lnTo>
                <a:lnTo>
                  <a:pt x="3585848" y="69542"/>
                </a:lnTo>
                <a:lnTo>
                  <a:pt x="3550708" y="40549"/>
                </a:lnTo>
                <a:lnTo>
                  <a:pt x="3510375" y="18658"/>
                </a:lnTo>
                <a:lnTo>
                  <a:pt x="3465805" y="4823"/>
                </a:lnTo>
                <a:lnTo>
                  <a:pt x="3417951" y="0"/>
                </a:lnTo>
                <a:close/>
              </a:path>
            </a:pathLst>
          </a:custGeom>
          <a:solidFill>
            <a:srgbClr val="C3E4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49416" y="2920415"/>
            <a:ext cx="3655695" cy="1424940"/>
          </a:xfrm>
          <a:custGeom>
            <a:avLst/>
            <a:gdLst/>
            <a:ahLst/>
            <a:cxnLst/>
            <a:rect l="l" t="t" r="r" b="b"/>
            <a:pathLst>
              <a:path w="3655695" h="1424939">
                <a:moveTo>
                  <a:pt x="3417951" y="0"/>
                </a:moveTo>
                <a:lnTo>
                  <a:pt x="237439" y="0"/>
                </a:lnTo>
                <a:lnTo>
                  <a:pt x="189588" y="4823"/>
                </a:lnTo>
                <a:lnTo>
                  <a:pt x="145019" y="18658"/>
                </a:lnTo>
                <a:lnTo>
                  <a:pt x="104687" y="40549"/>
                </a:lnTo>
                <a:lnTo>
                  <a:pt x="69546" y="69542"/>
                </a:lnTo>
                <a:lnTo>
                  <a:pt x="40552" y="104681"/>
                </a:lnTo>
                <a:lnTo>
                  <a:pt x="18660" y="145014"/>
                </a:lnTo>
                <a:lnTo>
                  <a:pt x="4824" y="189585"/>
                </a:lnTo>
                <a:lnTo>
                  <a:pt x="0" y="237439"/>
                </a:lnTo>
                <a:lnTo>
                  <a:pt x="0" y="1187170"/>
                </a:lnTo>
                <a:lnTo>
                  <a:pt x="4824" y="1235021"/>
                </a:lnTo>
                <a:lnTo>
                  <a:pt x="18660" y="1279589"/>
                </a:lnTo>
                <a:lnTo>
                  <a:pt x="40552" y="1319922"/>
                </a:lnTo>
                <a:lnTo>
                  <a:pt x="69546" y="1355063"/>
                </a:lnTo>
                <a:lnTo>
                  <a:pt x="104687" y="1384057"/>
                </a:lnTo>
                <a:lnTo>
                  <a:pt x="145019" y="1405949"/>
                </a:lnTo>
                <a:lnTo>
                  <a:pt x="189588" y="1419785"/>
                </a:lnTo>
                <a:lnTo>
                  <a:pt x="237439" y="1424609"/>
                </a:lnTo>
                <a:lnTo>
                  <a:pt x="3417951" y="1424609"/>
                </a:lnTo>
                <a:lnTo>
                  <a:pt x="3465805" y="1419785"/>
                </a:lnTo>
                <a:lnTo>
                  <a:pt x="3510375" y="1405949"/>
                </a:lnTo>
                <a:lnTo>
                  <a:pt x="3550708" y="1384057"/>
                </a:lnTo>
                <a:lnTo>
                  <a:pt x="3585848" y="1355063"/>
                </a:lnTo>
                <a:lnTo>
                  <a:pt x="3614840" y="1319922"/>
                </a:lnTo>
                <a:lnTo>
                  <a:pt x="3636731" y="1279589"/>
                </a:lnTo>
                <a:lnTo>
                  <a:pt x="3650566" y="1235021"/>
                </a:lnTo>
                <a:lnTo>
                  <a:pt x="3655390" y="1187170"/>
                </a:lnTo>
                <a:lnTo>
                  <a:pt x="3655390" y="237439"/>
                </a:lnTo>
                <a:lnTo>
                  <a:pt x="3650566" y="189585"/>
                </a:lnTo>
                <a:lnTo>
                  <a:pt x="3636731" y="145014"/>
                </a:lnTo>
                <a:lnTo>
                  <a:pt x="3614840" y="104681"/>
                </a:lnTo>
                <a:lnTo>
                  <a:pt x="3585848" y="69542"/>
                </a:lnTo>
                <a:lnTo>
                  <a:pt x="3550708" y="40549"/>
                </a:lnTo>
                <a:lnTo>
                  <a:pt x="3510375" y="18658"/>
                </a:lnTo>
                <a:lnTo>
                  <a:pt x="3465805" y="4823"/>
                </a:lnTo>
                <a:lnTo>
                  <a:pt x="3417951" y="0"/>
                </a:lnTo>
                <a:close/>
              </a:path>
            </a:pathLst>
          </a:custGeom>
          <a:solidFill>
            <a:srgbClr val="9EC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35299" y="1933905"/>
            <a:ext cx="6963409" cy="3517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4495800">
              <a:lnSpc>
                <a:spcPct val="99500"/>
              </a:lnSpc>
              <a:spcBef>
                <a:spcPts val="110"/>
              </a:spcBef>
            </a:pPr>
            <a:r>
              <a:rPr spc="-45" dirty="0">
                <a:latin typeface="Gill Sans MT"/>
                <a:cs typeface="Gill Sans MT"/>
              </a:rPr>
              <a:t>Biologists </a:t>
            </a:r>
            <a:r>
              <a:rPr spc="130" dirty="0">
                <a:latin typeface="Gill Sans MT"/>
                <a:cs typeface="Gill Sans MT"/>
              </a:rPr>
              <a:t>+ </a:t>
            </a:r>
            <a:r>
              <a:rPr spc="-45" dirty="0">
                <a:latin typeface="Gill Sans MT"/>
                <a:cs typeface="Gill Sans MT"/>
              </a:rPr>
              <a:t>Clinicians  </a:t>
            </a:r>
            <a:r>
              <a:rPr spc="-40" dirty="0">
                <a:latin typeface="Gill Sans MT"/>
                <a:cs typeface="Gill Sans MT"/>
              </a:rPr>
              <a:t>collect </a:t>
            </a:r>
            <a:r>
              <a:rPr spc="-35" dirty="0">
                <a:latin typeface="Gill Sans MT"/>
                <a:cs typeface="Gill Sans MT"/>
              </a:rPr>
              <a:t>molecular </a:t>
            </a:r>
            <a:r>
              <a:rPr spc="-30" dirty="0">
                <a:latin typeface="Gill Sans MT"/>
                <a:cs typeface="Gill Sans MT"/>
              </a:rPr>
              <a:t>data:  </a:t>
            </a:r>
            <a:r>
              <a:rPr spc="-20" dirty="0">
                <a:latin typeface="Gill Sans MT"/>
                <a:cs typeface="Gill Sans MT"/>
              </a:rPr>
              <a:t>DNA &amp; </a:t>
            </a:r>
            <a:r>
              <a:rPr spc="-40" dirty="0">
                <a:latin typeface="Gill Sans MT"/>
                <a:cs typeface="Gill Sans MT"/>
              </a:rPr>
              <a:t>Protein</a:t>
            </a:r>
            <a:r>
              <a:rPr spc="-25" dirty="0">
                <a:latin typeface="Gill Sans MT"/>
                <a:cs typeface="Gill Sans MT"/>
              </a:rPr>
              <a:t> sequences,</a:t>
            </a:r>
            <a:endParaRPr dirty="0">
              <a:latin typeface="Gill Sans MT"/>
              <a:cs typeface="Gill Sans MT"/>
            </a:endParaRPr>
          </a:p>
          <a:p>
            <a:pPr marL="12700">
              <a:lnSpc>
                <a:spcPts val="2100"/>
              </a:lnSpc>
            </a:pPr>
            <a:r>
              <a:rPr spc="-5" dirty="0">
                <a:latin typeface="Gill Sans MT"/>
                <a:cs typeface="Gill Sans MT"/>
              </a:rPr>
              <a:t>gene </a:t>
            </a:r>
            <a:r>
              <a:rPr spc="-40" dirty="0">
                <a:latin typeface="Gill Sans MT"/>
                <a:cs typeface="Gill Sans MT"/>
              </a:rPr>
              <a:t>expression, </a:t>
            </a:r>
            <a:r>
              <a:rPr spc="-45" dirty="0">
                <a:latin typeface="Gill Sans MT"/>
                <a:cs typeface="Gill Sans MT"/>
              </a:rPr>
              <a:t>mutations,</a:t>
            </a:r>
            <a:r>
              <a:rPr spc="-250" dirty="0">
                <a:latin typeface="Gill Sans MT"/>
                <a:cs typeface="Gill Sans MT"/>
              </a:rPr>
              <a:t> </a:t>
            </a:r>
            <a:r>
              <a:rPr spc="-35" dirty="0">
                <a:latin typeface="Gill Sans MT"/>
                <a:cs typeface="Gill Sans MT"/>
              </a:rPr>
              <a:t>etc</a:t>
            </a:r>
            <a:endParaRPr dirty="0">
              <a:latin typeface="Gill Sans MT"/>
              <a:cs typeface="Gill Sans MT"/>
            </a:endParaRPr>
          </a:p>
          <a:p>
            <a:pPr marL="3975100">
              <a:lnSpc>
                <a:spcPts val="2130"/>
              </a:lnSpc>
              <a:spcBef>
                <a:spcPts val="395"/>
              </a:spcBef>
            </a:pPr>
            <a:r>
              <a:rPr spc="-40" dirty="0">
                <a:latin typeface="Gill Sans MT"/>
                <a:cs typeface="Gill Sans MT"/>
              </a:rPr>
              <a:t>Bioinformaticians</a:t>
            </a:r>
            <a:endParaRPr dirty="0">
              <a:latin typeface="Gill Sans MT"/>
              <a:cs typeface="Gill Sans MT"/>
            </a:endParaRPr>
          </a:p>
          <a:p>
            <a:pPr marL="3975100">
              <a:lnSpc>
                <a:spcPts val="2130"/>
              </a:lnSpc>
            </a:pPr>
            <a:r>
              <a:rPr spc="-25" dirty="0">
                <a:latin typeface="Gill Sans MT"/>
                <a:cs typeface="Gill Sans MT"/>
              </a:rPr>
              <a:t>Study </a:t>
            </a:r>
            <a:r>
              <a:rPr spc="-30" dirty="0">
                <a:latin typeface="Gill Sans MT"/>
                <a:cs typeface="Gill Sans MT"/>
              </a:rPr>
              <a:t>biological questions</a:t>
            </a:r>
            <a:r>
              <a:rPr spc="30" dirty="0">
                <a:latin typeface="Gill Sans MT"/>
                <a:cs typeface="Gill Sans MT"/>
              </a:rPr>
              <a:t> </a:t>
            </a:r>
            <a:r>
              <a:rPr spc="-30" dirty="0">
                <a:latin typeface="Gill Sans MT"/>
                <a:cs typeface="Gill Sans MT"/>
              </a:rPr>
              <a:t>by</a:t>
            </a:r>
            <a:endParaRPr dirty="0">
              <a:latin typeface="Gill Sans MT"/>
              <a:cs typeface="Gill Sans MT"/>
            </a:endParaRPr>
          </a:p>
          <a:p>
            <a:pPr marL="3975100" marR="5080">
              <a:lnSpc>
                <a:spcPts val="2100"/>
              </a:lnSpc>
              <a:spcBef>
                <a:spcPts val="160"/>
              </a:spcBef>
            </a:pPr>
            <a:r>
              <a:rPr spc="-30" dirty="0">
                <a:latin typeface="Gill Sans MT"/>
                <a:cs typeface="Gill Sans MT"/>
              </a:rPr>
              <a:t>analyzing </a:t>
            </a:r>
            <a:r>
              <a:rPr spc="-35" dirty="0">
                <a:latin typeface="Gill Sans MT"/>
                <a:cs typeface="Gill Sans MT"/>
              </a:rPr>
              <a:t>molecular </a:t>
            </a:r>
            <a:r>
              <a:rPr spc="-15" dirty="0">
                <a:latin typeface="Gill Sans MT"/>
                <a:cs typeface="Gill Sans MT"/>
              </a:rPr>
              <a:t>data </a:t>
            </a:r>
            <a:r>
              <a:rPr spc="-45" dirty="0">
                <a:latin typeface="Gill Sans MT"/>
                <a:cs typeface="Gill Sans MT"/>
              </a:rPr>
              <a:t>with </a:t>
            </a:r>
            <a:r>
              <a:rPr spc="-25" dirty="0">
                <a:latin typeface="Gill Sans MT"/>
                <a:cs typeface="Gill Sans MT"/>
              </a:rPr>
              <a:t>the  </a:t>
            </a:r>
            <a:r>
              <a:rPr spc="-20" dirty="0">
                <a:latin typeface="Gill Sans MT"/>
                <a:cs typeface="Gill Sans MT"/>
              </a:rPr>
              <a:t>help of</a:t>
            </a:r>
            <a:r>
              <a:rPr dirty="0">
                <a:latin typeface="Gill Sans MT"/>
                <a:cs typeface="Gill Sans MT"/>
              </a:rPr>
              <a:t> </a:t>
            </a:r>
            <a:r>
              <a:rPr spc="-25" dirty="0">
                <a:latin typeface="Gill Sans MT"/>
                <a:cs typeface="Gill Sans MT"/>
              </a:rPr>
              <a:t>computers</a:t>
            </a:r>
            <a:endParaRPr dirty="0">
              <a:latin typeface="Gill Sans MT"/>
              <a:cs typeface="Gill Sans MT"/>
            </a:endParaRPr>
          </a:p>
          <a:p>
            <a:pPr marL="12700" marR="3760470">
              <a:lnSpc>
                <a:spcPct val="98800"/>
              </a:lnSpc>
              <a:spcBef>
                <a:spcPts val="1390"/>
              </a:spcBef>
            </a:pPr>
            <a:r>
              <a:rPr spc="-35" dirty="0">
                <a:latin typeface="Gill Sans MT"/>
                <a:cs typeface="Gill Sans MT"/>
              </a:rPr>
              <a:t>Computer </a:t>
            </a:r>
            <a:r>
              <a:rPr spc="-50" dirty="0">
                <a:latin typeface="Gill Sans MT"/>
                <a:cs typeface="Gill Sans MT"/>
              </a:rPr>
              <a:t>scientists  </a:t>
            </a:r>
            <a:r>
              <a:rPr spc="-25" dirty="0">
                <a:latin typeface="Gill Sans MT"/>
                <a:cs typeface="Gill Sans MT"/>
              </a:rPr>
              <a:t>(+Mathematicians, </a:t>
            </a:r>
            <a:r>
              <a:rPr spc="-45" dirty="0">
                <a:latin typeface="Gill Sans MT"/>
                <a:cs typeface="Gill Sans MT"/>
              </a:rPr>
              <a:t>Statisticians,</a:t>
            </a:r>
            <a:r>
              <a:rPr spc="-275" dirty="0">
                <a:latin typeface="Gill Sans MT"/>
                <a:cs typeface="Gill Sans MT"/>
              </a:rPr>
              <a:t> </a:t>
            </a:r>
            <a:r>
              <a:rPr spc="-25" dirty="0">
                <a:latin typeface="Gill Sans MT"/>
                <a:cs typeface="Gill Sans MT"/>
              </a:rPr>
              <a:t>etc.)  Develop </a:t>
            </a:r>
            <a:r>
              <a:rPr spc="-50" dirty="0">
                <a:latin typeface="Gill Sans MT"/>
                <a:cs typeface="Gill Sans MT"/>
              </a:rPr>
              <a:t>tools, </a:t>
            </a:r>
            <a:r>
              <a:rPr spc="-35" dirty="0">
                <a:latin typeface="Gill Sans MT"/>
                <a:cs typeface="Gill Sans MT"/>
              </a:rPr>
              <a:t>software, algorithms  </a:t>
            </a:r>
            <a:r>
              <a:rPr spc="-40" dirty="0">
                <a:latin typeface="Gill Sans MT"/>
                <a:cs typeface="Gill Sans MT"/>
              </a:rPr>
              <a:t>to </a:t>
            </a:r>
            <a:r>
              <a:rPr spc="-55" dirty="0">
                <a:latin typeface="Gill Sans MT"/>
                <a:cs typeface="Gill Sans MT"/>
              </a:rPr>
              <a:t>store </a:t>
            </a:r>
            <a:r>
              <a:rPr spc="-10" dirty="0">
                <a:latin typeface="Gill Sans MT"/>
                <a:cs typeface="Gill Sans MT"/>
              </a:rPr>
              <a:t>and </a:t>
            </a:r>
            <a:r>
              <a:rPr spc="-30" dirty="0">
                <a:latin typeface="Gill Sans MT"/>
                <a:cs typeface="Gill Sans MT"/>
              </a:rPr>
              <a:t>analyze </a:t>
            </a:r>
            <a:r>
              <a:rPr spc="-25" dirty="0">
                <a:latin typeface="Gill Sans MT"/>
                <a:cs typeface="Gill Sans MT"/>
              </a:rPr>
              <a:t>the</a:t>
            </a:r>
            <a:r>
              <a:rPr spc="114" dirty="0">
                <a:latin typeface="Gill Sans MT"/>
                <a:cs typeface="Gill Sans MT"/>
              </a:rPr>
              <a:t> </a:t>
            </a:r>
            <a:r>
              <a:rPr spc="-30" dirty="0">
                <a:latin typeface="Gill Sans MT"/>
                <a:cs typeface="Gill Sans MT"/>
              </a:rPr>
              <a:t>data.</a:t>
            </a:r>
            <a:endParaRPr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80635" y="3697872"/>
            <a:ext cx="1469390" cy="490855"/>
          </a:xfrm>
          <a:custGeom>
            <a:avLst/>
            <a:gdLst/>
            <a:ahLst/>
            <a:cxnLst/>
            <a:rect l="l" t="t" r="r" b="b"/>
            <a:pathLst>
              <a:path w="1469389" h="490854">
                <a:moveTo>
                  <a:pt x="1346200" y="0"/>
                </a:moveTo>
                <a:lnTo>
                  <a:pt x="1346200" y="61290"/>
                </a:lnTo>
                <a:lnTo>
                  <a:pt x="214515" y="61290"/>
                </a:lnTo>
                <a:lnTo>
                  <a:pt x="165327" y="66956"/>
                </a:lnTo>
                <a:lnTo>
                  <a:pt x="120175" y="83095"/>
                </a:lnTo>
                <a:lnTo>
                  <a:pt x="80345" y="108420"/>
                </a:lnTo>
                <a:lnTo>
                  <a:pt x="47125" y="141643"/>
                </a:lnTo>
                <a:lnTo>
                  <a:pt x="21802" y="181475"/>
                </a:lnTo>
                <a:lnTo>
                  <a:pt x="5665" y="226629"/>
                </a:lnTo>
                <a:lnTo>
                  <a:pt x="0" y="275818"/>
                </a:lnTo>
                <a:lnTo>
                  <a:pt x="0" y="490334"/>
                </a:lnTo>
                <a:lnTo>
                  <a:pt x="122580" y="490334"/>
                </a:lnTo>
                <a:lnTo>
                  <a:pt x="122580" y="275818"/>
                </a:lnTo>
                <a:lnTo>
                  <a:pt x="129805" y="240031"/>
                </a:lnTo>
                <a:lnTo>
                  <a:pt x="149507" y="210804"/>
                </a:lnTo>
                <a:lnTo>
                  <a:pt x="178730" y="191097"/>
                </a:lnTo>
                <a:lnTo>
                  <a:pt x="214515" y="183870"/>
                </a:lnTo>
                <a:lnTo>
                  <a:pt x="1407496" y="183870"/>
                </a:lnTo>
                <a:lnTo>
                  <a:pt x="1468780" y="122580"/>
                </a:lnTo>
                <a:lnTo>
                  <a:pt x="1346200" y="0"/>
                </a:lnTo>
                <a:close/>
              </a:path>
              <a:path w="1469389" h="490854">
                <a:moveTo>
                  <a:pt x="1407496" y="183870"/>
                </a:moveTo>
                <a:lnTo>
                  <a:pt x="1346200" y="183870"/>
                </a:lnTo>
                <a:lnTo>
                  <a:pt x="1346200" y="245173"/>
                </a:lnTo>
                <a:lnTo>
                  <a:pt x="1407496" y="183870"/>
                </a:lnTo>
                <a:close/>
              </a:path>
            </a:pathLst>
          </a:custGeom>
          <a:solidFill>
            <a:srgbClr val="ECC6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80635" y="3207551"/>
            <a:ext cx="1469390" cy="490855"/>
          </a:xfrm>
          <a:custGeom>
            <a:avLst/>
            <a:gdLst/>
            <a:ahLst/>
            <a:cxnLst/>
            <a:rect l="l" t="t" r="r" b="b"/>
            <a:pathLst>
              <a:path w="1469389" h="490854">
                <a:moveTo>
                  <a:pt x="122580" y="0"/>
                </a:moveTo>
                <a:lnTo>
                  <a:pt x="0" y="0"/>
                </a:lnTo>
                <a:lnTo>
                  <a:pt x="0" y="214515"/>
                </a:lnTo>
                <a:lnTo>
                  <a:pt x="5665" y="263704"/>
                </a:lnTo>
                <a:lnTo>
                  <a:pt x="21802" y="308858"/>
                </a:lnTo>
                <a:lnTo>
                  <a:pt x="47125" y="348691"/>
                </a:lnTo>
                <a:lnTo>
                  <a:pt x="80345" y="381913"/>
                </a:lnTo>
                <a:lnTo>
                  <a:pt x="120175" y="407238"/>
                </a:lnTo>
                <a:lnTo>
                  <a:pt x="165327" y="423378"/>
                </a:lnTo>
                <a:lnTo>
                  <a:pt x="214515" y="429044"/>
                </a:lnTo>
                <a:lnTo>
                  <a:pt x="1346200" y="429044"/>
                </a:lnTo>
                <a:lnTo>
                  <a:pt x="1346200" y="490334"/>
                </a:lnTo>
                <a:lnTo>
                  <a:pt x="1468780" y="367741"/>
                </a:lnTo>
                <a:lnTo>
                  <a:pt x="1407490" y="306451"/>
                </a:lnTo>
                <a:lnTo>
                  <a:pt x="214515" y="306451"/>
                </a:lnTo>
                <a:lnTo>
                  <a:pt x="178730" y="299226"/>
                </a:lnTo>
                <a:lnTo>
                  <a:pt x="149507" y="279523"/>
                </a:lnTo>
                <a:lnTo>
                  <a:pt x="129805" y="250301"/>
                </a:lnTo>
                <a:lnTo>
                  <a:pt x="122580" y="214515"/>
                </a:lnTo>
                <a:lnTo>
                  <a:pt x="122580" y="0"/>
                </a:lnTo>
                <a:close/>
              </a:path>
              <a:path w="1469389" h="490854">
                <a:moveTo>
                  <a:pt x="1346200" y="245160"/>
                </a:moveTo>
                <a:lnTo>
                  <a:pt x="1346200" y="306451"/>
                </a:lnTo>
                <a:lnTo>
                  <a:pt x="1407490" y="306451"/>
                </a:lnTo>
                <a:lnTo>
                  <a:pt x="1346200" y="245160"/>
                </a:lnTo>
                <a:close/>
              </a:path>
            </a:pathLst>
          </a:custGeom>
          <a:solidFill>
            <a:srgbClr val="ECC6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Bioinformatics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55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589598"/>
            <a:ext cx="5958839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Bioinformatics bag of tricks</a:t>
            </a:r>
          </a:p>
        </p:txBody>
      </p:sp>
      <p:sp>
        <p:nvSpPr>
          <p:cNvPr id="3" name="object 3"/>
          <p:cNvSpPr/>
          <p:nvPr/>
        </p:nvSpPr>
        <p:spPr>
          <a:xfrm>
            <a:off x="2593297" y="1899268"/>
            <a:ext cx="7193506" cy="3799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38119" y="2997796"/>
            <a:ext cx="104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Algorithms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4414" y="2138057"/>
            <a:ext cx="1288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Programming</a:t>
            </a:r>
            <a:endParaRPr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8138" y="2138057"/>
            <a:ext cx="845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Statistics</a:t>
            </a:r>
            <a:endParaRPr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7964" y="2738704"/>
            <a:ext cx="982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Databases</a:t>
            </a:r>
            <a:endParaRPr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4445" y="4678947"/>
            <a:ext cx="1042035" cy="5670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62865">
              <a:lnSpc>
                <a:spcPts val="2100"/>
              </a:lnSpc>
              <a:spcBef>
                <a:spcPts val="219"/>
              </a:spcBef>
            </a:pPr>
            <a:r>
              <a:rPr dirty="0">
                <a:latin typeface="Calibri"/>
                <a:cs typeface="Calibri"/>
              </a:rPr>
              <a:t>Biological  kno</a:t>
            </a:r>
            <a:r>
              <a:rPr spc="-5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ledge</a:t>
            </a:r>
            <a:endParaRPr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3127" y="4705236"/>
            <a:ext cx="1042035" cy="5670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137160">
              <a:lnSpc>
                <a:spcPts val="2100"/>
              </a:lnSpc>
              <a:spcBef>
                <a:spcPts val="219"/>
              </a:spcBef>
            </a:pPr>
            <a:r>
              <a:rPr dirty="0">
                <a:latin typeface="Calibri"/>
                <a:cs typeface="Calibri"/>
              </a:rPr>
              <a:t>Medical  kno</a:t>
            </a:r>
            <a:r>
              <a:rPr spc="-5" dirty="0">
                <a:latin typeface="Calibri"/>
                <a:cs typeface="Calibri"/>
              </a:rPr>
              <a:t>w</a:t>
            </a:r>
            <a:r>
              <a:rPr dirty="0">
                <a:latin typeface="Calibri"/>
                <a:cs typeface="Calibri"/>
              </a:rPr>
              <a:t>ledge</a:t>
            </a:r>
            <a:endParaRPr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3999" y="3896042"/>
            <a:ext cx="913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Creativity</a:t>
            </a:r>
            <a:endParaRPr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71321" y="3603791"/>
            <a:ext cx="1209675" cy="5670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372745">
              <a:lnSpc>
                <a:spcPts val="2100"/>
              </a:lnSpc>
              <a:spcBef>
                <a:spcPts val="219"/>
              </a:spcBef>
            </a:pPr>
            <a:r>
              <a:rPr spc="-5" dirty="0">
                <a:latin typeface="Calibri"/>
                <a:cs typeface="Calibri"/>
              </a:rPr>
              <a:t>Web  </a:t>
            </a:r>
            <a:r>
              <a:rPr dirty="0">
                <a:latin typeface="Calibri"/>
                <a:cs typeface="Calibri"/>
              </a:rPr>
              <a:t>technologies</a:t>
            </a:r>
            <a:endParaRPr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27320" y="3408222"/>
            <a:ext cx="1645920" cy="245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2644" y="3431806"/>
            <a:ext cx="1598625" cy="198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44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1696" y="596356"/>
            <a:ext cx="7716185" cy="561551"/>
          </a:xfrm>
          <a:prstGeom prst="rect">
            <a:avLst/>
          </a:prstGeom>
        </p:spPr>
        <p:txBody>
          <a:bodyPr vert="horz" wrap="square" lIns="0" tIns="7480" rIns="0" bIns="0" rtlCol="0" anchor="t">
            <a:spAutoFit/>
          </a:bodyPr>
          <a:lstStyle/>
          <a:p>
            <a:pPr marL="6800">
              <a:spcBef>
                <a:spcPts val="59"/>
              </a:spcBef>
            </a:pPr>
            <a:r>
              <a:rPr spc="-59" dirty="0"/>
              <a:t>Public </a:t>
            </a:r>
            <a:r>
              <a:rPr spc="-56" dirty="0"/>
              <a:t>Interaction </a:t>
            </a:r>
            <a:r>
              <a:rPr spc="-16" dirty="0"/>
              <a:t>with</a:t>
            </a:r>
            <a:r>
              <a:rPr spc="102" dirty="0"/>
              <a:t> </a:t>
            </a:r>
            <a:r>
              <a:rPr spc="-51" dirty="0"/>
              <a:t>Bioinformatics</a:t>
            </a:r>
          </a:p>
        </p:txBody>
      </p:sp>
      <p:sp>
        <p:nvSpPr>
          <p:cNvPr id="4" name="object 4"/>
          <p:cNvSpPr/>
          <p:nvPr/>
        </p:nvSpPr>
        <p:spPr>
          <a:xfrm>
            <a:off x="1619302" y="2390931"/>
            <a:ext cx="163198" cy="185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64"/>
          </a:p>
        </p:txBody>
      </p:sp>
      <p:sp>
        <p:nvSpPr>
          <p:cNvPr id="5" name="object 5"/>
          <p:cNvSpPr/>
          <p:nvPr/>
        </p:nvSpPr>
        <p:spPr>
          <a:xfrm>
            <a:off x="1619302" y="2954797"/>
            <a:ext cx="163198" cy="1851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64"/>
          </a:p>
        </p:txBody>
      </p:sp>
      <p:sp>
        <p:nvSpPr>
          <p:cNvPr id="6" name="object 6"/>
          <p:cNvSpPr/>
          <p:nvPr/>
        </p:nvSpPr>
        <p:spPr>
          <a:xfrm>
            <a:off x="1619302" y="3518663"/>
            <a:ext cx="163198" cy="1851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64"/>
          </a:p>
        </p:txBody>
      </p:sp>
      <p:sp>
        <p:nvSpPr>
          <p:cNvPr id="7" name="object 7"/>
          <p:cNvSpPr/>
          <p:nvPr/>
        </p:nvSpPr>
        <p:spPr>
          <a:xfrm>
            <a:off x="1616559" y="4079835"/>
            <a:ext cx="157037" cy="178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64"/>
          </a:p>
        </p:txBody>
      </p:sp>
      <p:sp>
        <p:nvSpPr>
          <p:cNvPr id="8" name="object 8"/>
          <p:cNvSpPr/>
          <p:nvPr/>
        </p:nvSpPr>
        <p:spPr>
          <a:xfrm>
            <a:off x="1616559" y="4624478"/>
            <a:ext cx="157037" cy="178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64"/>
          </a:p>
        </p:txBody>
      </p:sp>
      <p:sp>
        <p:nvSpPr>
          <p:cNvPr id="9" name="object 9"/>
          <p:cNvSpPr txBox="1"/>
          <p:nvPr/>
        </p:nvSpPr>
        <p:spPr>
          <a:xfrm>
            <a:off x="1864947" y="2306331"/>
            <a:ext cx="2458952" cy="2598556"/>
          </a:xfrm>
          <a:prstGeom prst="rect">
            <a:avLst/>
          </a:prstGeom>
        </p:spPr>
        <p:txBody>
          <a:bodyPr vert="horz" wrap="square" lIns="0" tIns="6120" rIns="0" bIns="0" rtlCol="0">
            <a:spAutoFit/>
          </a:bodyPr>
          <a:lstStyle/>
          <a:p>
            <a:pPr marL="21759">
              <a:spcBef>
                <a:spcPts val="48"/>
              </a:spcBef>
            </a:pPr>
            <a:r>
              <a:rPr sz="2275" spc="-75" dirty="0">
                <a:latin typeface="Arial"/>
                <a:cs typeface="Arial"/>
              </a:rPr>
              <a:t>Online</a:t>
            </a:r>
            <a:r>
              <a:rPr sz="2275" spc="-40" dirty="0">
                <a:latin typeface="Arial"/>
                <a:cs typeface="Arial"/>
              </a:rPr>
              <a:t> </a:t>
            </a:r>
            <a:r>
              <a:rPr sz="2275" spc="-35" dirty="0">
                <a:latin typeface="Arial"/>
                <a:cs typeface="Arial"/>
              </a:rPr>
              <a:t>technologies</a:t>
            </a:r>
            <a:endParaRPr sz="2275" dirty="0">
              <a:latin typeface="Arial"/>
              <a:cs typeface="Arial"/>
            </a:endParaRPr>
          </a:p>
          <a:p>
            <a:pPr marL="21759" marR="88055">
              <a:lnSpc>
                <a:spcPct val="162600"/>
              </a:lnSpc>
            </a:pPr>
            <a:r>
              <a:rPr sz="2275" spc="-27" dirty="0">
                <a:latin typeface="Arial"/>
                <a:cs typeface="Arial"/>
              </a:rPr>
              <a:t>News/social</a:t>
            </a:r>
            <a:r>
              <a:rPr sz="2275" spc="-43" dirty="0">
                <a:latin typeface="Arial"/>
                <a:cs typeface="Arial"/>
              </a:rPr>
              <a:t> </a:t>
            </a:r>
            <a:r>
              <a:rPr sz="2275" spc="-46" dirty="0">
                <a:latin typeface="Arial"/>
                <a:cs typeface="Arial"/>
              </a:rPr>
              <a:t>media  </a:t>
            </a:r>
            <a:r>
              <a:rPr sz="2275" spc="-120" dirty="0">
                <a:latin typeface="Arial"/>
                <a:cs typeface="Arial"/>
              </a:rPr>
              <a:t>YouTube</a:t>
            </a:r>
            <a:endParaRPr sz="2275" dirty="0">
              <a:latin typeface="Arial"/>
              <a:cs typeface="Arial"/>
            </a:endParaRPr>
          </a:p>
          <a:p>
            <a:pPr marL="6800" marR="687098">
              <a:lnSpc>
                <a:spcPct val="164800"/>
              </a:lnSpc>
              <a:spcBef>
                <a:spcPts val="27"/>
              </a:spcBef>
            </a:pPr>
            <a:r>
              <a:rPr sz="2168" spc="-70" dirty="0">
                <a:latin typeface="Arial"/>
                <a:cs typeface="Arial"/>
              </a:rPr>
              <a:t>Online </a:t>
            </a:r>
            <a:r>
              <a:rPr sz="2168" spc="-29" dirty="0">
                <a:latin typeface="Arial"/>
                <a:cs typeface="Arial"/>
              </a:rPr>
              <a:t>courses  </a:t>
            </a:r>
            <a:r>
              <a:rPr sz="2168" spc="-70" dirty="0">
                <a:latin typeface="Arial"/>
                <a:cs typeface="Arial"/>
              </a:rPr>
              <a:t>Online</a:t>
            </a:r>
            <a:r>
              <a:rPr sz="2168" spc="-5" dirty="0">
                <a:latin typeface="Arial"/>
                <a:cs typeface="Arial"/>
              </a:rPr>
              <a:t> </a:t>
            </a:r>
            <a:r>
              <a:rPr sz="2168" spc="-19" dirty="0">
                <a:latin typeface="Arial"/>
                <a:cs typeface="Arial"/>
              </a:rPr>
              <a:t>tools</a:t>
            </a:r>
            <a:endParaRPr sz="2168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20163" y="5990683"/>
            <a:ext cx="99283" cy="192988"/>
          </a:xfrm>
          <a:prstGeom prst="rect">
            <a:avLst/>
          </a:prstGeom>
        </p:spPr>
        <p:txBody>
          <a:bodyPr vert="horz" wrap="square" lIns="0" tIns="7480" rIns="0" bIns="0" rtlCol="0">
            <a:spAutoFit/>
          </a:bodyPr>
          <a:lstStyle/>
          <a:p>
            <a:pPr marL="6800">
              <a:spcBef>
                <a:spcPts val="59"/>
              </a:spcBef>
            </a:pPr>
            <a:r>
              <a:rPr sz="1205" dirty="0">
                <a:solidFill>
                  <a:srgbClr val="B3B6C1"/>
                </a:solidFill>
                <a:latin typeface="Arial"/>
                <a:cs typeface="Arial"/>
              </a:rPr>
              <a:t>8</a:t>
            </a:r>
            <a:endParaRPr sz="120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46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Bioinformatics Keywords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61" y="1270000"/>
            <a:ext cx="8456881" cy="528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(deoxyribonucleic </a:t>
            </a:r>
            <a:r>
              <a:rPr lang="en-US" dirty="0" smtClean="0"/>
              <a:t>acid)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616561" cy="388077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DNA </a:t>
            </a:r>
            <a:r>
              <a:rPr lang="en-US" dirty="0"/>
              <a:t>molecule is a </a:t>
            </a:r>
            <a:r>
              <a:rPr lang="en-US" dirty="0" smtClean="0"/>
              <a:t>double-stranded polymer </a:t>
            </a:r>
            <a:r>
              <a:rPr lang="en-US" dirty="0"/>
              <a:t>composed of four basic </a:t>
            </a:r>
            <a:r>
              <a:rPr lang="en-US" dirty="0" smtClean="0"/>
              <a:t>molecular </a:t>
            </a:r>
            <a:r>
              <a:rPr lang="en-US" dirty="0"/>
              <a:t>units called </a:t>
            </a:r>
            <a:r>
              <a:rPr lang="en-US" dirty="0" smtClean="0"/>
              <a:t>nucleotides</a:t>
            </a:r>
            <a:r>
              <a:rPr lang="en-US" dirty="0"/>
              <a:t>.</a:t>
            </a:r>
          </a:p>
          <a:p>
            <a:r>
              <a:rPr lang="en-US" dirty="0"/>
              <a:t>Each </a:t>
            </a:r>
            <a:r>
              <a:rPr lang="en-US" dirty="0" smtClean="0"/>
              <a:t>nucleotide </a:t>
            </a:r>
            <a:r>
              <a:rPr lang="en-US" dirty="0"/>
              <a:t>comprises a phosphate </a:t>
            </a:r>
            <a:r>
              <a:rPr lang="en-US" dirty="0" smtClean="0"/>
              <a:t>group</a:t>
            </a:r>
            <a:r>
              <a:rPr lang="en-US" dirty="0"/>
              <a:t>, a deoxyribose </a:t>
            </a:r>
            <a:r>
              <a:rPr lang="en-US" dirty="0" smtClean="0"/>
              <a:t>sugar</a:t>
            </a:r>
            <a:r>
              <a:rPr lang="en-US" dirty="0"/>
              <a:t>, and one of four </a:t>
            </a:r>
            <a:r>
              <a:rPr lang="en-US" dirty="0" smtClean="0"/>
              <a:t>nitrogen </a:t>
            </a:r>
            <a:r>
              <a:rPr lang="en-US" dirty="0"/>
              <a:t>bases: adenine </a:t>
            </a:r>
            <a:r>
              <a:rPr lang="en-US" dirty="0" smtClean="0"/>
              <a:t>(</a:t>
            </a:r>
            <a:r>
              <a:rPr lang="en-US" dirty="0"/>
              <a:t>A), guanine (G</a:t>
            </a:r>
            <a:r>
              <a:rPr lang="en-US" dirty="0" smtClean="0"/>
              <a:t>), </a:t>
            </a:r>
            <a:r>
              <a:rPr lang="en-US" dirty="0"/>
              <a:t>cytosine (C), and </a:t>
            </a:r>
            <a:r>
              <a:rPr lang="en-US" dirty="0" smtClean="0"/>
              <a:t>thymine </a:t>
            </a:r>
            <a:r>
              <a:rPr lang="en-US" dirty="0"/>
              <a:t>(T).</a:t>
            </a:r>
          </a:p>
          <a:p>
            <a:r>
              <a:rPr lang="en-US" dirty="0"/>
              <a:t>The two chains are held </a:t>
            </a:r>
            <a:r>
              <a:rPr lang="en-US" dirty="0" smtClean="0"/>
              <a:t>together </a:t>
            </a:r>
            <a:r>
              <a:rPr lang="en-US" dirty="0"/>
              <a:t>by hydrogen </a:t>
            </a:r>
            <a:r>
              <a:rPr lang="en-US" dirty="0" smtClean="0"/>
              <a:t>bonds </a:t>
            </a:r>
            <a:r>
              <a:rPr lang="en-US" dirty="0"/>
              <a:t>between nitrogen  bases.</a:t>
            </a:r>
          </a:p>
          <a:p>
            <a:r>
              <a:rPr lang="en-US" dirty="0"/>
              <a:t>Base-pairing occurs  according to the  following rule: G pairs  with C, and A pairs </a:t>
            </a:r>
            <a:r>
              <a:rPr lang="en-US" dirty="0" smtClean="0"/>
              <a:t>with </a:t>
            </a:r>
            <a:r>
              <a:rPr lang="en-US" dirty="0"/>
              <a:t>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825355" y="2176631"/>
            <a:ext cx="3280125" cy="3669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0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and the genome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cell contains a complete copy of an  organism’s genome, or blueprint for all  cellular structures and activities.</a:t>
            </a:r>
          </a:p>
          <a:p>
            <a:endParaRPr lang="en-US" dirty="0"/>
          </a:p>
          <a:p>
            <a:r>
              <a:rPr lang="en-US" dirty="0"/>
              <a:t>The genome is distributed along  chromosomes, which are made of compressed  and entwined DNA.</a:t>
            </a:r>
          </a:p>
          <a:p>
            <a:endParaRPr lang="en-US" dirty="0"/>
          </a:p>
          <a:p>
            <a:r>
              <a:rPr lang="en-US" dirty="0"/>
              <a:t>Cells are of many different types (e.g. blood,  skin, nerve cells), but all can be traced back  to a single cell, the fertilized egg.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and the genome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(protein-coding) gene is a segment of  chromosomal DNA that directs the synthesis  of a </a:t>
            </a:r>
            <a:r>
              <a:rPr lang="en-US" dirty="0" smtClean="0"/>
              <a:t>protein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 intermediate step is the gene being  transcribed or expressed</a:t>
            </a:r>
          </a:p>
          <a:p>
            <a:endParaRPr lang="en-US" dirty="0"/>
          </a:p>
          <a:p>
            <a:r>
              <a:rPr lang="en-US" dirty="0"/>
              <a:t>Most microarray experiments measure gene  expression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358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 MT</vt:lpstr>
      <vt:lpstr>Times New Roman</vt:lpstr>
      <vt:lpstr>Trebuchet MS</vt:lpstr>
      <vt:lpstr>Wingdings 3</vt:lpstr>
      <vt:lpstr>Facet</vt:lpstr>
      <vt:lpstr>Introduction to Bioinformatics</vt:lpstr>
      <vt:lpstr>Bioinformatics</vt:lpstr>
      <vt:lpstr>Bioinformatics</vt:lpstr>
      <vt:lpstr>Bioinformatics bag of tricks</vt:lpstr>
      <vt:lpstr>Public Interaction with Bioinformatics</vt:lpstr>
      <vt:lpstr>Bioinformatics Keywords</vt:lpstr>
      <vt:lpstr>DNA (deoxyribonucleic acid) </vt:lpstr>
      <vt:lpstr>Cells and the genome </vt:lpstr>
      <vt:lpstr>Cells and the genome </vt:lpstr>
      <vt:lpstr>The central dogma of biology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Bioinformatics</dc:title>
  <dc:creator>Mohamed</dc:creator>
  <cp:lastModifiedBy>Mohamed</cp:lastModifiedBy>
  <cp:revision>12</cp:revision>
  <dcterms:created xsi:type="dcterms:W3CDTF">2017-11-30T17:22:26Z</dcterms:created>
  <dcterms:modified xsi:type="dcterms:W3CDTF">2017-11-30T21:02:59Z</dcterms:modified>
</cp:coreProperties>
</file>