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1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9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5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B507-17EB-416E-BB14-C6C1FFB5DB2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3BBE-0AD6-48CA-A0EC-3CB8C3EFF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Prostate, Seminal Vesicles &amp; Ejaculatory Ducts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By,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Rasha Mohamed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Elshinety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Ass. Prof. of Anatomy &amp; Embryology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5008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Benign enlargement of the prostate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common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men older than 50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(senile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enlargement). The median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gland enlarges upward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encroaches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sphincter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vesicae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located at the neck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bladder.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leakage of urine into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prostatic urethra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an intense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 desire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micturate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enlargement produces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distortion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urethra so that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experiences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difficulty in passing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stream is weak.</a:t>
            </a:r>
          </a:p>
        </p:txBody>
      </p:sp>
    </p:spTree>
    <p:extLst>
      <p:ext uri="{BB962C8B-B14F-4D97-AF65-F5344CB8AC3E}">
        <p14:creationId xmlns:p14="http://schemas.microsoft.com/office/powerpoint/2010/main" val="128361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enlargement of the uvula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vesicae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(owing to the enlarged median lobe) results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formation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pouch of stagnant urine behind the urethral orifice within the bladder.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stagnant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frequently becomes infected, and the inflamed bladder (cystitis) adds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patient's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val="131489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 Deferens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thick walled cord-like duct, it has a very narrow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lumen.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Beginning:</a:t>
            </a:r>
          </a:p>
          <a:p>
            <a:pPr marL="0" indent="0" algn="just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lower end of the tail of the epididymis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Course: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ascends along the posterior border of the testis, medial to epididymis.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runs up in the posterior part of the spermatic cord, where it is surrounded by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pampiniform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plexus.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enters the inguinal canal, within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spermatic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cord.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Enters the pelvis by passing through the deep inguinal ring, here it curves lateral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inferior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epigastric artery</a:t>
            </a:r>
          </a:p>
        </p:txBody>
      </p:sp>
    </p:spTree>
    <p:extLst>
      <p:ext uri="{BB962C8B-B14F-4D97-AF65-F5344CB8AC3E}">
        <p14:creationId xmlns:p14="http://schemas.microsoft.com/office/powerpoint/2010/main" val="46852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descends along the lateral pelvic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 crossing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vessels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nerves, obliterated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umbilical artery, and external iliac vessels.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Close to the base of urinary bladder, it crosses the front of the terminal part of the ureter.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presents a dilated ampulla which lies medial to the seminal vesicle behind the base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urinary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bladder.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At the base of prostate it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joins the duct of the seminal vesicle to form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ejaculatory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duct.</a:t>
            </a:r>
          </a:p>
        </p:txBody>
      </p:sp>
    </p:spTree>
    <p:extLst>
      <p:ext uri="{BB962C8B-B14F-4D97-AF65-F5344CB8AC3E}">
        <p14:creationId xmlns:p14="http://schemas.microsoft.com/office/powerpoint/2010/main" val="294370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Arterial supply: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Artery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vas, which arises from the superior or inferior vesical artery.</a:t>
            </a:r>
          </a:p>
        </p:txBody>
      </p:sp>
    </p:spTree>
    <p:extLst>
      <p:ext uri="{BB962C8B-B14F-4D97-AF65-F5344CB8AC3E}">
        <p14:creationId xmlns:p14="http://schemas.microsoft.com/office/powerpoint/2010/main" val="69019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011" y="708338"/>
            <a:ext cx="5833988" cy="459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417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Seminal vesicles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2 large, sacculated pouches, each is about 5cm long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Site: on the base of the urinary bladder, anterior to the rectum, and lateral to the vas deferens.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Its lower end joins the vas deferens to form the ejaculatory duct.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Its lower end lies anterior to the terminal part of the ureter.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Arterial supply: inferior vesical and middle rectal arteries.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62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617" y="914401"/>
            <a:ext cx="4704246" cy="451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2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is a firm partly glandular and partly muscular organ.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pelvic cavity, between lower border of symphysis pubis anteriorly and ampulla of rectum posteriorly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04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• Shape: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Conical </a:t>
            </a:r>
            <a:r>
              <a:rPr lang="en-US" dirty="0"/>
              <a:t>in shape and presents a base, an apex, and an anterior, posterior, and </a:t>
            </a:r>
            <a:r>
              <a:rPr lang="en-US" dirty="0" smtClean="0"/>
              <a:t>2lateral </a:t>
            </a:r>
            <a:r>
              <a:rPr lang="en-US" dirty="0"/>
              <a:t>surfaces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 base: directed </a:t>
            </a:r>
            <a:r>
              <a:rPr lang="en-US" dirty="0" smtClean="0"/>
              <a:t>upwards, </a:t>
            </a:r>
            <a:r>
              <a:rPr lang="en-US" dirty="0"/>
              <a:t>surrounds the neck of urinary bladder, and penetrated by </a:t>
            </a:r>
            <a:r>
              <a:rPr lang="en-US" dirty="0" smtClean="0"/>
              <a:t>the urethra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Apex: directed down, and in direct contact with the superior fascia of the </a:t>
            </a:r>
            <a:r>
              <a:rPr lang="en-US" dirty="0" smtClean="0"/>
              <a:t>urogenital diaphragm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Posterior surface:</a:t>
            </a:r>
          </a:p>
          <a:p>
            <a:pPr marL="0" indent="0">
              <a:buNone/>
            </a:pPr>
            <a:r>
              <a:rPr lang="en-US" dirty="0"/>
              <a:t>lies in direct contact with the ampulla of the rectum </a:t>
            </a:r>
            <a:r>
              <a:rPr lang="en-US" dirty="0" smtClean="0"/>
              <a:t>and can </a:t>
            </a:r>
            <a:r>
              <a:rPr lang="en-US" dirty="0"/>
              <a:t>be palpated by per-rectal (P/R) examination in </a:t>
            </a:r>
            <a:r>
              <a:rPr lang="en-US" dirty="0" smtClean="0"/>
              <a:t>the living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Anterior surface: connected to the pubic bone </a:t>
            </a:r>
            <a:r>
              <a:rPr lang="en-US" dirty="0" smtClean="0"/>
              <a:t>by the </a:t>
            </a:r>
            <a:r>
              <a:rPr lang="en-US" dirty="0" err="1"/>
              <a:t>puboprostatic</a:t>
            </a:r>
            <a:r>
              <a:rPr lang="en-US" dirty="0"/>
              <a:t> </a:t>
            </a:r>
            <a:r>
              <a:rPr lang="en-US" dirty="0" smtClean="0"/>
              <a:t>ligament. The </a:t>
            </a:r>
            <a:r>
              <a:rPr lang="en-US" dirty="0"/>
              <a:t>urethra emerges from this surface above and in </a:t>
            </a:r>
            <a:r>
              <a:rPr lang="en-US" dirty="0" smtClean="0"/>
              <a:t>front of </a:t>
            </a:r>
            <a:r>
              <a:rPr lang="en-US" dirty="0"/>
              <a:t>the apex of the gland.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Inferolateralsurfaces</a:t>
            </a:r>
            <a:r>
              <a:rPr lang="en-US" dirty="0"/>
              <a:t> (one on each side):</a:t>
            </a:r>
          </a:p>
          <a:p>
            <a:r>
              <a:rPr lang="en-US" dirty="0"/>
              <a:t>related to the 2 free borders of the levator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smtClean="0"/>
              <a:t>muscle. The most </a:t>
            </a:r>
            <a:r>
              <a:rPr lang="en-US" dirty="0"/>
              <a:t>anterior part of this muscle (</a:t>
            </a:r>
            <a:r>
              <a:rPr lang="en-US" dirty="0" err="1"/>
              <a:t>Levatore</a:t>
            </a:r>
            <a:r>
              <a:rPr lang="en-US" dirty="0"/>
              <a:t> </a:t>
            </a:r>
            <a:r>
              <a:rPr lang="en-US" dirty="0" err="1"/>
              <a:t>prostatæ</a:t>
            </a:r>
            <a:r>
              <a:rPr lang="en-US" dirty="0" smtClean="0"/>
              <a:t>) </a:t>
            </a:r>
            <a:r>
              <a:rPr lang="en-US" dirty="0"/>
              <a:t>passes backwards from pubis and embrace the sides of the prostate to reach the </a:t>
            </a:r>
            <a:r>
              <a:rPr lang="en-US" dirty="0" smtClean="0"/>
              <a:t>perineal body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98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839" y="581251"/>
            <a:ext cx="5074276" cy="500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 inside the prostate: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Prostatic urethra.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Ejaculatory ducts; run down and forwards one on each side to open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prostatic urethra.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Prostatic utricle: extends up and backwards from the prostatic urethra into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lobe.</a:t>
            </a:r>
          </a:p>
        </p:txBody>
      </p:sp>
    </p:spTree>
    <p:extLst>
      <p:ext uri="{BB962C8B-B14F-4D97-AF65-F5344CB8AC3E}">
        <p14:creationId xmlns:p14="http://schemas.microsoft.com/office/powerpoint/2010/main" val="38523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Anatomical lobes of the prostate: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1.Median </a:t>
            </a:r>
            <a:r>
              <a:rPr lang="en-US" dirty="0"/>
              <a:t>lobe: lies behind the prostatic urethra, and bounded by an ejaculatory duct </a:t>
            </a:r>
            <a:r>
              <a:rPr lang="en-US" dirty="0" smtClean="0"/>
              <a:t>on each side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- It projects up behind the internal urethral orifice to form the uvula of the bladder.</a:t>
            </a:r>
          </a:p>
          <a:p>
            <a:pPr marL="0" indent="0" algn="just">
              <a:buNone/>
            </a:pPr>
            <a:r>
              <a:rPr lang="en-US" dirty="0"/>
              <a:t>2- Right and Left lateral lobes: lie on each side of the prostatic urethra.</a:t>
            </a:r>
          </a:p>
          <a:p>
            <a:pPr marL="0" indent="0" algn="just">
              <a:buNone/>
            </a:pPr>
            <a:r>
              <a:rPr lang="en-US" dirty="0"/>
              <a:t>3. Anterior lobe (isthmus): connects the lateral lobes in front of the urethra and contains </a:t>
            </a:r>
            <a:r>
              <a:rPr lang="en-US" dirty="0" smtClean="0"/>
              <a:t>few glandular </a:t>
            </a:r>
            <a:r>
              <a:rPr lang="en-US" dirty="0"/>
              <a:t>tissue.</a:t>
            </a:r>
          </a:p>
          <a:p>
            <a:pPr marL="0" indent="0" algn="just">
              <a:buNone/>
            </a:pPr>
            <a:r>
              <a:rPr lang="en-US" dirty="0"/>
              <a:t>4. Posterior lobe.</a:t>
            </a:r>
          </a:p>
        </p:txBody>
      </p:sp>
    </p:spTree>
    <p:extLst>
      <p:ext uri="{BB962C8B-B14F-4D97-AF65-F5344CB8AC3E}">
        <p14:creationId xmlns:p14="http://schemas.microsoft.com/office/powerpoint/2010/main" val="45540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Prostatic capsule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Inner true capsule: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firm fibromuscular adherent to the prostate substance.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Outer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capsule (prostatic sheath):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formed by pelvic fascia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Prostatic venous plexus is situated between the 2 capsules.</a:t>
            </a:r>
          </a:p>
        </p:txBody>
      </p:sp>
    </p:spTree>
    <p:extLst>
      <p:ext uri="{BB962C8B-B14F-4D97-AF65-F5344CB8AC3E}">
        <p14:creationId xmlns:p14="http://schemas.microsoft.com/office/powerpoint/2010/main" val="425315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Arterial supply: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vesical and middle rectal arteries.</a:t>
            </a:r>
          </a:p>
          <a:p>
            <a:pPr marL="0" indent="0" algn="just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drainage: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prostatic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plexus Drains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iliac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venous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plexus is also connected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vertebral venous plexus by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valveless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veins (this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how prostate cancer spreads to the vertebrae).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Lymph drainage: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 and internal iliac lymph nodes.</a:t>
            </a:r>
          </a:p>
        </p:txBody>
      </p:sp>
    </p:spTree>
    <p:extLst>
      <p:ext uri="{BB962C8B-B14F-4D97-AF65-F5344CB8AC3E}">
        <p14:creationId xmlns:p14="http://schemas.microsoft.com/office/powerpoint/2010/main" val="337197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368" y="1416677"/>
            <a:ext cx="6054754" cy="399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6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868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Prostate, Seminal Vesicles &amp; Ejaculatory Ducts</vt:lpstr>
      <vt:lpstr>Prostate</vt:lpstr>
      <vt:lpstr>PowerPoint Presentation</vt:lpstr>
      <vt:lpstr>PowerPoint Presentation</vt:lpstr>
      <vt:lpstr>Structures inside the prostate:</vt:lpstr>
      <vt:lpstr>Anatomical lobes of the prostate:</vt:lpstr>
      <vt:lpstr>Prostatic capsule</vt:lpstr>
      <vt:lpstr>PowerPoint Presentation</vt:lpstr>
      <vt:lpstr>PowerPoint Presentation</vt:lpstr>
      <vt:lpstr>PowerPoint Presentation</vt:lpstr>
      <vt:lpstr>PowerPoint Presentation</vt:lpstr>
      <vt:lpstr>Vas Deferens</vt:lpstr>
      <vt:lpstr>PowerPoint Presentation</vt:lpstr>
      <vt:lpstr>PowerPoint Presentation</vt:lpstr>
      <vt:lpstr>PowerPoint Presentation</vt:lpstr>
      <vt:lpstr>Seminal vesicles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Prostate, Seminal Vesicles &amp; Ejaculatory Ducts</dc:title>
  <dc:creator>PPC</dc:creator>
  <cp:lastModifiedBy>PPC</cp:lastModifiedBy>
  <cp:revision>16</cp:revision>
  <dcterms:created xsi:type="dcterms:W3CDTF">2017-11-08T21:18:40Z</dcterms:created>
  <dcterms:modified xsi:type="dcterms:W3CDTF">2017-11-09T08:53:22Z</dcterms:modified>
</cp:coreProperties>
</file>