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B0C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9/29/2017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491" y="953728"/>
            <a:ext cx="9055509" cy="1724867"/>
          </a:xfrm>
        </p:spPr>
        <p:txBody>
          <a:bodyPr/>
          <a:lstStyle/>
          <a:p>
            <a:r>
              <a:rPr lang="en-US" sz="4400" dirty="0"/>
              <a:t>The Humanities Question</a:t>
            </a:r>
          </a:p>
        </p:txBody>
      </p:sp>
      <p:sp>
        <p:nvSpPr>
          <p:cNvPr id="3" name="Subtitle 2"/>
          <p:cNvSpPr>
            <a:spLocks noGrp="1"/>
          </p:cNvSpPr>
          <p:nvPr>
            <p:ph type="subTitle" idx="1"/>
          </p:nvPr>
        </p:nvSpPr>
        <p:spPr>
          <a:xfrm>
            <a:off x="88490" y="2840691"/>
            <a:ext cx="9055509" cy="1623154"/>
          </a:xfrm>
        </p:spPr>
        <p:txBody>
          <a:bodyPr>
            <a:normAutofit/>
          </a:bodyPr>
          <a:lstStyle/>
          <a:p>
            <a:r>
              <a:rPr lang="en-US" sz="2400" b="1" dirty="0">
                <a:solidFill>
                  <a:srgbClr val="6EB0C2"/>
                </a:solidFill>
              </a:rPr>
              <a:t>What Does it Mean to be a Human Being?</a:t>
            </a:r>
          </a:p>
          <a:p>
            <a:endParaRPr lang="en-US" sz="2400" b="1" dirty="0">
              <a:solidFill>
                <a:srgbClr val="6EB0C2"/>
              </a:solidFill>
            </a:endParaRPr>
          </a:p>
          <a:p>
            <a:r>
              <a:rPr lang="en-US" sz="2400" b="1" dirty="0">
                <a:solidFill>
                  <a:schemeClr val="bg1">
                    <a:lumMod val="75000"/>
                  </a:schemeClr>
                </a:solidFill>
              </a:rPr>
              <a:t>Prepared by:   Raymond Torres, Jr.</a:t>
            </a:r>
          </a:p>
        </p:txBody>
      </p:sp>
    </p:spTree>
    <p:extLst>
      <p:ext uri="{BB962C8B-B14F-4D97-AF65-F5344CB8AC3E}">
        <p14:creationId xmlns:p14="http://schemas.microsoft.com/office/powerpoint/2010/main" val="2033169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Christian View (</a:t>
            </a:r>
            <a:r>
              <a:rPr lang="en-US" i="1" dirty="0"/>
              <a:t>cont.</a:t>
            </a:r>
            <a:r>
              <a:rPr lang="en-US" dirty="0"/>
              <a:t>)</a:t>
            </a:r>
          </a:p>
        </p:txBody>
      </p:sp>
      <p:sp>
        <p:nvSpPr>
          <p:cNvPr id="3" name="Content Placeholder 2"/>
          <p:cNvSpPr>
            <a:spLocks noGrp="1"/>
          </p:cNvSpPr>
          <p:nvPr>
            <p:ph idx="1"/>
          </p:nvPr>
        </p:nvSpPr>
        <p:spPr>
          <a:xfrm>
            <a:off x="549275" y="1600200"/>
            <a:ext cx="8042276" cy="4750187"/>
          </a:xfrm>
        </p:spPr>
        <p:txBody>
          <a:bodyPr>
            <a:normAutofit lnSpcReduction="10000"/>
          </a:bodyPr>
          <a:lstStyle/>
          <a:p>
            <a:r>
              <a:rPr lang="en-US" dirty="0"/>
              <a:t>The Christian view rejects a dualism of the self that narrowly focuses on the spiritual to the exclusion of the physical.</a:t>
            </a:r>
          </a:p>
          <a:p>
            <a:r>
              <a:rPr lang="en-US" dirty="0"/>
              <a:t>In the Christian view, all things are properly considered with regard to their rational, natural and ordered purpose(s).  Since virtue is pure goodness and goodness by its nature constitutes our excellence, rational human beings strive to attain and become virtuous, pure and “holy.”  </a:t>
            </a:r>
          </a:p>
          <a:p>
            <a:r>
              <a:rPr lang="en-US" dirty="0"/>
              <a:t>Salvation is not simply the perfection of the soul as the person but the transfiguration, perfection and elevation of the whole self (mind, body and spirit). </a:t>
            </a:r>
          </a:p>
        </p:txBody>
      </p:sp>
    </p:spTree>
    <p:extLst>
      <p:ext uri="{BB962C8B-B14F-4D97-AF65-F5344CB8AC3E}">
        <p14:creationId xmlns:p14="http://schemas.microsoft.com/office/powerpoint/2010/main" val="60364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Descriptions of “the Self”</a:t>
            </a:r>
          </a:p>
        </p:txBody>
      </p:sp>
      <p:sp>
        <p:nvSpPr>
          <p:cNvPr id="3" name="Content Placeholder 2"/>
          <p:cNvSpPr>
            <a:spLocks noGrp="1"/>
          </p:cNvSpPr>
          <p:nvPr>
            <p:ph idx="1"/>
          </p:nvPr>
        </p:nvSpPr>
        <p:spPr>
          <a:xfrm>
            <a:off x="417725" y="1738001"/>
            <a:ext cx="8387918" cy="4205600"/>
          </a:xfrm>
        </p:spPr>
        <p:txBody>
          <a:bodyPr>
            <a:normAutofit/>
          </a:bodyPr>
          <a:lstStyle/>
          <a:p>
            <a:r>
              <a:rPr lang="en-US" b="1" dirty="0">
                <a:solidFill>
                  <a:schemeClr val="bg2">
                    <a:lumMod val="50000"/>
                  </a:schemeClr>
                </a:solidFill>
              </a:rPr>
              <a:t>Protagoras &amp; the Sophists:</a:t>
            </a:r>
          </a:p>
          <a:p>
            <a:r>
              <a:rPr lang="en-US" dirty="0"/>
              <a:t>Happiness requires power (i.e., control) over conditions of one’s life and survival.</a:t>
            </a:r>
          </a:p>
          <a:p>
            <a:pPr lvl="2"/>
            <a:endParaRPr lang="en-US" dirty="0"/>
          </a:p>
          <a:p>
            <a:pPr lvl="2"/>
            <a:r>
              <a:rPr lang="en-US" dirty="0"/>
              <a:t>Human Being as Power-seekers</a:t>
            </a:r>
          </a:p>
          <a:p>
            <a:pPr lvl="2"/>
            <a:endParaRPr lang="en-US" dirty="0"/>
          </a:p>
          <a:p>
            <a:pPr lvl="2"/>
            <a:r>
              <a:rPr lang="en-US" dirty="0"/>
              <a:t>Cultural Relativism – Self as Cultural Being or Conformist</a:t>
            </a:r>
          </a:p>
          <a:p>
            <a:pPr lvl="2"/>
            <a:endParaRPr lang="en-US" dirty="0"/>
          </a:p>
          <a:p>
            <a:pPr lvl="2"/>
            <a:r>
              <a:rPr lang="en-US" dirty="0"/>
              <a:t>Individual Relativism – Whatever you want or perceive.</a:t>
            </a:r>
          </a:p>
          <a:p>
            <a:pPr lvl="2"/>
            <a:endParaRPr lang="en-US" dirty="0"/>
          </a:p>
        </p:txBody>
      </p:sp>
    </p:spTree>
    <p:extLst>
      <p:ext uri="{BB962C8B-B14F-4D97-AF65-F5344CB8AC3E}">
        <p14:creationId xmlns:p14="http://schemas.microsoft.com/office/powerpoint/2010/main" val="154257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Descartes</a:t>
            </a:r>
          </a:p>
        </p:txBody>
      </p:sp>
      <p:sp>
        <p:nvSpPr>
          <p:cNvPr id="3" name="Content Placeholder 2"/>
          <p:cNvSpPr>
            <a:spLocks noGrp="1"/>
          </p:cNvSpPr>
          <p:nvPr>
            <p:ph idx="1"/>
          </p:nvPr>
        </p:nvSpPr>
        <p:spPr>
          <a:xfrm>
            <a:off x="549275" y="2306193"/>
            <a:ext cx="8042276" cy="3637408"/>
          </a:xfrm>
        </p:spPr>
        <p:txBody>
          <a:bodyPr/>
          <a:lstStyle/>
          <a:p>
            <a:r>
              <a:rPr lang="en-US" b="1" dirty="0">
                <a:solidFill>
                  <a:schemeClr val="bg2">
                    <a:lumMod val="50000"/>
                  </a:schemeClr>
                </a:solidFill>
              </a:rPr>
              <a:t>Cartesian Dualism</a:t>
            </a:r>
            <a:r>
              <a:rPr lang="en-US" dirty="0"/>
              <a:t> – “a mysterious union” of two, separate, independent substances referred to as “mind” (or intellect) and “body.”  </a:t>
            </a:r>
          </a:p>
          <a:p>
            <a:r>
              <a:rPr lang="en-US" dirty="0"/>
              <a:t>For Descartes, we are primarily our minds or intellect.  </a:t>
            </a:r>
          </a:p>
        </p:txBody>
      </p:sp>
    </p:spTree>
    <p:extLst>
      <p:ext uri="{BB962C8B-B14F-4D97-AF65-F5344CB8AC3E}">
        <p14:creationId xmlns:p14="http://schemas.microsoft.com/office/powerpoint/2010/main" val="1570954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Views of Empiricists</a:t>
            </a:r>
          </a:p>
        </p:txBody>
      </p:sp>
      <p:sp>
        <p:nvSpPr>
          <p:cNvPr id="3" name="Content Placeholder 2"/>
          <p:cNvSpPr>
            <a:spLocks noGrp="1"/>
          </p:cNvSpPr>
          <p:nvPr>
            <p:ph idx="1"/>
          </p:nvPr>
        </p:nvSpPr>
        <p:spPr/>
        <p:txBody>
          <a:bodyPr/>
          <a:lstStyle/>
          <a:p>
            <a:r>
              <a:rPr lang="en-US" b="1" dirty="0">
                <a:solidFill>
                  <a:srgbClr val="2F97B5"/>
                </a:solidFill>
              </a:rPr>
              <a:t>Lockean Dualism</a:t>
            </a:r>
            <a:r>
              <a:rPr lang="en-US" dirty="0"/>
              <a:t> – You are a blank slate at birth and the human being is primarily body and sensory organs, i.e., “substance” and “matter”</a:t>
            </a:r>
          </a:p>
          <a:p>
            <a:r>
              <a:rPr lang="en-US" b="1" dirty="0">
                <a:solidFill>
                  <a:srgbClr val="2F97B5"/>
                </a:solidFill>
              </a:rPr>
              <a:t>Berkeley</a:t>
            </a:r>
            <a:r>
              <a:rPr lang="en-US" dirty="0"/>
              <a:t> – Epistemological Dualism renders us mere perceivers or perceptions. To perceive is to exist.</a:t>
            </a:r>
          </a:p>
          <a:p>
            <a:r>
              <a:rPr lang="en-US" b="1" dirty="0">
                <a:solidFill>
                  <a:srgbClr val="2F97B5"/>
                </a:solidFill>
              </a:rPr>
              <a:t>Hume</a:t>
            </a:r>
            <a:r>
              <a:rPr lang="en-US" dirty="0"/>
              <a:t> – The Self is ever-changing and incomprehensible.  The human being is a “bundle” of constantly changing sensory perceptions.</a:t>
            </a:r>
          </a:p>
          <a:p>
            <a:endParaRPr lang="en-US" dirty="0"/>
          </a:p>
        </p:txBody>
      </p:sp>
    </p:spTree>
    <p:extLst>
      <p:ext uri="{BB962C8B-B14F-4D97-AF65-F5344CB8AC3E}">
        <p14:creationId xmlns:p14="http://schemas.microsoft.com/office/powerpoint/2010/main" val="1973708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Views of Greek Humanists</a:t>
            </a:r>
          </a:p>
        </p:txBody>
      </p:sp>
      <p:sp>
        <p:nvSpPr>
          <p:cNvPr id="3" name="Content Placeholder 2"/>
          <p:cNvSpPr>
            <a:spLocks noGrp="1"/>
          </p:cNvSpPr>
          <p:nvPr>
            <p:ph idx="1"/>
          </p:nvPr>
        </p:nvSpPr>
        <p:spPr>
          <a:xfrm>
            <a:off x="549275" y="1600200"/>
            <a:ext cx="8222950" cy="4633205"/>
          </a:xfrm>
        </p:spPr>
        <p:txBody>
          <a:bodyPr>
            <a:normAutofit/>
          </a:bodyPr>
          <a:lstStyle/>
          <a:p>
            <a:r>
              <a:rPr lang="en-US" b="1" dirty="0">
                <a:solidFill>
                  <a:srgbClr val="2F97B5"/>
                </a:solidFill>
              </a:rPr>
              <a:t>Socrates</a:t>
            </a:r>
            <a:r>
              <a:rPr lang="en-US" dirty="0"/>
              <a:t> – The human person is primarily a spiritual or ensouled being whom understands and matures through virtue, </a:t>
            </a:r>
            <a:r>
              <a:rPr lang="en-US" i="1" u="sng" dirty="0"/>
              <a:t>i.e</a:t>
            </a:r>
            <a:r>
              <a:rPr lang="en-US" dirty="0"/>
              <a:t>., the “goods” of the soul.</a:t>
            </a:r>
          </a:p>
          <a:p>
            <a:r>
              <a:rPr lang="en-US" b="1" dirty="0">
                <a:solidFill>
                  <a:srgbClr val="2F97B5"/>
                </a:solidFill>
              </a:rPr>
              <a:t>Plato</a:t>
            </a:r>
            <a:r>
              <a:rPr lang="en-US" dirty="0"/>
              <a:t> – The tripartite soul reflects the primacy of the intelligible world over the physical world.  The human “form” is universal and ordered with “reason” first followed by “spirit” as the higher parts of our nature and the “appetitive” part of the soul, signifying the lowest.</a:t>
            </a:r>
          </a:p>
          <a:p>
            <a:r>
              <a:rPr lang="en-US" dirty="0"/>
              <a:t>For Socrates and Plato, the soul is eternal and essential for wisdom and human enlightenment.  </a:t>
            </a:r>
          </a:p>
        </p:txBody>
      </p:sp>
    </p:spTree>
    <p:extLst>
      <p:ext uri="{BB962C8B-B14F-4D97-AF65-F5344CB8AC3E}">
        <p14:creationId xmlns:p14="http://schemas.microsoft.com/office/powerpoint/2010/main" val="59802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Aristotle’s View</a:t>
            </a:r>
          </a:p>
        </p:txBody>
      </p:sp>
      <p:sp>
        <p:nvSpPr>
          <p:cNvPr id="3" name="Content Placeholder 2"/>
          <p:cNvSpPr>
            <a:spLocks noGrp="1"/>
          </p:cNvSpPr>
          <p:nvPr>
            <p:ph idx="1"/>
          </p:nvPr>
        </p:nvSpPr>
        <p:spPr>
          <a:xfrm>
            <a:off x="549275" y="2139078"/>
            <a:ext cx="8042276" cy="3804522"/>
          </a:xfrm>
        </p:spPr>
        <p:txBody>
          <a:bodyPr/>
          <a:lstStyle/>
          <a:p>
            <a:r>
              <a:rPr lang="en-US" b="1" dirty="0">
                <a:solidFill>
                  <a:srgbClr val="2F97B5"/>
                </a:solidFill>
              </a:rPr>
              <a:t>Aristotle</a:t>
            </a:r>
            <a:r>
              <a:rPr lang="en-US" dirty="0"/>
              <a:t> – Rejects the soul as eternal and recasts the tripartite soul to reflect a rational nature that emphasizes virtue and “practical reason.”  </a:t>
            </a:r>
          </a:p>
          <a:p>
            <a:r>
              <a:rPr lang="en-US" dirty="0"/>
              <a:t>The self is primarily a social being that has the potential to actualize human excellence, </a:t>
            </a:r>
            <a:r>
              <a:rPr lang="en-US" i="1" u="sng" dirty="0"/>
              <a:t>i.e</a:t>
            </a:r>
            <a:r>
              <a:rPr lang="en-US" dirty="0"/>
              <a:t>., virtue. </a:t>
            </a:r>
          </a:p>
          <a:p>
            <a:r>
              <a:rPr lang="en-US" dirty="0"/>
              <a:t>“Human Excellence” is integrally related to happiness and requires the embodiment of the Cardinal Virtues.</a:t>
            </a:r>
          </a:p>
          <a:p>
            <a:endParaRPr lang="en-US" dirty="0"/>
          </a:p>
        </p:txBody>
      </p:sp>
    </p:spTree>
    <p:extLst>
      <p:ext uri="{BB962C8B-B14F-4D97-AF65-F5344CB8AC3E}">
        <p14:creationId xmlns:p14="http://schemas.microsoft.com/office/powerpoint/2010/main" val="58839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Hedonistic View</a:t>
            </a:r>
          </a:p>
        </p:txBody>
      </p:sp>
      <p:sp>
        <p:nvSpPr>
          <p:cNvPr id="3" name="Content Placeholder 2"/>
          <p:cNvSpPr>
            <a:spLocks noGrp="1"/>
          </p:cNvSpPr>
          <p:nvPr>
            <p:ph idx="1"/>
          </p:nvPr>
        </p:nvSpPr>
        <p:spPr>
          <a:xfrm>
            <a:off x="549275" y="1600201"/>
            <a:ext cx="8042276" cy="4818184"/>
          </a:xfrm>
        </p:spPr>
        <p:txBody>
          <a:bodyPr>
            <a:normAutofit lnSpcReduction="10000"/>
          </a:bodyPr>
          <a:lstStyle/>
          <a:p>
            <a:r>
              <a:rPr lang="en-US" b="1" dirty="0">
                <a:solidFill>
                  <a:srgbClr val="2F97B5"/>
                </a:solidFill>
              </a:rPr>
              <a:t>Hedonists</a:t>
            </a:r>
            <a:r>
              <a:rPr lang="en-US" dirty="0"/>
              <a:t> – Pleasure is a natural good that produces peace of mind or “happiness.”</a:t>
            </a:r>
          </a:p>
          <a:p>
            <a:r>
              <a:rPr lang="en-US" dirty="0"/>
              <a:t>Nature places us under the sovereign domain of two masters:  pleasure and pain.  We are, therefore, products of these two primary, natural forces.  Consequently, we seek pleasure and avoid pain.</a:t>
            </a:r>
          </a:p>
          <a:p>
            <a:r>
              <a:rPr lang="en-US" b="1" dirty="0">
                <a:solidFill>
                  <a:srgbClr val="2F97B5"/>
                </a:solidFill>
              </a:rPr>
              <a:t>Utilitarians</a:t>
            </a:r>
            <a:r>
              <a:rPr lang="en-US" dirty="0"/>
              <a:t> – View the human person in terms of his or utility, usefulness and “quality of life,” all of which are defined by how much pleasure and benefit he/she produces and how much pain, suffering and harm he/she produces.  Thus, in the end, the human being is a physical, sensory, sentient or material being. </a:t>
            </a:r>
          </a:p>
        </p:txBody>
      </p:sp>
    </p:spTree>
    <p:extLst>
      <p:ext uri="{BB962C8B-B14F-4D97-AF65-F5344CB8AC3E}">
        <p14:creationId xmlns:p14="http://schemas.microsoft.com/office/powerpoint/2010/main" val="4055661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Stoic View of Self</a:t>
            </a:r>
          </a:p>
        </p:txBody>
      </p:sp>
      <p:sp>
        <p:nvSpPr>
          <p:cNvPr id="3" name="Content Placeholder 2"/>
          <p:cNvSpPr>
            <a:spLocks noGrp="1"/>
          </p:cNvSpPr>
          <p:nvPr>
            <p:ph idx="1"/>
          </p:nvPr>
        </p:nvSpPr>
        <p:spPr/>
        <p:txBody>
          <a:bodyPr>
            <a:normAutofit lnSpcReduction="10000"/>
          </a:bodyPr>
          <a:lstStyle/>
          <a:p>
            <a:r>
              <a:rPr lang="en-US" b="1" dirty="0">
                <a:solidFill>
                  <a:srgbClr val="2F97B5"/>
                </a:solidFill>
              </a:rPr>
              <a:t>Stoics</a:t>
            </a:r>
            <a:r>
              <a:rPr lang="en-US" dirty="0"/>
              <a:t> – Human beings are but a part of the larger “Logos” and must conform and harmonize their thoughts and actions with the Logos and its rational, ordered and purposeful nature. </a:t>
            </a:r>
          </a:p>
          <a:p>
            <a:r>
              <a:rPr lang="en-US" dirty="0"/>
              <a:t>To Stoics, “our lives are not entirely our own” because “[w]e are all chained to fate.”  </a:t>
            </a:r>
          </a:p>
          <a:p>
            <a:r>
              <a:rPr lang="en-US" dirty="0"/>
              <a:t>Stoics are indifferent to self and view all human beings as parts or “bits” of the Logos.  As such, “our virtue and happiness consists in being as much like the Logos as possible, </a:t>
            </a:r>
            <a:r>
              <a:rPr lang="en-US" i="1" u="sng" dirty="0"/>
              <a:t>i.e.</a:t>
            </a:r>
            <a:r>
              <a:rPr lang="en-US" dirty="0"/>
              <a:t>, rational and disinterested, calm and serene.” </a:t>
            </a:r>
            <a:r>
              <a:rPr lang="en-US" sz="1600" dirty="0"/>
              <a:t>(</a:t>
            </a:r>
            <a:r>
              <a:rPr lang="en-US" sz="1600" i="1" dirty="0"/>
              <a:t>Soccio</a:t>
            </a:r>
            <a:r>
              <a:rPr lang="en-US" sz="1600" dirty="0"/>
              <a:t>, </a:t>
            </a:r>
            <a:r>
              <a:rPr lang="en-US" sz="1600" b="1" dirty="0"/>
              <a:t>Archetypes of Wisdom </a:t>
            </a:r>
            <a:r>
              <a:rPr lang="en-US" sz="1600" dirty="0"/>
              <a:t>(7</a:t>
            </a:r>
            <a:r>
              <a:rPr lang="en-US" sz="1600" baseline="30000" dirty="0"/>
              <a:t>th</a:t>
            </a:r>
            <a:r>
              <a:rPr lang="en-US" sz="1600" dirty="0"/>
              <a:t> ed.), pp. 201-02).</a:t>
            </a:r>
          </a:p>
        </p:txBody>
      </p:sp>
    </p:spTree>
    <p:extLst>
      <p:ext uri="{BB962C8B-B14F-4D97-AF65-F5344CB8AC3E}">
        <p14:creationId xmlns:p14="http://schemas.microsoft.com/office/powerpoint/2010/main" val="229715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Christian View</a:t>
            </a:r>
          </a:p>
        </p:txBody>
      </p:sp>
      <p:sp>
        <p:nvSpPr>
          <p:cNvPr id="3" name="Content Placeholder 2"/>
          <p:cNvSpPr>
            <a:spLocks noGrp="1"/>
          </p:cNvSpPr>
          <p:nvPr>
            <p:ph idx="1"/>
          </p:nvPr>
        </p:nvSpPr>
        <p:spPr>
          <a:xfrm>
            <a:off x="549275" y="1600201"/>
            <a:ext cx="8042276" cy="4466090"/>
          </a:xfrm>
        </p:spPr>
        <p:txBody>
          <a:bodyPr>
            <a:normAutofit/>
          </a:bodyPr>
          <a:lstStyle/>
          <a:p>
            <a:r>
              <a:rPr lang="en-US" dirty="0"/>
              <a:t>Human beings are made in the image and likeness of God.  The Holy Trinity may be viewed as “Universal Reason/Logos” (God the Father), Jesus Christ (God Incarnate/physical) and the Holy Spirit (the Human Spirit or man as a temple of God).</a:t>
            </a:r>
          </a:p>
          <a:p>
            <a:r>
              <a:rPr lang="en-US" b="1" dirty="0">
                <a:solidFill>
                  <a:srgbClr val="2F97B5"/>
                </a:solidFill>
              </a:rPr>
              <a:t>In philosophical terms</a:t>
            </a:r>
            <a:r>
              <a:rPr lang="en-US" dirty="0"/>
              <a:t>, the human being may be viewed as an eternal, ensouled being with the potential for spiritual and human excellence.  As virtue is excellence of function, the Christian seeks to embody the theological virtues (Love, Faith &amp; Hope), as well as the foundational Cardinal Virtues. </a:t>
            </a:r>
          </a:p>
        </p:txBody>
      </p:sp>
    </p:spTree>
    <p:extLst>
      <p:ext uri="{BB962C8B-B14F-4D97-AF65-F5344CB8AC3E}">
        <p14:creationId xmlns:p14="http://schemas.microsoft.com/office/powerpoint/2010/main" val="4175203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237</TotalTime>
  <Words>839</Words>
  <Application>Microsoft Office PowerPoint</Application>
  <PresentationFormat>On-screen Show (4:3)</PresentationFormat>
  <Paragraphs>43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News Gothic MT</vt:lpstr>
      <vt:lpstr>Wingdings 2</vt:lpstr>
      <vt:lpstr>Breeze</vt:lpstr>
      <vt:lpstr>The Humanities Question</vt:lpstr>
      <vt:lpstr>Descriptions of “the Self”</vt:lpstr>
      <vt:lpstr>Descartes</vt:lpstr>
      <vt:lpstr>Views of Empiricists</vt:lpstr>
      <vt:lpstr>Views of Greek Humanists</vt:lpstr>
      <vt:lpstr>Aristotle’s View</vt:lpstr>
      <vt:lpstr>The Hedonistic View</vt:lpstr>
      <vt:lpstr>The Stoic View of Self</vt:lpstr>
      <vt:lpstr>The Christian View</vt:lpstr>
      <vt:lpstr>The Christian View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Humanities Question</dc:title>
  <dc:creator>Guest Account</dc:creator>
  <cp:lastModifiedBy>Surf Watch</cp:lastModifiedBy>
  <cp:revision>13</cp:revision>
  <dcterms:created xsi:type="dcterms:W3CDTF">2015-06-13T15:10:53Z</dcterms:created>
  <dcterms:modified xsi:type="dcterms:W3CDTF">2017-09-29T18:59:14Z</dcterms:modified>
</cp:coreProperties>
</file>