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amp;ehk=Mynp205sysEIEsC1TgOA2Q&amp;r=0&amp;pid=OfficeInsert" ContentType="image/jpeg"/>
  <Default Extension="jpg&amp;ehk=iKqKuEQvvnft1rH" ContentType="image/jpeg"/>
  <Default Extension="gif" ContentType="image/gif"/>
  <Default Extension="jpg" ContentType="image/jpeg"/>
  <Default Extension="jpg&amp;ehk=c"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97"/>
  </p:notesMasterIdLst>
  <p:handoutMasterIdLst>
    <p:handoutMasterId r:id="rId98"/>
  </p:handoutMasterIdLst>
  <p:sldIdLst>
    <p:sldId id="367" r:id="rId2"/>
    <p:sldId id="309" r:id="rId3"/>
    <p:sldId id="263" r:id="rId4"/>
    <p:sldId id="310" r:id="rId5"/>
    <p:sldId id="321" r:id="rId6"/>
    <p:sldId id="344" r:id="rId7"/>
    <p:sldId id="266" r:id="rId8"/>
    <p:sldId id="378" r:id="rId9"/>
    <p:sldId id="265" r:id="rId10"/>
    <p:sldId id="383" r:id="rId11"/>
    <p:sldId id="318" r:id="rId12"/>
    <p:sldId id="268" r:id="rId13"/>
    <p:sldId id="373" r:id="rId14"/>
    <p:sldId id="370" r:id="rId15"/>
    <p:sldId id="270" r:id="rId16"/>
    <p:sldId id="284" r:id="rId17"/>
    <p:sldId id="311" r:id="rId18"/>
    <p:sldId id="271" r:id="rId19"/>
    <p:sldId id="337" r:id="rId20"/>
    <p:sldId id="371" r:id="rId21"/>
    <p:sldId id="354" r:id="rId22"/>
    <p:sldId id="355" r:id="rId23"/>
    <p:sldId id="273" r:id="rId24"/>
    <p:sldId id="372" r:id="rId25"/>
    <p:sldId id="272" r:id="rId26"/>
    <p:sldId id="369" r:id="rId27"/>
    <p:sldId id="274" r:id="rId28"/>
    <p:sldId id="275" r:id="rId29"/>
    <p:sldId id="322" r:id="rId30"/>
    <p:sldId id="382" r:id="rId31"/>
    <p:sldId id="283" r:id="rId32"/>
    <p:sldId id="285" r:id="rId33"/>
    <p:sldId id="379" r:id="rId34"/>
    <p:sldId id="306" r:id="rId35"/>
    <p:sldId id="375" r:id="rId36"/>
    <p:sldId id="316" r:id="rId37"/>
    <p:sldId id="357" r:id="rId38"/>
    <p:sldId id="312" r:id="rId39"/>
    <p:sldId id="340" r:id="rId40"/>
    <p:sldId id="342" r:id="rId41"/>
    <p:sldId id="341" r:id="rId42"/>
    <p:sldId id="262" r:id="rId43"/>
    <p:sldId id="358" r:id="rId44"/>
    <p:sldId id="360" r:id="rId45"/>
    <p:sldId id="334" r:id="rId46"/>
    <p:sldId id="294" r:id="rId47"/>
    <p:sldId id="356" r:id="rId48"/>
    <p:sldId id="336" r:id="rId49"/>
    <p:sldId id="361" r:id="rId50"/>
    <p:sldId id="335" r:id="rId51"/>
    <p:sldId id="314" r:id="rId52"/>
    <p:sldId id="282" r:id="rId53"/>
    <p:sldId id="364" r:id="rId54"/>
    <p:sldId id="287" r:id="rId55"/>
    <p:sldId id="297" r:id="rId56"/>
    <p:sldId id="296" r:id="rId57"/>
    <p:sldId id="366" r:id="rId58"/>
    <p:sldId id="376" r:id="rId59"/>
    <p:sldId id="298" r:id="rId60"/>
    <p:sldId id="299" r:id="rId61"/>
    <p:sldId id="377" r:id="rId62"/>
    <p:sldId id="300" r:id="rId63"/>
    <p:sldId id="301" r:id="rId64"/>
    <p:sldId id="365" r:id="rId65"/>
    <p:sldId id="380" r:id="rId66"/>
    <p:sldId id="381" r:id="rId67"/>
    <p:sldId id="295" r:id="rId68"/>
    <p:sldId id="333" r:id="rId69"/>
    <p:sldId id="368" r:id="rId70"/>
    <p:sldId id="339" r:id="rId71"/>
    <p:sldId id="351" r:id="rId72"/>
    <p:sldId id="304" r:id="rId73"/>
    <p:sldId id="317" r:id="rId74"/>
    <p:sldId id="280" r:id="rId75"/>
    <p:sldId id="291" r:id="rId76"/>
    <p:sldId id="303" r:id="rId77"/>
    <p:sldId id="384" r:id="rId78"/>
    <p:sldId id="319" r:id="rId79"/>
    <p:sldId id="293" r:id="rId80"/>
    <p:sldId id="343" r:id="rId81"/>
    <p:sldId id="330" r:id="rId82"/>
    <p:sldId id="332" r:id="rId83"/>
    <p:sldId id="348" r:id="rId84"/>
    <p:sldId id="363" r:id="rId85"/>
    <p:sldId id="349" r:id="rId86"/>
    <p:sldId id="331" r:id="rId87"/>
    <p:sldId id="277" r:id="rId88"/>
    <p:sldId id="279" r:id="rId89"/>
    <p:sldId id="278" r:id="rId90"/>
    <p:sldId id="350" r:id="rId91"/>
    <p:sldId id="292" r:id="rId92"/>
    <p:sldId id="288" r:id="rId93"/>
    <p:sldId id="305" r:id="rId94"/>
    <p:sldId id="346" r:id="rId95"/>
    <p:sldId id="347" r:id="rId9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6" autoAdjust="0"/>
    <p:restoredTop sz="94631" autoAdjust="0"/>
  </p:normalViewPr>
  <p:slideViewPr>
    <p:cSldViewPr snapToGrid="0">
      <p:cViewPr varScale="1">
        <p:scale>
          <a:sx n="92" d="100"/>
          <a:sy n="92" d="100"/>
        </p:scale>
        <p:origin x="1109" y="82"/>
      </p:cViewPr>
      <p:guideLst>
        <p:guide orient="horz" pos="2160"/>
        <p:guide pos="2880"/>
      </p:guideLst>
    </p:cSldViewPr>
  </p:slideViewPr>
  <p:outlineViewPr>
    <p:cViewPr>
      <p:scale>
        <a:sx n="33" d="100"/>
        <a:sy n="33" d="100"/>
      </p:scale>
      <p:origin x="0" y="-4349"/>
    </p:cViewPr>
  </p:outlineViewPr>
  <p:notesTextViewPr>
    <p:cViewPr>
      <p:scale>
        <a:sx n="1" d="1"/>
        <a:sy n="1" d="1"/>
      </p:scale>
      <p:origin x="0" y="0"/>
    </p:cViewPr>
  </p:notesTextViewPr>
  <p:sorterViewPr>
    <p:cViewPr>
      <p:scale>
        <a:sx n="47" d="50"/>
        <a:sy n="47" d="50"/>
      </p:scale>
      <p:origin x="0" y="-13296"/>
    </p:cViewPr>
  </p:sorterViewPr>
  <p:notesViewPr>
    <p:cSldViewPr snapToGrid="0">
      <p:cViewPr varScale="1">
        <p:scale>
          <a:sx n="60" d="100"/>
          <a:sy n="60" d="100"/>
        </p:scale>
        <p:origin x="3221" y="6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6CACF8-CEF7-44DA-BFCB-4F2E52E67B7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1354A541-6A11-4149-AAA8-C690587CE4C8}">
      <dgm:prSet phldrT="[Text]"/>
      <dgm:spPr/>
      <dgm:t>
        <a:bodyPr/>
        <a:lstStyle/>
        <a:p>
          <a:r>
            <a:rPr lang="en-US" dirty="0"/>
            <a:t>Self- Advocacy</a:t>
          </a:r>
        </a:p>
      </dgm:t>
    </dgm:pt>
    <dgm:pt modelId="{D0FC1091-3285-4C7F-B97D-37001F48D260}" type="parTrans" cxnId="{525B36D1-9C67-4B59-930E-E9E1BD44FE38}">
      <dgm:prSet/>
      <dgm:spPr/>
      <dgm:t>
        <a:bodyPr/>
        <a:lstStyle/>
        <a:p>
          <a:endParaRPr lang="en-US"/>
        </a:p>
      </dgm:t>
    </dgm:pt>
    <dgm:pt modelId="{1F155873-1A48-4814-AA2A-406721428E10}" type="sibTrans" cxnId="{525B36D1-9C67-4B59-930E-E9E1BD44FE38}">
      <dgm:prSet/>
      <dgm:spPr/>
      <dgm:t>
        <a:bodyPr/>
        <a:lstStyle/>
        <a:p>
          <a:endParaRPr lang="en-US"/>
        </a:p>
      </dgm:t>
    </dgm:pt>
    <dgm:pt modelId="{AF8EE63F-E8CC-4EF2-A17D-6391C2C2AF7E}">
      <dgm:prSet phldrT="[Text]"/>
      <dgm:spPr/>
      <dgm:t>
        <a:bodyPr/>
        <a:lstStyle/>
        <a:p>
          <a:r>
            <a:rPr lang="en-US" dirty="0"/>
            <a:t>Individual</a:t>
          </a:r>
        </a:p>
      </dgm:t>
    </dgm:pt>
    <dgm:pt modelId="{002382C2-FDD1-48D2-9042-6708ADD30E21}" type="parTrans" cxnId="{8F467BBC-25E1-485B-BEC4-A1C138C7EB8E}">
      <dgm:prSet/>
      <dgm:spPr/>
      <dgm:t>
        <a:bodyPr/>
        <a:lstStyle/>
        <a:p>
          <a:endParaRPr lang="en-US"/>
        </a:p>
      </dgm:t>
    </dgm:pt>
    <dgm:pt modelId="{6470D776-2171-494C-8CC4-21F08694EF68}" type="sibTrans" cxnId="{8F467BBC-25E1-485B-BEC4-A1C138C7EB8E}">
      <dgm:prSet/>
      <dgm:spPr/>
      <dgm:t>
        <a:bodyPr/>
        <a:lstStyle/>
        <a:p>
          <a:endParaRPr lang="en-US"/>
        </a:p>
      </dgm:t>
    </dgm:pt>
    <dgm:pt modelId="{5A89A700-1ACB-4866-AD02-0514E8116CE2}">
      <dgm:prSet phldrT="[Text]"/>
      <dgm:spPr/>
      <dgm:t>
        <a:bodyPr/>
        <a:lstStyle/>
        <a:p>
          <a:r>
            <a:rPr lang="en-US" dirty="0"/>
            <a:t>Parent</a:t>
          </a:r>
        </a:p>
      </dgm:t>
    </dgm:pt>
    <dgm:pt modelId="{6F3AA9AA-957C-4C3A-AD91-6A3DC62956E3}" type="parTrans" cxnId="{22AC9B9C-49C7-4E77-B982-4A9E0E7D4291}">
      <dgm:prSet/>
      <dgm:spPr/>
      <dgm:t>
        <a:bodyPr/>
        <a:lstStyle/>
        <a:p>
          <a:endParaRPr lang="en-US"/>
        </a:p>
      </dgm:t>
    </dgm:pt>
    <dgm:pt modelId="{E9F70EE4-14F3-4116-A21D-C9E2738D1CB9}" type="sibTrans" cxnId="{22AC9B9C-49C7-4E77-B982-4A9E0E7D4291}">
      <dgm:prSet/>
      <dgm:spPr/>
      <dgm:t>
        <a:bodyPr/>
        <a:lstStyle/>
        <a:p>
          <a:endParaRPr lang="en-US"/>
        </a:p>
      </dgm:t>
    </dgm:pt>
    <dgm:pt modelId="{EA616311-165A-48DE-B62C-918AF1413C71}">
      <dgm:prSet phldrT="[Text]"/>
      <dgm:spPr/>
      <dgm:t>
        <a:bodyPr/>
        <a:lstStyle/>
        <a:p>
          <a:r>
            <a:rPr lang="en-US" dirty="0"/>
            <a:t>System</a:t>
          </a:r>
        </a:p>
      </dgm:t>
    </dgm:pt>
    <dgm:pt modelId="{DEBACAE9-AE7E-42A9-A919-BA4CCC35659B}" type="parTrans" cxnId="{95B79B6C-A173-414A-9077-A8C4D357BCBB}">
      <dgm:prSet/>
      <dgm:spPr/>
      <dgm:t>
        <a:bodyPr/>
        <a:lstStyle/>
        <a:p>
          <a:endParaRPr lang="en-US"/>
        </a:p>
      </dgm:t>
    </dgm:pt>
    <dgm:pt modelId="{836802F2-FD3C-4978-B132-A591CAD15F1F}" type="sibTrans" cxnId="{95B79B6C-A173-414A-9077-A8C4D357BCBB}">
      <dgm:prSet/>
      <dgm:spPr/>
      <dgm:t>
        <a:bodyPr/>
        <a:lstStyle/>
        <a:p>
          <a:endParaRPr lang="en-US"/>
        </a:p>
      </dgm:t>
    </dgm:pt>
    <dgm:pt modelId="{0BF5EB5F-417A-4873-BE1D-8405ECA67C2D}">
      <dgm:prSet phldrT="[Text]"/>
      <dgm:spPr/>
      <dgm:t>
        <a:bodyPr/>
        <a:lstStyle/>
        <a:p>
          <a:r>
            <a:rPr lang="en-US" dirty="0"/>
            <a:t>Citizen</a:t>
          </a:r>
        </a:p>
      </dgm:t>
    </dgm:pt>
    <dgm:pt modelId="{0DE8CE23-8AB1-48CE-B039-EC8A6AAE4FE1}" type="parTrans" cxnId="{E9CBB049-515A-4A67-B5BA-A00A2BE16F1A}">
      <dgm:prSet/>
      <dgm:spPr/>
      <dgm:t>
        <a:bodyPr/>
        <a:lstStyle/>
        <a:p>
          <a:endParaRPr lang="en-US"/>
        </a:p>
      </dgm:t>
    </dgm:pt>
    <dgm:pt modelId="{BD15E346-DFCF-44A3-8E31-22F9CF2AD58F}" type="sibTrans" cxnId="{E9CBB049-515A-4A67-B5BA-A00A2BE16F1A}">
      <dgm:prSet/>
      <dgm:spPr/>
      <dgm:t>
        <a:bodyPr/>
        <a:lstStyle/>
        <a:p>
          <a:endParaRPr lang="en-US"/>
        </a:p>
      </dgm:t>
    </dgm:pt>
    <dgm:pt modelId="{8D944E14-CDA8-4B47-98EC-1A04B1807BBA}" type="pres">
      <dgm:prSet presAssocID="{176CACF8-CEF7-44DA-BFCB-4F2E52E67B70}" presName="Name0" presStyleCnt="0">
        <dgm:presLayoutVars>
          <dgm:chMax val="1"/>
          <dgm:dir/>
          <dgm:animLvl val="ctr"/>
          <dgm:resizeHandles val="exact"/>
        </dgm:presLayoutVars>
      </dgm:prSet>
      <dgm:spPr/>
    </dgm:pt>
    <dgm:pt modelId="{B725F1B5-CCAA-4789-8D11-2250A8D4183A}" type="pres">
      <dgm:prSet presAssocID="{1354A541-6A11-4149-AAA8-C690587CE4C8}" presName="centerShape" presStyleLbl="node0" presStyleIdx="0" presStyleCnt="1"/>
      <dgm:spPr/>
    </dgm:pt>
    <dgm:pt modelId="{E87174BE-A8D7-4BC7-BFD4-504A36688D2C}" type="pres">
      <dgm:prSet presAssocID="{AF8EE63F-E8CC-4EF2-A17D-6391C2C2AF7E}" presName="node" presStyleLbl="node1" presStyleIdx="0" presStyleCnt="4">
        <dgm:presLayoutVars>
          <dgm:bulletEnabled val="1"/>
        </dgm:presLayoutVars>
      </dgm:prSet>
      <dgm:spPr/>
    </dgm:pt>
    <dgm:pt modelId="{363E8D07-6B9B-40A8-B19B-AF586DC9E77F}" type="pres">
      <dgm:prSet presAssocID="{AF8EE63F-E8CC-4EF2-A17D-6391C2C2AF7E}" presName="dummy" presStyleCnt="0"/>
      <dgm:spPr/>
    </dgm:pt>
    <dgm:pt modelId="{C35DEA52-4086-4966-B756-C77CF7E7106B}" type="pres">
      <dgm:prSet presAssocID="{6470D776-2171-494C-8CC4-21F08694EF68}" presName="sibTrans" presStyleLbl="sibTrans2D1" presStyleIdx="0" presStyleCnt="4"/>
      <dgm:spPr/>
    </dgm:pt>
    <dgm:pt modelId="{3440FAFF-E6F1-4ACE-9540-0B87587CE292}" type="pres">
      <dgm:prSet presAssocID="{5A89A700-1ACB-4866-AD02-0514E8116CE2}" presName="node" presStyleLbl="node1" presStyleIdx="1" presStyleCnt="4">
        <dgm:presLayoutVars>
          <dgm:bulletEnabled val="1"/>
        </dgm:presLayoutVars>
      </dgm:prSet>
      <dgm:spPr/>
    </dgm:pt>
    <dgm:pt modelId="{F49B379C-D40F-4B84-9242-A7240E6F19B5}" type="pres">
      <dgm:prSet presAssocID="{5A89A700-1ACB-4866-AD02-0514E8116CE2}" presName="dummy" presStyleCnt="0"/>
      <dgm:spPr/>
    </dgm:pt>
    <dgm:pt modelId="{605DC40B-B32C-42AC-8C8E-B4FE0BA8056B}" type="pres">
      <dgm:prSet presAssocID="{E9F70EE4-14F3-4116-A21D-C9E2738D1CB9}" presName="sibTrans" presStyleLbl="sibTrans2D1" presStyleIdx="1" presStyleCnt="4"/>
      <dgm:spPr/>
    </dgm:pt>
    <dgm:pt modelId="{A4A8891B-12AF-4835-817E-B838B8CBD1C1}" type="pres">
      <dgm:prSet presAssocID="{EA616311-165A-48DE-B62C-918AF1413C71}" presName="node" presStyleLbl="node1" presStyleIdx="2" presStyleCnt="4">
        <dgm:presLayoutVars>
          <dgm:bulletEnabled val="1"/>
        </dgm:presLayoutVars>
      </dgm:prSet>
      <dgm:spPr/>
    </dgm:pt>
    <dgm:pt modelId="{39960E2F-BA78-4F5A-9AA5-31A78A35C871}" type="pres">
      <dgm:prSet presAssocID="{EA616311-165A-48DE-B62C-918AF1413C71}" presName="dummy" presStyleCnt="0"/>
      <dgm:spPr/>
    </dgm:pt>
    <dgm:pt modelId="{8970191F-80DC-4A02-9080-6A3E72DFCEDA}" type="pres">
      <dgm:prSet presAssocID="{836802F2-FD3C-4978-B132-A591CAD15F1F}" presName="sibTrans" presStyleLbl="sibTrans2D1" presStyleIdx="2" presStyleCnt="4"/>
      <dgm:spPr/>
    </dgm:pt>
    <dgm:pt modelId="{18EB6615-9F19-4B2F-B8FF-34B125E3D648}" type="pres">
      <dgm:prSet presAssocID="{0BF5EB5F-417A-4873-BE1D-8405ECA67C2D}" presName="node" presStyleLbl="node1" presStyleIdx="3" presStyleCnt="4">
        <dgm:presLayoutVars>
          <dgm:bulletEnabled val="1"/>
        </dgm:presLayoutVars>
      </dgm:prSet>
      <dgm:spPr/>
    </dgm:pt>
    <dgm:pt modelId="{69A31837-05E9-417E-99ED-101268CDDE85}" type="pres">
      <dgm:prSet presAssocID="{0BF5EB5F-417A-4873-BE1D-8405ECA67C2D}" presName="dummy" presStyleCnt="0"/>
      <dgm:spPr/>
    </dgm:pt>
    <dgm:pt modelId="{1A69890A-7A8E-47FB-8261-E0F365C8E6A7}" type="pres">
      <dgm:prSet presAssocID="{BD15E346-DFCF-44A3-8E31-22F9CF2AD58F}" presName="sibTrans" presStyleLbl="sibTrans2D1" presStyleIdx="3" presStyleCnt="4"/>
      <dgm:spPr/>
    </dgm:pt>
  </dgm:ptLst>
  <dgm:cxnLst>
    <dgm:cxn modelId="{FEF54802-8D99-4F90-8A4D-957F217E1106}" type="presOf" srcId="{836802F2-FD3C-4978-B132-A591CAD15F1F}" destId="{8970191F-80DC-4A02-9080-6A3E72DFCEDA}" srcOrd="0" destOrd="0" presId="urn:microsoft.com/office/officeart/2005/8/layout/radial6"/>
    <dgm:cxn modelId="{8772B121-8B3B-4E8E-BB28-B1332C2A1E95}" type="presOf" srcId="{EA616311-165A-48DE-B62C-918AF1413C71}" destId="{A4A8891B-12AF-4835-817E-B838B8CBD1C1}" srcOrd="0" destOrd="0" presId="urn:microsoft.com/office/officeart/2005/8/layout/radial6"/>
    <dgm:cxn modelId="{B81FD33D-609C-400D-B3FF-074A3BD1F41B}" type="presOf" srcId="{AF8EE63F-E8CC-4EF2-A17D-6391C2C2AF7E}" destId="{E87174BE-A8D7-4BC7-BFD4-504A36688D2C}" srcOrd="0" destOrd="0" presId="urn:microsoft.com/office/officeart/2005/8/layout/radial6"/>
    <dgm:cxn modelId="{E9CBB049-515A-4A67-B5BA-A00A2BE16F1A}" srcId="{1354A541-6A11-4149-AAA8-C690587CE4C8}" destId="{0BF5EB5F-417A-4873-BE1D-8405ECA67C2D}" srcOrd="3" destOrd="0" parTransId="{0DE8CE23-8AB1-48CE-B039-EC8A6AAE4FE1}" sibTransId="{BD15E346-DFCF-44A3-8E31-22F9CF2AD58F}"/>
    <dgm:cxn modelId="{95B79B6C-A173-414A-9077-A8C4D357BCBB}" srcId="{1354A541-6A11-4149-AAA8-C690587CE4C8}" destId="{EA616311-165A-48DE-B62C-918AF1413C71}" srcOrd="2" destOrd="0" parTransId="{DEBACAE9-AE7E-42A9-A919-BA4CCC35659B}" sibTransId="{836802F2-FD3C-4978-B132-A591CAD15F1F}"/>
    <dgm:cxn modelId="{EA466370-6134-4226-9D24-4FBF43117A33}" type="presOf" srcId="{E9F70EE4-14F3-4116-A21D-C9E2738D1CB9}" destId="{605DC40B-B32C-42AC-8C8E-B4FE0BA8056B}" srcOrd="0" destOrd="0" presId="urn:microsoft.com/office/officeart/2005/8/layout/radial6"/>
    <dgm:cxn modelId="{A1B9435A-37B3-48E6-92FB-F2F8922E5AF8}" type="presOf" srcId="{BD15E346-DFCF-44A3-8E31-22F9CF2AD58F}" destId="{1A69890A-7A8E-47FB-8261-E0F365C8E6A7}" srcOrd="0" destOrd="0" presId="urn:microsoft.com/office/officeart/2005/8/layout/radial6"/>
    <dgm:cxn modelId="{30D6E783-045A-4FA9-B3BB-53CF9EBD551D}" type="presOf" srcId="{5A89A700-1ACB-4866-AD02-0514E8116CE2}" destId="{3440FAFF-E6F1-4ACE-9540-0B87587CE292}" srcOrd="0" destOrd="0" presId="urn:microsoft.com/office/officeart/2005/8/layout/radial6"/>
    <dgm:cxn modelId="{CAAA4498-5082-4386-B019-044E5F2692A2}" type="presOf" srcId="{6470D776-2171-494C-8CC4-21F08694EF68}" destId="{C35DEA52-4086-4966-B756-C77CF7E7106B}" srcOrd="0" destOrd="0" presId="urn:microsoft.com/office/officeart/2005/8/layout/radial6"/>
    <dgm:cxn modelId="{BBAF3199-B27B-4BAA-A997-02499AA83A71}" type="presOf" srcId="{0BF5EB5F-417A-4873-BE1D-8405ECA67C2D}" destId="{18EB6615-9F19-4B2F-B8FF-34B125E3D648}" srcOrd="0" destOrd="0" presId="urn:microsoft.com/office/officeart/2005/8/layout/radial6"/>
    <dgm:cxn modelId="{22AC9B9C-49C7-4E77-B982-4A9E0E7D4291}" srcId="{1354A541-6A11-4149-AAA8-C690587CE4C8}" destId="{5A89A700-1ACB-4866-AD02-0514E8116CE2}" srcOrd="1" destOrd="0" parTransId="{6F3AA9AA-957C-4C3A-AD91-6A3DC62956E3}" sibTransId="{E9F70EE4-14F3-4116-A21D-C9E2738D1CB9}"/>
    <dgm:cxn modelId="{8F467BBC-25E1-485B-BEC4-A1C138C7EB8E}" srcId="{1354A541-6A11-4149-AAA8-C690587CE4C8}" destId="{AF8EE63F-E8CC-4EF2-A17D-6391C2C2AF7E}" srcOrd="0" destOrd="0" parTransId="{002382C2-FDD1-48D2-9042-6708ADD30E21}" sibTransId="{6470D776-2171-494C-8CC4-21F08694EF68}"/>
    <dgm:cxn modelId="{525B36D1-9C67-4B59-930E-E9E1BD44FE38}" srcId="{176CACF8-CEF7-44DA-BFCB-4F2E52E67B70}" destId="{1354A541-6A11-4149-AAA8-C690587CE4C8}" srcOrd="0" destOrd="0" parTransId="{D0FC1091-3285-4C7F-B97D-37001F48D260}" sibTransId="{1F155873-1A48-4814-AA2A-406721428E10}"/>
    <dgm:cxn modelId="{3E4878F7-F17D-40A6-AE2E-670ECBD90D11}" type="presOf" srcId="{1354A541-6A11-4149-AAA8-C690587CE4C8}" destId="{B725F1B5-CCAA-4789-8D11-2250A8D4183A}" srcOrd="0" destOrd="0" presId="urn:microsoft.com/office/officeart/2005/8/layout/radial6"/>
    <dgm:cxn modelId="{5E546FF8-25DE-4984-BB01-C02222F7EE9D}" type="presOf" srcId="{176CACF8-CEF7-44DA-BFCB-4F2E52E67B70}" destId="{8D944E14-CDA8-4B47-98EC-1A04B1807BBA}" srcOrd="0" destOrd="0" presId="urn:microsoft.com/office/officeart/2005/8/layout/radial6"/>
    <dgm:cxn modelId="{820DA60D-08F0-4B59-8ACC-F938E19E625E}" type="presParOf" srcId="{8D944E14-CDA8-4B47-98EC-1A04B1807BBA}" destId="{B725F1B5-CCAA-4789-8D11-2250A8D4183A}" srcOrd="0" destOrd="0" presId="urn:microsoft.com/office/officeart/2005/8/layout/radial6"/>
    <dgm:cxn modelId="{1C7FC0FE-97AB-4839-A8FA-A0692E2B36F4}" type="presParOf" srcId="{8D944E14-CDA8-4B47-98EC-1A04B1807BBA}" destId="{E87174BE-A8D7-4BC7-BFD4-504A36688D2C}" srcOrd="1" destOrd="0" presId="urn:microsoft.com/office/officeart/2005/8/layout/radial6"/>
    <dgm:cxn modelId="{07BA6C27-63CB-4D24-95C6-5CC07B305C87}" type="presParOf" srcId="{8D944E14-CDA8-4B47-98EC-1A04B1807BBA}" destId="{363E8D07-6B9B-40A8-B19B-AF586DC9E77F}" srcOrd="2" destOrd="0" presId="urn:microsoft.com/office/officeart/2005/8/layout/radial6"/>
    <dgm:cxn modelId="{D0F662DF-3D3F-4FE7-AFCC-23781250D198}" type="presParOf" srcId="{8D944E14-CDA8-4B47-98EC-1A04B1807BBA}" destId="{C35DEA52-4086-4966-B756-C77CF7E7106B}" srcOrd="3" destOrd="0" presId="urn:microsoft.com/office/officeart/2005/8/layout/radial6"/>
    <dgm:cxn modelId="{AC330C7A-5E6E-4744-BF12-74ED1BC66A65}" type="presParOf" srcId="{8D944E14-CDA8-4B47-98EC-1A04B1807BBA}" destId="{3440FAFF-E6F1-4ACE-9540-0B87587CE292}" srcOrd="4" destOrd="0" presId="urn:microsoft.com/office/officeart/2005/8/layout/radial6"/>
    <dgm:cxn modelId="{03E9EFB8-BC98-48DB-83C0-226B054193E0}" type="presParOf" srcId="{8D944E14-CDA8-4B47-98EC-1A04B1807BBA}" destId="{F49B379C-D40F-4B84-9242-A7240E6F19B5}" srcOrd="5" destOrd="0" presId="urn:microsoft.com/office/officeart/2005/8/layout/radial6"/>
    <dgm:cxn modelId="{82393450-13AB-4301-B3C8-120D2DF8D2D3}" type="presParOf" srcId="{8D944E14-CDA8-4B47-98EC-1A04B1807BBA}" destId="{605DC40B-B32C-42AC-8C8E-B4FE0BA8056B}" srcOrd="6" destOrd="0" presId="urn:microsoft.com/office/officeart/2005/8/layout/radial6"/>
    <dgm:cxn modelId="{FD05C154-7AD5-4C8D-8C3C-591707500B61}" type="presParOf" srcId="{8D944E14-CDA8-4B47-98EC-1A04B1807BBA}" destId="{A4A8891B-12AF-4835-817E-B838B8CBD1C1}" srcOrd="7" destOrd="0" presId="urn:microsoft.com/office/officeart/2005/8/layout/radial6"/>
    <dgm:cxn modelId="{6A2090EA-501E-46C0-9C4E-6224802509FB}" type="presParOf" srcId="{8D944E14-CDA8-4B47-98EC-1A04B1807BBA}" destId="{39960E2F-BA78-4F5A-9AA5-31A78A35C871}" srcOrd="8" destOrd="0" presId="urn:microsoft.com/office/officeart/2005/8/layout/radial6"/>
    <dgm:cxn modelId="{A9482056-F47E-41AA-A139-F61AA5235CCD}" type="presParOf" srcId="{8D944E14-CDA8-4B47-98EC-1A04B1807BBA}" destId="{8970191F-80DC-4A02-9080-6A3E72DFCEDA}" srcOrd="9" destOrd="0" presId="urn:microsoft.com/office/officeart/2005/8/layout/radial6"/>
    <dgm:cxn modelId="{4EA44543-642A-40E7-A863-E0AB53C38413}" type="presParOf" srcId="{8D944E14-CDA8-4B47-98EC-1A04B1807BBA}" destId="{18EB6615-9F19-4B2F-B8FF-34B125E3D648}" srcOrd="10" destOrd="0" presId="urn:microsoft.com/office/officeart/2005/8/layout/radial6"/>
    <dgm:cxn modelId="{62BAF74F-DAD0-456E-ADC7-3FFDBB8A42AE}" type="presParOf" srcId="{8D944E14-CDA8-4B47-98EC-1A04B1807BBA}" destId="{69A31837-05E9-417E-99ED-101268CDDE85}" srcOrd="11" destOrd="0" presId="urn:microsoft.com/office/officeart/2005/8/layout/radial6"/>
    <dgm:cxn modelId="{0800F74C-629F-455F-9F3B-309754198F7B}" type="presParOf" srcId="{8D944E14-CDA8-4B47-98EC-1A04B1807BBA}" destId="{1A69890A-7A8E-47FB-8261-E0F365C8E6A7}"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CA6A96-A6EE-45F2-AC68-A43C9B98D358}" type="doc">
      <dgm:prSet loTypeId="urn:microsoft.com/office/officeart/2005/8/layout/pyramid1" loCatId="pyramid" qsTypeId="urn:microsoft.com/office/officeart/2005/8/quickstyle/simple1" qsCatId="simple" csTypeId="urn:microsoft.com/office/officeart/2005/8/colors/accent1_2" csCatId="accent1" phldr="1"/>
      <dgm:spPr/>
    </dgm:pt>
    <dgm:pt modelId="{62C38674-C2C3-4FF8-9865-18FBEE15F459}">
      <dgm:prSet phldrT="[Text]" custT="1"/>
      <dgm:spPr/>
      <dgm:t>
        <a:bodyPr/>
        <a:lstStyle/>
        <a:p>
          <a:endParaRPr lang="en-US" sz="2000" dirty="0"/>
        </a:p>
        <a:p>
          <a:endParaRPr lang="en-US" sz="2000" dirty="0"/>
        </a:p>
        <a:p>
          <a:r>
            <a:rPr lang="en-US" sz="3200" dirty="0"/>
            <a:t>College</a:t>
          </a:r>
          <a:r>
            <a:rPr lang="en-US" sz="4800" dirty="0"/>
            <a:t> + </a:t>
          </a:r>
        </a:p>
      </dgm:t>
    </dgm:pt>
    <dgm:pt modelId="{C573EB32-CBC4-4BA6-B8CC-DB8BD1D2E47F}" type="parTrans" cxnId="{6A62771A-FF3B-4CC0-91E5-F391DA68EAED}">
      <dgm:prSet/>
      <dgm:spPr/>
      <dgm:t>
        <a:bodyPr/>
        <a:lstStyle/>
        <a:p>
          <a:endParaRPr lang="en-US"/>
        </a:p>
      </dgm:t>
    </dgm:pt>
    <dgm:pt modelId="{0599D8AE-22C4-4BF7-8301-C6E8FD11B12E}" type="sibTrans" cxnId="{6A62771A-FF3B-4CC0-91E5-F391DA68EAED}">
      <dgm:prSet/>
      <dgm:spPr/>
      <dgm:t>
        <a:bodyPr/>
        <a:lstStyle/>
        <a:p>
          <a:endParaRPr lang="en-US"/>
        </a:p>
      </dgm:t>
    </dgm:pt>
    <dgm:pt modelId="{EA40B432-F20D-467B-926F-3D9E2598549A}">
      <dgm:prSet phldrT="[Text]" custT="1"/>
      <dgm:spPr/>
      <dgm:t>
        <a:bodyPr/>
        <a:lstStyle/>
        <a:p>
          <a:r>
            <a:rPr lang="en-US" sz="3200" dirty="0"/>
            <a:t>Vocational Programs</a:t>
          </a:r>
        </a:p>
        <a:p>
          <a:r>
            <a:rPr lang="en-US" sz="3200" dirty="0"/>
            <a:t> &amp; Services (DSPS)</a:t>
          </a:r>
        </a:p>
      </dgm:t>
    </dgm:pt>
    <dgm:pt modelId="{93ED55E3-CCEC-4CE9-BAB1-D0A17E4715ED}" type="parTrans" cxnId="{77D0B464-A714-4CEB-9D55-B1B47187FBF3}">
      <dgm:prSet/>
      <dgm:spPr/>
      <dgm:t>
        <a:bodyPr/>
        <a:lstStyle/>
        <a:p>
          <a:endParaRPr lang="en-US"/>
        </a:p>
      </dgm:t>
    </dgm:pt>
    <dgm:pt modelId="{3BCEEA66-28AE-49AE-AB09-BB274174795F}" type="sibTrans" cxnId="{77D0B464-A714-4CEB-9D55-B1B47187FBF3}">
      <dgm:prSet/>
      <dgm:spPr/>
      <dgm:t>
        <a:bodyPr/>
        <a:lstStyle/>
        <a:p>
          <a:endParaRPr lang="en-US"/>
        </a:p>
      </dgm:t>
    </dgm:pt>
    <dgm:pt modelId="{F4E1AB33-FD9E-492A-9F22-CF837D8AAEC0}">
      <dgm:prSet phldrT="[Text]" custT="1"/>
      <dgm:spPr/>
      <dgm:t>
        <a:bodyPr/>
        <a:lstStyle/>
        <a:p>
          <a:r>
            <a:rPr lang="en-US" sz="3200" dirty="0"/>
            <a:t>Chaffee  (FCIA)Grants</a:t>
          </a:r>
        </a:p>
      </dgm:t>
    </dgm:pt>
    <dgm:pt modelId="{FA14F110-42E4-4CFA-B465-E2ABA58AA18E}" type="parTrans" cxnId="{434D186F-03F7-46F6-8567-2F02DD541720}">
      <dgm:prSet/>
      <dgm:spPr/>
      <dgm:t>
        <a:bodyPr/>
        <a:lstStyle/>
        <a:p>
          <a:endParaRPr lang="en-US"/>
        </a:p>
      </dgm:t>
    </dgm:pt>
    <dgm:pt modelId="{ADFB6E9D-A217-4E6B-87A9-4C6BAC101972}" type="sibTrans" cxnId="{434D186F-03F7-46F6-8567-2F02DD541720}">
      <dgm:prSet/>
      <dgm:spPr/>
      <dgm:t>
        <a:bodyPr/>
        <a:lstStyle/>
        <a:p>
          <a:endParaRPr lang="en-US"/>
        </a:p>
      </dgm:t>
    </dgm:pt>
    <dgm:pt modelId="{3C93F701-F487-4E3A-99D5-3A230474F410}" type="pres">
      <dgm:prSet presAssocID="{40CA6A96-A6EE-45F2-AC68-A43C9B98D358}" presName="Name0" presStyleCnt="0">
        <dgm:presLayoutVars>
          <dgm:dir/>
          <dgm:animLvl val="lvl"/>
          <dgm:resizeHandles val="exact"/>
        </dgm:presLayoutVars>
      </dgm:prSet>
      <dgm:spPr/>
    </dgm:pt>
    <dgm:pt modelId="{50F1EF15-4F0B-4444-AF30-5E0E70A043F4}" type="pres">
      <dgm:prSet presAssocID="{62C38674-C2C3-4FF8-9865-18FBEE15F459}" presName="Name8" presStyleCnt="0"/>
      <dgm:spPr/>
    </dgm:pt>
    <dgm:pt modelId="{BE7851F5-E20C-4E10-AA19-D001D341842E}" type="pres">
      <dgm:prSet presAssocID="{62C38674-C2C3-4FF8-9865-18FBEE15F459}" presName="level" presStyleLbl="node1" presStyleIdx="0" presStyleCnt="3">
        <dgm:presLayoutVars>
          <dgm:chMax val="1"/>
          <dgm:bulletEnabled val="1"/>
        </dgm:presLayoutVars>
      </dgm:prSet>
      <dgm:spPr/>
    </dgm:pt>
    <dgm:pt modelId="{7B72EA41-17D1-4984-A177-44D16750C38B}" type="pres">
      <dgm:prSet presAssocID="{62C38674-C2C3-4FF8-9865-18FBEE15F459}" presName="levelTx" presStyleLbl="revTx" presStyleIdx="0" presStyleCnt="0">
        <dgm:presLayoutVars>
          <dgm:chMax val="1"/>
          <dgm:bulletEnabled val="1"/>
        </dgm:presLayoutVars>
      </dgm:prSet>
      <dgm:spPr/>
    </dgm:pt>
    <dgm:pt modelId="{F7FF06FF-1273-485B-8458-9DBD6F26D35C}" type="pres">
      <dgm:prSet presAssocID="{EA40B432-F20D-467B-926F-3D9E2598549A}" presName="Name8" presStyleCnt="0"/>
      <dgm:spPr/>
    </dgm:pt>
    <dgm:pt modelId="{8ED4A9D3-F4D5-4148-AEC9-47B3030C77B7}" type="pres">
      <dgm:prSet presAssocID="{EA40B432-F20D-467B-926F-3D9E2598549A}" presName="level" presStyleLbl="node1" presStyleIdx="1" presStyleCnt="3" custScaleY="110644">
        <dgm:presLayoutVars>
          <dgm:chMax val="1"/>
          <dgm:bulletEnabled val="1"/>
        </dgm:presLayoutVars>
      </dgm:prSet>
      <dgm:spPr/>
    </dgm:pt>
    <dgm:pt modelId="{F26E3AB1-4E47-48A7-95BF-53DD8CD045B4}" type="pres">
      <dgm:prSet presAssocID="{EA40B432-F20D-467B-926F-3D9E2598549A}" presName="levelTx" presStyleLbl="revTx" presStyleIdx="0" presStyleCnt="0">
        <dgm:presLayoutVars>
          <dgm:chMax val="1"/>
          <dgm:bulletEnabled val="1"/>
        </dgm:presLayoutVars>
      </dgm:prSet>
      <dgm:spPr/>
    </dgm:pt>
    <dgm:pt modelId="{1D739BD2-9CA7-42AC-BB4C-942F220279EA}" type="pres">
      <dgm:prSet presAssocID="{F4E1AB33-FD9E-492A-9F22-CF837D8AAEC0}" presName="Name8" presStyleCnt="0"/>
      <dgm:spPr/>
    </dgm:pt>
    <dgm:pt modelId="{85EB07AF-8571-4E3A-9D32-D1DFF544EDB0}" type="pres">
      <dgm:prSet presAssocID="{F4E1AB33-FD9E-492A-9F22-CF837D8AAEC0}" presName="level" presStyleLbl="node1" presStyleIdx="2" presStyleCnt="3" custLinFactNeighborX="-30064" custLinFactNeighborY="6727">
        <dgm:presLayoutVars>
          <dgm:chMax val="1"/>
          <dgm:bulletEnabled val="1"/>
        </dgm:presLayoutVars>
      </dgm:prSet>
      <dgm:spPr/>
    </dgm:pt>
    <dgm:pt modelId="{B5EB2EF1-6912-4734-9B50-0B95652103BF}" type="pres">
      <dgm:prSet presAssocID="{F4E1AB33-FD9E-492A-9F22-CF837D8AAEC0}" presName="levelTx" presStyleLbl="revTx" presStyleIdx="0" presStyleCnt="0">
        <dgm:presLayoutVars>
          <dgm:chMax val="1"/>
          <dgm:bulletEnabled val="1"/>
        </dgm:presLayoutVars>
      </dgm:prSet>
      <dgm:spPr/>
    </dgm:pt>
  </dgm:ptLst>
  <dgm:cxnLst>
    <dgm:cxn modelId="{8B62BD11-1E7E-4AC0-8226-0886A3524D0D}" type="presOf" srcId="{62C38674-C2C3-4FF8-9865-18FBEE15F459}" destId="{7B72EA41-17D1-4984-A177-44D16750C38B}" srcOrd="1" destOrd="0" presId="urn:microsoft.com/office/officeart/2005/8/layout/pyramid1"/>
    <dgm:cxn modelId="{6A62771A-FF3B-4CC0-91E5-F391DA68EAED}" srcId="{40CA6A96-A6EE-45F2-AC68-A43C9B98D358}" destId="{62C38674-C2C3-4FF8-9865-18FBEE15F459}" srcOrd="0" destOrd="0" parTransId="{C573EB32-CBC4-4BA6-B8CC-DB8BD1D2E47F}" sibTransId="{0599D8AE-22C4-4BF7-8301-C6E8FD11B12E}"/>
    <dgm:cxn modelId="{B08EFE62-F7A0-48F7-AE43-290488457F2C}" type="presOf" srcId="{40CA6A96-A6EE-45F2-AC68-A43C9B98D358}" destId="{3C93F701-F487-4E3A-99D5-3A230474F410}" srcOrd="0" destOrd="0" presId="urn:microsoft.com/office/officeart/2005/8/layout/pyramid1"/>
    <dgm:cxn modelId="{77D0B464-A714-4CEB-9D55-B1B47187FBF3}" srcId="{40CA6A96-A6EE-45F2-AC68-A43C9B98D358}" destId="{EA40B432-F20D-467B-926F-3D9E2598549A}" srcOrd="1" destOrd="0" parTransId="{93ED55E3-CCEC-4CE9-BAB1-D0A17E4715ED}" sibTransId="{3BCEEA66-28AE-49AE-AB09-BB274174795F}"/>
    <dgm:cxn modelId="{434D186F-03F7-46F6-8567-2F02DD541720}" srcId="{40CA6A96-A6EE-45F2-AC68-A43C9B98D358}" destId="{F4E1AB33-FD9E-492A-9F22-CF837D8AAEC0}" srcOrd="2" destOrd="0" parTransId="{FA14F110-42E4-4CFA-B465-E2ABA58AA18E}" sibTransId="{ADFB6E9D-A217-4E6B-87A9-4C6BAC101972}"/>
    <dgm:cxn modelId="{0982BE74-962B-424F-A229-EC047ADC5F21}" type="presOf" srcId="{EA40B432-F20D-467B-926F-3D9E2598549A}" destId="{8ED4A9D3-F4D5-4148-AEC9-47B3030C77B7}" srcOrd="0" destOrd="0" presId="urn:microsoft.com/office/officeart/2005/8/layout/pyramid1"/>
    <dgm:cxn modelId="{2760858B-8859-49AB-AC39-FC8BEE3F2598}" type="presOf" srcId="{EA40B432-F20D-467B-926F-3D9E2598549A}" destId="{F26E3AB1-4E47-48A7-95BF-53DD8CD045B4}" srcOrd="1" destOrd="0" presId="urn:microsoft.com/office/officeart/2005/8/layout/pyramid1"/>
    <dgm:cxn modelId="{68E0D794-26AA-486C-A0DD-FD059DC26A43}" type="presOf" srcId="{62C38674-C2C3-4FF8-9865-18FBEE15F459}" destId="{BE7851F5-E20C-4E10-AA19-D001D341842E}" srcOrd="0" destOrd="0" presId="urn:microsoft.com/office/officeart/2005/8/layout/pyramid1"/>
    <dgm:cxn modelId="{A440AAD3-9A32-4185-AB05-D0681CBCE046}" type="presOf" srcId="{F4E1AB33-FD9E-492A-9F22-CF837D8AAEC0}" destId="{85EB07AF-8571-4E3A-9D32-D1DFF544EDB0}" srcOrd="0" destOrd="0" presId="urn:microsoft.com/office/officeart/2005/8/layout/pyramid1"/>
    <dgm:cxn modelId="{B72C66E5-E661-4324-B955-BC2E8075B521}" type="presOf" srcId="{F4E1AB33-FD9E-492A-9F22-CF837D8AAEC0}" destId="{B5EB2EF1-6912-4734-9B50-0B95652103BF}" srcOrd="1" destOrd="0" presId="urn:microsoft.com/office/officeart/2005/8/layout/pyramid1"/>
    <dgm:cxn modelId="{C260A1DB-0583-47E5-9996-1A961FFF4F5D}" type="presParOf" srcId="{3C93F701-F487-4E3A-99D5-3A230474F410}" destId="{50F1EF15-4F0B-4444-AF30-5E0E70A043F4}" srcOrd="0" destOrd="0" presId="urn:microsoft.com/office/officeart/2005/8/layout/pyramid1"/>
    <dgm:cxn modelId="{87764E63-1926-4A34-B3BE-87F949CEA853}" type="presParOf" srcId="{50F1EF15-4F0B-4444-AF30-5E0E70A043F4}" destId="{BE7851F5-E20C-4E10-AA19-D001D341842E}" srcOrd="0" destOrd="0" presId="urn:microsoft.com/office/officeart/2005/8/layout/pyramid1"/>
    <dgm:cxn modelId="{E6EEE22A-7CD0-42D1-9B22-311F7E12DF92}" type="presParOf" srcId="{50F1EF15-4F0B-4444-AF30-5E0E70A043F4}" destId="{7B72EA41-17D1-4984-A177-44D16750C38B}" srcOrd="1" destOrd="0" presId="urn:microsoft.com/office/officeart/2005/8/layout/pyramid1"/>
    <dgm:cxn modelId="{77598BA5-028C-4224-9C49-901A7E7FAC88}" type="presParOf" srcId="{3C93F701-F487-4E3A-99D5-3A230474F410}" destId="{F7FF06FF-1273-485B-8458-9DBD6F26D35C}" srcOrd="1" destOrd="0" presId="urn:microsoft.com/office/officeart/2005/8/layout/pyramid1"/>
    <dgm:cxn modelId="{B836EE89-06EC-4B65-BA5A-59DA7BE9EA91}" type="presParOf" srcId="{F7FF06FF-1273-485B-8458-9DBD6F26D35C}" destId="{8ED4A9D3-F4D5-4148-AEC9-47B3030C77B7}" srcOrd="0" destOrd="0" presId="urn:microsoft.com/office/officeart/2005/8/layout/pyramid1"/>
    <dgm:cxn modelId="{B69ECB0C-DC27-48C1-A009-EEE1DAF28CD9}" type="presParOf" srcId="{F7FF06FF-1273-485B-8458-9DBD6F26D35C}" destId="{F26E3AB1-4E47-48A7-95BF-53DD8CD045B4}" srcOrd="1" destOrd="0" presId="urn:microsoft.com/office/officeart/2005/8/layout/pyramid1"/>
    <dgm:cxn modelId="{65BCAD3A-18EB-41CD-A201-739D50D52FC6}" type="presParOf" srcId="{3C93F701-F487-4E3A-99D5-3A230474F410}" destId="{1D739BD2-9CA7-42AC-BB4C-942F220279EA}" srcOrd="2" destOrd="0" presId="urn:microsoft.com/office/officeart/2005/8/layout/pyramid1"/>
    <dgm:cxn modelId="{D0F6804E-F918-4D64-8AD1-DBA4523BAFF2}" type="presParOf" srcId="{1D739BD2-9CA7-42AC-BB4C-942F220279EA}" destId="{85EB07AF-8571-4E3A-9D32-D1DFF544EDB0}" srcOrd="0" destOrd="0" presId="urn:microsoft.com/office/officeart/2005/8/layout/pyramid1"/>
    <dgm:cxn modelId="{7C427B82-3526-44BC-A44A-882D5386BD61}" type="presParOf" srcId="{1D739BD2-9CA7-42AC-BB4C-942F220279EA}" destId="{B5EB2EF1-6912-4734-9B50-0B95652103B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9890A-7A8E-47FB-8261-E0F365C8E6A7}">
      <dsp:nvSpPr>
        <dsp:cNvPr id="0" name=""/>
        <dsp:cNvSpPr/>
      </dsp:nvSpPr>
      <dsp:spPr>
        <a:xfrm>
          <a:off x="2687918" y="376320"/>
          <a:ext cx="2510863" cy="2510863"/>
        </a:xfrm>
        <a:prstGeom prst="blockArc">
          <a:avLst>
            <a:gd name="adj1" fmla="val 1080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70191F-80DC-4A02-9080-6A3E72DFCEDA}">
      <dsp:nvSpPr>
        <dsp:cNvPr id="0" name=""/>
        <dsp:cNvSpPr/>
      </dsp:nvSpPr>
      <dsp:spPr>
        <a:xfrm>
          <a:off x="2687918" y="376320"/>
          <a:ext cx="2510863" cy="2510863"/>
        </a:xfrm>
        <a:prstGeom prst="blockArc">
          <a:avLst>
            <a:gd name="adj1" fmla="val 5400000"/>
            <a:gd name="adj2" fmla="val 108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5DC40B-B32C-42AC-8C8E-B4FE0BA8056B}">
      <dsp:nvSpPr>
        <dsp:cNvPr id="0" name=""/>
        <dsp:cNvSpPr/>
      </dsp:nvSpPr>
      <dsp:spPr>
        <a:xfrm>
          <a:off x="2687918" y="376320"/>
          <a:ext cx="2510863" cy="2510863"/>
        </a:xfrm>
        <a:prstGeom prst="blockArc">
          <a:avLst>
            <a:gd name="adj1" fmla="val 0"/>
            <a:gd name="adj2" fmla="val 54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5DEA52-4086-4966-B756-C77CF7E7106B}">
      <dsp:nvSpPr>
        <dsp:cNvPr id="0" name=""/>
        <dsp:cNvSpPr/>
      </dsp:nvSpPr>
      <dsp:spPr>
        <a:xfrm>
          <a:off x="2687918" y="376320"/>
          <a:ext cx="2510863" cy="2510863"/>
        </a:xfrm>
        <a:prstGeom prst="blockArc">
          <a:avLst>
            <a:gd name="adj1" fmla="val 16200000"/>
            <a:gd name="adj2" fmla="val 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25F1B5-CCAA-4789-8D11-2250A8D4183A}">
      <dsp:nvSpPr>
        <dsp:cNvPr id="0" name=""/>
        <dsp:cNvSpPr/>
      </dsp:nvSpPr>
      <dsp:spPr>
        <a:xfrm>
          <a:off x="3365710" y="1054112"/>
          <a:ext cx="1155278" cy="11552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Self- Advocacy</a:t>
          </a:r>
        </a:p>
      </dsp:txBody>
      <dsp:txXfrm>
        <a:off x="3534897" y="1223299"/>
        <a:ext cx="816904" cy="816904"/>
      </dsp:txXfrm>
    </dsp:sp>
    <dsp:sp modelId="{E87174BE-A8D7-4BC7-BFD4-504A36688D2C}">
      <dsp:nvSpPr>
        <dsp:cNvPr id="0" name=""/>
        <dsp:cNvSpPr/>
      </dsp:nvSpPr>
      <dsp:spPr>
        <a:xfrm>
          <a:off x="3539002" y="1086"/>
          <a:ext cx="808694" cy="8086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Individual</a:t>
          </a:r>
        </a:p>
      </dsp:txBody>
      <dsp:txXfrm>
        <a:off x="3657432" y="119516"/>
        <a:ext cx="571834" cy="571834"/>
      </dsp:txXfrm>
    </dsp:sp>
    <dsp:sp modelId="{3440FAFF-E6F1-4ACE-9540-0B87587CE292}">
      <dsp:nvSpPr>
        <dsp:cNvPr id="0" name=""/>
        <dsp:cNvSpPr/>
      </dsp:nvSpPr>
      <dsp:spPr>
        <a:xfrm>
          <a:off x="4765321" y="1227404"/>
          <a:ext cx="808694" cy="8086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Parent</a:t>
          </a:r>
        </a:p>
      </dsp:txBody>
      <dsp:txXfrm>
        <a:off x="4883751" y="1345834"/>
        <a:ext cx="571834" cy="571834"/>
      </dsp:txXfrm>
    </dsp:sp>
    <dsp:sp modelId="{A4A8891B-12AF-4835-817E-B838B8CBD1C1}">
      <dsp:nvSpPr>
        <dsp:cNvPr id="0" name=""/>
        <dsp:cNvSpPr/>
      </dsp:nvSpPr>
      <dsp:spPr>
        <a:xfrm>
          <a:off x="3539002" y="2453723"/>
          <a:ext cx="808694" cy="8086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System</a:t>
          </a:r>
        </a:p>
      </dsp:txBody>
      <dsp:txXfrm>
        <a:off x="3657432" y="2572153"/>
        <a:ext cx="571834" cy="571834"/>
      </dsp:txXfrm>
    </dsp:sp>
    <dsp:sp modelId="{18EB6615-9F19-4B2F-B8FF-34B125E3D648}">
      <dsp:nvSpPr>
        <dsp:cNvPr id="0" name=""/>
        <dsp:cNvSpPr/>
      </dsp:nvSpPr>
      <dsp:spPr>
        <a:xfrm>
          <a:off x="2312684" y="1227404"/>
          <a:ext cx="808694" cy="8086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Citizen</a:t>
          </a:r>
        </a:p>
      </dsp:txBody>
      <dsp:txXfrm>
        <a:off x="2431114" y="1345834"/>
        <a:ext cx="571834" cy="571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851F5-E20C-4E10-AA19-D001D341842E}">
      <dsp:nvSpPr>
        <dsp:cNvPr id="0" name=""/>
        <dsp:cNvSpPr/>
      </dsp:nvSpPr>
      <dsp:spPr>
        <a:xfrm>
          <a:off x="3013027" y="0"/>
          <a:ext cx="2860776" cy="1486729"/>
        </a:xfrm>
        <a:prstGeom prst="trapezoid">
          <a:avLst>
            <a:gd name="adj" fmla="val 9621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3200" kern="1200" dirty="0"/>
            <a:t>College</a:t>
          </a:r>
          <a:r>
            <a:rPr lang="en-US" sz="4800" kern="1200" dirty="0"/>
            <a:t> + </a:t>
          </a:r>
        </a:p>
      </dsp:txBody>
      <dsp:txXfrm>
        <a:off x="3013027" y="0"/>
        <a:ext cx="2860776" cy="1486729"/>
      </dsp:txXfrm>
    </dsp:sp>
    <dsp:sp modelId="{8ED4A9D3-F4D5-4148-AEC9-47B3030C77B7}">
      <dsp:nvSpPr>
        <dsp:cNvPr id="0" name=""/>
        <dsp:cNvSpPr/>
      </dsp:nvSpPr>
      <dsp:spPr>
        <a:xfrm>
          <a:off x="1430388" y="1486729"/>
          <a:ext cx="6026055" cy="1644976"/>
        </a:xfrm>
        <a:prstGeom prst="trapezoid">
          <a:avLst>
            <a:gd name="adj" fmla="val 9621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Vocational Programs</a:t>
          </a:r>
        </a:p>
        <a:p>
          <a:pPr marL="0" lvl="0" indent="0" algn="ctr" defTabSz="1422400">
            <a:lnSpc>
              <a:spcPct val="90000"/>
            </a:lnSpc>
            <a:spcBef>
              <a:spcPct val="0"/>
            </a:spcBef>
            <a:spcAft>
              <a:spcPct val="35000"/>
            </a:spcAft>
            <a:buNone/>
          </a:pPr>
          <a:r>
            <a:rPr lang="en-US" sz="3200" kern="1200" dirty="0"/>
            <a:t> &amp; Services (DSPS)</a:t>
          </a:r>
        </a:p>
      </dsp:txBody>
      <dsp:txXfrm>
        <a:off x="2484948" y="1486729"/>
        <a:ext cx="3916935" cy="1644976"/>
      </dsp:txXfrm>
    </dsp:sp>
    <dsp:sp modelId="{85EB07AF-8571-4E3A-9D32-D1DFF544EDB0}">
      <dsp:nvSpPr>
        <dsp:cNvPr id="0" name=""/>
        <dsp:cNvSpPr/>
      </dsp:nvSpPr>
      <dsp:spPr>
        <a:xfrm>
          <a:off x="0" y="3131705"/>
          <a:ext cx="8886832" cy="1486729"/>
        </a:xfrm>
        <a:prstGeom prst="trapezoid">
          <a:avLst>
            <a:gd name="adj" fmla="val 9621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Chaffee  (FCIA)Grants</a:t>
          </a:r>
        </a:p>
      </dsp:txBody>
      <dsp:txXfrm>
        <a:off x="1555195" y="3131705"/>
        <a:ext cx="5776440" cy="148672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3" tIns="46967" rIns="93933" bIns="46967" rtlCol="0"/>
          <a:lstStyle>
            <a:lvl1pPr algn="l">
              <a:defRPr sz="1200"/>
            </a:lvl1pPr>
          </a:lstStyle>
          <a:p>
            <a:endParaRPr lang="en-US"/>
          </a:p>
        </p:txBody>
      </p:sp>
      <p:sp>
        <p:nvSpPr>
          <p:cNvPr id="3" name="Date Placeholder 2"/>
          <p:cNvSpPr>
            <a:spLocks noGrp="1"/>
          </p:cNvSpPr>
          <p:nvPr>
            <p:ph type="dt" sz="quarter" idx="1"/>
          </p:nvPr>
        </p:nvSpPr>
        <p:spPr>
          <a:xfrm>
            <a:off x="4008704" y="0"/>
            <a:ext cx="3066733" cy="469780"/>
          </a:xfrm>
          <a:prstGeom prst="rect">
            <a:avLst/>
          </a:prstGeom>
        </p:spPr>
        <p:txBody>
          <a:bodyPr vert="horz" lIns="93933" tIns="46967" rIns="93933" bIns="46967" rtlCol="0"/>
          <a:lstStyle>
            <a:lvl1pPr algn="r">
              <a:defRPr sz="1200"/>
            </a:lvl1pPr>
          </a:lstStyle>
          <a:p>
            <a:fld id="{C5B915EE-BA5F-4A9A-B80A-DF2A021BE7F4}" type="datetimeFigureOut">
              <a:rPr lang="en-US" smtClean="0"/>
              <a:t>9/12/2017</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3" tIns="46967" rIns="93933" bIns="46967" rtlCol="0" anchor="b"/>
          <a:lstStyle>
            <a:lvl1pPr algn="l">
              <a:defRPr sz="1200"/>
            </a:lvl1pPr>
          </a:lstStyle>
          <a:p>
            <a:endParaRPr lang="en-US"/>
          </a:p>
        </p:txBody>
      </p:sp>
      <p:sp>
        <p:nvSpPr>
          <p:cNvPr id="5" name="Slide Number Placeholder 4"/>
          <p:cNvSpPr>
            <a:spLocks noGrp="1"/>
          </p:cNvSpPr>
          <p:nvPr>
            <p:ph type="sldNum" sz="quarter" idx="3"/>
          </p:nvPr>
        </p:nvSpPr>
        <p:spPr>
          <a:xfrm>
            <a:off x="4008704" y="8893297"/>
            <a:ext cx="3066733" cy="469779"/>
          </a:xfrm>
          <a:prstGeom prst="rect">
            <a:avLst/>
          </a:prstGeom>
        </p:spPr>
        <p:txBody>
          <a:bodyPr vert="horz" lIns="93933" tIns="46967" rIns="93933" bIns="46967" rtlCol="0" anchor="b"/>
          <a:lstStyle>
            <a:lvl1pPr algn="r">
              <a:defRPr sz="1200"/>
            </a:lvl1pPr>
          </a:lstStyle>
          <a:p>
            <a:fld id="{98EEDB83-A8E5-4E49-8982-16DC88701AED}" type="slidenum">
              <a:rPr lang="en-US" smtClean="0"/>
              <a:t>‹#›</a:t>
            </a:fld>
            <a:endParaRPr lang="en-US"/>
          </a:p>
        </p:txBody>
      </p:sp>
    </p:spTree>
    <p:extLst>
      <p:ext uri="{BB962C8B-B14F-4D97-AF65-F5344CB8AC3E}">
        <p14:creationId xmlns:p14="http://schemas.microsoft.com/office/powerpoint/2010/main" val="3873946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3" tIns="46967" rIns="93933" bIns="46967" rtlCol="0"/>
          <a:lstStyle>
            <a:lvl1pPr algn="l">
              <a:defRPr sz="1200"/>
            </a:lvl1pPr>
          </a:lstStyle>
          <a:p>
            <a:endParaRPr lang="en-US"/>
          </a:p>
        </p:txBody>
      </p:sp>
      <p:sp>
        <p:nvSpPr>
          <p:cNvPr id="3" name="Date Placeholder 2"/>
          <p:cNvSpPr>
            <a:spLocks noGrp="1"/>
          </p:cNvSpPr>
          <p:nvPr>
            <p:ph type="dt" idx="1"/>
          </p:nvPr>
        </p:nvSpPr>
        <p:spPr>
          <a:xfrm>
            <a:off x="4008704" y="0"/>
            <a:ext cx="3066733" cy="469780"/>
          </a:xfrm>
          <a:prstGeom prst="rect">
            <a:avLst/>
          </a:prstGeom>
        </p:spPr>
        <p:txBody>
          <a:bodyPr vert="horz" lIns="93933" tIns="46967" rIns="93933" bIns="46967" rtlCol="0"/>
          <a:lstStyle>
            <a:lvl1pPr algn="r">
              <a:defRPr sz="1200"/>
            </a:lvl1pPr>
          </a:lstStyle>
          <a:p>
            <a:fld id="{7B22FD9D-F933-4640-B5C4-D8BE60E1032C}" type="datetimeFigureOut">
              <a:rPr lang="en-US" smtClean="0"/>
              <a:t>9/12/2017</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3" tIns="46967" rIns="93933" bIns="46967"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3" tIns="46967" rIns="93933" bIns="4696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3" tIns="46967" rIns="93933" bIns="46967" rtlCol="0" anchor="b"/>
          <a:lstStyle>
            <a:lvl1pPr algn="l">
              <a:defRPr sz="1200"/>
            </a:lvl1pPr>
          </a:lstStyle>
          <a:p>
            <a:endParaRPr lang="en-US"/>
          </a:p>
        </p:txBody>
      </p:sp>
      <p:sp>
        <p:nvSpPr>
          <p:cNvPr id="7" name="Slide Number Placeholder 6"/>
          <p:cNvSpPr>
            <a:spLocks noGrp="1"/>
          </p:cNvSpPr>
          <p:nvPr>
            <p:ph type="sldNum" sz="quarter" idx="5"/>
          </p:nvPr>
        </p:nvSpPr>
        <p:spPr>
          <a:xfrm>
            <a:off x="4008704" y="8893297"/>
            <a:ext cx="3066733" cy="469779"/>
          </a:xfrm>
          <a:prstGeom prst="rect">
            <a:avLst/>
          </a:prstGeom>
        </p:spPr>
        <p:txBody>
          <a:bodyPr vert="horz" lIns="93933" tIns="46967" rIns="93933" bIns="46967" rtlCol="0" anchor="b"/>
          <a:lstStyle>
            <a:lvl1pPr algn="r">
              <a:defRPr sz="1200"/>
            </a:lvl1pPr>
          </a:lstStyle>
          <a:p>
            <a:fld id="{CCCE7E94-866F-4ACB-9DCB-17A671AFE5BC}" type="slidenum">
              <a:rPr lang="en-US" smtClean="0"/>
              <a:t>‹#›</a:t>
            </a:fld>
            <a:endParaRPr lang="en-US"/>
          </a:p>
        </p:txBody>
      </p:sp>
    </p:spTree>
    <p:extLst>
      <p:ext uri="{BB962C8B-B14F-4D97-AF65-F5344CB8AC3E}">
        <p14:creationId xmlns:p14="http://schemas.microsoft.com/office/powerpoint/2010/main" val="2033518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CE7E94-866F-4ACB-9DCB-17A671AFE5BC}" type="slidenum">
              <a:rPr lang="en-US" smtClean="0"/>
              <a:t>40</a:t>
            </a:fld>
            <a:endParaRPr lang="en-US"/>
          </a:p>
        </p:txBody>
      </p:sp>
    </p:spTree>
    <p:extLst>
      <p:ext uri="{BB962C8B-B14F-4D97-AF65-F5344CB8AC3E}">
        <p14:creationId xmlns:p14="http://schemas.microsoft.com/office/powerpoint/2010/main" val="400622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CE7E94-866F-4ACB-9DCB-17A671AFE5BC}" type="slidenum">
              <a:rPr lang="en-US" smtClean="0"/>
              <a:t>41</a:t>
            </a:fld>
            <a:endParaRPr lang="en-US"/>
          </a:p>
        </p:txBody>
      </p:sp>
    </p:spTree>
    <p:extLst>
      <p:ext uri="{BB962C8B-B14F-4D97-AF65-F5344CB8AC3E}">
        <p14:creationId xmlns:p14="http://schemas.microsoft.com/office/powerpoint/2010/main" val="2268306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rgbClr val="1F497D"/>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29222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orthern CA open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09983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with phot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5800" y="2590800"/>
            <a:ext cx="5791200" cy="2438400"/>
          </a:xfrm>
        </p:spPr>
        <p:txBody>
          <a:bodyPr>
            <a:noAutofit/>
          </a:bodyPr>
          <a:lstStyle>
            <a:lvl1pPr marL="0" indent="0">
              <a:buNone/>
              <a:defRPr sz="3000" cap="all" baseline="0">
                <a:solidFill>
                  <a:schemeClr val="bg1"/>
                </a:solidFill>
              </a:defRPr>
            </a:lvl1pPr>
            <a:lvl2pPr marL="342900" indent="0">
              <a:buNone/>
              <a:defRPr sz="3000">
                <a:solidFill>
                  <a:schemeClr val="bg1"/>
                </a:solidFill>
              </a:defRPr>
            </a:lvl2pPr>
            <a:lvl3pPr marL="685800" indent="0">
              <a:buNone/>
              <a:defRPr sz="3000">
                <a:solidFill>
                  <a:schemeClr val="bg1"/>
                </a:solidFill>
              </a:defRPr>
            </a:lvl3pPr>
            <a:lvl4pPr marL="1028700" indent="0">
              <a:buNone/>
              <a:defRPr sz="3000">
                <a:solidFill>
                  <a:schemeClr val="bg1"/>
                </a:solidFill>
              </a:defRPr>
            </a:lvl4pPr>
            <a:lvl5pPr marL="1371600" indent="0">
              <a:buNone/>
              <a:defRPr sz="3000">
                <a:solidFill>
                  <a:schemeClr val="bg1"/>
                </a:solidFill>
              </a:defRPr>
            </a:lvl5pPr>
          </a:lstStyle>
          <a:p>
            <a:pPr lvl="0"/>
            <a:r>
              <a:rPr lang="en-US"/>
              <a:t>Click to edit Master text styles</a:t>
            </a:r>
          </a:p>
        </p:txBody>
      </p:sp>
      <p:sp>
        <p:nvSpPr>
          <p:cNvPr id="6" name="Text Placeholder 5"/>
          <p:cNvSpPr>
            <a:spLocks noGrp="1"/>
          </p:cNvSpPr>
          <p:nvPr>
            <p:ph type="body" sz="quarter" idx="11"/>
          </p:nvPr>
        </p:nvSpPr>
        <p:spPr>
          <a:xfrm>
            <a:off x="660400" y="5372100"/>
            <a:ext cx="4038600" cy="685800"/>
          </a:xfrm>
        </p:spPr>
        <p:txBody>
          <a:bodyPr>
            <a:normAutofit/>
          </a:bodyPr>
          <a:lstStyle>
            <a:lvl1pPr marL="0" indent="0">
              <a:buNone/>
              <a:defRPr sz="1500" baseline="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01781585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no phot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5800" y="2590800"/>
            <a:ext cx="6781800" cy="2362200"/>
          </a:xfrm>
        </p:spPr>
        <p:txBody>
          <a:bodyPr>
            <a:noAutofit/>
          </a:bodyPr>
          <a:lstStyle>
            <a:lvl1pPr marL="0" indent="0">
              <a:buNone/>
              <a:defRPr sz="3000" cap="all" baseline="0">
                <a:solidFill>
                  <a:srgbClr val="FFFFFF"/>
                </a:solidFill>
              </a:defRPr>
            </a:lvl1pPr>
            <a:lvl2pPr marL="342900" indent="0">
              <a:buNone/>
              <a:defRPr sz="3000">
                <a:solidFill>
                  <a:srgbClr val="FFFFFF"/>
                </a:solidFill>
              </a:defRPr>
            </a:lvl2pPr>
            <a:lvl3pPr marL="685800" indent="0">
              <a:buNone/>
              <a:defRPr sz="3000">
                <a:solidFill>
                  <a:srgbClr val="FFFFFF"/>
                </a:solidFill>
              </a:defRPr>
            </a:lvl3pPr>
            <a:lvl4pPr marL="1028700" indent="0">
              <a:buNone/>
              <a:defRPr sz="3000">
                <a:solidFill>
                  <a:srgbClr val="FFFFFF"/>
                </a:solidFill>
              </a:defRPr>
            </a:lvl4pPr>
            <a:lvl5pPr marL="1371600" indent="0">
              <a:buNone/>
              <a:defRPr sz="3000">
                <a:solidFill>
                  <a:srgbClr val="FFFFFF"/>
                </a:solidFill>
              </a:defRPr>
            </a:lvl5pPr>
          </a:lstStyle>
          <a:p>
            <a:pPr lvl="0"/>
            <a:r>
              <a:rPr lang="en-US"/>
              <a:t>Click to edit Master text styles</a:t>
            </a:r>
          </a:p>
        </p:txBody>
      </p:sp>
      <p:sp>
        <p:nvSpPr>
          <p:cNvPr id="6" name="Text Placeholder 5"/>
          <p:cNvSpPr>
            <a:spLocks noGrp="1"/>
          </p:cNvSpPr>
          <p:nvPr>
            <p:ph type="body" sz="quarter" idx="11"/>
          </p:nvPr>
        </p:nvSpPr>
        <p:spPr>
          <a:xfrm>
            <a:off x="685800" y="5334000"/>
            <a:ext cx="2362200" cy="533400"/>
          </a:xfrm>
        </p:spPr>
        <p:txBody>
          <a:bodyPr>
            <a:normAutofit/>
          </a:bodyPr>
          <a:lstStyle>
            <a:lvl1pPr marL="0" indent="0">
              <a:buNone/>
              <a:defRPr sz="1500" baseline="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97210291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with partner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838200"/>
            <a:ext cx="2514600" cy="5562600"/>
          </a:xfrm>
        </p:spPr>
        <p:txBody>
          <a:bodyPr>
            <a:normAutofit/>
          </a:bodyPr>
          <a:lstStyle>
            <a:lvl1pPr marL="0" indent="0">
              <a:buNone/>
              <a:defRPr sz="1350" cap="all" baseline="0">
                <a:solidFill>
                  <a:srgbClr val="FFFFFF"/>
                </a:solidFill>
              </a:defRPr>
            </a:lvl1pPr>
            <a:lvl2pPr>
              <a:defRPr sz="1350" cap="all">
                <a:solidFill>
                  <a:srgbClr val="FFFFFF"/>
                </a:solidFill>
              </a:defRPr>
            </a:lvl2pPr>
            <a:lvl3pPr>
              <a:defRPr sz="1350" cap="all">
                <a:solidFill>
                  <a:srgbClr val="FFFFFF"/>
                </a:solidFill>
              </a:defRPr>
            </a:lvl3pPr>
            <a:lvl4pPr>
              <a:defRPr sz="1350" cap="all">
                <a:solidFill>
                  <a:srgbClr val="FFFFFF"/>
                </a:solidFill>
              </a:defRPr>
            </a:lvl4pPr>
            <a:lvl5pPr>
              <a:defRPr sz="1350" cap="all">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834096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1F497D"/>
                </a:solidFill>
                <a:latin typeface="Arial" panose="020B0604020202020204" pitchFamily="34" charset="0"/>
                <a:cs typeface="Arial" panose="020B0604020202020204" pitchFamily="34" charset="0"/>
              </a:defRPr>
            </a:lvl1pPr>
          </a:lstStyle>
          <a:p>
            <a:fld id="{91800C1A-C74D-49E1-993B-3663A8434BFB}" type="slidenum">
              <a:rPr lang="en-US" smtClean="0"/>
              <a:t>‹#›</a:t>
            </a:fld>
            <a:endParaRPr lang="en-US"/>
          </a:p>
        </p:txBody>
      </p:sp>
    </p:spTree>
    <p:extLst>
      <p:ext uri="{BB962C8B-B14F-4D97-AF65-F5344CB8AC3E}">
        <p14:creationId xmlns:p14="http://schemas.microsoft.com/office/powerpoint/2010/main" val="396905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rgbClr val="1F497D"/>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56633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5605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3381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61142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734374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837101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 Log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defRPr/>
            </a:lvl1pPr>
          </a:lstStyle>
          <a:p>
            <a:pPr lvl="0"/>
            <a:r>
              <a:rPr lang="en-US" dirty="0"/>
              <a:t>Title here</a:t>
            </a:r>
          </a:p>
        </p:txBody>
      </p:sp>
      <p:sp>
        <p:nvSpPr>
          <p:cNvPr id="8" name="Content Placeholder 2"/>
          <p:cNvSpPr>
            <a:spLocks noGrp="1"/>
          </p:cNvSpPr>
          <p:nvPr>
            <p:ph idx="1"/>
          </p:nvPr>
        </p:nvSpPr>
        <p:spPr>
          <a:xfrm>
            <a:off x="457200" y="1600200"/>
            <a:ext cx="82296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173988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HEADER SETS FLUSH LEFT</a:t>
            </a:r>
          </a:p>
        </p:txBody>
      </p:sp>
      <p:sp>
        <p:nvSpPr>
          <p:cNvPr id="1027" name="Text Placeholder 2"/>
          <p:cNvSpPr>
            <a:spLocks noGrp="1"/>
          </p:cNvSpPr>
          <p:nvPr>
            <p:ph type="body" idx="1"/>
          </p:nvPr>
        </p:nvSpPr>
        <p:spPr bwMode="auto">
          <a:xfrm>
            <a:off x="457200" y="1600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Bulleted text sets here</a:t>
            </a:r>
          </a:p>
          <a:p>
            <a:pPr lvl="0"/>
            <a:r>
              <a:rPr lang="en-US" altLang="en-US" dirty="0"/>
              <a:t>Flush left in alignment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9109874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l" defTabSz="342900" rtl="0" eaLnBrk="1" fontAlgn="base" hangingPunct="1">
        <a:spcBef>
          <a:spcPct val="0"/>
        </a:spcBef>
        <a:spcAft>
          <a:spcPct val="0"/>
        </a:spcAft>
        <a:defRPr sz="3000" kern="1200" cap="all">
          <a:solidFill>
            <a:schemeClr val="tx2"/>
          </a:solidFill>
          <a:latin typeface="Arial"/>
          <a:ea typeface="MS PGothic" panose="020B0600070205080204" pitchFamily="34" charset="-128"/>
          <a:cs typeface="Arial"/>
        </a:defRPr>
      </a:lvl1pPr>
      <a:lvl2pPr algn="l" defTabSz="342900" rtl="0" eaLnBrk="1" fontAlgn="base" hangingPunct="1">
        <a:spcBef>
          <a:spcPct val="0"/>
        </a:spcBef>
        <a:spcAft>
          <a:spcPct val="0"/>
        </a:spcAft>
        <a:defRPr sz="3000">
          <a:solidFill>
            <a:schemeClr val="tx2"/>
          </a:solidFill>
          <a:latin typeface="Arial" charset="0"/>
          <a:ea typeface="MS PGothic" panose="020B0600070205080204" pitchFamily="34" charset="-128"/>
        </a:defRPr>
      </a:lvl2pPr>
      <a:lvl3pPr algn="l" defTabSz="342900" rtl="0" eaLnBrk="1" fontAlgn="base" hangingPunct="1">
        <a:spcBef>
          <a:spcPct val="0"/>
        </a:spcBef>
        <a:spcAft>
          <a:spcPct val="0"/>
        </a:spcAft>
        <a:defRPr sz="3000">
          <a:solidFill>
            <a:schemeClr val="tx2"/>
          </a:solidFill>
          <a:latin typeface="Arial" charset="0"/>
          <a:ea typeface="MS PGothic" panose="020B0600070205080204" pitchFamily="34" charset="-128"/>
        </a:defRPr>
      </a:lvl3pPr>
      <a:lvl4pPr algn="l" defTabSz="342900" rtl="0" eaLnBrk="1" fontAlgn="base" hangingPunct="1">
        <a:spcBef>
          <a:spcPct val="0"/>
        </a:spcBef>
        <a:spcAft>
          <a:spcPct val="0"/>
        </a:spcAft>
        <a:defRPr sz="3000">
          <a:solidFill>
            <a:schemeClr val="tx2"/>
          </a:solidFill>
          <a:latin typeface="Arial" charset="0"/>
          <a:ea typeface="MS PGothic" panose="020B0600070205080204" pitchFamily="34" charset="-128"/>
        </a:defRPr>
      </a:lvl4pPr>
      <a:lvl5pPr algn="l" defTabSz="342900" rtl="0" eaLnBrk="1" fontAlgn="base" hangingPunct="1">
        <a:spcBef>
          <a:spcPct val="0"/>
        </a:spcBef>
        <a:spcAft>
          <a:spcPct val="0"/>
        </a:spcAft>
        <a:defRPr sz="3000">
          <a:solidFill>
            <a:schemeClr val="tx2"/>
          </a:solidFill>
          <a:latin typeface="Arial" charset="0"/>
          <a:ea typeface="MS PGothic" panose="020B0600070205080204" pitchFamily="34" charset="-128"/>
        </a:defRPr>
      </a:lvl5pPr>
      <a:lvl6pPr marL="342900" algn="l" defTabSz="342900" rtl="0" eaLnBrk="1" fontAlgn="base" hangingPunct="1">
        <a:spcBef>
          <a:spcPct val="0"/>
        </a:spcBef>
        <a:spcAft>
          <a:spcPct val="0"/>
        </a:spcAft>
        <a:defRPr sz="3000">
          <a:solidFill>
            <a:schemeClr val="tx2"/>
          </a:solidFill>
          <a:latin typeface="Arial" charset="0"/>
          <a:ea typeface="ＭＳ Ｐゴシック" charset="0"/>
        </a:defRPr>
      </a:lvl6pPr>
      <a:lvl7pPr marL="685800" algn="l" defTabSz="342900" rtl="0" eaLnBrk="1" fontAlgn="base" hangingPunct="1">
        <a:spcBef>
          <a:spcPct val="0"/>
        </a:spcBef>
        <a:spcAft>
          <a:spcPct val="0"/>
        </a:spcAft>
        <a:defRPr sz="3000">
          <a:solidFill>
            <a:schemeClr val="tx2"/>
          </a:solidFill>
          <a:latin typeface="Arial" charset="0"/>
          <a:ea typeface="ＭＳ Ｐゴシック" charset="0"/>
        </a:defRPr>
      </a:lvl7pPr>
      <a:lvl8pPr marL="1028700" algn="l" defTabSz="342900" rtl="0" eaLnBrk="1" fontAlgn="base" hangingPunct="1">
        <a:spcBef>
          <a:spcPct val="0"/>
        </a:spcBef>
        <a:spcAft>
          <a:spcPct val="0"/>
        </a:spcAft>
        <a:defRPr sz="3000">
          <a:solidFill>
            <a:schemeClr val="tx2"/>
          </a:solidFill>
          <a:latin typeface="Arial" charset="0"/>
          <a:ea typeface="ＭＳ Ｐゴシック" charset="0"/>
        </a:defRPr>
      </a:lvl8pPr>
      <a:lvl9pPr marL="1371600" algn="l" defTabSz="342900" rtl="0" eaLnBrk="1" fontAlgn="base" hangingPunct="1">
        <a:spcBef>
          <a:spcPct val="0"/>
        </a:spcBef>
        <a:spcAft>
          <a:spcPct val="0"/>
        </a:spcAft>
        <a:defRPr sz="3000">
          <a:solidFill>
            <a:schemeClr val="tx2"/>
          </a:solidFill>
          <a:latin typeface="Arial" charset="0"/>
          <a:ea typeface="ＭＳ Ｐゴシック" charset="0"/>
        </a:defRPr>
      </a:lvl9pPr>
    </p:titleStyle>
    <p:bodyStyle>
      <a:lvl1pPr marL="257175" indent="-257175" algn="l" defTabSz="342900" rtl="0" eaLnBrk="1" fontAlgn="base" hangingPunct="1">
        <a:spcBef>
          <a:spcPct val="20000"/>
        </a:spcBef>
        <a:spcAft>
          <a:spcPct val="0"/>
        </a:spcAft>
        <a:buFont typeface="Arial" panose="020B0604020202020204" pitchFamily="34" charset="0"/>
        <a:buChar char="•"/>
        <a:defRPr sz="2475" kern="1200">
          <a:solidFill>
            <a:srgbClr val="1F497D"/>
          </a:solidFill>
          <a:latin typeface="Arial"/>
          <a:ea typeface="MS PGothic" panose="020B0600070205080204" pitchFamily="34" charset="-128"/>
          <a:cs typeface="Arial"/>
        </a:defRPr>
      </a:lvl1pPr>
      <a:lvl2pPr marL="557213" indent="-214313" algn="l" defTabSz="342900" rtl="0" eaLnBrk="1" fontAlgn="base" hangingPunct="1">
        <a:spcBef>
          <a:spcPct val="20000"/>
        </a:spcBef>
        <a:spcAft>
          <a:spcPct val="0"/>
        </a:spcAft>
        <a:buFont typeface="Arial" panose="020B0604020202020204" pitchFamily="34" charset="0"/>
        <a:buChar char="–"/>
        <a:defRPr sz="2100" kern="1200">
          <a:solidFill>
            <a:srgbClr val="1F497D"/>
          </a:solidFill>
          <a:latin typeface="Arial"/>
          <a:ea typeface="MS PGothic" panose="020B0600070205080204" pitchFamily="34" charset="-128"/>
          <a:cs typeface="Arial"/>
        </a:defRPr>
      </a:lvl2pPr>
      <a:lvl3pPr marL="857250" indent="-171450" algn="l" defTabSz="342900" rtl="0" eaLnBrk="1" fontAlgn="base" hangingPunct="1">
        <a:spcBef>
          <a:spcPct val="20000"/>
        </a:spcBef>
        <a:spcAft>
          <a:spcPct val="0"/>
        </a:spcAft>
        <a:buFont typeface="Arial" panose="020B0604020202020204" pitchFamily="34" charset="0"/>
        <a:buChar char="•"/>
        <a:defRPr sz="1800" kern="1200">
          <a:solidFill>
            <a:srgbClr val="1F497D"/>
          </a:solidFill>
          <a:latin typeface="Arial"/>
          <a:ea typeface="MS PGothic" panose="020B0600070205080204" pitchFamily="34" charset="-128"/>
          <a:cs typeface="Arial"/>
        </a:defRPr>
      </a:lvl3pPr>
      <a:lvl4pPr marL="1200150" indent="-171450" algn="l" defTabSz="342900" rtl="0" eaLnBrk="1" fontAlgn="base" hangingPunct="1">
        <a:spcBef>
          <a:spcPct val="20000"/>
        </a:spcBef>
        <a:spcAft>
          <a:spcPct val="0"/>
        </a:spcAft>
        <a:buFont typeface="Arial" panose="020B0604020202020204" pitchFamily="34" charset="0"/>
        <a:buChar char="–"/>
        <a:defRPr sz="1500" kern="1200">
          <a:solidFill>
            <a:srgbClr val="1F497D"/>
          </a:solidFill>
          <a:latin typeface="Arial"/>
          <a:ea typeface="MS PGothic" panose="020B0600070205080204" pitchFamily="34" charset="-128"/>
          <a:cs typeface="Arial"/>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rgbClr val="1F497D"/>
          </a:solidFill>
          <a:latin typeface="Arial"/>
          <a:ea typeface="MS PGothic" panose="020B0600070205080204" pitchFamily="34" charset="-128"/>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ceipafraga.blogspot.com/2012/11/universal-childrens-day.html" TargetMode="External"/><Relationship Id="rId2" Type="http://schemas.openxmlformats.org/officeDocument/2006/relationships/image" Target="../media/image23.jpg&amp;ehk=c"/><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ncd.gov/" TargetMode="External"/><Relationship Id="rId2" Type="http://schemas.openxmlformats.org/officeDocument/2006/relationships/hyperlink" Target="http://www.lookinglass.org/" TargetMode="Externa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hyperlink" Target="http://www.dredf.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mckinley-elementary-pta.wikispaces.com/" TargetMode="External"/><Relationship Id="rId2" Type="http://schemas.openxmlformats.org/officeDocument/2006/relationships/image" Target="../media/image25.jpg&amp;ehk=Mynp205sysEIEsC1TgOA2Q&amp;r=0&amp;pid=OfficeInsert"/><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ermiliablog.wordpress.com/category/announcements/page/4" TargetMode="External"/><Relationship Id="rId2" Type="http://schemas.openxmlformats.org/officeDocument/2006/relationships/image" Target="../media/image52.jpg&amp;ehk=iKqKuEQvvnft1rH"/><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9.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hyperlink" Target="http://www2.ed.gov/about/inits/ed/foster-care"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2756" y="2452253"/>
            <a:ext cx="7938655" cy="3732415"/>
          </a:xfrm>
        </p:spPr>
        <p:txBody>
          <a:bodyPr/>
          <a:lstStyle/>
          <a:p>
            <a:r>
              <a:rPr lang="en-US" sz="4000" dirty="0"/>
              <a:t>The  right to learn: </a:t>
            </a:r>
          </a:p>
          <a:p>
            <a:endParaRPr lang="en-US" sz="3600" dirty="0"/>
          </a:p>
          <a:p>
            <a:r>
              <a:rPr lang="en-US" sz="3600" dirty="0"/>
              <a:t>advocating for the educational rights for children &amp; youth in foster care</a:t>
            </a:r>
          </a:p>
        </p:txBody>
      </p:sp>
      <p:sp>
        <p:nvSpPr>
          <p:cNvPr id="6" name="Text Placeholder 5"/>
          <p:cNvSpPr>
            <a:spLocks noGrp="1"/>
          </p:cNvSpPr>
          <p:nvPr>
            <p:ph type="body" sz="quarter" idx="11"/>
          </p:nvPr>
        </p:nvSpPr>
        <p:spPr>
          <a:xfrm>
            <a:off x="963826" y="4588476"/>
            <a:ext cx="3658507" cy="1767874"/>
          </a:xfrm>
        </p:spPr>
        <p:txBody>
          <a:bodyPr>
            <a:normAutofit/>
          </a:bodyPr>
          <a:lstStyle/>
          <a:p>
            <a:endParaRPr lang="en-US" sz="2400" b="1" dirty="0"/>
          </a:p>
          <a:p>
            <a:endParaRPr lang="en-US" dirty="0"/>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91800C1A-C74D-49E1-993B-3663A8434BFB}" type="slidenum">
              <a:rPr lang="en-US" smtClean="0"/>
              <a:t>1</a:t>
            </a:fld>
            <a:endParaRPr lang="en-US"/>
          </a:p>
        </p:txBody>
      </p:sp>
    </p:spTree>
    <p:extLst>
      <p:ext uri="{BB962C8B-B14F-4D97-AF65-F5344CB8AC3E}">
        <p14:creationId xmlns:p14="http://schemas.microsoft.com/office/powerpoint/2010/main" val="2163403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776CE-2DD2-4199-BF6B-FE8016360CE6}"/>
              </a:ext>
            </a:extLst>
          </p:cNvPr>
          <p:cNvSpPr>
            <a:spLocks noGrp="1"/>
          </p:cNvSpPr>
          <p:nvPr>
            <p:ph type="title"/>
          </p:nvPr>
        </p:nvSpPr>
        <p:spPr/>
        <p:txBody>
          <a:bodyPr/>
          <a:lstStyle/>
          <a:p>
            <a:r>
              <a:rPr lang="en-US" dirty="0"/>
              <a:t>Advocacy: Kern High school District</a:t>
            </a:r>
          </a:p>
        </p:txBody>
      </p:sp>
      <p:sp>
        <p:nvSpPr>
          <p:cNvPr id="3" name="Content Placeholder 2">
            <a:extLst>
              <a:ext uri="{FF2B5EF4-FFF2-40B4-BE49-F238E27FC236}">
                <a16:creationId xmlns:a16="http://schemas.microsoft.com/office/drawing/2014/main" id="{114073FE-F524-4136-9A3C-B0DCE9C6AA36}"/>
              </a:ext>
            </a:extLst>
          </p:cNvPr>
          <p:cNvSpPr>
            <a:spLocks noGrp="1"/>
          </p:cNvSpPr>
          <p:nvPr>
            <p:ph idx="1"/>
          </p:nvPr>
        </p:nvSpPr>
        <p:spPr/>
        <p:txBody>
          <a:bodyPr/>
          <a:lstStyle/>
          <a:p>
            <a:pPr marL="0" indent="0">
              <a:buNone/>
            </a:pPr>
            <a:r>
              <a:rPr lang="en-US" b="1" dirty="0"/>
              <a:t>July 26, 2017: Settlement is the first of its kind in California</a:t>
            </a:r>
          </a:p>
          <a:p>
            <a:pPr marL="0" indent="0">
              <a:buNone/>
            </a:pPr>
            <a:r>
              <a:rPr lang="en-US" dirty="0"/>
              <a:t>Plaintiffs alleged  that school policy and procedure resulted in discriminatory discipline practices that deprived African American and Latino students of their right to an education- to learn.</a:t>
            </a:r>
          </a:p>
          <a:p>
            <a:pPr marL="0" indent="0">
              <a:buNone/>
            </a:pPr>
            <a:r>
              <a:rPr lang="en-US" dirty="0"/>
              <a:t>Requirements:</a:t>
            </a:r>
          </a:p>
          <a:p>
            <a:pPr marL="0" indent="0">
              <a:buNone/>
            </a:pPr>
            <a:r>
              <a:rPr lang="en-US" dirty="0"/>
              <a:t>Mandatory training – Positive Behavior Intervention, incl.</a:t>
            </a:r>
          </a:p>
          <a:p>
            <a:pPr marL="0" indent="0">
              <a:buNone/>
            </a:pPr>
            <a:r>
              <a:rPr lang="en-US" dirty="0"/>
              <a:t>Issue annual reports to the public</a:t>
            </a:r>
          </a:p>
          <a:p>
            <a:pPr marL="0" indent="0">
              <a:buNone/>
            </a:pPr>
            <a:r>
              <a:rPr lang="en-US" dirty="0"/>
              <a:t>Two public forums each year; translation of all documents</a:t>
            </a:r>
          </a:p>
          <a:p>
            <a:pPr marL="0" indent="0">
              <a:buNone/>
            </a:pPr>
            <a:endParaRPr lang="en-US" dirty="0"/>
          </a:p>
        </p:txBody>
      </p:sp>
      <p:sp>
        <p:nvSpPr>
          <p:cNvPr id="4" name="Slide Number Placeholder 3">
            <a:extLst>
              <a:ext uri="{FF2B5EF4-FFF2-40B4-BE49-F238E27FC236}">
                <a16:creationId xmlns:a16="http://schemas.microsoft.com/office/drawing/2014/main" id="{A80D6178-B91D-43A6-9176-E11F9F0B4499}"/>
              </a:ext>
            </a:extLst>
          </p:cNvPr>
          <p:cNvSpPr>
            <a:spLocks noGrp="1"/>
          </p:cNvSpPr>
          <p:nvPr>
            <p:ph type="sldNum" sz="quarter" idx="10"/>
          </p:nvPr>
        </p:nvSpPr>
        <p:spPr/>
        <p:txBody>
          <a:bodyPr/>
          <a:lstStyle/>
          <a:p>
            <a:fld id="{91800C1A-C74D-49E1-993B-3663A8434BFB}" type="slidenum">
              <a:rPr lang="en-US" smtClean="0"/>
              <a:t>10</a:t>
            </a:fld>
            <a:endParaRPr lang="en-US"/>
          </a:p>
        </p:txBody>
      </p:sp>
    </p:spTree>
    <p:extLst>
      <p:ext uri="{BB962C8B-B14F-4D97-AF65-F5344CB8AC3E}">
        <p14:creationId xmlns:p14="http://schemas.microsoft.com/office/powerpoint/2010/main" val="2044860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6505161" cy="994172"/>
          </a:xfrm>
        </p:spPr>
        <p:txBody>
          <a:bodyPr>
            <a:normAutofit fontScale="90000"/>
          </a:bodyPr>
          <a:lstStyle/>
          <a:p>
            <a:r>
              <a:rPr lang="en-US" dirty="0"/>
              <a:t>Segment 2: What to take with you</a:t>
            </a:r>
          </a:p>
        </p:txBody>
      </p:sp>
      <p:sp>
        <p:nvSpPr>
          <p:cNvPr id="4" name="Slide Number Placeholder 3"/>
          <p:cNvSpPr>
            <a:spLocks noGrp="1"/>
          </p:cNvSpPr>
          <p:nvPr>
            <p:ph type="sldNum" sz="quarter" idx="10"/>
          </p:nvPr>
        </p:nvSpPr>
        <p:spPr/>
        <p:txBody>
          <a:bodyPr/>
          <a:lstStyle/>
          <a:p>
            <a:fld id="{91800C1A-C74D-49E1-993B-3663A8434BFB}" type="slidenum">
              <a:rPr lang="en-US" smtClean="0"/>
              <a:t>11</a:t>
            </a:fld>
            <a:endParaRPr lang="en-US"/>
          </a:p>
        </p:txBody>
      </p:sp>
      <p:sp>
        <p:nvSpPr>
          <p:cNvPr id="6" name="Rectangle 5"/>
          <p:cNvSpPr/>
          <p:nvPr/>
        </p:nvSpPr>
        <p:spPr>
          <a:xfrm>
            <a:off x="628650" y="2437572"/>
            <a:ext cx="5215197" cy="2677656"/>
          </a:xfrm>
          <a:prstGeom prst="rect">
            <a:avLst/>
          </a:prstGeom>
        </p:spPr>
        <p:txBody>
          <a:bodyPr wrap="square">
            <a:spAutoFit/>
          </a:bodyPr>
          <a:lstStyle/>
          <a:p>
            <a:r>
              <a:rPr lang="en-US" sz="2400" dirty="0"/>
              <a:t>Advocacy  is a </a:t>
            </a:r>
            <a:r>
              <a:rPr lang="en-US" sz="2400" b="1" dirty="0"/>
              <a:t>core value</a:t>
            </a:r>
            <a:r>
              <a:rPr lang="en-US" sz="2400" dirty="0"/>
              <a:t> of professional social work.</a:t>
            </a:r>
          </a:p>
          <a:p>
            <a:r>
              <a:rPr lang="en-US" sz="2400" b="1" dirty="0"/>
              <a:t>You</a:t>
            </a:r>
            <a:r>
              <a:rPr lang="en-US" sz="2400" dirty="0"/>
              <a:t> have unique expertise  as a social worker to advocate while keeping in mind the broader environment in which your client lives and makes decisions.</a:t>
            </a:r>
          </a:p>
          <a:p>
            <a:r>
              <a:rPr lang="en-US" sz="2400" dirty="0"/>
              <a:t>Advocacy looks for </a:t>
            </a:r>
            <a:r>
              <a:rPr lang="en-US" sz="2400" b="1" dirty="0"/>
              <a:t>and </a:t>
            </a:r>
            <a:r>
              <a:rPr lang="en-US" sz="2400" dirty="0"/>
              <a:t>opens doors.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4692" y="2194711"/>
            <a:ext cx="2403917" cy="2585034"/>
          </a:xfrm>
          <a:prstGeom prst="rect">
            <a:avLst/>
          </a:prstGeom>
        </p:spPr>
      </p:pic>
    </p:spTree>
    <p:extLst>
      <p:ext uri="{BB962C8B-B14F-4D97-AF65-F5344CB8AC3E}">
        <p14:creationId xmlns:p14="http://schemas.microsoft.com/office/powerpoint/2010/main" val="3784931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26" y="74017"/>
            <a:ext cx="8401573" cy="1343621"/>
          </a:xfrm>
        </p:spPr>
        <p:txBody>
          <a:bodyPr>
            <a:normAutofit fontScale="90000"/>
          </a:bodyPr>
          <a:lstStyle/>
          <a:p>
            <a:r>
              <a:rPr lang="en-US" dirty="0"/>
              <a:t>S</a:t>
            </a:r>
            <a:r>
              <a:rPr lang="en-US" sz="2700" dirty="0"/>
              <a:t>egment 3: </a:t>
            </a:r>
            <a:br>
              <a:rPr lang="en-US" sz="2700" dirty="0"/>
            </a:br>
            <a:r>
              <a:rPr lang="en-US" sz="2700" dirty="0"/>
              <a:t>For decades, we have struggled with education as a civil right</a:t>
            </a:r>
          </a:p>
        </p:txBody>
      </p:sp>
      <p:sp>
        <p:nvSpPr>
          <p:cNvPr id="3" name="Content Placeholder 2"/>
          <p:cNvSpPr>
            <a:spLocks noGrp="1"/>
          </p:cNvSpPr>
          <p:nvPr>
            <p:ph idx="1"/>
          </p:nvPr>
        </p:nvSpPr>
        <p:spPr>
          <a:xfrm>
            <a:off x="872835" y="1853737"/>
            <a:ext cx="6064859" cy="4354115"/>
          </a:xfrm>
        </p:spPr>
        <p:txBody>
          <a:bodyPr>
            <a:normAutofit lnSpcReduction="10000"/>
          </a:bodyPr>
          <a:lstStyle/>
          <a:p>
            <a:pPr marL="0" indent="0">
              <a:buNone/>
            </a:pPr>
            <a:r>
              <a:rPr lang="en-US" b="1" u="sng" dirty="0"/>
              <a:t>Brown v. Board of Education </a:t>
            </a:r>
            <a:r>
              <a:rPr lang="en-US" b="1" dirty="0"/>
              <a:t>(1954)</a:t>
            </a:r>
          </a:p>
          <a:p>
            <a:pPr marL="0" indent="0">
              <a:buNone/>
            </a:pPr>
            <a:endParaRPr lang="en-US" b="1" dirty="0"/>
          </a:p>
          <a:p>
            <a:pPr marL="0" indent="0">
              <a:buNone/>
            </a:pPr>
            <a:r>
              <a:rPr lang="en-US" b="1" u="sng" dirty="0"/>
              <a:t>Serrano v. Priest  </a:t>
            </a:r>
            <a:r>
              <a:rPr lang="en-US" dirty="0"/>
              <a:t>(1976)</a:t>
            </a:r>
          </a:p>
          <a:p>
            <a:pPr marL="0" indent="0">
              <a:buNone/>
            </a:pPr>
            <a:r>
              <a:rPr lang="en-US" b="1" dirty="0"/>
              <a:t>IDEA</a:t>
            </a:r>
            <a:r>
              <a:rPr lang="en-US" dirty="0"/>
              <a:t>  (1990) (Education for All Handicapped Children Act 1975)</a:t>
            </a:r>
          </a:p>
          <a:p>
            <a:pPr marL="0" indent="0">
              <a:buNone/>
            </a:pPr>
            <a:r>
              <a:rPr lang="en-US" b="1" dirty="0"/>
              <a:t>CAPTA </a:t>
            </a:r>
            <a:r>
              <a:rPr lang="en-US" dirty="0"/>
              <a:t>– Child Abuse Prevention &amp; Treatment Act (l973+)</a:t>
            </a:r>
            <a:r>
              <a:rPr lang="en-US" b="1" dirty="0"/>
              <a:t> </a:t>
            </a:r>
          </a:p>
          <a:p>
            <a:pPr marL="0" indent="0">
              <a:buNone/>
            </a:pPr>
            <a:r>
              <a:rPr lang="en-US" b="1" dirty="0"/>
              <a:t>Rehabilitation Act of 1973 </a:t>
            </a:r>
            <a:r>
              <a:rPr lang="en-US" dirty="0"/>
              <a:t>(Section 504)</a:t>
            </a:r>
            <a:r>
              <a:rPr lang="en-US" sz="2800" b="1" dirty="0"/>
              <a:t> ASFA</a:t>
            </a:r>
            <a:r>
              <a:rPr lang="en-US" sz="2800" dirty="0"/>
              <a:t> – Adoption and Safe Families Act (1997)</a:t>
            </a:r>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91800C1A-C74D-49E1-993B-3663A8434BFB}" type="slidenum">
              <a:rPr lang="en-US" smtClean="0"/>
              <a:t>12</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0367" y="2687863"/>
            <a:ext cx="1656218" cy="2623969"/>
          </a:xfrm>
          <a:prstGeom prst="rect">
            <a:avLst/>
          </a:prstGeom>
        </p:spPr>
      </p:pic>
    </p:spTree>
    <p:extLst>
      <p:ext uri="{BB962C8B-B14F-4D97-AF65-F5344CB8AC3E}">
        <p14:creationId xmlns:p14="http://schemas.microsoft.com/office/powerpoint/2010/main" val="2115224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Educational rights and youth and youth in foster care</a:t>
            </a:r>
          </a:p>
        </p:txBody>
      </p:sp>
      <p:sp>
        <p:nvSpPr>
          <p:cNvPr id="3" name="Content Placeholder 2"/>
          <p:cNvSpPr>
            <a:spLocks noGrp="1"/>
          </p:cNvSpPr>
          <p:nvPr>
            <p:ph idx="1"/>
          </p:nvPr>
        </p:nvSpPr>
        <p:spPr>
          <a:xfrm>
            <a:off x="1014153" y="1645919"/>
            <a:ext cx="6409112" cy="4813069"/>
          </a:xfrm>
        </p:spPr>
        <p:txBody>
          <a:bodyPr/>
          <a:lstStyle/>
          <a:p>
            <a:pPr marL="0" indent="0">
              <a:buNone/>
            </a:pPr>
            <a:r>
              <a:rPr lang="en-US" sz="2400" b="1" dirty="0"/>
              <a:t>FCIA</a:t>
            </a:r>
            <a:r>
              <a:rPr lang="en-US" sz="2400" dirty="0"/>
              <a:t> (Chafee Foster Care Independence Act (1999)</a:t>
            </a:r>
          </a:p>
          <a:p>
            <a:pPr marL="0" indent="0">
              <a:buNone/>
            </a:pPr>
            <a:r>
              <a:rPr lang="en-US" sz="2400" b="1" dirty="0"/>
              <a:t>FERPA</a:t>
            </a:r>
            <a:r>
              <a:rPr lang="en-US" sz="2400" dirty="0"/>
              <a:t> (Family Educational Rights &amp; Privacy Act) (2000)</a:t>
            </a:r>
          </a:p>
          <a:p>
            <a:pPr marL="0" indent="0">
              <a:buNone/>
            </a:pPr>
            <a:r>
              <a:rPr lang="en-US" sz="2400" b="1" dirty="0"/>
              <a:t>McKinney-Vento</a:t>
            </a:r>
            <a:r>
              <a:rPr lang="en-US" sz="2400" dirty="0"/>
              <a:t> Homeless Education Asst. Improvement Act of 2001</a:t>
            </a:r>
          </a:p>
          <a:p>
            <a:pPr marL="0" indent="0">
              <a:buNone/>
            </a:pPr>
            <a:r>
              <a:rPr lang="en-US" sz="2400" b="1" dirty="0"/>
              <a:t>Fostering Connections</a:t>
            </a:r>
            <a:r>
              <a:rPr lang="en-US" sz="2400" dirty="0"/>
              <a:t> </a:t>
            </a:r>
            <a:r>
              <a:rPr lang="en-US" sz="2400" b="1" dirty="0"/>
              <a:t>to Success &amp; Increasing Adoptions Act of 2008</a:t>
            </a:r>
            <a:endParaRPr lang="en-US" sz="2400" dirty="0"/>
          </a:p>
          <a:p>
            <a:pPr marL="0" indent="0">
              <a:buNone/>
            </a:pPr>
            <a:r>
              <a:rPr lang="en-US" sz="2400" b="1" dirty="0"/>
              <a:t>Uninterrupted Scholars Act </a:t>
            </a:r>
            <a:r>
              <a:rPr lang="en-US" sz="2400" dirty="0"/>
              <a:t>(2012) amends FERPA</a:t>
            </a:r>
          </a:p>
          <a:p>
            <a:endParaRPr lang="en-US" dirty="0"/>
          </a:p>
        </p:txBody>
      </p:sp>
      <p:sp>
        <p:nvSpPr>
          <p:cNvPr id="4" name="Slide Number Placeholder 3"/>
          <p:cNvSpPr>
            <a:spLocks noGrp="1"/>
          </p:cNvSpPr>
          <p:nvPr>
            <p:ph type="sldNum" sz="quarter" idx="10"/>
          </p:nvPr>
        </p:nvSpPr>
        <p:spPr/>
        <p:txBody>
          <a:bodyPr/>
          <a:lstStyle/>
          <a:p>
            <a:fld id="{91800C1A-C74D-49E1-993B-3663A8434BFB}" type="slidenum">
              <a:rPr lang="en-US" smtClean="0"/>
              <a:t>13</a:t>
            </a:fld>
            <a:endParaRPr lang="en-US"/>
          </a:p>
        </p:txBody>
      </p:sp>
    </p:spTree>
    <p:extLst>
      <p:ext uri="{BB962C8B-B14F-4D97-AF65-F5344CB8AC3E}">
        <p14:creationId xmlns:p14="http://schemas.microsoft.com/office/powerpoint/2010/main" val="850377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California, we have reached consensus about the right to learn</a:t>
            </a:r>
          </a:p>
        </p:txBody>
      </p:sp>
      <p:sp>
        <p:nvSpPr>
          <p:cNvPr id="3" name="Content Placeholder 2"/>
          <p:cNvSpPr>
            <a:spLocks noGrp="1"/>
          </p:cNvSpPr>
          <p:nvPr>
            <p:ph idx="1"/>
          </p:nvPr>
        </p:nvSpPr>
        <p:spPr>
          <a:xfrm>
            <a:off x="457200" y="1600200"/>
            <a:ext cx="8334462" cy="4267200"/>
          </a:xfrm>
        </p:spPr>
        <p:txBody>
          <a:bodyPr/>
          <a:lstStyle/>
          <a:p>
            <a:pPr marL="0" indent="0">
              <a:buNone/>
            </a:pPr>
            <a:r>
              <a:rPr lang="en-US" b="1" dirty="0"/>
              <a:t>“ A child or youth in, or at risk of entering, foster care has a statutory right to a meaningful opportunity to meet the state’s academic achievement standards.”</a:t>
            </a:r>
          </a:p>
          <a:p>
            <a:pPr marL="0" indent="0">
              <a:buNone/>
            </a:pPr>
            <a:endParaRPr lang="en-US" dirty="0"/>
          </a:p>
          <a:p>
            <a:pPr marL="0" indent="0">
              <a:buNone/>
            </a:pPr>
            <a:r>
              <a:rPr lang="en-US" sz="2400" dirty="0"/>
              <a:t>To protect this right…the juvenile court, advocates, care providers, educators, service providers must work together to maintain stable school placements and ensure that the child/youth is placed in the least restrictive educational programs and has access to the academic resources, services, extracurricular and enrichment activities available to other pupils.  CRC 5.651</a:t>
            </a:r>
          </a:p>
        </p:txBody>
      </p:sp>
      <p:sp>
        <p:nvSpPr>
          <p:cNvPr id="4" name="Slide Number Placeholder 3"/>
          <p:cNvSpPr>
            <a:spLocks noGrp="1"/>
          </p:cNvSpPr>
          <p:nvPr>
            <p:ph type="sldNum" sz="quarter" idx="10"/>
          </p:nvPr>
        </p:nvSpPr>
        <p:spPr/>
        <p:txBody>
          <a:bodyPr/>
          <a:lstStyle/>
          <a:p>
            <a:fld id="{91800C1A-C74D-49E1-993B-3663A8434BFB}" type="slidenum">
              <a:rPr lang="en-US" smtClean="0"/>
              <a:t>14</a:t>
            </a:fld>
            <a:endParaRPr lang="en-US"/>
          </a:p>
        </p:txBody>
      </p:sp>
    </p:spTree>
    <p:extLst>
      <p:ext uri="{BB962C8B-B14F-4D97-AF65-F5344CB8AC3E}">
        <p14:creationId xmlns:p14="http://schemas.microsoft.com/office/powerpoint/2010/main" val="4001960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this consensus impact CW, schools and the court?</a:t>
            </a:r>
          </a:p>
        </p:txBody>
      </p:sp>
      <p:sp>
        <p:nvSpPr>
          <p:cNvPr id="3" name="Content Placeholder 2"/>
          <p:cNvSpPr>
            <a:spLocks noGrp="1"/>
          </p:cNvSpPr>
          <p:nvPr>
            <p:ph idx="1"/>
          </p:nvPr>
        </p:nvSpPr>
        <p:spPr>
          <a:xfrm>
            <a:off x="628650" y="1417638"/>
            <a:ext cx="8058150" cy="4514532"/>
          </a:xfrm>
        </p:spPr>
        <p:txBody>
          <a:bodyPr>
            <a:normAutofit lnSpcReduction="10000"/>
          </a:bodyPr>
          <a:lstStyle/>
          <a:p>
            <a:r>
              <a:rPr lang="en-US" dirty="0"/>
              <a:t>Educators, social workers, probation officers, caretakers, advocates and juvenile courts </a:t>
            </a:r>
            <a:r>
              <a:rPr lang="en-US" dirty="0">
                <a:solidFill>
                  <a:srgbClr val="FF0000"/>
                </a:solidFill>
              </a:rPr>
              <a:t>must work together </a:t>
            </a:r>
            <a:r>
              <a:rPr lang="en-US" dirty="0"/>
              <a:t>to serve the educational needs of students in foster care. (EC 48850(a)(1)</a:t>
            </a:r>
          </a:p>
          <a:p>
            <a:r>
              <a:rPr lang="en-US" dirty="0"/>
              <a:t>Students in </a:t>
            </a:r>
            <a:r>
              <a:rPr lang="en-US" dirty="0">
                <a:solidFill>
                  <a:srgbClr val="FF0000"/>
                </a:solidFill>
              </a:rPr>
              <a:t>foster care must have access to the same </a:t>
            </a:r>
            <a:r>
              <a:rPr lang="en-US" dirty="0"/>
              <a:t>academic resources, services, and extracurricular and enrichment activities as available to all students.</a:t>
            </a:r>
          </a:p>
          <a:p>
            <a:r>
              <a:rPr lang="en-US" dirty="0">
                <a:solidFill>
                  <a:srgbClr val="FF0000"/>
                </a:solidFill>
              </a:rPr>
              <a:t>All educational and school placement decisions must be based on the child’s best interests </a:t>
            </a:r>
            <a:r>
              <a:rPr lang="en-US" dirty="0"/>
              <a:t>and consider, among other factors, educational stability and the least restrictive educational setting necessary to achieve academic progress. (W&amp;I 361(a), 726(b)</a:t>
            </a:r>
          </a:p>
        </p:txBody>
      </p:sp>
      <p:sp>
        <p:nvSpPr>
          <p:cNvPr id="4" name="Slide Number Placeholder 3"/>
          <p:cNvSpPr>
            <a:spLocks noGrp="1"/>
          </p:cNvSpPr>
          <p:nvPr>
            <p:ph type="sldNum" sz="quarter" idx="10"/>
          </p:nvPr>
        </p:nvSpPr>
        <p:spPr/>
        <p:txBody>
          <a:bodyPr/>
          <a:lstStyle/>
          <a:p>
            <a:fld id="{91800C1A-C74D-49E1-993B-3663A8434BFB}" type="slidenum">
              <a:rPr lang="en-US" smtClean="0"/>
              <a:t>15</a:t>
            </a:fld>
            <a:endParaRPr lang="en-US"/>
          </a:p>
        </p:txBody>
      </p:sp>
    </p:spTree>
    <p:extLst>
      <p:ext uri="{BB962C8B-B14F-4D97-AF65-F5344CB8AC3E}">
        <p14:creationId xmlns:p14="http://schemas.microsoft.com/office/powerpoint/2010/main" val="535692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latin typeface="+mn-lt"/>
              </a:rPr>
              <a:t>California Legislature acts </a:t>
            </a:r>
            <a:r>
              <a:rPr lang="en-US" sz="3000" i="1" dirty="0">
                <a:latin typeface="+mn-lt"/>
              </a:rPr>
              <a:t>and</a:t>
            </a:r>
            <a:r>
              <a:rPr lang="en-US" sz="3000" dirty="0">
                <a:latin typeface="+mn-lt"/>
              </a:rPr>
              <a:t> enacts</a:t>
            </a:r>
          </a:p>
        </p:txBody>
      </p:sp>
      <p:sp>
        <p:nvSpPr>
          <p:cNvPr id="3" name="Content Placeholder 2"/>
          <p:cNvSpPr>
            <a:spLocks noGrp="1"/>
          </p:cNvSpPr>
          <p:nvPr>
            <p:ph idx="1"/>
          </p:nvPr>
        </p:nvSpPr>
        <p:spPr>
          <a:xfrm>
            <a:off x="457200" y="1417638"/>
            <a:ext cx="6726398" cy="4359291"/>
          </a:xfrm>
        </p:spPr>
        <p:txBody>
          <a:bodyPr>
            <a:normAutofit fontScale="77500" lnSpcReduction="20000"/>
          </a:bodyPr>
          <a:lstStyle/>
          <a:p>
            <a:pPr marL="0" indent="0">
              <a:buNone/>
            </a:pPr>
            <a:r>
              <a:rPr lang="en-US" dirty="0"/>
              <a:t>Over the last two decades, California  constructed an interrelated system of (1) rights, (2) benefits, and (3) public obligations for youth in foster care and formerly in foster care.</a:t>
            </a:r>
          </a:p>
          <a:p>
            <a:pPr marL="0" indent="0">
              <a:buNone/>
            </a:pPr>
            <a:endParaRPr lang="en-US" dirty="0"/>
          </a:p>
          <a:p>
            <a:pPr marL="0" indent="0">
              <a:buNone/>
            </a:pPr>
            <a:r>
              <a:rPr lang="en-US" dirty="0"/>
              <a:t>Key bills which became state law are:</a:t>
            </a:r>
          </a:p>
          <a:p>
            <a:r>
              <a:rPr lang="en-US" sz="2600" dirty="0">
                <a:solidFill>
                  <a:srgbClr val="FF0000"/>
                </a:solidFill>
              </a:rPr>
              <a:t>AB 490 </a:t>
            </a:r>
            <a:r>
              <a:rPr lang="en-US" sz="2600" dirty="0"/>
              <a:t>translated the linkage between placement  and educational stability into a right based on federal law</a:t>
            </a:r>
          </a:p>
          <a:p>
            <a:r>
              <a:rPr lang="en-US" sz="2600" dirty="0">
                <a:solidFill>
                  <a:srgbClr val="FF0000"/>
                </a:solidFill>
              </a:rPr>
              <a:t>AB 12 </a:t>
            </a:r>
            <a:r>
              <a:rPr lang="en-US" sz="2600" dirty="0"/>
              <a:t>recognized the serious need to improve the outcomes for  youth leaving foster care, amended appropriation formulas, and established  new responsibilities for collaboration at the state level.</a:t>
            </a:r>
          </a:p>
          <a:p>
            <a:r>
              <a:rPr lang="en-US" sz="2600" dirty="0">
                <a:solidFill>
                  <a:srgbClr val="FF0000"/>
                </a:solidFill>
              </a:rPr>
              <a:t>AB 1933 </a:t>
            </a:r>
            <a:r>
              <a:rPr lang="en-US" sz="2600" dirty="0"/>
              <a:t>allows student in foster care to remain in school of origin as long as the student is in foster care or doing so is in his/her best interests</a:t>
            </a:r>
          </a:p>
        </p:txBody>
      </p:sp>
      <p:sp>
        <p:nvSpPr>
          <p:cNvPr id="4" name="Slide Number Placeholder 3"/>
          <p:cNvSpPr>
            <a:spLocks noGrp="1"/>
          </p:cNvSpPr>
          <p:nvPr>
            <p:ph type="sldNum" sz="quarter" idx="10"/>
          </p:nvPr>
        </p:nvSpPr>
        <p:spPr/>
        <p:txBody>
          <a:bodyPr/>
          <a:lstStyle/>
          <a:p>
            <a:fld id="{91800C1A-C74D-49E1-993B-3663A8434BFB}" type="slidenum">
              <a:rPr lang="en-US" smtClean="0"/>
              <a:t>16</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3598" y="2158497"/>
            <a:ext cx="1147598" cy="909387"/>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2603615"/>
            <a:ext cx="1147598" cy="909387"/>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3615" y="3142589"/>
            <a:ext cx="1147598" cy="909387"/>
          </a:xfrm>
          <a:prstGeom prst="rect">
            <a:avLst/>
          </a:prstGeom>
        </p:spPr>
      </p:pic>
    </p:spTree>
    <p:extLst>
      <p:ext uri="{BB962C8B-B14F-4D97-AF65-F5344CB8AC3E}">
        <p14:creationId xmlns:p14="http://schemas.microsoft.com/office/powerpoint/2010/main" val="2605002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Segment 3 : What to take with you</a:t>
            </a:r>
          </a:p>
        </p:txBody>
      </p:sp>
      <p:sp>
        <p:nvSpPr>
          <p:cNvPr id="3" name="Content Placeholder 2"/>
          <p:cNvSpPr>
            <a:spLocks noGrp="1"/>
          </p:cNvSpPr>
          <p:nvPr>
            <p:ph idx="1"/>
          </p:nvPr>
        </p:nvSpPr>
        <p:spPr>
          <a:xfrm>
            <a:off x="457200" y="1417638"/>
            <a:ext cx="6979641" cy="4254500"/>
          </a:xfrm>
        </p:spPr>
        <p:txBody>
          <a:bodyPr>
            <a:normAutofit lnSpcReduction="10000"/>
          </a:bodyPr>
          <a:lstStyle/>
          <a:p>
            <a:r>
              <a:rPr lang="en-US" dirty="0"/>
              <a:t>Federal law and broad advocacy for children and youth in foster care have translated into </a:t>
            </a:r>
            <a:r>
              <a:rPr lang="en-US" b="1" dirty="0"/>
              <a:t>a decade of  significant changes in state law.</a:t>
            </a:r>
          </a:p>
          <a:p>
            <a:r>
              <a:rPr lang="en-US" b="1" dirty="0"/>
              <a:t>The nationwide recognition </a:t>
            </a:r>
            <a:r>
              <a:rPr lang="en-US" dirty="0"/>
              <a:t>of the impact of foster care on  learning &amp; educational achievement has </a:t>
            </a:r>
            <a:r>
              <a:rPr lang="en-US" b="1" dirty="0"/>
              <a:t>translated</a:t>
            </a:r>
            <a:r>
              <a:rPr lang="en-US" dirty="0"/>
              <a:t> into “rights” specifically for youth in foster care.</a:t>
            </a:r>
          </a:p>
          <a:p>
            <a:r>
              <a:rPr lang="en-US" dirty="0"/>
              <a:t>Major state legislation regarding educational outcomes for youth in foster care has </a:t>
            </a:r>
            <a:r>
              <a:rPr lang="en-US" b="1" dirty="0"/>
              <a:t>significantly impacted </a:t>
            </a:r>
            <a:r>
              <a:rPr lang="en-US" dirty="0"/>
              <a:t>child welfare practice </a:t>
            </a:r>
            <a:r>
              <a:rPr lang="en-US" i="1" dirty="0"/>
              <a:t>and</a:t>
            </a:r>
            <a:r>
              <a:rPr lang="en-US" dirty="0"/>
              <a:t> judicial oversight.</a:t>
            </a:r>
          </a:p>
        </p:txBody>
      </p:sp>
      <p:sp>
        <p:nvSpPr>
          <p:cNvPr id="4" name="Slide Number Placeholder 3"/>
          <p:cNvSpPr>
            <a:spLocks noGrp="1"/>
          </p:cNvSpPr>
          <p:nvPr>
            <p:ph type="sldNum" sz="quarter" idx="10"/>
          </p:nvPr>
        </p:nvSpPr>
        <p:spPr/>
        <p:txBody>
          <a:bodyPr/>
          <a:lstStyle/>
          <a:p>
            <a:fld id="{91800C1A-C74D-49E1-993B-3663A8434BFB}" type="slidenum">
              <a:rPr lang="en-US" smtClean="0"/>
              <a:t>17</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0711" y="2599777"/>
            <a:ext cx="1397660" cy="2074099"/>
          </a:xfrm>
          <a:prstGeom prst="rect">
            <a:avLst/>
          </a:prstGeom>
        </p:spPr>
      </p:pic>
    </p:spTree>
    <p:extLst>
      <p:ext uri="{BB962C8B-B14F-4D97-AF65-F5344CB8AC3E}">
        <p14:creationId xmlns:p14="http://schemas.microsoft.com/office/powerpoint/2010/main" val="493455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Segment 4: educational wellbeing in the courtroom</a:t>
            </a:r>
          </a:p>
        </p:txBody>
      </p:sp>
      <p:sp>
        <p:nvSpPr>
          <p:cNvPr id="3" name="Content Placeholder 2"/>
          <p:cNvSpPr>
            <a:spLocks noGrp="1"/>
          </p:cNvSpPr>
          <p:nvPr>
            <p:ph idx="1"/>
          </p:nvPr>
        </p:nvSpPr>
        <p:spPr>
          <a:xfrm>
            <a:off x="595743" y="1320737"/>
            <a:ext cx="6656663" cy="3526292"/>
          </a:xfrm>
        </p:spPr>
        <p:txBody>
          <a:bodyPr>
            <a:normAutofit/>
          </a:bodyPr>
          <a:lstStyle/>
          <a:p>
            <a:pPr marL="0" indent="0">
              <a:buNone/>
            </a:pPr>
            <a:endParaRPr lang="en-US" dirty="0"/>
          </a:p>
          <a:p>
            <a:pPr marL="0" indent="0">
              <a:buNone/>
            </a:pPr>
            <a:r>
              <a:rPr lang="en-US" dirty="0"/>
              <a:t>Despite the benefits that quality education can provide to youth coming from foster care, </a:t>
            </a:r>
            <a:r>
              <a:rPr lang="en-US" dirty="0">
                <a:solidFill>
                  <a:srgbClr val="FF0000"/>
                </a:solidFill>
              </a:rPr>
              <a:t>education historically has taken a back seat </a:t>
            </a:r>
            <a:r>
              <a:rPr lang="en-US" dirty="0"/>
              <a:t>to family reunification and permanency planning, which are often seen as more pressing.</a:t>
            </a:r>
          </a:p>
          <a:p>
            <a:pPr marL="0" indent="0">
              <a:buNone/>
            </a:pPr>
            <a:endParaRPr lang="en-US" dirty="0"/>
          </a:p>
          <a:p>
            <a:pPr marL="0" indent="0">
              <a:buNone/>
            </a:pPr>
            <a:r>
              <a:rPr lang="en-US" dirty="0"/>
              <a:t>                               Children's Bureau</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91800C1A-C74D-49E1-993B-3663A8434BFB}" type="slidenum">
              <a:rPr lang="en-US" smtClean="0"/>
              <a:t>18</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5067" y="3410646"/>
            <a:ext cx="2015979" cy="1748329"/>
          </a:xfrm>
          <a:prstGeom prst="rect">
            <a:avLst/>
          </a:prstGeom>
        </p:spPr>
      </p:pic>
    </p:spTree>
    <p:extLst>
      <p:ext uri="{BB962C8B-B14F-4D97-AF65-F5344CB8AC3E}">
        <p14:creationId xmlns:p14="http://schemas.microsoft.com/office/powerpoint/2010/main" val="4050796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Judicial Oversight:</a:t>
            </a:r>
            <a:br>
              <a:rPr lang="en-US" b="1" dirty="0"/>
            </a:br>
            <a:r>
              <a:rPr lang="en-US" b="1" dirty="0"/>
              <a:t>Role of the Juvenile Court Judge*</a:t>
            </a:r>
          </a:p>
        </p:txBody>
      </p:sp>
      <p:sp>
        <p:nvSpPr>
          <p:cNvPr id="3" name="Content Placeholder 2"/>
          <p:cNvSpPr>
            <a:spLocks noGrp="1"/>
          </p:cNvSpPr>
          <p:nvPr>
            <p:ph idx="1"/>
          </p:nvPr>
        </p:nvSpPr>
        <p:spPr>
          <a:xfrm>
            <a:off x="1057013" y="1644242"/>
            <a:ext cx="6753137" cy="4370664"/>
          </a:xfrm>
        </p:spPr>
        <p:txBody>
          <a:bodyPr>
            <a:normAutofit/>
          </a:bodyPr>
          <a:lstStyle/>
          <a:p>
            <a:pPr marL="0" indent="0">
              <a:buNone/>
            </a:pPr>
            <a:r>
              <a:rPr lang="en-US" dirty="0"/>
              <a:t>A Judge follows federal as well as state law </a:t>
            </a:r>
          </a:p>
          <a:p>
            <a:pPr marL="0" indent="0">
              <a:buNone/>
            </a:pPr>
            <a:r>
              <a:rPr lang="en-US" dirty="0"/>
              <a:t>A Judge relies on the Rules of Court (e.g., CRC 5.651) regarding procedure and decision making as well</a:t>
            </a:r>
          </a:p>
          <a:p>
            <a:pPr marL="0" indent="0">
              <a:buNone/>
            </a:pPr>
            <a:r>
              <a:rPr lang="en-US" dirty="0"/>
              <a:t>Judicial Education has broadened</a:t>
            </a:r>
          </a:p>
          <a:p>
            <a:pPr marL="0" indent="0">
              <a:buNone/>
            </a:pPr>
            <a:r>
              <a:rPr lang="en-US" dirty="0"/>
              <a:t>Judges are increasingly  data informed about the impact of their decisions and findings on outcomes for youth in care</a:t>
            </a:r>
          </a:p>
          <a:p>
            <a:pPr marL="0" indent="0">
              <a:buNone/>
            </a:pPr>
            <a:r>
              <a:rPr lang="en-US" dirty="0"/>
              <a:t>Judges are problem solvers, ask for support from the Bench</a:t>
            </a:r>
          </a:p>
        </p:txBody>
      </p:sp>
      <p:sp>
        <p:nvSpPr>
          <p:cNvPr id="4" name="Slide Number Placeholder 3"/>
          <p:cNvSpPr>
            <a:spLocks noGrp="1"/>
          </p:cNvSpPr>
          <p:nvPr>
            <p:ph type="sldNum" sz="quarter" idx="10"/>
          </p:nvPr>
        </p:nvSpPr>
        <p:spPr/>
        <p:txBody>
          <a:bodyPr/>
          <a:lstStyle/>
          <a:p>
            <a:fld id="{91800C1A-C74D-49E1-993B-3663A8434BFB}" type="slidenum">
              <a:rPr lang="en-US" smtClean="0"/>
              <a:t>19</a:t>
            </a:fld>
            <a:endParaRPr lang="en-US"/>
          </a:p>
        </p:txBody>
      </p:sp>
    </p:spTree>
    <p:extLst>
      <p:ext uri="{BB962C8B-B14F-4D97-AF65-F5344CB8AC3E}">
        <p14:creationId xmlns:p14="http://schemas.microsoft.com/office/powerpoint/2010/main" val="2379750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t>Segment 1</a:t>
            </a:r>
            <a:r>
              <a:rPr lang="en-US" b="1" dirty="0"/>
              <a:t>: How is child welfare linked to learning?</a:t>
            </a:r>
            <a:endParaRPr lang="en-US" sz="3000" b="1" dirty="0"/>
          </a:p>
        </p:txBody>
      </p:sp>
      <p:sp>
        <p:nvSpPr>
          <p:cNvPr id="3" name="Content Placeholder 2"/>
          <p:cNvSpPr>
            <a:spLocks noGrp="1"/>
          </p:cNvSpPr>
          <p:nvPr>
            <p:ph idx="1"/>
          </p:nvPr>
        </p:nvSpPr>
        <p:spPr>
          <a:xfrm>
            <a:off x="2514600" y="1645920"/>
            <a:ext cx="6000750" cy="4320540"/>
          </a:xfrm>
        </p:spPr>
        <p:txBody>
          <a:bodyPr>
            <a:normAutofit fontScale="85000" lnSpcReduction="10000"/>
          </a:bodyPr>
          <a:lstStyle/>
          <a:p>
            <a:pPr marL="0" indent="0">
              <a:buNone/>
            </a:pPr>
            <a:r>
              <a:rPr lang="en-US" dirty="0"/>
              <a:t>“Children in foster care are among the most educationally vulnerable children in our community. </a:t>
            </a:r>
          </a:p>
          <a:p>
            <a:pPr marL="0" indent="0">
              <a:buNone/>
            </a:pPr>
            <a:endParaRPr lang="en-US" dirty="0"/>
          </a:p>
          <a:p>
            <a:pPr marL="0" indent="0">
              <a:buNone/>
            </a:pPr>
            <a:r>
              <a:rPr lang="en-US" dirty="0"/>
              <a:t>Unfortunately for many children in foster  care, the pressure of school disruptions, learning difficulties and school failure diminish their wellbeing and undermine the family building efforts of the child welfare system.”</a:t>
            </a:r>
          </a:p>
          <a:p>
            <a:pPr marL="0" indent="0">
              <a:buNone/>
            </a:pPr>
            <a:endParaRPr lang="en-US" b="1" dirty="0"/>
          </a:p>
          <a:p>
            <a:pPr marL="0" indent="0">
              <a:buNone/>
            </a:pPr>
            <a:r>
              <a:rPr lang="en-US" b="1" dirty="0"/>
              <a:t>Hon. Judith S. Kaye to NCJFCJ</a:t>
            </a:r>
          </a:p>
          <a:p>
            <a:pPr marL="0" indent="0">
              <a:buNone/>
            </a:pPr>
            <a:r>
              <a:rPr lang="en-US" b="1" dirty="0"/>
              <a:t>Chief Judge of the State of New York (2005)</a:t>
            </a:r>
          </a:p>
        </p:txBody>
      </p:sp>
      <p:sp>
        <p:nvSpPr>
          <p:cNvPr id="4" name="Slide Number Placeholder 3"/>
          <p:cNvSpPr>
            <a:spLocks noGrp="1"/>
          </p:cNvSpPr>
          <p:nvPr>
            <p:ph type="sldNum" sz="quarter" idx="10"/>
          </p:nvPr>
        </p:nvSpPr>
        <p:spPr/>
        <p:txBody>
          <a:bodyPr/>
          <a:lstStyle/>
          <a:p>
            <a:fld id="{91800C1A-C74D-49E1-993B-3663A8434BFB}" type="slidenum">
              <a:rPr lang="en-US" smtClean="0"/>
              <a:t>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658" y="1471611"/>
            <a:ext cx="1794014" cy="2185987"/>
          </a:xfrm>
          <a:prstGeom prst="rect">
            <a:avLst/>
          </a:prstGeom>
        </p:spPr>
      </p:pic>
    </p:spTree>
    <p:extLst>
      <p:ext uri="{BB962C8B-B14F-4D97-AF65-F5344CB8AC3E}">
        <p14:creationId xmlns:p14="http://schemas.microsoft.com/office/powerpoint/2010/main" val="3279972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Judicial Oversight at each hearing</a:t>
            </a:r>
          </a:p>
        </p:txBody>
      </p:sp>
      <p:sp>
        <p:nvSpPr>
          <p:cNvPr id="3" name="Content Placeholder 2"/>
          <p:cNvSpPr>
            <a:spLocks noGrp="1"/>
          </p:cNvSpPr>
          <p:nvPr>
            <p:ph idx="1"/>
          </p:nvPr>
        </p:nvSpPr>
        <p:spPr/>
        <p:txBody>
          <a:bodyPr/>
          <a:lstStyle/>
          <a:p>
            <a:pPr marL="0" indent="0">
              <a:buNone/>
            </a:pPr>
            <a:r>
              <a:rPr lang="en-US" dirty="0"/>
              <a:t>What should the Judge be asking?</a:t>
            </a:r>
          </a:p>
          <a:p>
            <a:pPr marL="457200" indent="-457200">
              <a:buAutoNum type="arabicParenBoth"/>
            </a:pPr>
            <a:r>
              <a:rPr lang="en-US" dirty="0"/>
              <a:t>Detention hearing: Who holds the rights? Is the child in the school of origin? Was the child enrolled immediately if removed from the school of origin?</a:t>
            </a:r>
          </a:p>
          <a:p>
            <a:pPr marL="457200" indent="-457200">
              <a:buAutoNum type="arabicParenBoth"/>
            </a:pPr>
            <a:r>
              <a:rPr lang="en-US" dirty="0"/>
              <a:t>Disposition hearing: are needs being met, identify the educational rights holder, make orders to the rights holder?</a:t>
            </a:r>
          </a:p>
          <a:p>
            <a:pPr marL="457200" indent="-457200">
              <a:buAutoNum type="arabicParenBoth"/>
            </a:pPr>
            <a:r>
              <a:rPr lang="en-US" dirty="0"/>
              <a:t>Permanency hearing/status reviews</a:t>
            </a:r>
          </a:p>
          <a:p>
            <a:pPr marL="0" indent="0">
              <a:buNone/>
            </a:pPr>
            <a:r>
              <a:rPr lang="en-US" b="1" dirty="0"/>
              <a:t>The findings and orders </a:t>
            </a:r>
            <a:r>
              <a:rPr lang="en-US" b="1" i="1" dirty="0"/>
              <a:t>should address those issues you advocate, at a minimum</a:t>
            </a:r>
            <a:r>
              <a:rPr lang="en-US" i="1" dirty="0"/>
              <a:t>.</a:t>
            </a:r>
          </a:p>
        </p:txBody>
      </p:sp>
      <p:sp>
        <p:nvSpPr>
          <p:cNvPr id="4" name="Slide Number Placeholder 3"/>
          <p:cNvSpPr>
            <a:spLocks noGrp="1"/>
          </p:cNvSpPr>
          <p:nvPr>
            <p:ph type="sldNum" sz="quarter" idx="10"/>
          </p:nvPr>
        </p:nvSpPr>
        <p:spPr/>
        <p:txBody>
          <a:bodyPr/>
          <a:lstStyle/>
          <a:p>
            <a:fld id="{91800C1A-C74D-49E1-993B-3663A8434BFB}" type="slidenum">
              <a:rPr lang="en-US" smtClean="0"/>
              <a:t>20</a:t>
            </a:fld>
            <a:endParaRPr lang="en-US"/>
          </a:p>
        </p:txBody>
      </p:sp>
    </p:spTree>
    <p:extLst>
      <p:ext uri="{BB962C8B-B14F-4D97-AF65-F5344CB8AC3E}">
        <p14:creationId xmlns:p14="http://schemas.microsoft.com/office/powerpoint/2010/main" val="428580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Placement decisions</a:t>
            </a:r>
            <a:br>
              <a:rPr lang="en-US" sz="3200" dirty="0"/>
            </a:br>
            <a:r>
              <a:rPr lang="en-US" dirty="0"/>
              <a:t>“Where am I going to school?”</a:t>
            </a:r>
            <a:br>
              <a:rPr lang="en-US" dirty="0"/>
            </a:br>
            <a:endParaRPr lang="en-US" sz="2800" dirty="0"/>
          </a:p>
        </p:txBody>
      </p:sp>
      <p:sp>
        <p:nvSpPr>
          <p:cNvPr id="3" name="Content Placeholder 2"/>
          <p:cNvSpPr>
            <a:spLocks noGrp="1"/>
          </p:cNvSpPr>
          <p:nvPr>
            <p:ph idx="1"/>
          </p:nvPr>
        </p:nvSpPr>
        <p:spPr>
          <a:xfrm>
            <a:off x="457201" y="1652631"/>
            <a:ext cx="7210338" cy="4091464"/>
          </a:xfrm>
        </p:spPr>
        <p:txBody>
          <a:bodyPr>
            <a:normAutofit fontScale="85000" lnSpcReduction="20000"/>
          </a:bodyPr>
          <a:lstStyle/>
          <a:p>
            <a:pPr marL="0" indent="0">
              <a:buNone/>
            </a:pPr>
            <a:r>
              <a:rPr lang="en-US" dirty="0"/>
              <a:t>In making out of home placement decisions, the placing agency </a:t>
            </a:r>
            <a:r>
              <a:rPr lang="en-US" dirty="0">
                <a:solidFill>
                  <a:srgbClr val="FF0000"/>
                </a:solidFill>
              </a:rPr>
              <a:t>must</a:t>
            </a:r>
            <a:r>
              <a:rPr lang="en-US" dirty="0"/>
              <a:t> promote educational stability by considering </a:t>
            </a:r>
            <a:r>
              <a:rPr lang="en-US" sz="2400" dirty="0"/>
              <a:t>(W &amp; I 16501.1.(c)</a:t>
            </a:r>
            <a:r>
              <a:rPr lang="en-US" dirty="0"/>
              <a:t>:</a:t>
            </a:r>
          </a:p>
          <a:p>
            <a:pPr marL="0" indent="0">
              <a:buNone/>
            </a:pPr>
            <a:endParaRPr lang="en-US" dirty="0"/>
          </a:p>
          <a:p>
            <a:pPr>
              <a:buFont typeface="Wingdings" panose="05000000000000000000" pitchFamily="2" charset="2"/>
              <a:buChar char="Ø"/>
            </a:pPr>
            <a:r>
              <a:rPr lang="en-US" dirty="0"/>
              <a:t>  A placement’s proximity to the </a:t>
            </a:r>
            <a:r>
              <a:rPr lang="en-US" dirty="0">
                <a:solidFill>
                  <a:srgbClr val="FF0000"/>
                </a:solidFill>
              </a:rPr>
              <a:t>“school of origin” </a:t>
            </a:r>
            <a:r>
              <a:rPr lang="en-US" dirty="0"/>
              <a:t>and  attendance area</a:t>
            </a:r>
          </a:p>
          <a:p>
            <a:pPr>
              <a:buFont typeface="Wingdings" panose="05000000000000000000" pitchFamily="2" charset="2"/>
              <a:buChar char="Ø"/>
            </a:pPr>
            <a:r>
              <a:rPr lang="en-US" dirty="0"/>
              <a:t>   The number of previous school transfers</a:t>
            </a:r>
          </a:p>
          <a:p>
            <a:pPr>
              <a:buFont typeface="Wingdings" panose="05000000000000000000" pitchFamily="2" charset="2"/>
              <a:buChar char="Ø"/>
            </a:pPr>
            <a:r>
              <a:rPr lang="en-US" dirty="0"/>
              <a:t>   The school’s matriculation schedule</a:t>
            </a:r>
          </a:p>
          <a:p>
            <a:pPr>
              <a:buFont typeface="Wingdings" panose="05000000000000000000" pitchFamily="2" charset="2"/>
              <a:buChar char="Ø"/>
            </a:pPr>
            <a:r>
              <a:rPr lang="en-US" dirty="0"/>
              <a:t>   Other factors related to </a:t>
            </a:r>
            <a:r>
              <a:rPr lang="en-US" dirty="0">
                <a:solidFill>
                  <a:srgbClr val="FF0000"/>
                </a:solidFill>
              </a:rPr>
              <a:t>the individual child’s best interests</a:t>
            </a:r>
          </a:p>
          <a:p>
            <a:pPr>
              <a:buFont typeface="Wingdings" panose="05000000000000000000" pitchFamily="2" charset="2"/>
              <a:buChar char="Ø"/>
            </a:pPr>
            <a:endParaRPr lang="en-US" dirty="0">
              <a:solidFill>
                <a:srgbClr val="FF0000"/>
              </a:solidFill>
            </a:endParaRPr>
          </a:p>
          <a:p>
            <a:pPr marL="0" indent="0">
              <a:buNone/>
            </a:pPr>
            <a:r>
              <a:rPr lang="en-US" dirty="0">
                <a:solidFill>
                  <a:srgbClr val="FF0000"/>
                </a:solidFill>
              </a:rPr>
              <a:t>AND, what is an ‘educational liaison”? </a:t>
            </a:r>
            <a:r>
              <a:rPr lang="en-US" dirty="0">
                <a:solidFill>
                  <a:schemeClr val="tx2"/>
                </a:solidFill>
              </a:rPr>
              <a:t>What is their role and how can they be useful? (EC 48853.5)</a:t>
            </a:r>
          </a:p>
        </p:txBody>
      </p:sp>
      <p:sp>
        <p:nvSpPr>
          <p:cNvPr id="4" name="Slide Number Placeholder 3"/>
          <p:cNvSpPr>
            <a:spLocks noGrp="1"/>
          </p:cNvSpPr>
          <p:nvPr>
            <p:ph type="sldNum" sz="quarter" idx="10"/>
          </p:nvPr>
        </p:nvSpPr>
        <p:spPr/>
        <p:txBody>
          <a:bodyPr/>
          <a:lstStyle/>
          <a:p>
            <a:fld id="{91800C1A-C74D-49E1-993B-3663A8434BFB}" type="slidenum">
              <a:rPr lang="en-US" smtClean="0"/>
              <a:t>21</a:t>
            </a:fld>
            <a:endParaRPr lang="en-US"/>
          </a:p>
        </p:txBody>
      </p:sp>
    </p:spTree>
    <p:extLst>
      <p:ext uri="{BB962C8B-B14F-4D97-AF65-F5344CB8AC3E}">
        <p14:creationId xmlns:p14="http://schemas.microsoft.com/office/powerpoint/2010/main" val="663639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974" y="274638"/>
            <a:ext cx="7331825" cy="1143000"/>
          </a:xfrm>
        </p:spPr>
        <p:txBody>
          <a:bodyPr/>
          <a:lstStyle/>
          <a:p>
            <a:r>
              <a:rPr lang="en-US" dirty="0"/>
              <a:t>What is “school of origin”? </a:t>
            </a:r>
            <a:br>
              <a:rPr lang="en-US" dirty="0"/>
            </a:br>
            <a:r>
              <a:rPr lang="en-US" dirty="0"/>
              <a:t> 48853.5e Education CODE</a:t>
            </a:r>
          </a:p>
        </p:txBody>
      </p:sp>
      <p:sp>
        <p:nvSpPr>
          <p:cNvPr id="3" name="Content Placeholder 2"/>
          <p:cNvSpPr>
            <a:spLocks noGrp="1"/>
          </p:cNvSpPr>
          <p:nvPr>
            <p:ph idx="1"/>
          </p:nvPr>
        </p:nvSpPr>
        <p:spPr>
          <a:xfrm>
            <a:off x="796954" y="1761688"/>
            <a:ext cx="5803085" cy="3740867"/>
          </a:xfrm>
        </p:spPr>
        <p:txBody>
          <a:bodyPr>
            <a:normAutofit fontScale="85000" lnSpcReduction="20000"/>
          </a:bodyPr>
          <a:lstStyle/>
          <a:p>
            <a:pPr marL="0" indent="0">
              <a:buNone/>
            </a:pPr>
            <a:r>
              <a:rPr lang="en-US" dirty="0"/>
              <a:t>Alternative definitions:</a:t>
            </a:r>
          </a:p>
          <a:p>
            <a:pPr marL="385763" indent="-385763">
              <a:buAutoNum type="arabicParenBoth"/>
            </a:pPr>
            <a:r>
              <a:rPr lang="en-US" dirty="0"/>
              <a:t>The school which the youth attended when permanently housed</a:t>
            </a:r>
          </a:p>
          <a:p>
            <a:pPr marL="385763" indent="-385763">
              <a:buAutoNum type="arabicParenBoth"/>
            </a:pPr>
            <a:r>
              <a:rPr lang="en-US" dirty="0"/>
              <a:t>The school where the youth last enrolled in while in foster care</a:t>
            </a:r>
          </a:p>
          <a:p>
            <a:pPr marL="385763" indent="-385763">
              <a:buAutoNum type="arabicParenBoth"/>
            </a:pPr>
            <a:r>
              <a:rPr lang="en-US" dirty="0"/>
              <a:t>A school the youth attended in last 15 months and is most closely connected to at this time.</a:t>
            </a:r>
          </a:p>
          <a:p>
            <a:pPr marL="385763" indent="-385763">
              <a:buAutoNum type="arabicParenBoth"/>
            </a:pPr>
            <a:endParaRPr lang="en-US" dirty="0"/>
          </a:p>
          <a:p>
            <a:pPr marL="0" indent="0">
              <a:buNone/>
            </a:pPr>
            <a:r>
              <a:rPr lang="en-US" dirty="0">
                <a:solidFill>
                  <a:srgbClr val="FF0000"/>
                </a:solidFill>
              </a:rPr>
              <a:t>Advocacy Practice Pointers: What information is relevant &amp; how do I find out?</a:t>
            </a:r>
          </a:p>
          <a:p>
            <a:pPr marL="0" indent="0">
              <a:buNone/>
            </a:pPr>
            <a:r>
              <a:rPr lang="en-US" u="sng" dirty="0">
                <a:solidFill>
                  <a:srgbClr val="FF0000"/>
                </a:solidFill>
              </a:rPr>
              <a:t>Applies to W&amp;I 602 wards as well</a:t>
            </a:r>
          </a:p>
          <a:p>
            <a:pPr marL="0" inden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91800C1A-C74D-49E1-993B-3663A8434BFB}" type="slidenum">
              <a:rPr lang="en-US" smtClean="0"/>
              <a:t>22</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3624" y="2125267"/>
            <a:ext cx="1784258" cy="2138621"/>
          </a:xfrm>
          <a:prstGeom prst="rect">
            <a:avLst/>
          </a:prstGeom>
        </p:spPr>
      </p:pic>
    </p:spTree>
    <p:extLst>
      <p:ext uri="{BB962C8B-B14F-4D97-AF65-F5344CB8AC3E}">
        <p14:creationId xmlns:p14="http://schemas.microsoft.com/office/powerpoint/2010/main" val="916155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I have to change the child/youth’s placement?”</a:t>
            </a:r>
          </a:p>
        </p:txBody>
      </p:sp>
      <p:sp>
        <p:nvSpPr>
          <p:cNvPr id="3" name="Content Placeholder 2"/>
          <p:cNvSpPr>
            <a:spLocks noGrp="1"/>
          </p:cNvSpPr>
          <p:nvPr>
            <p:ph idx="1"/>
          </p:nvPr>
        </p:nvSpPr>
        <p:spPr>
          <a:xfrm>
            <a:off x="628650" y="1640676"/>
            <a:ext cx="7311530" cy="4031461"/>
          </a:xfrm>
        </p:spPr>
        <p:txBody>
          <a:bodyPr>
            <a:normAutofit fontScale="85000" lnSpcReduction="10000"/>
          </a:bodyPr>
          <a:lstStyle/>
          <a:p>
            <a:pPr marL="385763" indent="-385763">
              <a:buFont typeface="+mj-lt"/>
              <a:buAutoNum type="arabicPeriod"/>
            </a:pPr>
            <a:r>
              <a:rPr lang="en-US" dirty="0"/>
              <a:t>Within 24 hrs. of determining that a placement change would likely result in a school change, the Social Worker </a:t>
            </a:r>
            <a:r>
              <a:rPr lang="en-US" i="1" dirty="0"/>
              <a:t>or</a:t>
            </a:r>
            <a:r>
              <a:rPr lang="en-US" dirty="0"/>
              <a:t> Probation Officer must notify the court, the child’s attorney, the holder of educational rights, educational representative,  or surrogate parent. (CRC 5.561) </a:t>
            </a:r>
          </a:p>
          <a:p>
            <a:pPr marL="385763" indent="-385763">
              <a:buFont typeface="+mj-lt"/>
              <a:buAutoNum type="arabicPeriod"/>
            </a:pPr>
            <a:r>
              <a:rPr lang="en-US" dirty="0">
                <a:solidFill>
                  <a:srgbClr val="FF0000"/>
                </a:solidFill>
              </a:rPr>
              <a:t>Social Worker must file a report on the proposed change within 2 court days </a:t>
            </a:r>
          </a:p>
          <a:p>
            <a:pPr marL="385763" indent="-385763">
              <a:buFont typeface="+mj-lt"/>
              <a:buAutoNum type="arabicPeriod"/>
            </a:pPr>
            <a:r>
              <a:rPr lang="en-US" dirty="0"/>
              <a:t>Counsel for the child can object and request a hearing.</a:t>
            </a:r>
          </a:p>
          <a:p>
            <a:pPr marL="385763" indent="-385763">
              <a:buFont typeface="+mj-lt"/>
              <a:buAutoNum type="arabicPeriod"/>
            </a:pPr>
            <a:r>
              <a:rPr lang="en-US" dirty="0">
                <a:solidFill>
                  <a:srgbClr val="FF0000"/>
                </a:solidFill>
              </a:rPr>
              <a:t>The court must schedule a hearing within 7 calendar days if objection is filed by counsel for the child. </a:t>
            </a:r>
          </a:p>
          <a:p>
            <a:pPr marL="385763" indent="-385763">
              <a:buFont typeface="+mj-lt"/>
              <a:buAutoNum type="arabicPeriod"/>
            </a:pPr>
            <a:r>
              <a:rPr lang="en-US" dirty="0"/>
              <a:t>Pending the hearing, the child </a:t>
            </a:r>
            <a:r>
              <a:rPr lang="en-US" dirty="0">
                <a:solidFill>
                  <a:srgbClr val="FF0000"/>
                </a:solidFill>
              </a:rPr>
              <a:t>must</a:t>
            </a:r>
            <a:r>
              <a:rPr lang="en-US" dirty="0"/>
              <a:t> remain in his/her current school. </a:t>
            </a:r>
          </a:p>
          <a:p>
            <a:pPr marL="385763" indent="-385763">
              <a:buFont typeface="+mj-lt"/>
              <a:buAutoNum type="arabicPeriod"/>
            </a:pPr>
            <a:endParaRPr lang="en-US" dirty="0"/>
          </a:p>
          <a:p>
            <a:pPr marL="0" indent="0">
              <a:buNone/>
            </a:pPr>
            <a:endParaRPr lang="en-US" sz="1500" dirty="0">
              <a:solidFill>
                <a:srgbClr val="FF0000"/>
              </a:solidFill>
            </a:endParaRPr>
          </a:p>
        </p:txBody>
      </p:sp>
      <p:sp>
        <p:nvSpPr>
          <p:cNvPr id="4" name="Slide Number Placeholder 3"/>
          <p:cNvSpPr>
            <a:spLocks noGrp="1"/>
          </p:cNvSpPr>
          <p:nvPr>
            <p:ph type="sldNum" sz="quarter" idx="10"/>
          </p:nvPr>
        </p:nvSpPr>
        <p:spPr/>
        <p:txBody>
          <a:bodyPr/>
          <a:lstStyle/>
          <a:p>
            <a:fld id="{91800C1A-C74D-49E1-993B-3663A8434BFB}" type="slidenum">
              <a:rPr lang="en-US" smtClean="0"/>
              <a:t>23</a:t>
            </a:fld>
            <a:endParaRPr lang="en-US"/>
          </a:p>
        </p:txBody>
      </p:sp>
    </p:spTree>
    <p:extLst>
      <p:ext uri="{BB962C8B-B14F-4D97-AF65-F5344CB8AC3E}">
        <p14:creationId xmlns:p14="http://schemas.microsoft.com/office/powerpoint/2010/main" val="35589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Court’s Findings &amp; orders relate directly </a:t>
            </a:r>
            <a:r>
              <a:rPr lang="en-US" b="1" dirty="0"/>
              <a:t>to your advocacy</a:t>
            </a:r>
          </a:p>
        </p:txBody>
      </p:sp>
      <p:sp>
        <p:nvSpPr>
          <p:cNvPr id="3" name="Content Placeholder 2"/>
          <p:cNvSpPr>
            <a:spLocks noGrp="1"/>
          </p:cNvSpPr>
          <p:nvPr>
            <p:ph idx="1"/>
          </p:nvPr>
        </p:nvSpPr>
        <p:spPr>
          <a:xfrm>
            <a:off x="349136" y="1600199"/>
            <a:ext cx="7477792" cy="4601095"/>
          </a:xfrm>
        </p:spPr>
        <p:txBody>
          <a:bodyPr/>
          <a:lstStyle/>
          <a:p>
            <a:pPr marL="0" indent="0">
              <a:buNone/>
            </a:pPr>
            <a:r>
              <a:rPr lang="en-US" dirty="0"/>
              <a:t>Issues which must be addressed in your report and by your Judge:</a:t>
            </a:r>
          </a:p>
          <a:p>
            <a:pPr>
              <a:buFont typeface="Wingdings" panose="05000000000000000000" pitchFamily="2" charset="2"/>
              <a:buChar char="ü"/>
            </a:pPr>
            <a:r>
              <a:rPr lang="en-US" dirty="0"/>
              <a:t>Are educational and behavioral needs being met, including needs for special education &amp; related services?</a:t>
            </a:r>
          </a:p>
          <a:p>
            <a:pPr>
              <a:buFont typeface="Wingdings" panose="05000000000000000000" pitchFamily="2" charset="2"/>
              <a:buChar char="ü"/>
            </a:pPr>
            <a:r>
              <a:rPr lang="en-US" dirty="0"/>
              <a:t>What services may be needed?</a:t>
            </a:r>
          </a:p>
          <a:p>
            <a:pPr>
              <a:buFont typeface="Wingdings" panose="05000000000000000000" pitchFamily="2" charset="2"/>
              <a:buChar char="ü"/>
            </a:pPr>
            <a:r>
              <a:rPr lang="en-US" dirty="0"/>
              <a:t>Who must take the necessary steps for the child/youth to receive any necessary assessments, evaluations or services?</a:t>
            </a:r>
          </a:p>
          <a:p>
            <a:pPr>
              <a:buFont typeface="Wingdings" panose="05000000000000000000" pitchFamily="2" charset="2"/>
              <a:buChar char="ü"/>
            </a:pPr>
            <a:r>
              <a:rPr lang="en-US" dirty="0"/>
              <a:t>Should educational rights should be modified?</a:t>
            </a:r>
          </a:p>
        </p:txBody>
      </p:sp>
      <p:sp>
        <p:nvSpPr>
          <p:cNvPr id="4" name="Slide Number Placeholder 3"/>
          <p:cNvSpPr>
            <a:spLocks noGrp="1"/>
          </p:cNvSpPr>
          <p:nvPr>
            <p:ph type="sldNum" sz="quarter" idx="10"/>
          </p:nvPr>
        </p:nvSpPr>
        <p:spPr/>
        <p:txBody>
          <a:bodyPr/>
          <a:lstStyle/>
          <a:p>
            <a:fld id="{91800C1A-C74D-49E1-993B-3663A8434BFB}" type="slidenum">
              <a:rPr lang="en-US" smtClean="0"/>
              <a:t>24</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3559" y="2389757"/>
            <a:ext cx="1493241" cy="2855574"/>
          </a:xfrm>
          <a:prstGeom prst="rect">
            <a:avLst/>
          </a:prstGeom>
        </p:spPr>
      </p:pic>
    </p:spTree>
    <p:extLst>
      <p:ext uri="{BB962C8B-B14F-4D97-AF65-F5344CB8AC3E}">
        <p14:creationId xmlns:p14="http://schemas.microsoft.com/office/powerpoint/2010/main" val="3707423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550"/>
            <a:ext cx="9144000" cy="994172"/>
          </a:xfrm>
        </p:spPr>
        <p:txBody>
          <a:bodyPr>
            <a:normAutofit/>
          </a:bodyPr>
          <a:lstStyle/>
          <a:p>
            <a:pPr algn="ctr"/>
            <a:r>
              <a:rPr lang="en-US" sz="2400" dirty="0"/>
              <a:t>Details on Reporting to the Court</a:t>
            </a:r>
          </a:p>
        </p:txBody>
      </p:sp>
      <p:sp>
        <p:nvSpPr>
          <p:cNvPr id="3" name="Content Placeholder 2"/>
          <p:cNvSpPr>
            <a:spLocks noGrp="1"/>
          </p:cNvSpPr>
          <p:nvPr>
            <p:ph idx="1"/>
          </p:nvPr>
        </p:nvSpPr>
        <p:spPr>
          <a:xfrm>
            <a:off x="689956" y="1253721"/>
            <a:ext cx="6660032" cy="4803129"/>
          </a:xfrm>
        </p:spPr>
        <p:txBody>
          <a:bodyPr>
            <a:normAutofit fontScale="77500" lnSpcReduction="20000"/>
          </a:bodyPr>
          <a:lstStyle/>
          <a:p>
            <a:pPr marL="0" indent="0">
              <a:buNone/>
            </a:pPr>
            <a:r>
              <a:rPr lang="en-US" dirty="0">
                <a:solidFill>
                  <a:srgbClr val="FF0000"/>
                </a:solidFill>
              </a:rPr>
              <a:t>Q: What is required?</a:t>
            </a:r>
          </a:p>
          <a:p>
            <a:pPr marL="0" indent="0">
              <a:buNone/>
            </a:pPr>
            <a:r>
              <a:rPr lang="en-US" dirty="0"/>
              <a:t>A: Specific information about the child’s educational stability and assurances that  the agency has taken steps to ensure such stability (W&amp;I 16010, 16501)</a:t>
            </a:r>
          </a:p>
          <a:p>
            <a:pPr marL="0" indent="0">
              <a:buNone/>
            </a:pPr>
            <a:endParaRPr lang="en-US" dirty="0"/>
          </a:p>
          <a:p>
            <a:pPr marL="0" indent="0">
              <a:buNone/>
            </a:pPr>
            <a:r>
              <a:rPr lang="en-US" b="1" dirty="0"/>
              <a:t>What does that mean to you when you write or update the case plan or status review report?</a:t>
            </a:r>
          </a:p>
          <a:p>
            <a:r>
              <a:rPr lang="en-US" dirty="0"/>
              <a:t>Who do you contact?</a:t>
            </a:r>
          </a:p>
          <a:p>
            <a:r>
              <a:rPr lang="en-US" dirty="0"/>
              <a:t>What records/reports do you reference?</a:t>
            </a:r>
          </a:p>
          <a:p>
            <a:r>
              <a:rPr lang="en-US" dirty="0"/>
              <a:t>What must be attached to your report?</a:t>
            </a:r>
          </a:p>
          <a:p>
            <a:r>
              <a:rPr lang="en-US" dirty="0"/>
              <a:t>What are your resources?</a:t>
            </a:r>
          </a:p>
          <a:p>
            <a:r>
              <a:rPr lang="en-US" dirty="0"/>
              <a:t>What about eligibility for services under special programs, e.g., Early Intervention, Early Educational Opportunities</a:t>
            </a:r>
          </a:p>
          <a:p>
            <a:pPr marL="0" indent="0">
              <a:buNone/>
            </a:pPr>
            <a:endParaRPr lang="en-US" dirty="0"/>
          </a:p>
          <a:p>
            <a:pPr marL="0" indent="0">
              <a:buNone/>
            </a:pPr>
            <a:r>
              <a:rPr lang="en-US" dirty="0">
                <a:solidFill>
                  <a:srgbClr val="FF0000"/>
                </a:solidFill>
              </a:rPr>
              <a:t>Advocacy Practice Pointer: Do you think about asking for special orders/assistance from the court?</a:t>
            </a:r>
          </a:p>
          <a:p>
            <a:pPr marL="0" indent="0">
              <a:buNone/>
            </a:pPr>
            <a:endParaRPr lang="en-US" dirty="0"/>
          </a:p>
        </p:txBody>
      </p:sp>
      <p:sp>
        <p:nvSpPr>
          <p:cNvPr id="4" name="Slide Number Placeholder 3"/>
          <p:cNvSpPr>
            <a:spLocks noGrp="1"/>
          </p:cNvSpPr>
          <p:nvPr>
            <p:ph type="sldNum" sz="quarter" idx="10"/>
          </p:nvPr>
        </p:nvSpPr>
        <p:spPr/>
        <p:txBody>
          <a:bodyPr/>
          <a:lstStyle/>
          <a:p>
            <a:fld id="{91800C1A-C74D-49E1-993B-3663A8434BFB}" type="slidenum">
              <a:rPr lang="en-US" smtClean="0"/>
              <a:t>25</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9988" y="2125266"/>
            <a:ext cx="1107834" cy="2071532"/>
          </a:xfrm>
          <a:prstGeom prst="rect">
            <a:avLst/>
          </a:prstGeom>
        </p:spPr>
      </p:pic>
    </p:spTree>
    <p:extLst>
      <p:ext uri="{BB962C8B-B14F-4D97-AF65-F5344CB8AC3E}">
        <p14:creationId xmlns:p14="http://schemas.microsoft.com/office/powerpoint/2010/main" val="2817977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tool:</a:t>
            </a:r>
            <a:br>
              <a:rPr lang="en-US" dirty="0"/>
            </a:br>
            <a:r>
              <a:rPr lang="en-US" dirty="0"/>
              <a:t>Motion for Joinder (W&amp;I 362,727)</a:t>
            </a:r>
          </a:p>
        </p:txBody>
      </p:sp>
      <p:sp>
        <p:nvSpPr>
          <p:cNvPr id="3" name="Content Placeholder 2"/>
          <p:cNvSpPr>
            <a:spLocks noGrp="1"/>
          </p:cNvSpPr>
          <p:nvPr>
            <p:ph idx="1"/>
          </p:nvPr>
        </p:nvSpPr>
        <p:spPr/>
        <p:txBody>
          <a:bodyPr/>
          <a:lstStyle/>
          <a:p>
            <a:pPr marL="0" indent="0">
              <a:buNone/>
            </a:pPr>
            <a:r>
              <a:rPr lang="en-US" dirty="0"/>
              <a:t>Purpose: To ensure services are provided to children/youth in care</a:t>
            </a:r>
          </a:p>
          <a:p>
            <a:pPr marL="0" indent="0">
              <a:buNone/>
            </a:pPr>
            <a:r>
              <a:rPr lang="en-US" dirty="0"/>
              <a:t>Standard: Court may make “any and all” reasonable orders for the care, supervision, custody, conduct, maintenance, and support of the child…</a:t>
            </a:r>
          </a:p>
          <a:p>
            <a:pPr marL="0" indent="0">
              <a:buNone/>
            </a:pPr>
            <a:r>
              <a:rPr lang="en-US" dirty="0"/>
              <a:t>Findings and Orders: Failure by any agency or individual (foster parent or relative caregiver) to meet a legal obligation to provide services to a child who is a dependent of the court</a:t>
            </a:r>
          </a:p>
          <a:p>
            <a:pPr marL="0" indent="0">
              <a:buNone/>
            </a:pPr>
            <a:r>
              <a:rPr lang="en-US" b="1" dirty="0"/>
              <a:t>JV 540</a:t>
            </a:r>
          </a:p>
          <a:p>
            <a:pPr marL="0" indent="0">
              <a:buNone/>
            </a:pPr>
            <a:endParaRPr lang="en-US" dirty="0"/>
          </a:p>
        </p:txBody>
      </p:sp>
      <p:sp>
        <p:nvSpPr>
          <p:cNvPr id="4" name="Slide Number Placeholder 3"/>
          <p:cNvSpPr>
            <a:spLocks noGrp="1"/>
          </p:cNvSpPr>
          <p:nvPr>
            <p:ph type="sldNum" sz="quarter" idx="10"/>
          </p:nvPr>
        </p:nvSpPr>
        <p:spPr/>
        <p:txBody>
          <a:bodyPr/>
          <a:lstStyle/>
          <a:p>
            <a:fld id="{91800C1A-C74D-49E1-993B-3663A8434BFB}" type="slidenum">
              <a:rPr lang="en-US" smtClean="0"/>
              <a:t>26</a:t>
            </a:fld>
            <a:endParaRPr lang="en-US"/>
          </a:p>
        </p:txBody>
      </p:sp>
    </p:spTree>
    <p:extLst>
      <p:ext uri="{BB962C8B-B14F-4D97-AF65-F5344CB8AC3E}">
        <p14:creationId xmlns:p14="http://schemas.microsoft.com/office/powerpoint/2010/main" val="2050799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97" y="1212505"/>
            <a:ext cx="7921100" cy="994172"/>
          </a:xfrm>
        </p:spPr>
        <p:txBody>
          <a:bodyPr/>
          <a:lstStyle/>
          <a:p>
            <a:r>
              <a:rPr lang="en-US" b="1" dirty="0">
                <a:solidFill>
                  <a:srgbClr val="FF0000"/>
                </a:solidFill>
              </a:rPr>
              <a:t>S</a:t>
            </a:r>
            <a:r>
              <a:rPr lang="en-US" sz="3000" b="1" dirty="0">
                <a:solidFill>
                  <a:srgbClr val="FF0000"/>
                </a:solidFill>
              </a:rPr>
              <a:t>egment 4: Three things to take with you</a:t>
            </a:r>
          </a:p>
        </p:txBody>
      </p:sp>
      <p:sp>
        <p:nvSpPr>
          <p:cNvPr id="3" name="Content Placeholder 2"/>
          <p:cNvSpPr>
            <a:spLocks noGrp="1"/>
          </p:cNvSpPr>
          <p:nvPr>
            <p:ph idx="1"/>
          </p:nvPr>
        </p:nvSpPr>
        <p:spPr>
          <a:xfrm>
            <a:off x="805070" y="2497207"/>
            <a:ext cx="7185445" cy="3198394"/>
          </a:xfrm>
        </p:spPr>
        <p:txBody>
          <a:bodyPr>
            <a:normAutofit fontScale="92500"/>
          </a:bodyPr>
          <a:lstStyle/>
          <a:p>
            <a:pPr marL="0" indent="0">
              <a:buNone/>
            </a:pPr>
            <a:r>
              <a:rPr lang="en-US" b="1" dirty="0"/>
              <a:t>Judicial oversight of educational and developmental issues has significantly expanded</a:t>
            </a:r>
            <a:endParaRPr lang="en-US" dirty="0"/>
          </a:p>
          <a:p>
            <a:pPr marL="0" indent="0">
              <a:buNone/>
            </a:pPr>
            <a:r>
              <a:rPr lang="en-US" dirty="0"/>
              <a:t>Educational/developmental matters must be considered </a:t>
            </a:r>
            <a:r>
              <a:rPr lang="en-US" b="1" dirty="0"/>
              <a:t>at every hearing</a:t>
            </a:r>
            <a:r>
              <a:rPr lang="en-US" dirty="0"/>
              <a:t> with current, complete information and school records.</a:t>
            </a:r>
          </a:p>
          <a:p>
            <a:pPr marL="0" indent="0">
              <a:buNone/>
            </a:pPr>
            <a:r>
              <a:rPr lang="en-US" b="1" dirty="0"/>
              <a:t>Every time a child is moved to a new school, he/or she can lose between 4-6 months of educational attainment.</a:t>
            </a:r>
          </a:p>
          <a:p>
            <a:pPr marL="0" indent="0">
              <a:buNone/>
            </a:pPr>
            <a:endParaRPr lang="en-US" dirty="0"/>
          </a:p>
        </p:txBody>
      </p:sp>
      <p:sp>
        <p:nvSpPr>
          <p:cNvPr id="4" name="Slide Number Placeholder 3"/>
          <p:cNvSpPr>
            <a:spLocks noGrp="1"/>
          </p:cNvSpPr>
          <p:nvPr>
            <p:ph type="sldNum" sz="quarter" idx="10"/>
          </p:nvPr>
        </p:nvSpPr>
        <p:spPr/>
        <p:txBody>
          <a:bodyPr/>
          <a:lstStyle/>
          <a:p>
            <a:fld id="{91800C1A-C74D-49E1-993B-3663A8434BFB}" type="slidenum">
              <a:rPr lang="en-US" smtClean="0"/>
              <a:t>27</a:t>
            </a:fld>
            <a:endParaRPr lang="en-US"/>
          </a:p>
        </p:txBody>
      </p:sp>
    </p:spTree>
    <p:extLst>
      <p:ext uri="{BB962C8B-B14F-4D97-AF65-F5344CB8AC3E}">
        <p14:creationId xmlns:p14="http://schemas.microsoft.com/office/powerpoint/2010/main" val="3942955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927880"/>
          </a:xfrm>
        </p:spPr>
        <p:txBody>
          <a:bodyPr>
            <a:normAutofit fontScale="90000"/>
          </a:bodyPr>
          <a:lstStyle/>
          <a:p>
            <a:r>
              <a:rPr lang="en-US" sz="2700" b="1" dirty="0"/>
              <a:t>Segment 5: Protections for children/youth needing special attention &amp; special education</a:t>
            </a:r>
            <a:br>
              <a:rPr lang="en-US" sz="3000" b="1" dirty="0"/>
            </a:br>
            <a:endParaRPr lang="en-US" sz="3000" b="1" dirty="0"/>
          </a:p>
        </p:txBody>
      </p:sp>
      <p:sp>
        <p:nvSpPr>
          <p:cNvPr id="3" name="Content Placeholder 2"/>
          <p:cNvSpPr>
            <a:spLocks noGrp="1"/>
          </p:cNvSpPr>
          <p:nvPr>
            <p:ph idx="1"/>
          </p:nvPr>
        </p:nvSpPr>
        <p:spPr>
          <a:xfrm>
            <a:off x="736135" y="2757356"/>
            <a:ext cx="4335011" cy="2411246"/>
          </a:xfrm>
        </p:spPr>
        <p:txBody>
          <a:bodyPr>
            <a:normAutofit/>
          </a:bodyPr>
          <a:lstStyle/>
          <a:p>
            <a:pPr marL="0" indent="0">
              <a:buNone/>
            </a:pPr>
            <a:r>
              <a:rPr lang="en-US" dirty="0"/>
              <a:t>Our national promise to all children</a:t>
            </a:r>
          </a:p>
          <a:p>
            <a:pPr marL="0" indent="0">
              <a:buNone/>
            </a:pPr>
            <a:endParaRPr lang="en-US" dirty="0"/>
          </a:p>
          <a:p>
            <a:pPr marL="0" indent="0">
              <a:buNone/>
            </a:pPr>
            <a:r>
              <a:rPr lang="en-US" dirty="0"/>
              <a:t>    “All children should enter school ready to learn”</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91800C1A-C74D-49E1-993B-3663A8434BFB}" type="slidenum">
              <a:rPr lang="en-US" smtClean="0"/>
              <a:t>28</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3042" y="1700343"/>
            <a:ext cx="2911535" cy="3046015"/>
          </a:xfrm>
          <a:prstGeom prst="rect">
            <a:avLst/>
          </a:prstGeom>
        </p:spPr>
      </p:pic>
    </p:spTree>
    <p:extLst>
      <p:ext uri="{BB962C8B-B14F-4D97-AF65-F5344CB8AC3E}">
        <p14:creationId xmlns:p14="http://schemas.microsoft.com/office/powerpoint/2010/main" val="3449321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38"/>
            <a:ext cx="8242024" cy="994172"/>
          </a:xfrm>
        </p:spPr>
        <p:txBody>
          <a:bodyPr>
            <a:normAutofit fontScale="90000"/>
          </a:bodyPr>
          <a:lstStyle/>
          <a:p>
            <a:r>
              <a:rPr lang="en-US" dirty="0"/>
              <a:t>How are our public schools organized?</a:t>
            </a:r>
            <a:br>
              <a:rPr lang="en-US" dirty="0"/>
            </a:br>
            <a:r>
              <a:rPr lang="en-US" dirty="0"/>
              <a:t>Why is this important to advocacy?</a:t>
            </a:r>
          </a:p>
        </p:txBody>
      </p:sp>
      <p:sp>
        <p:nvSpPr>
          <p:cNvPr id="3" name="Content Placeholder 2"/>
          <p:cNvSpPr>
            <a:spLocks noGrp="1"/>
          </p:cNvSpPr>
          <p:nvPr>
            <p:ph idx="1"/>
          </p:nvPr>
        </p:nvSpPr>
        <p:spPr>
          <a:xfrm>
            <a:off x="847898" y="1438103"/>
            <a:ext cx="5531778" cy="4918250"/>
          </a:xfrm>
        </p:spPr>
        <p:txBody>
          <a:bodyPr>
            <a:normAutofit lnSpcReduction="10000"/>
          </a:bodyPr>
          <a:lstStyle/>
          <a:p>
            <a:pPr marL="0" indent="0">
              <a:buNone/>
            </a:pPr>
            <a:r>
              <a:rPr lang="en-US" b="1" dirty="0"/>
              <a:t>A SNAPSHOT</a:t>
            </a:r>
            <a:endParaRPr lang="en-US" dirty="0"/>
          </a:p>
          <a:p>
            <a:r>
              <a:rPr lang="en-US" dirty="0"/>
              <a:t>How many school districts in your County?</a:t>
            </a:r>
          </a:p>
          <a:p>
            <a:r>
              <a:rPr lang="en-US" dirty="0"/>
              <a:t>Which schools are the largest and smallest ? School performance stats?</a:t>
            </a:r>
          </a:p>
          <a:p>
            <a:r>
              <a:rPr lang="en-US" dirty="0"/>
              <a:t>When does the school year start and end?</a:t>
            </a:r>
          </a:p>
          <a:p>
            <a:r>
              <a:rPr lang="en-US" dirty="0"/>
              <a:t>Which schools offer ‘summer school’?  </a:t>
            </a:r>
            <a:r>
              <a:rPr lang="en-US" b="1" dirty="0"/>
              <a:t>“summer slide”</a:t>
            </a:r>
          </a:p>
          <a:p>
            <a:r>
              <a:rPr lang="en-US" dirty="0"/>
              <a:t>What schools offer ‘after school’ programs?</a:t>
            </a:r>
          </a:p>
          <a:p>
            <a:pPr marL="0" indent="0">
              <a:buNone/>
            </a:pPr>
            <a:endParaRPr lang="en-US" dirty="0"/>
          </a:p>
        </p:txBody>
      </p:sp>
      <p:sp>
        <p:nvSpPr>
          <p:cNvPr id="4" name="Slide Number Placeholder 3"/>
          <p:cNvSpPr>
            <a:spLocks noGrp="1"/>
          </p:cNvSpPr>
          <p:nvPr>
            <p:ph type="sldNum" sz="quarter" idx="10"/>
          </p:nvPr>
        </p:nvSpPr>
        <p:spPr>
          <a:xfrm>
            <a:off x="6578139" y="6289850"/>
            <a:ext cx="2133600" cy="365125"/>
          </a:xfrm>
        </p:spPr>
        <p:txBody>
          <a:bodyPr/>
          <a:lstStyle/>
          <a:p>
            <a:fld id="{91800C1A-C74D-49E1-993B-3663A8434BFB}" type="slidenum">
              <a:rPr lang="en-US" smtClean="0"/>
              <a:t>29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1868" y="2028306"/>
            <a:ext cx="2162303" cy="2926079"/>
          </a:xfrm>
          <a:prstGeom prst="rect">
            <a:avLst/>
          </a:prstGeom>
        </p:spPr>
      </p:pic>
    </p:spTree>
    <p:extLst>
      <p:ext uri="{BB962C8B-B14F-4D97-AF65-F5344CB8AC3E}">
        <p14:creationId xmlns:p14="http://schemas.microsoft.com/office/powerpoint/2010/main" val="954166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379" y="1561926"/>
            <a:ext cx="8118971" cy="1113638"/>
          </a:xfrm>
        </p:spPr>
        <p:txBody>
          <a:bodyPr>
            <a:noAutofit/>
          </a:bodyPr>
          <a:lstStyle/>
          <a:p>
            <a:br>
              <a:rPr lang="en-US" sz="3000" dirty="0"/>
            </a:br>
            <a:endParaRPr lang="en-US" sz="3000" dirty="0"/>
          </a:p>
        </p:txBody>
      </p:sp>
      <p:sp>
        <p:nvSpPr>
          <p:cNvPr id="3" name="Content Placeholder 2"/>
          <p:cNvSpPr>
            <a:spLocks noGrp="1"/>
          </p:cNvSpPr>
          <p:nvPr>
            <p:ph idx="1"/>
          </p:nvPr>
        </p:nvSpPr>
        <p:spPr>
          <a:xfrm>
            <a:off x="396379" y="525781"/>
            <a:ext cx="7499613" cy="3990178"/>
          </a:xfrm>
        </p:spPr>
        <p:txBody>
          <a:bodyPr>
            <a:normAutofit/>
          </a:bodyPr>
          <a:lstStyle/>
          <a:p>
            <a:pPr marL="0" indent="0" algn="ctr">
              <a:buNone/>
            </a:pPr>
            <a:r>
              <a:rPr lang="en-US" sz="2700" dirty="0"/>
              <a:t>Today, 42,000 of California’s school age children live foster care </a:t>
            </a:r>
            <a:r>
              <a:rPr lang="en-US" sz="2700" b="1" dirty="0"/>
              <a:t> and </a:t>
            </a:r>
            <a:r>
              <a:rPr lang="en-US" sz="2700" dirty="0"/>
              <a:t>for each year for the past decade.</a:t>
            </a:r>
          </a:p>
        </p:txBody>
      </p:sp>
      <p:sp>
        <p:nvSpPr>
          <p:cNvPr id="4" name="Slide Number Placeholder 3"/>
          <p:cNvSpPr>
            <a:spLocks noGrp="1"/>
          </p:cNvSpPr>
          <p:nvPr>
            <p:ph type="sldNum" sz="quarter" idx="10"/>
          </p:nvPr>
        </p:nvSpPr>
        <p:spPr/>
        <p:txBody>
          <a:bodyPr/>
          <a:lstStyle/>
          <a:p>
            <a:fld id="{91800C1A-C74D-49E1-993B-3663A8434BFB}" type="slidenum">
              <a:rPr lang="en-US" smtClean="0"/>
              <a:t>3</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9478" y="2462917"/>
            <a:ext cx="3950805" cy="3344795"/>
          </a:xfrm>
          <a:prstGeom prst="rect">
            <a:avLst/>
          </a:prstGeom>
        </p:spPr>
      </p:pic>
    </p:spTree>
    <p:extLst>
      <p:ext uri="{BB962C8B-B14F-4D97-AF65-F5344CB8AC3E}">
        <p14:creationId xmlns:p14="http://schemas.microsoft.com/office/powerpoint/2010/main" val="1263017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C1ED-7AEB-4D30-858F-0B54CEC731E0}"/>
              </a:ext>
            </a:extLst>
          </p:cNvPr>
          <p:cNvSpPr>
            <a:spLocks noGrp="1"/>
          </p:cNvSpPr>
          <p:nvPr>
            <p:ph type="title"/>
          </p:nvPr>
        </p:nvSpPr>
        <p:spPr/>
        <p:txBody>
          <a:bodyPr/>
          <a:lstStyle/>
          <a:p>
            <a:r>
              <a:rPr lang="en-US" dirty="0"/>
              <a:t>“we find gross inequities in educational opportunities…”</a:t>
            </a:r>
          </a:p>
        </p:txBody>
      </p:sp>
      <p:sp>
        <p:nvSpPr>
          <p:cNvPr id="3" name="Content Placeholder 2">
            <a:extLst>
              <a:ext uri="{FF2B5EF4-FFF2-40B4-BE49-F238E27FC236}">
                <a16:creationId xmlns:a16="http://schemas.microsoft.com/office/drawing/2014/main" id="{5F30F7F2-FCC2-4DE0-9685-35DDF733F4D8}"/>
              </a:ext>
            </a:extLst>
          </p:cNvPr>
          <p:cNvSpPr>
            <a:spLocks noGrp="1"/>
          </p:cNvSpPr>
          <p:nvPr>
            <p:ph idx="1"/>
          </p:nvPr>
        </p:nvSpPr>
        <p:spPr>
          <a:xfrm>
            <a:off x="457200" y="1600200"/>
            <a:ext cx="7338060" cy="4267200"/>
          </a:xfrm>
        </p:spPr>
        <p:txBody>
          <a:bodyPr/>
          <a:lstStyle/>
          <a:p>
            <a:pPr marL="0" indent="0">
              <a:buNone/>
            </a:pPr>
            <a:r>
              <a:rPr lang="en-US" sz="2400" b="1" dirty="0"/>
              <a:t>Local Control Funding Formula (2013)--Overhauled CA’s education finance system</a:t>
            </a:r>
            <a:endParaRPr lang="en-US" sz="2400" dirty="0"/>
          </a:p>
          <a:p>
            <a:r>
              <a:rPr lang="en-US" sz="2400" b="1" dirty="0"/>
              <a:t>New accountability system </a:t>
            </a:r>
            <a:r>
              <a:rPr lang="en-US" sz="2400" dirty="0"/>
              <a:t>for school districts</a:t>
            </a:r>
          </a:p>
          <a:p>
            <a:r>
              <a:rPr lang="en-US" sz="2400" b="1" dirty="0"/>
              <a:t>Refocus from test scores </a:t>
            </a:r>
            <a:r>
              <a:rPr lang="en-US" sz="2400" dirty="0"/>
              <a:t>to a broader view</a:t>
            </a:r>
          </a:p>
          <a:p>
            <a:r>
              <a:rPr lang="en-US" sz="2400" dirty="0"/>
              <a:t>Each district receives a multi-dimensional </a:t>
            </a:r>
            <a:r>
              <a:rPr lang="en-US" sz="2400" b="1" dirty="0"/>
              <a:t>report card </a:t>
            </a:r>
            <a:r>
              <a:rPr lang="en-US" sz="2400" dirty="0"/>
              <a:t>that provides a comprehensive data snapshot  that identifies the needs of low income students, English language learners, </a:t>
            </a:r>
            <a:r>
              <a:rPr lang="en-US" sz="2400" b="1" dirty="0"/>
              <a:t>and foster youth.</a:t>
            </a:r>
          </a:p>
          <a:p>
            <a:r>
              <a:rPr lang="en-US" sz="2400" b="1" dirty="0"/>
              <a:t>Monitors disproportionality </a:t>
            </a:r>
            <a:r>
              <a:rPr lang="en-US" sz="2400" dirty="0"/>
              <a:t>in suspension rates, chronic absence, basic school resources, access to courts and parent involvement</a:t>
            </a:r>
          </a:p>
          <a:p>
            <a:endParaRPr lang="en-US" dirty="0"/>
          </a:p>
        </p:txBody>
      </p:sp>
      <p:sp>
        <p:nvSpPr>
          <p:cNvPr id="4" name="Slide Number Placeholder 3">
            <a:extLst>
              <a:ext uri="{FF2B5EF4-FFF2-40B4-BE49-F238E27FC236}">
                <a16:creationId xmlns:a16="http://schemas.microsoft.com/office/drawing/2014/main" id="{962B4060-AD22-4BF3-AD7D-EF91A7457C66}"/>
              </a:ext>
            </a:extLst>
          </p:cNvPr>
          <p:cNvSpPr>
            <a:spLocks noGrp="1"/>
          </p:cNvSpPr>
          <p:nvPr>
            <p:ph type="sldNum" sz="quarter" idx="10"/>
          </p:nvPr>
        </p:nvSpPr>
        <p:spPr/>
        <p:txBody>
          <a:bodyPr/>
          <a:lstStyle/>
          <a:p>
            <a:fld id="{91800C1A-C74D-49E1-993B-3663A8434BFB}" type="slidenum">
              <a:rPr lang="en-US" smtClean="0"/>
              <a:t>30</a:t>
            </a:fld>
            <a:endParaRPr lang="en-US"/>
          </a:p>
        </p:txBody>
      </p:sp>
      <p:pic>
        <p:nvPicPr>
          <p:cNvPr id="5" name="Picture 4" descr="Year End Report Card">
            <a:extLst>
              <a:ext uri="{FF2B5EF4-FFF2-40B4-BE49-F238E27FC236}">
                <a16:creationId xmlns:a16="http://schemas.microsoft.com/office/drawing/2014/main" id="{9002C876-FD33-46FB-A00C-2D731EFEE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4280" y="1111248"/>
            <a:ext cx="1268627" cy="1784535"/>
          </a:xfrm>
          <a:prstGeom prst="rect">
            <a:avLst/>
          </a:prstGeom>
        </p:spPr>
      </p:pic>
    </p:spTree>
    <p:extLst>
      <p:ext uri="{BB962C8B-B14F-4D97-AF65-F5344CB8AC3E}">
        <p14:creationId xmlns:p14="http://schemas.microsoft.com/office/powerpoint/2010/main" val="2814866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73853"/>
            <a:ext cx="8213347" cy="947871"/>
          </a:xfrm>
        </p:spPr>
        <p:txBody>
          <a:bodyPr>
            <a:noAutofit/>
          </a:bodyPr>
          <a:lstStyle/>
          <a:p>
            <a:r>
              <a:rPr lang="en-US" sz="2000" b="1" dirty="0">
                <a:solidFill>
                  <a:schemeClr val="tx1"/>
                </a:solidFill>
              </a:rPr>
              <a:t>How early do we start?</a:t>
            </a:r>
            <a:br>
              <a:rPr lang="en-US" sz="2000" b="1" dirty="0">
                <a:solidFill>
                  <a:schemeClr val="tx1"/>
                </a:solidFill>
              </a:rPr>
            </a:br>
            <a:r>
              <a:rPr lang="en-US" sz="2000" b="1" dirty="0">
                <a:solidFill>
                  <a:schemeClr val="tx1"/>
                </a:solidFill>
              </a:rPr>
              <a:t>    </a:t>
            </a:r>
            <a:r>
              <a:rPr lang="en-US" sz="1800" b="1" dirty="0">
                <a:solidFill>
                  <a:schemeClr val="tx1"/>
                </a:solidFill>
              </a:rPr>
              <a:t>Early development is directly linked to school readiness </a:t>
            </a:r>
            <a:br>
              <a:rPr lang="en-US" sz="2000" dirty="0">
                <a:solidFill>
                  <a:srgbClr val="FF0000"/>
                </a:solidFill>
              </a:rPr>
            </a:br>
            <a:endParaRPr lang="en-US" sz="2000" dirty="0">
              <a:solidFill>
                <a:srgbClr val="FF0000"/>
              </a:solidFill>
            </a:endParaRPr>
          </a:p>
        </p:txBody>
      </p:sp>
      <p:sp>
        <p:nvSpPr>
          <p:cNvPr id="3" name="Content Placeholder 2"/>
          <p:cNvSpPr>
            <a:spLocks noGrp="1"/>
          </p:cNvSpPr>
          <p:nvPr>
            <p:ph idx="1"/>
          </p:nvPr>
        </p:nvSpPr>
        <p:spPr>
          <a:xfrm>
            <a:off x="521718" y="1401875"/>
            <a:ext cx="7327368" cy="4156221"/>
          </a:xfrm>
        </p:spPr>
        <p:txBody>
          <a:bodyPr>
            <a:normAutofit fontScale="92500" lnSpcReduction="20000"/>
          </a:bodyPr>
          <a:lstStyle/>
          <a:p>
            <a:pPr marL="0" indent="0">
              <a:buNone/>
            </a:pPr>
            <a:r>
              <a:rPr lang="en-US" b="1" dirty="0">
                <a:solidFill>
                  <a:schemeClr val="tx1"/>
                </a:solidFill>
              </a:rPr>
              <a:t>IDEA PART C</a:t>
            </a:r>
          </a:p>
          <a:p>
            <a:pPr marL="0" indent="0">
              <a:buNone/>
            </a:pPr>
            <a:r>
              <a:rPr lang="en-US" dirty="0">
                <a:solidFill>
                  <a:schemeClr val="tx1"/>
                </a:solidFill>
              </a:rPr>
              <a:t>California Early Intervention Act (Government Code 95000)</a:t>
            </a:r>
          </a:p>
          <a:p>
            <a:pPr marL="0" indent="0">
              <a:buNone/>
            </a:pPr>
            <a:r>
              <a:rPr lang="en-US" sz="2600" dirty="0">
                <a:solidFill>
                  <a:schemeClr val="tx1"/>
                </a:solidFill>
              </a:rPr>
              <a:t>This is an entitlement program for children birth-3 who are experiencing a developmental delay </a:t>
            </a:r>
            <a:r>
              <a:rPr lang="en-US" sz="2600" b="1" dirty="0">
                <a:solidFill>
                  <a:schemeClr val="tx1"/>
                </a:solidFill>
              </a:rPr>
              <a:t>or </a:t>
            </a:r>
            <a:r>
              <a:rPr lang="en-US" sz="2600" dirty="0">
                <a:solidFill>
                  <a:schemeClr val="tx1"/>
                </a:solidFill>
              </a:rPr>
              <a:t>who have a physical or mental condition with a high probability of resultant delay. </a:t>
            </a:r>
          </a:p>
          <a:p>
            <a:pPr marL="0" indent="0">
              <a:buNone/>
            </a:pPr>
            <a:endParaRPr lang="en-US" sz="2600" dirty="0">
              <a:solidFill>
                <a:schemeClr val="tx1"/>
              </a:solidFill>
            </a:endParaRPr>
          </a:p>
          <a:p>
            <a:pPr marL="0" indent="0">
              <a:buNone/>
            </a:pPr>
            <a:r>
              <a:rPr lang="en-US" sz="2600" dirty="0">
                <a:solidFill>
                  <a:schemeClr val="tx1"/>
                </a:solidFill>
              </a:rPr>
              <a:t>Children's Bureau guideline: More than one half of all young children in foster care meet this criteria &amp; this resource is especially important for children who experienced trauma at a very early age. </a:t>
            </a:r>
          </a:p>
          <a:p>
            <a:pPr marL="385763" indent="-385763">
              <a:buFont typeface="Arial" panose="020B0604020202020204" pitchFamily="34" charset="0"/>
              <a:buAutoNum type="arabicParenBoth"/>
            </a:pPr>
            <a:endParaRPr lang="en-US" dirty="0"/>
          </a:p>
          <a:p>
            <a:pPr marL="385763" indent="-385763">
              <a:buFont typeface="Arial" panose="020B0604020202020204" pitchFamily="34" charset="0"/>
              <a:buAutoNum type="arabicParenBoth"/>
            </a:pPr>
            <a:endParaRPr lang="en-US" dirty="0"/>
          </a:p>
          <a:p>
            <a:pPr marL="0" indent="0">
              <a:buNone/>
            </a:pPr>
            <a:endParaRPr lang="en-US" dirty="0"/>
          </a:p>
          <a:p>
            <a:pPr marL="0" inden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91800C1A-C74D-49E1-993B-3663A8434BFB}" type="slidenum">
              <a:rPr lang="en-US" smtClean="0"/>
              <a:t>31</a:t>
            </a:fld>
            <a:endParaRPr lang="en-US"/>
          </a:p>
        </p:txBody>
      </p:sp>
    </p:spTree>
    <p:extLst>
      <p:ext uri="{BB962C8B-B14F-4D97-AF65-F5344CB8AC3E}">
        <p14:creationId xmlns:p14="http://schemas.microsoft.com/office/powerpoint/2010/main" val="3353363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20865"/>
            <a:ext cx="8161891" cy="994172"/>
          </a:xfrm>
        </p:spPr>
        <p:txBody>
          <a:bodyPr>
            <a:normAutofit/>
          </a:bodyPr>
          <a:lstStyle/>
          <a:p>
            <a:r>
              <a:rPr lang="en-US" sz="2700" dirty="0"/>
              <a:t>What if learning stops or hits a roadblock?</a:t>
            </a:r>
          </a:p>
        </p:txBody>
      </p:sp>
      <p:sp>
        <p:nvSpPr>
          <p:cNvPr id="3" name="Content Placeholder 2"/>
          <p:cNvSpPr>
            <a:spLocks noGrp="1"/>
          </p:cNvSpPr>
          <p:nvPr>
            <p:ph idx="1"/>
          </p:nvPr>
        </p:nvSpPr>
        <p:spPr>
          <a:xfrm>
            <a:off x="628649" y="1215036"/>
            <a:ext cx="6378979" cy="4454243"/>
          </a:xfrm>
        </p:spPr>
        <p:txBody>
          <a:bodyPr>
            <a:normAutofit fontScale="77500" lnSpcReduction="20000"/>
          </a:bodyPr>
          <a:lstStyle/>
          <a:p>
            <a:pPr marL="0" indent="0">
              <a:buNone/>
            </a:pPr>
            <a:endParaRPr lang="en-US" dirty="0"/>
          </a:p>
          <a:p>
            <a:pPr marL="0" indent="0">
              <a:buNone/>
            </a:pPr>
            <a:r>
              <a:rPr lang="en-US" sz="3600" dirty="0"/>
              <a:t>Resources for the advocate from the federal and state law:</a:t>
            </a:r>
          </a:p>
          <a:p>
            <a:pPr marL="0" indent="0">
              <a:buNone/>
            </a:pPr>
            <a:endParaRPr lang="en-US" b="1" dirty="0"/>
          </a:p>
          <a:p>
            <a:pPr marL="0" indent="0">
              <a:buNone/>
            </a:pPr>
            <a:r>
              <a:rPr lang="en-US" b="1" dirty="0">
                <a:solidFill>
                  <a:srgbClr val="FF0000"/>
                </a:solidFill>
              </a:rPr>
              <a:t>T</a:t>
            </a:r>
            <a:r>
              <a:rPr lang="en-US" dirty="0">
                <a:solidFill>
                  <a:srgbClr val="FF0000"/>
                </a:solidFill>
              </a:rPr>
              <a:t>he federal Rehabilitation Act (1973) Section 504 (a civil rights law not an education law) provides:</a:t>
            </a:r>
          </a:p>
          <a:p>
            <a:pPr marL="0" indent="0">
              <a:buNone/>
            </a:pPr>
            <a:endParaRPr lang="en-US" b="1" dirty="0"/>
          </a:p>
          <a:p>
            <a:pPr marL="0" indent="0">
              <a:buNone/>
            </a:pPr>
            <a:r>
              <a:rPr lang="en-US" b="1" dirty="0"/>
              <a:t>Protection for </a:t>
            </a:r>
            <a:r>
              <a:rPr lang="en-US" dirty="0"/>
              <a:t>people with disabilities from discrimination in  programs &amp; activities, e.g., public schools, which receive federal funding.</a:t>
            </a:r>
          </a:p>
          <a:p>
            <a:pPr marL="0" indent="0">
              <a:buNone/>
            </a:pPr>
            <a:r>
              <a:rPr lang="en-US" dirty="0"/>
              <a:t>                    “It is not necessary for a child’s disability to be </a:t>
            </a:r>
            <a:r>
              <a:rPr lang="en-US" i="1" dirty="0"/>
              <a:t>educationally handicapping </a:t>
            </a:r>
            <a:r>
              <a:rPr lang="en-US" dirty="0"/>
              <a:t>in order to qualify.”</a:t>
            </a:r>
          </a:p>
          <a:p>
            <a:pPr marL="0" indent="0">
              <a:buNone/>
            </a:pPr>
            <a:endParaRPr lang="en-US" dirty="0"/>
          </a:p>
          <a:p>
            <a:pPr marL="0" indent="0">
              <a:buNone/>
            </a:pPr>
            <a:r>
              <a:rPr lang="en-US" dirty="0"/>
              <a:t>Parents also!</a:t>
            </a:r>
          </a:p>
          <a:p>
            <a:pPr marL="0" indent="0">
              <a:buNone/>
            </a:pPr>
            <a:endParaRPr lang="en-US" u="sng" dirty="0">
              <a:solidFill>
                <a:srgbClr val="FF0000"/>
              </a:solidFill>
            </a:endParaRPr>
          </a:p>
        </p:txBody>
      </p:sp>
      <p:sp>
        <p:nvSpPr>
          <p:cNvPr id="4" name="Slide Number Placeholder 3"/>
          <p:cNvSpPr>
            <a:spLocks noGrp="1"/>
          </p:cNvSpPr>
          <p:nvPr>
            <p:ph type="sldNum" sz="quarter" idx="10"/>
          </p:nvPr>
        </p:nvSpPr>
        <p:spPr/>
        <p:txBody>
          <a:bodyPr/>
          <a:lstStyle/>
          <a:p>
            <a:fld id="{91800C1A-C74D-49E1-993B-3663A8434BFB}" type="slidenum">
              <a:rPr lang="en-US" smtClean="0"/>
              <a:t>32</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698" y="1649627"/>
            <a:ext cx="1550843" cy="1821621"/>
          </a:xfrm>
          <a:prstGeom prst="rect">
            <a:avLst/>
          </a:prstGeom>
        </p:spPr>
      </p:pic>
      <p:pic>
        <p:nvPicPr>
          <p:cNvPr id="6" name="Picture 5">
            <a:extLst>
              <a:ext uri="{FF2B5EF4-FFF2-40B4-BE49-F238E27FC236}">
                <a16:creationId xmlns:a16="http://schemas.microsoft.com/office/drawing/2014/main" id="{7E6C6F16-30C9-4ED7-94F0-4EBF3FC5A3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3652" y="2995027"/>
            <a:ext cx="1550843" cy="1821621"/>
          </a:xfrm>
          <a:prstGeom prst="rect">
            <a:avLst/>
          </a:prstGeom>
        </p:spPr>
      </p:pic>
    </p:spTree>
    <p:extLst>
      <p:ext uri="{BB962C8B-B14F-4D97-AF65-F5344CB8AC3E}">
        <p14:creationId xmlns:p14="http://schemas.microsoft.com/office/powerpoint/2010/main" val="1258369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6410E-B75B-4902-B19C-DEAD59EB7512}"/>
              </a:ext>
            </a:extLst>
          </p:cNvPr>
          <p:cNvSpPr>
            <a:spLocks noGrp="1"/>
          </p:cNvSpPr>
          <p:nvPr>
            <p:ph type="title"/>
          </p:nvPr>
        </p:nvSpPr>
        <p:spPr/>
        <p:txBody>
          <a:bodyPr/>
          <a:lstStyle/>
          <a:p>
            <a:r>
              <a:rPr lang="en-US" dirty="0"/>
              <a:t>504 can provide a broad array of services but criteria must be met</a:t>
            </a:r>
          </a:p>
        </p:txBody>
      </p:sp>
      <p:sp>
        <p:nvSpPr>
          <p:cNvPr id="3" name="Content Placeholder 2">
            <a:extLst>
              <a:ext uri="{FF2B5EF4-FFF2-40B4-BE49-F238E27FC236}">
                <a16:creationId xmlns:a16="http://schemas.microsoft.com/office/drawing/2014/main" id="{55112C4D-5176-469B-B996-3609A71CF5B3}"/>
              </a:ext>
            </a:extLst>
          </p:cNvPr>
          <p:cNvSpPr>
            <a:spLocks noGrp="1"/>
          </p:cNvSpPr>
          <p:nvPr>
            <p:ph idx="1"/>
          </p:nvPr>
        </p:nvSpPr>
        <p:spPr>
          <a:xfrm>
            <a:off x="3474720" y="1645402"/>
            <a:ext cx="5054138" cy="4221997"/>
          </a:xfrm>
        </p:spPr>
        <p:txBody>
          <a:bodyPr/>
          <a:lstStyle/>
          <a:p>
            <a:r>
              <a:rPr lang="en-US" dirty="0"/>
              <a:t>The child or youth must have a physical or mental impairment that </a:t>
            </a:r>
            <a:r>
              <a:rPr lang="en-US" b="1" dirty="0"/>
              <a:t>substantially limits </a:t>
            </a:r>
            <a:r>
              <a:rPr lang="en-US" dirty="0"/>
              <a:t>one or more of major life activities;</a:t>
            </a:r>
          </a:p>
          <a:p>
            <a:endParaRPr lang="en-US" dirty="0"/>
          </a:p>
          <a:p>
            <a:r>
              <a:rPr lang="en-US" b="1" dirty="0"/>
              <a:t>OR</a:t>
            </a:r>
            <a:r>
              <a:rPr lang="en-US" dirty="0"/>
              <a:t>, have a history/record of such impairment or being regarded as having such impairment.</a:t>
            </a:r>
          </a:p>
          <a:p>
            <a:pPr marL="0" indent="0">
              <a:buNone/>
            </a:pPr>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370EF74-9D98-44AA-9A24-A1F11F8735D2}"/>
              </a:ext>
            </a:extLst>
          </p:cNvPr>
          <p:cNvSpPr>
            <a:spLocks noGrp="1"/>
          </p:cNvSpPr>
          <p:nvPr>
            <p:ph type="sldNum" sz="quarter" idx="10"/>
          </p:nvPr>
        </p:nvSpPr>
        <p:spPr/>
        <p:txBody>
          <a:bodyPr/>
          <a:lstStyle/>
          <a:p>
            <a:fld id="{91800C1A-C74D-49E1-993B-3663A8434BFB}" type="slidenum">
              <a:rPr lang="en-US" smtClean="0"/>
              <a:t>33</a:t>
            </a:fld>
            <a:endParaRPr lang="en-US"/>
          </a:p>
        </p:txBody>
      </p:sp>
      <p:pic>
        <p:nvPicPr>
          <p:cNvPr id="6" name="Picture 5">
            <a:extLst>
              <a:ext uri="{FF2B5EF4-FFF2-40B4-BE49-F238E27FC236}">
                <a16:creationId xmlns:a16="http://schemas.microsoft.com/office/drawing/2014/main" id="{A8FBAC04-9964-4005-B8E7-C787DB32783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4480" y="1645402"/>
            <a:ext cx="2109585" cy="3333922"/>
          </a:xfrm>
          <a:prstGeom prst="rect">
            <a:avLst/>
          </a:prstGeom>
        </p:spPr>
      </p:pic>
    </p:spTree>
    <p:extLst>
      <p:ext uri="{BB962C8B-B14F-4D97-AF65-F5344CB8AC3E}">
        <p14:creationId xmlns:p14="http://schemas.microsoft.com/office/powerpoint/2010/main" val="3665600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b="1" dirty="0"/>
              <a:t>But…I don’t know what to ask for</a:t>
            </a:r>
            <a:endParaRPr lang="en-US" sz="2700" dirty="0"/>
          </a:p>
        </p:txBody>
      </p:sp>
      <p:sp>
        <p:nvSpPr>
          <p:cNvPr id="3" name="Content Placeholder 2"/>
          <p:cNvSpPr>
            <a:spLocks noGrp="1"/>
          </p:cNvSpPr>
          <p:nvPr>
            <p:ph idx="1"/>
          </p:nvPr>
        </p:nvSpPr>
        <p:spPr>
          <a:xfrm>
            <a:off x="767592" y="1417638"/>
            <a:ext cx="7919207" cy="4395628"/>
          </a:xfrm>
        </p:spPr>
        <p:txBody>
          <a:bodyPr>
            <a:normAutofit fontScale="92500" lnSpcReduction="20000"/>
          </a:bodyPr>
          <a:lstStyle/>
          <a:p>
            <a:pPr marL="0" indent="0">
              <a:buNone/>
            </a:pPr>
            <a:r>
              <a:rPr lang="en-US" sz="2850" b="1" dirty="0"/>
              <a:t>Examples of 504 accommodations/assistance</a:t>
            </a:r>
          </a:p>
          <a:p>
            <a:pPr marL="0" indent="0">
              <a:buNone/>
            </a:pPr>
            <a:endParaRPr lang="en-US" dirty="0"/>
          </a:p>
          <a:p>
            <a:pPr>
              <a:buFont typeface="Wingdings" panose="05000000000000000000" pitchFamily="2" charset="2"/>
              <a:buChar char="v"/>
            </a:pPr>
            <a:r>
              <a:rPr lang="en-US" sz="2400" dirty="0"/>
              <a:t>  A student with ADD who needs medication or tailored classroom strategies to stay on task (e.g., being able to draw).</a:t>
            </a:r>
          </a:p>
          <a:p>
            <a:pPr>
              <a:buFont typeface="Wingdings" panose="05000000000000000000" pitchFamily="2" charset="2"/>
              <a:buChar char="v"/>
            </a:pPr>
            <a:r>
              <a:rPr lang="en-US" sz="2400" dirty="0"/>
              <a:t>   A child with juvenile diabetes may need accommodations to ensure that his/her glucose levels are checked and that appropriate snacks are available in the classroom.</a:t>
            </a:r>
          </a:p>
          <a:p>
            <a:pPr>
              <a:buFont typeface="Wingdings" panose="05000000000000000000" pitchFamily="2" charset="2"/>
              <a:buChar char="v"/>
            </a:pPr>
            <a:r>
              <a:rPr lang="en-US" sz="2400" dirty="0"/>
              <a:t>  Supported time outs that are scheduled</a:t>
            </a:r>
          </a:p>
          <a:p>
            <a:pPr>
              <a:buFont typeface="Wingdings" panose="05000000000000000000" pitchFamily="2" charset="2"/>
              <a:buChar char="v"/>
            </a:pPr>
            <a:r>
              <a:rPr lang="en-US" sz="2400" dirty="0"/>
              <a:t>  Escorting</a:t>
            </a:r>
          </a:p>
          <a:p>
            <a:pPr>
              <a:buFont typeface="Wingdings" panose="05000000000000000000" pitchFamily="2" charset="2"/>
              <a:buChar char="v"/>
            </a:pPr>
            <a:r>
              <a:rPr lang="en-US" sz="2400" dirty="0"/>
              <a:t>  Early access to activity times or spaces</a:t>
            </a:r>
          </a:p>
          <a:p>
            <a:pPr>
              <a:buFont typeface="Wingdings" panose="05000000000000000000" pitchFamily="2" charset="2"/>
              <a:buChar char="v"/>
            </a:pPr>
            <a:r>
              <a:rPr lang="en-US" sz="2400" dirty="0"/>
              <a:t>  Curb to curb transportation support</a:t>
            </a:r>
          </a:p>
          <a:p>
            <a:pPr>
              <a:buFont typeface="Wingdings" panose="05000000000000000000" pitchFamily="2" charset="2"/>
              <a:buChar char="v"/>
            </a:pPr>
            <a:r>
              <a:rPr lang="en-US" sz="2400" dirty="0"/>
              <a:t>  A behavior management plan</a:t>
            </a:r>
          </a:p>
          <a:p>
            <a:pPr marL="0" indent="0">
              <a:buNone/>
            </a:pPr>
            <a:endParaRPr lang="en-US" dirty="0"/>
          </a:p>
        </p:txBody>
      </p:sp>
      <p:sp>
        <p:nvSpPr>
          <p:cNvPr id="4" name="Slide Number Placeholder 3"/>
          <p:cNvSpPr>
            <a:spLocks noGrp="1"/>
          </p:cNvSpPr>
          <p:nvPr>
            <p:ph type="sldNum" sz="quarter" idx="10"/>
          </p:nvPr>
        </p:nvSpPr>
        <p:spPr/>
        <p:txBody>
          <a:bodyPr/>
          <a:lstStyle/>
          <a:p>
            <a:fld id="{91800C1A-C74D-49E1-993B-3663A8434BFB}" type="slidenum">
              <a:rPr lang="en-US" smtClean="0"/>
              <a:t>34</a:t>
            </a:fld>
            <a:endParaRPr lang="en-US"/>
          </a:p>
        </p:txBody>
      </p:sp>
    </p:spTree>
    <p:extLst>
      <p:ext uri="{BB962C8B-B14F-4D97-AF65-F5344CB8AC3E}">
        <p14:creationId xmlns:p14="http://schemas.microsoft.com/office/powerpoint/2010/main" val="443799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12233" cy="1143000"/>
          </a:xfrm>
        </p:spPr>
        <p:txBody>
          <a:bodyPr/>
          <a:lstStyle/>
          <a:p>
            <a:r>
              <a:rPr lang="en-US" dirty="0"/>
              <a:t>Resources for children and parents with disabilities  &amp; advocates</a:t>
            </a:r>
          </a:p>
        </p:txBody>
      </p:sp>
      <p:sp>
        <p:nvSpPr>
          <p:cNvPr id="3" name="Content Placeholder 2"/>
          <p:cNvSpPr>
            <a:spLocks noGrp="1"/>
          </p:cNvSpPr>
          <p:nvPr>
            <p:ph idx="1"/>
          </p:nvPr>
        </p:nvSpPr>
        <p:spPr>
          <a:xfrm>
            <a:off x="527223" y="1845276"/>
            <a:ext cx="6115646" cy="4022124"/>
          </a:xfrm>
        </p:spPr>
        <p:txBody>
          <a:bodyPr/>
          <a:lstStyle/>
          <a:p>
            <a:pPr marL="0" indent="0">
              <a:buNone/>
            </a:pPr>
            <a:r>
              <a:rPr lang="en-US" dirty="0">
                <a:solidFill>
                  <a:srgbClr val="FF0000"/>
                </a:solidFill>
              </a:rPr>
              <a:t>Advocacy: Ensuring the Rights of Parents with Disabilities &amp; their Children   </a:t>
            </a:r>
          </a:p>
          <a:p>
            <a:pPr marL="0" indent="0">
              <a:buNone/>
            </a:pPr>
            <a:r>
              <a:rPr lang="en-US" dirty="0">
                <a:solidFill>
                  <a:srgbClr val="FF0000"/>
                </a:solidFill>
                <a:hlinkClick r:id="rId2"/>
              </a:rPr>
              <a:t>www.Lookinglass.org</a:t>
            </a:r>
            <a:endParaRPr lang="en-US" dirty="0">
              <a:solidFill>
                <a:srgbClr val="FF0000"/>
              </a:solidFill>
            </a:endParaRPr>
          </a:p>
          <a:p>
            <a:pPr marL="0" indent="0">
              <a:buNone/>
            </a:pPr>
            <a:r>
              <a:rPr lang="en-US" dirty="0">
                <a:solidFill>
                  <a:srgbClr val="FF0000"/>
                </a:solidFill>
              </a:rPr>
              <a:t>National Council on Disabilities</a:t>
            </a:r>
            <a:r>
              <a:rPr lang="en-US" u="sng" dirty="0">
                <a:solidFill>
                  <a:srgbClr val="FF0000"/>
                </a:solidFill>
              </a:rPr>
              <a:t> </a:t>
            </a:r>
            <a:r>
              <a:rPr lang="en-US" dirty="0">
                <a:solidFill>
                  <a:srgbClr val="0070C0"/>
                </a:solidFill>
                <a:hlinkClick r:id="rId3"/>
              </a:rPr>
              <a:t>www.ncd.gov</a:t>
            </a:r>
            <a:endParaRPr lang="en-US" dirty="0">
              <a:solidFill>
                <a:srgbClr val="0070C0"/>
              </a:solidFill>
            </a:endParaRPr>
          </a:p>
          <a:p>
            <a:pPr marL="0" indent="0">
              <a:buNone/>
            </a:pPr>
            <a:r>
              <a:rPr lang="en-US" dirty="0">
                <a:solidFill>
                  <a:srgbClr val="FF0000"/>
                </a:solidFill>
              </a:rPr>
              <a:t>Disability Rights Education &amp; Defense</a:t>
            </a:r>
          </a:p>
          <a:p>
            <a:pPr marL="0" indent="0">
              <a:buNone/>
            </a:pPr>
            <a:r>
              <a:rPr lang="en-US" dirty="0">
                <a:solidFill>
                  <a:srgbClr val="3333FF"/>
                </a:solidFill>
                <a:hlinkClick r:id="rId4"/>
              </a:rPr>
              <a:t>www.dredf.org</a:t>
            </a:r>
            <a:endParaRPr lang="en-US" dirty="0">
              <a:solidFill>
                <a:srgbClr val="3333FF"/>
              </a:solidFill>
            </a:endParaRPr>
          </a:p>
          <a:p>
            <a:pPr marL="0" indent="0">
              <a:buNone/>
            </a:pPr>
            <a:r>
              <a:rPr lang="en-US" dirty="0">
                <a:solidFill>
                  <a:schemeClr val="tx2"/>
                </a:solidFill>
              </a:rPr>
              <a:t>Advocacy for Parents by Peers</a:t>
            </a:r>
          </a:p>
          <a:p>
            <a:pPr marL="0" indent="0">
              <a:buNone/>
            </a:pPr>
            <a:r>
              <a:rPr lang="en-US" u="sng" dirty="0">
                <a:solidFill>
                  <a:srgbClr val="3333FF"/>
                </a:solidFill>
              </a:rPr>
              <a:t>www. WrightsLaw.org</a:t>
            </a:r>
          </a:p>
          <a:p>
            <a:pPr marL="0" indent="0">
              <a:buNone/>
            </a:pPr>
            <a:endParaRPr lang="en-US" u="sng" dirty="0">
              <a:solidFill>
                <a:srgbClr val="3333FF"/>
              </a:solidFill>
            </a:endParaRPr>
          </a:p>
          <a:p>
            <a:pPr marL="0" indent="0">
              <a:buNone/>
            </a:pPr>
            <a:endParaRPr lang="en-US" u="sng" dirty="0">
              <a:solidFill>
                <a:srgbClr val="3333FF"/>
              </a:solidFill>
            </a:endParaRPr>
          </a:p>
          <a:p>
            <a:endParaRPr lang="en-US" dirty="0"/>
          </a:p>
        </p:txBody>
      </p:sp>
      <p:sp>
        <p:nvSpPr>
          <p:cNvPr id="4" name="Slide Number Placeholder 3"/>
          <p:cNvSpPr>
            <a:spLocks noGrp="1"/>
          </p:cNvSpPr>
          <p:nvPr>
            <p:ph type="sldNum" sz="quarter" idx="10"/>
          </p:nvPr>
        </p:nvSpPr>
        <p:spPr/>
        <p:txBody>
          <a:bodyPr/>
          <a:lstStyle/>
          <a:p>
            <a:fld id="{91800C1A-C74D-49E1-993B-3663A8434BFB}" type="slidenum">
              <a:rPr lang="en-US" smtClean="0"/>
              <a:t>35</a:t>
            </a:fld>
            <a:endParaRPr lang="en-US"/>
          </a:p>
        </p:txBody>
      </p:sp>
      <p:pic>
        <p:nvPicPr>
          <p:cNvPr id="5" name="Picture 4" descr="My Family Vocabulary | สาระ ความรู้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6334" y="2344860"/>
            <a:ext cx="2463113" cy="2900546"/>
          </a:xfrm>
          <a:prstGeom prst="rect">
            <a:avLst/>
          </a:prstGeom>
        </p:spPr>
      </p:pic>
    </p:spTree>
    <p:extLst>
      <p:ext uri="{BB962C8B-B14F-4D97-AF65-F5344CB8AC3E}">
        <p14:creationId xmlns:p14="http://schemas.microsoft.com/office/powerpoint/2010/main" val="2543497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120" y="274638"/>
            <a:ext cx="4297680" cy="3382120"/>
          </a:xfrm>
        </p:spPr>
        <p:txBody>
          <a:bodyPr>
            <a:normAutofit/>
          </a:bodyPr>
          <a:lstStyle/>
          <a:p>
            <a:pPr algn="ctr"/>
            <a:r>
              <a:rPr lang="en-US" sz="2700" dirty="0"/>
              <a:t> </a:t>
            </a:r>
            <a:br>
              <a:rPr lang="en-US" sz="2700" dirty="0"/>
            </a:br>
            <a:r>
              <a:rPr lang="en-US" sz="3100" b="1" dirty="0"/>
              <a:t>Individuals with Disabilities Education  Act  (1990)  and FAPE</a:t>
            </a:r>
          </a:p>
        </p:txBody>
      </p:sp>
      <p:sp>
        <p:nvSpPr>
          <p:cNvPr id="3" name="Content Placeholder 2"/>
          <p:cNvSpPr>
            <a:spLocks noGrp="1"/>
          </p:cNvSpPr>
          <p:nvPr>
            <p:ph idx="1"/>
          </p:nvPr>
        </p:nvSpPr>
        <p:spPr>
          <a:xfrm>
            <a:off x="714896" y="3350028"/>
            <a:ext cx="7874364" cy="2568633"/>
          </a:xfrm>
        </p:spPr>
        <p:txBody>
          <a:bodyPr>
            <a:normAutofit/>
          </a:bodyPr>
          <a:lstStyle/>
          <a:p>
            <a:pPr marL="0" indent="0">
              <a:buNone/>
            </a:pPr>
            <a:endParaRPr lang="en-US" dirty="0"/>
          </a:p>
          <a:p>
            <a:pPr marL="0" indent="0">
              <a:buNone/>
            </a:pPr>
            <a:r>
              <a:rPr lang="en-US" b="1" dirty="0"/>
              <a:t>IDEA requires that all states guarantee all eligible students with disabilities</a:t>
            </a:r>
          </a:p>
          <a:p>
            <a:pPr marL="0" indent="0">
              <a:buNone/>
            </a:pPr>
            <a:r>
              <a:rPr lang="en-US" b="1" dirty="0"/>
              <a:t>         “a free appropriate public education”</a:t>
            </a:r>
          </a:p>
        </p:txBody>
      </p:sp>
      <p:sp>
        <p:nvSpPr>
          <p:cNvPr id="4" name="Slide Number Placeholder 3"/>
          <p:cNvSpPr>
            <a:spLocks noGrp="1"/>
          </p:cNvSpPr>
          <p:nvPr>
            <p:ph type="sldNum" sz="quarter" idx="10"/>
          </p:nvPr>
        </p:nvSpPr>
        <p:spPr/>
        <p:txBody>
          <a:bodyPr/>
          <a:lstStyle/>
          <a:p>
            <a:fld id="{91800C1A-C74D-49E1-993B-3663A8434BFB}" type="slidenum">
              <a:rPr lang="en-US" smtClean="0"/>
              <a:t>36</a:t>
            </a:fld>
            <a:endParaRPr lang="en-US"/>
          </a:p>
        </p:txBody>
      </p:sp>
      <p:pic>
        <p:nvPicPr>
          <p:cNvPr id="7" name="Picture 6">
            <a:extLst>
              <a:ext uri="{FF2B5EF4-FFF2-40B4-BE49-F238E27FC236}">
                <a16:creationId xmlns:a16="http://schemas.microsoft.com/office/drawing/2014/main" id="{A8BE0DBF-819B-4DA5-AD15-408E3772231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2014" y="403814"/>
            <a:ext cx="3649847" cy="2821524"/>
          </a:xfrm>
          <a:prstGeom prst="rect">
            <a:avLst/>
          </a:prstGeom>
        </p:spPr>
      </p:pic>
    </p:spTree>
    <p:extLst>
      <p:ext uri="{BB962C8B-B14F-4D97-AF65-F5344CB8AC3E}">
        <p14:creationId xmlns:p14="http://schemas.microsoft.com/office/powerpoint/2010/main" val="214052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principles of IDEA*</a:t>
            </a:r>
          </a:p>
        </p:txBody>
      </p:sp>
      <p:sp>
        <p:nvSpPr>
          <p:cNvPr id="3" name="Content Placeholder 2"/>
          <p:cNvSpPr>
            <a:spLocks noGrp="1"/>
          </p:cNvSpPr>
          <p:nvPr>
            <p:ph idx="1"/>
          </p:nvPr>
        </p:nvSpPr>
        <p:spPr>
          <a:xfrm>
            <a:off x="457200" y="1600200"/>
            <a:ext cx="7915013" cy="4267200"/>
          </a:xfrm>
        </p:spPr>
        <p:txBody>
          <a:bodyPr>
            <a:normAutofit fontScale="92500" lnSpcReduction="20000"/>
          </a:bodyPr>
          <a:lstStyle/>
          <a:p>
            <a:r>
              <a:rPr lang="en-US" dirty="0">
                <a:solidFill>
                  <a:srgbClr val="FF0000"/>
                </a:solidFill>
              </a:rPr>
              <a:t>Education will be provided in the least restrictive environment </a:t>
            </a:r>
            <a:r>
              <a:rPr lang="en-US" dirty="0"/>
              <a:t>meeting their needs, alongside their nondisabled peers to the maximum extent possible</a:t>
            </a:r>
          </a:p>
          <a:p>
            <a:r>
              <a:rPr lang="en-US" dirty="0"/>
              <a:t>The IEP program is based on a </a:t>
            </a:r>
            <a:r>
              <a:rPr lang="en-US" dirty="0">
                <a:solidFill>
                  <a:srgbClr val="FF0000"/>
                </a:solidFill>
              </a:rPr>
              <a:t>comprehensive multidisciplinary evaluation</a:t>
            </a:r>
          </a:p>
          <a:p>
            <a:r>
              <a:rPr lang="en-US" dirty="0">
                <a:solidFill>
                  <a:srgbClr val="FF0000"/>
                </a:solidFill>
              </a:rPr>
              <a:t>Parental participation </a:t>
            </a:r>
            <a:r>
              <a:rPr lang="en-US" dirty="0"/>
              <a:t>is required in evaluation, planning &amp; decision making</a:t>
            </a:r>
          </a:p>
          <a:p>
            <a:r>
              <a:rPr lang="en-US" dirty="0"/>
              <a:t>Each IEP is individualized and memorialized </a:t>
            </a:r>
            <a:r>
              <a:rPr lang="en-US" dirty="0">
                <a:solidFill>
                  <a:srgbClr val="FF0000"/>
                </a:solidFill>
              </a:rPr>
              <a:t>in writing</a:t>
            </a:r>
          </a:p>
          <a:p>
            <a:r>
              <a:rPr lang="en-US" dirty="0">
                <a:solidFill>
                  <a:srgbClr val="FF0000"/>
                </a:solidFill>
              </a:rPr>
              <a:t>Due process safeguards </a:t>
            </a:r>
            <a:r>
              <a:rPr lang="en-US" dirty="0"/>
              <a:t>and procedures, including the right to challenge the school districts decisions is provided</a:t>
            </a:r>
          </a:p>
          <a:p>
            <a:pPr marL="0" indent="0">
              <a:buNone/>
            </a:pPr>
            <a:endParaRPr lang="en-US" dirty="0"/>
          </a:p>
          <a:p>
            <a:pPr marL="0" indent="0">
              <a:buNone/>
            </a:pPr>
            <a:r>
              <a:rPr lang="en-US" dirty="0"/>
              <a:t>*See CA Education Code Section 5600</a:t>
            </a:r>
          </a:p>
          <a:p>
            <a:endParaRPr lang="en-US" dirty="0"/>
          </a:p>
        </p:txBody>
      </p:sp>
      <p:sp>
        <p:nvSpPr>
          <p:cNvPr id="4" name="Slide Number Placeholder 3"/>
          <p:cNvSpPr>
            <a:spLocks noGrp="1"/>
          </p:cNvSpPr>
          <p:nvPr>
            <p:ph type="sldNum" sz="quarter" idx="10"/>
          </p:nvPr>
        </p:nvSpPr>
        <p:spPr/>
        <p:txBody>
          <a:bodyPr/>
          <a:lstStyle/>
          <a:p>
            <a:fld id="{91800C1A-C74D-49E1-993B-3663A8434BFB}" type="slidenum">
              <a:rPr lang="en-US" smtClean="0"/>
              <a:t>37</a:t>
            </a:fld>
            <a:endParaRPr lang="en-US"/>
          </a:p>
        </p:txBody>
      </p:sp>
    </p:spTree>
    <p:extLst>
      <p:ext uri="{BB962C8B-B14F-4D97-AF65-F5344CB8AC3E}">
        <p14:creationId xmlns:p14="http://schemas.microsoft.com/office/powerpoint/2010/main" val="3671039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What condition makes a child eligible for services under IDEA?</a:t>
            </a:r>
          </a:p>
        </p:txBody>
      </p:sp>
      <p:sp>
        <p:nvSpPr>
          <p:cNvPr id="3" name="Content Placeholder 2"/>
          <p:cNvSpPr>
            <a:spLocks noGrp="1"/>
          </p:cNvSpPr>
          <p:nvPr>
            <p:ph idx="1"/>
          </p:nvPr>
        </p:nvSpPr>
        <p:spPr>
          <a:xfrm>
            <a:off x="1719743" y="1671638"/>
            <a:ext cx="5486400" cy="3879252"/>
          </a:xfrm>
        </p:spPr>
        <p:txBody>
          <a:bodyPr>
            <a:normAutofit fontScale="70000" lnSpcReduction="20000"/>
          </a:bodyPr>
          <a:lstStyle/>
          <a:p>
            <a:pPr marL="0" indent="0">
              <a:buNone/>
            </a:pPr>
            <a:r>
              <a:rPr lang="en-US" sz="2800" dirty="0"/>
              <a:t>(1)        Autism</a:t>
            </a:r>
          </a:p>
          <a:p>
            <a:pPr marL="0" indent="0">
              <a:buNone/>
            </a:pPr>
            <a:r>
              <a:rPr lang="en-US" sz="2800" dirty="0"/>
              <a:t>(2)        Hearing impairment</a:t>
            </a:r>
          </a:p>
          <a:p>
            <a:pPr marL="0" indent="0">
              <a:buNone/>
            </a:pPr>
            <a:r>
              <a:rPr lang="en-US" sz="2800" dirty="0"/>
              <a:t>(3)        Deaf-blindness</a:t>
            </a:r>
          </a:p>
          <a:p>
            <a:pPr marL="514350" indent="-514350">
              <a:buAutoNum type="arabicParenBoth" startAt="4"/>
            </a:pPr>
            <a:r>
              <a:rPr lang="en-US" sz="2800" dirty="0"/>
              <a:t>     Emotional disturbance</a:t>
            </a:r>
          </a:p>
          <a:p>
            <a:pPr marL="514350" indent="-514350">
              <a:buAutoNum type="arabicParenBoth" startAt="4"/>
            </a:pPr>
            <a:r>
              <a:rPr lang="en-US" sz="2800" dirty="0"/>
              <a:t>     Traumatic brain injury</a:t>
            </a:r>
          </a:p>
          <a:p>
            <a:pPr marL="0" indent="0">
              <a:buNone/>
            </a:pPr>
            <a:r>
              <a:rPr lang="en-US" sz="2800" dirty="0"/>
              <a:t>(6)(7)    Visual impairment, including blindness</a:t>
            </a:r>
          </a:p>
          <a:p>
            <a:pPr marL="0" indent="0">
              <a:buNone/>
            </a:pPr>
            <a:r>
              <a:rPr lang="en-US" sz="2800" dirty="0"/>
              <a:t>(8)        Specific learning disabilities</a:t>
            </a:r>
          </a:p>
          <a:p>
            <a:pPr marL="0" indent="0">
              <a:buNone/>
            </a:pPr>
            <a:r>
              <a:rPr lang="en-US" sz="2800" dirty="0"/>
              <a:t>(9)        Mental retardation</a:t>
            </a:r>
          </a:p>
          <a:p>
            <a:pPr marL="0" indent="0">
              <a:buNone/>
            </a:pPr>
            <a:r>
              <a:rPr lang="en-US" sz="2800" dirty="0"/>
              <a:t>(10)      Multiple disabilities</a:t>
            </a:r>
          </a:p>
          <a:p>
            <a:pPr marL="0" indent="0">
              <a:buNone/>
            </a:pPr>
            <a:r>
              <a:rPr lang="en-US" sz="2800" dirty="0"/>
              <a:t>(11)(12)Speech or language impairment</a:t>
            </a:r>
          </a:p>
          <a:p>
            <a:pPr marL="0" indent="0">
              <a:buNone/>
            </a:pPr>
            <a:r>
              <a:rPr lang="en-US" sz="2800" dirty="0"/>
              <a:t>(13)       Orthopedic impairment</a:t>
            </a:r>
          </a:p>
          <a:p>
            <a:pPr marL="0" indent="0">
              <a:buNone/>
            </a:pPr>
            <a:r>
              <a:rPr lang="en-US" sz="2800" dirty="0">
                <a:solidFill>
                  <a:srgbClr val="FF0000"/>
                </a:solidFill>
              </a:rPr>
              <a:t>(14)       Other health impairment</a:t>
            </a:r>
          </a:p>
          <a:p>
            <a:pPr marL="0" indent="0">
              <a:buNone/>
            </a:pPr>
            <a:endParaRPr lang="en-US" dirty="0"/>
          </a:p>
        </p:txBody>
      </p:sp>
      <p:sp>
        <p:nvSpPr>
          <p:cNvPr id="4" name="Slide Number Placeholder 3"/>
          <p:cNvSpPr>
            <a:spLocks noGrp="1"/>
          </p:cNvSpPr>
          <p:nvPr>
            <p:ph type="sldNum" sz="quarter" idx="10"/>
          </p:nvPr>
        </p:nvSpPr>
        <p:spPr/>
        <p:txBody>
          <a:bodyPr/>
          <a:lstStyle/>
          <a:p>
            <a:fld id="{91800C1A-C74D-49E1-993B-3663A8434BFB}" type="slidenum">
              <a:rPr lang="en-US" smtClean="0"/>
              <a:t>38</a:t>
            </a:fld>
            <a:endParaRPr lang="en-US"/>
          </a:p>
        </p:txBody>
      </p:sp>
    </p:spTree>
    <p:extLst>
      <p:ext uri="{BB962C8B-B14F-4D97-AF65-F5344CB8AC3E}">
        <p14:creationId xmlns:p14="http://schemas.microsoft.com/office/powerpoint/2010/main" val="367923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272" y="459975"/>
            <a:ext cx="6317435" cy="984504"/>
          </a:xfrm>
        </p:spPr>
        <p:txBody>
          <a:bodyPr>
            <a:normAutofit/>
          </a:bodyPr>
          <a:lstStyle/>
          <a:p>
            <a:r>
              <a:rPr lang="en-US" sz="3000" dirty="0"/>
              <a:t>Who is in charge here?</a:t>
            </a:r>
            <a:endParaRPr lang="en-US" sz="2700" b="1" dirty="0"/>
          </a:p>
        </p:txBody>
      </p:sp>
      <p:sp>
        <p:nvSpPr>
          <p:cNvPr id="3" name="Content Placeholder 2"/>
          <p:cNvSpPr>
            <a:spLocks noGrp="1"/>
          </p:cNvSpPr>
          <p:nvPr>
            <p:ph idx="1"/>
          </p:nvPr>
        </p:nvSpPr>
        <p:spPr>
          <a:xfrm>
            <a:off x="2030136" y="1719744"/>
            <a:ext cx="6090407" cy="4127384"/>
          </a:xfrm>
        </p:spPr>
        <p:txBody>
          <a:bodyPr>
            <a:normAutofit/>
          </a:bodyPr>
          <a:lstStyle/>
          <a:p>
            <a:pPr marL="0" indent="0">
              <a:buNone/>
            </a:pPr>
            <a:r>
              <a:rPr lang="en-US" sz="2175" dirty="0">
                <a:latin typeface="Tahoma" panose="020B0604030504040204" pitchFamily="34" charset="0"/>
                <a:ea typeface="Tahoma" panose="020B0604030504040204" pitchFamily="34" charset="0"/>
                <a:cs typeface="Tahoma" panose="020B0604030504040204" pitchFamily="34" charset="0"/>
              </a:rPr>
              <a:t>Advocates need to ask early and often:</a:t>
            </a:r>
          </a:p>
          <a:p>
            <a:pPr marL="0" indent="0">
              <a:buNone/>
            </a:pPr>
            <a:endParaRPr lang="en-US" sz="2175"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175" dirty="0">
                <a:latin typeface="Tahoma" panose="020B0604030504040204" pitchFamily="34" charset="0"/>
                <a:ea typeface="Tahoma" panose="020B0604030504040204" pitchFamily="34" charset="0"/>
                <a:cs typeface="Tahoma" panose="020B0604030504040204" pitchFamily="34" charset="0"/>
              </a:rPr>
              <a:t>(1)   What if the parents are not engaged with their child’s education?</a:t>
            </a:r>
          </a:p>
          <a:p>
            <a:pPr marL="0" indent="0">
              <a:buNone/>
            </a:pPr>
            <a:r>
              <a:rPr lang="en-US" sz="2175" dirty="0">
                <a:latin typeface="Tahoma" panose="020B0604030504040204" pitchFamily="34" charset="0"/>
                <a:ea typeface="Tahoma" panose="020B0604030504040204" pitchFamily="34" charset="0"/>
                <a:cs typeface="Tahoma" panose="020B0604030504040204" pitchFamily="34" charset="0"/>
              </a:rPr>
              <a:t>(2)   What if the guardian/aunt or uncle is overwhelmed with other children and wants to help but….?</a:t>
            </a:r>
          </a:p>
          <a:p>
            <a:pPr marL="385763" indent="-385763">
              <a:buAutoNum type="arabicParenBoth" startAt="3"/>
            </a:pPr>
            <a:r>
              <a:rPr lang="en-US" sz="2175" dirty="0">
                <a:latin typeface="Tahoma" panose="020B0604030504040204" pitchFamily="34" charset="0"/>
                <a:ea typeface="Tahoma" panose="020B0604030504040204" pitchFamily="34" charset="0"/>
                <a:cs typeface="Tahoma" panose="020B0604030504040204" pitchFamily="34" charset="0"/>
              </a:rPr>
              <a:t>  What if the parents are willing but have not been able to participate due to some disabilities?</a:t>
            </a:r>
          </a:p>
          <a:p>
            <a:pPr marL="0" indent="0">
              <a:buNone/>
            </a:pPr>
            <a:endParaRPr lang="en-US" sz="2175"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6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6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6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6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sp>
        <p:nvSpPr>
          <p:cNvPr id="4" name="Slide Number Placeholder 3"/>
          <p:cNvSpPr>
            <a:spLocks noGrp="1"/>
          </p:cNvSpPr>
          <p:nvPr>
            <p:ph type="sldNum" sz="quarter" idx="10"/>
          </p:nvPr>
        </p:nvSpPr>
        <p:spPr/>
        <p:txBody>
          <a:bodyPr/>
          <a:lstStyle/>
          <a:p>
            <a:fld id="{91800C1A-C74D-49E1-993B-3663A8434BFB}" type="slidenum">
              <a:rPr lang="en-US" smtClean="0"/>
              <a:t>39</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80" y="2405020"/>
            <a:ext cx="1449731" cy="2773809"/>
          </a:xfrm>
          <a:prstGeom prst="rect">
            <a:avLst/>
          </a:prstGeom>
        </p:spPr>
      </p:pic>
    </p:spTree>
    <p:extLst>
      <p:ext uri="{BB962C8B-B14F-4D97-AF65-F5344CB8AC3E}">
        <p14:creationId xmlns:p14="http://schemas.microsoft.com/office/powerpoint/2010/main" val="2043352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260"/>
            <a:ext cx="9144000" cy="883837"/>
          </a:xfrm>
        </p:spPr>
        <p:txBody>
          <a:bodyPr>
            <a:noAutofit/>
          </a:bodyPr>
          <a:lstStyle/>
          <a:p>
            <a:pPr algn="ctr"/>
            <a:r>
              <a:rPr lang="en-US" sz="2700" b="1" dirty="0">
                <a:latin typeface="+mn-lt"/>
              </a:rPr>
              <a:t>What do we </a:t>
            </a:r>
            <a:r>
              <a:rPr lang="en-US" sz="2700" b="1" u="sng" dirty="0">
                <a:latin typeface="+mn-lt"/>
              </a:rPr>
              <a:t>know</a:t>
            </a:r>
            <a:r>
              <a:rPr lang="en-US" sz="2700" b="1" dirty="0">
                <a:latin typeface="+mn-lt"/>
              </a:rPr>
              <a:t> about how well children in foster care do in the classroom?  (2010-2014)</a:t>
            </a:r>
            <a:endParaRPr lang="en-US" sz="2100" b="1" dirty="0">
              <a:latin typeface="+mn-lt"/>
            </a:endParaRPr>
          </a:p>
        </p:txBody>
      </p:sp>
      <p:sp>
        <p:nvSpPr>
          <p:cNvPr id="3" name="Content Placeholder 2"/>
          <p:cNvSpPr>
            <a:spLocks noGrp="1"/>
          </p:cNvSpPr>
          <p:nvPr>
            <p:ph idx="1"/>
          </p:nvPr>
        </p:nvSpPr>
        <p:spPr>
          <a:xfrm>
            <a:off x="773886" y="1128709"/>
            <a:ext cx="7019109" cy="4743454"/>
          </a:xfrm>
        </p:spPr>
        <p:txBody>
          <a:bodyPr>
            <a:normAutofit fontScale="85000" lnSpcReduction="20000"/>
          </a:bodyPr>
          <a:lstStyle/>
          <a:p>
            <a:pPr marL="0" indent="0">
              <a:buNone/>
            </a:pPr>
            <a:endParaRPr lang="en-US" dirty="0">
              <a:solidFill>
                <a:srgbClr val="FF0000"/>
              </a:solidFill>
            </a:endParaRPr>
          </a:p>
          <a:p>
            <a:r>
              <a:rPr lang="en-US" dirty="0"/>
              <a:t>Students in foster care score 16-20% below others in statewide standardized tests and 75% perform below grade level.</a:t>
            </a:r>
            <a:r>
              <a:rPr lang="en-US" b="1" dirty="0"/>
              <a:t> Average reading level of 17-18 year </a:t>
            </a:r>
            <a:r>
              <a:rPr lang="en-US" b="1" dirty="0" err="1"/>
              <a:t>olds</a:t>
            </a:r>
            <a:r>
              <a:rPr lang="en-US" b="1" dirty="0"/>
              <a:t> in foster care -7</a:t>
            </a:r>
            <a:r>
              <a:rPr lang="en-US" b="1" baseline="30000" dirty="0"/>
              <a:t>th</a:t>
            </a:r>
            <a:r>
              <a:rPr lang="en-US" b="1" dirty="0"/>
              <a:t> grade</a:t>
            </a:r>
          </a:p>
          <a:p>
            <a:endParaRPr lang="en-US" dirty="0"/>
          </a:p>
          <a:p>
            <a:r>
              <a:rPr lang="en-US" dirty="0"/>
              <a:t>Likelihood of foster youth receiving special education is 2.5 to 3.5 x other students</a:t>
            </a:r>
          </a:p>
          <a:p>
            <a:pPr marL="0" indent="0">
              <a:buNone/>
            </a:pPr>
            <a:endParaRPr lang="en-US" dirty="0"/>
          </a:p>
          <a:p>
            <a:r>
              <a:rPr lang="en-US" b="1" dirty="0"/>
              <a:t>46% do not complete high school</a:t>
            </a:r>
          </a:p>
          <a:p>
            <a:r>
              <a:rPr lang="en-US" b="1" dirty="0"/>
              <a:t>Percent of foster youth who want to go to college 84%</a:t>
            </a:r>
          </a:p>
          <a:p>
            <a:r>
              <a:rPr lang="en-US" dirty="0"/>
              <a:t>Percent of former foster youth who attain a BA 2-9%</a:t>
            </a:r>
          </a:p>
          <a:p>
            <a:pPr marL="0" indent="0">
              <a:buNone/>
            </a:pPr>
            <a:endParaRPr lang="en-US" dirty="0"/>
          </a:p>
          <a:p>
            <a:pPr marL="0" indent="0">
              <a:buNone/>
            </a:pPr>
            <a:r>
              <a:rPr lang="en-US" dirty="0"/>
              <a:t>                        </a:t>
            </a:r>
          </a:p>
        </p:txBody>
      </p:sp>
      <p:sp>
        <p:nvSpPr>
          <p:cNvPr id="4" name="Slide Number Placeholder 3"/>
          <p:cNvSpPr>
            <a:spLocks noGrp="1"/>
          </p:cNvSpPr>
          <p:nvPr>
            <p:ph type="sldNum" sz="quarter" idx="10"/>
          </p:nvPr>
        </p:nvSpPr>
        <p:spPr/>
        <p:txBody>
          <a:bodyPr/>
          <a:lstStyle/>
          <a:p>
            <a:fld id="{91800C1A-C74D-49E1-993B-3663A8434BFB}" type="slidenum">
              <a:rPr lang="en-US" smtClean="0"/>
              <a:t>4</a:t>
            </a:fld>
            <a:endParaRPr lang="en-US"/>
          </a:p>
        </p:txBody>
      </p:sp>
    </p:spTree>
    <p:extLst>
      <p:ext uri="{BB962C8B-B14F-4D97-AF65-F5344CB8AC3E}">
        <p14:creationId xmlns:p14="http://schemas.microsoft.com/office/powerpoint/2010/main" val="1294539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9127" y="212918"/>
            <a:ext cx="5943600" cy="964153"/>
          </a:xfrm>
        </p:spPr>
        <p:txBody>
          <a:bodyPr>
            <a:normAutofit fontScale="90000"/>
          </a:bodyPr>
          <a:lstStyle/>
          <a:p>
            <a:r>
              <a:rPr lang="en-US" sz="3000" b="1" dirty="0"/>
              <a:t>The “third party parent”  under IDEA</a:t>
            </a:r>
          </a:p>
        </p:txBody>
      </p:sp>
      <p:sp>
        <p:nvSpPr>
          <p:cNvPr id="3" name="Content Placeholder 2"/>
          <p:cNvSpPr>
            <a:spLocks noGrp="1"/>
          </p:cNvSpPr>
          <p:nvPr>
            <p:ph idx="1"/>
          </p:nvPr>
        </p:nvSpPr>
        <p:spPr>
          <a:xfrm>
            <a:off x="1459684" y="1442906"/>
            <a:ext cx="5553512" cy="4455451"/>
          </a:xfrm>
        </p:spPr>
        <p:txBody>
          <a:bodyPr>
            <a:normAutofit fontScale="85000" lnSpcReduction="10000"/>
          </a:bodyPr>
          <a:lstStyle/>
          <a:p>
            <a:pPr marL="0" indent="0">
              <a:buNone/>
            </a:pPr>
            <a:r>
              <a:rPr lang="en-US" sz="2550" dirty="0"/>
              <a:t>IDEA provides a definition of </a:t>
            </a:r>
            <a:r>
              <a:rPr lang="en-US" sz="2550" i="1" dirty="0"/>
              <a:t>parents</a:t>
            </a:r>
            <a:r>
              <a:rPr lang="en-US" sz="2550" dirty="0"/>
              <a:t> which includes natural parents, guardians, an individual legally responsible for the child’s welfare, and a surrogate parent appointed by the court.</a:t>
            </a:r>
          </a:p>
          <a:p>
            <a:pPr marL="0" indent="0">
              <a:buNone/>
            </a:pPr>
            <a:r>
              <a:rPr lang="en-US" sz="2550" dirty="0"/>
              <a:t>The  California Legislature created  an “education rights holder” as equivalent to the  surrogate parent for IDEA purposes. </a:t>
            </a:r>
          </a:p>
          <a:p>
            <a:pPr marL="0" indent="0">
              <a:buNone/>
            </a:pPr>
            <a:r>
              <a:rPr lang="en-US" sz="2550" dirty="0"/>
              <a:t>(W &amp; I Code 361, 726(b)</a:t>
            </a:r>
          </a:p>
          <a:p>
            <a:pPr marL="0" indent="0">
              <a:buNone/>
            </a:pPr>
            <a:endParaRPr lang="en-US" dirty="0"/>
          </a:p>
          <a:p>
            <a:pPr marL="0" indent="0">
              <a:buNone/>
            </a:pPr>
            <a:r>
              <a:rPr lang="en-US" b="1" dirty="0"/>
              <a:t>See Judicial Council Forms:</a:t>
            </a:r>
          </a:p>
          <a:p>
            <a:pPr marL="0" indent="0">
              <a:buNone/>
            </a:pPr>
            <a:r>
              <a:rPr lang="en-US" dirty="0"/>
              <a:t>JV 535, 535a, 537</a:t>
            </a:r>
          </a:p>
          <a:p>
            <a:pPr marL="0" indent="0">
              <a:buNone/>
            </a:pPr>
            <a:endParaRPr lang="en-US" sz="1800" dirty="0"/>
          </a:p>
          <a:p>
            <a:pPr marL="0" indent="0">
              <a:buNone/>
            </a:pPr>
            <a:endParaRPr lang="en-US" sz="1800" b="1" dirty="0">
              <a:solidFill>
                <a:srgbClr val="FF0000"/>
              </a:solidFill>
            </a:endParaRPr>
          </a:p>
        </p:txBody>
      </p:sp>
      <p:sp>
        <p:nvSpPr>
          <p:cNvPr id="7" name="Slide Number Placeholder 6"/>
          <p:cNvSpPr>
            <a:spLocks noGrp="1"/>
          </p:cNvSpPr>
          <p:nvPr>
            <p:ph type="sldNum" sz="quarter" idx="10"/>
          </p:nvPr>
        </p:nvSpPr>
        <p:spPr/>
        <p:txBody>
          <a:bodyPr/>
          <a:lstStyle/>
          <a:p>
            <a:fld id="{91800C1A-C74D-49E1-993B-3663A8434BFB}" type="slidenum">
              <a:rPr lang="en-US" smtClean="0"/>
              <a:t>40</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242" y="3766831"/>
            <a:ext cx="2435722" cy="2076243"/>
          </a:xfrm>
          <a:prstGeom prst="rect">
            <a:avLst/>
          </a:prstGeom>
        </p:spPr>
      </p:pic>
    </p:spTree>
    <p:extLst>
      <p:ext uri="{BB962C8B-B14F-4D97-AF65-F5344CB8AC3E}">
        <p14:creationId xmlns:p14="http://schemas.microsoft.com/office/powerpoint/2010/main" val="1129147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727" y="176169"/>
            <a:ext cx="7709482" cy="1034692"/>
          </a:xfrm>
        </p:spPr>
        <p:txBody>
          <a:bodyPr>
            <a:normAutofit fontScale="90000"/>
          </a:bodyPr>
          <a:lstStyle/>
          <a:p>
            <a:r>
              <a:rPr lang="en-US" sz="2400" dirty="0"/>
              <a:t>If the court transfers educational rights to Youth’s cousin, </a:t>
            </a:r>
            <a:r>
              <a:rPr lang="en-US" sz="2400" b="1" dirty="0"/>
              <a:t>what are his/ her duties?</a:t>
            </a:r>
          </a:p>
        </p:txBody>
      </p:sp>
      <p:sp>
        <p:nvSpPr>
          <p:cNvPr id="3" name="Content Placeholder 2"/>
          <p:cNvSpPr>
            <a:spLocks noGrp="1"/>
          </p:cNvSpPr>
          <p:nvPr>
            <p:ph idx="1"/>
          </p:nvPr>
        </p:nvSpPr>
        <p:spPr>
          <a:xfrm>
            <a:off x="471882" y="1443037"/>
            <a:ext cx="6000356" cy="4325996"/>
          </a:xfrm>
        </p:spPr>
        <p:txBody>
          <a:bodyPr>
            <a:normAutofit fontScale="77500" lnSpcReduction="20000"/>
          </a:bodyPr>
          <a:lstStyle/>
          <a:p>
            <a:r>
              <a:rPr lang="en-US" altLang="en-US" dirty="0">
                <a:solidFill>
                  <a:srgbClr val="FF0000"/>
                </a:solidFill>
              </a:rPr>
              <a:t>Representing the child’s special education needs </a:t>
            </a:r>
            <a:endParaRPr lang="en-US" altLang="en-US" dirty="0"/>
          </a:p>
          <a:p>
            <a:r>
              <a:rPr lang="en-US" altLang="en-US" dirty="0">
                <a:solidFill>
                  <a:srgbClr val="FF0000"/>
                </a:solidFill>
              </a:rPr>
              <a:t>Communicating</a:t>
            </a:r>
            <a:r>
              <a:rPr lang="en-US" altLang="en-US" dirty="0"/>
              <a:t> with the youth as often as necessary to make responsible educational decisions </a:t>
            </a:r>
            <a:r>
              <a:rPr lang="en-US" altLang="en-US" dirty="0">
                <a:solidFill>
                  <a:srgbClr val="FF0000"/>
                </a:solidFill>
              </a:rPr>
              <a:t>and including his/her voice </a:t>
            </a:r>
            <a:r>
              <a:rPr lang="en-US" altLang="en-US" dirty="0"/>
              <a:t>in decision-making</a:t>
            </a:r>
          </a:p>
          <a:p>
            <a:r>
              <a:rPr lang="en-US" altLang="en-US" dirty="0"/>
              <a:t>Complying with state and federal confidentiality laws</a:t>
            </a:r>
            <a:r>
              <a:rPr lang="en-US" altLang="en-US" dirty="0">
                <a:solidFill>
                  <a:srgbClr val="FF0000"/>
                </a:solidFill>
              </a:rPr>
              <a:t> and </a:t>
            </a:r>
            <a:r>
              <a:rPr lang="en-US" altLang="en-US" dirty="0"/>
              <a:t>using discretion when sharing information</a:t>
            </a:r>
          </a:p>
          <a:p>
            <a:r>
              <a:rPr lang="en-US" altLang="en-US" dirty="0">
                <a:solidFill>
                  <a:srgbClr val="FF0000"/>
                </a:solidFill>
              </a:rPr>
              <a:t>Being culturally sensitive</a:t>
            </a:r>
          </a:p>
          <a:p>
            <a:r>
              <a:rPr lang="en-US" altLang="en-US" dirty="0">
                <a:solidFill>
                  <a:srgbClr val="FF0000"/>
                </a:solidFill>
              </a:rPr>
              <a:t>Participating in all decisions affecting the youth’s education </a:t>
            </a:r>
            <a:r>
              <a:rPr lang="en-US" altLang="en-US" dirty="0"/>
              <a:t>consistent with  his/her best interests</a:t>
            </a:r>
          </a:p>
          <a:p>
            <a:r>
              <a:rPr lang="en-US" altLang="en-US" dirty="0"/>
              <a:t>Having the </a:t>
            </a:r>
            <a:r>
              <a:rPr lang="en-US" altLang="en-US" dirty="0">
                <a:solidFill>
                  <a:srgbClr val="FF0000"/>
                </a:solidFill>
              </a:rPr>
              <a:t>knowledge &amp; skills </a:t>
            </a:r>
            <a:r>
              <a:rPr lang="en-US" altLang="en-US" dirty="0"/>
              <a:t>to ensure adequate representation of the youth.   </a:t>
            </a:r>
          </a:p>
          <a:p>
            <a:pPr marL="0" indent="0">
              <a:buNone/>
            </a:pPr>
            <a:br>
              <a:rPr lang="en-US" altLang="en-US" dirty="0"/>
            </a:br>
            <a:br>
              <a:rPr lang="en-US" altLang="en-US" sz="1950" dirty="0"/>
            </a:br>
            <a:r>
              <a:rPr lang="en-US" altLang="en-US" sz="1950" dirty="0"/>
              <a:t>CRC 5.650(f)(1)&amp;(2)  See JV 537 </a:t>
            </a:r>
          </a:p>
          <a:p>
            <a:pPr marL="0" indent="0">
              <a:buNone/>
            </a:pPr>
            <a:endParaRPr lang="en-US" dirty="0"/>
          </a:p>
        </p:txBody>
      </p:sp>
      <p:sp>
        <p:nvSpPr>
          <p:cNvPr id="4" name="Slide Number Placeholder 3"/>
          <p:cNvSpPr>
            <a:spLocks noGrp="1"/>
          </p:cNvSpPr>
          <p:nvPr>
            <p:ph type="sldNum" sz="quarter" idx="10"/>
          </p:nvPr>
        </p:nvSpPr>
        <p:spPr>
          <a:xfrm>
            <a:off x="6115575" y="5489973"/>
            <a:ext cx="654341" cy="408384"/>
          </a:xfrm>
        </p:spPr>
        <p:txBody>
          <a:bodyPr/>
          <a:lstStyle/>
          <a:p>
            <a:fld id="{91800C1A-C74D-49E1-993B-3663A8434BFB}" type="slidenum">
              <a:rPr lang="en-US" b="1" smtClean="0"/>
              <a:t>41</a:t>
            </a:fld>
            <a:endParaRPr lang="en-US"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9916" y="2285766"/>
            <a:ext cx="1713132" cy="2692850"/>
          </a:xfrm>
          <a:prstGeom prst="rect">
            <a:avLst/>
          </a:prstGeom>
        </p:spPr>
      </p:pic>
    </p:spTree>
    <p:extLst>
      <p:ext uri="{BB962C8B-B14F-4D97-AF65-F5344CB8AC3E}">
        <p14:creationId xmlns:p14="http://schemas.microsoft.com/office/powerpoint/2010/main" val="3804004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076" y="274638"/>
            <a:ext cx="8179723" cy="1143000"/>
          </a:xfrm>
        </p:spPr>
        <p:txBody>
          <a:bodyPr>
            <a:normAutofit/>
          </a:bodyPr>
          <a:lstStyle/>
          <a:p>
            <a:r>
              <a:rPr lang="en-US" sz="2400" dirty="0"/>
              <a:t>THE IEP IS A MOSAIC: </a:t>
            </a:r>
            <a:br>
              <a:rPr lang="en-US" sz="2400" dirty="0"/>
            </a:br>
            <a:r>
              <a:rPr lang="en-US" sz="2400" dirty="0"/>
              <a:t>mandatory PRIMARY ingredients</a:t>
            </a:r>
          </a:p>
        </p:txBody>
      </p:sp>
      <p:sp>
        <p:nvSpPr>
          <p:cNvPr id="3" name="Content Placeholder 2"/>
          <p:cNvSpPr>
            <a:spLocks noGrp="1"/>
          </p:cNvSpPr>
          <p:nvPr>
            <p:ph idx="1"/>
          </p:nvPr>
        </p:nvSpPr>
        <p:spPr>
          <a:xfrm>
            <a:off x="507076" y="1903615"/>
            <a:ext cx="6334299" cy="4211958"/>
          </a:xfrm>
        </p:spPr>
        <p:txBody>
          <a:bodyPr>
            <a:noAutofit/>
          </a:bodyPr>
          <a:lstStyle/>
          <a:p>
            <a:pPr marL="342900" indent="-342900">
              <a:lnSpc>
                <a:spcPct val="80000"/>
              </a:lnSpc>
              <a:buAutoNum type="arabicParenBoth"/>
            </a:pPr>
            <a:r>
              <a:rPr lang="en-US" altLang="en-US" sz="2000" dirty="0"/>
              <a:t> </a:t>
            </a:r>
            <a:r>
              <a:rPr lang="en-US" altLang="en-US" sz="2000" b="1" dirty="0"/>
              <a:t>Annual goals </a:t>
            </a:r>
            <a:r>
              <a:rPr lang="en-US" altLang="en-US" sz="2000" dirty="0"/>
              <a:t>which can be reasonably accomplished, broken down into short term objectives and measured;</a:t>
            </a:r>
          </a:p>
          <a:p>
            <a:pPr marL="342900" indent="-342900">
              <a:lnSpc>
                <a:spcPct val="80000"/>
              </a:lnSpc>
              <a:buAutoNum type="arabicParenBoth"/>
            </a:pPr>
            <a:r>
              <a:rPr lang="en-US" altLang="en-US" sz="2000" dirty="0"/>
              <a:t> A statement of  the child’s </a:t>
            </a:r>
            <a:r>
              <a:rPr lang="en-US" altLang="en-US" sz="2000" b="1" dirty="0"/>
              <a:t>present level </a:t>
            </a:r>
            <a:r>
              <a:rPr lang="en-US" altLang="en-US" sz="2000" dirty="0"/>
              <a:t>of performance + the impact of the child’s disability on classroom performance;</a:t>
            </a:r>
          </a:p>
          <a:p>
            <a:pPr marL="0" indent="0">
              <a:lnSpc>
                <a:spcPct val="80000"/>
              </a:lnSpc>
              <a:buNone/>
            </a:pPr>
            <a:r>
              <a:rPr lang="en-US" altLang="en-US" sz="2000" b="1" dirty="0"/>
              <a:t> (3) A summary of services to be provided</a:t>
            </a:r>
            <a:r>
              <a:rPr lang="en-US" altLang="en-US" sz="2000" dirty="0"/>
              <a:t>– special education and supports, and</a:t>
            </a:r>
          </a:p>
          <a:p>
            <a:pPr marL="0" indent="0">
              <a:lnSpc>
                <a:spcPct val="80000"/>
              </a:lnSpc>
              <a:buNone/>
            </a:pPr>
            <a:r>
              <a:rPr lang="en-US" altLang="en-US" sz="2000" dirty="0"/>
              <a:t> (4)  A statement describing  the extent (if any) the child will</a:t>
            </a:r>
            <a:r>
              <a:rPr lang="en-US" altLang="en-US" sz="2000" b="1" dirty="0"/>
              <a:t> not </a:t>
            </a:r>
            <a:r>
              <a:rPr lang="en-US" altLang="en-US" sz="2000" dirty="0"/>
              <a:t>participate with nondisabled children</a:t>
            </a:r>
          </a:p>
          <a:p>
            <a:pPr marL="342900" indent="-342900">
              <a:lnSpc>
                <a:spcPct val="80000"/>
              </a:lnSpc>
              <a:buAutoNum type="arabicParenBoth"/>
            </a:pPr>
            <a:endParaRPr lang="en-US" altLang="en-US" sz="2000" dirty="0"/>
          </a:p>
          <a:p>
            <a:pPr marL="0" indent="0">
              <a:lnSpc>
                <a:spcPct val="80000"/>
              </a:lnSpc>
              <a:buNone/>
            </a:pPr>
            <a:r>
              <a:rPr lang="en-US" altLang="en-US" sz="2000" dirty="0"/>
              <a:t>And, a reminder (to all participants) that parents are to be actively involved.</a:t>
            </a:r>
          </a:p>
        </p:txBody>
      </p:sp>
      <p:sp>
        <p:nvSpPr>
          <p:cNvPr id="4" name="Slide Number Placeholder 3"/>
          <p:cNvSpPr>
            <a:spLocks noGrp="1"/>
          </p:cNvSpPr>
          <p:nvPr>
            <p:ph type="sldNum" sz="quarter" idx="10"/>
          </p:nvPr>
        </p:nvSpPr>
        <p:spPr/>
        <p:txBody>
          <a:bodyPr/>
          <a:lstStyle/>
          <a:p>
            <a:fld id="{91800C1A-C74D-49E1-993B-3663A8434BFB}" type="slidenum">
              <a:rPr lang="en-US" smtClean="0"/>
              <a:t>42</a:t>
            </a:fld>
            <a:endParaRPr lang="en-US"/>
          </a:p>
        </p:txBody>
      </p:sp>
      <p:pic>
        <p:nvPicPr>
          <p:cNvPr id="6" name="Picture 5" descr="Mosaic Art : Mosaics in schools">
            <a:extLst>
              <a:ext uri="{FF2B5EF4-FFF2-40B4-BE49-F238E27FC236}">
                <a16:creationId xmlns:a16="http://schemas.microsoft.com/office/drawing/2014/main" id="{02E0047E-ACC7-4AD0-98F7-45F7D55C6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7002162" y="1309816"/>
            <a:ext cx="1762896" cy="3501080"/>
          </a:xfrm>
          <a:prstGeom prst="rect">
            <a:avLst/>
          </a:prstGeom>
        </p:spPr>
      </p:pic>
    </p:spTree>
    <p:extLst>
      <p:ext uri="{BB962C8B-B14F-4D97-AF65-F5344CB8AC3E}">
        <p14:creationId xmlns:p14="http://schemas.microsoft.com/office/powerpoint/2010/main" val="3077188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8139"/>
            <a:ext cx="6999588" cy="994172"/>
          </a:xfrm>
        </p:spPr>
        <p:txBody>
          <a:bodyPr/>
          <a:lstStyle/>
          <a:p>
            <a:pPr algn="ctr"/>
            <a:r>
              <a:rPr lang="en-US" sz="2800" dirty="0"/>
              <a:t>Looking through the eyes of the US Supreme court (2017)</a:t>
            </a:r>
          </a:p>
        </p:txBody>
      </p:sp>
      <p:sp>
        <p:nvSpPr>
          <p:cNvPr id="3" name="Content Placeholder 2"/>
          <p:cNvSpPr>
            <a:spLocks noGrp="1"/>
          </p:cNvSpPr>
          <p:nvPr>
            <p:ph idx="1"/>
          </p:nvPr>
        </p:nvSpPr>
        <p:spPr>
          <a:xfrm>
            <a:off x="1571105" y="1662545"/>
            <a:ext cx="6375862" cy="4377004"/>
          </a:xfrm>
        </p:spPr>
        <p:txBody>
          <a:bodyPr>
            <a:normAutofit fontScale="92500" lnSpcReduction="10000"/>
          </a:bodyPr>
          <a:lstStyle/>
          <a:p>
            <a:pPr marL="457200" indent="-457200">
              <a:buAutoNum type="arabicParenBoth"/>
            </a:pPr>
            <a:r>
              <a:rPr lang="en-US" dirty="0">
                <a:solidFill>
                  <a:schemeClr val="tx2"/>
                </a:solidFill>
              </a:rPr>
              <a:t>The statement of the special education and  supplementary aids and services </a:t>
            </a:r>
            <a:r>
              <a:rPr lang="en-US" dirty="0"/>
              <a:t>to be provided to the child, or on behalf of the child </a:t>
            </a:r>
            <a:r>
              <a:rPr lang="en-US" b="1" dirty="0"/>
              <a:t>must be based on peer-reviewed research. </a:t>
            </a:r>
          </a:p>
          <a:p>
            <a:pPr marL="0" indent="0">
              <a:buNone/>
            </a:pPr>
            <a:r>
              <a:rPr lang="en-US" dirty="0"/>
              <a:t>     </a:t>
            </a:r>
            <a:r>
              <a:rPr lang="en-US" u="sng" dirty="0"/>
              <a:t>Fry v. Napoleon Community Schools </a:t>
            </a:r>
            <a:endParaRPr lang="en-US" dirty="0"/>
          </a:p>
          <a:p>
            <a:pPr marL="0" indent="0">
              <a:buNone/>
            </a:pPr>
            <a:r>
              <a:rPr lang="en-US" dirty="0"/>
              <a:t>(2</a:t>
            </a:r>
            <a:r>
              <a:rPr lang="en-US" dirty="0">
                <a:solidFill>
                  <a:schemeClr val="tx2"/>
                </a:solidFill>
              </a:rPr>
              <a:t>) The detailed description of the  program modifications or supports for school personnel that will be provided to enable </a:t>
            </a:r>
            <a:r>
              <a:rPr lang="en-US" dirty="0"/>
              <a:t>the child to:</a:t>
            </a:r>
          </a:p>
          <a:p>
            <a:pPr marL="0" indent="0">
              <a:buNone/>
            </a:pPr>
            <a:r>
              <a:rPr lang="en-US" b="1" dirty="0">
                <a:solidFill>
                  <a:schemeClr val="tx2"/>
                </a:solidFill>
              </a:rPr>
              <a:t>achieve annual goals + measurable benchmarks</a:t>
            </a:r>
          </a:p>
          <a:p>
            <a:pPr marL="0" indent="0">
              <a:buNone/>
            </a:pPr>
            <a:r>
              <a:rPr lang="en-US" dirty="0">
                <a:solidFill>
                  <a:schemeClr val="tx2"/>
                </a:solidFill>
              </a:rPr>
              <a:t>    </a:t>
            </a:r>
            <a:r>
              <a:rPr lang="en-US" u="sng" dirty="0">
                <a:solidFill>
                  <a:schemeClr val="tx2"/>
                </a:solidFill>
              </a:rPr>
              <a:t>Endrew F. v. Douglas County School District</a:t>
            </a:r>
          </a:p>
          <a:p>
            <a:pPr marL="0" indent="0">
              <a:buNone/>
            </a:pPr>
            <a:endParaRPr lang="en-US" dirty="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91800C1A-C74D-49E1-993B-3663A8434BFB}" type="slidenum">
              <a:rPr lang="en-US" smtClean="0"/>
              <a:t>43</a:t>
            </a:fld>
            <a:endParaRPr lang="en-US"/>
          </a:p>
        </p:txBody>
      </p:sp>
    </p:spTree>
    <p:extLst>
      <p:ext uri="{BB962C8B-B14F-4D97-AF65-F5344CB8AC3E}">
        <p14:creationId xmlns:p14="http://schemas.microsoft.com/office/powerpoint/2010/main" val="24873363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743" y="274638"/>
            <a:ext cx="8328452" cy="1143000"/>
          </a:xfrm>
        </p:spPr>
        <p:txBody>
          <a:bodyPr>
            <a:normAutofit/>
          </a:bodyPr>
          <a:lstStyle/>
          <a:p>
            <a:r>
              <a:rPr lang="en-US" dirty="0"/>
              <a:t>Getting things started: could an </a:t>
            </a:r>
            <a:r>
              <a:rPr lang="en-US" dirty="0" err="1"/>
              <a:t>Iep</a:t>
            </a:r>
            <a:r>
              <a:rPr lang="en-US" dirty="0"/>
              <a:t> help him/her learn?</a:t>
            </a:r>
          </a:p>
        </p:txBody>
      </p:sp>
      <p:sp>
        <p:nvSpPr>
          <p:cNvPr id="3" name="Content Placeholder 2"/>
          <p:cNvSpPr>
            <a:spLocks noGrp="1"/>
          </p:cNvSpPr>
          <p:nvPr>
            <p:ph idx="1"/>
          </p:nvPr>
        </p:nvSpPr>
        <p:spPr>
          <a:xfrm>
            <a:off x="683742" y="1738184"/>
            <a:ext cx="7265772" cy="4374292"/>
          </a:xfrm>
        </p:spPr>
        <p:txBody>
          <a:bodyPr>
            <a:normAutofit fontScale="92500" lnSpcReduction="10000"/>
          </a:bodyPr>
          <a:lstStyle/>
          <a:p>
            <a:pPr marL="0" indent="0">
              <a:buNone/>
            </a:pPr>
            <a:r>
              <a:rPr lang="en-US" b="1" dirty="0"/>
              <a:t>STEP ONE: WRITE A LETTER REQUESTING AN ASSESSMENT</a:t>
            </a:r>
          </a:p>
          <a:p>
            <a:pPr marL="0" indent="0">
              <a:buNone/>
            </a:pPr>
            <a:r>
              <a:rPr lang="en-US" dirty="0"/>
              <a:t>The letter needs to describe </a:t>
            </a:r>
            <a:r>
              <a:rPr lang="en-US" dirty="0">
                <a:solidFill>
                  <a:srgbClr val="FF0000"/>
                </a:solidFill>
              </a:rPr>
              <a:t>why</a:t>
            </a:r>
            <a:r>
              <a:rPr lang="en-US" dirty="0"/>
              <a:t> the child/youth needs testing to improve his/her academic scholarship</a:t>
            </a:r>
          </a:p>
          <a:p>
            <a:pPr marL="0" indent="0">
              <a:buNone/>
            </a:pPr>
            <a:endParaRPr lang="en-US" dirty="0"/>
          </a:p>
          <a:p>
            <a:pPr marL="0" indent="0">
              <a:buNone/>
            </a:pPr>
            <a:r>
              <a:rPr lang="en-US" dirty="0"/>
              <a:t>Q:  Why a letter not a call or conversation?</a:t>
            </a:r>
          </a:p>
          <a:p>
            <a:pPr marL="0" indent="0">
              <a:buNone/>
            </a:pPr>
            <a:r>
              <a:rPr lang="en-US" dirty="0"/>
              <a:t>Q:   Who can start the process?</a:t>
            </a:r>
          </a:p>
          <a:p>
            <a:pPr marL="0" indent="0">
              <a:buNone/>
            </a:pPr>
            <a:endParaRPr lang="en-US" dirty="0"/>
          </a:p>
          <a:p>
            <a:pPr marL="0" indent="0">
              <a:buNone/>
            </a:pPr>
            <a:r>
              <a:rPr lang="en-US" dirty="0"/>
              <a:t>Q:   What should we expect from the school?</a:t>
            </a:r>
          </a:p>
          <a:p>
            <a:pPr marL="0" indent="0">
              <a:buNone/>
            </a:pPr>
            <a:r>
              <a:rPr lang="en-US" dirty="0"/>
              <a:t>A: School’s duty is to “seek and find” not receive and review. This is an “affirmative duty”</a:t>
            </a:r>
          </a:p>
        </p:txBody>
      </p:sp>
      <p:sp>
        <p:nvSpPr>
          <p:cNvPr id="4" name="Slide Number Placeholder 3"/>
          <p:cNvSpPr>
            <a:spLocks noGrp="1"/>
          </p:cNvSpPr>
          <p:nvPr>
            <p:ph type="sldNum" sz="quarter" idx="10"/>
          </p:nvPr>
        </p:nvSpPr>
        <p:spPr/>
        <p:txBody>
          <a:bodyPr/>
          <a:lstStyle/>
          <a:p>
            <a:fld id="{91800C1A-C74D-49E1-993B-3663A8434BFB}" type="slidenum">
              <a:rPr lang="en-US" smtClean="0"/>
              <a:t>44</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8104" y="2623384"/>
            <a:ext cx="1702819" cy="2156433"/>
          </a:xfrm>
          <a:prstGeom prst="rect">
            <a:avLst/>
          </a:prstGeom>
        </p:spPr>
      </p:pic>
    </p:spTree>
    <p:extLst>
      <p:ext uri="{BB962C8B-B14F-4D97-AF65-F5344CB8AC3E}">
        <p14:creationId xmlns:p14="http://schemas.microsoft.com/office/powerpoint/2010/main" val="2850379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 LITTLE EXERCISE &amp; a little break</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6884" y="2395878"/>
            <a:ext cx="4280541" cy="2882704"/>
          </a:xfrm>
        </p:spPr>
      </p:pic>
      <p:sp>
        <p:nvSpPr>
          <p:cNvPr id="4" name="Slide Number Placeholder 3"/>
          <p:cNvSpPr>
            <a:spLocks noGrp="1"/>
          </p:cNvSpPr>
          <p:nvPr>
            <p:ph type="sldNum" sz="quarter" idx="10"/>
          </p:nvPr>
        </p:nvSpPr>
        <p:spPr/>
        <p:txBody>
          <a:bodyPr/>
          <a:lstStyle/>
          <a:p>
            <a:fld id="{91800C1A-C74D-49E1-993B-3663A8434BFB}" type="slidenum">
              <a:rPr lang="en-US" smtClean="0"/>
              <a:t>45</a:t>
            </a:fld>
            <a:endParaRPr lang="en-US"/>
          </a:p>
        </p:txBody>
      </p:sp>
    </p:spTree>
    <p:extLst>
      <p:ext uri="{BB962C8B-B14F-4D97-AF65-F5344CB8AC3E}">
        <p14:creationId xmlns:p14="http://schemas.microsoft.com/office/powerpoint/2010/main" val="35913644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862" y="274638"/>
            <a:ext cx="6882938" cy="1143000"/>
          </a:xfrm>
        </p:spPr>
        <p:txBody>
          <a:bodyPr>
            <a:normAutofit/>
          </a:bodyPr>
          <a:lstStyle/>
          <a:p>
            <a:r>
              <a:rPr lang="en-US" sz="2700" dirty="0"/>
              <a:t> </a:t>
            </a:r>
            <a:r>
              <a:rPr lang="en-US" b="1" dirty="0"/>
              <a:t>is a 504 plan sufficient?</a:t>
            </a:r>
            <a:endParaRPr lang="en-US" sz="3000" b="1" dirty="0"/>
          </a:p>
        </p:txBody>
      </p:sp>
      <p:sp>
        <p:nvSpPr>
          <p:cNvPr id="3" name="Content Placeholder 2"/>
          <p:cNvSpPr>
            <a:spLocks noGrp="1"/>
          </p:cNvSpPr>
          <p:nvPr>
            <p:ph idx="1"/>
          </p:nvPr>
        </p:nvSpPr>
        <p:spPr>
          <a:xfrm>
            <a:off x="628650" y="1417638"/>
            <a:ext cx="8058150" cy="4125912"/>
          </a:xfrm>
        </p:spPr>
        <p:txBody>
          <a:bodyPr>
            <a:normAutofit/>
          </a:bodyPr>
          <a:lstStyle/>
          <a:p>
            <a:pPr marL="385763" indent="-385763">
              <a:buFont typeface="+mj-lt"/>
              <a:buAutoNum type="arabicPeriod"/>
            </a:pPr>
            <a:r>
              <a:rPr lang="en-US" sz="1800" b="1" dirty="0"/>
              <a:t>All students eligible under IDEA are also protected by Section 504 but the reverse is not true</a:t>
            </a:r>
            <a:r>
              <a:rPr lang="en-US" sz="1800" dirty="0"/>
              <a:t>, e.g., a child with a medical condition who needs frequent medical monitoring to participate in school but does not need other modifications would be eligible for a 504 plan but not an IEP.</a:t>
            </a:r>
          </a:p>
          <a:p>
            <a:pPr marL="385763" indent="-385763">
              <a:buFont typeface="+mj-lt"/>
              <a:buAutoNum type="arabicPeriod"/>
            </a:pPr>
            <a:endParaRPr lang="en-US" sz="1800" dirty="0"/>
          </a:p>
          <a:p>
            <a:pPr marL="385763" indent="-385763">
              <a:buFont typeface="+mj-lt"/>
              <a:buAutoNum type="arabicPeriod"/>
            </a:pPr>
            <a:r>
              <a:rPr lang="en-US" sz="1800" dirty="0"/>
              <a:t>IDEA is </a:t>
            </a:r>
            <a:r>
              <a:rPr lang="en-US" sz="1800" b="1" dirty="0"/>
              <a:t>more specific </a:t>
            </a:r>
            <a:r>
              <a:rPr lang="en-US" sz="1800" dirty="0"/>
              <a:t>about the requirements for evaluations, educational plans, parental participation, timelines &amp; criteria for period reviews, reevaluations and procedural safeguards.</a:t>
            </a:r>
          </a:p>
          <a:p>
            <a:pPr marL="385763" indent="-385763">
              <a:buFont typeface="+mj-lt"/>
              <a:buAutoNum type="arabicPeriod"/>
            </a:pPr>
            <a:endParaRPr lang="en-US" sz="1800" dirty="0"/>
          </a:p>
          <a:p>
            <a:pPr marL="385763" indent="-385763">
              <a:buFont typeface="+mj-lt"/>
              <a:buAutoNum type="arabicPeriod"/>
            </a:pPr>
            <a:r>
              <a:rPr lang="en-US" sz="1800" dirty="0"/>
              <a:t>IDEA has </a:t>
            </a:r>
            <a:r>
              <a:rPr lang="en-US" sz="1800" b="1" dirty="0"/>
              <a:t>detailed due process requirements</a:t>
            </a:r>
            <a:r>
              <a:rPr lang="en-US" sz="1800" dirty="0"/>
              <a:t>, 504 leaves many of the details to the school district, recourse is to the  DOJ Office of Civil Rights.</a:t>
            </a:r>
          </a:p>
          <a:p>
            <a:pPr marL="385763" indent="-385763">
              <a:buFont typeface="+mj-lt"/>
              <a:buAutoNum type="arabicPeriod"/>
            </a:pPr>
            <a:endParaRPr lang="en-US" sz="1800" dirty="0"/>
          </a:p>
          <a:p>
            <a:pPr marL="385763" indent="-385763">
              <a:buFont typeface="+mj-lt"/>
              <a:buAutoNum type="arabicPeriod"/>
            </a:pPr>
            <a:r>
              <a:rPr lang="en-US" sz="1800" dirty="0"/>
              <a:t>IDEA requires </a:t>
            </a:r>
            <a:r>
              <a:rPr lang="en-US" sz="1800" b="1" dirty="0"/>
              <a:t>written notice </a:t>
            </a:r>
            <a:r>
              <a:rPr lang="en-US" sz="1800" dirty="0"/>
              <a:t>before meetings etc., 504 requires notice</a:t>
            </a:r>
          </a:p>
        </p:txBody>
      </p:sp>
      <p:sp>
        <p:nvSpPr>
          <p:cNvPr id="4" name="Slide Number Placeholder 3"/>
          <p:cNvSpPr>
            <a:spLocks noGrp="1"/>
          </p:cNvSpPr>
          <p:nvPr>
            <p:ph type="sldNum" sz="quarter" idx="10"/>
          </p:nvPr>
        </p:nvSpPr>
        <p:spPr/>
        <p:txBody>
          <a:bodyPr/>
          <a:lstStyle/>
          <a:p>
            <a:fld id="{91800C1A-C74D-49E1-993B-3663A8434BFB}" type="slidenum">
              <a:rPr lang="en-US" smtClean="0"/>
              <a:t>46</a:t>
            </a:fld>
            <a:endParaRPr lang="en-US"/>
          </a:p>
        </p:txBody>
      </p:sp>
    </p:spTree>
    <p:extLst>
      <p:ext uri="{BB962C8B-B14F-4D97-AF65-F5344CB8AC3E}">
        <p14:creationId xmlns:p14="http://schemas.microsoft.com/office/powerpoint/2010/main" val="42097649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important differences to consider</a:t>
            </a:r>
          </a:p>
        </p:txBody>
      </p:sp>
      <p:sp>
        <p:nvSpPr>
          <p:cNvPr id="3" name="Content Placeholder 2"/>
          <p:cNvSpPr>
            <a:spLocks noGrp="1"/>
          </p:cNvSpPr>
          <p:nvPr>
            <p:ph idx="1"/>
          </p:nvPr>
        </p:nvSpPr>
        <p:spPr>
          <a:xfrm>
            <a:off x="578841" y="1502903"/>
            <a:ext cx="6876875" cy="3987070"/>
          </a:xfrm>
        </p:spPr>
        <p:txBody>
          <a:bodyPr>
            <a:normAutofit fontScale="85000" lnSpcReduction="20000"/>
          </a:bodyPr>
          <a:lstStyle/>
          <a:p>
            <a:pPr marL="0" indent="0">
              <a:buNone/>
            </a:pPr>
            <a:r>
              <a:rPr lang="en-US" dirty="0"/>
              <a:t>5. IDEA require a </a:t>
            </a:r>
            <a:r>
              <a:rPr lang="en-US" b="1" dirty="0"/>
              <a:t>meeting before </a:t>
            </a:r>
            <a:r>
              <a:rPr lang="en-US" dirty="0"/>
              <a:t>changing a child’s placement, 504 require notice to the parents and opportunity to be heard.</a:t>
            </a:r>
          </a:p>
          <a:p>
            <a:pPr marL="0" indent="0">
              <a:buNone/>
            </a:pPr>
            <a:endParaRPr lang="en-US" dirty="0"/>
          </a:p>
          <a:p>
            <a:pPr marL="0" indent="0">
              <a:buNone/>
            </a:pPr>
            <a:r>
              <a:rPr lang="en-US" dirty="0"/>
              <a:t>6. Protections for disciplinary change in placement (e.g., suspension/expulsion) are the same </a:t>
            </a:r>
            <a:r>
              <a:rPr lang="en-US" b="1" dirty="0"/>
              <a:t>where conduct is a manifestation of the disability.</a:t>
            </a:r>
          </a:p>
          <a:p>
            <a:pPr marL="0" indent="0">
              <a:buNone/>
            </a:pPr>
            <a:endParaRPr lang="en-US" b="1" dirty="0"/>
          </a:p>
          <a:p>
            <a:pPr marL="0" indent="0">
              <a:buNone/>
            </a:pPr>
            <a:r>
              <a:rPr lang="en-US" dirty="0"/>
              <a:t>7. Where the incident was not related to the child’s disability, children with  504 Plan are not necessarily entitled to continued education, whereas under IDEA, </a:t>
            </a:r>
            <a:r>
              <a:rPr lang="en-US" b="1" dirty="0"/>
              <a:t>the child remains eligible for special education</a:t>
            </a:r>
            <a:r>
              <a:rPr lang="en-US" dirty="0"/>
              <a:t>, even after disciplinary procedures.</a:t>
            </a: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91800C1A-C74D-49E1-993B-3663A8434BFB}" type="slidenum">
              <a:rPr lang="en-US" smtClean="0"/>
              <a:t>47</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8819" y="2331580"/>
            <a:ext cx="1892504" cy="1789251"/>
          </a:xfrm>
          <a:prstGeom prst="rect">
            <a:avLst/>
          </a:prstGeom>
        </p:spPr>
      </p:pic>
    </p:spTree>
    <p:extLst>
      <p:ext uri="{BB962C8B-B14F-4D97-AF65-F5344CB8AC3E}">
        <p14:creationId xmlns:p14="http://schemas.microsoft.com/office/powerpoint/2010/main" val="25120490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636108"/>
          </a:xfrm>
        </p:spPr>
        <p:txBody>
          <a:bodyPr>
            <a:normAutofit/>
          </a:bodyPr>
          <a:lstStyle/>
          <a:p>
            <a:pPr algn="ctr"/>
            <a:r>
              <a:rPr lang="en-US" dirty="0"/>
              <a:t>Advocacy: WHAT CAN I ASK FOR?</a:t>
            </a:r>
            <a:br>
              <a:rPr lang="en-US" dirty="0"/>
            </a:br>
            <a:br>
              <a:rPr lang="en-US" dirty="0"/>
            </a:br>
            <a:r>
              <a:rPr lang="en-US" dirty="0"/>
              <a:t>A: Supplementary Aides and Services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06786" y="2800862"/>
            <a:ext cx="2932573" cy="2280971"/>
          </a:xfrm>
          <a:prstGeom prst="rect">
            <a:avLst/>
          </a:prstGeom>
        </p:spPr>
      </p:pic>
      <p:sp>
        <p:nvSpPr>
          <p:cNvPr id="4" name="Slide Number Placeholder 3"/>
          <p:cNvSpPr>
            <a:spLocks noGrp="1"/>
          </p:cNvSpPr>
          <p:nvPr>
            <p:ph type="sldNum" sz="quarter" idx="10"/>
          </p:nvPr>
        </p:nvSpPr>
        <p:spPr/>
        <p:txBody>
          <a:bodyPr/>
          <a:lstStyle/>
          <a:p>
            <a:fld id="{91800C1A-C74D-49E1-993B-3663A8434BFB}" type="slidenum">
              <a:rPr lang="en-US" smtClean="0"/>
              <a:t>48</a:t>
            </a:fld>
            <a:endParaRPr lang="en-US"/>
          </a:p>
        </p:txBody>
      </p:sp>
    </p:spTree>
    <p:extLst>
      <p:ext uri="{BB962C8B-B14F-4D97-AF65-F5344CB8AC3E}">
        <p14:creationId xmlns:p14="http://schemas.microsoft.com/office/powerpoint/2010/main" val="39527569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Examples of </a:t>
            </a:r>
            <a:r>
              <a:rPr lang="en-US" b="1" i="1" dirty="0"/>
              <a:t>Direct academic aids</a:t>
            </a:r>
          </a:p>
        </p:txBody>
      </p:sp>
      <p:sp>
        <p:nvSpPr>
          <p:cNvPr id="3" name="Content Placeholder 2"/>
          <p:cNvSpPr>
            <a:spLocks noGrp="1"/>
          </p:cNvSpPr>
          <p:nvPr>
            <p:ph idx="1"/>
          </p:nvPr>
        </p:nvSpPr>
        <p:spPr>
          <a:xfrm>
            <a:off x="628651" y="1417638"/>
            <a:ext cx="5713427" cy="4211637"/>
          </a:xfrm>
        </p:spPr>
        <p:txBody>
          <a:bodyPr>
            <a:normAutofit/>
          </a:bodyPr>
          <a:lstStyle/>
          <a:p>
            <a:pPr>
              <a:buFont typeface="Wingdings" panose="05000000000000000000" pitchFamily="2" charset="2"/>
              <a:buChar char="ü"/>
            </a:pPr>
            <a:r>
              <a:rPr lang="en-US" dirty="0">
                <a:solidFill>
                  <a:srgbClr val="FF0000"/>
                </a:solidFill>
              </a:rPr>
              <a:t>Specialized equipment </a:t>
            </a:r>
          </a:p>
          <a:p>
            <a:pPr>
              <a:buFont typeface="Wingdings" panose="05000000000000000000" pitchFamily="2" charset="2"/>
              <a:buChar char="ü"/>
            </a:pPr>
            <a:r>
              <a:rPr lang="en-US" dirty="0"/>
              <a:t>Changes in </a:t>
            </a:r>
            <a:r>
              <a:rPr lang="en-US" dirty="0">
                <a:solidFill>
                  <a:srgbClr val="FF0000"/>
                </a:solidFill>
              </a:rPr>
              <a:t>instruction pacing </a:t>
            </a:r>
            <a:r>
              <a:rPr lang="en-US" dirty="0"/>
              <a:t>(e.g., breaks, more time)</a:t>
            </a:r>
          </a:p>
          <a:p>
            <a:pPr>
              <a:buFont typeface="Wingdings" panose="05000000000000000000" pitchFamily="2" charset="2"/>
              <a:buChar char="ü"/>
            </a:pPr>
            <a:r>
              <a:rPr lang="en-US" dirty="0">
                <a:solidFill>
                  <a:srgbClr val="FF0000"/>
                </a:solidFill>
              </a:rPr>
              <a:t>Materials</a:t>
            </a:r>
            <a:r>
              <a:rPr lang="en-US" dirty="0"/>
              <a:t> (e.g., shared note-taking, large print, scanned tests/notes, home materials,  access to computer)</a:t>
            </a:r>
          </a:p>
          <a:p>
            <a:pPr>
              <a:buFont typeface="Wingdings" panose="05000000000000000000" pitchFamily="2" charset="2"/>
              <a:buChar char="ü"/>
            </a:pPr>
            <a:r>
              <a:rPr lang="en-US" dirty="0"/>
              <a:t>Assignment/testing </a:t>
            </a:r>
            <a:r>
              <a:rPr lang="en-US" dirty="0">
                <a:solidFill>
                  <a:srgbClr val="FF0000"/>
                </a:solidFill>
              </a:rPr>
              <a:t>modifications</a:t>
            </a:r>
            <a:r>
              <a:rPr lang="en-US" dirty="0"/>
              <a:t> (e.g., shorter assignments, taped, recording, read test to child, calendars, teach study skills)</a:t>
            </a:r>
          </a:p>
          <a:p>
            <a:endParaRPr lang="en-US" dirty="0"/>
          </a:p>
        </p:txBody>
      </p:sp>
      <p:sp>
        <p:nvSpPr>
          <p:cNvPr id="4" name="Slide Number Placeholder 3"/>
          <p:cNvSpPr>
            <a:spLocks noGrp="1"/>
          </p:cNvSpPr>
          <p:nvPr>
            <p:ph type="sldNum" sz="quarter" idx="10"/>
          </p:nvPr>
        </p:nvSpPr>
        <p:spPr/>
        <p:txBody>
          <a:bodyPr/>
          <a:lstStyle/>
          <a:p>
            <a:fld id="{91800C1A-C74D-49E1-993B-3663A8434BFB}" type="slidenum">
              <a:rPr lang="en-US" smtClean="0"/>
              <a:t>49</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2078" y="2387127"/>
            <a:ext cx="2173273" cy="2137662"/>
          </a:xfrm>
          <a:prstGeom prst="rect">
            <a:avLst/>
          </a:prstGeom>
        </p:spPr>
      </p:pic>
    </p:spTree>
    <p:extLst>
      <p:ext uri="{BB962C8B-B14F-4D97-AF65-F5344CB8AC3E}">
        <p14:creationId xmlns:p14="http://schemas.microsoft.com/office/powerpoint/2010/main" val="1562560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9566"/>
            <a:ext cx="8069579" cy="994172"/>
          </a:xfrm>
        </p:spPr>
        <p:txBody>
          <a:bodyPr>
            <a:normAutofit/>
          </a:bodyPr>
          <a:lstStyle/>
          <a:p>
            <a:r>
              <a:rPr lang="en-US" sz="2700" b="1" dirty="0">
                <a:latin typeface="+mn-lt"/>
              </a:rPr>
              <a:t>in the past decade we have made real progress</a:t>
            </a:r>
            <a:endParaRPr lang="en-US" sz="2700" b="1" dirty="0">
              <a:solidFill>
                <a:srgbClr val="FF0000"/>
              </a:solidFill>
              <a:latin typeface="+mn-lt"/>
            </a:endParaRPr>
          </a:p>
        </p:txBody>
      </p:sp>
      <p:sp>
        <p:nvSpPr>
          <p:cNvPr id="3" name="Content Placeholder 2"/>
          <p:cNvSpPr>
            <a:spLocks noGrp="1"/>
          </p:cNvSpPr>
          <p:nvPr>
            <p:ph idx="1"/>
          </p:nvPr>
        </p:nvSpPr>
        <p:spPr>
          <a:xfrm>
            <a:off x="134225" y="1353738"/>
            <a:ext cx="7552321" cy="4511603"/>
          </a:xfrm>
        </p:spPr>
        <p:txBody>
          <a:bodyPr>
            <a:normAutofit fontScale="92500" lnSpcReduction="20000"/>
          </a:bodyPr>
          <a:lstStyle/>
          <a:p>
            <a:pPr marL="0" indent="0">
              <a:buNone/>
            </a:pPr>
            <a:endParaRPr lang="en-US" sz="2600" dirty="0"/>
          </a:p>
          <a:p>
            <a:r>
              <a:rPr lang="en-US" sz="2600" b="1" dirty="0"/>
              <a:t>More attention </a:t>
            </a:r>
            <a:r>
              <a:rPr lang="en-US" sz="2600" dirty="0"/>
              <a:t>on data about how children in foster care perform in school and beyond in comparison to all children</a:t>
            </a:r>
          </a:p>
          <a:p>
            <a:r>
              <a:rPr lang="en-US" sz="2600" b="1" dirty="0"/>
              <a:t>More laws </a:t>
            </a:r>
            <a:r>
              <a:rPr lang="en-US" sz="2600" dirty="0"/>
              <a:t>requiring coordination between schools and child welfare at state &amp; local levels</a:t>
            </a:r>
          </a:p>
          <a:p>
            <a:r>
              <a:rPr lang="en-US" sz="2600" b="1" dirty="0"/>
              <a:t>Specific training </a:t>
            </a:r>
            <a:r>
              <a:rPr lang="en-US" sz="2600" dirty="0"/>
              <a:t>for judges, lawyers, for social workers on learning benchmarks and supports</a:t>
            </a:r>
          </a:p>
          <a:p>
            <a:r>
              <a:rPr lang="en-US" sz="2600" b="1" dirty="0"/>
              <a:t>Expanded Rules of Court</a:t>
            </a:r>
            <a:r>
              <a:rPr lang="en-US" sz="2600" dirty="0"/>
              <a:t>: Juvenile Court Judges are expected to give direct attention at each hearing to the educational performance of each child in foster care &amp; to be more engaged with each child &amp;  identifying resources/services he/she may need. </a:t>
            </a:r>
          </a:p>
          <a:p>
            <a:pPr marL="0" indent="0">
              <a:buNone/>
            </a:pPr>
            <a:endParaRPr lang="en-US" dirty="0"/>
          </a:p>
        </p:txBody>
      </p:sp>
      <p:sp>
        <p:nvSpPr>
          <p:cNvPr id="4" name="Slide Number Placeholder 3"/>
          <p:cNvSpPr>
            <a:spLocks noGrp="1"/>
          </p:cNvSpPr>
          <p:nvPr>
            <p:ph type="sldNum" sz="quarter" idx="10"/>
          </p:nvPr>
        </p:nvSpPr>
        <p:spPr/>
        <p:txBody>
          <a:bodyPr/>
          <a:lstStyle/>
          <a:p>
            <a:fld id="{91800C1A-C74D-49E1-993B-3663A8434BFB}" type="slidenum">
              <a:rPr lang="en-US" smtClean="0"/>
              <a:t>5</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6546" y="2347911"/>
            <a:ext cx="1380515" cy="2774090"/>
          </a:xfrm>
          <a:prstGeom prst="rect">
            <a:avLst/>
          </a:prstGeom>
        </p:spPr>
      </p:pic>
    </p:spTree>
    <p:extLst>
      <p:ext uri="{BB962C8B-B14F-4D97-AF65-F5344CB8AC3E}">
        <p14:creationId xmlns:p14="http://schemas.microsoft.com/office/powerpoint/2010/main" val="8059986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3000" dirty="0"/>
            </a:br>
            <a:br>
              <a:rPr lang="en-US" sz="3000" dirty="0"/>
            </a:br>
            <a:r>
              <a:rPr lang="en-US" b="1" dirty="0"/>
              <a:t>examples of supports I can/should advocate</a:t>
            </a:r>
            <a:br>
              <a:rPr lang="en-US" sz="3000" b="1" dirty="0"/>
            </a:br>
            <a:br>
              <a:rPr lang="en-US" sz="3000" b="1" dirty="0"/>
            </a:br>
            <a:br>
              <a:rPr lang="en-US" sz="3000" dirty="0"/>
            </a:br>
            <a:endParaRPr lang="en-US" sz="3000" dirty="0"/>
          </a:p>
        </p:txBody>
      </p:sp>
      <p:sp>
        <p:nvSpPr>
          <p:cNvPr id="3" name="Content Placeholder 2"/>
          <p:cNvSpPr>
            <a:spLocks noGrp="1"/>
          </p:cNvSpPr>
          <p:nvPr>
            <p:ph idx="1"/>
          </p:nvPr>
        </p:nvSpPr>
        <p:spPr>
          <a:xfrm>
            <a:off x="457200" y="1417638"/>
            <a:ext cx="5372100" cy="4328296"/>
          </a:xfrm>
        </p:spPr>
        <p:txBody>
          <a:bodyPr>
            <a:normAutofit fontScale="92500" lnSpcReduction="20000"/>
          </a:bodyPr>
          <a:lstStyle/>
          <a:p>
            <a:pPr>
              <a:buFont typeface="Wingdings" panose="05000000000000000000" pitchFamily="2" charset="2"/>
              <a:buChar char="ü"/>
            </a:pPr>
            <a:r>
              <a:rPr lang="en-US" dirty="0"/>
              <a:t>Supports to address </a:t>
            </a:r>
            <a:r>
              <a:rPr lang="en-US" dirty="0">
                <a:solidFill>
                  <a:srgbClr val="FF0000"/>
                </a:solidFill>
              </a:rPr>
              <a:t>environmental needs </a:t>
            </a:r>
            <a:r>
              <a:rPr lang="en-US" dirty="0"/>
              <a:t>(e.g., preferential seating in class, lunchroom, bus, at an activity)</a:t>
            </a:r>
          </a:p>
          <a:p>
            <a:pPr>
              <a:buFont typeface="Wingdings" panose="05000000000000000000" pitchFamily="2" charset="2"/>
              <a:buChar char="ü"/>
            </a:pPr>
            <a:r>
              <a:rPr lang="en-US" dirty="0"/>
              <a:t>Levels of </a:t>
            </a:r>
            <a:r>
              <a:rPr lang="en-US" dirty="0">
                <a:solidFill>
                  <a:srgbClr val="FF0000"/>
                </a:solidFill>
              </a:rPr>
              <a:t>staff support </a:t>
            </a:r>
            <a:r>
              <a:rPr lang="en-US" dirty="0"/>
              <a:t>(e.g., stop-in support, classroom companion, 1:1 assistance, type of personnel support, behavior specialist, health care assistant, instructional support assistant)</a:t>
            </a:r>
          </a:p>
          <a:p>
            <a:pPr>
              <a:buFont typeface="Wingdings" panose="05000000000000000000" pitchFamily="2" charset="2"/>
              <a:buChar char="ü"/>
            </a:pPr>
            <a:r>
              <a:rPr lang="en-US" dirty="0"/>
              <a:t>Planning time</a:t>
            </a:r>
            <a:r>
              <a:rPr lang="en-US" dirty="0">
                <a:solidFill>
                  <a:srgbClr val="FF0000"/>
                </a:solidFill>
              </a:rPr>
              <a:t>/training</a:t>
            </a:r>
            <a:r>
              <a:rPr lang="en-US" dirty="0"/>
              <a:t> for school personnel</a:t>
            </a:r>
          </a:p>
          <a:p>
            <a:pPr>
              <a:buFont typeface="Wingdings" panose="05000000000000000000" pitchFamily="2" charset="2"/>
              <a:buChar char="ü"/>
            </a:pPr>
            <a:r>
              <a:rPr lang="en-US" dirty="0">
                <a:solidFill>
                  <a:srgbClr val="FF0000"/>
                </a:solidFill>
              </a:rPr>
              <a:t>Social interaction support </a:t>
            </a:r>
            <a:r>
              <a:rPr lang="en-US" dirty="0"/>
              <a:t>(e.g., cooperative learning groups, teaching social skills)</a:t>
            </a:r>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91800C1A-C74D-49E1-993B-3663A8434BFB}" type="slidenum">
              <a:rPr lang="en-US" smtClean="0"/>
              <a:t>50</a:t>
            </a:fld>
            <a:endParaRPr lang="en-US"/>
          </a:p>
        </p:txBody>
      </p:sp>
      <p:pic>
        <p:nvPicPr>
          <p:cNvPr id="5" name="Picture 4" descr="Try Wikispaces Classroom now. Brand new from Wikispac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7682" y="1140802"/>
            <a:ext cx="2705615" cy="2579353"/>
          </a:xfrm>
          <a:prstGeom prst="rect">
            <a:avLst/>
          </a:prstGeom>
        </p:spPr>
      </p:pic>
    </p:spTree>
    <p:extLst>
      <p:ext uri="{BB962C8B-B14F-4D97-AF65-F5344CB8AC3E}">
        <p14:creationId xmlns:p14="http://schemas.microsoft.com/office/powerpoint/2010/main" val="4112700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0974"/>
            <a:ext cx="7456240" cy="994172"/>
          </a:xfrm>
        </p:spPr>
        <p:txBody>
          <a:bodyPr>
            <a:normAutofit fontScale="90000"/>
          </a:bodyPr>
          <a:lstStyle/>
          <a:p>
            <a:r>
              <a:rPr lang="en-US" sz="2700" b="1" dirty="0"/>
              <a:t>What about advocacy for  youth not eligible for special protections/services?</a:t>
            </a:r>
          </a:p>
        </p:txBody>
      </p:sp>
      <p:sp>
        <p:nvSpPr>
          <p:cNvPr id="3" name="Content Placeholder 2"/>
          <p:cNvSpPr>
            <a:spLocks noGrp="1"/>
          </p:cNvSpPr>
          <p:nvPr>
            <p:ph idx="1"/>
          </p:nvPr>
        </p:nvSpPr>
        <p:spPr>
          <a:xfrm>
            <a:off x="628651" y="1471613"/>
            <a:ext cx="6374060" cy="4171950"/>
          </a:xfrm>
        </p:spPr>
        <p:txBody>
          <a:bodyPr>
            <a:normAutofit fontScale="85000" lnSpcReduction="10000"/>
          </a:bodyPr>
          <a:lstStyle/>
          <a:p>
            <a:pPr marL="0" indent="0">
              <a:buNone/>
            </a:pPr>
            <a:r>
              <a:rPr lang="en-US" dirty="0">
                <a:solidFill>
                  <a:srgbClr val="FF0000"/>
                </a:solidFill>
              </a:rPr>
              <a:t>The  CA Department of Education </a:t>
            </a:r>
            <a:r>
              <a:rPr lang="en-US" dirty="0"/>
              <a:t>gives the following examples of what all school districts should provide to students to fulfill the mission of public education:</a:t>
            </a:r>
          </a:p>
          <a:p>
            <a:r>
              <a:rPr lang="en-US" dirty="0"/>
              <a:t>Educational and vocational guidance</a:t>
            </a:r>
          </a:p>
          <a:p>
            <a:r>
              <a:rPr lang="en-US" dirty="0"/>
              <a:t>Counseling </a:t>
            </a:r>
          </a:p>
          <a:p>
            <a:r>
              <a:rPr lang="en-US" dirty="0"/>
              <a:t>Remedial and supplemental academic instruction</a:t>
            </a:r>
          </a:p>
          <a:p>
            <a:r>
              <a:rPr lang="en-US" dirty="0"/>
              <a:t>Study and organizational skills instruction</a:t>
            </a:r>
          </a:p>
          <a:p>
            <a:r>
              <a:rPr lang="en-US" dirty="0"/>
              <a:t>Curriculum and testing modifications</a:t>
            </a:r>
          </a:p>
          <a:p>
            <a:r>
              <a:rPr lang="en-US" dirty="0"/>
              <a:t>Enrichment for gifted students</a:t>
            </a:r>
          </a:p>
          <a:p>
            <a:r>
              <a:rPr lang="en-US" dirty="0"/>
              <a:t>Occupational and physical therapy</a:t>
            </a:r>
          </a:p>
          <a:p>
            <a:r>
              <a:rPr lang="en-US" dirty="0"/>
              <a:t>Programs for pregnant and parenting teens</a:t>
            </a:r>
          </a:p>
        </p:txBody>
      </p:sp>
      <p:sp>
        <p:nvSpPr>
          <p:cNvPr id="4" name="Slide Number Placeholder 3"/>
          <p:cNvSpPr>
            <a:spLocks noGrp="1"/>
          </p:cNvSpPr>
          <p:nvPr>
            <p:ph type="sldNum" sz="quarter" idx="10"/>
          </p:nvPr>
        </p:nvSpPr>
        <p:spPr/>
        <p:txBody>
          <a:bodyPr/>
          <a:lstStyle/>
          <a:p>
            <a:fld id="{91800C1A-C74D-49E1-993B-3663A8434BFB}" type="slidenum">
              <a:rPr lang="en-US" smtClean="0"/>
              <a:t>51</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2711" y="848859"/>
            <a:ext cx="1803138" cy="2775790"/>
          </a:xfrm>
          <a:prstGeom prst="rect">
            <a:avLst/>
          </a:prstGeom>
        </p:spPr>
      </p:pic>
    </p:spTree>
    <p:extLst>
      <p:ext uri="{BB962C8B-B14F-4D97-AF65-F5344CB8AC3E}">
        <p14:creationId xmlns:p14="http://schemas.microsoft.com/office/powerpoint/2010/main" val="32607380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679" y="273835"/>
            <a:ext cx="6581164" cy="994172"/>
          </a:xfrm>
        </p:spPr>
        <p:txBody>
          <a:bodyPr>
            <a:normAutofit fontScale="90000"/>
          </a:bodyPr>
          <a:lstStyle/>
          <a:p>
            <a:r>
              <a:rPr lang="en-US" sz="3000" dirty="0"/>
              <a:t>Segment 5 : Three things to take with you</a:t>
            </a:r>
          </a:p>
        </p:txBody>
      </p:sp>
      <p:sp>
        <p:nvSpPr>
          <p:cNvPr id="3" name="Content Placeholder 2"/>
          <p:cNvSpPr>
            <a:spLocks noGrp="1"/>
          </p:cNvSpPr>
          <p:nvPr>
            <p:ph idx="1"/>
          </p:nvPr>
        </p:nvSpPr>
        <p:spPr>
          <a:xfrm>
            <a:off x="839585" y="1654233"/>
            <a:ext cx="5877099" cy="4314304"/>
          </a:xfrm>
        </p:spPr>
        <p:txBody>
          <a:bodyPr>
            <a:normAutofit/>
          </a:bodyPr>
          <a:lstStyle/>
          <a:p>
            <a:pPr marL="0" indent="0">
              <a:buNone/>
            </a:pPr>
            <a:r>
              <a:rPr lang="en-US" dirty="0"/>
              <a:t>The educational rights of children and youth </a:t>
            </a:r>
            <a:r>
              <a:rPr lang="en-US" dirty="0">
                <a:solidFill>
                  <a:srgbClr val="FF0000"/>
                </a:solidFill>
              </a:rPr>
              <a:t>extend beyond those provided by IDEA.</a:t>
            </a:r>
          </a:p>
          <a:p>
            <a:pPr marL="0" indent="0">
              <a:buNone/>
            </a:pPr>
            <a:r>
              <a:rPr lang="en-US" dirty="0">
                <a:solidFill>
                  <a:srgbClr val="FF0000"/>
                </a:solidFill>
              </a:rPr>
              <a:t>Advocacy  and information gathering </a:t>
            </a:r>
            <a:r>
              <a:rPr lang="en-US" dirty="0"/>
              <a:t>is called for at every phase of the IEP  process.</a:t>
            </a:r>
          </a:p>
          <a:p>
            <a:pPr marL="0" indent="0">
              <a:buNone/>
            </a:pPr>
            <a:r>
              <a:rPr lang="en-US" dirty="0"/>
              <a:t>Watch for </a:t>
            </a:r>
            <a:r>
              <a:rPr lang="en-US" dirty="0">
                <a:solidFill>
                  <a:srgbClr val="FF0000"/>
                </a:solidFill>
              </a:rPr>
              <a:t>“benchmark thinking” </a:t>
            </a:r>
            <a:r>
              <a:rPr lang="en-US" dirty="0"/>
              <a:t>within the school district and the school administration including IEP team, e.g., State of Texas</a:t>
            </a:r>
          </a:p>
        </p:txBody>
      </p:sp>
      <p:sp>
        <p:nvSpPr>
          <p:cNvPr id="4" name="Slide Number Placeholder 3"/>
          <p:cNvSpPr>
            <a:spLocks noGrp="1"/>
          </p:cNvSpPr>
          <p:nvPr>
            <p:ph type="sldNum" sz="quarter" idx="10"/>
          </p:nvPr>
        </p:nvSpPr>
        <p:spPr/>
        <p:txBody>
          <a:bodyPr/>
          <a:lstStyle/>
          <a:p>
            <a:fld id="{91800C1A-C74D-49E1-993B-3663A8434BFB}" type="slidenum">
              <a:rPr lang="en-US" smtClean="0"/>
              <a:t>52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6648" y="2696195"/>
            <a:ext cx="1832258" cy="1686755"/>
          </a:xfrm>
          <a:prstGeom prst="rect">
            <a:avLst/>
          </a:prstGeom>
        </p:spPr>
      </p:pic>
    </p:spTree>
    <p:extLst>
      <p:ext uri="{BB962C8B-B14F-4D97-AF65-F5344CB8AC3E}">
        <p14:creationId xmlns:p14="http://schemas.microsoft.com/office/powerpoint/2010/main" val="2043563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Segment 6: school discipline</a:t>
            </a:r>
          </a:p>
        </p:txBody>
      </p:sp>
      <p:sp>
        <p:nvSpPr>
          <p:cNvPr id="3" name="Content Placeholder 2"/>
          <p:cNvSpPr>
            <a:spLocks noGrp="1"/>
          </p:cNvSpPr>
          <p:nvPr>
            <p:ph idx="1"/>
          </p:nvPr>
        </p:nvSpPr>
        <p:spPr>
          <a:xfrm>
            <a:off x="536896" y="1417638"/>
            <a:ext cx="8149904" cy="4211637"/>
          </a:xfrm>
        </p:spPr>
        <p:txBody>
          <a:bodyPr>
            <a:normAutofit fontScale="92500" lnSpcReduction="20000"/>
          </a:bodyPr>
          <a:lstStyle/>
          <a:p>
            <a:pPr marL="0" indent="0">
              <a:buNone/>
            </a:pPr>
            <a:r>
              <a:rPr lang="en-US" dirty="0"/>
              <a:t>US Department of Education in conjunction with US Attorney General Study on school discipline (2014)</a:t>
            </a:r>
          </a:p>
          <a:p>
            <a:pPr marL="0" indent="0">
              <a:buNone/>
            </a:pPr>
            <a:r>
              <a:rPr lang="en-US" b="1" dirty="0"/>
              <a:t>Conclusion: “Youth in foster care have a significantly higher frequency of suspension and expulsion.”</a:t>
            </a:r>
          </a:p>
          <a:p>
            <a:pPr marL="0" indent="0">
              <a:buNone/>
            </a:pPr>
            <a:endParaRPr lang="en-US" dirty="0"/>
          </a:p>
          <a:p>
            <a:pPr marL="0" indent="0">
              <a:buNone/>
            </a:pPr>
            <a:r>
              <a:rPr lang="en-US" dirty="0"/>
              <a:t>Examples of national data:</a:t>
            </a:r>
          </a:p>
          <a:p>
            <a:r>
              <a:rPr lang="en-US" dirty="0"/>
              <a:t>Likelihood of 17-18 year old youth in foster care having an out of school suspension is 2 X higher than other students</a:t>
            </a:r>
          </a:p>
          <a:p>
            <a:r>
              <a:rPr lang="en-US" dirty="0"/>
              <a:t>Likelihood of 17-18 year old youth in foster care being expelled is 3X that of other students</a:t>
            </a:r>
          </a:p>
          <a:p>
            <a:r>
              <a:rPr lang="en-US" dirty="0"/>
              <a:t>Youth in CW system are disproportionately placed in separate disciplinary schools and programs</a:t>
            </a:r>
          </a:p>
        </p:txBody>
      </p:sp>
      <p:sp>
        <p:nvSpPr>
          <p:cNvPr id="4" name="Slide Number Placeholder 3"/>
          <p:cNvSpPr>
            <a:spLocks noGrp="1"/>
          </p:cNvSpPr>
          <p:nvPr>
            <p:ph type="sldNum" sz="quarter" idx="10"/>
          </p:nvPr>
        </p:nvSpPr>
        <p:spPr/>
        <p:txBody>
          <a:bodyPr/>
          <a:lstStyle/>
          <a:p>
            <a:fld id="{91800C1A-C74D-49E1-993B-3663A8434BFB}" type="slidenum">
              <a:rPr lang="en-US" smtClean="0"/>
              <a:t>53</a:t>
            </a:fld>
            <a:endParaRPr lang="en-US"/>
          </a:p>
        </p:txBody>
      </p:sp>
    </p:spTree>
    <p:extLst>
      <p:ext uri="{BB962C8B-B14F-4D97-AF65-F5344CB8AC3E}">
        <p14:creationId xmlns:p14="http://schemas.microsoft.com/office/powerpoint/2010/main" val="15446875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700" dirty="0"/>
              <a:t>ED Code 48900-27: School Discipline</a:t>
            </a:r>
            <a:endParaRPr lang="en-US" sz="1800" b="1" dirty="0"/>
          </a:p>
        </p:txBody>
      </p:sp>
      <p:sp>
        <p:nvSpPr>
          <p:cNvPr id="3" name="Content Placeholder 2"/>
          <p:cNvSpPr>
            <a:spLocks noGrp="1"/>
          </p:cNvSpPr>
          <p:nvPr>
            <p:ph idx="1"/>
          </p:nvPr>
        </p:nvSpPr>
        <p:spPr>
          <a:xfrm>
            <a:off x="697858" y="1417638"/>
            <a:ext cx="7988941" cy="4197350"/>
          </a:xfrm>
        </p:spPr>
        <p:txBody>
          <a:bodyPr>
            <a:normAutofit fontScale="85000" lnSpcReduction="20000"/>
          </a:bodyPr>
          <a:lstStyle/>
          <a:p>
            <a:pPr marL="0" indent="0">
              <a:buNone/>
            </a:pPr>
            <a:r>
              <a:rPr lang="en-US" dirty="0">
                <a:solidFill>
                  <a:srgbClr val="FF0000"/>
                </a:solidFill>
              </a:rPr>
              <a:t>Discipline in California public schools is based on the following principles, definitions and rules:</a:t>
            </a:r>
          </a:p>
          <a:p>
            <a:pPr marL="0" indent="0">
              <a:buNone/>
            </a:pPr>
            <a:endParaRPr lang="en-US" dirty="0">
              <a:solidFill>
                <a:srgbClr val="FF0000"/>
              </a:solidFill>
            </a:endParaRPr>
          </a:p>
          <a:p>
            <a:pPr marL="385763" indent="-385763">
              <a:buAutoNum type="arabicParenBoth"/>
            </a:pPr>
            <a:r>
              <a:rPr lang="en-US" dirty="0"/>
              <a:t>   Burden of proof: In order to discipline a student, the district must prove that the student committed an act that is BOTH </a:t>
            </a:r>
            <a:r>
              <a:rPr lang="en-US" dirty="0">
                <a:solidFill>
                  <a:srgbClr val="FF0000"/>
                </a:solidFill>
              </a:rPr>
              <a:t>prohibited by the Education Code and related </a:t>
            </a:r>
            <a:r>
              <a:rPr lang="en-US" dirty="0"/>
              <a:t>to school activities and attendance </a:t>
            </a:r>
            <a:endParaRPr lang="en-US" dirty="0">
              <a:solidFill>
                <a:srgbClr val="FF0000"/>
              </a:solidFill>
            </a:endParaRPr>
          </a:p>
          <a:p>
            <a:pPr marL="385763" indent="-385763">
              <a:buFont typeface="Arial" panose="020B0604020202020204" pitchFamily="34" charset="0"/>
              <a:buAutoNum type="arabicParenBoth"/>
            </a:pPr>
            <a:r>
              <a:rPr lang="en-US" dirty="0"/>
              <a:t>   “related” acts include those committed on school grounds, to and from school,  or school sponsored activity (EC 48900(s) </a:t>
            </a:r>
          </a:p>
          <a:p>
            <a:pPr marL="385763" indent="-385763">
              <a:buFont typeface="Arial" panose="020B0604020202020204" pitchFamily="34" charset="0"/>
              <a:buAutoNum type="arabicParenBoth"/>
            </a:pPr>
            <a:r>
              <a:rPr lang="en-US" dirty="0"/>
              <a:t>   Students should</a:t>
            </a:r>
            <a:r>
              <a:rPr lang="en-US" dirty="0">
                <a:solidFill>
                  <a:srgbClr val="FF0000"/>
                </a:solidFill>
              </a:rPr>
              <a:t> NOT </a:t>
            </a:r>
            <a:r>
              <a:rPr lang="en-US" dirty="0"/>
              <a:t>be suspended or expelled for being truant, tardy, or absent from school activities (EC 48900(w)</a:t>
            </a:r>
          </a:p>
          <a:p>
            <a:pPr marL="385763" indent="-385763">
              <a:buAutoNum type="arabicParenBoth"/>
            </a:pPr>
            <a:r>
              <a:rPr lang="en-US" dirty="0">
                <a:solidFill>
                  <a:srgbClr val="FF0000"/>
                </a:solidFill>
              </a:rPr>
              <a:t>   The district is encouraged to </a:t>
            </a:r>
            <a:r>
              <a:rPr lang="en-US" dirty="0"/>
              <a:t>&amp; can use </a:t>
            </a:r>
            <a:r>
              <a:rPr lang="en-US" dirty="0">
                <a:solidFill>
                  <a:srgbClr val="FF0000"/>
                </a:solidFill>
              </a:rPr>
              <a:t>alternatives to suspension or expulsion </a:t>
            </a:r>
            <a:r>
              <a:rPr lang="en-US" dirty="0"/>
              <a:t>e.g., counseling, anger management, after school community service  </a:t>
            </a:r>
          </a:p>
        </p:txBody>
      </p:sp>
      <p:sp>
        <p:nvSpPr>
          <p:cNvPr id="4" name="Slide Number Placeholder 3"/>
          <p:cNvSpPr>
            <a:spLocks noGrp="1"/>
          </p:cNvSpPr>
          <p:nvPr>
            <p:ph type="sldNum" sz="quarter" idx="10"/>
          </p:nvPr>
        </p:nvSpPr>
        <p:spPr/>
        <p:txBody>
          <a:bodyPr/>
          <a:lstStyle/>
          <a:p>
            <a:fld id="{91800C1A-C74D-49E1-993B-3663A8434BFB}" type="slidenum">
              <a:rPr lang="en-US" smtClean="0"/>
              <a:t>54</a:t>
            </a:fld>
            <a:endParaRPr lang="en-US"/>
          </a:p>
        </p:txBody>
      </p:sp>
    </p:spTree>
    <p:extLst>
      <p:ext uri="{BB962C8B-B14F-4D97-AF65-F5344CB8AC3E}">
        <p14:creationId xmlns:p14="http://schemas.microsoft.com/office/powerpoint/2010/main" val="6248263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432" y="274638"/>
            <a:ext cx="7286368" cy="1143000"/>
          </a:xfrm>
        </p:spPr>
        <p:txBody>
          <a:bodyPr/>
          <a:lstStyle/>
          <a:p>
            <a:r>
              <a:rPr lang="en-US" b="1" dirty="0"/>
              <a:t>Why</a:t>
            </a:r>
            <a:r>
              <a:rPr lang="en-US" dirty="0"/>
              <a:t> is it important to pay attention to suspensions?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50534" y="1858833"/>
            <a:ext cx="3115952" cy="3495762"/>
          </a:xfrm>
          <a:prstGeom prst="rect">
            <a:avLst/>
          </a:prstGeom>
        </p:spPr>
      </p:pic>
      <p:sp>
        <p:nvSpPr>
          <p:cNvPr id="4" name="Slide Number Placeholder 3"/>
          <p:cNvSpPr>
            <a:spLocks noGrp="1"/>
          </p:cNvSpPr>
          <p:nvPr>
            <p:ph type="sldNum" sz="quarter" idx="10"/>
          </p:nvPr>
        </p:nvSpPr>
        <p:spPr/>
        <p:txBody>
          <a:bodyPr/>
          <a:lstStyle/>
          <a:p>
            <a:fld id="{91800C1A-C74D-49E1-993B-3663A8434BFB}" type="slidenum">
              <a:rPr lang="en-US" smtClean="0"/>
              <a:t>55</a:t>
            </a:fld>
            <a:endParaRPr lang="en-US"/>
          </a:p>
        </p:txBody>
      </p:sp>
    </p:spTree>
    <p:extLst>
      <p:ext uri="{BB962C8B-B14F-4D97-AF65-F5344CB8AC3E}">
        <p14:creationId xmlns:p14="http://schemas.microsoft.com/office/powerpoint/2010/main" val="16787661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700" b="1" dirty="0"/>
              <a:t>Basic Rules regarding suspensions </a:t>
            </a:r>
            <a:br>
              <a:rPr lang="en-US" dirty="0"/>
            </a:br>
            <a:r>
              <a:rPr lang="en-US" sz="1800" b="1" dirty="0"/>
              <a:t>(Education Code 489005(a)</a:t>
            </a:r>
          </a:p>
        </p:txBody>
      </p:sp>
      <p:sp>
        <p:nvSpPr>
          <p:cNvPr id="3" name="Content Placeholder 2"/>
          <p:cNvSpPr>
            <a:spLocks noGrp="1"/>
          </p:cNvSpPr>
          <p:nvPr>
            <p:ph idx="1"/>
          </p:nvPr>
        </p:nvSpPr>
        <p:spPr>
          <a:xfrm>
            <a:off x="628650" y="1417638"/>
            <a:ext cx="8058150" cy="4089003"/>
          </a:xfrm>
        </p:spPr>
        <p:txBody>
          <a:bodyPr>
            <a:normAutofit fontScale="85000" lnSpcReduction="10000"/>
          </a:bodyPr>
          <a:lstStyle/>
          <a:p>
            <a:pPr marL="0" indent="0">
              <a:buNone/>
            </a:pPr>
            <a:endParaRPr lang="en-US" b="1" dirty="0"/>
          </a:p>
          <a:p>
            <a:pPr marL="385763" indent="-385763">
              <a:buAutoNum type="arabicParenBoth"/>
            </a:pPr>
            <a:r>
              <a:rPr lang="en-US" dirty="0">
                <a:solidFill>
                  <a:srgbClr val="FF0000"/>
                </a:solidFill>
              </a:rPr>
              <a:t>Suspension must be preceded by an informal conference unless</a:t>
            </a:r>
            <a:r>
              <a:rPr lang="en-US" dirty="0"/>
              <a:t> this is an “emergency situation”+ student must be informed of the reason(s) for action, evidence, and his/her opportunity to present an explanation/evidence</a:t>
            </a:r>
          </a:p>
          <a:p>
            <a:pPr marL="385763" indent="-385763">
              <a:buAutoNum type="arabicParenBoth"/>
            </a:pPr>
            <a:r>
              <a:rPr lang="en-US" dirty="0">
                <a:solidFill>
                  <a:srgbClr val="FF0000"/>
                </a:solidFill>
              </a:rPr>
              <a:t>“emergency situation” </a:t>
            </a:r>
            <a:r>
              <a:rPr lang="en-US" dirty="0"/>
              <a:t>requires a determination by a </a:t>
            </a:r>
            <a:r>
              <a:rPr lang="en-US" b="1" dirty="0"/>
              <a:t>school administrator </a:t>
            </a:r>
            <a:r>
              <a:rPr lang="en-US" dirty="0"/>
              <a:t>that “there is a clear and present danger to the life, safety, or health of pupils or school personnel”</a:t>
            </a:r>
          </a:p>
          <a:p>
            <a:pPr marL="385763" indent="-385763">
              <a:buAutoNum type="arabicParenBoth" startAt="3"/>
            </a:pPr>
            <a:r>
              <a:rPr lang="en-US" dirty="0">
                <a:solidFill>
                  <a:srgbClr val="FF0000"/>
                </a:solidFill>
              </a:rPr>
              <a:t>Exception: </a:t>
            </a:r>
            <a:r>
              <a:rPr lang="en-US" dirty="0"/>
              <a:t>School administrators can suspend on first offense  for certain prohibited acts or  if school administrator determines that the student’s presence at school “causes a danger to persons or property or threatens to disrupt the instructional process.”</a:t>
            </a:r>
          </a:p>
          <a:p>
            <a:pPr marL="385763" indent="-385763">
              <a:buAutoNum type="arabicParenBoth"/>
            </a:pPr>
            <a:endParaRPr lang="en-US" dirty="0"/>
          </a:p>
        </p:txBody>
      </p:sp>
      <p:sp>
        <p:nvSpPr>
          <p:cNvPr id="4" name="Slide Number Placeholder 3"/>
          <p:cNvSpPr>
            <a:spLocks noGrp="1"/>
          </p:cNvSpPr>
          <p:nvPr>
            <p:ph type="sldNum" sz="quarter" idx="10"/>
          </p:nvPr>
        </p:nvSpPr>
        <p:spPr/>
        <p:txBody>
          <a:bodyPr/>
          <a:lstStyle/>
          <a:p>
            <a:fld id="{91800C1A-C74D-49E1-993B-3663A8434BFB}" type="slidenum">
              <a:rPr lang="en-US" smtClean="0"/>
              <a:t>56</a:t>
            </a:fld>
            <a:endParaRPr lang="en-US"/>
          </a:p>
        </p:txBody>
      </p:sp>
    </p:spTree>
    <p:extLst>
      <p:ext uri="{BB962C8B-B14F-4D97-AF65-F5344CB8AC3E}">
        <p14:creationId xmlns:p14="http://schemas.microsoft.com/office/powerpoint/2010/main" val="2316149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Suspension should be used </a:t>
            </a:r>
            <a:r>
              <a:rPr lang="en-US" b="1" dirty="0"/>
              <a:t>only</a:t>
            </a:r>
            <a:r>
              <a:rPr lang="en-US" dirty="0"/>
              <a:t> when other means of correction fail…</a:t>
            </a:r>
          </a:p>
        </p:txBody>
      </p:sp>
      <p:sp>
        <p:nvSpPr>
          <p:cNvPr id="3" name="Content Placeholder 2"/>
          <p:cNvSpPr>
            <a:spLocks noGrp="1"/>
          </p:cNvSpPr>
          <p:nvPr>
            <p:ph idx="1"/>
          </p:nvPr>
        </p:nvSpPr>
        <p:spPr>
          <a:xfrm>
            <a:off x="457199" y="1600200"/>
            <a:ext cx="7912443" cy="4267200"/>
          </a:xfrm>
        </p:spPr>
        <p:txBody>
          <a:bodyPr>
            <a:normAutofit fontScale="92500" lnSpcReduction="20000"/>
          </a:bodyPr>
          <a:lstStyle/>
          <a:p>
            <a:pPr marL="0" indent="0">
              <a:buNone/>
            </a:pPr>
            <a:r>
              <a:rPr lang="en-US" b="1" dirty="0"/>
              <a:t>EDUCATION CODE 48900.5</a:t>
            </a:r>
          </a:p>
          <a:p>
            <a:pPr marL="0" indent="0">
              <a:buNone/>
            </a:pPr>
            <a:endParaRPr lang="en-US" dirty="0"/>
          </a:p>
          <a:p>
            <a:pPr marL="0" indent="0">
              <a:buNone/>
            </a:pPr>
            <a:r>
              <a:rPr lang="en-US" dirty="0"/>
              <a:t> (1</a:t>
            </a:r>
            <a:r>
              <a:rPr lang="en-US" dirty="0">
                <a:solidFill>
                  <a:schemeClr val="tx2"/>
                </a:solidFill>
              </a:rPr>
              <a:t>)</a:t>
            </a:r>
            <a:r>
              <a:rPr lang="en-US" dirty="0">
                <a:solidFill>
                  <a:srgbClr val="FF0000"/>
                </a:solidFill>
              </a:rPr>
              <a:t> A conference </a:t>
            </a:r>
            <a:r>
              <a:rPr lang="en-US" dirty="0"/>
              <a:t>between school personnel, the parent/guardian, and the pupil </a:t>
            </a:r>
          </a:p>
          <a:p>
            <a:pPr marL="0" indent="0">
              <a:buNone/>
            </a:pPr>
            <a:r>
              <a:rPr lang="en-US" dirty="0"/>
              <a:t>(2) </a:t>
            </a:r>
            <a:r>
              <a:rPr lang="en-US" dirty="0">
                <a:solidFill>
                  <a:srgbClr val="FF0000"/>
                </a:solidFill>
              </a:rPr>
              <a:t>Referrals</a:t>
            </a:r>
            <a:r>
              <a:rPr lang="en-US" dirty="0"/>
              <a:t> to the school counselor, psychologist, social worker, child welfare, attendance personnel, or others for case management and counseling </a:t>
            </a:r>
          </a:p>
          <a:p>
            <a:pPr marL="0" indent="0">
              <a:buNone/>
            </a:pPr>
            <a:r>
              <a:rPr lang="en-US" dirty="0"/>
              <a:t>(3) </a:t>
            </a:r>
            <a:r>
              <a:rPr lang="en-US" dirty="0">
                <a:solidFill>
                  <a:srgbClr val="FF0000"/>
                </a:solidFill>
              </a:rPr>
              <a:t>Study teams, </a:t>
            </a:r>
            <a:r>
              <a:rPr lang="en-US" dirty="0"/>
              <a:t>guidance teams, resource panels, or other intervention-related teams that assess behavior, and develop and implement individualized plans </a:t>
            </a:r>
          </a:p>
          <a:p>
            <a:pPr marL="0" indent="0">
              <a:buNone/>
            </a:pPr>
            <a:r>
              <a:rPr lang="en-US" dirty="0"/>
              <a:t>(4) Referral for </a:t>
            </a:r>
            <a:r>
              <a:rPr lang="en-US" dirty="0">
                <a:solidFill>
                  <a:srgbClr val="FF0000"/>
                </a:solidFill>
              </a:rPr>
              <a:t>a comprehensive psychosocial or psychoeducational assessment, </a:t>
            </a:r>
            <a:r>
              <a:rPr lang="en-US" dirty="0"/>
              <a:t>including for purposes of creating an individualized education program </a:t>
            </a:r>
          </a:p>
        </p:txBody>
      </p:sp>
      <p:sp>
        <p:nvSpPr>
          <p:cNvPr id="4" name="Slide Number Placeholder 3"/>
          <p:cNvSpPr>
            <a:spLocks noGrp="1"/>
          </p:cNvSpPr>
          <p:nvPr>
            <p:ph type="sldNum" sz="quarter" idx="10"/>
          </p:nvPr>
        </p:nvSpPr>
        <p:spPr/>
        <p:txBody>
          <a:bodyPr/>
          <a:lstStyle/>
          <a:p>
            <a:fld id="{91800C1A-C74D-49E1-993B-3663A8434BFB}" type="slidenum">
              <a:rPr lang="en-US" smtClean="0"/>
              <a:t>57</a:t>
            </a:fld>
            <a:endParaRPr lang="en-US"/>
          </a:p>
        </p:txBody>
      </p:sp>
    </p:spTree>
    <p:extLst>
      <p:ext uri="{BB962C8B-B14F-4D97-AF65-F5344CB8AC3E}">
        <p14:creationId xmlns:p14="http://schemas.microsoft.com/office/powerpoint/2010/main" val="3471441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Code 48900.5 (continued)</a:t>
            </a:r>
          </a:p>
        </p:txBody>
      </p:sp>
      <p:sp>
        <p:nvSpPr>
          <p:cNvPr id="3" name="Content Placeholder 2"/>
          <p:cNvSpPr>
            <a:spLocks noGrp="1"/>
          </p:cNvSpPr>
          <p:nvPr>
            <p:ph idx="1"/>
          </p:nvPr>
        </p:nvSpPr>
        <p:spPr>
          <a:xfrm>
            <a:off x="457200" y="1600200"/>
            <a:ext cx="5671751" cy="4267200"/>
          </a:xfrm>
        </p:spPr>
        <p:txBody>
          <a:bodyPr/>
          <a:lstStyle/>
          <a:p>
            <a:pPr marL="0" indent="0">
              <a:buNone/>
            </a:pPr>
            <a:r>
              <a:rPr lang="en-US" dirty="0"/>
              <a:t>(5) </a:t>
            </a:r>
            <a:r>
              <a:rPr lang="en-US" dirty="0">
                <a:solidFill>
                  <a:srgbClr val="FF0000"/>
                </a:solidFill>
              </a:rPr>
              <a:t>Enrollment</a:t>
            </a:r>
            <a:r>
              <a:rPr lang="en-US" dirty="0"/>
              <a:t> in a program for teaching prosocial behavior or anger management </a:t>
            </a:r>
          </a:p>
          <a:p>
            <a:pPr marL="0" indent="0">
              <a:buNone/>
            </a:pPr>
            <a:r>
              <a:rPr lang="en-US" dirty="0"/>
              <a:t>(6) </a:t>
            </a:r>
            <a:r>
              <a:rPr lang="en-US" dirty="0">
                <a:solidFill>
                  <a:srgbClr val="FF0000"/>
                </a:solidFill>
              </a:rPr>
              <a:t>Participation in a restorative justice </a:t>
            </a:r>
            <a:r>
              <a:rPr lang="en-US" dirty="0"/>
              <a:t>program </a:t>
            </a:r>
          </a:p>
          <a:p>
            <a:pPr marL="0" indent="0">
              <a:buNone/>
            </a:pPr>
            <a:r>
              <a:rPr lang="en-US" dirty="0"/>
              <a:t>(7) </a:t>
            </a:r>
            <a:r>
              <a:rPr lang="en-US" dirty="0">
                <a:solidFill>
                  <a:srgbClr val="FF0000"/>
                </a:solidFill>
              </a:rPr>
              <a:t>A positive behavior support </a:t>
            </a:r>
            <a:r>
              <a:rPr lang="en-US" dirty="0"/>
              <a:t>approach with </a:t>
            </a:r>
            <a:r>
              <a:rPr lang="en-US" dirty="0">
                <a:solidFill>
                  <a:srgbClr val="FF0000"/>
                </a:solidFill>
              </a:rPr>
              <a:t>tiered interventions</a:t>
            </a:r>
            <a:r>
              <a:rPr lang="en-US" dirty="0"/>
              <a:t> that occur during the school day on campus </a:t>
            </a:r>
          </a:p>
          <a:p>
            <a:pPr marL="0" indent="0">
              <a:buNone/>
            </a:pPr>
            <a:r>
              <a:rPr lang="en-US" dirty="0"/>
              <a:t>(8) </a:t>
            </a:r>
            <a:r>
              <a:rPr lang="en-US" dirty="0">
                <a:solidFill>
                  <a:srgbClr val="FF0000"/>
                </a:solidFill>
              </a:rPr>
              <a:t>After-school programs </a:t>
            </a:r>
            <a:r>
              <a:rPr lang="en-US" dirty="0"/>
              <a:t>that address specific behavioral issues </a:t>
            </a:r>
          </a:p>
          <a:p>
            <a:endParaRPr lang="en-US" dirty="0"/>
          </a:p>
        </p:txBody>
      </p:sp>
      <p:sp>
        <p:nvSpPr>
          <p:cNvPr id="4" name="Slide Number Placeholder 3"/>
          <p:cNvSpPr>
            <a:spLocks noGrp="1"/>
          </p:cNvSpPr>
          <p:nvPr>
            <p:ph type="sldNum" sz="quarter" idx="10"/>
          </p:nvPr>
        </p:nvSpPr>
        <p:spPr/>
        <p:txBody>
          <a:bodyPr/>
          <a:lstStyle/>
          <a:p>
            <a:fld id="{91800C1A-C74D-49E1-993B-3663A8434BFB}" type="slidenum">
              <a:rPr lang="en-US" smtClean="0"/>
              <a:t>58</a:t>
            </a:fld>
            <a:endParaRPr lang="en-US"/>
          </a:p>
        </p:txBody>
      </p:sp>
      <p:pic>
        <p:nvPicPr>
          <p:cNvPr id="5" name="Picture 4" descr="フリーイラスト素材] クリップアート, 人物, 子供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8016" y="2111434"/>
            <a:ext cx="1592819" cy="2807308"/>
          </a:xfrm>
          <a:prstGeom prst="rect">
            <a:avLst/>
          </a:prstGeom>
        </p:spPr>
      </p:pic>
    </p:spTree>
    <p:extLst>
      <p:ext uri="{BB962C8B-B14F-4D97-AF65-F5344CB8AC3E}">
        <p14:creationId xmlns:p14="http://schemas.microsoft.com/office/powerpoint/2010/main" val="25378558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756" y="453082"/>
            <a:ext cx="7590563" cy="1326292"/>
          </a:xfrm>
        </p:spPr>
        <p:txBody>
          <a:bodyPr>
            <a:normAutofit/>
          </a:bodyPr>
          <a:lstStyle/>
          <a:p>
            <a:pPr algn="ctr"/>
            <a:r>
              <a:rPr lang="en-US" sz="3000" b="1" dirty="0"/>
              <a:t>If the student is sent home, what's next? </a:t>
            </a:r>
            <a:br>
              <a:rPr lang="en-US" sz="3000" dirty="0"/>
            </a:br>
            <a:endParaRPr lang="en-US" sz="1800" b="1" dirty="0">
              <a:solidFill>
                <a:srgbClr val="FF0000"/>
              </a:solidFill>
            </a:endParaRPr>
          </a:p>
        </p:txBody>
      </p:sp>
      <p:sp>
        <p:nvSpPr>
          <p:cNvPr id="3" name="Content Placeholder 2"/>
          <p:cNvSpPr>
            <a:spLocks noGrp="1"/>
          </p:cNvSpPr>
          <p:nvPr>
            <p:ph idx="1"/>
          </p:nvPr>
        </p:nvSpPr>
        <p:spPr>
          <a:xfrm>
            <a:off x="399012" y="1612669"/>
            <a:ext cx="7682308" cy="4459142"/>
          </a:xfrm>
        </p:spPr>
        <p:txBody>
          <a:bodyPr>
            <a:normAutofit fontScale="92500" lnSpcReduction="20000"/>
          </a:bodyPr>
          <a:lstStyle/>
          <a:p>
            <a:pPr marL="385763" indent="-385763">
              <a:buAutoNum type="arabicParenBoth"/>
            </a:pPr>
            <a:r>
              <a:rPr lang="en-US" dirty="0"/>
              <a:t>A hearing will be held </a:t>
            </a:r>
            <a:r>
              <a:rPr lang="en-US" dirty="0">
                <a:solidFill>
                  <a:srgbClr val="FF0000"/>
                </a:solidFill>
              </a:rPr>
              <a:t>within 2 school days</a:t>
            </a:r>
          </a:p>
          <a:p>
            <a:pPr marL="385763" indent="-385763">
              <a:buAutoNum type="arabicParenBoth"/>
            </a:pPr>
            <a:r>
              <a:rPr lang="en-US" dirty="0"/>
              <a:t>The student must be</a:t>
            </a:r>
            <a:r>
              <a:rPr lang="en-US" dirty="0">
                <a:solidFill>
                  <a:srgbClr val="FF0000"/>
                </a:solidFill>
              </a:rPr>
              <a:t> informed </a:t>
            </a:r>
            <a:r>
              <a:rPr lang="en-US" dirty="0"/>
              <a:t>of his/her right to attend the hearing</a:t>
            </a:r>
          </a:p>
          <a:p>
            <a:pPr marL="385763" indent="-385763">
              <a:buAutoNum type="arabicParenBoth"/>
            </a:pPr>
            <a:r>
              <a:rPr lang="en-US" dirty="0"/>
              <a:t>Reasonable efforts must be made to </a:t>
            </a:r>
            <a:r>
              <a:rPr lang="en-US" dirty="0">
                <a:solidFill>
                  <a:srgbClr val="FF0000"/>
                </a:solidFill>
              </a:rPr>
              <a:t>contact</a:t>
            </a:r>
            <a:r>
              <a:rPr lang="en-US" dirty="0"/>
              <a:t> the student’s </a:t>
            </a:r>
            <a:r>
              <a:rPr lang="en-US" i="1" dirty="0"/>
              <a:t>educational-rights holder</a:t>
            </a:r>
          </a:p>
          <a:p>
            <a:pPr marL="385763" indent="-385763">
              <a:buAutoNum type="arabicParenBoth"/>
            </a:pPr>
            <a:r>
              <a:rPr lang="en-US" i="1" dirty="0">
                <a:solidFill>
                  <a:srgbClr val="FF0000"/>
                </a:solidFill>
              </a:rPr>
              <a:t>Education rights holder must be given written notice and may request meeting with school officials </a:t>
            </a:r>
            <a:r>
              <a:rPr lang="en-US" i="1" dirty="0"/>
              <a:t>but student cannot be penalized if rights holder FTA</a:t>
            </a:r>
          </a:p>
          <a:p>
            <a:pPr marL="385763" indent="-385763">
              <a:buAutoNum type="arabicParenBoth"/>
            </a:pPr>
            <a:r>
              <a:rPr lang="en-US" dirty="0"/>
              <a:t>Duration of suspension: 5 consecutive days max or 20 days/school year total</a:t>
            </a:r>
          </a:p>
          <a:p>
            <a:pPr marL="0" indent="0">
              <a:buNone/>
            </a:pPr>
            <a:endParaRPr lang="en-US" dirty="0"/>
          </a:p>
          <a:p>
            <a:pPr marL="0" indent="0">
              <a:buNone/>
            </a:pPr>
            <a:r>
              <a:rPr lang="en-US" b="1" dirty="0">
                <a:solidFill>
                  <a:srgbClr val="FF0000"/>
                </a:solidFill>
              </a:rPr>
              <a:t>Practice pointer </a:t>
            </a:r>
            <a:r>
              <a:rPr lang="en-US" dirty="0">
                <a:solidFill>
                  <a:srgbClr val="FF0000"/>
                </a:solidFill>
              </a:rPr>
              <a:t>keep up with class during suspension: </a:t>
            </a:r>
          </a:p>
          <a:p>
            <a:pPr marL="0" indent="0">
              <a:buNone/>
            </a:pPr>
            <a:r>
              <a:rPr lang="en-US" dirty="0">
                <a:solidFill>
                  <a:srgbClr val="FF0000"/>
                </a:solidFill>
              </a:rPr>
              <a:t>Work should be requested from school, including tests.</a:t>
            </a:r>
          </a:p>
        </p:txBody>
      </p:sp>
      <p:sp>
        <p:nvSpPr>
          <p:cNvPr id="4" name="Slide Number Placeholder 3"/>
          <p:cNvSpPr>
            <a:spLocks noGrp="1"/>
          </p:cNvSpPr>
          <p:nvPr>
            <p:ph type="sldNum" sz="quarter" idx="10"/>
          </p:nvPr>
        </p:nvSpPr>
        <p:spPr/>
        <p:txBody>
          <a:bodyPr/>
          <a:lstStyle/>
          <a:p>
            <a:fld id="{91800C1A-C74D-49E1-993B-3663A8434BFB}" type="slidenum">
              <a:rPr lang="en-US" smtClean="0"/>
              <a:t>59</a:t>
            </a:fld>
            <a:endParaRPr lang="en-US"/>
          </a:p>
        </p:txBody>
      </p:sp>
    </p:spTree>
    <p:extLst>
      <p:ext uri="{BB962C8B-B14F-4D97-AF65-F5344CB8AC3E}">
        <p14:creationId xmlns:p14="http://schemas.microsoft.com/office/powerpoint/2010/main" val="3917595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893" y="1149970"/>
            <a:ext cx="7995666" cy="994172"/>
          </a:xfrm>
        </p:spPr>
        <p:txBody>
          <a:bodyPr>
            <a:normAutofit fontScale="90000"/>
          </a:bodyPr>
          <a:lstStyle/>
          <a:p>
            <a:r>
              <a:rPr lang="en-US" dirty="0">
                <a:solidFill>
                  <a:srgbClr val="FF0000"/>
                </a:solidFill>
              </a:rPr>
              <a:t>Segment 2: advocacy</a:t>
            </a:r>
            <a:br>
              <a:rPr lang="en-US" dirty="0">
                <a:solidFill>
                  <a:srgbClr val="FF0000"/>
                </a:solidFill>
              </a:rPr>
            </a:br>
            <a:r>
              <a:rPr lang="en-US" dirty="0">
                <a:solidFill>
                  <a:srgbClr val="FF0000"/>
                </a:solidFill>
              </a:rPr>
              <a:t>What does “advocacy” mean to you?</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72991667"/>
              </p:ext>
            </p:extLst>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91800C1A-C74D-49E1-993B-3663A8434BFB}" type="slidenum">
              <a:rPr lang="en-US" smtClean="0"/>
              <a:t>6</a:t>
            </a:fld>
            <a:endParaRPr lang="en-US"/>
          </a:p>
        </p:txBody>
      </p:sp>
    </p:spTree>
    <p:extLst>
      <p:ext uri="{BB962C8B-B14F-4D97-AF65-F5344CB8AC3E}">
        <p14:creationId xmlns:p14="http://schemas.microsoft.com/office/powerpoint/2010/main" val="28604120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Expulsions: basic principles</a:t>
            </a:r>
            <a:br>
              <a:rPr lang="en-US" dirty="0"/>
            </a:br>
            <a:r>
              <a:rPr lang="en-US" sz="2100" b="1" dirty="0"/>
              <a:t>(Ed Code 48915)</a:t>
            </a:r>
          </a:p>
        </p:txBody>
      </p:sp>
      <p:sp>
        <p:nvSpPr>
          <p:cNvPr id="3" name="Content Placeholder 2"/>
          <p:cNvSpPr>
            <a:spLocks noGrp="1"/>
          </p:cNvSpPr>
          <p:nvPr>
            <p:ph idx="1"/>
          </p:nvPr>
        </p:nvSpPr>
        <p:spPr>
          <a:xfrm>
            <a:off x="553149" y="1481838"/>
            <a:ext cx="6650897" cy="4118862"/>
          </a:xfrm>
        </p:spPr>
        <p:txBody>
          <a:bodyPr>
            <a:normAutofit fontScale="85000" lnSpcReduction="20000"/>
          </a:bodyPr>
          <a:lstStyle/>
          <a:p>
            <a:pPr marL="0" indent="0">
              <a:buNone/>
            </a:pPr>
            <a:r>
              <a:rPr lang="en-US" dirty="0">
                <a:solidFill>
                  <a:srgbClr val="FF0000"/>
                </a:solidFill>
              </a:rPr>
              <a:t>Remember: Only the governing board of the school district can expel a student, school officials  </a:t>
            </a:r>
            <a:r>
              <a:rPr lang="en-US" i="1" dirty="0">
                <a:solidFill>
                  <a:srgbClr val="FF0000"/>
                </a:solidFill>
              </a:rPr>
              <a:t>can only recommend </a:t>
            </a:r>
            <a:r>
              <a:rPr lang="en-US" dirty="0">
                <a:solidFill>
                  <a:srgbClr val="FF0000"/>
                </a:solidFill>
              </a:rPr>
              <a:t>expulsion</a:t>
            </a:r>
          </a:p>
          <a:p>
            <a:pPr>
              <a:buFont typeface="Wingdings" panose="05000000000000000000" pitchFamily="2" charset="2"/>
              <a:buChar char="ü"/>
            </a:pPr>
            <a:r>
              <a:rPr lang="en-US" dirty="0"/>
              <a:t> For most conduct, officials have the discretion not to recommend expulsion</a:t>
            </a:r>
          </a:p>
          <a:p>
            <a:pPr>
              <a:buFont typeface="Wingdings" panose="05000000000000000000" pitchFamily="2" charset="2"/>
              <a:buChar char="ü"/>
            </a:pPr>
            <a:r>
              <a:rPr lang="en-US" dirty="0"/>
              <a:t> The School Board generally has </a:t>
            </a:r>
            <a:r>
              <a:rPr lang="en-US" dirty="0">
                <a:solidFill>
                  <a:srgbClr val="FF0000"/>
                </a:solidFill>
              </a:rPr>
              <a:t>discretion</a:t>
            </a:r>
            <a:r>
              <a:rPr lang="en-US" dirty="0"/>
              <a:t> not to expel (EC 48915(a),(b),(e)</a:t>
            </a:r>
          </a:p>
          <a:p>
            <a:pPr>
              <a:buFont typeface="Wingdings" panose="05000000000000000000" pitchFamily="2" charset="2"/>
              <a:buChar char="ü"/>
            </a:pPr>
            <a:r>
              <a:rPr lang="en-US" dirty="0"/>
              <a:t>There is a small category of offenses that require expulsion (EC48915(c-d) </a:t>
            </a:r>
          </a:p>
          <a:p>
            <a:pPr marL="0" indent="0" algn="ctr">
              <a:buNone/>
            </a:pPr>
            <a:r>
              <a:rPr lang="en-US" dirty="0"/>
              <a:t>    </a:t>
            </a:r>
            <a:r>
              <a:rPr lang="en-US" dirty="0">
                <a:solidFill>
                  <a:srgbClr val="FF0000"/>
                </a:solidFill>
              </a:rPr>
              <a:t>(“zero tolerance offenses”) </a:t>
            </a:r>
          </a:p>
          <a:p>
            <a:pPr marL="0" indent="0" algn="ctr">
              <a:buNone/>
            </a:pPr>
            <a:endParaRPr lang="en-US" sz="2100" b="1" dirty="0"/>
          </a:p>
          <a:p>
            <a:pPr marL="0" indent="0" algn="ctr">
              <a:buNone/>
            </a:pPr>
            <a:r>
              <a:rPr lang="en-US" sz="2100" b="1" dirty="0"/>
              <a:t>i.e., firearm offenses, brandishing a knife at another person, selling controlled substances, committing or attempting sexual assault/battery, and possessing an explosive. </a:t>
            </a:r>
          </a:p>
        </p:txBody>
      </p:sp>
      <p:sp>
        <p:nvSpPr>
          <p:cNvPr id="4" name="Slide Number Placeholder 3"/>
          <p:cNvSpPr>
            <a:spLocks noGrp="1"/>
          </p:cNvSpPr>
          <p:nvPr>
            <p:ph type="sldNum" sz="quarter" idx="10"/>
          </p:nvPr>
        </p:nvSpPr>
        <p:spPr/>
        <p:txBody>
          <a:bodyPr/>
          <a:lstStyle/>
          <a:p>
            <a:fld id="{91800C1A-C74D-49E1-993B-3663A8434BFB}" type="slidenum">
              <a:rPr lang="en-US" smtClean="0"/>
              <a:t>60</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0262" y="1417638"/>
            <a:ext cx="1396538" cy="2963840"/>
          </a:xfrm>
          <a:prstGeom prst="rect">
            <a:avLst/>
          </a:prstGeom>
        </p:spPr>
      </p:pic>
    </p:spTree>
    <p:extLst>
      <p:ext uri="{BB962C8B-B14F-4D97-AF65-F5344CB8AC3E}">
        <p14:creationId xmlns:p14="http://schemas.microsoft.com/office/powerpoint/2010/main" val="18339280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583" y="274638"/>
            <a:ext cx="6841374" cy="1143000"/>
          </a:xfrm>
        </p:spPr>
        <p:txBody>
          <a:bodyPr/>
          <a:lstStyle/>
          <a:p>
            <a:r>
              <a:rPr lang="en-US" sz="2800" b="1" dirty="0"/>
              <a:t>What about a child/YOUTH without an IEP?  </a:t>
            </a:r>
            <a:endParaRPr lang="en-US" sz="2400" b="1" dirty="0"/>
          </a:p>
        </p:txBody>
      </p:sp>
      <p:sp>
        <p:nvSpPr>
          <p:cNvPr id="3" name="Content Placeholder 2"/>
          <p:cNvSpPr>
            <a:spLocks noGrp="1"/>
          </p:cNvSpPr>
          <p:nvPr>
            <p:ph idx="1"/>
          </p:nvPr>
        </p:nvSpPr>
        <p:spPr>
          <a:xfrm>
            <a:off x="922638" y="1828800"/>
            <a:ext cx="5774724" cy="4300150"/>
          </a:xfrm>
        </p:spPr>
        <p:txBody>
          <a:bodyPr/>
          <a:lstStyle/>
          <a:p>
            <a:pPr marL="0" indent="0">
              <a:buNone/>
            </a:pPr>
            <a:r>
              <a:rPr lang="en-US" b="1" dirty="0"/>
              <a:t>Amended Ed Code  48918.1: The role of the Social Worker</a:t>
            </a:r>
          </a:p>
          <a:p>
            <a:pPr marL="0" indent="0">
              <a:buNone/>
            </a:pPr>
            <a:r>
              <a:rPr lang="en-US" dirty="0"/>
              <a:t>If the decision to recommend expulsion </a:t>
            </a:r>
            <a:r>
              <a:rPr lang="en-US" dirty="0">
                <a:solidFill>
                  <a:srgbClr val="FF0000"/>
                </a:solidFill>
              </a:rPr>
              <a:t>is a discretionary act </a:t>
            </a:r>
            <a:r>
              <a:rPr lang="en-US" dirty="0"/>
              <a:t>, the governing board of the school district </a:t>
            </a:r>
            <a:r>
              <a:rPr lang="en-US" b="1" dirty="0"/>
              <a:t>shall</a:t>
            </a:r>
            <a:r>
              <a:rPr lang="en-US" dirty="0"/>
              <a:t> provide notice of the expulsion hearing to the foster child’s attorney </a:t>
            </a:r>
            <a:r>
              <a:rPr lang="en-US" b="1" dirty="0"/>
              <a:t>and</a:t>
            </a:r>
            <a:r>
              <a:rPr lang="en-US" dirty="0"/>
              <a:t> </a:t>
            </a:r>
            <a:r>
              <a:rPr lang="en-US" b="1" dirty="0"/>
              <a:t>an appropriate representative of  the CW agency at least 10 calendar days before the hearing.</a:t>
            </a:r>
          </a:p>
          <a:p>
            <a:endParaRPr lang="en-US" dirty="0"/>
          </a:p>
        </p:txBody>
      </p:sp>
      <p:sp>
        <p:nvSpPr>
          <p:cNvPr id="4" name="Slide Number Placeholder 3"/>
          <p:cNvSpPr>
            <a:spLocks noGrp="1"/>
          </p:cNvSpPr>
          <p:nvPr>
            <p:ph type="sldNum" sz="quarter" idx="10"/>
          </p:nvPr>
        </p:nvSpPr>
        <p:spPr/>
        <p:txBody>
          <a:bodyPr/>
          <a:lstStyle/>
          <a:p>
            <a:fld id="{91800C1A-C74D-49E1-993B-3663A8434BFB}" type="slidenum">
              <a:rPr lang="en-US" smtClean="0"/>
              <a:t>61</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9319" y="2034746"/>
            <a:ext cx="1693484" cy="2604969"/>
          </a:xfrm>
          <a:prstGeom prst="rect">
            <a:avLst/>
          </a:prstGeom>
        </p:spPr>
      </p:pic>
    </p:spTree>
    <p:extLst>
      <p:ext uri="{BB962C8B-B14F-4D97-AF65-F5344CB8AC3E}">
        <p14:creationId xmlns:p14="http://schemas.microsoft.com/office/powerpoint/2010/main" val="6905509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3003"/>
            <a:ext cx="7919258" cy="1418959"/>
          </a:xfrm>
        </p:spPr>
        <p:txBody>
          <a:bodyPr>
            <a:normAutofit fontScale="90000"/>
          </a:bodyPr>
          <a:lstStyle/>
          <a:p>
            <a:r>
              <a:rPr lang="en-US" sz="2700" b="1" dirty="0"/>
              <a:t>Without an </a:t>
            </a:r>
            <a:r>
              <a:rPr lang="en-US" sz="2700" b="1" dirty="0" err="1"/>
              <a:t>Iep</a:t>
            </a:r>
            <a:r>
              <a:rPr lang="en-US" sz="2700" dirty="0"/>
              <a:t>, if expulsion is recommended what happens next &amp; what are the options?</a:t>
            </a:r>
            <a:br>
              <a:rPr lang="en-US" sz="3000" dirty="0"/>
            </a:br>
            <a:endParaRPr lang="en-US" sz="3000" dirty="0"/>
          </a:p>
        </p:txBody>
      </p:sp>
      <p:sp>
        <p:nvSpPr>
          <p:cNvPr id="3" name="Content Placeholder 2"/>
          <p:cNvSpPr>
            <a:spLocks noGrp="1"/>
          </p:cNvSpPr>
          <p:nvPr>
            <p:ph idx="1"/>
          </p:nvPr>
        </p:nvSpPr>
        <p:spPr>
          <a:xfrm>
            <a:off x="723206" y="1820487"/>
            <a:ext cx="5585315" cy="4046913"/>
          </a:xfrm>
        </p:spPr>
        <p:txBody>
          <a:bodyPr>
            <a:normAutofit fontScale="92500" lnSpcReduction="20000"/>
          </a:bodyPr>
          <a:lstStyle/>
          <a:p>
            <a:pPr marL="0" indent="0">
              <a:buNone/>
            </a:pPr>
            <a:r>
              <a:rPr lang="en-US" dirty="0">
                <a:solidFill>
                  <a:srgbClr val="FF0000"/>
                </a:solidFill>
              </a:rPr>
              <a:t>Students have  due process rights</a:t>
            </a:r>
            <a:r>
              <a:rPr lang="en-US" dirty="0"/>
              <a:t>, e.g., right to a hearing, written notice, to have an advocate/lawyer, right to produce witnesses and evidence, subpoena rights, right to a written decision. </a:t>
            </a:r>
          </a:p>
          <a:p>
            <a:pPr marL="0" indent="0">
              <a:buNone/>
            </a:pPr>
            <a:endParaRPr lang="en-US" dirty="0">
              <a:solidFill>
                <a:srgbClr val="FF0000"/>
              </a:solidFill>
            </a:endParaRPr>
          </a:p>
          <a:p>
            <a:pPr marL="0" indent="0">
              <a:buNone/>
            </a:pPr>
            <a:r>
              <a:rPr lang="en-US" dirty="0"/>
              <a:t>AND, if expelled, the right to receive notice of the right to appeal &amp; the </a:t>
            </a:r>
            <a:r>
              <a:rPr lang="en-US" dirty="0">
                <a:solidFill>
                  <a:srgbClr val="FF0000"/>
                </a:solidFill>
              </a:rPr>
              <a:t>right to be educated while expelled. </a:t>
            </a:r>
            <a:r>
              <a:rPr lang="en-US" dirty="0"/>
              <a:t>EC 48918(j)</a:t>
            </a:r>
          </a:p>
          <a:p>
            <a:pPr marL="0" indent="0">
              <a:buNone/>
            </a:pPr>
            <a:r>
              <a:rPr lang="en-US" dirty="0"/>
              <a:t>Appeal? Must be filed to County Board of Education within 30 days from the date of the expulsion decision.</a:t>
            </a:r>
          </a:p>
          <a:p>
            <a:pPr marL="0" indent="0">
              <a:buNone/>
            </a:pPr>
            <a:endParaRPr lang="en-US" dirty="0"/>
          </a:p>
        </p:txBody>
      </p:sp>
      <p:sp>
        <p:nvSpPr>
          <p:cNvPr id="4" name="Slide Number Placeholder 3"/>
          <p:cNvSpPr>
            <a:spLocks noGrp="1"/>
          </p:cNvSpPr>
          <p:nvPr>
            <p:ph type="sldNum" sz="quarter" idx="10"/>
          </p:nvPr>
        </p:nvSpPr>
        <p:spPr/>
        <p:txBody>
          <a:bodyPr/>
          <a:lstStyle/>
          <a:p>
            <a:fld id="{91800C1A-C74D-49E1-993B-3663A8434BFB}" type="slidenum">
              <a:rPr lang="en-US" smtClean="0"/>
              <a:t>62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694515" y="2059040"/>
            <a:ext cx="2343790" cy="2541865"/>
          </a:xfrm>
          <a:prstGeom prst="rect">
            <a:avLst/>
          </a:prstGeom>
        </p:spPr>
      </p:pic>
    </p:spTree>
    <p:extLst>
      <p:ext uri="{BB962C8B-B14F-4D97-AF65-F5344CB8AC3E}">
        <p14:creationId xmlns:p14="http://schemas.microsoft.com/office/powerpoint/2010/main" val="4729424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What can I do to keep the youth connected to his/her education?</a:t>
            </a:r>
          </a:p>
        </p:txBody>
      </p:sp>
      <p:sp>
        <p:nvSpPr>
          <p:cNvPr id="3" name="Content Placeholder 2"/>
          <p:cNvSpPr>
            <a:spLocks noGrp="1"/>
          </p:cNvSpPr>
          <p:nvPr>
            <p:ph idx="1"/>
          </p:nvPr>
        </p:nvSpPr>
        <p:spPr>
          <a:xfrm>
            <a:off x="955964" y="1600200"/>
            <a:ext cx="7730836" cy="4267200"/>
          </a:xfrm>
        </p:spPr>
        <p:txBody>
          <a:bodyPr>
            <a:normAutofit lnSpcReduction="10000"/>
          </a:bodyPr>
          <a:lstStyle/>
          <a:p>
            <a:pPr marL="0" indent="0">
              <a:buNone/>
            </a:pPr>
            <a:r>
              <a:rPr lang="en-US" dirty="0"/>
              <a:t>Education during expulsion</a:t>
            </a:r>
          </a:p>
          <a:p>
            <a:pPr marL="0" indent="0">
              <a:buNone/>
            </a:pPr>
            <a:r>
              <a:rPr lang="en-US" dirty="0"/>
              <a:t>Rehabilitation Plan</a:t>
            </a:r>
          </a:p>
          <a:p>
            <a:pPr marL="0" indent="0">
              <a:buNone/>
            </a:pPr>
            <a:r>
              <a:rPr lang="en-US" dirty="0"/>
              <a:t>Readmission after expulsion</a:t>
            </a:r>
          </a:p>
          <a:p>
            <a:pPr marL="0" indent="0">
              <a:buNone/>
            </a:pPr>
            <a:r>
              <a:rPr lang="en-US" dirty="0"/>
              <a:t>Enrollment in another district</a:t>
            </a:r>
          </a:p>
          <a:p>
            <a:pPr marL="0" indent="0">
              <a:buNone/>
            </a:pPr>
            <a:r>
              <a:rPr lang="en-US" dirty="0"/>
              <a:t>Suspended expulsions</a:t>
            </a:r>
          </a:p>
          <a:p>
            <a:pPr marL="0" indent="0">
              <a:buNone/>
            </a:pPr>
            <a:r>
              <a:rPr lang="en-US" dirty="0"/>
              <a:t>Involuntary transfers: transfer to continuation schools or community day schools</a:t>
            </a:r>
          </a:p>
          <a:p>
            <a:pPr marL="0" indent="0">
              <a:buNone/>
            </a:pPr>
            <a:endParaRPr lang="en-US" dirty="0"/>
          </a:p>
          <a:p>
            <a:pPr marL="0" indent="0">
              <a:buNone/>
            </a:pPr>
            <a:r>
              <a:rPr lang="en-US" sz="1650" dirty="0">
                <a:solidFill>
                  <a:srgbClr val="FF0000"/>
                </a:solidFill>
              </a:rPr>
              <a:t>Practice Pointer: A student’s  ed. rights-holder has a right to add to the student’s school record a written statement/response to </a:t>
            </a:r>
            <a:r>
              <a:rPr lang="en-US" sz="1650" u="sng" dirty="0">
                <a:solidFill>
                  <a:srgbClr val="FF0000"/>
                </a:solidFill>
              </a:rPr>
              <a:t>any disciplinary action that appears in the student’s file</a:t>
            </a:r>
            <a:r>
              <a:rPr lang="en-US" sz="1650" dirty="0">
                <a:solidFill>
                  <a:srgbClr val="FF0000"/>
                </a:solidFill>
              </a:rPr>
              <a:t>. EC 49072</a:t>
            </a:r>
          </a:p>
          <a:p>
            <a:endParaRPr lang="en-US" sz="1650" dirty="0">
              <a:solidFill>
                <a:srgbClr val="FF0000"/>
              </a:solidFill>
            </a:endParaRPr>
          </a:p>
        </p:txBody>
      </p:sp>
      <p:sp>
        <p:nvSpPr>
          <p:cNvPr id="4" name="Slide Number Placeholder 3"/>
          <p:cNvSpPr>
            <a:spLocks noGrp="1"/>
          </p:cNvSpPr>
          <p:nvPr>
            <p:ph type="sldNum" sz="quarter" idx="10"/>
          </p:nvPr>
        </p:nvSpPr>
        <p:spPr/>
        <p:txBody>
          <a:bodyPr/>
          <a:lstStyle/>
          <a:p>
            <a:fld id="{91800C1A-C74D-49E1-993B-3663A8434BFB}" type="slidenum">
              <a:rPr lang="en-US" smtClean="0"/>
              <a:t>63</a:t>
            </a:fld>
            <a:endParaRPr lang="en-US"/>
          </a:p>
        </p:txBody>
      </p:sp>
    </p:spTree>
    <p:extLst>
      <p:ext uri="{BB962C8B-B14F-4D97-AF65-F5344CB8AC3E}">
        <p14:creationId xmlns:p14="http://schemas.microsoft.com/office/powerpoint/2010/main" val="37167111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335" y="274638"/>
            <a:ext cx="7880465" cy="1143000"/>
          </a:xfrm>
        </p:spPr>
        <p:txBody>
          <a:bodyPr>
            <a:noAutofit/>
          </a:bodyPr>
          <a:lstStyle/>
          <a:p>
            <a:r>
              <a:rPr lang="en-US" sz="2400" b="1" dirty="0"/>
              <a:t>For a student with an IEP, </a:t>
            </a:r>
            <a:r>
              <a:rPr lang="en-US" sz="2400" dirty="0"/>
              <a:t>What happens when behavioral problems erupt?</a:t>
            </a:r>
            <a:br>
              <a:rPr lang="en-US" sz="2800" dirty="0"/>
            </a:br>
            <a:r>
              <a:rPr lang="en-US" sz="2400" dirty="0"/>
              <a:t>      </a:t>
            </a:r>
          </a:p>
        </p:txBody>
      </p:sp>
      <p:sp>
        <p:nvSpPr>
          <p:cNvPr id="3" name="Content Placeholder 2"/>
          <p:cNvSpPr>
            <a:spLocks noGrp="1"/>
          </p:cNvSpPr>
          <p:nvPr>
            <p:ph idx="1"/>
          </p:nvPr>
        </p:nvSpPr>
        <p:spPr>
          <a:xfrm>
            <a:off x="972590" y="1417638"/>
            <a:ext cx="7714210" cy="4422989"/>
          </a:xfrm>
        </p:spPr>
        <p:txBody>
          <a:bodyPr>
            <a:normAutofit/>
          </a:bodyPr>
          <a:lstStyle/>
          <a:p>
            <a:pPr marL="0" indent="0">
              <a:buNone/>
            </a:pPr>
            <a:r>
              <a:rPr lang="en-US" dirty="0"/>
              <a:t>A: IEP team has the duty  to develop positive behavioral interventions, strategies, and supports that address behavior which impedes his or her learning.</a:t>
            </a:r>
          </a:p>
          <a:p>
            <a:r>
              <a:rPr lang="en-US" dirty="0"/>
              <a:t>Positive behavioral interventions are used </a:t>
            </a:r>
            <a:r>
              <a:rPr lang="en-US" dirty="0">
                <a:solidFill>
                  <a:srgbClr val="FF0000"/>
                </a:solidFill>
              </a:rPr>
              <a:t>before </a:t>
            </a:r>
            <a:r>
              <a:rPr lang="en-US" dirty="0"/>
              <a:t>problem behaviors occur.</a:t>
            </a:r>
          </a:p>
          <a:p>
            <a:r>
              <a:rPr lang="en-US" dirty="0"/>
              <a:t>How does the social worker advocate for early intervention?</a:t>
            </a:r>
          </a:p>
          <a:p>
            <a:r>
              <a:rPr lang="en-US" dirty="0">
                <a:solidFill>
                  <a:srgbClr val="FF0000"/>
                </a:solidFill>
              </a:rPr>
              <a:t>Functional Behavioral Assessments? </a:t>
            </a:r>
            <a:r>
              <a:rPr lang="en-US" dirty="0"/>
              <a:t>Remember: behaviors serve a function and are context-related</a:t>
            </a:r>
          </a:p>
        </p:txBody>
      </p:sp>
      <p:sp>
        <p:nvSpPr>
          <p:cNvPr id="4" name="Slide Number Placeholder 3"/>
          <p:cNvSpPr>
            <a:spLocks noGrp="1"/>
          </p:cNvSpPr>
          <p:nvPr>
            <p:ph type="sldNum" sz="quarter" idx="10"/>
          </p:nvPr>
        </p:nvSpPr>
        <p:spPr/>
        <p:txBody>
          <a:bodyPr/>
          <a:lstStyle/>
          <a:p>
            <a:fld id="{91800C1A-C74D-49E1-993B-3663A8434BFB}" type="slidenum">
              <a:rPr lang="en-US" smtClean="0"/>
              <a:t>64</a:t>
            </a:fld>
            <a:endParaRPr lang="en-US"/>
          </a:p>
        </p:txBody>
      </p:sp>
    </p:spTree>
    <p:extLst>
      <p:ext uri="{BB962C8B-B14F-4D97-AF65-F5344CB8AC3E}">
        <p14:creationId xmlns:p14="http://schemas.microsoft.com/office/powerpoint/2010/main" val="21917537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0AB90-4EA9-4032-B79A-7E63AC91FD24}"/>
              </a:ext>
            </a:extLst>
          </p:cNvPr>
          <p:cNvSpPr>
            <a:spLocks noGrp="1"/>
          </p:cNvSpPr>
          <p:nvPr>
            <p:ph type="ctrTitle"/>
          </p:nvPr>
        </p:nvSpPr>
        <p:spPr>
          <a:xfrm>
            <a:off x="739833" y="307571"/>
            <a:ext cx="7718367" cy="1271847"/>
          </a:xfrm>
        </p:spPr>
        <p:txBody>
          <a:bodyPr/>
          <a:lstStyle/>
          <a:p>
            <a:r>
              <a:rPr lang="en-US" sz="2800" dirty="0"/>
              <a:t>Functional Behavioral Assessment(FBA) IDEA 1997*</a:t>
            </a:r>
          </a:p>
        </p:txBody>
      </p:sp>
      <p:sp>
        <p:nvSpPr>
          <p:cNvPr id="3" name="Subtitle 2">
            <a:extLst>
              <a:ext uri="{FF2B5EF4-FFF2-40B4-BE49-F238E27FC236}">
                <a16:creationId xmlns:a16="http://schemas.microsoft.com/office/drawing/2014/main" id="{FC68C718-2F2C-4D1C-BFAD-8C626C2B68FC}"/>
              </a:ext>
            </a:extLst>
          </p:cNvPr>
          <p:cNvSpPr>
            <a:spLocks noGrp="1"/>
          </p:cNvSpPr>
          <p:nvPr>
            <p:ph type="subTitle" idx="1"/>
          </p:nvPr>
        </p:nvSpPr>
        <p:spPr>
          <a:xfrm>
            <a:off x="631767" y="1729047"/>
            <a:ext cx="8329353" cy="3909754"/>
          </a:xfrm>
        </p:spPr>
        <p:txBody>
          <a:bodyPr/>
          <a:lstStyle/>
          <a:p>
            <a:r>
              <a:rPr lang="en-US" sz="2400" dirty="0"/>
              <a:t>FBA targets the  child’s behavior, asking WHY?</a:t>
            </a:r>
          </a:p>
          <a:p>
            <a:r>
              <a:rPr lang="en-US" sz="2400" dirty="0"/>
              <a:t>FBA is based on the principle that behaviors </a:t>
            </a:r>
          </a:p>
          <a:p>
            <a:r>
              <a:rPr lang="en-US" sz="2400" dirty="0"/>
              <a:t>Do not occur in a vacuum,</a:t>
            </a:r>
          </a:p>
          <a:p>
            <a:r>
              <a:rPr lang="en-US" sz="2400" dirty="0"/>
              <a:t>Occur in response to identifiable stimuli, </a:t>
            </a:r>
          </a:p>
          <a:p>
            <a:r>
              <a:rPr lang="en-US" sz="2400" dirty="0"/>
              <a:t>Are governed by consequences, </a:t>
            </a:r>
            <a:r>
              <a:rPr lang="en-US" sz="2400" b="1" dirty="0"/>
              <a:t>and </a:t>
            </a:r>
          </a:p>
          <a:p>
            <a:r>
              <a:rPr lang="en-US" sz="2400" dirty="0"/>
              <a:t>Are a form of communication…and misbehavior may be adaptive.</a:t>
            </a:r>
          </a:p>
          <a:p>
            <a:r>
              <a:rPr lang="en-US" sz="2000" dirty="0"/>
              <a:t>*</a:t>
            </a:r>
            <a:r>
              <a:rPr lang="en-US" sz="1400" b="1" dirty="0"/>
              <a:t>Usually part of the pre-IEP plan but required by law within 10 days of any singular offense which is punishable by suspension or removal to alternative education setting.</a:t>
            </a:r>
          </a:p>
          <a:p>
            <a:endParaRPr lang="en-US" dirty="0"/>
          </a:p>
        </p:txBody>
      </p:sp>
    </p:spTree>
    <p:extLst>
      <p:ext uri="{BB962C8B-B14F-4D97-AF65-F5344CB8AC3E}">
        <p14:creationId xmlns:p14="http://schemas.microsoft.com/office/powerpoint/2010/main" val="2127635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A17EB-A3CD-4E2A-9DD4-7CAA6A0AF76F}"/>
              </a:ext>
            </a:extLst>
          </p:cNvPr>
          <p:cNvSpPr>
            <a:spLocks noGrp="1"/>
          </p:cNvSpPr>
          <p:nvPr>
            <p:ph type="title"/>
          </p:nvPr>
        </p:nvSpPr>
        <p:spPr>
          <a:xfrm>
            <a:off x="457200" y="274638"/>
            <a:ext cx="8229600" cy="731202"/>
          </a:xfrm>
        </p:spPr>
        <p:txBody>
          <a:bodyPr/>
          <a:lstStyle/>
          <a:p>
            <a:r>
              <a:rPr lang="en-US" dirty="0"/>
              <a:t>How </a:t>
            </a:r>
            <a:r>
              <a:rPr lang="en-US" dirty="0" err="1"/>
              <a:t>fba</a:t>
            </a:r>
            <a:r>
              <a:rPr lang="en-US" dirty="0"/>
              <a:t> works: step by step</a:t>
            </a:r>
          </a:p>
        </p:txBody>
      </p:sp>
      <p:sp>
        <p:nvSpPr>
          <p:cNvPr id="3" name="Content Placeholder 2">
            <a:extLst>
              <a:ext uri="{FF2B5EF4-FFF2-40B4-BE49-F238E27FC236}">
                <a16:creationId xmlns:a16="http://schemas.microsoft.com/office/drawing/2014/main" id="{352240FC-5A9D-46FC-AB67-A25474EA77FD}"/>
              </a:ext>
            </a:extLst>
          </p:cNvPr>
          <p:cNvSpPr>
            <a:spLocks noGrp="1"/>
          </p:cNvSpPr>
          <p:nvPr>
            <p:ph idx="1"/>
          </p:nvPr>
        </p:nvSpPr>
        <p:spPr>
          <a:xfrm>
            <a:off x="399011" y="1305098"/>
            <a:ext cx="8287789" cy="4562302"/>
          </a:xfrm>
        </p:spPr>
        <p:txBody>
          <a:bodyPr/>
          <a:lstStyle/>
          <a:p>
            <a:pPr marL="0" indent="0">
              <a:buNone/>
            </a:pPr>
            <a:r>
              <a:rPr lang="en-US" sz="2400" dirty="0"/>
              <a:t>FBA describes the student’s behavior in terms that are </a:t>
            </a:r>
            <a:r>
              <a:rPr lang="en-US" sz="2400" b="1" dirty="0"/>
              <a:t>specific, observable, and measurable</a:t>
            </a:r>
          </a:p>
          <a:p>
            <a:r>
              <a:rPr lang="en-US" sz="2400" dirty="0"/>
              <a:t>When is the student more likely to engage in this behavior?</a:t>
            </a:r>
          </a:p>
          <a:p>
            <a:r>
              <a:rPr lang="en-US" sz="2400" dirty="0"/>
              <a:t>Triggering events, settings?</a:t>
            </a:r>
          </a:p>
          <a:p>
            <a:r>
              <a:rPr lang="en-US" sz="2400" dirty="0"/>
              <a:t>Interview those knowledgeable about the occurrences</a:t>
            </a:r>
          </a:p>
          <a:p>
            <a:r>
              <a:rPr lang="en-US" sz="2400" dirty="0"/>
              <a:t>Conduct systematic direct observations of the behavior</a:t>
            </a:r>
          </a:p>
          <a:p>
            <a:r>
              <a:rPr lang="en-US" sz="2400" dirty="0"/>
              <a:t>Analyze information collected for </a:t>
            </a:r>
            <a:r>
              <a:rPr lang="en-US" sz="2400" b="1" dirty="0"/>
              <a:t>patterns</a:t>
            </a:r>
            <a:r>
              <a:rPr lang="en-US" sz="2400" dirty="0"/>
              <a:t> and </a:t>
            </a:r>
            <a:r>
              <a:rPr lang="en-US" sz="2400" b="1" dirty="0"/>
              <a:t>develop hypothesis about the purpose of the behavior, conduct experiments with interventions</a:t>
            </a:r>
          </a:p>
          <a:p>
            <a:r>
              <a:rPr lang="en-US" sz="2400" dirty="0"/>
              <a:t>Develop a realistic intervention with benchmarks.</a:t>
            </a:r>
          </a:p>
        </p:txBody>
      </p:sp>
      <p:sp>
        <p:nvSpPr>
          <p:cNvPr id="4" name="Slide Number Placeholder 3">
            <a:extLst>
              <a:ext uri="{FF2B5EF4-FFF2-40B4-BE49-F238E27FC236}">
                <a16:creationId xmlns:a16="http://schemas.microsoft.com/office/drawing/2014/main" id="{6E82A830-AF47-46E9-99A1-CD0FA0803096}"/>
              </a:ext>
            </a:extLst>
          </p:cNvPr>
          <p:cNvSpPr>
            <a:spLocks noGrp="1"/>
          </p:cNvSpPr>
          <p:nvPr>
            <p:ph type="sldNum" sz="quarter" idx="10"/>
          </p:nvPr>
        </p:nvSpPr>
        <p:spPr/>
        <p:txBody>
          <a:bodyPr/>
          <a:lstStyle/>
          <a:p>
            <a:fld id="{91800C1A-C74D-49E1-993B-3663A8434BFB}" type="slidenum">
              <a:rPr lang="en-US" smtClean="0"/>
              <a:t>66</a:t>
            </a:fld>
            <a:endParaRPr lang="en-US"/>
          </a:p>
        </p:txBody>
      </p:sp>
    </p:spTree>
    <p:extLst>
      <p:ext uri="{BB962C8B-B14F-4D97-AF65-F5344CB8AC3E}">
        <p14:creationId xmlns:p14="http://schemas.microsoft.com/office/powerpoint/2010/main" val="16036078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990767"/>
          </a:xfrm>
        </p:spPr>
        <p:txBody>
          <a:bodyPr/>
          <a:lstStyle/>
          <a:p>
            <a:pPr algn="ctr"/>
            <a:r>
              <a:rPr lang="en-US" b="1" i="1" dirty="0"/>
              <a:t>Manifestation Determination (MD)</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30616" y="2430646"/>
            <a:ext cx="4351827" cy="3222009"/>
          </a:xfrm>
        </p:spPr>
      </p:pic>
      <p:sp>
        <p:nvSpPr>
          <p:cNvPr id="4" name="Slide Number Placeholder 3"/>
          <p:cNvSpPr>
            <a:spLocks noGrp="1"/>
          </p:cNvSpPr>
          <p:nvPr>
            <p:ph type="sldNum" sz="quarter" idx="10"/>
          </p:nvPr>
        </p:nvSpPr>
        <p:spPr/>
        <p:txBody>
          <a:bodyPr/>
          <a:lstStyle/>
          <a:p>
            <a:fld id="{91800C1A-C74D-49E1-993B-3663A8434BFB}" type="slidenum">
              <a:rPr lang="en-US" smtClean="0"/>
              <a:t>67</a:t>
            </a:fld>
            <a:endParaRPr lang="en-US"/>
          </a:p>
        </p:txBody>
      </p:sp>
    </p:spTree>
    <p:extLst>
      <p:ext uri="{BB962C8B-B14F-4D97-AF65-F5344CB8AC3E}">
        <p14:creationId xmlns:p14="http://schemas.microsoft.com/office/powerpoint/2010/main" val="33652343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16689"/>
            <a:ext cx="7626117" cy="994172"/>
          </a:xfrm>
        </p:spPr>
        <p:txBody>
          <a:bodyPr>
            <a:normAutofit fontScale="90000"/>
          </a:bodyPr>
          <a:lstStyle/>
          <a:p>
            <a:r>
              <a:rPr lang="en-US" sz="2400" dirty="0"/>
              <a:t>Amendments to  Education Code  formalize the  </a:t>
            </a:r>
            <a:r>
              <a:rPr lang="en-US" sz="2400" b="1" dirty="0"/>
              <a:t>advocacy role </a:t>
            </a:r>
            <a:r>
              <a:rPr lang="en-US" sz="2400" dirty="0"/>
              <a:t>of social workers (2013)</a:t>
            </a:r>
          </a:p>
        </p:txBody>
      </p:sp>
      <p:sp>
        <p:nvSpPr>
          <p:cNvPr id="3" name="Content Placeholder 2"/>
          <p:cNvSpPr>
            <a:spLocks noGrp="1"/>
          </p:cNvSpPr>
          <p:nvPr>
            <p:ph idx="1"/>
          </p:nvPr>
        </p:nvSpPr>
        <p:spPr>
          <a:xfrm>
            <a:off x="691567" y="1557959"/>
            <a:ext cx="6537646" cy="4373284"/>
          </a:xfrm>
        </p:spPr>
        <p:txBody>
          <a:bodyPr>
            <a:normAutofit/>
          </a:bodyPr>
          <a:lstStyle/>
          <a:p>
            <a:pPr marL="0" indent="0">
              <a:buNone/>
            </a:pPr>
            <a:r>
              <a:rPr lang="en-US" dirty="0"/>
              <a:t>Education Code 48853.5</a:t>
            </a:r>
          </a:p>
          <a:p>
            <a:pPr marL="0" indent="0">
              <a:buNone/>
            </a:pPr>
            <a:r>
              <a:rPr lang="en-US" dirty="0"/>
              <a:t>    Where a local education agency has proposed a change of placement due to any act for which a decision to </a:t>
            </a:r>
            <a:r>
              <a:rPr lang="en-US" dirty="0">
                <a:solidFill>
                  <a:srgbClr val="FF0000"/>
                </a:solidFill>
              </a:rPr>
              <a:t>recommend expulsion is at the discretion </a:t>
            </a:r>
            <a:r>
              <a:rPr lang="en-US" dirty="0"/>
              <a:t>of the principal or the district superintendent of schools, </a:t>
            </a:r>
            <a:r>
              <a:rPr lang="en-US" dirty="0">
                <a:solidFill>
                  <a:srgbClr val="FF0000"/>
                </a:solidFill>
              </a:rPr>
              <a:t>the attorney for the child and an appropriate representative of the CW agency shall be invited </a:t>
            </a:r>
            <a:r>
              <a:rPr lang="en-US" dirty="0"/>
              <a:t>to participate in the IEP program team meeting that makes a manifestation determination (MD).</a:t>
            </a:r>
          </a:p>
          <a:p>
            <a:pPr marL="0" indent="0">
              <a:buNone/>
            </a:pPr>
            <a:endParaRPr lang="en-US" dirty="0"/>
          </a:p>
        </p:txBody>
      </p:sp>
      <p:sp>
        <p:nvSpPr>
          <p:cNvPr id="4" name="Slide Number Placeholder 3"/>
          <p:cNvSpPr>
            <a:spLocks noGrp="1"/>
          </p:cNvSpPr>
          <p:nvPr>
            <p:ph type="sldNum" sz="quarter" idx="10"/>
          </p:nvPr>
        </p:nvSpPr>
        <p:spPr/>
        <p:txBody>
          <a:bodyPr/>
          <a:lstStyle/>
          <a:p>
            <a:fld id="{91800C1A-C74D-49E1-993B-3663A8434BFB}" type="slidenum">
              <a:rPr lang="en-US" smtClean="0"/>
              <a:t>68</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1677" y="2515226"/>
            <a:ext cx="1381125" cy="2124489"/>
          </a:xfrm>
          <a:prstGeom prst="rect">
            <a:avLst/>
          </a:prstGeom>
        </p:spPr>
      </p:pic>
    </p:spTree>
    <p:extLst>
      <p:ext uri="{BB962C8B-B14F-4D97-AF65-F5344CB8AC3E}">
        <p14:creationId xmlns:p14="http://schemas.microsoft.com/office/powerpoint/2010/main" val="36309301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if they want to expel my client?</a:t>
            </a:r>
          </a:p>
        </p:txBody>
      </p:sp>
      <p:sp>
        <p:nvSpPr>
          <p:cNvPr id="3" name="Content Placeholder 2"/>
          <p:cNvSpPr>
            <a:spLocks noGrp="1"/>
          </p:cNvSpPr>
          <p:nvPr>
            <p:ph idx="1"/>
          </p:nvPr>
        </p:nvSpPr>
        <p:spPr/>
        <p:txBody>
          <a:bodyPr/>
          <a:lstStyle/>
          <a:p>
            <a:pPr marL="0" indent="0">
              <a:buNone/>
            </a:pPr>
            <a:r>
              <a:rPr lang="en-US" b="1" dirty="0"/>
              <a:t>A student with an IEP is entitled by federal and state law to a hearing aka a Manifestation Determination.</a:t>
            </a:r>
          </a:p>
          <a:p>
            <a:pPr marL="0" indent="0">
              <a:buNone/>
            </a:pPr>
            <a:endParaRPr lang="en-US" dirty="0"/>
          </a:p>
          <a:p>
            <a:r>
              <a:rPr lang="en-US" dirty="0"/>
              <a:t>Purpose: Is the behavior(s) linked to the child/youth’s identified disability (disabilities)?</a:t>
            </a:r>
          </a:p>
          <a:p>
            <a:r>
              <a:rPr lang="en-US" dirty="0"/>
              <a:t>Goal: To continue to find a way to continue the child/you in education</a:t>
            </a:r>
          </a:p>
          <a:p>
            <a:r>
              <a:rPr lang="en-US" dirty="0"/>
              <a:t>Procedure: Basic due process</a:t>
            </a:r>
          </a:p>
          <a:p>
            <a:r>
              <a:rPr lang="en-US" dirty="0"/>
              <a:t>Setting: Informal (usually)</a:t>
            </a:r>
          </a:p>
        </p:txBody>
      </p:sp>
      <p:sp>
        <p:nvSpPr>
          <p:cNvPr id="4" name="Slide Number Placeholder 3"/>
          <p:cNvSpPr>
            <a:spLocks noGrp="1"/>
          </p:cNvSpPr>
          <p:nvPr>
            <p:ph type="sldNum" sz="quarter" idx="10"/>
          </p:nvPr>
        </p:nvSpPr>
        <p:spPr/>
        <p:txBody>
          <a:bodyPr/>
          <a:lstStyle/>
          <a:p>
            <a:fld id="{91800C1A-C74D-49E1-993B-3663A8434BFB}" type="slidenum">
              <a:rPr lang="en-US" smtClean="0"/>
              <a:t>69</a:t>
            </a:fld>
            <a:endParaRPr lang="en-US"/>
          </a:p>
        </p:txBody>
      </p:sp>
    </p:spTree>
    <p:extLst>
      <p:ext uri="{BB962C8B-B14F-4D97-AF65-F5344CB8AC3E}">
        <p14:creationId xmlns:p14="http://schemas.microsoft.com/office/powerpoint/2010/main" val="3053020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Responsibility of Social Workers</a:t>
            </a:r>
          </a:p>
        </p:txBody>
      </p:sp>
      <p:sp>
        <p:nvSpPr>
          <p:cNvPr id="3" name="Content Placeholder 2"/>
          <p:cNvSpPr>
            <a:spLocks noGrp="1"/>
          </p:cNvSpPr>
          <p:nvPr>
            <p:ph idx="1"/>
          </p:nvPr>
        </p:nvSpPr>
        <p:spPr>
          <a:xfrm>
            <a:off x="628650" y="1417638"/>
            <a:ext cx="8258175" cy="4072335"/>
          </a:xfrm>
        </p:spPr>
        <p:txBody>
          <a:bodyPr>
            <a:normAutofit lnSpcReduction="10000"/>
          </a:bodyPr>
          <a:lstStyle/>
          <a:p>
            <a:pPr marL="0" indent="0">
              <a:buNone/>
            </a:pPr>
            <a:r>
              <a:rPr lang="en-US" dirty="0">
                <a:solidFill>
                  <a:srgbClr val="FF0000"/>
                </a:solidFill>
              </a:rPr>
              <a:t>The National Association of Social Workers Code of Ethics</a:t>
            </a:r>
          </a:p>
          <a:p>
            <a:pPr marL="0" indent="0">
              <a:buNone/>
            </a:pPr>
            <a:r>
              <a:rPr lang="en-US" dirty="0"/>
              <a:t> Social workers should engage in action</a:t>
            </a:r>
          </a:p>
          <a:p>
            <a:pPr marL="0" indent="0">
              <a:buNone/>
            </a:pPr>
            <a:r>
              <a:rPr lang="en-US" dirty="0"/>
              <a:t> “…that seeks to ensure that all people have equal access to the resources, employment, services and opportunities they require to meet their basic human needs and to develop fully. </a:t>
            </a:r>
            <a:r>
              <a:rPr lang="en-US" u="sng" dirty="0">
                <a:solidFill>
                  <a:srgbClr val="FF0000"/>
                </a:solidFill>
              </a:rPr>
              <a:t>Social workers </a:t>
            </a:r>
            <a:r>
              <a:rPr lang="en-US" dirty="0"/>
              <a:t>should be aware of the impact of the political arena on practice and should advocate for changes in policy and legislation to improve social conditions in order to meet basic human needs and promote social justice…”</a:t>
            </a:r>
          </a:p>
        </p:txBody>
      </p:sp>
      <p:sp>
        <p:nvSpPr>
          <p:cNvPr id="4" name="Slide Number Placeholder 3"/>
          <p:cNvSpPr>
            <a:spLocks noGrp="1"/>
          </p:cNvSpPr>
          <p:nvPr>
            <p:ph type="sldNum" sz="quarter" idx="10"/>
          </p:nvPr>
        </p:nvSpPr>
        <p:spPr/>
        <p:txBody>
          <a:bodyPr/>
          <a:lstStyle/>
          <a:p>
            <a:fld id="{91800C1A-C74D-49E1-993B-3663A8434BFB}" type="slidenum">
              <a:rPr lang="en-US" smtClean="0"/>
              <a:t>7</a:t>
            </a:fld>
            <a:endParaRPr lang="en-US"/>
          </a:p>
        </p:txBody>
      </p:sp>
    </p:spTree>
    <p:extLst>
      <p:ext uri="{BB962C8B-B14F-4D97-AF65-F5344CB8AC3E}">
        <p14:creationId xmlns:p14="http://schemas.microsoft.com/office/powerpoint/2010/main" val="26890798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850" y="274638"/>
            <a:ext cx="7201949" cy="1143000"/>
          </a:xfrm>
        </p:spPr>
        <p:txBody>
          <a:bodyPr>
            <a:normAutofit/>
          </a:bodyPr>
          <a:lstStyle/>
          <a:p>
            <a:r>
              <a:rPr lang="en-US" dirty="0"/>
              <a:t>2 specific questions</a:t>
            </a:r>
            <a:endParaRPr lang="en-US" sz="3000" dirty="0"/>
          </a:p>
        </p:txBody>
      </p:sp>
      <p:sp>
        <p:nvSpPr>
          <p:cNvPr id="3" name="Content Placeholder 2"/>
          <p:cNvSpPr>
            <a:spLocks noGrp="1"/>
          </p:cNvSpPr>
          <p:nvPr>
            <p:ph idx="1"/>
          </p:nvPr>
        </p:nvSpPr>
        <p:spPr/>
        <p:txBody>
          <a:bodyPr>
            <a:normAutofit fontScale="92500"/>
          </a:bodyPr>
          <a:lstStyle/>
          <a:p>
            <a:pPr marL="0" indent="0">
              <a:buNone/>
            </a:pPr>
            <a:r>
              <a:rPr lang="en-US" b="1" dirty="0"/>
              <a:t>The Manifestation Determination hearing focuses on two specific questions:</a:t>
            </a:r>
          </a:p>
          <a:p>
            <a:pPr marL="0" indent="0">
              <a:buNone/>
            </a:pPr>
            <a:r>
              <a:rPr lang="en-US" dirty="0"/>
              <a:t>(1) Was the behavior caused by, or did it have a “direct and substantial relationship” to the student’s disability; and</a:t>
            </a:r>
          </a:p>
          <a:p>
            <a:pPr marL="0" indent="0">
              <a:buNone/>
            </a:pPr>
            <a:r>
              <a:rPr lang="en-US" dirty="0"/>
              <a:t>(2) Was the behavior a direct result of the district’s failure to implement the IEP? </a:t>
            </a:r>
          </a:p>
          <a:p>
            <a:pPr marL="0" indent="0">
              <a:buNone/>
            </a:pPr>
            <a:r>
              <a:rPr lang="en-US" dirty="0"/>
              <a:t>If the answer is YES to either, the student cannot be expelled and the school must develop a behavior plan </a:t>
            </a:r>
            <a:r>
              <a:rPr lang="en-US" dirty="0">
                <a:solidFill>
                  <a:srgbClr val="FF0000"/>
                </a:solidFill>
              </a:rPr>
              <a:t>(via a behavior assessment) </a:t>
            </a:r>
            <a:r>
              <a:rPr lang="en-US" dirty="0"/>
              <a:t>or revise the existing behavior plan.</a:t>
            </a:r>
          </a:p>
          <a:p>
            <a:pPr marL="0" indent="0">
              <a:buNone/>
            </a:pPr>
            <a:r>
              <a:rPr lang="en-US" dirty="0"/>
              <a:t>If the answer is NO both questions, the student may be disciplined like a non-disabled peer. </a:t>
            </a:r>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91800C1A-C74D-49E1-993B-3663A8434BFB}" type="slidenum">
              <a:rPr lang="en-US" smtClean="0"/>
              <a:t>70</a:t>
            </a:fld>
            <a:endParaRPr lang="en-US"/>
          </a:p>
        </p:txBody>
      </p:sp>
    </p:spTree>
    <p:extLst>
      <p:ext uri="{BB962C8B-B14F-4D97-AF65-F5344CB8AC3E}">
        <p14:creationId xmlns:p14="http://schemas.microsoft.com/office/powerpoint/2010/main" val="11183934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9126" y="274637"/>
            <a:ext cx="6317673" cy="1696775"/>
          </a:xfrm>
        </p:spPr>
        <p:txBody>
          <a:bodyPr>
            <a:normAutofit/>
          </a:bodyPr>
          <a:lstStyle/>
          <a:p>
            <a:r>
              <a:rPr lang="en-US" sz="2700" dirty="0"/>
              <a:t>Q: How can I be the most effective advocate? </a:t>
            </a:r>
            <a:br>
              <a:rPr lang="en-US" sz="2700" dirty="0"/>
            </a:br>
            <a:endParaRPr lang="en-US" sz="2200" b="1" dirty="0"/>
          </a:p>
        </p:txBody>
      </p:sp>
      <p:sp>
        <p:nvSpPr>
          <p:cNvPr id="3" name="Content Placeholder 2"/>
          <p:cNvSpPr>
            <a:spLocks noGrp="1"/>
          </p:cNvSpPr>
          <p:nvPr>
            <p:ph idx="1"/>
          </p:nvPr>
        </p:nvSpPr>
        <p:spPr>
          <a:xfrm>
            <a:off x="2224216" y="1753984"/>
            <a:ext cx="5585254" cy="4602367"/>
          </a:xfrm>
        </p:spPr>
        <p:txBody>
          <a:bodyPr>
            <a:normAutofit fontScale="40000" lnSpcReduction="20000"/>
          </a:bodyPr>
          <a:lstStyle/>
          <a:p>
            <a:pPr marL="0" indent="0">
              <a:buNone/>
            </a:pPr>
            <a:r>
              <a:rPr lang="en-US" sz="3200" dirty="0"/>
              <a:t> </a:t>
            </a:r>
            <a:r>
              <a:rPr lang="en-US" sz="4200" b="1" dirty="0"/>
              <a:t>A: Make sure the school follows procedural requirements and you have seen and read your client’s entire school record (ED 48918.1)</a:t>
            </a:r>
          </a:p>
          <a:p>
            <a:pPr marL="0" indent="0">
              <a:buNone/>
            </a:pPr>
            <a:endParaRPr lang="en-US" sz="4200" b="1" dirty="0"/>
          </a:p>
          <a:p>
            <a:pPr marL="0" indent="0">
              <a:buNone/>
            </a:pPr>
            <a:r>
              <a:rPr lang="en-US" sz="4200" dirty="0">
                <a:solidFill>
                  <a:srgbClr val="FF0000"/>
                </a:solidFill>
              </a:rPr>
              <a:t>The school must contact the youth’s attorney and social worker if the disciplinary action is based on a non- Education Code offense 48915(c) (“zero tolerance“ offense)* 10 days before the hearing</a:t>
            </a:r>
          </a:p>
          <a:p>
            <a:pPr marL="0" indent="0">
              <a:buNone/>
            </a:pPr>
            <a:endParaRPr lang="en-US" sz="4200" dirty="0">
              <a:solidFill>
                <a:srgbClr val="FF0000"/>
              </a:solidFill>
            </a:endParaRPr>
          </a:p>
          <a:p>
            <a:pPr marL="0" indent="0">
              <a:buNone/>
            </a:pPr>
            <a:r>
              <a:rPr lang="en-US" sz="4200" dirty="0"/>
              <a:t>The youth is entitled to basic due process i.e., actual notice, an opportunity for the youth to be heard directly and/or though the attorney or another third person and a hearing in front of an independent trier of fact.</a:t>
            </a:r>
          </a:p>
          <a:p>
            <a:pPr marL="0" indent="0">
              <a:buNone/>
            </a:pPr>
            <a:endParaRPr lang="en-US" sz="4200" dirty="0"/>
          </a:p>
          <a:p>
            <a:pPr marL="0" indent="0">
              <a:buNone/>
            </a:pPr>
            <a:endParaRPr lang="en-US" sz="3000" dirty="0"/>
          </a:p>
          <a:p>
            <a:pPr marL="0" indent="0">
              <a:buNone/>
            </a:pPr>
            <a:r>
              <a:rPr lang="en-US" sz="3000" b="1" dirty="0"/>
              <a:t>*“Zero tolerance” offenses, i.e., possession, selling a firearm, brandishing a knife, selling a controlled substance, committing or attempting to commit a sexual assault; possession of an explosive.</a:t>
            </a:r>
          </a:p>
          <a:p>
            <a:pPr marL="0" indent="0">
              <a:buNone/>
            </a:pPr>
            <a:endParaRPr lang="en-US" dirty="0"/>
          </a:p>
          <a:p>
            <a:pPr marL="0" indent="0">
              <a:buNone/>
            </a:pPr>
            <a:r>
              <a:rPr lang="en-US" dirty="0"/>
              <a:t>    </a:t>
            </a:r>
          </a:p>
        </p:txBody>
      </p:sp>
      <p:sp>
        <p:nvSpPr>
          <p:cNvPr id="4" name="Slide Number Placeholder 3"/>
          <p:cNvSpPr>
            <a:spLocks noGrp="1"/>
          </p:cNvSpPr>
          <p:nvPr>
            <p:ph type="sldNum" sz="quarter" idx="10"/>
          </p:nvPr>
        </p:nvSpPr>
        <p:spPr/>
        <p:txBody>
          <a:bodyPr/>
          <a:lstStyle/>
          <a:p>
            <a:fld id="{91800C1A-C74D-49E1-993B-3663A8434BFB}" type="slidenum">
              <a:rPr lang="en-US" smtClean="0"/>
              <a:t>71</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645" y="1971412"/>
            <a:ext cx="1437649" cy="2516844"/>
          </a:xfrm>
          <a:prstGeom prst="rect">
            <a:avLst/>
          </a:prstGeom>
        </p:spPr>
      </p:pic>
    </p:spTree>
    <p:extLst>
      <p:ext uri="{BB962C8B-B14F-4D97-AF65-F5344CB8AC3E}">
        <p14:creationId xmlns:p14="http://schemas.microsoft.com/office/powerpoint/2010/main" val="16800084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238" y="274638"/>
            <a:ext cx="6082019" cy="1143000"/>
          </a:xfrm>
        </p:spPr>
        <p:txBody>
          <a:bodyPr/>
          <a:lstStyle/>
          <a:p>
            <a:r>
              <a:rPr lang="en-US" dirty="0"/>
              <a:t>Segment 6: Three things to take with you</a:t>
            </a:r>
          </a:p>
        </p:txBody>
      </p:sp>
      <p:sp>
        <p:nvSpPr>
          <p:cNvPr id="3" name="Content Placeholder 2"/>
          <p:cNvSpPr>
            <a:spLocks noGrp="1"/>
          </p:cNvSpPr>
          <p:nvPr>
            <p:ph idx="1"/>
          </p:nvPr>
        </p:nvSpPr>
        <p:spPr>
          <a:xfrm>
            <a:off x="457200" y="1671638"/>
            <a:ext cx="6872288" cy="4071937"/>
          </a:xfrm>
        </p:spPr>
        <p:txBody>
          <a:bodyPr>
            <a:normAutofit/>
          </a:bodyPr>
          <a:lstStyle/>
          <a:p>
            <a:r>
              <a:rPr lang="en-US" dirty="0"/>
              <a:t>There is significant discretion in the disciplinary process &amp; as an advocate, these are areas to apply/assert your expertise.</a:t>
            </a:r>
          </a:p>
          <a:p>
            <a:r>
              <a:rPr lang="en-US" dirty="0"/>
              <a:t>Your role as a social worker has expanded by state law and requires more direct interaction with schools and school officials.</a:t>
            </a:r>
          </a:p>
          <a:p>
            <a:r>
              <a:rPr lang="en-US" dirty="0"/>
              <a:t>School disciplinary actions have a short term and long term impact on the likelihood that the youth will be successful as an adult.</a:t>
            </a:r>
          </a:p>
        </p:txBody>
      </p:sp>
      <p:sp>
        <p:nvSpPr>
          <p:cNvPr id="4" name="Slide Number Placeholder 3"/>
          <p:cNvSpPr>
            <a:spLocks noGrp="1"/>
          </p:cNvSpPr>
          <p:nvPr>
            <p:ph type="sldNum" sz="quarter" idx="10"/>
          </p:nvPr>
        </p:nvSpPr>
        <p:spPr/>
        <p:txBody>
          <a:bodyPr/>
          <a:lstStyle/>
          <a:p>
            <a:fld id="{91800C1A-C74D-49E1-993B-3663A8434BFB}" type="slidenum">
              <a:rPr lang="en-US" smtClean="0"/>
              <a:t>72</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2327" y="2996754"/>
            <a:ext cx="1151388" cy="1962424"/>
          </a:xfrm>
          <a:prstGeom prst="rect">
            <a:avLst/>
          </a:prstGeom>
        </p:spPr>
      </p:pic>
    </p:spTree>
    <p:extLst>
      <p:ext uri="{BB962C8B-B14F-4D97-AF65-F5344CB8AC3E}">
        <p14:creationId xmlns:p14="http://schemas.microsoft.com/office/powerpoint/2010/main" val="21317085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734" y="1124803"/>
            <a:ext cx="7387031" cy="1989100"/>
          </a:xfrm>
        </p:spPr>
        <p:txBody>
          <a:bodyPr>
            <a:noAutofit/>
          </a:bodyPr>
          <a:lstStyle/>
          <a:p>
            <a:r>
              <a:rPr lang="en-US" sz="2700" dirty="0"/>
              <a:t>Segment 7 &amp; 8: </a:t>
            </a:r>
            <a:br>
              <a:rPr lang="en-US" sz="2700" dirty="0"/>
            </a:br>
            <a:br>
              <a:rPr lang="en-US" sz="2700" dirty="0"/>
            </a:br>
            <a:r>
              <a:rPr lang="en-US" sz="2700" dirty="0"/>
              <a:t>Middle School, High School, Graduation </a:t>
            </a:r>
            <a:r>
              <a:rPr lang="en-US" sz="2700" b="1" dirty="0"/>
              <a:t>and </a:t>
            </a:r>
            <a:r>
              <a:rPr lang="en-US" sz="2700" dirty="0"/>
              <a:t>beyond   </a:t>
            </a:r>
            <a:br>
              <a:rPr lang="en-US" sz="2700" dirty="0"/>
            </a:br>
            <a:r>
              <a:rPr lang="en-US" sz="2700" dirty="0"/>
              <a:t>Expanding your resources &amp; networks</a:t>
            </a:r>
            <a:endParaRPr lang="en-US" sz="2700" dirty="0">
              <a:solidFill>
                <a:srgbClr val="FF000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15055" y="3245707"/>
            <a:ext cx="3607715" cy="2988837"/>
          </a:xfrm>
        </p:spPr>
      </p:pic>
      <p:sp>
        <p:nvSpPr>
          <p:cNvPr id="4" name="Slide Number Placeholder 3"/>
          <p:cNvSpPr>
            <a:spLocks noGrp="1"/>
          </p:cNvSpPr>
          <p:nvPr>
            <p:ph type="sldNum" sz="quarter" idx="10"/>
          </p:nvPr>
        </p:nvSpPr>
        <p:spPr/>
        <p:txBody>
          <a:bodyPr/>
          <a:lstStyle/>
          <a:p>
            <a:fld id="{91800C1A-C74D-49E1-993B-3663A8434BFB}" type="slidenum">
              <a:rPr lang="en-US" smtClean="0"/>
              <a:t>73</a:t>
            </a:fld>
            <a:endParaRPr lang="en-US"/>
          </a:p>
        </p:txBody>
      </p:sp>
    </p:spTree>
    <p:extLst>
      <p:ext uri="{BB962C8B-B14F-4D97-AF65-F5344CB8AC3E}">
        <p14:creationId xmlns:p14="http://schemas.microsoft.com/office/powerpoint/2010/main" val="19966063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202401"/>
            <a:ext cx="7110194" cy="994172"/>
          </a:xfrm>
        </p:spPr>
        <p:txBody>
          <a:bodyPr>
            <a:normAutofit/>
          </a:bodyPr>
          <a:lstStyle/>
          <a:p>
            <a:pPr algn="ctr"/>
            <a:r>
              <a:rPr lang="en-US" sz="2700" b="1" dirty="0"/>
              <a:t>Middle School and High School and Beyond </a:t>
            </a:r>
          </a:p>
        </p:txBody>
      </p:sp>
      <p:sp>
        <p:nvSpPr>
          <p:cNvPr id="3" name="Content Placeholder 2"/>
          <p:cNvSpPr>
            <a:spLocks noGrp="1"/>
          </p:cNvSpPr>
          <p:nvPr>
            <p:ph idx="1"/>
          </p:nvPr>
        </p:nvSpPr>
        <p:spPr>
          <a:xfrm>
            <a:off x="628651" y="1528763"/>
            <a:ext cx="3631673" cy="3961209"/>
          </a:xfrm>
        </p:spPr>
        <p:txBody>
          <a:bodyPr>
            <a:normAutofit/>
          </a:bodyPr>
          <a:lstStyle/>
          <a:p>
            <a:pPr marL="0" indent="0">
              <a:buNone/>
            </a:pPr>
            <a:r>
              <a:rPr lang="en-US" dirty="0"/>
              <a:t>Q: How high are my expectations?</a:t>
            </a:r>
          </a:p>
          <a:p>
            <a:pPr marL="0" indent="0">
              <a:buNone/>
            </a:pPr>
            <a:endParaRPr lang="en-US" dirty="0"/>
          </a:p>
          <a:p>
            <a:pPr marL="0" indent="0">
              <a:buNone/>
            </a:pPr>
            <a:r>
              <a:rPr lang="en-US" dirty="0"/>
              <a:t>Q: Why do my expectations matter?</a:t>
            </a:r>
          </a:p>
          <a:p>
            <a:pPr marL="0" indent="0">
              <a:buNone/>
            </a:pPr>
            <a:endParaRPr lang="en-US" dirty="0"/>
          </a:p>
        </p:txBody>
      </p:sp>
      <p:sp>
        <p:nvSpPr>
          <p:cNvPr id="4" name="Slide Number Placeholder 3"/>
          <p:cNvSpPr>
            <a:spLocks noGrp="1"/>
          </p:cNvSpPr>
          <p:nvPr>
            <p:ph type="sldNum" sz="quarter" idx="10"/>
          </p:nvPr>
        </p:nvSpPr>
        <p:spPr/>
        <p:txBody>
          <a:bodyPr/>
          <a:lstStyle/>
          <a:p>
            <a:fld id="{91800C1A-C74D-49E1-993B-3663A8434BFB}" type="slidenum">
              <a:rPr lang="en-US" smtClean="0"/>
              <a:t>74</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260325" y="1528762"/>
            <a:ext cx="2572001" cy="3864831"/>
          </a:xfrm>
          <a:prstGeom prst="rect">
            <a:avLst/>
          </a:prstGeom>
        </p:spPr>
      </p:pic>
    </p:spTree>
    <p:extLst>
      <p:ext uri="{BB962C8B-B14F-4D97-AF65-F5344CB8AC3E}">
        <p14:creationId xmlns:p14="http://schemas.microsoft.com/office/powerpoint/2010/main" val="16395756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162" y="274638"/>
            <a:ext cx="7780637" cy="1143000"/>
          </a:xfrm>
        </p:spPr>
        <p:txBody>
          <a:bodyPr/>
          <a:lstStyle/>
          <a:p>
            <a:r>
              <a:rPr lang="en-US" dirty="0"/>
              <a:t>California Compulsory Education Law  (Education Code 48200)</a:t>
            </a:r>
          </a:p>
        </p:txBody>
      </p:sp>
      <p:sp>
        <p:nvSpPr>
          <p:cNvPr id="3" name="Content Placeholder 2"/>
          <p:cNvSpPr>
            <a:spLocks noGrp="1"/>
          </p:cNvSpPr>
          <p:nvPr>
            <p:ph idx="1"/>
          </p:nvPr>
        </p:nvSpPr>
        <p:spPr>
          <a:xfrm>
            <a:off x="290945" y="1603376"/>
            <a:ext cx="8395855" cy="4072335"/>
          </a:xfrm>
        </p:spPr>
        <p:txBody>
          <a:bodyPr>
            <a:normAutofit lnSpcReduction="10000"/>
          </a:bodyPr>
          <a:lstStyle/>
          <a:p>
            <a:pPr marL="0" indent="0">
              <a:buNone/>
            </a:pPr>
            <a:r>
              <a:rPr lang="en-US" dirty="0"/>
              <a:t>Until 18, youth are entitled to compulsory full time education unless they are exempt.</a:t>
            </a:r>
          </a:p>
          <a:p>
            <a:pPr marL="0" indent="0">
              <a:buNone/>
            </a:pPr>
            <a:r>
              <a:rPr lang="en-US" dirty="0"/>
              <a:t>However, local districts (LEAs) are required to serve youth over 18 if they are receiving special education services (EC 56041). </a:t>
            </a:r>
          </a:p>
          <a:p>
            <a:r>
              <a:rPr lang="en-US" dirty="0"/>
              <a:t>Youth may enroll in public education or alternative education programs until a diploma is awarded.</a:t>
            </a:r>
          </a:p>
          <a:p>
            <a:r>
              <a:rPr lang="en-US" dirty="0"/>
              <a:t>A student may be able to enroll in an adult education program, subject to the availability. (EC 52501).</a:t>
            </a:r>
          </a:p>
          <a:p>
            <a:pPr marL="0" indent="0">
              <a:buNone/>
            </a:pPr>
            <a:r>
              <a:rPr lang="en-US" i="1" dirty="0">
                <a:solidFill>
                  <a:srgbClr val="FF0000"/>
                </a:solidFill>
              </a:rPr>
              <a:t>See CA Dept. of Ed., www.cde.ca.gov/ta/tg/hs/accmod.asp</a:t>
            </a:r>
          </a:p>
        </p:txBody>
      </p:sp>
      <p:sp>
        <p:nvSpPr>
          <p:cNvPr id="4" name="Slide Number Placeholder 3"/>
          <p:cNvSpPr>
            <a:spLocks noGrp="1"/>
          </p:cNvSpPr>
          <p:nvPr>
            <p:ph type="sldNum" sz="quarter" idx="10"/>
          </p:nvPr>
        </p:nvSpPr>
        <p:spPr/>
        <p:txBody>
          <a:bodyPr/>
          <a:lstStyle/>
          <a:p>
            <a:fld id="{91800C1A-C74D-49E1-993B-3663A8434BFB}" type="slidenum">
              <a:rPr lang="en-US" smtClean="0"/>
              <a:t>75</a:t>
            </a:fld>
            <a:endParaRPr lang="en-US"/>
          </a:p>
        </p:txBody>
      </p:sp>
    </p:spTree>
    <p:extLst>
      <p:ext uri="{BB962C8B-B14F-4D97-AF65-F5344CB8AC3E}">
        <p14:creationId xmlns:p14="http://schemas.microsoft.com/office/powerpoint/2010/main" val="21176858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19888"/>
          </a:xfrm>
        </p:spPr>
        <p:txBody>
          <a:bodyPr>
            <a:normAutofit/>
          </a:bodyPr>
          <a:lstStyle/>
          <a:p>
            <a:pPr algn="ctr"/>
            <a:r>
              <a:rPr lang="en-US" sz="2700" dirty="0">
                <a:solidFill>
                  <a:srgbClr val="002060"/>
                </a:solidFill>
                <a:latin typeface="Comic Sans MS" panose="030F0702030302020204" pitchFamily="66" charset="0"/>
              </a:rPr>
              <a:t>How does truancy fit into the picture?</a:t>
            </a:r>
            <a:br>
              <a:rPr lang="en-US" sz="2700" dirty="0">
                <a:solidFill>
                  <a:srgbClr val="002060"/>
                </a:solidFill>
                <a:latin typeface="Comic Sans MS" panose="030F0702030302020204" pitchFamily="66" charset="0"/>
              </a:rPr>
            </a:br>
            <a:r>
              <a:rPr lang="en-US" sz="2700" dirty="0">
                <a:solidFill>
                  <a:srgbClr val="002060"/>
                </a:solidFill>
              </a:rPr>
              <a:t> </a:t>
            </a:r>
            <a:r>
              <a:rPr lang="en-US" sz="2700" dirty="0">
                <a:solidFill>
                  <a:srgbClr val="002060"/>
                </a:solidFill>
                <a:latin typeface="Comic Sans MS" panose="030F0702030302020204" pitchFamily="66" charset="0"/>
              </a:rPr>
              <a:t>Anything unusual</a:t>
            </a:r>
            <a:r>
              <a:rPr lang="en-US" sz="2700" dirty="0">
                <a:solidFill>
                  <a:srgbClr val="002060"/>
                </a:solidFill>
              </a:rPr>
              <a:t>?</a:t>
            </a:r>
            <a:br>
              <a:rPr lang="en-US" sz="2700" dirty="0">
                <a:solidFill>
                  <a:srgbClr val="FF0000"/>
                </a:solidFill>
              </a:rPr>
            </a:br>
            <a:endParaRPr lang="en-US" sz="2700" dirty="0"/>
          </a:p>
        </p:txBody>
      </p:sp>
      <p:sp>
        <p:nvSpPr>
          <p:cNvPr id="3" name="Content Placeholder 2"/>
          <p:cNvSpPr>
            <a:spLocks noGrp="1"/>
          </p:cNvSpPr>
          <p:nvPr>
            <p:ph idx="1"/>
          </p:nvPr>
        </p:nvSpPr>
        <p:spPr>
          <a:xfrm>
            <a:off x="678984" y="1428750"/>
            <a:ext cx="8007815" cy="4398978"/>
          </a:xfrm>
        </p:spPr>
        <p:txBody>
          <a:bodyPr>
            <a:normAutofit fontScale="92500" lnSpcReduction="10000"/>
          </a:bodyPr>
          <a:lstStyle/>
          <a:p>
            <a:pPr marL="0" indent="0">
              <a:buNone/>
            </a:pPr>
            <a:r>
              <a:rPr lang="en-US" dirty="0">
                <a:solidFill>
                  <a:srgbClr val="002060"/>
                </a:solidFill>
              </a:rPr>
              <a:t>What we know from recent research:</a:t>
            </a:r>
          </a:p>
          <a:p>
            <a:pPr marL="0" indent="0">
              <a:buNone/>
            </a:pPr>
            <a:r>
              <a:rPr lang="en-US" dirty="0">
                <a:solidFill>
                  <a:srgbClr val="002060"/>
                </a:solidFill>
              </a:rPr>
              <a:t>The statewide elementary truancy rate is 20.6% </a:t>
            </a:r>
          </a:p>
          <a:p>
            <a:pPr marL="0" indent="0">
              <a:buNone/>
            </a:pPr>
            <a:r>
              <a:rPr lang="en-US" b="1" dirty="0">
                <a:solidFill>
                  <a:srgbClr val="002060"/>
                </a:solidFill>
              </a:rPr>
              <a:t>How many elementary school children are truant each day in your local schools?</a:t>
            </a:r>
          </a:p>
          <a:p>
            <a:pPr marL="0" indent="0">
              <a:buNone/>
            </a:pPr>
            <a:r>
              <a:rPr lang="en-US" dirty="0">
                <a:solidFill>
                  <a:srgbClr val="002060"/>
                </a:solidFill>
              </a:rPr>
              <a:t>Research: First grade students with nine or more absences are twice as likely to drop out of high school  as their peers who attend regularly.*</a:t>
            </a:r>
          </a:p>
          <a:p>
            <a:pPr marL="0" indent="0">
              <a:buNone/>
            </a:pPr>
            <a:r>
              <a:rPr lang="en-US" dirty="0">
                <a:solidFill>
                  <a:srgbClr val="002060"/>
                </a:solidFill>
              </a:rPr>
              <a:t>Truancy especially in middle school is considered one of the strongest predictors of dropouts.</a:t>
            </a:r>
          </a:p>
          <a:p>
            <a:pPr marL="0" indent="0">
              <a:buNone/>
            </a:pPr>
            <a:r>
              <a:rPr lang="en-US" dirty="0">
                <a:solidFill>
                  <a:srgbClr val="002060"/>
                </a:solidFill>
              </a:rPr>
              <a:t>Youth in foster care  are </a:t>
            </a:r>
            <a:r>
              <a:rPr lang="en-US" dirty="0">
                <a:solidFill>
                  <a:srgbClr val="FF0000"/>
                </a:solidFill>
              </a:rPr>
              <a:t>more than 2X more </a:t>
            </a:r>
            <a:r>
              <a:rPr lang="en-US" dirty="0">
                <a:solidFill>
                  <a:srgbClr val="002060"/>
                </a:solidFill>
              </a:rPr>
              <a:t>likely to be absent from school on any day than other students.</a:t>
            </a:r>
          </a:p>
          <a:p>
            <a:pPr marL="0" indent="0">
              <a:buNone/>
            </a:pPr>
            <a:r>
              <a:rPr lang="en-US" dirty="0">
                <a:solidFill>
                  <a:srgbClr val="FF0000"/>
                </a:solidFill>
              </a:rPr>
              <a:t>*CA Attorney General Report on Truancy (2012, 2014)</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91800C1A-C74D-49E1-993B-3663A8434BFB}" type="slidenum">
              <a:rPr lang="en-US" smtClean="0"/>
              <a:t>76</a:t>
            </a:fld>
            <a:endParaRPr lang="en-US"/>
          </a:p>
        </p:txBody>
      </p:sp>
    </p:spTree>
    <p:extLst>
      <p:ext uri="{BB962C8B-B14F-4D97-AF65-F5344CB8AC3E}">
        <p14:creationId xmlns:p14="http://schemas.microsoft.com/office/powerpoint/2010/main" val="18456393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7F2E-4081-48EE-94F8-707D9621A4F2}"/>
              </a:ext>
            </a:extLst>
          </p:cNvPr>
          <p:cNvSpPr>
            <a:spLocks noGrp="1"/>
          </p:cNvSpPr>
          <p:nvPr>
            <p:ph type="title"/>
          </p:nvPr>
        </p:nvSpPr>
        <p:spPr>
          <a:xfrm>
            <a:off x="1371600" y="274638"/>
            <a:ext cx="7315200" cy="1143000"/>
          </a:xfrm>
        </p:spPr>
        <p:txBody>
          <a:bodyPr/>
          <a:lstStyle/>
          <a:p>
            <a:r>
              <a:rPr lang="en-US" sz="2800" dirty="0">
                <a:solidFill>
                  <a:srgbClr val="002060"/>
                </a:solidFill>
              </a:rPr>
              <a:t>Are any children/youth on my caseload truant(s)?</a:t>
            </a:r>
          </a:p>
        </p:txBody>
      </p:sp>
      <p:sp>
        <p:nvSpPr>
          <p:cNvPr id="3" name="Content Placeholder 2">
            <a:extLst>
              <a:ext uri="{FF2B5EF4-FFF2-40B4-BE49-F238E27FC236}">
                <a16:creationId xmlns:a16="http://schemas.microsoft.com/office/drawing/2014/main" id="{92DB1B91-3B53-4EA4-AE3B-220A691CB98F}"/>
              </a:ext>
            </a:extLst>
          </p:cNvPr>
          <p:cNvSpPr>
            <a:spLocks noGrp="1"/>
          </p:cNvSpPr>
          <p:nvPr>
            <p:ph idx="1"/>
          </p:nvPr>
        </p:nvSpPr>
        <p:spPr>
          <a:xfrm>
            <a:off x="1371600" y="1600200"/>
            <a:ext cx="7148945" cy="4267200"/>
          </a:xfrm>
        </p:spPr>
        <p:txBody>
          <a:bodyPr/>
          <a:lstStyle/>
          <a:p>
            <a:pPr marL="0" indent="0">
              <a:buNone/>
            </a:pPr>
            <a:r>
              <a:rPr lang="en-US" sz="2000" dirty="0"/>
              <a:t>Some things to consider:</a:t>
            </a:r>
          </a:p>
          <a:p>
            <a:pPr>
              <a:buFont typeface="Wingdings" panose="05000000000000000000" pitchFamily="2" charset="2"/>
              <a:buChar char="Ø"/>
            </a:pPr>
            <a:r>
              <a:rPr lang="en-US" sz="2000" dirty="0"/>
              <a:t>Do I know what a truant is?</a:t>
            </a:r>
          </a:p>
          <a:p>
            <a:pPr>
              <a:buFont typeface="Wingdings" panose="05000000000000000000" pitchFamily="2" charset="2"/>
              <a:buChar char="Ø"/>
            </a:pPr>
            <a:r>
              <a:rPr lang="en-US" sz="2000" dirty="0"/>
              <a:t>Do I rely on the school records?</a:t>
            </a:r>
          </a:p>
          <a:p>
            <a:pPr marL="0" indent="0">
              <a:buNone/>
            </a:pPr>
            <a:r>
              <a:rPr lang="en-US" sz="2000" b="1" dirty="0"/>
              <a:t>A truant is “ a student who is absent without valid excuse 3 days in one year or more than 30 minutes late 3 times in one year or any combination. (Ed Code 48260)</a:t>
            </a:r>
          </a:p>
          <a:p>
            <a:pPr marL="0" indent="0">
              <a:buNone/>
            </a:pPr>
            <a:r>
              <a:rPr lang="en-US" sz="2000" dirty="0"/>
              <a:t>What happens if she/he is labeled as truant?</a:t>
            </a:r>
          </a:p>
          <a:p>
            <a:pPr>
              <a:buFont typeface="Wingdings" panose="05000000000000000000" pitchFamily="2" charset="2"/>
              <a:buChar char="Ø"/>
            </a:pPr>
            <a:r>
              <a:rPr lang="en-US" sz="2000" dirty="0"/>
              <a:t>Truants are reported to the school district-habitual truants are referred to SARB.</a:t>
            </a:r>
          </a:p>
          <a:p>
            <a:pPr>
              <a:buFont typeface="Wingdings" panose="05000000000000000000" pitchFamily="2" charset="2"/>
              <a:buChar char="Ø"/>
            </a:pPr>
            <a:r>
              <a:rPr lang="en-US" sz="2000" dirty="0"/>
              <a:t>Cash aid may be withheld if child are not in regular attendance (W&amp;I 11253.5)</a:t>
            </a:r>
          </a:p>
        </p:txBody>
      </p:sp>
      <p:sp>
        <p:nvSpPr>
          <p:cNvPr id="4" name="Slide Number Placeholder 3">
            <a:extLst>
              <a:ext uri="{FF2B5EF4-FFF2-40B4-BE49-F238E27FC236}">
                <a16:creationId xmlns:a16="http://schemas.microsoft.com/office/drawing/2014/main" id="{0AE3FBA0-4E0C-4EE2-B4B0-EB4BFB5074CE}"/>
              </a:ext>
            </a:extLst>
          </p:cNvPr>
          <p:cNvSpPr>
            <a:spLocks noGrp="1"/>
          </p:cNvSpPr>
          <p:nvPr>
            <p:ph type="sldNum" sz="quarter" idx="10"/>
          </p:nvPr>
        </p:nvSpPr>
        <p:spPr/>
        <p:txBody>
          <a:bodyPr/>
          <a:lstStyle/>
          <a:p>
            <a:fld id="{91800C1A-C74D-49E1-993B-3663A8434BFB}" type="slidenum">
              <a:rPr lang="en-US" smtClean="0"/>
              <a:t>77</a:t>
            </a:fld>
            <a:endParaRPr lang="en-US"/>
          </a:p>
        </p:txBody>
      </p:sp>
    </p:spTree>
    <p:extLst>
      <p:ext uri="{BB962C8B-B14F-4D97-AF65-F5344CB8AC3E}">
        <p14:creationId xmlns:p14="http://schemas.microsoft.com/office/powerpoint/2010/main" val="38588162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the other stakeholders and how can they help?</a:t>
            </a:r>
          </a:p>
        </p:txBody>
      </p:sp>
      <p:sp>
        <p:nvSpPr>
          <p:cNvPr id="3" name="Content Placeholder 2"/>
          <p:cNvSpPr>
            <a:spLocks noGrp="1"/>
          </p:cNvSpPr>
          <p:nvPr>
            <p:ph idx="1"/>
          </p:nvPr>
        </p:nvSpPr>
        <p:spPr>
          <a:xfrm>
            <a:off x="1005839" y="1571105"/>
            <a:ext cx="7633641" cy="4115320"/>
          </a:xfrm>
        </p:spPr>
        <p:txBody>
          <a:bodyPr>
            <a:normAutofit fontScale="92500" lnSpcReduction="10000"/>
          </a:bodyPr>
          <a:lstStyle/>
          <a:p>
            <a:r>
              <a:rPr lang="en-US" dirty="0"/>
              <a:t>Education Liaisons (Co. Superintendent of Schools)</a:t>
            </a:r>
          </a:p>
          <a:p>
            <a:r>
              <a:rPr lang="en-US" dirty="0"/>
              <a:t>CASA</a:t>
            </a:r>
          </a:p>
          <a:p>
            <a:r>
              <a:rPr lang="en-US" dirty="0"/>
              <a:t>Disability advocates</a:t>
            </a:r>
          </a:p>
          <a:p>
            <a:r>
              <a:rPr lang="en-US" dirty="0"/>
              <a:t>Lawyers representing children in foster care</a:t>
            </a:r>
          </a:p>
          <a:p>
            <a:r>
              <a:rPr lang="en-US" dirty="0"/>
              <a:t>Legal Aid</a:t>
            </a:r>
          </a:p>
          <a:p>
            <a:r>
              <a:rPr lang="en-US" dirty="0"/>
              <a:t>Extended family</a:t>
            </a:r>
          </a:p>
          <a:p>
            <a:r>
              <a:rPr lang="en-US" dirty="0"/>
              <a:t>Parent Training &amp; Information Centers (PTI) Centers</a:t>
            </a:r>
          </a:p>
          <a:p>
            <a:r>
              <a:rPr lang="en-US" dirty="0"/>
              <a:t>National Center for Parents with Disabilities and their Families</a:t>
            </a:r>
          </a:p>
          <a:p>
            <a:r>
              <a:rPr lang="en-US" dirty="0"/>
              <a:t>And, parents</a:t>
            </a:r>
          </a:p>
        </p:txBody>
      </p:sp>
      <p:sp>
        <p:nvSpPr>
          <p:cNvPr id="4" name="Slide Number Placeholder 3"/>
          <p:cNvSpPr>
            <a:spLocks noGrp="1"/>
          </p:cNvSpPr>
          <p:nvPr>
            <p:ph type="sldNum" sz="quarter" idx="10"/>
          </p:nvPr>
        </p:nvSpPr>
        <p:spPr/>
        <p:txBody>
          <a:bodyPr/>
          <a:lstStyle/>
          <a:p>
            <a:fld id="{91800C1A-C74D-49E1-993B-3663A8434BFB}" type="slidenum">
              <a:rPr lang="en-US" smtClean="0"/>
              <a:t>78</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8690" y="1937305"/>
            <a:ext cx="2055633" cy="1920325"/>
          </a:xfrm>
          <a:prstGeom prst="rect">
            <a:avLst/>
          </a:prstGeom>
        </p:spPr>
      </p:pic>
    </p:spTree>
    <p:extLst>
      <p:ext uri="{BB962C8B-B14F-4D97-AF65-F5344CB8AC3E}">
        <p14:creationId xmlns:p14="http://schemas.microsoft.com/office/powerpoint/2010/main" val="20024641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632" y="164889"/>
            <a:ext cx="7219250" cy="994172"/>
          </a:xfrm>
        </p:spPr>
        <p:txBody>
          <a:bodyPr>
            <a:normAutofit fontScale="90000"/>
          </a:bodyPr>
          <a:lstStyle/>
          <a:p>
            <a:r>
              <a:rPr lang="en-US" sz="3000" b="1" dirty="0"/>
              <a:t>Transition Plans and planning for and with youth in foster care.</a:t>
            </a:r>
          </a:p>
        </p:txBody>
      </p:sp>
      <p:sp>
        <p:nvSpPr>
          <p:cNvPr id="3" name="Content Placeholder 2"/>
          <p:cNvSpPr>
            <a:spLocks noGrp="1"/>
          </p:cNvSpPr>
          <p:nvPr>
            <p:ph idx="1"/>
          </p:nvPr>
        </p:nvSpPr>
        <p:spPr>
          <a:xfrm>
            <a:off x="722632" y="1430524"/>
            <a:ext cx="6100762" cy="4513076"/>
          </a:xfrm>
        </p:spPr>
        <p:txBody>
          <a:bodyPr>
            <a:normAutofit fontScale="85000" lnSpcReduction="20000"/>
          </a:bodyPr>
          <a:lstStyle/>
          <a:p>
            <a:pPr marL="0" indent="0">
              <a:buNone/>
            </a:pPr>
            <a:r>
              <a:rPr lang="en-US" b="1" dirty="0"/>
              <a:t>Statutory plans:</a:t>
            </a:r>
          </a:p>
          <a:p>
            <a:pPr marL="0" indent="0">
              <a:buNone/>
            </a:pPr>
            <a:r>
              <a:rPr lang="en-US" dirty="0"/>
              <a:t>(1) Beginning at 16 - statutory requirements and judicial oversight required to make necessary findings</a:t>
            </a:r>
          </a:p>
          <a:p>
            <a:pPr marL="0" indent="0">
              <a:buNone/>
            </a:pPr>
            <a:r>
              <a:rPr lang="en-US" dirty="0"/>
              <a:t>(2) Special Education Individual Transition Plans </a:t>
            </a:r>
          </a:p>
          <a:p>
            <a:pPr marL="0" indent="0">
              <a:buNone/>
            </a:pPr>
            <a:endParaRPr lang="en-US" dirty="0"/>
          </a:p>
          <a:p>
            <a:pPr marL="0" indent="0">
              <a:buNone/>
            </a:pPr>
            <a:r>
              <a:rPr lang="en-US" b="1" dirty="0"/>
              <a:t>Planning:</a:t>
            </a:r>
          </a:p>
          <a:p>
            <a:pPr marL="0" indent="0">
              <a:buNone/>
            </a:pPr>
            <a:r>
              <a:rPr lang="en-US" dirty="0"/>
              <a:t>Social workers monitor and report on these plans and the planning process in court reports.</a:t>
            </a:r>
          </a:p>
          <a:p>
            <a:pPr marL="0" indent="0">
              <a:buNone/>
            </a:pPr>
            <a:r>
              <a:rPr lang="en-US" dirty="0">
                <a:solidFill>
                  <a:srgbClr val="FF0000"/>
                </a:solidFill>
              </a:rPr>
              <a:t>Q: Is the transition plan  just another </a:t>
            </a:r>
            <a:r>
              <a:rPr lang="en-US" b="1" i="1" dirty="0">
                <a:solidFill>
                  <a:srgbClr val="FF0000"/>
                </a:solidFill>
              </a:rPr>
              <a:t>check list</a:t>
            </a:r>
            <a:r>
              <a:rPr lang="en-US" dirty="0">
                <a:solidFill>
                  <a:srgbClr val="FF0000"/>
                </a:solidFill>
              </a:rPr>
              <a:t>?</a:t>
            </a:r>
          </a:p>
          <a:p>
            <a:pPr marL="0" indent="0">
              <a:buNone/>
            </a:pPr>
            <a:r>
              <a:rPr lang="en-US" dirty="0"/>
              <a:t>     Does the youth really participate?</a:t>
            </a:r>
          </a:p>
          <a:p>
            <a:pPr marL="0" indent="0">
              <a:buNone/>
            </a:pPr>
            <a:r>
              <a:rPr lang="en-US" dirty="0"/>
              <a:t>     Are you clear about your expectations?</a:t>
            </a:r>
          </a:p>
          <a:p>
            <a:pPr marL="0" indent="0">
              <a:buNone/>
            </a:pPr>
            <a:r>
              <a:rPr lang="en-US" dirty="0"/>
              <a:t>     </a:t>
            </a:r>
            <a:r>
              <a:rPr lang="en-US" b="1" dirty="0"/>
              <a:t>What would help you better engage the youth and therefore, be a better advocate for him/her?</a:t>
            </a:r>
          </a:p>
        </p:txBody>
      </p:sp>
      <p:sp>
        <p:nvSpPr>
          <p:cNvPr id="4" name="Slide Number Placeholder 3"/>
          <p:cNvSpPr>
            <a:spLocks noGrp="1"/>
          </p:cNvSpPr>
          <p:nvPr>
            <p:ph type="sldNum" sz="quarter" idx="10"/>
          </p:nvPr>
        </p:nvSpPr>
        <p:spPr/>
        <p:txBody>
          <a:bodyPr/>
          <a:lstStyle/>
          <a:p>
            <a:fld id="{91800C1A-C74D-49E1-993B-3663A8434BFB}" type="slidenum">
              <a:rPr lang="en-US" smtClean="0"/>
              <a:t>79</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069" y="2226469"/>
            <a:ext cx="1602281" cy="1982106"/>
          </a:xfrm>
          <a:prstGeom prst="rect">
            <a:avLst/>
          </a:prstGeom>
        </p:spPr>
      </p:pic>
    </p:spTree>
    <p:extLst>
      <p:ext uri="{BB962C8B-B14F-4D97-AF65-F5344CB8AC3E}">
        <p14:creationId xmlns:p14="http://schemas.microsoft.com/office/powerpoint/2010/main" val="1960459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442" y="274638"/>
            <a:ext cx="7632357" cy="2031957"/>
          </a:xfrm>
        </p:spPr>
        <p:txBody>
          <a:bodyPr/>
          <a:lstStyle/>
          <a:p>
            <a:r>
              <a:rPr lang="en-US" dirty="0"/>
              <a:t>What skills do I need to be a successful advocate?</a:t>
            </a:r>
          </a:p>
        </p:txBody>
      </p:sp>
      <p:sp>
        <p:nvSpPr>
          <p:cNvPr id="3" name="Content Placeholder 2"/>
          <p:cNvSpPr>
            <a:spLocks noGrp="1"/>
          </p:cNvSpPr>
          <p:nvPr>
            <p:ph idx="1"/>
          </p:nvPr>
        </p:nvSpPr>
        <p:spPr>
          <a:xfrm>
            <a:off x="518984" y="2792628"/>
            <a:ext cx="4934465" cy="3074772"/>
          </a:xfrm>
        </p:spPr>
        <p:txBody>
          <a:bodyPr/>
          <a:lstStyle/>
          <a:p>
            <a:r>
              <a:rPr lang="en-US" dirty="0"/>
              <a:t>How strong is my advocacy?</a:t>
            </a:r>
          </a:p>
          <a:p>
            <a:r>
              <a:rPr lang="en-US" dirty="0"/>
              <a:t>Does it depend on whom I am advocating for?</a:t>
            </a:r>
          </a:p>
          <a:p>
            <a:r>
              <a:rPr lang="en-US" dirty="0"/>
              <a:t>Does it depend on what I am advocating for?</a:t>
            </a:r>
          </a:p>
          <a:p>
            <a:r>
              <a:rPr lang="en-US" dirty="0"/>
              <a:t>What tools do I use/need?</a:t>
            </a:r>
          </a:p>
        </p:txBody>
      </p:sp>
      <p:sp>
        <p:nvSpPr>
          <p:cNvPr id="4" name="Slide Number Placeholder 3"/>
          <p:cNvSpPr>
            <a:spLocks noGrp="1"/>
          </p:cNvSpPr>
          <p:nvPr>
            <p:ph type="sldNum" sz="quarter" idx="10"/>
          </p:nvPr>
        </p:nvSpPr>
        <p:spPr/>
        <p:txBody>
          <a:bodyPr/>
          <a:lstStyle/>
          <a:p>
            <a:fld id="{91800C1A-C74D-49E1-993B-3663A8434BFB}" type="slidenum">
              <a:rPr lang="en-US" smtClean="0"/>
              <a:t>8</a:t>
            </a:fld>
            <a:endParaRPr lang="en-US"/>
          </a:p>
        </p:txBody>
      </p:sp>
      <p:pic>
        <p:nvPicPr>
          <p:cNvPr id="5" name="Picture 4" descr="external image question-mar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2216" y="1935892"/>
            <a:ext cx="4318686" cy="5196746"/>
          </a:xfrm>
          <a:prstGeom prst="rect">
            <a:avLst/>
          </a:prstGeom>
        </p:spPr>
      </p:pic>
    </p:spTree>
    <p:extLst>
      <p:ext uri="{BB962C8B-B14F-4D97-AF65-F5344CB8AC3E}">
        <p14:creationId xmlns:p14="http://schemas.microsoft.com/office/powerpoint/2010/main" val="1374623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595" y="88097"/>
            <a:ext cx="6939794" cy="994172"/>
          </a:xfrm>
        </p:spPr>
        <p:txBody>
          <a:bodyPr>
            <a:normAutofit fontScale="90000"/>
          </a:bodyPr>
          <a:lstStyle/>
          <a:p>
            <a:r>
              <a:rPr lang="en-US" dirty="0"/>
              <a:t>What we should know…or at least know how to find out…</a:t>
            </a:r>
          </a:p>
        </p:txBody>
      </p:sp>
      <p:sp>
        <p:nvSpPr>
          <p:cNvPr id="3" name="Content Placeholder 2"/>
          <p:cNvSpPr>
            <a:spLocks noGrp="1"/>
          </p:cNvSpPr>
          <p:nvPr>
            <p:ph idx="1"/>
          </p:nvPr>
        </p:nvSpPr>
        <p:spPr>
          <a:xfrm>
            <a:off x="918595" y="1082269"/>
            <a:ext cx="6876875" cy="4407704"/>
          </a:xfrm>
        </p:spPr>
        <p:txBody>
          <a:bodyPr>
            <a:normAutofit lnSpcReduction="10000"/>
          </a:bodyPr>
          <a:lstStyle/>
          <a:p>
            <a:pPr marL="0" indent="0">
              <a:buNone/>
            </a:pPr>
            <a:endParaRPr lang="en-US" dirty="0"/>
          </a:p>
          <a:p>
            <a:pPr>
              <a:buFont typeface="Wingdings" panose="05000000000000000000" pitchFamily="2" charset="2"/>
              <a:buChar char="q"/>
            </a:pPr>
            <a:r>
              <a:rPr lang="en-US" dirty="0">
                <a:highlight>
                  <a:srgbClr val="FFFF00"/>
                </a:highlight>
              </a:rPr>
              <a:t>     CA High School Exit Exam –suspended retroactively to 2003-2004 school  year- student must apply to HS for diploma if all other graduation requirements are met</a:t>
            </a:r>
          </a:p>
          <a:p>
            <a:pPr>
              <a:buFont typeface="Wingdings" panose="05000000000000000000" pitchFamily="2" charset="2"/>
              <a:buChar char="q"/>
            </a:pPr>
            <a:r>
              <a:rPr lang="en-US" dirty="0"/>
              <a:t>     CA High School graduation requirements</a:t>
            </a:r>
          </a:p>
          <a:p>
            <a:pPr>
              <a:buFont typeface="Wingdings" panose="05000000000000000000" pitchFamily="2" charset="2"/>
              <a:buChar char="q"/>
            </a:pPr>
            <a:r>
              <a:rPr lang="en-US" dirty="0"/>
              <a:t>     Community College entrance requirements</a:t>
            </a:r>
          </a:p>
          <a:p>
            <a:pPr>
              <a:buFont typeface="Wingdings" panose="05000000000000000000" pitchFamily="2" charset="2"/>
              <a:buChar char="q"/>
            </a:pPr>
            <a:r>
              <a:rPr lang="en-US" dirty="0"/>
              <a:t>     California State University System entrance requirements</a:t>
            </a:r>
          </a:p>
          <a:p>
            <a:pPr>
              <a:buFont typeface="Wingdings" panose="05000000000000000000" pitchFamily="2" charset="2"/>
              <a:buChar char="q"/>
            </a:pPr>
            <a:r>
              <a:rPr lang="en-US" dirty="0"/>
              <a:t>     University of California System entrance requirements</a:t>
            </a:r>
          </a:p>
        </p:txBody>
      </p:sp>
      <p:sp>
        <p:nvSpPr>
          <p:cNvPr id="4" name="Slide Number Placeholder 3"/>
          <p:cNvSpPr>
            <a:spLocks noGrp="1"/>
          </p:cNvSpPr>
          <p:nvPr>
            <p:ph type="sldNum" sz="quarter" idx="10"/>
          </p:nvPr>
        </p:nvSpPr>
        <p:spPr/>
        <p:txBody>
          <a:bodyPr/>
          <a:lstStyle/>
          <a:p>
            <a:fld id="{91800C1A-C74D-49E1-993B-3663A8434BFB}" type="slidenum">
              <a:rPr lang="en-US" smtClean="0"/>
              <a:t>80</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2250" y="4137563"/>
            <a:ext cx="1897002" cy="1733369"/>
          </a:xfrm>
          <a:prstGeom prst="rect">
            <a:avLst/>
          </a:prstGeom>
        </p:spPr>
      </p:pic>
    </p:spTree>
    <p:extLst>
      <p:ext uri="{BB962C8B-B14F-4D97-AF65-F5344CB8AC3E}">
        <p14:creationId xmlns:p14="http://schemas.microsoft.com/office/powerpoint/2010/main" val="34510539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6689"/>
            <a:ext cx="9144000" cy="994172"/>
          </a:xfrm>
        </p:spPr>
        <p:txBody>
          <a:bodyPr>
            <a:normAutofit/>
          </a:bodyPr>
          <a:lstStyle/>
          <a:p>
            <a:pPr algn="ctr"/>
            <a:r>
              <a:rPr lang="en-US" sz="2700" dirty="0"/>
              <a:t>How do we get to  graduation? </a:t>
            </a:r>
            <a:br>
              <a:rPr lang="en-US" sz="2700" dirty="0"/>
            </a:br>
            <a:endParaRPr lang="en-US" sz="2700" dirty="0"/>
          </a:p>
        </p:txBody>
      </p:sp>
      <p:sp>
        <p:nvSpPr>
          <p:cNvPr id="3" name="Content Placeholder 2"/>
          <p:cNvSpPr>
            <a:spLocks noGrp="1"/>
          </p:cNvSpPr>
          <p:nvPr>
            <p:ph idx="1"/>
          </p:nvPr>
        </p:nvSpPr>
        <p:spPr>
          <a:xfrm>
            <a:off x="842963" y="1428750"/>
            <a:ext cx="6036010" cy="4061223"/>
          </a:xfrm>
        </p:spPr>
        <p:txBody>
          <a:bodyPr>
            <a:normAutofit fontScale="85000" lnSpcReduction="20000"/>
          </a:bodyPr>
          <a:lstStyle/>
          <a:p>
            <a:pPr marL="0" indent="0">
              <a:buNone/>
            </a:pPr>
            <a:r>
              <a:rPr lang="en-US" dirty="0">
                <a:solidFill>
                  <a:srgbClr val="FF0000"/>
                </a:solidFill>
              </a:rPr>
              <a:t>AB 167  amended Ed Code 51225.3  </a:t>
            </a:r>
            <a:r>
              <a:rPr lang="en-US" dirty="0"/>
              <a:t>to exempt </a:t>
            </a:r>
            <a:r>
              <a:rPr lang="en-US" i="1" dirty="0"/>
              <a:t>pupils in foster care </a:t>
            </a:r>
            <a:r>
              <a:rPr lang="en-US" dirty="0"/>
              <a:t>from school district graduation requirements </a:t>
            </a:r>
            <a:r>
              <a:rPr lang="en-US" dirty="0">
                <a:solidFill>
                  <a:srgbClr val="FF0000"/>
                </a:solidFill>
              </a:rPr>
              <a:t>that exceed state graduation requirements.</a:t>
            </a:r>
          </a:p>
          <a:p>
            <a:pPr marL="0" indent="0">
              <a:buNone/>
            </a:pPr>
            <a:endParaRPr lang="en-US" dirty="0"/>
          </a:p>
          <a:p>
            <a:pPr marL="0" indent="0">
              <a:buNone/>
            </a:pPr>
            <a:r>
              <a:rPr lang="en-US" dirty="0"/>
              <a:t>WHO QUALIFIES?</a:t>
            </a:r>
          </a:p>
          <a:p>
            <a:r>
              <a:rPr lang="en-US" dirty="0"/>
              <a:t>The pupil transfers to the district or from one HS to another within the district during  11</a:t>
            </a:r>
            <a:r>
              <a:rPr lang="en-US" baseline="30000" dirty="0"/>
              <a:t>th</a:t>
            </a:r>
            <a:r>
              <a:rPr lang="en-US" dirty="0"/>
              <a:t> or 12</a:t>
            </a:r>
            <a:r>
              <a:rPr lang="en-US" baseline="30000" dirty="0"/>
              <a:t>th</a:t>
            </a:r>
            <a:r>
              <a:rPr lang="en-US" dirty="0"/>
              <a:t> grade</a:t>
            </a:r>
          </a:p>
          <a:p>
            <a:r>
              <a:rPr lang="en-US" dirty="0"/>
              <a:t>If the pupil would not be </a:t>
            </a:r>
            <a:r>
              <a:rPr lang="en-US" i="1" dirty="0"/>
              <a:t>reasonably able </a:t>
            </a:r>
            <a:r>
              <a:rPr lang="en-US" dirty="0"/>
              <a:t>to complete the additional district requirements</a:t>
            </a:r>
          </a:p>
          <a:p>
            <a:r>
              <a:rPr lang="en-US" dirty="0"/>
              <a:t>Must have been in foster care after the AB167 effective date (January 1, 2009)</a:t>
            </a:r>
          </a:p>
          <a:p>
            <a:r>
              <a:rPr lang="en-US" dirty="0"/>
              <a:t>“Do I get the same  diploma”?</a:t>
            </a:r>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91800C1A-C74D-49E1-993B-3663A8434BFB}" type="slidenum">
              <a:rPr lang="en-US" smtClean="0"/>
              <a:t>81</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8773" y="1919739"/>
            <a:ext cx="2502453" cy="2784065"/>
          </a:xfrm>
          <a:prstGeom prst="rect">
            <a:avLst/>
          </a:prstGeom>
        </p:spPr>
      </p:pic>
    </p:spTree>
    <p:extLst>
      <p:ext uri="{BB962C8B-B14F-4D97-AF65-F5344CB8AC3E}">
        <p14:creationId xmlns:p14="http://schemas.microsoft.com/office/powerpoint/2010/main" val="1743156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700" b="1" dirty="0">
                <a:latin typeface="Comic Sans MS" panose="030F0702030302020204" pitchFamily="66" charset="0"/>
              </a:rPr>
              <a:t>“partial credit”</a:t>
            </a:r>
            <a:br>
              <a:rPr lang="en-US" sz="2700" b="1" dirty="0">
                <a:latin typeface="Comic Sans MS" panose="030F0702030302020204" pitchFamily="66" charset="0"/>
              </a:rPr>
            </a:br>
            <a:r>
              <a:rPr lang="en-US" sz="2700" b="1" dirty="0">
                <a:latin typeface="Comic Sans MS" panose="030F0702030302020204" pitchFamily="66" charset="0"/>
              </a:rPr>
              <a:t>An important tool for advocates</a:t>
            </a:r>
            <a:br>
              <a:rPr lang="en-US" sz="2700" dirty="0"/>
            </a:br>
            <a:r>
              <a:rPr lang="en-US" sz="2700" dirty="0"/>
              <a:t> </a:t>
            </a:r>
          </a:p>
        </p:txBody>
      </p:sp>
      <p:sp>
        <p:nvSpPr>
          <p:cNvPr id="3" name="Content Placeholder 2"/>
          <p:cNvSpPr>
            <a:spLocks noGrp="1"/>
          </p:cNvSpPr>
          <p:nvPr>
            <p:ph idx="1"/>
          </p:nvPr>
        </p:nvSpPr>
        <p:spPr>
          <a:xfrm>
            <a:off x="457201" y="1600200"/>
            <a:ext cx="6035040" cy="4267200"/>
          </a:xfrm>
        </p:spPr>
        <p:txBody>
          <a:bodyPr>
            <a:normAutofit fontScale="92500" lnSpcReduction="10000"/>
          </a:bodyPr>
          <a:lstStyle/>
          <a:p>
            <a:r>
              <a:rPr lang="en-US" dirty="0"/>
              <a:t>What does this mean for youth in foster care?</a:t>
            </a:r>
          </a:p>
          <a:p>
            <a:r>
              <a:rPr lang="en-US" dirty="0"/>
              <a:t>How does it work?</a:t>
            </a:r>
          </a:p>
          <a:p>
            <a:pPr marL="0" indent="0">
              <a:buNone/>
            </a:pPr>
            <a:r>
              <a:rPr lang="en-US" b="1" dirty="0"/>
              <a:t> AB 490 (2004)-</a:t>
            </a:r>
            <a:r>
              <a:rPr lang="en-US" dirty="0"/>
              <a:t>recognized that one major barrier to HS graduation for youth in foster care is the failure of schools to issue ‘partial credit’ and widely varying criteria among school districts and asked schools to solve the problem.</a:t>
            </a:r>
          </a:p>
          <a:p>
            <a:pPr marL="0" indent="0">
              <a:buNone/>
            </a:pPr>
            <a:r>
              <a:rPr lang="en-US" b="1" dirty="0"/>
              <a:t>AB 490(2012) </a:t>
            </a:r>
            <a:r>
              <a:rPr lang="en-US" dirty="0"/>
              <a:t>required school districts to calculate, award and accept partial credits for foster youth. </a:t>
            </a:r>
          </a:p>
        </p:txBody>
      </p:sp>
      <p:sp>
        <p:nvSpPr>
          <p:cNvPr id="4" name="Slide Number Placeholder 3"/>
          <p:cNvSpPr>
            <a:spLocks noGrp="1"/>
          </p:cNvSpPr>
          <p:nvPr>
            <p:ph type="sldNum" sz="quarter" idx="10"/>
          </p:nvPr>
        </p:nvSpPr>
        <p:spPr/>
        <p:txBody>
          <a:bodyPr/>
          <a:lstStyle/>
          <a:p>
            <a:fld id="{91800C1A-C74D-49E1-993B-3663A8434BFB}" type="slidenum">
              <a:rPr lang="en-US" smtClean="0"/>
              <a:t>82</a:t>
            </a:fld>
            <a:endParaRPr lang="en-US"/>
          </a:p>
        </p:txBody>
      </p:sp>
      <p:pic>
        <p:nvPicPr>
          <p:cNvPr id="6" name="Picture 5">
            <a:extLst>
              <a:ext uri="{FF2B5EF4-FFF2-40B4-BE49-F238E27FC236}">
                <a16:creationId xmlns:a16="http://schemas.microsoft.com/office/drawing/2014/main" id="{7DDDC0A0-613F-4F82-A5B0-37CEB483812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91005" y="2690666"/>
            <a:ext cx="1778922" cy="3294498"/>
          </a:xfrm>
          <a:prstGeom prst="rect">
            <a:avLst/>
          </a:prstGeom>
        </p:spPr>
      </p:pic>
    </p:spTree>
    <p:extLst>
      <p:ext uri="{BB962C8B-B14F-4D97-AF65-F5344CB8AC3E}">
        <p14:creationId xmlns:p14="http://schemas.microsoft.com/office/powerpoint/2010/main" val="24730263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582" y="274638"/>
            <a:ext cx="7980218" cy="1143000"/>
          </a:xfrm>
        </p:spPr>
        <p:txBody>
          <a:bodyPr>
            <a:normAutofit fontScale="90000"/>
          </a:bodyPr>
          <a:lstStyle/>
          <a:p>
            <a:r>
              <a:rPr lang="en-US" sz="2700" b="1" dirty="0"/>
              <a:t>In 2013, The Child Welfare Council adopted a </a:t>
            </a:r>
            <a:r>
              <a:rPr lang="en-US" sz="2700" b="1" i="1" dirty="0"/>
              <a:t>model partial credit</a:t>
            </a:r>
            <a:r>
              <a:rPr lang="en-US" sz="2700" b="1" dirty="0"/>
              <a:t> policy in conjunction with state school boards association</a:t>
            </a:r>
          </a:p>
        </p:txBody>
      </p:sp>
      <p:sp>
        <p:nvSpPr>
          <p:cNvPr id="3" name="Content Placeholder 2"/>
          <p:cNvSpPr>
            <a:spLocks noGrp="1"/>
          </p:cNvSpPr>
          <p:nvPr>
            <p:ph idx="1"/>
          </p:nvPr>
        </p:nvSpPr>
        <p:spPr>
          <a:xfrm>
            <a:off x="457200" y="1751464"/>
            <a:ext cx="8229600" cy="3846910"/>
          </a:xfrm>
        </p:spPr>
        <p:txBody>
          <a:bodyPr>
            <a:normAutofit lnSpcReduction="10000"/>
          </a:bodyPr>
          <a:lstStyle/>
          <a:p>
            <a:pPr marL="0" indent="0">
              <a:buNone/>
            </a:pPr>
            <a:r>
              <a:rPr lang="en-US" dirty="0"/>
              <a:t>Components:</a:t>
            </a:r>
          </a:p>
          <a:p>
            <a:r>
              <a:rPr lang="en-US" dirty="0"/>
              <a:t>Calculation formula based on length of class period (e.g., less than 89 minutes = I class period)  and credits are awarded (1 and 5 credits) for each grading period.</a:t>
            </a:r>
          </a:p>
          <a:p>
            <a:r>
              <a:rPr lang="en-US" dirty="0"/>
              <a:t>Alternative schools are required by statute to follow this policy (Education Code 51225.3(b).</a:t>
            </a:r>
          </a:p>
          <a:p>
            <a:endParaRPr lang="en-US" dirty="0"/>
          </a:p>
          <a:p>
            <a:pPr marL="0" indent="0">
              <a:buNone/>
            </a:pPr>
            <a:r>
              <a:rPr lang="en-US" sz="1950" dirty="0">
                <a:solidFill>
                  <a:srgbClr val="FF0000"/>
                </a:solidFill>
              </a:rPr>
              <a:t>Practice Pointer: Calculating partial credits accurately requires three records: the attendance log, the Student Withdrawal Form (which includes </a:t>
            </a:r>
            <a:r>
              <a:rPr lang="en-US" sz="1950" i="1" dirty="0">
                <a:solidFill>
                  <a:srgbClr val="FF0000"/>
                </a:solidFill>
              </a:rPr>
              <a:t>checkout grades</a:t>
            </a:r>
            <a:r>
              <a:rPr lang="en-US" sz="1950" dirty="0">
                <a:solidFill>
                  <a:srgbClr val="FF0000"/>
                </a:solidFill>
              </a:rPr>
              <a:t>), and the official transcript.</a:t>
            </a:r>
          </a:p>
          <a:p>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91800C1A-C74D-49E1-993B-3663A8434BFB}" type="slidenum">
              <a:rPr lang="en-US" smtClean="0"/>
              <a:t>83</a:t>
            </a:fld>
            <a:endParaRPr lang="en-US"/>
          </a:p>
        </p:txBody>
      </p:sp>
    </p:spTree>
    <p:extLst>
      <p:ext uri="{BB962C8B-B14F-4D97-AF65-F5344CB8AC3E}">
        <p14:creationId xmlns:p14="http://schemas.microsoft.com/office/powerpoint/2010/main" val="6478507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439" y="145246"/>
            <a:ext cx="7342383" cy="994172"/>
          </a:xfrm>
        </p:spPr>
        <p:txBody>
          <a:bodyPr>
            <a:normAutofit/>
          </a:bodyPr>
          <a:lstStyle/>
          <a:p>
            <a:r>
              <a:rPr lang="en-US" b="1" dirty="0"/>
              <a:t>Your letter </a:t>
            </a:r>
            <a:r>
              <a:rPr lang="en-US" dirty="0"/>
              <a:t>gets things going</a:t>
            </a:r>
          </a:p>
        </p:txBody>
      </p:sp>
      <p:sp>
        <p:nvSpPr>
          <p:cNvPr id="3" name="Content Placeholder 2"/>
          <p:cNvSpPr>
            <a:spLocks noGrp="1"/>
          </p:cNvSpPr>
          <p:nvPr>
            <p:ph idx="1"/>
          </p:nvPr>
        </p:nvSpPr>
        <p:spPr>
          <a:xfrm>
            <a:off x="628651" y="1445280"/>
            <a:ext cx="6506187" cy="4169707"/>
          </a:xfrm>
        </p:spPr>
        <p:txBody>
          <a:bodyPr>
            <a:normAutofit fontScale="85000" lnSpcReduction="10000"/>
          </a:bodyPr>
          <a:lstStyle/>
          <a:p>
            <a:pPr marL="0" indent="0">
              <a:buNone/>
            </a:pPr>
            <a:r>
              <a:rPr lang="en-US" dirty="0"/>
              <a:t>To the Registrar of the Youth’s previous school:</a:t>
            </a:r>
          </a:p>
          <a:p>
            <a:pPr marL="0" indent="0">
              <a:buNone/>
            </a:pPr>
            <a:r>
              <a:rPr lang="en-US" dirty="0"/>
              <a:t>Re: Check Out Grades and Partial Credit Request</a:t>
            </a:r>
          </a:p>
          <a:p>
            <a:pPr marL="0" indent="0">
              <a:buNone/>
            </a:pPr>
            <a:r>
              <a:rPr lang="en-US" dirty="0"/>
              <a:t>Student Name + DOB</a:t>
            </a:r>
          </a:p>
          <a:p>
            <a:pPr marL="0" indent="0">
              <a:buNone/>
            </a:pPr>
            <a:r>
              <a:rPr lang="en-US" dirty="0"/>
              <a:t>Please be advised that I am the social worker for ---------(student name)</a:t>
            </a:r>
            <a:endParaRPr lang="en-US" i="1" dirty="0"/>
          </a:p>
          <a:p>
            <a:pPr marL="0" indent="0">
              <a:buNone/>
            </a:pPr>
            <a:r>
              <a:rPr lang="en-US" dirty="0"/>
              <a:t>Recently transferred out of  your school</a:t>
            </a:r>
          </a:p>
          <a:p>
            <a:pPr marL="0" indent="0">
              <a:buNone/>
            </a:pPr>
            <a:r>
              <a:rPr lang="en-US" dirty="0"/>
              <a:t>Check out grades and partial credit were not awarded</a:t>
            </a:r>
          </a:p>
          <a:p>
            <a:pPr marL="0" indent="0">
              <a:buNone/>
            </a:pPr>
            <a:r>
              <a:rPr lang="en-US" b="1" dirty="0"/>
              <a:t>Ed. Code 49069.5 </a:t>
            </a:r>
            <a:r>
              <a:rPr lang="en-US" dirty="0"/>
              <a:t>requires both to be awarded and forwarded to the new school</a:t>
            </a:r>
          </a:p>
          <a:p>
            <a:pPr marL="0" indent="0">
              <a:buNone/>
            </a:pPr>
            <a:r>
              <a:rPr lang="en-US" dirty="0"/>
              <a:t>Please compile and send to this new school/copy me</a:t>
            </a:r>
          </a:p>
          <a:p>
            <a:pPr marL="0" indent="0">
              <a:buNone/>
            </a:pPr>
            <a:r>
              <a:rPr lang="en-US" dirty="0"/>
              <a:t>Attached is California’s partial credit model policy</a:t>
            </a:r>
          </a:p>
        </p:txBody>
      </p:sp>
      <p:sp>
        <p:nvSpPr>
          <p:cNvPr id="4" name="Slide Number Placeholder 3"/>
          <p:cNvSpPr>
            <a:spLocks noGrp="1"/>
          </p:cNvSpPr>
          <p:nvPr>
            <p:ph type="sldNum" sz="quarter" idx="10"/>
          </p:nvPr>
        </p:nvSpPr>
        <p:spPr/>
        <p:txBody>
          <a:bodyPr/>
          <a:lstStyle/>
          <a:p>
            <a:fld id="{91800C1A-C74D-49E1-993B-3663A8434BFB}" type="slidenum">
              <a:rPr lang="en-US" smtClean="0"/>
              <a:t>84</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4838" y="1744539"/>
            <a:ext cx="1733872" cy="2102989"/>
          </a:xfrm>
          <a:prstGeom prst="rect">
            <a:avLst/>
          </a:prstGeom>
        </p:spPr>
      </p:pic>
    </p:spTree>
    <p:extLst>
      <p:ext uri="{BB962C8B-B14F-4D97-AF65-F5344CB8AC3E}">
        <p14:creationId xmlns:p14="http://schemas.microsoft.com/office/powerpoint/2010/main" val="6071666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980"/>
            <a:ext cx="7886700" cy="994172"/>
          </a:xfrm>
        </p:spPr>
        <p:txBody>
          <a:bodyPr>
            <a:normAutofit/>
          </a:bodyPr>
          <a:lstStyle/>
          <a:p>
            <a:pPr algn="ctr"/>
            <a:r>
              <a:rPr lang="en-US" sz="2700" b="1" dirty="0"/>
              <a:t>Statutory requirements</a:t>
            </a:r>
          </a:p>
        </p:txBody>
      </p:sp>
      <p:sp>
        <p:nvSpPr>
          <p:cNvPr id="3" name="Content Placeholder 2"/>
          <p:cNvSpPr>
            <a:spLocks noGrp="1"/>
          </p:cNvSpPr>
          <p:nvPr>
            <p:ph idx="1"/>
          </p:nvPr>
        </p:nvSpPr>
        <p:spPr>
          <a:xfrm>
            <a:off x="628650" y="1041153"/>
            <a:ext cx="7015819" cy="4448820"/>
          </a:xfrm>
        </p:spPr>
        <p:txBody>
          <a:bodyPr>
            <a:normAutofit fontScale="77500" lnSpcReduction="20000"/>
          </a:bodyPr>
          <a:lstStyle/>
          <a:p>
            <a:pPr marL="0" indent="0">
              <a:buNone/>
            </a:pPr>
            <a:r>
              <a:rPr lang="en-US" dirty="0"/>
              <a:t>Social workers  AND  PROBATION OFFICERS are  responsible for overseeing the transfer of foster youth between schools, including the proper issuance of partial credits. </a:t>
            </a:r>
          </a:p>
          <a:p>
            <a:pPr marL="0" indent="0">
              <a:buNone/>
            </a:pPr>
            <a:r>
              <a:rPr lang="en-US" b="1" dirty="0"/>
              <a:t>(Education Code 49069.5)</a:t>
            </a:r>
          </a:p>
          <a:p>
            <a:pPr marL="0" indent="0">
              <a:buNone/>
            </a:pPr>
            <a:endParaRPr lang="en-US" b="1" dirty="0"/>
          </a:p>
          <a:p>
            <a:r>
              <a:rPr lang="en-US" dirty="0"/>
              <a:t>If the youth transfers to a new school, the social worker has the primary responsibility to dis-enroll the youth, including obtaining an official transcript that includes </a:t>
            </a:r>
            <a:r>
              <a:rPr lang="en-US" i="1" dirty="0"/>
              <a:t>checkout grades </a:t>
            </a:r>
            <a:r>
              <a:rPr lang="en-US" dirty="0"/>
              <a:t>and partial credits. </a:t>
            </a:r>
          </a:p>
          <a:p>
            <a:r>
              <a:rPr lang="en-US" dirty="0"/>
              <a:t>At the receiving school,  the social worker </a:t>
            </a:r>
            <a:r>
              <a:rPr lang="en-US" i="1" dirty="0"/>
              <a:t>monitors</a:t>
            </a:r>
            <a:r>
              <a:rPr lang="en-US" dirty="0"/>
              <a:t> the process to make sure that the youth is properly enrolled, that the school </a:t>
            </a:r>
            <a:r>
              <a:rPr lang="en-US" i="1" dirty="0"/>
              <a:t>accepts all partial credits</a:t>
            </a:r>
            <a:r>
              <a:rPr lang="en-US" dirty="0"/>
              <a:t>, </a:t>
            </a:r>
            <a:r>
              <a:rPr lang="en-US" i="1" dirty="0"/>
              <a:t>and</a:t>
            </a:r>
            <a:r>
              <a:rPr lang="en-US" dirty="0"/>
              <a:t> that the youth is placed in the same/equivalent courses.</a:t>
            </a:r>
          </a:p>
          <a:p>
            <a:r>
              <a:rPr lang="en-US" dirty="0"/>
              <a:t>What happens if the registrar/counselor refuses to issue/accept partial credits?</a:t>
            </a:r>
          </a:p>
          <a:p>
            <a:r>
              <a:rPr lang="en-US" dirty="0"/>
              <a:t>What happens if the receiving school requires a higher minimum grade to pass a course?</a:t>
            </a:r>
          </a:p>
          <a:p>
            <a:pPr marL="0" indent="0">
              <a:buNone/>
            </a:pPr>
            <a:endParaRPr lang="en-US" dirty="0"/>
          </a:p>
          <a:p>
            <a:pPr marL="0" inden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91800C1A-C74D-49E1-993B-3663A8434BFB}" type="slidenum">
              <a:rPr lang="en-US" smtClean="0"/>
              <a:t>85</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8357" y="4553372"/>
            <a:ext cx="1884075" cy="173190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3571" y="3869302"/>
            <a:ext cx="681686" cy="670712"/>
          </a:xfrm>
          <a:prstGeom prst="rect">
            <a:avLst/>
          </a:prstGeom>
        </p:spPr>
      </p:pic>
    </p:spTree>
    <p:extLst>
      <p:ext uri="{BB962C8B-B14F-4D97-AF65-F5344CB8AC3E}">
        <p14:creationId xmlns:p14="http://schemas.microsoft.com/office/powerpoint/2010/main" val="32800302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375" y="158475"/>
            <a:ext cx="6971251" cy="1108263"/>
          </a:xfrm>
        </p:spPr>
        <p:txBody>
          <a:bodyPr>
            <a:normAutofit fontScale="90000"/>
          </a:bodyPr>
          <a:lstStyle/>
          <a:p>
            <a:pPr algn="ctr"/>
            <a:r>
              <a:rPr lang="en-US" sz="2700" b="1" dirty="0"/>
              <a:t>Minimum requirements for high school graduation </a:t>
            </a:r>
            <a:br>
              <a:rPr lang="en-US" sz="2700" b="1" dirty="0"/>
            </a:br>
            <a:r>
              <a:rPr lang="en-US" sz="2700" b="1" dirty="0"/>
              <a:t>(Ed Code 51225.3)</a:t>
            </a:r>
          </a:p>
        </p:txBody>
      </p:sp>
      <p:sp>
        <p:nvSpPr>
          <p:cNvPr id="3" name="Content Placeholder 2"/>
          <p:cNvSpPr>
            <a:spLocks noGrp="1"/>
          </p:cNvSpPr>
          <p:nvPr>
            <p:ph idx="1"/>
          </p:nvPr>
        </p:nvSpPr>
        <p:spPr>
          <a:xfrm>
            <a:off x="987804" y="1457324"/>
            <a:ext cx="6618914" cy="4540803"/>
          </a:xfrm>
        </p:spPr>
        <p:txBody>
          <a:bodyPr>
            <a:normAutofit fontScale="92500"/>
          </a:bodyPr>
          <a:lstStyle/>
          <a:p>
            <a:pPr marL="385763" indent="-385763">
              <a:buAutoNum type="arabicParenBoth"/>
            </a:pPr>
            <a:r>
              <a:rPr lang="en-US" dirty="0"/>
              <a:t>   3 courses in English</a:t>
            </a:r>
          </a:p>
          <a:p>
            <a:pPr marL="385763" indent="-385763">
              <a:buAutoNum type="arabicParenBoth"/>
            </a:pPr>
            <a:r>
              <a:rPr lang="en-US" dirty="0"/>
              <a:t>   2 courses in math (incl. one year of Algebra)</a:t>
            </a:r>
          </a:p>
          <a:p>
            <a:pPr marL="385763" indent="-385763">
              <a:buAutoNum type="arabicParenBoth"/>
            </a:pPr>
            <a:r>
              <a:rPr lang="en-US" dirty="0"/>
              <a:t>  2 courses in science, incl. biology and physical sciences</a:t>
            </a:r>
          </a:p>
          <a:p>
            <a:pPr marL="385763" indent="-385763">
              <a:buAutoNum type="arabicParenBoth"/>
            </a:pPr>
            <a:r>
              <a:rPr lang="en-US" dirty="0"/>
              <a:t>  3 courses in social studies, incl. US History and geography, one semester in American gov’t and civics, one semester in economics</a:t>
            </a:r>
          </a:p>
          <a:p>
            <a:pPr marL="385763" indent="-385763">
              <a:buAutoNum type="arabicParenBoth"/>
            </a:pPr>
            <a:r>
              <a:rPr lang="en-US" dirty="0"/>
              <a:t>  One course in visual or performing arts or language or career technical education</a:t>
            </a:r>
          </a:p>
          <a:p>
            <a:pPr marL="385763" indent="-385763">
              <a:buAutoNum type="arabicParenBoth"/>
            </a:pPr>
            <a:r>
              <a:rPr lang="en-US" dirty="0"/>
              <a:t> 2 courses in PE, unless the student has been exempted</a:t>
            </a:r>
          </a:p>
        </p:txBody>
      </p:sp>
      <p:sp>
        <p:nvSpPr>
          <p:cNvPr id="4" name="Slide Number Placeholder 3"/>
          <p:cNvSpPr>
            <a:spLocks noGrp="1"/>
          </p:cNvSpPr>
          <p:nvPr>
            <p:ph type="sldNum" sz="quarter" idx="10"/>
          </p:nvPr>
        </p:nvSpPr>
        <p:spPr/>
        <p:txBody>
          <a:bodyPr/>
          <a:lstStyle/>
          <a:p>
            <a:fld id="{91800C1A-C74D-49E1-993B-3663A8434BFB}" type="slidenum">
              <a:rPr lang="en-US" smtClean="0"/>
              <a:t>86</a:t>
            </a:fld>
            <a:endParaRPr lang="en-US"/>
          </a:p>
        </p:txBody>
      </p:sp>
    </p:spTree>
    <p:extLst>
      <p:ext uri="{BB962C8B-B14F-4D97-AF65-F5344CB8AC3E}">
        <p14:creationId xmlns:p14="http://schemas.microsoft.com/office/powerpoint/2010/main" val="14363528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More Important Resources </a:t>
            </a:r>
          </a:p>
        </p:txBody>
      </p:sp>
      <p:sp>
        <p:nvSpPr>
          <p:cNvPr id="3" name="Content Placeholder 2"/>
          <p:cNvSpPr>
            <a:spLocks noGrp="1"/>
          </p:cNvSpPr>
          <p:nvPr>
            <p:ph idx="1"/>
          </p:nvPr>
        </p:nvSpPr>
        <p:spPr>
          <a:xfrm>
            <a:off x="593124" y="1960605"/>
            <a:ext cx="6582033" cy="3529368"/>
          </a:xfrm>
        </p:spPr>
        <p:txBody>
          <a:bodyPr>
            <a:normAutofit fontScale="85000" lnSpcReduction="10000"/>
          </a:bodyPr>
          <a:lstStyle/>
          <a:p>
            <a:pPr marL="385763" indent="-385763">
              <a:buFont typeface="+mj-lt"/>
              <a:buAutoNum type="arabicPeriod"/>
            </a:pPr>
            <a:r>
              <a:rPr lang="en-US" dirty="0"/>
              <a:t>Foster Youth Services Liaisons (ED 48853.5)</a:t>
            </a:r>
          </a:p>
          <a:p>
            <a:pPr marL="385763" indent="-385763">
              <a:buFont typeface="+mj-lt"/>
              <a:buAutoNum type="arabicPeriod"/>
            </a:pPr>
            <a:r>
              <a:rPr lang="en-US" dirty="0"/>
              <a:t>Foster Youth Services (FYS, Dept. of Ed.)</a:t>
            </a:r>
          </a:p>
          <a:p>
            <a:pPr marL="385763" indent="-385763">
              <a:buFont typeface="+mj-lt"/>
              <a:buAutoNum type="arabicPeriod"/>
            </a:pPr>
            <a:r>
              <a:rPr lang="en-US" dirty="0"/>
              <a:t>CA College Pathways Programs (www.collegepathways.org)</a:t>
            </a:r>
          </a:p>
          <a:p>
            <a:pPr marL="385763" indent="-385763">
              <a:buFont typeface="+mj-lt"/>
              <a:buAutoNum type="arabicPeriod"/>
            </a:pPr>
            <a:r>
              <a:rPr lang="en-US" dirty="0"/>
              <a:t>Extended Opportunity Programs &amp; Services (EOPS)</a:t>
            </a:r>
          </a:p>
          <a:p>
            <a:pPr marL="385763" indent="-385763">
              <a:buFont typeface="+mj-lt"/>
              <a:buAutoNum type="arabicPeriod"/>
            </a:pPr>
            <a:r>
              <a:rPr lang="en-US" dirty="0"/>
              <a:t>Educational Opportunity Program (EOP)</a:t>
            </a:r>
          </a:p>
          <a:p>
            <a:pPr marL="385763" indent="-385763">
              <a:buFont typeface="+mj-lt"/>
              <a:buAutoNum type="arabicPeriod"/>
            </a:pPr>
            <a:r>
              <a:rPr lang="en-US" dirty="0"/>
              <a:t>Foster Youth Success Initiative (FYSI) Programs</a:t>
            </a:r>
          </a:p>
          <a:p>
            <a:pPr marL="385763" indent="-385763">
              <a:buFont typeface="+mj-lt"/>
              <a:buAutoNum type="arabicPeriod"/>
            </a:pPr>
            <a:r>
              <a:rPr lang="en-US" dirty="0"/>
              <a:t>AVID (Advancement via Individual Determination)</a:t>
            </a:r>
          </a:p>
        </p:txBody>
      </p:sp>
      <p:sp>
        <p:nvSpPr>
          <p:cNvPr id="4" name="Slide Number Placeholder 3"/>
          <p:cNvSpPr>
            <a:spLocks noGrp="1"/>
          </p:cNvSpPr>
          <p:nvPr>
            <p:ph type="sldNum" sz="quarter" idx="10"/>
          </p:nvPr>
        </p:nvSpPr>
        <p:spPr/>
        <p:txBody>
          <a:bodyPr/>
          <a:lstStyle/>
          <a:p>
            <a:fld id="{91800C1A-C74D-49E1-993B-3663A8434BFB}" type="slidenum">
              <a:rPr lang="en-US" smtClean="0"/>
              <a:t>87</a:t>
            </a:fld>
            <a:endParaRPr lang="en-US"/>
          </a:p>
        </p:txBody>
      </p:sp>
      <p:pic>
        <p:nvPicPr>
          <p:cNvPr id="6" name="Picture 5" descr="Helping Hands Tree Clip 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136289"/>
            <a:ext cx="1802970" cy="2205051"/>
          </a:xfrm>
          <a:prstGeom prst="rect">
            <a:avLst/>
          </a:prstGeom>
        </p:spPr>
      </p:pic>
    </p:spTree>
    <p:extLst>
      <p:ext uri="{BB962C8B-B14F-4D97-AF65-F5344CB8AC3E}">
        <p14:creationId xmlns:p14="http://schemas.microsoft.com/office/powerpoint/2010/main" val="32005808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68" y="3166"/>
            <a:ext cx="9115432" cy="1143000"/>
          </a:xfrm>
        </p:spPr>
        <p:txBody>
          <a:bodyPr/>
          <a:lstStyle/>
          <a:p>
            <a:pPr algn="ctr"/>
            <a:r>
              <a:rPr lang="en-US" dirty="0"/>
              <a:t>Taking the next steps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5018697"/>
              </p:ext>
            </p:extLst>
          </p:nvPr>
        </p:nvGraphicFramePr>
        <p:xfrm>
          <a:off x="28568" y="871538"/>
          <a:ext cx="8886832" cy="4618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0"/>
          </p:nvPr>
        </p:nvSpPr>
        <p:spPr/>
        <p:txBody>
          <a:bodyPr/>
          <a:lstStyle/>
          <a:p>
            <a:fld id="{91800C1A-C74D-49E1-993B-3663A8434BFB}" type="slidenum">
              <a:rPr lang="en-US" smtClean="0"/>
              <a:t>88</a:t>
            </a:fld>
            <a:endParaRPr lang="en-US"/>
          </a:p>
        </p:txBody>
      </p:sp>
    </p:spTree>
    <p:extLst>
      <p:ext uri="{BB962C8B-B14F-4D97-AF65-F5344CB8AC3E}">
        <p14:creationId xmlns:p14="http://schemas.microsoft.com/office/powerpoint/2010/main" val="22529634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3354" y="230977"/>
            <a:ext cx="4977293" cy="994172"/>
          </a:xfrm>
        </p:spPr>
        <p:txBody>
          <a:bodyPr>
            <a:normAutofit/>
          </a:bodyPr>
          <a:lstStyle/>
          <a:p>
            <a:r>
              <a:rPr lang="en-US" b="1" dirty="0"/>
              <a:t>Graduation &amp; beyond</a:t>
            </a:r>
          </a:p>
        </p:txBody>
      </p:sp>
      <p:sp>
        <p:nvSpPr>
          <p:cNvPr id="3" name="Content Placeholder 2"/>
          <p:cNvSpPr>
            <a:spLocks noGrp="1"/>
          </p:cNvSpPr>
          <p:nvPr>
            <p:ph idx="1"/>
          </p:nvPr>
        </p:nvSpPr>
        <p:spPr>
          <a:xfrm>
            <a:off x="628651" y="1225149"/>
            <a:ext cx="8305624" cy="4491325"/>
          </a:xfrm>
        </p:spPr>
        <p:txBody>
          <a:bodyPr>
            <a:normAutofit fontScale="85000" lnSpcReduction="10000"/>
          </a:bodyPr>
          <a:lstStyle/>
          <a:p>
            <a:pPr marL="0" indent="0">
              <a:buNone/>
            </a:pPr>
            <a:r>
              <a:rPr lang="en-US" dirty="0"/>
              <a:t>There are more and more resources supporting college enrollment  in California:</a:t>
            </a:r>
          </a:p>
          <a:p>
            <a:pPr marL="0" indent="0">
              <a:buNone/>
            </a:pPr>
            <a:endParaRPr lang="en-US" dirty="0"/>
          </a:p>
          <a:p>
            <a:r>
              <a:rPr lang="en-US" dirty="0">
                <a:solidFill>
                  <a:srgbClr val="FF0000"/>
                </a:solidFill>
              </a:rPr>
              <a:t>Priority Registration for current and former youth in foster care</a:t>
            </a:r>
          </a:p>
          <a:p>
            <a:r>
              <a:rPr lang="en-US" dirty="0"/>
              <a:t>Academic Counseling services</a:t>
            </a:r>
          </a:p>
          <a:p>
            <a:r>
              <a:rPr lang="en-US" dirty="0"/>
              <a:t>Campus Support Programs, e.g., Guardian Scholars, Renaissance Scholars</a:t>
            </a:r>
          </a:p>
          <a:p>
            <a:r>
              <a:rPr lang="en-US" dirty="0"/>
              <a:t>Board of Governors Fee Waiver (BOG) for community college students</a:t>
            </a:r>
          </a:p>
          <a:p>
            <a:r>
              <a:rPr lang="en-US" b="1" dirty="0"/>
              <a:t>AB 1023 defines “full time” enrollment for youth formerly in foster care as nine rather than 12 units.</a:t>
            </a:r>
          </a:p>
          <a:p>
            <a:r>
              <a:rPr lang="en-US" dirty="0"/>
              <a:t>As of January, 2015, community colleges are required to add children in foster care to their equity plans with augmented funds.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7541" y="5417361"/>
            <a:ext cx="2249786" cy="1506270"/>
          </a:xfrm>
          <a:prstGeom prst="rect">
            <a:avLst/>
          </a:prstGeom>
        </p:spPr>
      </p:pic>
    </p:spTree>
    <p:extLst>
      <p:ext uri="{BB962C8B-B14F-4D97-AF65-F5344CB8AC3E}">
        <p14:creationId xmlns:p14="http://schemas.microsoft.com/office/powerpoint/2010/main" val="3097312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elements of advocacy</a:t>
            </a:r>
          </a:p>
        </p:txBody>
      </p:sp>
      <p:sp>
        <p:nvSpPr>
          <p:cNvPr id="3" name="Content Placeholder 2"/>
          <p:cNvSpPr>
            <a:spLocks noGrp="1"/>
          </p:cNvSpPr>
          <p:nvPr>
            <p:ph idx="1"/>
          </p:nvPr>
        </p:nvSpPr>
        <p:spPr>
          <a:xfrm>
            <a:off x="842568" y="1417638"/>
            <a:ext cx="8144269" cy="4089003"/>
          </a:xfrm>
        </p:spPr>
        <p:txBody>
          <a:bodyPr>
            <a:normAutofit lnSpcReduction="10000"/>
          </a:bodyPr>
          <a:lstStyle/>
          <a:p>
            <a:r>
              <a:rPr lang="en-US" dirty="0"/>
              <a:t>Advocacy is active – includes speaking out, acting, writing</a:t>
            </a:r>
          </a:p>
          <a:p>
            <a:r>
              <a:rPr lang="en-US" dirty="0"/>
              <a:t>Advocacy takes many forms: asking good questions, accountability through follow-up, presenting alternatives (PLAN B)</a:t>
            </a:r>
          </a:p>
          <a:p>
            <a:r>
              <a:rPr lang="en-US" dirty="0"/>
              <a:t>Involves sincerely perceived views</a:t>
            </a:r>
          </a:p>
          <a:p>
            <a:r>
              <a:rPr lang="en-US" dirty="0"/>
              <a:t>Costs</a:t>
            </a:r>
          </a:p>
          <a:p>
            <a:pPr>
              <a:buFont typeface="Wingdings" panose="05000000000000000000" pitchFamily="2" charset="2"/>
              <a:buChar char="ü"/>
            </a:pPr>
            <a:r>
              <a:rPr lang="en-US" dirty="0"/>
              <a:t>    costs to the advocate</a:t>
            </a:r>
          </a:p>
          <a:p>
            <a:pPr>
              <a:buFont typeface="Wingdings" panose="05000000000000000000" pitchFamily="2" charset="2"/>
              <a:buChar char="ü"/>
            </a:pPr>
            <a:r>
              <a:rPr lang="en-US" dirty="0"/>
              <a:t>    costs to person needing advocacy</a:t>
            </a:r>
          </a:p>
          <a:p>
            <a:pPr>
              <a:buFont typeface="Wingdings" panose="05000000000000000000" pitchFamily="2" charset="2"/>
              <a:buChar char="ü"/>
            </a:pPr>
            <a:r>
              <a:rPr lang="en-US" dirty="0"/>
              <a:t>And, advocacy can start with big or tiny steps</a:t>
            </a:r>
          </a:p>
        </p:txBody>
      </p:sp>
      <p:sp>
        <p:nvSpPr>
          <p:cNvPr id="4" name="Slide Number Placeholder 3"/>
          <p:cNvSpPr>
            <a:spLocks noGrp="1"/>
          </p:cNvSpPr>
          <p:nvPr>
            <p:ph type="sldNum" sz="quarter" idx="10"/>
          </p:nvPr>
        </p:nvSpPr>
        <p:spPr/>
        <p:txBody>
          <a:bodyPr/>
          <a:lstStyle/>
          <a:p>
            <a:fld id="{91800C1A-C74D-49E1-993B-3663A8434BFB}" type="slidenum">
              <a:rPr lang="en-US" smtClean="0"/>
              <a:t>9</a:t>
            </a:fld>
            <a:endParaRPr lang="en-US"/>
          </a:p>
        </p:txBody>
      </p:sp>
    </p:spTree>
    <p:extLst>
      <p:ext uri="{BB962C8B-B14F-4D97-AF65-F5344CB8AC3E}">
        <p14:creationId xmlns:p14="http://schemas.microsoft.com/office/powerpoint/2010/main" val="34147788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AB 12- non minor dependent rights</a:t>
            </a:r>
          </a:p>
        </p:txBody>
      </p:sp>
      <p:sp>
        <p:nvSpPr>
          <p:cNvPr id="3" name="Content Placeholder 2"/>
          <p:cNvSpPr>
            <a:spLocks noGrp="1"/>
          </p:cNvSpPr>
          <p:nvPr>
            <p:ph idx="1"/>
          </p:nvPr>
        </p:nvSpPr>
        <p:spPr>
          <a:xfrm>
            <a:off x="1147156" y="1620982"/>
            <a:ext cx="7539643" cy="3868991"/>
          </a:xfrm>
        </p:spPr>
        <p:txBody>
          <a:bodyPr>
            <a:normAutofit fontScale="85000" lnSpcReduction="20000"/>
          </a:bodyPr>
          <a:lstStyle/>
          <a:p>
            <a:pPr marL="0" indent="0">
              <a:buNone/>
            </a:pPr>
            <a:r>
              <a:rPr lang="en-US" dirty="0"/>
              <a:t> A youth must meet one of the following participation requirements to maintain eligibility for AB 12 support after 18:</a:t>
            </a:r>
          </a:p>
          <a:p>
            <a:pPr marL="0" indent="0">
              <a:buNone/>
            </a:pPr>
            <a:r>
              <a:rPr lang="en-US" dirty="0"/>
              <a:t> (1)    Enrolled in college, community college, or vocational education program</a:t>
            </a:r>
          </a:p>
          <a:p>
            <a:pPr marL="0" indent="0">
              <a:buNone/>
            </a:pPr>
            <a:r>
              <a:rPr lang="en-US" dirty="0"/>
              <a:t> (2)   Completing high school or equivalent program</a:t>
            </a:r>
          </a:p>
          <a:p>
            <a:pPr marL="0" indent="0">
              <a:buNone/>
            </a:pPr>
            <a:r>
              <a:rPr lang="en-US" dirty="0"/>
              <a:t> (3)   Participating in a program or activity designed to remove barriers to employment</a:t>
            </a:r>
          </a:p>
          <a:p>
            <a:pPr marL="0" indent="0">
              <a:buNone/>
            </a:pPr>
            <a:r>
              <a:rPr lang="en-US" dirty="0"/>
              <a:t> (4)   Employed at least 80 hours/month</a:t>
            </a:r>
          </a:p>
          <a:p>
            <a:pPr marL="0" indent="0">
              <a:buNone/>
            </a:pPr>
            <a:r>
              <a:rPr lang="en-US" dirty="0"/>
              <a:t> (5)  Or, unable to do one of the above because of a verified medical condition.</a:t>
            </a:r>
          </a:p>
          <a:p>
            <a:pPr marL="0" indent="0">
              <a:buNone/>
            </a:pPr>
            <a:endParaRPr lang="en-US" dirty="0"/>
          </a:p>
          <a:p>
            <a:pPr marL="0" indent="0">
              <a:buNone/>
            </a:pPr>
            <a:r>
              <a:rPr lang="en-US" dirty="0">
                <a:solidFill>
                  <a:srgbClr val="FF0000"/>
                </a:solidFill>
              </a:rPr>
              <a:t>Practice Pointer: Primary and updated reference  www.johnburtonfoundation.org</a:t>
            </a:r>
          </a:p>
        </p:txBody>
      </p:sp>
      <p:sp>
        <p:nvSpPr>
          <p:cNvPr id="4" name="Slide Number Placeholder 3"/>
          <p:cNvSpPr>
            <a:spLocks noGrp="1"/>
          </p:cNvSpPr>
          <p:nvPr>
            <p:ph type="sldNum" sz="quarter" idx="10"/>
          </p:nvPr>
        </p:nvSpPr>
        <p:spPr/>
        <p:txBody>
          <a:bodyPr/>
          <a:lstStyle/>
          <a:p>
            <a:fld id="{91800C1A-C74D-49E1-993B-3663A8434BFB}" type="slidenum">
              <a:rPr lang="en-US" smtClean="0"/>
              <a:t>90</a:t>
            </a:fld>
            <a:endParaRPr lang="en-US"/>
          </a:p>
        </p:txBody>
      </p:sp>
    </p:spTree>
    <p:extLst>
      <p:ext uri="{BB962C8B-B14F-4D97-AF65-F5344CB8AC3E}">
        <p14:creationId xmlns:p14="http://schemas.microsoft.com/office/powerpoint/2010/main" val="33020320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0948"/>
            <a:ext cx="6199989" cy="994172"/>
          </a:xfrm>
        </p:spPr>
        <p:txBody>
          <a:bodyPr>
            <a:normAutofit/>
          </a:bodyPr>
          <a:lstStyle/>
          <a:p>
            <a:r>
              <a:rPr lang="en-US" sz="2700" dirty="0"/>
              <a:t>Chafee Grant (ETV vouchers)</a:t>
            </a:r>
          </a:p>
        </p:txBody>
      </p:sp>
      <p:sp>
        <p:nvSpPr>
          <p:cNvPr id="3" name="Content Placeholder 2"/>
          <p:cNvSpPr>
            <a:spLocks noGrp="1"/>
          </p:cNvSpPr>
          <p:nvPr>
            <p:ph idx="1"/>
          </p:nvPr>
        </p:nvSpPr>
        <p:spPr>
          <a:xfrm>
            <a:off x="628650" y="1475962"/>
            <a:ext cx="6518770" cy="4505388"/>
          </a:xfrm>
        </p:spPr>
        <p:txBody>
          <a:bodyPr>
            <a:normAutofit fontScale="55000" lnSpcReduction="20000"/>
          </a:bodyPr>
          <a:lstStyle/>
          <a:p>
            <a:pPr marL="0" indent="0">
              <a:buNone/>
            </a:pPr>
            <a:r>
              <a:rPr lang="en-US" sz="3600" b="1" dirty="0"/>
              <a:t>Foster Care Independence Act (1999)</a:t>
            </a:r>
          </a:p>
          <a:p>
            <a:pPr marL="0" indent="0">
              <a:buNone/>
            </a:pPr>
            <a:endParaRPr lang="en-US" sz="3200" b="1" dirty="0"/>
          </a:p>
          <a:p>
            <a:pPr marL="0" indent="0">
              <a:buNone/>
            </a:pPr>
            <a:r>
              <a:rPr lang="en-US" sz="3200" dirty="0"/>
              <a:t>Eligibility:</a:t>
            </a:r>
          </a:p>
          <a:p>
            <a:pPr marL="0" indent="0">
              <a:buNone/>
            </a:pPr>
            <a:r>
              <a:rPr lang="en-US" sz="3200" dirty="0"/>
              <a:t>Current and former youth under 22- may qualify for at most  $5,000/yr. for career and technical training or college. </a:t>
            </a:r>
          </a:p>
          <a:p>
            <a:pPr marL="0" indent="0">
              <a:buNone/>
            </a:pPr>
            <a:r>
              <a:rPr lang="en-US" sz="3200" dirty="0"/>
              <a:t>Youth in kinship guardianship or adopted after 16 and later also qualify</a:t>
            </a:r>
          </a:p>
          <a:p>
            <a:pPr marL="0" indent="0">
              <a:buNone/>
            </a:pPr>
            <a:r>
              <a:rPr lang="en-US" sz="3200" dirty="0"/>
              <a:t>Grant can be used for related costs, e.g., child care, transportation, rent, supplies (computers)</a:t>
            </a:r>
          </a:p>
          <a:p>
            <a:pPr marL="0" indent="0">
              <a:buNone/>
            </a:pPr>
            <a:endParaRPr lang="en-US" sz="3200" dirty="0"/>
          </a:p>
          <a:p>
            <a:pPr marL="0" indent="0">
              <a:buNone/>
            </a:pPr>
            <a:r>
              <a:rPr lang="en-US" sz="3200" dirty="0"/>
              <a:t>Renewable through 23</a:t>
            </a:r>
            <a:r>
              <a:rPr lang="en-US" sz="3200" baseline="30000" dirty="0"/>
              <a:t>rd</a:t>
            </a:r>
            <a:r>
              <a:rPr lang="en-US" sz="3200" dirty="0"/>
              <a:t> birthday</a:t>
            </a:r>
          </a:p>
          <a:p>
            <a:pPr marL="0" indent="0">
              <a:buNone/>
            </a:pPr>
            <a:r>
              <a:rPr lang="en-US" sz="3200" dirty="0"/>
              <a:t>CA receives  $ 6-7,000,000 annually through FCIA</a:t>
            </a:r>
          </a:p>
          <a:p>
            <a:pPr marL="0" indent="0">
              <a:buNone/>
            </a:pPr>
            <a:r>
              <a:rPr lang="en-US" sz="3200" b="1" dirty="0"/>
              <a:t>Assistance for parents doubled (2016)</a:t>
            </a:r>
          </a:p>
          <a:p>
            <a:pPr marL="0" indent="0">
              <a:buNone/>
            </a:pPr>
            <a:endParaRPr lang="en-US" dirty="0"/>
          </a:p>
          <a:p>
            <a:pPr marL="0" indent="0">
              <a:buNone/>
            </a:pPr>
            <a:r>
              <a:rPr lang="en-US" dirty="0"/>
              <a:t>                            </a:t>
            </a:r>
          </a:p>
        </p:txBody>
      </p:sp>
      <p:sp>
        <p:nvSpPr>
          <p:cNvPr id="4" name="Slide Number Placeholder 3"/>
          <p:cNvSpPr>
            <a:spLocks noGrp="1"/>
          </p:cNvSpPr>
          <p:nvPr>
            <p:ph type="sldNum" sz="quarter" idx="10"/>
          </p:nvPr>
        </p:nvSpPr>
        <p:spPr/>
        <p:txBody>
          <a:bodyPr/>
          <a:lstStyle/>
          <a:p>
            <a:fld id="{91800C1A-C74D-49E1-993B-3663A8434BFB}" type="slidenum">
              <a:rPr lang="en-US" smtClean="0"/>
              <a:t>91</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1813" y="1475962"/>
            <a:ext cx="1644706" cy="2571749"/>
          </a:xfrm>
          <a:prstGeom prst="rect">
            <a:avLst/>
          </a:prstGeom>
        </p:spPr>
      </p:pic>
    </p:spTree>
    <p:extLst>
      <p:ext uri="{BB962C8B-B14F-4D97-AF65-F5344CB8AC3E}">
        <p14:creationId xmlns:p14="http://schemas.microsoft.com/office/powerpoint/2010/main" val="3351272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395" y="290945"/>
            <a:ext cx="7340140" cy="1305217"/>
          </a:xfrm>
        </p:spPr>
        <p:txBody>
          <a:bodyPr>
            <a:normAutofit fontScale="90000"/>
          </a:bodyPr>
          <a:lstStyle/>
          <a:p>
            <a:r>
              <a:rPr lang="en-US" sz="2700" b="1" dirty="0"/>
              <a:t>Graduations represent important milestones in life </a:t>
            </a:r>
            <a:br>
              <a:rPr lang="en-US" sz="2700" b="1" dirty="0"/>
            </a:br>
            <a:endParaRPr lang="en-US" sz="2700" b="1" dirty="0"/>
          </a:p>
        </p:txBody>
      </p:sp>
      <p:sp>
        <p:nvSpPr>
          <p:cNvPr id="8" name="Content Placeholder 7"/>
          <p:cNvSpPr>
            <a:spLocks noGrp="1"/>
          </p:cNvSpPr>
          <p:nvPr>
            <p:ph idx="1"/>
          </p:nvPr>
        </p:nvSpPr>
        <p:spPr>
          <a:xfrm>
            <a:off x="640079" y="1687484"/>
            <a:ext cx="5328459" cy="3802489"/>
          </a:xfrm>
        </p:spPr>
        <p:txBody>
          <a:bodyPr>
            <a:normAutofit fontScale="85000" lnSpcReduction="20000"/>
          </a:bodyPr>
          <a:lstStyle/>
          <a:p>
            <a:pPr marL="0" indent="0">
              <a:buNone/>
            </a:pPr>
            <a:r>
              <a:rPr lang="en-US" b="1" dirty="0"/>
              <a:t>Meet Mrs. Mildred Principe:</a:t>
            </a:r>
          </a:p>
          <a:p>
            <a:pPr marL="0" indent="0">
              <a:buNone/>
            </a:pPr>
            <a:r>
              <a:rPr lang="en-US" dirty="0"/>
              <a:t>On April 18, 2014, among the graduating seniors of Hayward High School was Mildred Principe.</a:t>
            </a:r>
          </a:p>
          <a:p>
            <a:pPr marL="0" indent="0">
              <a:buNone/>
            </a:pPr>
            <a:endParaRPr lang="en-US" dirty="0"/>
          </a:p>
          <a:p>
            <a:pPr marL="0" indent="0">
              <a:buNone/>
            </a:pPr>
            <a:r>
              <a:rPr lang="en-US" dirty="0"/>
              <a:t>This was 87 years after Mildred enrolled  in Hayward High School.</a:t>
            </a:r>
          </a:p>
          <a:p>
            <a:pPr marL="0" indent="0">
              <a:buNone/>
            </a:pPr>
            <a:r>
              <a:rPr lang="en-US" dirty="0"/>
              <a:t>Mildred told the SF Chronicle reporter that she “dropped out” to get married in the 1920’s.</a:t>
            </a:r>
          </a:p>
          <a:p>
            <a:pPr marL="0" indent="0">
              <a:buNone/>
            </a:pPr>
            <a:r>
              <a:rPr lang="en-US" dirty="0"/>
              <a:t>Q: Why did she come back to graduate?</a:t>
            </a:r>
          </a:p>
          <a:p>
            <a:pPr marL="0" indent="0">
              <a:buNone/>
            </a:pPr>
            <a:r>
              <a:rPr lang="en-US" dirty="0"/>
              <a:t>“Because, it makes you feel better”</a:t>
            </a:r>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91800C1A-C74D-49E1-993B-3663A8434BFB}" type="slidenum">
              <a:rPr lang="en-US" smtClean="0"/>
              <a:t>92</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297208" y="1687483"/>
            <a:ext cx="2389592" cy="2809701"/>
          </a:xfrm>
          <a:prstGeom prst="rect">
            <a:avLst/>
          </a:prstGeom>
        </p:spPr>
      </p:pic>
    </p:spTree>
    <p:extLst>
      <p:ext uri="{BB962C8B-B14F-4D97-AF65-F5344CB8AC3E}">
        <p14:creationId xmlns:p14="http://schemas.microsoft.com/office/powerpoint/2010/main" val="33426373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Segments 7 &amp; 8: Three things to remember</a:t>
            </a:r>
          </a:p>
        </p:txBody>
      </p:sp>
      <p:sp>
        <p:nvSpPr>
          <p:cNvPr id="3" name="Content Placeholder 2"/>
          <p:cNvSpPr>
            <a:spLocks noGrp="1"/>
          </p:cNvSpPr>
          <p:nvPr>
            <p:ph idx="1"/>
          </p:nvPr>
        </p:nvSpPr>
        <p:spPr>
          <a:xfrm>
            <a:off x="1314974" y="1780995"/>
            <a:ext cx="7371826" cy="3855624"/>
          </a:xfrm>
        </p:spPr>
        <p:txBody>
          <a:bodyPr>
            <a:normAutofit lnSpcReduction="10000"/>
          </a:bodyPr>
          <a:lstStyle/>
          <a:p>
            <a:r>
              <a:rPr lang="en-US" dirty="0"/>
              <a:t>Understanding the </a:t>
            </a:r>
            <a:r>
              <a:rPr lang="en-US" dirty="0">
                <a:solidFill>
                  <a:srgbClr val="FF0000"/>
                </a:solidFill>
              </a:rPr>
              <a:t>different ways </a:t>
            </a:r>
            <a:r>
              <a:rPr lang="en-US" dirty="0"/>
              <a:t>that a student can graduate from high school is essential to your advocacy for his/her educational rights.</a:t>
            </a:r>
          </a:p>
          <a:p>
            <a:r>
              <a:rPr lang="en-US" i="1" dirty="0"/>
              <a:t>Partial credits </a:t>
            </a:r>
            <a:r>
              <a:rPr lang="en-US" dirty="0"/>
              <a:t>is an important new tool for  helping youth qualify to graduate from high school.</a:t>
            </a:r>
          </a:p>
          <a:p>
            <a:r>
              <a:rPr lang="en-US" dirty="0"/>
              <a:t>More and more resources are becoming available for youth who have been in foster care, your counseling and advocacy opens doors to higher education and achievement.</a:t>
            </a:r>
          </a:p>
          <a:p>
            <a:pPr marL="0" indent="0">
              <a:buNone/>
            </a:pPr>
            <a:endParaRPr lang="en-US" dirty="0"/>
          </a:p>
        </p:txBody>
      </p:sp>
      <p:sp>
        <p:nvSpPr>
          <p:cNvPr id="4" name="Slide Number Placeholder 3"/>
          <p:cNvSpPr>
            <a:spLocks noGrp="1"/>
          </p:cNvSpPr>
          <p:nvPr>
            <p:ph type="sldNum" sz="quarter" idx="10"/>
          </p:nvPr>
        </p:nvSpPr>
        <p:spPr/>
        <p:txBody>
          <a:bodyPr/>
          <a:lstStyle/>
          <a:p>
            <a:fld id="{91800C1A-C74D-49E1-993B-3663A8434BFB}" type="slidenum">
              <a:rPr lang="en-US" smtClean="0"/>
              <a:t>93</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922" y="1780994"/>
            <a:ext cx="466344" cy="688544"/>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382" y="2469538"/>
            <a:ext cx="793810" cy="1019356"/>
          </a:xfrm>
          <a:prstGeom prst="rect">
            <a:avLst/>
          </a:prstGeom>
        </p:spPr>
      </p:pic>
    </p:spTree>
    <p:extLst>
      <p:ext uri="{BB962C8B-B14F-4D97-AF65-F5344CB8AC3E}">
        <p14:creationId xmlns:p14="http://schemas.microsoft.com/office/powerpoint/2010/main" val="17383047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Segment 9: How is my advocacy </a:t>
            </a:r>
            <a:r>
              <a:rPr lang="en-US" b="1" dirty="0"/>
              <a:t>now</a:t>
            </a:r>
            <a:r>
              <a:rPr lang="en-US" dirty="0"/>
              <a:t>?</a:t>
            </a:r>
          </a:p>
        </p:txBody>
      </p:sp>
      <p:sp>
        <p:nvSpPr>
          <p:cNvPr id="3" name="Content Placeholder 2"/>
          <p:cNvSpPr>
            <a:spLocks noGrp="1"/>
          </p:cNvSpPr>
          <p:nvPr>
            <p:ph idx="1"/>
          </p:nvPr>
        </p:nvSpPr>
        <p:spPr>
          <a:xfrm>
            <a:off x="457200" y="1661020"/>
            <a:ext cx="6430161" cy="3803584"/>
          </a:xfrm>
        </p:spPr>
        <p:txBody>
          <a:bodyPr>
            <a:normAutofit fontScale="77500" lnSpcReduction="20000"/>
          </a:bodyPr>
          <a:lstStyle/>
          <a:p>
            <a:pPr marL="0" indent="0">
              <a:buNone/>
            </a:pPr>
            <a:r>
              <a:rPr lang="en-US" dirty="0"/>
              <a:t>Ask yourself as a social work/probation professional: </a:t>
            </a:r>
          </a:p>
          <a:p>
            <a:pPr marL="0" indent="0">
              <a:buNone/>
            </a:pPr>
            <a:endParaRPr lang="en-US" dirty="0"/>
          </a:p>
          <a:p>
            <a:pPr marL="0" indent="0">
              <a:buNone/>
            </a:pPr>
            <a:r>
              <a:rPr lang="en-US" dirty="0"/>
              <a:t>What are my advocacy skills?</a:t>
            </a:r>
          </a:p>
          <a:p>
            <a:pPr marL="0" indent="0">
              <a:buNone/>
            </a:pPr>
            <a:r>
              <a:rPr lang="en-US" dirty="0"/>
              <a:t>Am I adding to my skills by keeping informed?</a:t>
            </a:r>
          </a:p>
          <a:p>
            <a:pPr marL="0" indent="0">
              <a:buNone/>
            </a:pPr>
            <a:r>
              <a:rPr lang="en-US" dirty="0"/>
              <a:t>Am I developing allies?</a:t>
            </a:r>
          </a:p>
          <a:p>
            <a:pPr marL="0" indent="0">
              <a:buNone/>
            </a:pPr>
            <a:r>
              <a:rPr lang="en-US" dirty="0"/>
              <a:t>How is my communication with the Judge?</a:t>
            </a:r>
          </a:p>
          <a:p>
            <a:pPr marL="0" indent="0">
              <a:buNone/>
            </a:pPr>
            <a:r>
              <a:rPr lang="en-US" dirty="0"/>
              <a:t>Do I feel more confident in asking for what my client needs?</a:t>
            </a:r>
          </a:p>
          <a:p>
            <a:pPr marL="0" indent="0">
              <a:buNone/>
            </a:pPr>
            <a:r>
              <a:rPr lang="en-US" dirty="0"/>
              <a:t>Am I being an advocate for myself?</a:t>
            </a:r>
          </a:p>
          <a:p>
            <a:pPr marL="0" indent="0">
              <a:buNone/>
            </a:pPr>
            <a:endParaRPr lang="en-US" dirty="0"/>
          </a:p>
          <a:p>
            <a:pPr marL="0" indent="0">
              <a:buNone/>
            </a:pPr>
            <a:r>
              <a:rPr lang="en-US" dirty="0"/>
              <a:t>See </a:t>
            </a:r>
            <a:r>
              <a:rPr lang="en-US" dirty="0">
                <a:hlinkClick r:id="rId2"/>
              </a:rPr>
              <a:t>http://www2.ed.gov/about/inits/ed/foster-care</a:t>
            </a:r>
            <a:endParaRPr lang="en-US" dirty="0"/>
          </a:p>
          <a:p>
            <a:pPr marL="0" indent="0">
              <a:buNone/>
            </a:pPr>
            <a:r>
              <a:rPr lang="en-US" dirty="0"/>
              <a:t>US Dept. of Education: Students in foster care</a:t>
            </a:r>
          </a:p>
          <a:p>
            <a:pPr marL="0" indent="0">
              <a:buNone/>
            </a:pPr>
            <a:endParaRPr lang="en-US" dirty="0"/>
          </a:p>
        </p:txBody>
      </p:sp>
      <p:sp>
        <p:nvSpPr>
          <p:cNvPr id="4" name="Slide Number Placeholder 3"/>
          <p:cNvSpPr>
            <a:spLocks noGrp="1"/>
          </p:cNvSpPr>
          <p:nvPr>
            <p:ph type="sldNum" sz="quarter" idx="10"/>
          </p:nvPr>
        </p:nvSpPr>
        <p:spPr/>
        <p:txBody>
          <a:bodyPr/>
          <a:lstStyle/>
          <a:p>
            <a:fld id="{91800C1A-C74D-49E1-993B-3663A8434BFB}" type="slidenum">
              <a:rPr lang="en-US" smtClean="0"/>
              <a:t>94</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4180" y="1661020"/>
            <a:ext cx="1865106" cy="3104028"/>
          </a:xfrm>
          <a:prstGeom prst="rect">
            <a:avLst/>
          </a:prstGeom>
        </p:spPr>
      </p:pic>
    </p:spTree>
    <p:extLst>
      <p:ext uri="{BB962C8B-B14F-4D97-AF65-F5344CB8AC3E}">
        <p14:creationId xmlns:p14="http://schemas.microsoft.com/office/powerpoint/2010/main" val="18954386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457201" y="1602297"/>
            <a:ext cx="6621012" cy="3887676"/>
          </a:xfrm>
        </p:spPr>
        <p:txBody>
          <a:bodyPr>
            <a:normAutofit/>
          </a:bodyPr>
          <a:lstStyle/>
          <a:p>
            <a:pPr marL="0" indent="0">
              <a:buNone/>
            </a:pPr>
            <a:r>
              <a:rPr lang="en-US" dirty="0"/>
              <a:t>Joanne M. Brown, MSW, JD</a:t>
            </a:r>
          </a:p>
          <a:p>
            <a:pPr marL="0" indent="0">
              <a:buNone/>
            </a:pPr>
            <a:r>
              <a:rPr lang="en-US" dirty="0"/>
              <a:t>Northern CA Training Academy </a:t>
            </a:r>
          </a:p>
          <a:p>
            <a:pPr marL="0" indent="0">
              <a:buNone/>
            </a:pPr>
            <a:r>
              <a:rPr lang="en-US" dirty="0"/>
              <a:t>Center for Human Services</a:t>
            </a:r>
          </a:p>
          <a:p>
            <a:pPr marL="0" indent="0">
              <a:buNone/>
            </a:pPr>
            <a:r>
              <a:rPr lang="en-US" dirty="0"/>
              <a:t>University of California, Davis</a:t>
            </a:r>
          </a:p>
          <a:p>
            <a:pPr marL="0" indent="0">
              <a:buNone/>
            </a:pPr>
            <a:r>
              <a:rPr lang="en-US" dirty="0"/>
              <a:t>Contact</a:t>
            </a:r>
          </a:p>
          <a:p>
            <a:pPr marL="0" indent="0">
              <a:buNone/>
            </a:pPr>
            <a:r>
              <a:rPr lang="en-US" dirty="0"/>
              <a:t>JBROWNCONSULTING</a:t>
            </a:r>
          </a:p>
          <a:p>
            <a:pPr marL="0" indent="0">
              <a:buNone/>
            </a:pPr>
            <a:r>
              <a:rPr lang="en-US" dirty="0"/>
              <a:t>jmbrown781@gmail.com</a:t>
            </a:r>
          </a:p>
        </p:txBody>
      </p:sp>
      <p:sp>
        <p:nvSpPr>
          <p:cNvPr id="4" name="Slide Number Placeholder 3"/>
          <p:cNvSpPr>
            <a:spLocks noGrp="1"/>
          </p:cNvSpPr>
          <p:nvPr>
            <p:ph type="sldNum" sz="quarter" idx="10"/>
          </p:nvPr>
        </p:nvSpPr>
        <p:spPr/>
        <p:txBody>
          <a:bodyPr/>
          <a:lstStyle/>
          <a:p>
            <a:fld id="{91800C1A-C74D-49E1-993B-3663A8434BFB}" type="slidenum">
              <a:rPr lang="en-US" smtClean="0"/>
              <a:t>95</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8583" y="1797433"/>
            <a:ext cx="2968997" cy="2518624"/>
          </a:xfrm>
          <a:prstGeom prst="rect">
            <a:avLst/>
          </a:prstGeom>
        </p:spPr>
      </p:pic>
    </p:spTree>
    <p:extLst>
      <p:ext uri="{BB962C8B-B14F-4D97-AF65-F5344CB8AC3E}">
        <p14:creationId xmlns:p14="http://schemas.microsoft.com/office/powerpoint/2010/main" val="2805874662"/>
      </p:ext>
    </p:extLst>
  </p:cSld>
  <p:clrMapOvr>
    <a:masterClrMapping/>
  </p:clrMapOvr>
</p:sld>
</file>

<file path=ppt/theme/theme1.xml><?xml version="1.0" encoding="utf-8"?>
<a:theme xmlns:a="http://schemas.openxmlformats.org/drawingml/2006/main" name="Academy PPT Mas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Advocacy -- January 2015</Template>
  <TotalTime>5204</TotalTime>
  <Words>7510</Words>
  <Application>Microsoft Office PowerPoint</Application>
  <PresentationFormat>On-screen Show (4:3)</PresentationFormat>
  <Paragraphs>730</Paragraphs>
  <Slides>95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95</vt:i4>
      </vt:variant>
    </vt:vector>
  </HeadingPairs>
  <TitlesOfParts>
    <vt:vector size="103" baseType="lpstr">
      <vt:lpstr>MS PGothic</vt:lpstr>
      <vt:lpstr>MS PGothic</vt:lpstr>
      <vt:lpstr>Arial</vt:lpstr>
      <vt:lpstr>Calibri</vt:lpstr>
      <vt:lpstr>Comic Sans MS</vt:lpstr>
      <vt:lpstr>Tahoma</vt:lpstr>
      <vt:lpstr>Wingdings</vt:lpstr>
      <vt:lpstr>Academy PPT Master Template</vt:lpstr>
      <vt:lpstr>PowerPoint Presentation</vt:lpstr>
      <vt:lpstr>Segment 1: How is child welfare linked to learning?</vt:lpstr>
      <vt:lpstr> </vt:lpstr>
      <vt:lpstr>What do we know about how well children in foster care do in the classroom?  (2010-2014)</vt:lpstr>
      <vt:lpstr>in the past decade we have made real progress</vt:lpstr>
      <vt:lpstr>Segment 2: advocacy What does “advocacy” mean to you?</vt:lpstr>
      <vt:lpstr>Professional Responsibility of Social Workers</vt:lpstr>
      <vt:lpstr>What skills do I need to be a successful advocate?</vt:lpstr>
      <vt:lpstr>Key elements of advocacy</vt:lpstr>
      <vt:lpstr>Advocacy: Kern High school District</vt:lpstr>
      <vt:lpstr>Segment 2: What to take with you</vt:lpstr>
      <vt:lpstr>Segment 3:  For decades, we have struggled with education as a civil right</vt:lpstr>
      <vt:lpstr>Educational rights and youth and youth in foster care</vt:lpstr>
      <vt:lpstr>in California, we have reached consensus about the right to learn</vt:lpstr>
      <vt:lpstr>How does this consensus impact CW, schools and the court?</vt:lpstr>
      <vt:lpstr>California Legislature acts and enacts</vt:lpstr>
      <vt:lpstr>Segment 3 : What to take with you</vt:lpstr>
      <vt:lpstr>Segment 4: educational wellbeing in the courtroom</vt:lpstr>
      <vt:lpstr>Judicial Oversight: Role of the Juvenile Court Judge*</vt:lpstr>
      <vt:lpstr>Judicial Oversight at each hearing</vt:lpstr>
      <vt:lpstr>Placement decisions “Where am I going to school?” </vt:lpstr>
      <vt:lpstr>What is “school of origin”?   48853.5e Education CODE</vt:lpstr>
      <vt:lpstr>“What if I have to change the child/youth’s placement?”</vt:lpstr>
      <vt:lpstr>Court’s Findings &amp; orders relate directly to your advocacy</vt:lpstr>
      <vt:lpstr>Details on Reporting to the Court</vt:lpstr>
      <vt:lpstr>Important tool: Motion for Joinder (W&amp;I 362,727)</vt:lpstr>
      <vt:lpstr>Segment 4: Three things to take with you</vt:lpstr>
      <vt:lpstr>Segment 5: Protections for children/youth needing special attention &amp; special education </vt:lpstr>
      <vt:lpstr>How are our public schools organized? Why is this important to advocacy?</vt:lpstr>
      <vt:lpstr>“we find gross inequities in educational opportunities…”</vt:lpstr>
      <vt:lpstr>How early do we start?     Early development is directly linked to school readiness  </vt:lpstr>
      <vt:lpstr>What if learning stops or hits a roadblock?</vt:lpstr>
      <vt:lpstr>504 can provide a broad array of services but criteria must be met</vt:lpstr>
      <vt:lpstr>But…I don’t know what to ask for</vt:lpstr>
      <vt:lpstr>Resources for children and parents with disabilities  &amp; advocates</vt:lpstr>
      <vt:lpstr>  Individuals with Disabilities Education  Act  (1990)  and FAPE</vt:lpstr>
      <vt:lpstr>Key principles of IDEA*</vt:lpstr>
      <vt:lpstr>What condition makes a child eligible for services under IDEA?</vt:lpstr>
      <vt:lpstr>Who is in charge here?</vt:lpstr>
      <vt:lpstr>The “third party parent”  under IDEA</vt:lpstr>
      <vt:lpstr>If the court transfers educational rights to Youth’s cousin, what are his/ her duties?</vt:lpstr>
      <vt:lpstr>THE IEP IS A MOSAIC:  mandatory PRIMARY ingredients</vt:lpstr>
      <vt:lpstr>Looking through the eyes of the US Supreme court (2017)</vt:lpstr>
      <vt:lpstr>Getting things started: could an Iep help him/her learn?</vt:lpstr>
      <vt:lpstr>A LITTLE EXERCISE &amp; a little break</vt:lpstr>
      <vt:lpstr> is a 504 plan sufficient?</vt:lpstr>
      <vt:lpstr>More  important differences to consider</vt:lpstr>
      <vt:lpstr>Advocacy: WHAT CAN I ASK FOR?  A: Supplementary Aides and Services</vt:lpstr>
      <vt:lpstr>Examples of Direct academic aids</vt:lpstr>
      <vt:lpstr>  examples of supports I can/should advocate   </vt:lpstr>
      <vt:lpstr>What about advocacy for  youth not eligible for special protections/services?</vt:lpstr>
      <vt:lpstr>Segment 5 : Three things to take with you</vt:lpstr>
      <vt:lpstr>Segment 6: school discipline</vt:lpstr>
      <vt:lpstr>ED Code 48900-27: School Discipline</vt:lpstr>
      <vt:lpstr>Why is it important to pay attention to suspensions?</vt:lpstr>
      <vt:lpstr>Basic Rules regarding suspensions  (Education Code 489005(a)</vt:lpstr>
      <vt:lpstr>Suspension should be used only when other means of correction fail…</vt:lpstr>
      <vt:lpstr>Education Code 48900.5 (continued)</vt:lpstr>
      <vt:lpstr>If the student is sent home, what's next?  </vt:lpstr>
      <vt:lpstr>Expulsions: basic principles (Ed Code 48915)</vt:lpstr>
      <vt:lpstr>What about a child/YOUTH without an IEP?  </vt:lpstr>
      <vt:lpstr>Without an Iep, if expulsion is recommended what happens next &amp; what are the options? </vt:lpstr>
      <vt:lpstr>What can I do to keep the youth connected to his/her education?</vt:lpstr>
      <vt:lpstr>For a student with an IEP, What happens when behavioral problems erupt?       </vt:lpstr>
      <vt:lpstr>Functional Behavioral Assessment(FBA) IDEA 1997*</vt:lpstr>
      <vt:lpstr>How fba works: step by step</vt:lpstr>
      <vt:lpstr>Manifestation Determination (MD)</vt:lpstr>
      <vt:lpstr>Amendments to  Education Code  formalize the  advocacy role of social workers (2013)</vt:lpstr>
      <vt:lpstr>What Happens if they want to expel my client?</vt:lpstr>
      <vt:lpstr>2 specific questions</vt:lpstr>
      <vt:lpstr>Q: How can I be the most effective advocate?  </vt:lpstr>
      <vt:lpstr>Segment 6: Three things to take with you</vt:lpstr>
      <vt:lpstr>Segment 7 &amp; 8:   Middle School, High School, Graduation and beyond    Expanding your resources &amp; networks</vt:lpstr>
      <vt:lpstr>Middle School and High School and Beyond </vt:lpstr>
      <vt:lpstr>California Compulsory Education Law  (Education Code 48200)</vt:lpstr>
      <vt:lpstr>How does truancy fit into the picture?  Anything unusual? </vt:lpstr>
      <vt:lpstr>Are any children/youth on my caseload truant(s)?</vt:lpstr>
      <vt:lpstr>Who are the other stakeholders and how can they help?</vt:lpstr>
      <vt:lpstr>Transition Plans and planning for and with youth in foster care.</vt:lpstr>
      <vt:lpstr>What we should know…or at least know how to find out…</vt:lpstr>
      <vt:lpstr>How do we get to  graduation?  </vt:lpstr>
      <vt:lpstr>“partial credit” An important tool for advocates  </vt:lpstr>
      <vt:lpstr>In 2013, The Child Welfare Council adopted a model partial credit policy in conjunction with state school boards association</vt:lpstr>
      <vt:lpstr>Your letter gets things going</vt:lpstr>
      <vt:lpstr>Statutory requirements</vt:lpstr>
      <vt:lpstr>Minimum requirements for high school graduation  (Ed Code 51225.3)</vt:lpstr>
      <vt:lpstr>More Important Resources </vt:lpstr>
      <vt:lpstr>Taking the next steps</vt:lpstr>
      <vt:lpstr>Graduation &amp; beyond</vt:lpstr>
      <vt:lpstr>AB 12- non minor dependent rights</vt:lpstr>
      <vt:lpstr>Chafee Grant (ETV vouchers)</vt:lpstr>
      <vt:lpstr>Graduations represent important milestones in life  </vt:lpstr>
      <vt:lpstr>Segments 7 &amp; 8: Three things to remember</vt:lpstr>
      <vt:lpstr>Segment 9: How is my advocacy now?</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Advocating for the Educational Rights &amp; Wellbeing  of children and youth in foster care</dc:title>
  <dc:creator>JOANNE BROWN</dc:creator>
  <cp:lastModifiedBy>Joanne</cp:lastModifiedBy>
  <cp:revision>725</cp:revision>
  <cp:lastPrinted>2017-09-12T00:59:18Z</cp:lastPrinted>
  <dcterms:created xsi:type="dcterms:W3CDTF">2014-03-17T23:14:09Z</dcterms:created>
  <dcterms:modified xsi:type="dcterms:W3CDTF">2017-09-12T22:09:38Z</dcterms:modified>
</cp:coreProperties>
</file>